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36"/>
  </p:notesMasterIdLst>
  <p:sldIdLst>
    <p:sldId id="263" r:id="rId5"/>
    <p:sldId id="381" r:id="rId6"/>
    <p:sldId id="373" r:id="rId7"/>
    <p:sldId id="326" r:id="rId8"/>
    <p:sldId id="307" r:id="rId9"/>
    <p:sldId id="382" r:id="rId10"/>
    <p:sldId id="383" r:id="rId11"/>
    <p:sldId id="306" r:id="rId12"/>
    <p:sldId id="363" r:id="rId13"/>
    <p:sldId id="357" r:id="rId14"/>
    <p:sldId id="358" r:id="rId15"/>
    <p:sldId id="361" r:id="rId16"/>
    <p:sldId id="360" r:id="rId17"/>
    <p:sldId id="362" r:id="rId18"/>
    <p:sldId id="372" r:id="rId19"/>
    <p:sldId id="365" r:id="rId20"/>
    <p:sldId id="366" r:id="rId21"/>
    <p:sldId id="367" r:id="rId22"/>
    <p:sldId id="368" r:id="rId23"/>
    <p:sldId id="369" r:id="rId24"/>
    <p:sldId id="370" r:id="rId25"/>
    <p:sldId id="371" r:id="rId26"/>
    <p:sldId id="364" r:id="rId27"/>
    <p:sldId id="375" r:id="rId28"/>
    <p:sldId id="376" r:id="rId29"/>
    <p:sldId id="377" r:id="rId30"/>
    <p:sldId id="378" r:id="rId31"/>
    <p:sldId id="379" r:id="rId32"/>
    <p:sldId id="380" r:id="rId33"/>
    <p:sldId id="305" r:id="rId34"/>
    <p:sldId id="276" r:id="rId35"/>
  </p:sldIdLst>
  <p:sldSz cx="9144000" cy="6858000" type="screen4x3"/>
  <p:notesSz cx="6797675" cy="99282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Gianluigi ARDUINI" initials="GA" lastIdx="1" clrIdx="0"/>
  <p:cmAuthor id="1" name="Gianluigi Arduini" initials="GA" lastIdx="6" clrIdx="1"/>
  <p:cmAuthor id="2" name="arduini" initials="GA" lastIdx="7"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DCF4E1"/>
    <a:srgbClr val="000000"/>
    <a:srgbClr val="CCCC00"/>
    <a:srgbClr val="0000FF"/>
    <a:srgbClr val="D60093"/>
    <a:srgbClr val="9999FF"/>
    <a:srgbClr val="00FF00"/>
    <a:srgbClr val="EBF1DE"/>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703" autoAdjust="0"/>
    <p:restoredTop sz="92503" autoAdjust="0"/>
  </p:normalViewPr>
  <p:slideViewPr>
    <p:cSldViewPr snapToGrid="0" snapToObjects="1">
      <p:cViewPr varScale="1">
        <p:scale>
          <a:sx n="106" d="100"/>
          <a:sy n="106" d="100"/>
        </p:scale>
        <p:origin x="-1962" y="-90"/>
      </p:cViewPr>
      <p:guideLst>
        <p:guide orient="horz" pos="2160"/>
        <p:guide pos="2880"/>
      </p:guideLst>
    </p:cSldViewPr>
  </p:slideViewPr>
  <p:outlineViewPr>
    <p:cViewPr>
      <p:scale>
        <a:sx n="33" d="100"/>
        <a:sy n="33" d="100"/>
      </p:scale>
      <p:origin x="36" y="840"/>
    </p:cViewPr>
  </p:outlineViewPr>
  <p:notesTextViewPr>
    <p:cViewPr>
      <p:scale>
        <a:sx n="75" d="100"/>
        <a:sy n="75"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3B2CD457-2C93-4605-B86D-F519940C8090}" type="datetimeFigureOut">
              <a:rPr lang="en-GB" smtClean="0"/>
              <a:pPr/>
              <a:t>01/10/2015</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5AAD5AE1-8DAA-4720-851B-5749129BDBE5}" type="slidenum">
              <a:rPr lang="en-GB" smtClean="0"/>
              <a:pPr/>
              <a:t>‹#›</a:t>
            </a:fld>
            <a:endParaRPr lang="en-GB"/>
          </a:p>
        </p:txBody>
      </p:sp>
    </p:spTree>
    <p:extLst>
      <p:ext uri="{BB962C8B-B14F-4D97-AF65-F5344CB8AC3E}">
        <p14:creationId xmlns:p14="http://schemas.microsoft.com/office/powerpoint/2010/main" val="11363027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6.jpeg"/><Relationship Id="rId4" Type="http://schemas.openxmlformats.org/officeDocument/2006/relationships/image" Target="../media/image4.jpe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4708310" y="1608069"/>
            <a:ext cx="3978489" cy="2506731"/>
          </a:xfrm>
        </p:spPr>
        <p:txBody>
          <a:bodyPr/>
          <a:lstStyle>
            <a:lvl1pPr algn="l">
              <a:lnSpc>
                <a:spcPct val="100000"/>
              </a:lnSpc>
              <a:defRPr b="1" i="0">
                <a:solidFill>
                  <a:srgbClr val="005872"/>
                </a:solidFill>
                <a:effectLst/>
                <a:latin typeface="Calibri" pitchFamily="34" charset="0"/>
              </a:defRPr>
            </a:lvl1pPr>
          </a:lstStyle>
          <a:p>
            <a:endParaRPr lang="en-US" dirty="0"/>
          </a:p>
        </p:txBody>
      </p:sp>
      <p:sp>
        <p:nvSpPr>
          <p:cNvPr id="3" name="Subtitle 2"/>
          <p:cNvSpPr>
            <a:spLocks noGrp="1"/>
          </p:cNvSpPr>
          <p:nvPr>
            <p:ph type="subTitle" idx="1"/>
          </p:nvPr>
        </p:nvSpPr>
        <p:spPr>
          <a:xfrm>
            <a:off x="457200" y="4114800"/>
            <a:ext cx="8229600" cy="1828800"/>
          </a:xfrm>
        </p:spPr>
        <p:txBody>
          <a:bodyPr lIns="0" rIns="0">
            <a:normAutofit/>
          </a:bodyPr>
          <a:lstStyle>
            <a:lvl1pPr marL="0" indent="0" algn="ctr">
              <a:lnSpc>
                <a:spcPct val="100000"/>
              </a:lnSpc>
              <a:spcBef>
                <a:spcPts val="0"/>
              </a:spcBef>
              <a:buNone/>
              <a:defRPr sz="2500" b="1">
                <a:solidFill>
                  <a:schemeClr val="bg1">
                    <a:lumMod val="50000"/>
                  </a:schemeClr>
                </a:solidFill>
                <a:effectLst/>
                <a:latin typeface="Calibr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cxnSp>
        <p:nvCxnSpPr>
          <p:cNvPr id="7" name="Straight Connector 6"/>
          <p:cNvCxnSpPr/>
          <p:nvPr userDrawn="1"/>
        </p:nvCxnSpPr>
        <p:spPr>
          <a:xfrm>
            <a:off x="4561279" y="1967225"/>
            <a:ext cx="0" cy="1786759"/>
          </a:xfrm>
          <a:prstGeom prst="line">
            <a:avLst/>
          </a:prstGeom>
          <a:ln>
            <a:solidFill>
              <a:srgbClr val="5BC1E6"/>
            </a:solidFill>
          </a:ln>
          <a:effectLst/>
        </p:spPr>
        <p:style>
          <a:lnRef idx="2">
            <a:schemeClr val="accent1"/>
          </a:lnRef>
          <a:fillRef idx="0">
            <a:schemeClr val="accent1"/>
          </a:fillRef>
          <a:effectRef idx="1">
            <a:schemeClr val="accent1"/>
          </a:effectRef>
          <a:fontRef idx="minor">
            <a:schemeClr val="tx1"/>
          </a:fontRef>
        </p:style>
      </p:cxnSp>
      <p:sp>
        <p:nvSpPr>
          <p:cNvPr id="4" name="TextBox 3"/>
          <p:cNvSpPr txBox="1"/>
          <p:nvPr userDrawn="1"/>
        </p:nvSpPr>
        <p:spPr>
          <a:xfrm>
            <a:off x="692447" y="6117173"/>
            <a:ext cx="7683622" cy="461665"/>
          </a:xfrm>
          <a:prstGeom prst="rect">
            <a:avLst/>
          </a:prstGeom>
          <a:noFill/>
        </p:spPr>
        <p:txBody>
          <a:bodyPr wrap="square" rtlCol="0">
            <a:spAutoFit/>
          </a:bodyPr>
          <a:lstStyle/>
          <a:p>
            <a:pPr algn="ctr"/>
            <a:r>
              <a:rPr lang="en-US" sz="1200" dirty="0" smtClean="0">
                <a:solidFill>
                  <a:schemeClr val="accent5">
                    <a:lumMod val="75000"/>
                  </a:schemeClr>
                </a:solidFill>
              </a:rPr>
              <a:t>The </a:t>
            </a:r>
            <a:r>
              <a:rPr lang="en-US" sz="1200" dirty="0" err="1" smtClean="0">
                <a:solidFill>
                  <a:schemeClr val="accent5">
                    <a:lumMod val="75000"/>
                  </a:schemeClr>
                </a:solidFill>
              </a:rPr>
              <a:t>HiLumi</a:t>
            </a:r>
            <a:r>
              <a:rPr lang="en-US" sz="1200" dirty="0" smtClean="0">
                <a:solidFill>
                  <a:schemeClr val="accent5">
                    <a:lumMod val="75000"/>
                  </a:schemeClr>
                </a:solidFill>
              </a:rPr>
              <a:t> LHC Design Study is included in the High Luminosity LHC project and is partly funded by the European Commission within the Framework </a:t>
            </a:r>
            <a:r>
              <a:rPr lang="en-US" sz="1200" dirty="0" err="1" smtClean="0">
                <a:solidFill>
                  <a:schemeClr val="accent5">
                    <a:lumMod val="75000"/>
                  </a:schemeClr>
                </a:solidFill>
              </a:rPr>
              <a:t>Programme</a:t>
            </a:r>
            <a:r>
              <a:rPr lang="en-US" sz="1200" dirty="0" smtClean="0">
                <a:solidFill>
                  <a:schemeClr val="accent5">
                    <a:lumMod val="75000"/>
                  </a:schemeClr>
                </a:solidFill>
              </a:rPr>
              <a:t> 7 Capacities Specific </a:t>
            </a:r>
            <a:r>
              <a:rPr lang="en-US" sz="1200" dirty="0" err="1" smtClean="0">
                <a:solidFill>
                  <a:schemeClr val="accent5">
                    <a:lumMod val="75000"/>
                  </a:schemeClr>
                </a:solidFill>
              </a:rPr>
              <a:t>Programme</a:t>
            </a:r>
            <a:r>
              <a:rPr lang="en-US" sz="1200" dirty="0" smtClean="0">
                <a:solidFill>
                  <a:schemeClr val="accent5">
                    <a:lumMod val="75000"/>
                  </a:schemeClr>
                </a:solidFill>
              </a:rPr>
              <a:t>, Grant Agreement 284404. </a:t>
            </a:r>
            <a:endParaRPr lang="en-GB" sz="1200" dirty="0">
              <a:solidFill>
                <a:schemeClr val="accent5">
                  <a:lumMod val="75000"/>
                </a:schemeClr>
              </a:solidFill>
            </a:endParaRPr>
          </a:p>
        </p:txBody>
      </p:sp>
      <p:pic>
        <p:nvPicPr>
          <p:cNvPr id="9" name="Picture 8"/>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460290" y="6168005"/>
            <a:ext cx="417381" cy="281731"/>
          </a:xfrm>
          <a:prstGeom prst="rect">
            <a:avLst/>
          </a:prstGeom>
        </p:spPr>
      </p:pic>
      <p:pic>
        <p:nvPicPr>
          <p:cNvPr id="12" name="Picture 11"/>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250847" y="6128871"/>
            <a:ext cx="441600" cy="360000"/>
          </a:xfrm>
          <a:prstGeom prst="rect">
            <a:avLst/>
          </a:prstGeom>
        </p:spPr>
      </p:pic>
      <p:pic>
        <p:nvPicPr>
          <p:cNvPr id="5" name="Picture 4"/>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137239" y="1802165"/>
            <a:ext cx="4313433" cy="2079801"/>
          </a:xfrm>
          <a:prstGeom prst="rect">
            <a:avLst/>
          </a:prstGeom>
        </p:spPr>
      </p:pic>
    </p:spTree>
    <p:extLst>
      <p:ext uri="{BB962C8B-B14F-4D97-AF65-F5344CB8AC3E}">
        <p14:creationId xmlns:p14="http://schemas.microsoft.com/office/powerpoint/2010/main" val="3542879302"/>
      </p:ext>
    </p:extLst>
  </p:cSld>
  <p:clrMapOvr>
    <a:masterClrMapping/>
  </p:clrMapOv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p:txBody>
          <a:bodyPr/>
          <a:lstStyle/>
          <a:p>
            <a:fld id="{0FA004B2-1541-5046-B6F2-22AF56585712}" type="slidenum">
              <a:rPr lang="en-US" smtClean="0"/>
              <a:pPr/>
              <a:t>‹#›</a:t>
            </a:fld>
            <a:endParaRPr lang="en-US"/>
          </a:p>
        </p:txBody>
      </p:sp>
      <p:sp>
        <p:nvSpPr>
          <p:cNvPr id="2" name="Title 1"/>
          <p:cNvSpPr>
            <a:spLocks noGrp="1"/>
          </p:cNvSpPr>
          <p:nvPr>
            <p:ph type="title"/>
          </p:nvPr>
        </p:nvSpPr>
        <p:spPr/>
        <p:txBody>
          <a:bodyPr/>
          <a:lstStyle>
            <a:lvl1pPr>
              <a:defRPr>
                <a:latin typeface="Calibri" pitchFamily="34" charset="0"/>
              </a:defRPr>
            </a:lvl1pPr>
          </a:lstStyle>
          <a:p>
            <a:r>
              <a:rPr lang="en-US" dirty="0" smtClean="0"/>
              <a:t>Click to edit Master title style</a:t>
            </a:r>
            <a:endParaRPr lang="en-US" dirty="0"/>
          </a:p>
        </p:txBody>
      </p:sp>
      <p:sp>
        <p:nvSpPr>
          <p:cNvPr id="8" name="Footer Placeholder 4"/>
          <p:cNvSpPr>
            <a:spLocks noGrp="1"/>
          </p:cNvSpPr>
          <p:nvPr>
            <p:ph type="ftr" sz="quarter" idx="3"/>
          </p:nvPr>
        </p:nvSpPr>
        <p:spPr>
          <a:xfrm>
            <a:off x="3124200" y="6311960"/>
            <a:ext cx="2895600" cy="365125"/>
          </a:xfrm>
          <a:prstGeom prst="rect">
            <a:avLst/>
          </a:prstGeom>
        </p:spPr>
        <p:txBody>
          <a:bodyPr vert="horz" lIns="91440" tIns="45720" rIns="91440" bIns="45720" rtlCol="0" anchor="ctr"/>
          <a:lstStyle>
            <a:lvl1pPr algn="ctr">
              <a:defRPr sz="1200">
                <a:solidFill>
                  <a:schemeClr val="tx1"/>
                </a:solidFill>
              </a:defRPr>
            </a:lvl1pPr>
          </a:lstStyle>
          <a:p>
            <a:endParaRPr lang="en-GB" dirty="0"/>
          </a:p>
        </p:txBody>
      </p:sp>
    </p:spTree>
    <p:extLst>
      <p:ext uri="{BB962C8B-B14F-4D97-AF65-F5344CB8AC3E}">
        <p14:creationId xmlns:p14="http://schemas.microsoft.com/office/powerpoint/2010/main" val="3557856181"/>
      </p:ext>
    </p:extLst>
  </p:cSld>
  <p:clrMapOvr>
    <a:masterClrMapping/>
  </p:clrMapOv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0FA004B2-1541-5046-B6F2-22AF56585712}" type="slidenum">
              <a:rPr lang="en-US" smtClean="0"/>
              <a:pPr/>
              <a:t>‹#›</a:t>
            </a:fld>
            <a:endParaRPr lang="en-US"/>
          </a:p>
        </p:txBody>
      </p:sp>
      <p:sp>
        <p:nvSpPr>
          <p:cNvPr id="2" name="Title 1"/>
          <p:cNvSpPr>
            <a:spLocks noGrp="1"/>
          </p:cNvSpPr>
          <p:nvPr>
            <p:ph type="title"/>
          </p:nvPr>
        </p:nvSpPr>
        <p:spPr/>
        <p:txBody>
          <a:bodyPr/>
          <a:lstStyle>
            <a:lvl1pPr>
              <a:defRPr>
                <a:latin typeface="Calibri" pitchFamily="34" charset="0"/>
              </a:defRPr>
            </a:lvl1pPr>
          </a:lstStyle>
          <a:p>
            <a:r>
              <a:rPr lang="en-US" dirty="0" smtClean="0"/>
              <a:t>Click to edit Master title style</a:t>
            </a:r>
            <a:endParaRPr lang="en-US" dirty="0"/>
          </a:p>
        </p:txBody>
      </p:sp>
      <p:sp>
        <p:nvSpPr>
          <p:cNvPr id="7" name="Content Placeholder 6"/>
          <p:cNvSpPr>
            <a:spLocks noGrp="1"/>
          </p:cNvSpPr>
          <p:nvPr>
            <p:ph sz="quarter" idx="13"/>
          </p:nvPr>
        </p:nvSpPr>
        <p:spPr>
          <a:xfrm>
            <a:off x="457200" y="1189037"/>
            <a:ext cx="8229600" cy="5349240"/>
          </a:xfrm>
        </p:spPr>
        <p:txBody>
          <a:bodyPr anchor="ctr" anchorCtr="1">
            <a:noAutofit/>
          </a:bodyPr>
          <a:lstStyle>
            <a:lvl1pPr marL="0" indent="0">
              <a:buFontTx/>
              <a:buNone/>
              <a:defRPr sz="4000" baseline="0">
                <a:solidFill>
                  <a:srgbClr val="005872"/>
                </a:solidFill>
                <a:effectLst/>
                <a:latin typeface="Calibri" pitchFamily="34" charset="0"/>
              </a:defRPr>
            </a:lvl1pPr>
          </a:lstStyle>
          <a:p>
            <a:pPr lvl="0"/>
            <a:r>
              <a:rPr lang="en-US" dirty="0" smtClean="0"/>
              <a:t>Click to edit Master text styles</a:t>
            </a:r>
          </a:p>
        </p:txBody>
      </p:sp>
      <p:sp>
        <p:nvSpPr>
          <p:cNvPr id="6" name="Footer Placeholder 4"/>
          <p:cNvSpPr>
            <a:spLocks noGrp="1"/>
          </p:cNvSpPr>
          <p:nvPr>
            <p:ph type="ftr" sz="quarter" idx="3"/>
          </p:nvPr>
        </p:nvSpPr>
        <p:spPr>
          <a:xfrm>
            <a:off x="3124200" y="6311960"/>
            <a:ext cx="2895600" cy="365125"/>
          </a:xfrm>
          <a:prstGeom prst="rect">
            <a:avLst/>
          </a:prstGeom>
        </p:spPr>
        <p:txBody>
          <a:bodyPr vert="horz" lIns="91440" tIns="45720" rIns="91440" bIns="45720" rtlCol="0" anchor="ctr"/>
          <a:lstStyle>
            <a:lvl1pPr algn="ctr">
              <a:defRPr sz="1200">
                <a:solidFill>
                  <a:schemeClr val="tx1"/>
                </a:solidFill>
              </a:defRPr>
            </a:lvl1pPr>
          </a:lstStyle>
          <a:p>
            <a:endParaRPr lang="en-GB" dirty="0"/>
          </a:p>
        </p:txBody>
      </p:sp>
    </p:spTree>
    <p:extLst>
      <p:ext uri="{BB962C8B-B14F-4D97-AF65-F5344CB8AC3E}">
        <p14:creationId xmlns:p14="http://schemas.microsoft.com/office/powerpoint/2010/main" val="3638126621"/>
      </p:ext>
    </p:extLst>
  </p:cSld>
  <p:clrMapOvr>
    <a:masterClrMapping/>
  </p:clrMapOv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0FA004B2-1541-5046-B6F2-22AF56585712}" type="slidenum">
              <a:rPr lang="en-US" smtClean="0"/>
              <a:pPr/>
              <a:t>‹#›</a:t>
            </a:fld>
            <a:endParaRPr lang="en-US"/>
          </a:p>
        </p:txBody>
      </p:sp>
      <p:sp>
        <p:nvSpPr>
          <p:cNvPr id="2" name="Title 1"/>
          <p:cNvSpPr>
            <a:spLocks noGrp="1"/>
          </p:cNvSpPr>
          <p:nvPr>
            <p:ph type="title"/>
          </p:nvPr>
        </p:nvSpPr>
        <p:spPr/>
        <p:txBody>
          <a:bodyPr/>
          <a:lstStyle>
            <a:lvl1pPr>
              <a:defRPr>
                <a:latin typeface="Calibri" pitchFamily="34" charset="0"/>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189038"/>
            <a:ext cx="4038600" cy="5348922"/>
          </a:xfrm>
        </p:spPr>
        <p:txBody>
          <a:bodyPr/>
          <a:lstStyle>
            <a:lvl1pPr>
              <a:defRPr sz="3200">
                <a:latin typeface="Calibri" pitchFamily="34" charset="0"/>
              </a:defRPr>
            </a:lvl1pPr>
            <a:lvl2pPr marL="346075" indent="-228600">
              <a:defRPr sz="3200">
                <a:latin typeface="Calibri" pitchFamily="34" charset="0"/>
              </a:defRPr>
            </a:lvl2pPr>
            <a:lvl3pPr marL="452438" indent="-228600">
              <a:defRPr sz="2800">
                <a:latin typeface="Calibri" pitchFamily="34" charset="0"/>
              </a:defRPr>
            </a:lvl3pPr>
            <a:lvl4pPr marL="569913" indent="-228600">
              <a:defRPr sz="2800">
                <a:latin typeface="Calibri" pitchFamily="34" charset="0"/>
              </a:defRPr>
            </a:lvl4pPr>
            <a:lvl5pPr marL="685800" indent="-228600">
              <a:defRPr sz="2800">
                <a:latin typeface="Calibri"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189038"/>
            <a:ext cx="4038600" cy="5348922"/>
          </a:xfrm>
        </p:spPr>
        <p:txBody>
          <a:bodyPr/>
          <a:lstStyle>
            <a:lvl1pPr>
              <a:defRPr sz="3200">
                <a:latin typeface="Calibri" pitchFamily="34" charset="0"/>
              </a:defRPr>
            </a:lvl1pPr>
            <a:lvl2pPr marL="346075" indent="-228600">
              <a:defRPr sz="3200">
                <a:latin typeface="Calibri" pitchFamily="34" charset="0"/>
              </a:defRPr>
            </a:lvl2pPr>
            <a:lvl3pPr marL="452438" indent="-228600">
              <a:defRPr sz="2800">
                <a:latin typeface="Calibri" pitchFamily="34" charset="0"/>
              </a:defRPr>
            </a:lvl3pPr>
            <a:lvl4pPr marL="569913" indent="-228600">
              <a:defRPr sz="2800">
                <a:latin typeface="Calibri" pitchFamily="34" charset="0"/>
              </a:defRPr>
            </a:lvl4pPr>
            <a:lvl5pPr marL="685800" indent="-228600">
              <a:defRPr sz="2800">
                <a:latin typeface="Calibri"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Footer Placeholder 4"/>
          <p:cNvSpPr>
            <a:spLocks noGrp="1"/>
          </p:cNvSpPr>
          <p:nvPr>
            <p:ph type="ftr" sz="quarter" idx="3"/>
          </p:nvPr>
        </p:nvSpPr>
        <p:spPr>
          <a:xfrm>
            <a:off x="3124200" y="6311960"/>
            <a:ext cx="2895600" cy="365125"/>
          </a:xfrm>
          <a:prstGeom prst="rect">
            <a:avLst/>
          </a:prstGeom>
        </p:spPr>
        <p:txBody>
          <a:bodyPr vert="horz" lIns="91440" tIns="45720" rIns="91440" bIns="45720" rtlCol="0" anchor="ctr"/>
          <a:lstStyle>
            <a:lvl1pPr algn="ctr">
              <a:defRPr sz="1200">
                <a:solidFill>
                  <a:schemeClr val="tx1"/>
                </a:solidFill>
              </a:defRPr>
            </a:lvl1pPr>
          </a:lstStyle>
          <a:p>
            <a:endParaRPr lang="en-GB" dirty="0"/>
          </a:p>
        </p:txBody>
      </p:sp>
    </p:spTree>
    <p:extLst>
      <p:ext uri="{BB962C8B-B14F-4D97-AF65-F5344CB8AC3E}">
        <p14:creationId xmlns:p14="http://schemas.microsoft.com/office/powerpoint/2010/main" val="729144626"/>
      </p:ext>
    </p:extLst>
  </p:cSld>
  <p:clrMapOvr>
    <a:masterClrMapping/>
  </p:clrMapOv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0FA004B2-1541-5046-B6F2-22AF56585712}" type="slidenum">
              <a:rPr lang="en-US" smtClean="0"/>
              <a:pPr/>
              <a:t>‹#›</a:t>
            </a:fld>
            <a:endParaRPr lang="en-US"/>
          </a:p>
        </p:txBody>
      </p:sp>
      <p:sp>
        <p:nvSpPr>
          <p:cNvPr id="2" name="Title 1"/>
          <p:cNvSpPr>
            <a:spLocks noGrp="1"/>
          </p:cNvSpPr>
          <p:nvPr>
            <p:ph type="title"/>
          </p:nvPr>
        </p:nvSpPr>
        <p:spPr/>
        <p:txBody>
          <a:bodyPr/>
          <a:lstStyle>
            <a:lvl1pPr>
              <a:defRPr>
                <a:latin typeface="Calibri" pitchFamily="34" charset="0"/>
              </a:defRPr>
            </a:lvl1pPr>
          </a:lstStyle>
          <a:p>
            <a:r>
              <a:rPr lang="en-US" dirty="0" smtClean="0"/>
              <a:t>Click to edit Master title style</a:t>
            </a:r>
            <a:endParaRPr lang="en-US" dirty="0"/>
          </a:p>
        </p:txBody>
      </p:sp>
      <p:sp>
        <p:nvSpPr>
          <p:cNvPr id="6" name="Footer Placeholder 4"/>
          <p:cNvSpPr>
            <a:spLocks noGrp="1"/>
          </p:cNvSpPr>
          <p:nvPr>
            <p:ph type="ftr" sz="quarter" idx="3"/>
          </p:nvPr>
        </p:nvSpPr>
        <p:spPr>
          <a:xfrm>
            <a:off x="3124200" y="6311960"/>
            <a:ext cx="2895600" cy="365125"/>
          </a:xfrm>
          <a:prstGeom prst="rect">
            <a:avLst/>
          </a:prstGeom>
        </p:spPr>
        <p:txBody>
          <a:bodyPr vert="horz" lIns="91440" tIns="45720" rIns="91440" bIns="45720" rtlCol="0" anchor="ctr"/>
          <a:lstStyle>
            <a:lvl1pPr algn="ctr">
              <a:defRPr sz="1200">
                <a:solidFill>
                  <a:schemeClr val="tx1"/>
                </a:solidFill>
              </a:defRPr>
            </a:lvl1pPr>
          </a:lstStyle>
          <a:p>
            <a:endParaRPr lang="en-GB" dirty="0"/>
          </a:p>
        </p:txBody>
      </p:sp>
    </p:spTree>
    <p:extLst>
      <p:ext uri="{BB962C8B-B14F-4D97-AF65-F5344CB8AC3E}">
        <p14:creationId xmlns:p14="http://schemas.microsoft.com/office/powerpoint/2010/main" val="927795993"/>
      </p:ext>
    </p:extLst>
  </p:cSld>
  <p:clrMapOvr>
    <a:masterClrMapping/>
  </p:clrMapOv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0FA004B2-1541-5046-B6F2-22AF56585712}" type="slidenum">
              <a:rPr lang="en-US" smtClean="0"/>
              <a:pPr/>
              <a:t>‹#›</a:t>
            </a:fld>
            <a:endParaRPr lang="en-US"/>
          </a:p>
        </p:txBody>
      </p:sp>
      <p:sp>
        <p:nvSpPr>
          <p:cNvPr id="7" name="Content Placeholder 6"/>
          <p:cNvSpPr>
            <a:spLocks noGrp="1"/>
          </p:cNvSpPr>
          <p:nvPr>
            <p:ph sz="quarter" idx="13"/>
          </p:nvPr>
        </p:nvSpPr>
        <p:spPr>
          <a:xfrm>
            <a:off x="457200" y="274638"/>
            <a:ext cx="8229600" cy="6263639"/>
          </a:xfrm>
        </p:spPr>
        <p:txBody>
          <a:bodyPr anchor="ctr" anchorCtr="1">
            <a:noAutofit/>
          </a:bodyPr>
          <a:lstStyle>
            <a:lvl1pPr marL="0" indent="0">
              <a:buFontTx/>
              <a:buNone/>
              <a:defRPr sz="4000" baseline="0">
                <a:solidFill>
                  <a:srgbClr val="005872"/>
                </a:solidFill>
                <a:effectLst/>
                <a:latin typeface="Calibri" pitchFamily="34" charset="0"/>
              </a:defRPr>
            </a:lvl1pPr>
          </a:lstStyle>
          <a:p>
            <a:pPr lvl="0"/>
            <a:r>
              <a:rPr lang="en-US" dirty="0" smtClean="0"/>
              <a:t>Click to edit Master text styles</a:t>
            </a:r>
          </a:p>
        </p:txBody>
      </p:sp>
      <p:sp>
        <p:nvSpPr>
          <p:cNvPr id="6" name="Footer Placeholder 4"/>
          <p:cNvSpPr>
            <a:spLocks noGrp="1"/>
          </p:cNvSpPr>
          <p:nvPr>
            <p:ph type="ftr" sz="quarter" idx="3"/>
          </p:nvPr>
        </p:nvSpPr>
        <p:spPr>
          <a:xfrm>
            <a:off x="3124200" y="6311960"/>
            <a:ext cx="2895600" cy="365125"/>
          </a:xfrm>
          <a:prstGeom prst="rect">
            <a:avLst/>
          </a:prstGeom>
        </p:spPr>
        <p:txBody>
          <a:bodyPr vert="horz" lIns="91440" tIns="45720" rIns="91440" bIns="45720" rtlCol="0" anchor="ctr"/>
          <a:lstStyle>
            <a:lvl1pPr algn="ctr">
              <a:defRPr sz="1200">
                <a:solidFill>
                  <a:schemeClr val="tx1"/>
                </a:solidFill>
              </a:defRPr>
            </a:lvl1pPr>
          </a:lstStyle>
          <a:p>
            <a:endParaRPr lang="en-GB" dirty="0"/>
          </a:p>
        </p:txBody>
      </p:sp>
    </p:spTree>
    <p:extLst>
      <p:ext uri="{BB962C8B-B14F-4D97-AF65-F5344CB8AC3E}">
        <p14:creationId xmlns:p14="http://schemas.microsoft.com/office/powerpoint/2010/main" val="2785794767"/>
      </p:ext>
    </p:extLst>
  </p:cSld>
  <p:clrMapOvr>
    <a:masterClrMapping/>
  </p:clrMapOv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FA004B2-1541-5046-B6F2-22AF56585712}" type="slidenum">
              <a:rPr lang="en-US" smtClean="0"/>
              <a:pPr/>
              <a:t>‹#›</a:t>
            </a:fld>
            <a:endParaRPr lang="en-US"/>
          </a:p>
        </p:txBody>
      </p:sp>
      <p:sp>
        <p:nvSpPr>
          <p:cNvPr id="5" name="Footer Placeholder 4"/>
          <p:cNvSpPr>
            <a:spLocks noGrp="1"/>
          </p:cNvSpPr>
          <p:nvPr>
            <p:ph type="ftr" sz="quarter" idx="3"/>
          </p:nvPr>
        </p:nvSpPr>
        <p:spPr>
          <a:xfrm>
            <a:off x="3124200" y="6311960"/>
            <a:ext cx="2895600" cy="365125"/>
          </a:xfrm>
          <a:prstGeom prst="rect">
            <a:avLst/>
          </a:prstGeom>
        </p:spPr>
        <p:txBody>
          <a:bodyPr vert="horz" lIns="91440" tIns="45720" rIns="91440" bIns="45720" rtlCol="0" anchor="ctr"/>
          <a:lstStyle>
            <a:lvl1pPr algn="ctr">
              <a:defRPr sz="1200">
                <a:solidFill>
                  <a:schemeClr val="tx1"/>
                </a:solidFill>
              </a:defRPr>
            </a:lvl1pPr>
          </a:lstStyle>
          <a:p>
            <a:endParaRPr lang="en-GB" dirty="0"/>
          </a:p>
        </p:txBody>
      </p:sp>
    </p:spTree>
    <p:extLst>
      <p:ext uri="{BB962C8B-B14F-4D97-AF65-F5344CB8AC3E}">
        <p14:creationId xmlns:p14="http://schemas.microsoft.com/office/powerpoint/2010/main" val="3788451336"/>
      </p:ext>
    </p:extLst>
  </p:cSld>
  <p:clrMapOvr>
    <a:masterClrMapping/>
  </p:clrMapOv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2_Final Slid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TextBox 3"/>
          <p:cNvSpPr txBox="1"/>
          <p:nvPr userDrawn="1"/>
        </p:nvSpPr>
        <p:spPr>
          <a:xfrm>
            <a:off x="692447" y="6117173"/>
            <a:ext cx="7683622" cy="461665"/>
          </a:xfrm>
          <a:prstGeom prst="rect">
            <a:avLst/>
          </a:prstGeom>
          <a:noFill/>
        </p:spPr>
        <p:txBody>
          <a:bodyPr wrap="square" rtlCol="0">
            <a:spAutoFit/>
          </a:bodyPr>
          <a:lstStyle/>
          <a:p>
            <a:pPr algn="ctr"/>
            <a:r>
              <a:rPr lang="en-US" sz="1200" dirty="0" smtClean="0">
                <a:solidFill>
                  <a:schemeClr val="accent5">
                    <a:lumMod val="75000"/>
                  </a:schemeClr>
                </a:solidFill>
              </a:rPr>
              <a:t>The </a:t>
            </a:r>
            <a:r>
              <a:rPr lang="en-US" sz="1200" dirty="0" err="1" smtClean="0">
                <a:solidFill>
                  <a:schemeClr val="accent5">
                    <a:lumMod val="75000"/>
                  </a:schemeClr>
                </a:solidFill>
              </a:rPr>
              <a:t>HiLumi</a:t>
            </a:r>
            <a:r>
              <a:rPr lang="en-US" sz="1200" dirty="0" smtClean="0">
                <a:solidFill>
                  <a:schemeClr val="accent5">
                    <a:lumMod val="75000"/>
                  </a:schemeClr>
                </a:solidFill>
              </a:rPr>
              <a:t> LHC Design Study is included in the High Luminosity LHC project and is partly funded by the European Commission within the Framework </a:t>
            </a:r>
            <a:r>
              <a:rPr lang="en-US" sz="1200" dirty="0" err="1" smtClean="0">
                <a:solidFill>
                  <a:schemeClr val="accent5">
                    <a:lumMod val="75000"/>
                  </a:schemeClr>
                </a:solidFill>
              </a:rPr>
              <a:t>Programme</a:t>
            </a:r>
            <a:r>
              <a:rPr lang="en-US" sz="1200" dirty="0" smtClean="0">
                <a:solidFill>
                  <a:schemeClr val="accent5">
                    <a:lumMod val="75000"/>
                  </a:schemeClr>
                </a:solidFill>
              </a:rPr>
              <a:t> 7 Capacities Specific </a:t>
            </a:r>
            <a:r>
              <a:rPr lang="en-US" sz="1200" dirty="0" err="1" smtClean="0">
                <a:solidFill>
                  <a:schemeClr val="accent5">
                    <a:lumMod val="75000"/>
                  </a:schemeClr>
                </a:solidFill>
              </a:rPr>
              <a:t>Programme</a:t>
            </a:r>
            <a:r>
              <a:rPr lang="en-US" sz="1200" dirty="0" smtClean="0">
                <a:solidFill>
                  <a:schemeClr val="accent5">
                    <a:lumMod val="75000"/>
                  </a:schemeClr>
                </a:solidFill>
              </a:rPr>
              <a:t>, Grant Agreement 284404. </a:t>
            </a:r>
            <a:endParaRPr lang="en-GB" sz="1200" dirty="0">
              <a:solidFill>
                <a:schemeClr val="accent5">
                  <a:lumMod val="75000"/>
                </a:schemeClr>
              </a:solidFill>
            </a:endParaRPr>
          </a:p>
        </p:txBody>
      </p:sp>
      <p:pic>
        <p:nvPicPr>
          <p:cNvPr id="9" name="Picture 8"/>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460290" y="6168005"/>
            <a:ext cx="417381" cy="281731"/>
          </a:xfrm>
          <a:prstGeom prst="rect">
            <a:avLst/>
          </a:prstGeom>
        </p:spPr>
      </p:pic>
      <p:pic>
        <p:nvPicPr>
          <p:cNvPr id="7" name="Picture 6"/>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250847" y="6128871"/>
            <a:ext cx="441600" cy="360000"/>
          </a:xfrm>
          <a:prstGeom prst="rect">
            <a:avLst/>
          </a:prstGeom>
        </p:spPr>
      </p:pic>
      <p:pic>
        <p:nvPicPr>
          <p:cNvPr id="3" name="Picture 2"/>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2625292" y="2108488"/>
            <a:ext cx="3817931" cy="1840885"/>
          </a:xfrm>
          <a:prstGeom prst="rect">
            <a:avLst/>
          </a:prstGeom>
        </p:spPr>
      </p:pic>
    </p:spTree>
    <p:extLst>
      <p:ext uri="{BB962C8B-B14F-4D97-AF65-F5344CB8AC3E}">
        <p14:creationId xmlns:p14="http://schemas.microsoft.com/office/powerpoint/2010/main" val="3983589875"/>
      </p:ext>
    </p:extLst>
  </p:cSld>
  <p:clrMapOvr>
    <a:masterClrMapping/>
  </p:clrMapOv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2018381074"/>
      </p:ext>
    </p:extLst>
  </p:cSld>
  <p:clrMapOvr>
    <a:masterClrMapping/>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Slide Number Placeholder 5"/>
          <p:cNvSpPr>
            <a:spLocks noGrp="1"/>
          </p:cNvSpPr>
          <p:nvPr>
            <p:ph type="sldNum" sz="quarter" idx="4"/>
          </p:nvPr>
        </p:nvSpPr>
        <p:spPr>
          <a:xfrm>
            <a:off x="8686800" y="6537960"/>
            <a:ext cx="457200" cy="320040"/>
          </a:xfrm>
          <a:prstGeom prst="rect">
            <a:avLst/>
          </a:prstGeom>
        </p:spPr>
        <p:txBody>
          <a:bodyPr vert="horz" lIns="91440" tIns="0" rIns="91440" bIns="0" rtlCol="0" anchor="ctr" anchorCtr="0"/>
          <a:lstStyle>
            <a:lvl1pPr algn="r">
              <a:defRPr sz="1200" b="1" baseline="0">
                <a:solidFill>
                  <a:schemeClr val="tx1"/>
                </a:solidFill>
              </a:defRPr>
            </a:lvl1pPr>
          </a:lstStyle>
          <a:p>
            <a:fld id="{0FA004B2-1541-5046-B6F2-22AF56585712}" type="slidenum">
              <a:rPr lang="en-US" smtClean="0"/>
              <a:pPr/>
              <a:t>‹#›</a:t>
            </a:fld>
            <a:endParaRPr lang="en-US" dirty="0"/>
          </a:p>
        </p:txBody>
      </p:sp>
      <p:sp>
        <p:nvSpPr>
          <p:cNvPr id="2" name="Title Placeholder 1"/>
          <p:cNvSpPr>
            <a:spLocks noGrp="1"/>
          </p:cNvSpPr>
          <p:nvPr>
            <p:ph type="title"/>
          </p:nvPr>
        </p:nvSpPr>
        <p:spPr>
          <a:xfrm>
            <a:off x="457200" y="274638"/>
            <a:ext cx="8229600" cy="914400"/>
          </a:xfrm>
          <a:prstGeom prst="rect">
            <a:avLst/>
          </a:prstGeom>
        </p:spPr>
        <p:txBody>
          <a:bodyPr vert="horz" lIns="36000" tIns="0" rIns="36000" bIns="0" rtlCol="0" anchor="ctr">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188719"/>
            <a:ext cx="8229600" cy="5349240"/>
          </a:xfrm>
          <a:prstGeom prst="rect">
            <a:avLst/>
          </a:prstGeom>
        </p:spPr>
        <p:txBody>
          <a:bodyPr vert="horz" lIns="91440" tIns="0" rIns="9144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10" name="Picture 9" descr="2011-10-04_logoHiLumi561px.jpg"/>
          <p:cNvPicPr>
            <a:picLocks noChangeAspect="1"/>
          </p:cNvPicPr>
          <p:nvPr/>
        </p:nvPicPr>
        <p:blipFill>
          <a:blip r:embed="rId12" cstate="email">
            <a:extLst>
              <a:ext uri="{28A0092B-C50C-407E-A947-70E740481C1C}">
                <a14:useLocalDpi xmlns:a14="http://schemas.microsoft.com/office/drawing/2010/main" val="0"/>
              </a:ext>
            </a:extLst>
          </a:blip>
          <a:stretch>
            <a:fillRect/>
          </a:stretch>
        </p:blipFill>
        <p:spPr>
          <a:xfrm>
            <a:off x="68275" y="6163009"/>
            <a:ext cx="777850" cy="374952"/>
          </a:xfrm>
          <a:prstGeom prst="rect">
            <a:avLst/>
          </a:prstGeom>
        </p:spPr>
      </p:pic>
      <p:sp>
        <p:nvSpPr>
          <p:cNvPr id="5" name="Footer Placeholder 4"/>
          <p:cNvSpPr>
            <a:spLocks noGrp="1"/>
          </p:cNvSpPr>
          <p:nvPr>
            <p:ph type="ftr" sz="quarter" idx="3"/>
          </p:nvPr>
        </p:nvSpPr>
        <p:spPr>
          <a:xfrm>
            <a:off x="3124200" y="6311960"/>
            <a:ext cx="2895600" cy="365125"/>
          </a:xfrm>
          <a:prstGeom prst="rect">
            <a:avLst/>
          </a:prstGeom>
        </p:spPr>
        <p:txBody>
          <a:bodyPr vert="horz" lIns="91440" tIns="45720" rIns="91440" bIns="45720" rtlCol="0" anchor="ctr"/>
          <a:lstStyle>
            <a:lvl1pPr algn="ctr">
              <a:defRPr sz="1200">
                <a:solidFill>
                  <a:schemeClr val="tx1"/>
                </a:solidFill>
              </a:defRPr>
            </a:lvl1pPr>
          </a:lstStyle>
          <a:p>
            <a:endParaRPr lang="en-GB" dirty="0"/>
          </a:p>
        </p:txBody>
      </p:sp>
    </p:spTree>
    <p:extLst>
      <p:ext uri="{BB962C8B-B14F-4D97-AF65-F5344CB8AC3E}">
        <p14:creationId xmlns:p14="http://schemas.microsoft.com/office/powerpoint/2010/main" val="3049953712"/>
      </p:ext>
    </p:extLst>
  </p:cSld>
  <p:clrMap bg1="lt1" tx1="dk1" bg2="lt2" tx2="dk2" accent1="accent1" accent2="accent2" accent3="accent3" accent4="accent4" accent5="accent5" accent6="accent6" hlink="hlink" folHlink="folHlink"/>
  <p:sldLayoutIdLst>
    <p:sldLayoutId id="2147483656" r:id="rId1"/>
    <p:sldLayoutId id="2147483650" r:id="rId2"/>
    <p:sldLayoutId id="2147483659" r:id="rId3"/>
    <p:sldLayoutId id="2147483657" r:id="rId4"/>
    <p:sldLayoutId id="2147483654" r:id="rId5"/>
    <p:sldLayoutId id="2147483658" r:id="rId6"/>
    <p:sldLayoutId id="2147483655" r:id="rId7"/>
    <p:sldLayoutId id="2147483660" r:id="rId8"/>
    <p:sldLayoutId id="2147483661" r:id="rId9"/>
  </p:sldLayoutIdLst>
  <p:transition/>
  <p:timing>
    <p:tnLst>
      <p:par>
        <p:cTn id="1" dur="indefinite" restart="never" nodeType="tmRoot"/>
      </p:par>
    </p:tnLst>
  </p:timing>
  <p:hf hdr="0" dt="0"/>
  <p:txStyles>
    <p:titleStyle>
      <a:lvl1pPr algn="l" defTabSz="457200" rtl="0" eaLnBrk="1" latinLnBrk="0" hangingPunct="1">
        <a:spcBef>
          <a:spcPct val="0"/>
        </a:spcBef>
        <a:buNone/>
        <a:defRPr sz="4000" kern="1200" baseline="0">
          <a:solidFill>
            <a:schemeClr val="tx1">
              <a:lumMod val="75000"/>
              <a:lumOff val="25000"/>
            </a:schemeClr>
          </a:solidFill>
          <a:effectLst/>
          <a:latin typeface="+mj-lt"/>
          <a:ea typeface="+mj-ea"/>
          <a:cs typeface="+mj-cs"/>
        </a:defRPr>
      </a:lvl1pPr>
    </p:titleStyle>
    <p:bodyStyle>
      <a:lvl1pPr marL="228600" indent="-228600" algn="l" defTabSz="457200" rtl="0" eaLnBrk="1" latinLnBrk="0" hangingPunct="1">
        <a:lnSpc>
          <a:spcPct val="120000"/>
        </a:lnSpc>
        <a:spcBef>
          <a:spcPts val="600"/>
        </a:spcBef>
        <a:buClr>
          <a:srgbClr val="0089B5"/>
        </a:buClr>
        <a:buFont typeface="Arial"/>
        <a:buChar char="•"/>
        <a:defRPr sz="3200" kern="1200">
          <a:solidFill>
            <a:schemeClr val="tx1">
              <a:lumMod val="75000"/>
              <a:lumOff val="25000"/>
            </a:schemeClr>
          </a:solidFill>
          <a:effectLst/>
          <a:latin typeface="+mn-lt"/>
          <a:ea typeface="+mn-ea"/>
          <a:cs typeface="+mn-cs"/>
        </a:defRPr>
      </a:lvl1pPr>
      <a:lvl2pPr marL="457200" indent="-228600" algn="l" defTabSz="457200" rtl="0" eaLnBrk="1" latinLnBrk="0" hangingPunct="1">
        <a:lnSpc>
          <a:spcPct val="120000"/>
        </a:lnSpc>
        <a:spcBef>
          <a:spcPts val="400"/>
        </a:spcBef>
        <a:buClr>
          <a:srgbClr val="0089B5"/>
        </a:buClr>
        <a:buSzPct val="95000"/>
        <a:buFont typeface="Arial"/>
        <a:buChar char="•"/>
        <a:defRPr sz="3200" kern="1200" baseline="0">
          <a:solidFill>
            <a:schemeClr val="tx1">
              <a:lumMod val="75000"/>
              <a:lumOff val="25000"/>
            </a:schemeClr>
          </a:solidFill>
          <a:effectLst/>
          <a:latin typeface="+mn-lt"/>
          <a:ea typeface="+mn-ea"/>
          <a:cs typeface="+mn-cs"/>
        </a:defRPr>
      </a:lvl2pPr>
      <a:lvl3pPr marL="6858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mn-lt"/>
          <a:ea typeface="+mn-ea"/>
          <a:cs typeface="+mn-cs"/>
        </a:defRPr>
      </a:lvl3pPr>
      <a:lvl4pPr marL="9144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mn-lt"/>
          <a:ea typeface="+mn-ea"/>
          <a:cs typeface="+mn-cs"/>
        </a:defRPr>
      </a:lvl4pPr>
      <a:lvl5pPr marL="1143000" indent="-228600" algn="l" defTabSz="457200" rtl="0" eaLnBrk="1" latinLnBrk="0" hangingPunct="1">
        <a:lnSpc>
          <a:spcPct val="120000"/>
        </a:lnSpc>
        <a:spcBef>
          <a:spcPts val="0"/>
        </a:spcBef>
        <a:buClr>
          <a:schemeClr val="bg1">
            <a:lumMod val="50000"/>
          </a:schemeClr>
        </a:buClr>
        <a:buSzPct val="90000"/>
        <a:buFont typeface="Arial"/>
        <a:buChar char="•"/>
        <a:defRPr sz="2800" kern="1200" baseline="0">
          <a:solidFill>
            <a:schemeClr val="tx1">
              <a:lumMod val="50000"/>
              <a:lumOff val="50000"/>
            </a:schemeClr>
          </a:solidFill>
          <a:effectLst/>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emf"/><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HL-LHC V1.2</a:t>
            </a:r>
            <a:br>
              <a:rPr lang="en-US" dirty="0" smtClean="0"/>
            </a:br>
            <a:r>
              <a:rPr lang="en-US" dirty="0" smtClean="0"/>
              <a:t>Update</a:t>
            </a:r>
            <a:endParaRPr lang="en-GB" dirty="0"/>
          </a:p>
        </p:txBody>
      </p:sp>
      <p:sp>
        <p:nvSpPr>
          <p:cNvPr id="5" name="Subtitle 4"/>
          <p:cNvSpPr>
            <a:spLocks noGrp="1"/>
          </p:cNvSpPr>
          <p:nvPr>
            <p:ph type="subTitle" idx="1"/>
          </p:nvPr>
        </p:nvSpPr>
        <p:spPr/>
        <p:txBody>
          <a:bodyPr>
            <a:normAutofit lnSpcReduction="10000"/>
          </a:bodyPr>
          <a:lstStyle/>
          <a:p>
            <a:r>
              <a:rPr lang="en-US" dirty="0"/>
              <a:t>G. </a:t>
            </a:r>
            <a:r>
              <a:rPr lang="en-US" dirty="0" smtClean="0"/>
              <a:t>Arduini, R. De Maria, M. </a:t>
            </a:r>
            <a:r>
              <a:rPr lang="en-US" dirty="0"/>
              <a:t>Fitterer, M. Giovannozzi</a:t>
            </a:r>
            <a:endParaRPr lang="en-US" dirty="0" smtClean="0"/>
          </a:p>
          <a:p>
            <a:r>
              <a:rPr lang="en-US" dirty="0" smtClean="0"/>
              <a:t>Thanks to, C. Garion</a:t>
            </a:r>
            <a:r>
              <a:rPr lang="en-US" dirty="0"/>
              <a:t>, S. </a:t>
            </a:r>
            <a:r>
              <a:rPr lang="en-US" dirty="0" smtClean="0"/>
              <a:t>Fartoukh, P. Fessia,</a:t>
            </a:r>
          </a:p>
          <a:p>
            <a:r>
              <a:rPr lang="en-US" dirty="0" smtClean="0"/>
              <a:t> C. Magnier,</a:t>
            </a:r>
            <a:r>
              <a:rPr lang="en-US" dirty="0"/>
              <a:t> H. Prin</a:t>
            </a:r>
            <a:r>
              <a:rPr lang="en-US" dirty="0" smtClean="0"/>
              <a:t>, </a:t>
            </a:r>
            <a:r>
              <a:rPr lang="en-US" dirty="0"/>
              <a:t>E. Todesco, </a:t>
            </a:r>
            <a:r>
              <a:rPr lang="en-US" dirty="0" smtClean="0"/>
              <a:t>B</a:t>
            </a:r>
            <a:r>
              <a:rPr lang="en-US" dirty="0"/>
              <a:t>. Vasquez De Prada, P. </a:t>
            </a:r>
            <a:r>
              <a:rPr lang="en-US" dirty="0" err="1"/>
              <a:t>Campana</a:t>
            </a:r>
            <a:r>
              <a:rPr lang="en-US" dirty="0"/>
              <a:t>, R. Linder, E. Thomas, G. </a:t>
            </a:r>
            <a:r>
              <a:rPr lang="en-US" dirty="0" smtClean="0"/>
              <a:t>Wilkinson, J. Uythoven, M. Fraser, F. Cerutti, R. Kersevan, P. </a:t>
            </a:r>
            <a:r>
              <a:rPr lang="en-US" dirty="0" err="1" smtClean="0"/>
              <a:t>Ferracin</a:t>
            </a:r>
            <a:endParaRPr lang="en-GB" dirty="0"/>
          </a:p>
        </p:txBody>
      </p:sp>
    </p:spTree>
    <p:extLst>
      <p:ext uri="{BB962C8B-B14F-4D97-AF65-F5344CB8AC3E}">
        <p14:creationId xmlns:p14="http://schemas.microsoft.com/office/powerpoint/2010/main" val="2205912222"/>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1558318281"/>
              </p:ext>
            </p:extLst>
          </p:nvPr>
        </p:nvGraphicFramePr>
        <p:xfrm>
          <a:off x="457200" y="1747838"/>
          <a:ext cx="6170043" cy="4171315"/>
        </p:xfrm>
        <a:graphic>
          <a:graphicData uri="http://schemas.openxmlformats.org/drawingml/2006/table">
            <a:tbl>
              <a:tblPr firstRow="1" bandRow="1">
                <a:tableStyleId>{5C22544A-7EE6-4342-B048-85BDC9FD1C3A}</a:tableStyleId>
              </a:tblPr>
              <a:tblGrid>
                <a:gridCol w="1579563"/>
                <a:gridCol w="906082"/>
                <a:gridCol w="935355"/>
                <a:gridCol w="949643"/>
                <a:gridCol w="837248"/>
                <a:gridCol w="962152"/>
              </a:tblGrid>
              <a:tr h="370840">
                <a:tc>
                  <a:txBody>
                    <a:bodyPr/>
                    <a:lstStyle/>
                    <a:p>
                      <a:endParaRPr lang="en-US" sz="1600" dirty="0"/>
                    </a:p>
                  </a:txBody>
                  <a:tcPr/>
                </a:tc>
                <a:tc>
                  <a:txBody>
                    <a:bodyPr/>
                    <a:lstStyle/>
                    <a:p>
                      <a:r>
                        <a:rPr lang="en-US" sz="1600" dirty="0" smtClean="0"/>
                        <a:t>bare [</a:t>
                      </a:r>
                      <a:r>
                        <a:rPr lang="el-GR" sz="1600" dirty="0" smtClean="0">
                          <a:latin typeface="Calibri"/>
                        </a:rPr>
                        <a:t>σ</a:t>
                      </a:r>
                      <a:r>
                        <a:rPr lang="en-US" sz="1600" dirty="0" smtClean="0">
                          <a:latin typeface="Calibri"/>
                        </a:rPr>
                        <a:t>]</a:t>
                      </a:r>
                      <a:endParaRPr lang="en-US" sz="1600" dirty="0"/>
                    </a:p>
                  </a:txBody>
                  <a:tcPr/>
                </a:tc>
                <a:tc>
                  <a:txBody>
                    <a:bodyPr/>
                    <a:lstStyle/>
                    <a:p>
                      <a:r>
                        <a:rPr lang="en-US" sz="1600" dirty="0" err="1" smtClean="0"/>
                        <a:t>mech</a:t>
                      </a:r>
                      <a:r>
                        <a:rPr lang="en-US" sz="1600" dirty="0" smtClean="0"/>
                        <a:t>[</a:t>
                      </a:r>
                      <a:r>
                        <a:rPr lang="el-GR" sz="1600" dirty="0" smtClean="0">
                          <a:latin typeface="+mn-lt"/>
                        </a:rPr>
                        <a:t>σ</a:t>
                      </a:r>
                      <a:r>
                        <a:rPr lang="en-US" sz="1600" dirty="0" smtClean="0">
                          <a:latin typeface="+mn-lt"/>
                        </a:rPr>
                        <a:t>]</a:t>
                      </a:r>
                      <a:endParaRPr lang="en-US" sz="1600" dirty="0"/>
                    </a:p>
                  </a:txBody>
                  <a:tcPr/>
                </a:tc>
                <a:tc>
                  <a:txBody>
                    <a:bodyPr/>
                    <a:lstStyle/>
                    <a:p>
                      <a:r>
                        <a:rPr lang="en-US" sz="1600" dirty="0" smtClean="0"/>
                        <a:t>beam[</a:t>
                      </a:r>
                      <a:r>
                        <a:rPr lang="el-GR" sz="1600" dirty="0" smtClean="0">
                          <a:latin typeface="+mn-lt"/>
                        </a:rPr>
                        <a:t>σ</a:t>
                      </a:r>
                      <a:r>
                        <a:rPr lang="en-US" sz="1600" dirty="0" smtClean="0">
                          <a:latin typeface="+mn-lt"/>
                        </a:rPr>
                        <a:t>]</a:t>
                      </a:r>
                      <a:endParaRPr lang="en-US" sz="1600" dirty="0"/>
                    </a:p>
                  </a:txBody>
                  <a:tcPr/>
                </a:tc>
                <a:tc>
                  <a:txBody>
                    <a:bodyPr/>
                    <a:lstStyle/>
                    <a:p>
                      <a:r>
                        <a:rPr lang="en-US" sz="1600" dirty="0" smtClean="0"/>
                        <a:t>crab[</a:t>
                      </a:r>
                      <a:r>
                        <a:rPr lang="el-GR" sz="1600" dirty="0" smtClean="0">
                          <a:latin typeface="+mn-lt"/>
                        </a:rPr>
                        <a:t>σ</a:t>
                      </a:r>
                      <a:r>
                        <a:rPr lang="en-US" sz="1600" dirty="0" smtClean="0">
                          <a:latin typeface="+mn-lt"/>
                        </a:rPr>
                        <a:t>]</a:t>
                      </a:r>
                      <a:endParaRPr lang="en-US" sz="1600" dirty="0"/>
                    </a:p>
                  </a:txBody>
                  <a:tcPr/>
                </a:tc>
                <a:tc>
                  <a:txBody>
                    <a:bodyPr/>
                    <a:lstStyle/>
                    <a:p>
                      <a:r>
                        <a:rPr lang="en-US" sz="1600" dirty="0" smtClean="0"/>
                        <a:t>offset[</a:t>
                      </a:r>
                      <a:r>
                        <a:rPr lang="el-GR" sz="1600" dirty="0" smtClean="0">
                          <a:latin typeface="+mn-lt"/>
                        </a:rPr>
                        <a:t>σ</a:t>
                      </a:r>
                      <a:r>
                        <a:rPr lang="en-US" sz="1600" dirty="0" smtClean="0">
                          <a:latin typeface="+mn-lt"/>
                        </a:rPr>
                        <a:t>]</a:t>
                      </a:r>
                      <a:endParaRPr lang="en-US" sz="1600" dirty="0"/>
                    </a:p>
                  </a:txBody>
                  <a:tcPr/>
                </a:tc>
              </a:tr>
              <a:tr h="202247">
                <a:tc>
                  <a:txBody>
                    <a:bodyPr/>
                    <a:lstStyle/>
                    <a:p>
                      <a:pPr algn="l" fontAlgn="b"/>
                      <a:r>
                        <a:rPr lang="en-US" sz="1600" b="0" i="0" u="none" strike="noStrike" dirty="0">
                          <a:effectLst/>
                          <a:latin typeface="Arial"/>
                        </a:rPr>
                        <a:t>TAXS</a:t>
                      </a:r>
                    </a:p>
                  </a:txBody>
                  <a:tcPr marL="9525" marR="9525" marT="9525" marB="0" anchor="b"/>
                </a:tc>
                <a:tc>
                  <a:txBody>
                    <a:bodyPr/>
                    <a:lstStyle/>
                    <a:p>
                      <a:pPr algn="r" fontAlgn="b"/>
                      <a:r>
                        <a:rPr lang="en-US" sz="1600" b="0" i="0" u="none" strike="noStrike" dirty="0" smtClean="0">
                          <a:effectLst/>
                          <a:latin typeface="Arial"/>
                        </a:rPr>
                        <a:t> </a:t>
                      </a:r>
                      <a:endParaRPr lang="en-US" sz="1600" b="0" i="0" u="none" strike="noStrike" dirty="0">
                        <a:effectLst/>
                        <a:latin typeface="Arial"/>
                      </a:endParaRPr>
                    </a:p>
                  </a:txBody>
                  <a:tcPr marL="9525" marR="9525" marT="9525" marB="0" anchor="b"/>
                </a:tc>
                <a:tc>
                  <a:txBody>
                    <a:bodyPr/>
                    <a:lstStyle/>
                    <a:p>
                      <a:pPr algn="r" fontAlgn="b"/>
                      <a:r>
                        <a:rPr lang="en-US" sz="1600" b="0" i="0" u="none" strike="noStrike">
                          <a:effectLst/>
                          <a:latin typeface="Arial"/>
                        </a:rPr>
                        <a:t>17.3</a:t>
                      </a:r>
                    </a:p>
                  </a:txBody>
                  <a:tcPr marL="9525" marR="9525" marT="9525" marB="0" anchor="b"/>
                </a:tc>
                <a:tc>
                  <a:txBody>
                    <a:bodyPr/>
                    <a:lstStyle/>
                    <a:p>
                      <a:pPr algn="r" fontAlgn="b"/>
                      <a:r>
                        <a:rPr lang="en-US" sz="1600" b="0" i="0" u="none" strike="noStrike">
                          <a:effectLst/>
                          <a:latin typeface="Arial"/>
                        </a:rPr>
                        <a:t>13.9</a:t>
                      </a:r>
                    </a:p>
                  </a:txBody>
                  <a:tcPr marL="9525" marR="9525" marT="9525" marB="0" anchor="b"/>
                </a:tc>
                <a:tc>
                  <a:txBody>
                    <a:bodyPr/>
                    <a:lstStyle/>
                    <a:p>
                      <a:pPr algn="r" fontAlgn="b"/>
                      <a:r>
                        <a:rPr lang="en-US" sz="1600" b="0" i="0" u="none" strike="noStrike">
                          <a:effectLst/>
                          <a:latin typeface="Arial"/>
                        </a:rPr>
                        <a:t>13.9</a:t>
                      </a:r>
                    </a:p>
                  </a:txBody>
                  <a:tcPr marL="9525" marR="9525" marT="9525" marB="0" anchor="b"/>
                </a:tc>
                <a:tc>
                  <a:txBody>
                    <a:bodyPr/>
                    <a:lstStyle/>
                    <a:p>
                      <a:pPr algn="r" fontAlgn="b"/>
                      <a:r>
                        <a:rPr lang="en-US" sz="1600" b="0" i="0" u="none" strike="noStrike" dirty="0">
                          <a:solidFill>
                            <a:srgbClr val="FF0000"/>
                          </a:solidFill>
                          <a:effectLst/>
                          <a:latin typeface="Arial"/>
                        </a:rPr>
                        <a:t>11.9</a:t>
                      </a:r>
                    </a:p>
                  </a:txBody>
                  <a:tcPr marL="9525" marR="9525" marT="9525" marB="0" anchor="b"/>
                </a:tc>
              </a:tr>
              <a:tr h="174307">
                <a:tc>
                  <a:txBody>
                    <a:bodyPr/>
                    <a:lstStyle/>
                    <a:p>
                      <a:pPr algn="l" fontAlgn="b"/>
                      <a:r>
                        <a:rPr lang="en-US" sz="1600" b="0" i="0" u="none" strike="noStrike">
                          <a:effectLst/>
                          <a:latin typeface="Arial"/>
                        </a:rPr>
                        <a:t>MQXFA.[AB]1</a:t>
                      </a:r>
                    </a:p>
                  </a:txBody>
                  <a:tcPr marL="9525" marR="9525" marT="9525" marB="0" anchor="b"/>
                </a:tc>
                <a:tc>
                  <a:txBody>
                    <a:bodyPr/>
                    <a:lstStyle/>
                    <a:p>
                      <a:pPr algn="r" fontAlgn="b"/>
                      <a:r>
                        <a:rPr lang="en-US" sz="1600" b="0" i="0" u="none" strike="noStrike" dirty="0">
                          <a:effectLst/>
                          <a:latin typeface="Arial"/>
                        </a:rPr>
                        <a:t>17.4</a:t>
                      </a:r>
                    </a:p>
                  </a:txBody>
                  <a:tcPr marL="9525" marR="9525" marT="9525" marB="0" anchor="b"/>
                </a:tc>
                <a:tc>
                  <a:txBody>
                    <a:bodyPr/>
                    <a:lstStyle/>
                    <a:p>
                      <a:pPr algn="r" fontAlgn="b"/>
                      <a:r>
                        <a:rPr lang="en-US" sz="1600" b="0" i="0" u="none" strike="noStrike">
                          <a:effectLst/>
                          <a:latin typeface="Arial"/>
                        </a:rPr>
                        <a:t>16.7</a:t>
                      </a:r>
                    </a:p>
                  </a:txBody>
                  <a:tcPr marL="9525" marR="9525" marT="9525" marB="0" anchor="b"/>
                </a:tc>
                <a:tc>
                  <a:txBody>
                    <a:bodyPr/>
                    <a:lstStyle/>
                    <a:p>
                      <a:pPr algn="r" fontAlgn="b"/>
                      <a:r>
                        <a:rPr lang="en-US" sz="1600" b="0" i="0" u="none" strike="noStrike">
                          <a:effectLst/>
                          <a:latin typeface="Arial"/>
                        </a:rPr>
                        <a:t>14.2</a:t>
                      </a:r>
                    </a:p>
                  </a:txBody>
                  <a:tcPr marL="9525" marR="9525" marT="9525" marB="0" anchor="b"/>
                </a:tc>
                <a:tc>
                  <a:txBody>
                    <a:bodyPr/>
                    <a:lstStyle/>
                    <a:p>
                      <a:pPr algn="r" fontAlgn="b"/>
                      <a:r>
                        <a:rPr lang="en-US" sz="1600" b="0" i="0" u="none" strike="noStrike">
                          <a:effectLst/>
                          <a:latin typeface="Arial"/>
                        </a:rPr>
                        <a:t>14.2</a:t>
                      </a:r>
                    </a:p>
                  </a:txBody>
                  <a:tcPr marL="9525" marR="9525" marT="9525" marB="0" anchor="b"/>
                </a:tc>
                <a:tc>
                  <a:txBody>
                    <a:bodyPr/>
                    <a:lstStyle/>
                    <a:p>
                      <a:pPr algn="r" fontAlgn="b"/>
                      <a:r>
                        <a:rPr lang="en-US" sz="1600" b="0" i="0" u="none" strike="noStrike">
                          <a:effectLst/>
                          <a:latin typeface="Arial"/>
                        </a:rPr>
                        <a:t>13.2</a:t>
                      </a:r>
                    </a:p>
                  </a:txBody>
                  <a:tcPr marL="9525" marR="9525" marT="9525" marB="0" anchor="b"/>
                </a:tc>
              </a:tr>
              <a:tr h="130493">
                <a:tc>
                  <a:txBody>
                    <a:bodyPr/>
                    <a:lstStyle/>
                    <a:p>
                      <a:pPr algn="l" fontAlgn="b"/>
                      <a:r>
                        <a:rPr lang="en-US" sz="1600" b="0" i="0" u="none" strike="noStrike" dirty="0">
                          <a:effectLst/>
                          <a:latin typeface="Arial"/>
                        </a:rPr>
                        <a:t>MQXFB.[AB][23]</a:t>
                      </a:r>
                    </a:p>
                  </a:txBody>
                  <a:tcPr marL="9525" marR="9525" marT="9525" marB="0" anchor="b"/>
                </a:tc>
                <a:tc>
                  <a:txBody>
                    <a:bodyPr/>
                    <a:lstStyle/>
                    <a:p>
                      <a:pPr algn="r" fontAlgn="b"/>
                      <a:r>
                        <a:rPr lang="en-US" sz="1600" b="0" i="0" u="none" strike="noStrike" dirty="0">
                          <a:effectLst/>
                          <a:latin typeface="Arial"/>
                        </a:rPr>
                        <a:t>12.8</a:t>
                      </a:r>
                    </a:p>
                  </a:txBody>
                  <a:tcPr marL="9525" marR="9525" marT="9525" marB="0" anchor="b"/>
                </a:tc>
                <a:tc>
                  <a:txBody>
                    <a:bodyPr/>
                    <a:lstStyle/>
                    <a:p>
                      <a:pPr algn="r" fontAlgn="b"/>
                      <a:r>
                        <a:rPr lang="en-US" sz="1600" b="0" i="0" u="none" strike="noStrike">
                          <a:effectLst/>
                          <a:latin typeface="Arial"/>
                        </a:rPr>
                        <a:t>12.4</a:t>
                      </a:r>
                    </a:p>
                  </a:txBody>
                  <a:tcPr marL="9525" marR="9525" marT="9525" marB="0" anchor="b"/>
                </a:tc>
                <a:tc>
                  <a:txBody>
                    <a:bodyPr/>
                    <a:lstStyle/>
                    <a:p>
                      <a:pPr algn="r" fontAlgn="b"/>
                      <a:r>
                        <a:rPr lang="en-US" sz="1600" b="0" i="0" u="none" strike="noStrike" dirty="0">
                          <a:solidFill>
                            <a:srgbClr val="FF0000"/>
                          </a:solidFill>
                          <a:effectLst/>
                          <a:latin typeface="Arial"/>
                        </a:rPr>
                        <a:t>10.5</a:t>
                      </a:r>
                    </a:p>
                  </a:txBody>
                  <a:tcPr marL="9525" marR="9525" marT="9525" marB="0" anchor="b"/>
                </a:tc>
                <a:tc>
                  <a:txBody>
                    <a:bodyPr/>
                    <a:lstStyle/>
                    <a:p>
                      <a:pPr algn="r" fontAlgn="b"/>
                      <a:r>
                        <a:rPr lang="en-US" sz="1600" b="0" i="0" u="none" strike="noStrike" dirty="0">
                          <a:solidFill>
                            <a:srgbClr val="FF0000"/>
                          </a:solidFill>
                          <a:effectLst/>
                          <a:latin typeface="Arial"/>
                        </a:rPr>
                        <a:t>10.4</a:t>
                      </a:r>
                    </a:p>
                  </a:txBody>
                  <a:tcPr marL="9525" marR="9525" marT="9525" marB="0" anchor="b"/>
                </a:tc>
                <a:tc>
                  <a:txBody>
                    <a:bodyPr/>
                    <a:lstStyle/>
                    <a:p>
                      <a:pPr algn="r" fontAlgn="b"/>
                      <a:r>
                        <a:rPr lang="en-US" sz="1600" b="0" i="0" u="none" strike="noStrike" dirty="0">
                          <a:solidFill>
                            <a:srgbClr val="FF0000"/>
                          </a:solidFill>
                          <a:effectLst/>
                          <a:latin typeface="Arial"/>
                        </a:rPr>
                        <a:t>9.4</a:t>
                      </a:r>
                    </a:p>
                  </a:txBody>
                  <a:tcPr marL="9525" marR="9525" marT="9525" marB="0" anchor="b"/>
                </a:tc>
              </a:tr>
              <a:tr h="0">
                <a:tc>
                  <a:txBody>
                    <a:bodyPr/>
                    <a:lstStyle/>
                    <a:p>
                      <a:pPr algn="l" fontAlgn="b"/>
                      <a:r>
                        <a:rPr lang="en-US" sz="1600" b="0" i="0" u="none" strike="noStrike" dirty="0">
                          <a:effectLst/>
                          <a:latin typeface="Arial"/>
                        </a:rPr>
                        <a:t>MBXF</a:t>
                      </a:r>
                    </a:p>
                  </a:txBody>
                  <a:tcPr marL="9525" marR="9525" marT="9525" marB="0" anchor="b"/>
                </a:tc>
                <a:tc>
                  <a:txBody>
                    <a:bodyPr/>
                    <a:lstStyle/>
                    <a:p>
                      <a:pPr algn="r" fontAlgn="b"/>
                      <a:r>
                        <a:rPr lang="en-US" sz="1600" b="0" i="0" u="none" strike="noStrike">
                          <a:effectLst/>
                          <a:latin typeface="Arial"/>
                        </a:rPr>
                        <a:t>13.6</a:t>
                      </a:r>
                    </a:p>
                  </a:txBody>
                  <a:tcPr marL="9525" marR="9525" marT="9525" marB="0" anchor="b"/>
                </a:tc>
                <a:tc>
                  <a:txBody>
                    <a:bodyPr/>
                    <a:lstStyle/>
                    <a:p>
                      <a:pPr algn="r" fontAlgn="b"/>
                      <a:r>
                        <a:rPr lang="en-US" sz="1600" b="0" i="0" u="none" strike="noStrike">
                          <a:effectLst/>
                          <a:latin typeface="Arial"/>
                        </a:rPr>
                        <a:t>13.1</a:t>
                      </a:r>
                    </a:p>
                  </a:txBody>
                  <a:tcPr marL="9525" marR="9525" marT="9525" marB="0" anchor="b"/>
                </a:tc>
                <a:tc>
                  <a:txBody>
                    <a:bodyPr/>
                    <a:lstStyle/>
                    <a:p>
                      <a:pPr algn="r" fontAlgn="b"/>
                      <a:r>
                        <a:rPr lang="en-US" sz="1600" b="0" i="0" u="none" strike="noStrike" dirty="0">
                          <a:solidFill>
                            <a:srgbClr val="FF0000"/>
                          </a:solidFill>
                          <a:effectLst/>
                          <a:latin typeface="Arial"/>
                        </a:rPr>
                        <a:t>11.1</a:t>
                      </a:r>
                    </a:p>
                  </a:txBody>
                  <a:tcPr marL="9525" marR="9525" marT="9525" marB="0" anchor="b"/>
                </a:tc>
                <a:tc>
                  <a:txBody>
                    <a:bodyPr/>
                    <a:lstStyle/>
                    <a:p>
                      <a:pPr algn="r" fontAlgn="b"/>
                      <a:r>
                        <a:rPr lang="en-US" sz="1600" b="0" i="0" u="none" strike="noStrike" dirty="0">
                          <a:solidFill>
                            <a:srgbClr val="FF0000"/>
                          </a:solidFill>
                          <a:effectLst/>
                          <a:latin typeface="Arial"/>
                        </a:rPr>
                        <a:t>10.9</a:t>
                      </a:r>
                    </a:p>
                  </a:txBody>
                  <a:tcPr marL="9525" marR="9525" marT="9525" marB="0" anchor="b"/>
                </a:tc>
                <a:tc>
                  <a:txBody>
                    <a:bodyPr/>
                    <a:lstStyle/>
                    <a:p>
                      <a:pPr algn="r" fontAlgn="b"/>
                      <a:r>
                        <a:rPr lang="en-US" sz="1600" b="0" i="0" u="none" strike="noStrike" dirty="0">
                          <a:solidFill>
                            <a:srgbClr val="FF0000"/>
                          </a:solidFill>
                          <a:effectLst/>
                          <a:latin typeface="Arial"/>
                        </a:rPr>
                        <a:t>10.3</a:t>
                      </a:r>
                    </a:p>
                  </a:txBody>
                  <a:tcPr marL="9525" marR="9525" marT="9525" marB="0" anchor="b"/>
                </a:tc>
              </a:tr>
              <a:tr h="0">
                <a:tc>
                  <a:txBody>
                    <a:bodyPr/>
                    <a:lstStyle/>
                    <a:p>
                      <a:pPr algn="l" fontAlgn="b"/>
                      <a:r>
                        <a:rPr lang="en-US" sz="1600" b="0" i="0" u="none" strike="noStrike" dirty="0">
                          <a:effectLst/>
                          <a:latin typeface="Arial"/>
                        </a:rPr>
                        <a:t>TAXN</a:t>
                      </a:r>
                    </a:p>
                  </a:txBody>
                  <a:tcPr marL="9525" marR="9525" marT="9525" marB="0" anchor="b"/>
                </a:tc>
                <a:tc>
                  <a:txBody>
                    <a:bodyPr/>
                    <a:lstStyle/>
                    <a:p>
                      <a:pPr algn="r" fontAlgn="b"/>
                      <a:r>
                        <a:rPr lang="en-US" sz="1600" b="0" i="0" u="none" strike="noStrike" dirty="0" smtClean="0">
                          <a:effectLst/>
                          <a:latin typeface="Arial"/>
                        </a:rPr>
                        <a:t> </a:t>
                      </a:r>
                      <a:endParaRPr lang="en-US" sz="1600" b="0" i="0" u="none" strike="noStrike" dirty="0">
                        <a:effectLst/>
                        <a:latin typeface="Arial"/>
                      </a:endParaRPr>
                    </a:p>
                  </a:txBody>
                  <a:tcPr marL="9525" marR="9525" marT="9525" marB="0" anchor="b"/>
                </a:tc>
                <a:tc>
                  <a:txBody>
                    <a:bodyPr/>
                    <a:lstStyle/>
                    <a:p>
                      <a:pPr algn="r" fontAlgn="b"/>
                      <a:r>
                        <a:rPr lang="en-US" sz="1600" b="0" i="0" u="none" strike="noStrike" dirty="0">
                          <a:effectLst/>
                          <a:latin typeface="Arial"/>
                        </a:rPr>
                        <a:t>17.3</a:t>
                      </a:r>
                    </a:p>
                  </a:txBody>
                  <a:tcPr marL="9525" marR="9525" marT="9525" marB="0" anchor="b"/>
                </a:tc>
                <a:tc>
                  <a:txBody>
                    <a:bodyPr/>
                    <a:lstStyle/>
                    <a:p>
                      <a:pPr algn="r" fontAlgn="b"/>
                      <a:r>
                        <a:rPr lang="en-US" sz="1600" b="0" i="0" u="none" strike="noStrike">
                          <a:effectLst/>
                          <a:latin typeface="Arial"/>
                        </a:rPr>
                        <a:t>14.7</a:t>
                      </a:r>
                    </a:p>
                  </a:txBody>
                  <a:tcPr marL="9525" marR="9525" marT="9525" marB="0" anchor="b"/>
                </a:tc>
                <a:tc>
                  <a:txBody>
                    <a:bodyPr/>
                    <a:lstStyle/>
                    <a:p>
                      <a:pPr algn="r" fontAlgn="b"/>
                      <a:r>
                        <a:rPr lang="en-US" sz="1600" b="0" i="0" u="none" strike="noStrike">
                          <a:effectLst/>
                          <a:latin typeface="Arial"/>
                        </a:rPr>
                        <a:t>14.2</a:t>
                      </a:r>
                    </a:p>
                  </a:txBody>
                  <a:tcPr marL="9525" marR="9525" marT="9525" marB="0" anchor="b"/>
                </a:tc>
                <a:tc>
                  <a:txBody>
                    <a:bodyPr/>
                    <a:lstStyle/>
                    <a:p>
                      <a:pPr algn="r" fontAlgn="b"/>
                      <a:r>
                        <a:rPr lang="en-US" sz="1600" b="0" i="0" u="none" strike="noStrike">
                          <a:effectLst/>
                          <a:latin typeface="Arial"/>
                        </a:rPr>
                        <a:t>12.7</a:t>
                      </a:r>
                    </a:p>
                  </a:txBody>
                  <a:tcPr marL="9525" marR="9525" marT="9525" marB="0" anchor="b"/>
                </a:tc>
              </a:tr>
              <a:tr h="0">
                <a:tc>
                  <a:txBody>
                    <a:bodyPr/>
                    <a:lstStyle/>
                    <a:p>
                      <a:pPr algn="l" fontAlgn="b"/>
                      <a:r>
                        <a:rPr lang="en-US" sz="1600" b="0" i="0" u="none" strike="noStrike" dirty="0">
                          <a:effectLst/>
                          <a:latin typeface="Arial"/>
                        </a:rPr>
                        <a:t>MBRD</a:t>
                      </a:r>
                    </a:p>
                  </a:txBody>
                  <a:tcPr marL="9525" marR="9525" marT="9525" marB="0" anchor="b"/>
                </a:tc>
                <a:tc>
                  <a:txBody>
                    <a:bodyPr/>
                    <a:lstStyle/>
                    <a:p>
                      <a:pPr algn="r" fontAlgn="b"/>
                      <a:r>
                        <a:rPr lang="en-US" sz="1600" b="0" i="0" u="none" strike="noStrike" dirty="0" smtClean="0">
                          <a:effectLst/>
                          <a:latin typeface="Arial"/>
                        </a:rPr>
                        <a:t>19.7</a:t>
                      </a:r>
                      <a:endParaRPr lang="en-US" sz="1600" b="0" i="0" u="none" strike="noStrike" dirty="0">
                        <a:effectLst/>
                        <a:latin typeface="Arial"/>
                      </a:endParaRPr>
                    </a:p>
                  </a:txBody>
                  <a:tcPr marL="9525" marR="9525" marT="9525" marB="0" anchor="b"/>
                </a:tc>
                <a:tc>
                  <a:txBody>
                    <a:bodyPr/>
                    <a:lstStyle/>
                    <a:p>
                      <a:pPr algn="r" fontAlgn="b"/>
                      <a:r>
                        <a:rPr lang="en-US" sz="1600" b="0" i="0" u="none" strike="noStrike" dirty="0" smtClean="0">
                          <a:effectLst/>
                          <a:latin typeface="Arial"/>
                        </a:rPr>
                        <a:t>18.7</a:t>
                      </a:r>
                      <a:endParaRPr lang="en-US" sz="1600" b="0" i="0" u="none" strike="noStrike" dirty="0">
                        <a:effectLst/>
                        <a:latin typeface="Arial"/>
                      </a:endParaRPr>
                    </a:p>
                  </a:txBody>
                  <a:tcPr marL="9525" marR="9525" marT="9525" marB="0" anchor="b"/>
                </a:tc>
                <a:tc>
                  <a:txBody>
                    <a:bodyPr/>
                    <a:lstStyle/>
                    <a:p>
                      <a:pPr algn="r" fontAlgn="b"/>
                      <a:r>
                        <a:rPr lang="en-US" sz="1600" b="0" i="0" u="none" strike="noStrike" dirty="0" smtClean="0">
                          <a:effectLst/>
                          <a:latin typeface="Arial"/>
                        </a:rPr>
                        <a:t>15.7</a:t>
                      </a:r>
                      <a:endParaRPr lang="en-US" sz="1600" b="0" i="0" u="none" strike="noStrike" dirty="0">
                        <a:effectLst/>
                        <a:latin typeface="Arial"/>
                      </a:endParaRPr>
                    </a:p>
                  </a:txBody>
                  <a:tcPr marL="9525" marR="9525" marT="9525" marB="0" anchor="b"/>
                </a:tc>
                <a:tc>
                  <a:txBody>
                    <a:bodyPr/>
                    <a:lstStyle/>
                    <a:p>
                      <a:pPr algn="r" fontAlgn="b"/>
                      <a:r>
                        <a:rPr lang="en-US" sz="1600" b="0" i="0" u="none" strike="noStrike" dirty="0" smtClean="0">
                          <a:effectLst/>
                          <a:latin typeface="Arial"/>
                        </a:rPr>
                        <a:t>14.9</a:t>
                      </a:r>
                      <a:endParaRPr lang="en-US" sz="1600" b="0" i="0" u="none" strike="noStrike" dirty="0">
                        <a:effectLst/>
                        <a:latin typeface="Arial"/>
                      </a:endParaRPr>
                    </a:p>
                  </a:txBody>
                  <a:tcPr marL="9525" marR="9525" marT="9525" marB="0" anchor="b"/>
                </a:tc>
                <a:tc>
                  <a:txBody>
                    <a:bodyPr/>
                    <a:lstStyle/>
                    <a:p>
                      <a:pPr algn="r" fontAlgn="b"/>
                      <a:r>
                        <a:rPr lang="en-US" sz="1600" b="0" i="0" u="none" strike="noStrike" dirty="0" smtClean="0">
                          <a:effectLst/>
                          <a:latin typeface="Arial"/>
                        </a:rPr>
                        <a:t>12.6</a:t>
                      </a:r>
                      <a:endParaRPr lang="en-US" sz="1600" b="0" i="0" u="none" strike="noStrike" dirty="0">
                        <a:effectLst/>
                        <a:latin typeface="Arial"/>
                      </a:endParaRPr>
                    </a:p>
                  </a:txBody>
                  <a:tcPr marL="9525" marR="9525" marT="9525" marB="0" anchor="b"/>
                </a:tc>
              </a:tr>
              <a:tr h="0">
                <a:tc>
                  <a:txBody>
                    <a:bodyPr/>
                    <a:lstStyle/>
                    <a:p>
                      <a:pPr algn="l" fontAlgn="b"/>
                      <a:r>
                        <a:rPr lang="en-US" sz="1600" b="0" i="0" u="none" strike="noStrike">
                          <a:effectLst/>
                          <a:latin typeface="Arial"/>
                        </a:rPr>
                        <a:t>MCBRD</a:t>
                      </a:r>
                    </a:p>
                  </a:txBody>
                  <a:tcPr marL="9525" marR="9525" marT="9525" marB="0" anchor="b"/>
                </a:tc>
                <a:tc>
                  <a:txBody>
                    <a:bodyPr/>
                    <a:lstStyle/>
                    <a:p>
                      <a:pPr algn="r" fontAlgn="b"/>
                      <a:r>
                        <a:rPr lang="en-US" sz="1600" b="0" i="0" u="none" strike="noStrike" dirty="0" smtClean="0">
                          <a:effectLst/>
                          <a:latin typeface="Arial"/>
                        </a:rPr>
                        <a:t>21.7</a:t>
                      </a:r>
                      <a:endParaRPr lang="en-US" sz="1600" b="0" i="0" u="none" strike="noStrike" dirty="0">
                        <a:effectLst/>
                        <a:latin typeface="Arial"/>
                      </a:endParaRPr>
                    </a:p>
                  </a:txBody>
                  <a:tcPr marL="9525" marR="9525" marT="9525" marB="0" anchor="b"/>
                </a:tc>
                <a:tc>
                  <a:txBody>
                    <a:bodyPr/>
                    <a:lstStyle/>
                    <a:p>
                      <a:pPr algn="r" fontAlgn="b"/>
                      <a:r>
                        <a:rPr lang="en-US" sz="1600" b="0" i="0" u="none" strike="noStrike" dirty="0" smtClean="0">
                          <a:effectLst/>
                          <a:latin typeface="Arial"/>
                        </a:rPr>
                        <a:t>20.7</a:t>
                      </a:r>
                      <a:endParaRPr lang="en-US" sz="1600" b="0" i="0" u="none" strike="noStrike" dirty="0">
                        <a:effectLst/>
                        <a:latin typeface="Arial"/>
                      </a:endParaRPr>
                    </a:p>
                  </a:txBody>
                  <a:tcPr marL="9525" marR="9525" marT="9525" marB="0" anchor="b"/>
                </a:tc>
                <a:tc>
                  <a:txBody>
                    <a:bodyPr/>
                    <a:lstStyle/>
                    <a:p>
                      <a:pPr algn="r" fontAlgn="b"/>
                      <a:r>
                        <a:rPr lang="en-US" sz="1600" b="0" i="0" u="none" strike="noStrike" dirty="0" smtClean="0">
                          <a:effectLst/>
                          <a:latin typeface="Arial"/>
                        </a:rPr>
                        <a:t>17.4</a:t>
                      </a:r>
                      <a:endParaRPr lang="en-US" sz="1600" b="0" i="0" u="none" strike="noStrike" dirty="0">
                        <a:effectLst/>
                        <a:latin typeface="Arial"/>
                      </a:endParaRPr>
                    </a:p>
                  </a:txBody>
                  <a:tcPr marL="9525" marR="9525" marT="9525" marB="0" anchor="b"/>
                </a:tc>
                <a:tc>
                  <a:txBody>
                    <a:bodyPr/>
                    <a:lstStyle/>
                    <a:p>
                      <a:pPr algn="r" fontAlgn="b"/>
                      <a:r>
                        <a:rPr lang="en-US" sz="1600" b="0" i="0" u="none" strike="noStrike" dirty="0" smtClean="0">
                          <a:effectLst/>
                          <a:latin typeface="Arial"/>
                        </a:rPr>
                        <a:t>16.6</a:t>
                      </a:r>
                      <a:endParaRPr lang="en-US" sz="1600" b="0" i="0" u="none" strike="noStrike" dirty="0">
                        <a:effectLst/>
                        <a:latin typeface="Arial"/>
                      </a:endParaRPr>
                    </a:p>
                  </a:txBody>
                  <a:tcPr marL="9525" marR="9525" marT="9525" marB="0" anchor="b"/>
                </a:tc>
                <a:tc>
                  <a:txBody>
                    <a:bodyPr/>
                    <a:lstStyle/>
                    <a:p>
                      <a:pPr algn="r" fontAlgn="b"/>
                      <a:r>
                        <a:rPr lang="en-US" sz="1600" b="0" i="0" u="none" strike="noStrike" dirty="0" smtClean="0">
                          <a:effectLst/>
                          <a:latin typeface="Arial"/>
                        </a:rPr>
                        <a:t>14.1</a:t>
                      </a:r>
                      <a:endParaRPr lang="en-US" sz="1600" b="0" i="0" u="none" strike="noStrike" dirty="0">
                        <a:effectLst/>
                        <a:latin typeface="Arial"/>
                      </a:endParaRPr>
                    </a:p>
                  </a:txBody>
                  <a:tcPr marL="9525" marR="9525" marT="9525" marB="0" anchor="b"/>
                </a:tc>
              </a:tr>
              <a:tr h="0">
                <a:tc>
                  <a:txBody>
                    <a:bodyPr/>
                    <a:lstStyle/>
                    <a:p>
                      <a:pPr algn="l" fontAlgn="b"/>
                      <a:r>
                        <a:rPr lang="en-US" sz="1600" b="0" i="0" u="none" strike="noStrike" dirty="0">
                          <a:effectLst/>
                          <a:latin typeface="Arial"/>
                        </a:rPr>
                        <a:t>MCBYY</a:t>
                      </a:r>
                    </a:p>
                  </a:txBody>
                  <a:tcPr marL="9525" marR="9525" marT="9525" marB="0" anchor="b"/>
                </a:tc>
                <a:tc>
                  <a:txBody>
                    <a:bodyPr/>
                    <a:lstStyle/>
                    <a:p>
                      <a:pPr algn="r" fontAlgn="b"/>
                      <a:r>
                        <a:rPr lang="en-US" sz="1600" b="0" i="0" u="none" strike="noStrike" dirty="0">
                          <a:effectLst/>
                          <a:latin typeface="Arial"/>
                        </a:rPr>
                        <a:t>25</a:t>
                      </a:r>
                    </a:p>
                  </a:txBody>
                  <a:tcPr marL="9525" marR="9525" marT="9525" marB="0" anchor="b"/>
                </a:tc>
                <a:tc>
                  <a:txBody>
                    <a:bodyPr/>
                    <a:lstStyle/>
                    <a:p>
                      <a:pPr algn="r" fontAlgn="b"/>
                      <a:r>
                        <a:rPr lang="en-US" sz="1600" b="0" i="0" u="none" strike="noStrike">
                          <a:effectLst/>
                          <a:latin typeface="Arial"/>
                        </a:rPr>
                        <a:t>23.7</a:t>
                      </a:r>
                    </a:p>
                  </a:txBody>
                  <a:tcPr marL="9525" marR="9525" marT="9525" marB="0" anchor="b"/>
                </a:tc>
                <a:tc>
                  <a:txBody>
                    <a:bodyPr/>
                    <a:lstStyle/>
                    <a:p>
                      <a:pPr algn="r" fontAlgn="b"/>
                      <a:r>
                        <a:rPr lang="en-US" sz="1600" b="0" i="0" u="none" strike="noStrike" dirty="0">
                          <a:effectLst/>
                          <a:latin typeface="Arial"/>
                        </a:rPr>
                        <a:t>19.8</a:t>
                      </a:r>
                    </a:p>
                  </a:txBody>
                  <a:tcPr marL="9525" marR="9525" marT="9525" marB="0" anchor="b"/>
                </a:tc>
                <a:tc>
                  <a:txBody>
                    <a:bodyPr/>
                    <a:lstStyle/>
                    <a:p>
                      <a:pPr algn="r" fontAlgn="b"/>
                      <a:r>
                        <a:rPr lang="en-US" sz="1600" b="0" i="0" u="none" strike="noStrike">
                          <a:effectLst/>
                          <a:latin typeface="Arial"/>
                        </a:rPr>
                        <a:t>18.7</a:t>
                      </a:r>
                    </a:p>
                  </a:txBody>
                  <a:tcPr marL="9525" marR="9525" marT="9525" marB="0" anchor="b"/>
                </a:tc>
                <a:tc>
                  <a:txBody>
                    <a:bodyPr/>
                    <a:lstStyle/>
                    <a:p>
                      <a:pPr algn="r" fontAlgn="b"/>
                      <a:r>
                        <a:rPr lang="en-US" sz="1600" b="0" i="0" u="none" strike="noStrike">
                          <a:effectLst/>
                          <a:latin typeface="Arial"/>
                        </a:rPr>
                        <a:t>14.9</a:t>
                      </a:r>
                    </a:p>
                  </a:txBody>
                  <a:tcPr marL="9525" marR="9525" marT="9525" marB="0" anchor="b"/>
                </a:tc>
              </a:tr>
              <a:tr h="0">
                <a:tc>
                  <a:txBody>
                    <a:bodyPr/>
                    <a:lstStyle/>
                    <a:p>
                      <a:pPr algn="l" fontAlgn="b"/>
                      <a:r>
                        <a:rPr lang="en-US" sz="1600" b="0" i="0" u="none" strike="noStrike">
                          <a:effectLst/>
                          <a:latin typeface="Arial"/>
                        </a:rPr>
                        <a:t>MQYY</a:t>
                      </a:r>
                    </a:p>
                  </a:txBody>
                  <a:tcPr marL="9525" marR="9525" marT="9525" marB="0" anchor="b"/>
                </a:tc>
                <a:tc>
                  <a:txBody>
                    <a:bodyPr/>
                    <a:lstStyle/>
                    <a:p>
                      <a:pPr algn="r" fontAlgn="b"/>
                      <a:r>
                        <a:rPr lang="en-US" sz="1600" b="0" i="0" u="none" strike="noStrike" dirty="0">
                          <a:effectLst/>
                          <a:latin typeface="Arial"/>
                        </a:rPr>
                        <a:t>26.3</a:t>
                      </a:r>
                    </a:p>
                  </a:txBody>
                  <a:tcPr marL="9525" marR="9525" marT="9525" marB="0" anchor="b"/>
                </a:tc>
                <a:tc>
                  <a:txBody>
                    <a:bodyPr/>
                    <a:lstStyle/>
                    <a:p>
                      <a:pPr algn="r" fontAlgn="b"/>
                      <a:r>
                        <a:rPr lang="en-US" sz="1600" b="0" i="0" u="none" strike="noStrike">
                          <a:effectLst/>
                          <a:latin typeface="Arial"/>
                        </a:rPr>
                        <a:t>25</a:t>
                      </a:r>
                    </a:p>
                  </a:txBody>
                  <a:tcPr marL="9525" marR="9525" marT="9525" marB="0" anchor="b"/>
                </a:tc>
                <a:tc>
                  <a:txBody>
                    <a:bodyPr/>
                    <a:lstStyle/>
                    <a:p>
                      <a:pPr algn="r" fontAlgn="b"/>
                      <a:r>
                        <a:rPr lang="en-US" sz="1600" b="0" i="0" u="none" strike="noStrike">
                          <a:effectLst/>
                          <a:latin typeface="Arial"/>
                        </a:rPr>
                        <a:t>20.9</a:t>
                      </a:r>
                    </a:p>
                  </a:txBody>
                  <a:tcPr marL="9525" marR="9525" marT="9525" marB="0" anchor="b"/>
                </a:tc>
                <a:tc>
                  <a:txBody>
                    <a:bodyPr/>
                    <a:lstStyle/>
                    <a:p>
                      <a:pPr algn="r" fontAlgn="b"/>
                      <a:r>
                        <a:rPr lang="en-US" sz="1600" b="0" i="0" u="none" strike="noStrike" dirty="0">
                          <a:effectLst/>
                          <a:latin typeface="Arial"/>
                        </a:rPr>
                        <a:t>19.7</a:t>
                      </a:r>
                    </a:p>
                  </a:txBody>
                  <a:tcPr marL="9525" marR="9525" marT="9525" marB="0" anchor="b"/>
                </a:tc>
                <a:tc>
                  <a:txBody>
                    <a:bodyPr/>
                    <a:lstStyle/>
                    <a:p>
                      <a:pPr algn="r" fontAlgn="b"/>
                      <a:r>
                        <a:rPr lang="en-US" sz="1600" b="0" i="0" u="none" strike="noStrike">
                          <a:effectLst/>
                          <a:latin typeface="Arial"/>
                        </a:rPr>
                        <a:t>15.7</a:t>
                      </a:r>
                    </a:p>
                  </a:txBody>
                  <a:tcPr marL="9525" marR="9525" marT="9525" marB="0" anchor="b"/>
                </a:tc>
              </a:tr>
              <a:tr h="0">
                <a:tc>
                  <a:txBody>
                    <a:bodyPr/>
                    <a:lstStyle/>
                    <a:p>
                      <a:pPr algn="l" fontAlgn="b"/>
                      <a:r>
                        <a:rPr lang="en-US" sz="1600" b="0" i="0" u="none" strike="noStrike" dirty="0">
                          <a:effectLst/>
                          <a:latin typeface="Arial"/>
                        </a:rPr>
                        <a:t>TCLMB.5</a:t>
                      </a:r>
                    </a:p>
                  </a:txBody>
                  <a:tcPr marL="9525" marR="9525" marT="9525" marB="0" anchor="b"/>
                </a:tc>
                <a:tc>
                  <a:txBody>
                    <a:bodyPr/>
                    <a:lstStyle/>
                    <a:p>
                      <a:pPr algn="r" fontAlgn="b"/>
                      <a:r>
                        <a:rPr lang="en-US" sz="1600" b="0" i="0" u="none" strike="noStrike" dirty="0" smtClean="0">
                          <a:effectLst/>
                          <a:latin typeface="Arial"/>
                        </a:rPr>
                        <a:t> </a:t>
                      </a:r>
                      <a:endParaRPr lang="en-US" sz="1600" b="0" i="0" u="none" strike="noStrike" dirty="0">
                        <a:effectLst/>
                        <a:latin typeface="Arial"/>
                      </a:endParaRPr>
                    </a:p>
                  </a:txBody>
                  <a:tcPr marL="9525" marR="9525" marT="9525" marB="0" anchor="b"/>
                </a:tc>
                <a:tc>
                  <a:txBody>
                    <a:bodyPr/>
                    <a:lstStyle/>
                    <a:p>
                      <a:pPr algn="r" fontAlgn="b"/>
                      <a:r>
                        <a:rPr lang="en-US" sz="1600" b="0" i="0" u="none" strike="noStrike">
                          <a:effectLst/>
                          <a:latin typeface="Arial"/>
                        </a:rPr>
                        <a:t>28.6</a:t>
                      </a:r>
                    </a:p>
                  </a:txBody>
                  <a:tcPr marL="9525" marR="9525" marT="9525" marB="0" anchor="b"/>
                </a:tc>
                <a:tc>
                  <a:txBody>
                    <a:bodyPr/>
                    <a:lstStyle/>
                    <a:p>
                      <a:pPr algn="r" fontAlgn="b"/>
                      <a:r>
                        <a:rPr lang="en-US" sz="1600" b="0" i="0" u="none" strike="noStrike">
                          <a:effectLst/>
                          <a:latin typeface="Arial"/>
                        </a:rPr>
                        <a:t>23.9</a:t>
                      </a:r>
                    </a:p>
                  </a:txBody>
                  <a:tcPr marL="9525" marR="9525" marT="9525" marB="0" anchor="b"/>
                </a:tc>
                <a:tc>
                  <a:txBody>
                    <a:bodyPr/>
                    <a:lstStyle/>
                    <a:p>
                      <a:pPr algn="r" fontAlgn="b"/>
                      <a:r>
                        <a:rPr lang="en-US" sz="1600" b="0" i="0" u="none" strike="noStrike" dirty="0">
                          <a:effectLst/>
                          <a:latin typeface="Arial"/>
                        </a:rPr>
                        <a:t>23.9</a:t>
                      </a:r>
                    </a:p>
                  </a:txBody>
                  <a:tcPr marL="9525" marR="9525" marT="9525" marB="0" anchor="b"/>
                </a:tc>
                <a:tc>
                  <a:txBody>
                    <a:bodyPr/>
                    <a:lstStyle/>
                    <a:p>
                      <a:pPr algn="r" fontAlgn="b"/>
                      <a:r>
                        <a:rPr lang="en-US" sz="1600" b="0" i="0" u="none" strike="noStrike">
                          <a:effectLst/>
                          <a:latin typeface="Arial"/>
                        </a:rPr>
                        <a:t>20.2</a:t>
                      </a:r>
                    </a:p>
                  </a:txBody>
                  <a:tcPr marL="9525" marR="9525" marT="9525" marB="0" anchor="b"/>
                </a:tc>
              </a:tr>
              <a:tr h="0">
                <a:tc>
                  <a:txBody>
                    <a:bodyPr/>
                    <a:lstStyle/>
                    <a:p>
                      <a:pPr algn="l" fontAlgn="b"/>
                      <a:r>
                        <a:rPr lang="en-US" sz="1600" b="0" i="0" u="none" strike="noStrike">
                          <a:effectLst/>
                          <a:latin typeface="Arial"/>
                        </a:rPr>
                        <a:t>MCBY[HV].5</a:t>
                      </a:r>
                    </a:p>
                  </a:txBody>
                  <a:tcPr marL="9525" marR="9525" marT="9525" marB="0" anchor="b"/>
                </a:tc>
                <a:tc>
                  <a:txBody>
                    <a:bodyPr/>
                    <a:lstStyle/>
                    <a:p>
                      <a:pPr algn="r" fontAlgn="b"/>
                      <a:r>
                        <a:rPr lang="en-US" sz="1600" b="0" i="0" u="none" strike="noStrike" dirty="0" smtClean="0">
                          <a:effectLst/>
                          <a:latin typeface="Arial"/>
                        </a:rPr>
                        <a:t> </a:t>
                      </a:r>
                      <a:endParaRPr lang="en-US" sz="1600" b="0" i="0" u="none" strike="noStrike" dirty="0">
                        <a:effectLst/>
                        <a:latin typeface="Arial"/>
                      </a:endParaRPr>
                    </a:p>
                  </a:txBody>
                  <a:tcPr marL="9525" marR="9525" marT="9525" marB="0" anchor="b"/>
                </a:tc>
                <a:tc>
                  <a:txBody>
                    <a:bodyPr/>
                    <a:lstStyle/>
                    <a:p>
                      <a:pPr algn="r" fontAlgn="b"/>
                      <a:r>
                        <a:rPr lang="en-US" sz="1600" b="0" i="0" u="none" strike="noStrike">
                          <a:effectLst/>
                          <a:latin typeface="Arial"/>
                        </a:rPr>
                        <a:t>29.6</a:t>
                      </a:r>
                    </a:p>
                  </a:txBody>
                  <a:tcPr marL="9525" marR="9525" marT="9525" marB="0" anchor="b"/>
                </a:tc>
                <a:tc>
                  <a:txBody>
                    <a:bodyPr/>
                    <a:lstStyle/>
                    <a:p>
                      <a:pPr algn="r" fontAlgn="b"/>
                      <a:r>
                        <a:rPr lang="en-US" sz="1600" b="0" i="0" u="none" strike="noStrike">
                          <a:effectLst/>
                          <a:latin typeface="Arial"/>
                        </a:rPr>
                        <a:t>24.7</a:t>
                      </a:r>
                    </a:p>
                  </a:txBody>
                  <a:tcPr marL="9525" marR="9525" marT="9525" marB="0" anchor="b"/>
                </a:tc>
                <a:tc>
                  <a:txBody>
                    <a:bodyPr/>
                    <a:lstStyle/>
                    <a:p>
                      <a:pPr algn="r" fontAlgn="b"/>
                      <a:r>
                        <a:rPr lang="en-US" sz="1600" b="0" i="0" u="none" strike="noStrike" dirty="0">
                          <a:effectLst/>
                          <a:latin typeface="Arial"/>
                        </a:rPr>
                        <a:t>24.5</a:t>
                      </a:r>
                    </a:p>
                  </a:txBody>
                  <a:tcPr marL="9525" marR="9525" marT="9525" marB="0" anchor="b"/>
                </a:tc>
                <a:tc>
                  <a:txBody>
                    <a:bodyPr/>
                    <a:lstStyle/>
                    <a:p>
                      <a:pPr algn="r" fontAlgn="b"/>
                      <a:r>
                        <a:rPr lang="en-US" sz="1600" b="0" i="0" u="none" strike="noStrike">
                          <a:effectLst/>
                          <a:latin typeface="Arial"/>
                        </a:rPr>
                        <a:t>20.6</a:t>
                      </a:r>
                    </a:p>
                  </a:txBody>
                  <a:tcPr marL="9525" marR="9525" marT="9525" marB="0" anchor="b"/>
                </a:tc>
              </a:tr>
              <a:tr h="0">
                <a:tc>
                  <a:txBody>
                    <a:bodyPr/>
                    <a:lstStyle/>
                    <a:p>
                      <a:pPr algn="l" fontAlgn="b"/>
                      <a:r>
                        <a:rPr lang="en-US" sz="1600" b="0" i="0" u="none" strike="noStrike">
                          <a:effectLst/>
                          <a:latin typeface="Arial"/>
                        </a:rPr>
                        <a:t>MQY.5</a:t>
                      </a:r>
                    </a:p>
                  </a:txBody>
                  <a:tcPr marL="9525" marR="9525" marT="9525" marB="0" anchor="b"/>
                </a:tc>
                <a:tc>
                  <a:txBody>
                    <a:bodyPr/>
                    <a:lstStyle/>
                    <a:p>
                      <a:pPr algn="r" fontAlgn="b"/>
                      <a:r>
                        <a:rPr lang="en-US" sz="1600" b="0" i="0" u="none" strike="noStrike" dirty="0" smtClean="0">
                          <a:effectLst/>
                          <a:latin typeface="Arial"/>
                        </a:rPr>
                        <a:t> </a:t>
                      </a:r>
                      <a:endParaRPr lang="en-US" sz="1600" b="0" i="0" u="none" strike="noStrike" dirty="0">
                        <a:effectLst/>
                        <a:latin typeface="Arial"/>
                      </a:endParaRPr>
                    </a:p>
                  </a:txBody>
                  <a:tcPr marL="9525" marR="9525" marT="9525" marB="0" anchor="b"/>
                </a:tc>
                <a:tc>
                  <a:txBody>
                    <a:bodyPr/>
                    <a:lstStyle/>
                    <a:p>
                      <a:pPr algn="r" fontAlgn="b"/>
                      <a:r>
                        <a:rPr lang="en-US" sz="1600" b="0" i="0" u="none" strike="noStrike">
                          <a:effectLst/>
                          <a:latin typeface="Arial"/>
                        </a:rPr>
                        <a:t>30.6</a:t>
                      </a:r>
                    </a:p>
                  </a:txBody>
                  <a:tcPr marL="9525" marR="9525" marT="9525" marB="0" anchor="b"/>
                </a:tc>
                <a:tc>
                  <a:txBody>
                    <a:bodyPr/>
                    <a:lstStyle/>
                    <a:p>
                      <a:pPr algn="r" fontAlgn="b"/>
                      <a:r>
                        <a:rPr lang="en-US" sz="1600" b="0" i="0" u="none" strike="noStrike">
                          <a:effectLst/>
                          <a:latin typeface="Arial"/>
                        </a:rPr>
                        <a:t>25.6</a:t>
                      </a:r>
                    </a:p>
                  </a:txBody>
                  <a:tcPr marL="9525" marR="9525" marT="9525" marB="0" anchor="b"/>
                </a:tc>
                <a:tc>
                  <a:txBody>
                    <a:bodyPr/>
                    <a:lstStyle/>
                    <a:p>
                      <a:pPr algn="r" fontAlgn="b"/>
                      <a:r>
                        <a:rPr lang="en-US" sz="1600" b="0" i="0" u="none" strike="noStrike" dirty="0">
                          <a:effectLst/>
                          <a:latin typeface="Arial"/>
                        </a:rPr>
                        <a:t>25.4</a:t>
                      </a:r>
                    </a:p>
                  </a:txBody>
                  <a:tcPr marL="9525" marR="9525" marT="9525" marB="0" anchor="b"/>
                </a:tc>
                <a:tc>
                  <a:txBody>
                    <a:bodyPr/>
                    <a:lstStyle/>
                    <a:p>
                      <a:pPr algn="r" fontAlgn="b"/>
                      <a:r>
                        <a:rPr lang="en-US" sz="1600" b="0" i="0" u="none" strike="noStrike">
                          <a:effectLst/>
                          <a:latin typeface="Arial"/>
                        </a:rPr>
                        <a:t>21.4</a:t>
                      </a:r>
                    </a:p>
                  </a:txBody>
                  <a:tcPr marL="9525" marR="9525" marT="9525" marB="0" anchor="b"/>
                </a:tc>
              </a:tr>
              <a:tr h="0">
                <a:tc>
                  <a:txBody>
                    <a:bodyPr/>
                    <a:lstStyle/>
                    <a:p>
                      <a:pPr algn="l" fontAlgn="b"/>
                      <a:r>
                        <a:rPr lang="en-US" sz="1600" b="0" i="0" u="none" strike="noStrike">
                          <a:effectLst/>
                          <a:latin typeface="Arial"/>
                        </a:rPr>
                        <a:t>TCLMC.6</a:t>
                      </a:r>
                    </a:p>
                  </a:txBody>
                  <a:tcPr marL="9525" marR="9525" marT="9525" marB="0" anchor="b"/>
                </a:tc>
                <a:tc>
                  <a:txBody>
                    <a:bodyPr/>
                    <a:lstStyle/>
                    <a:p>
                      <a:pPr algn="r" fontAlgn="b"/>
                      <a:r>
                        <a:rPr lang="en-US" sz="1600" b="0" i="0" u="none" strike="noStrike" dirty="0" smtClean="0">
                          <a:effectLst/>
                          <a:latin typeface="Arial"/>
                        </a:rPr>
                        <a:t> </a:t>
                      </a:r>
                      <a:endParaRPr lang="en-US" sz="1600" b="0" i="0" u="none" strike="noStrike" dirty="0">
                        <a:effectLst/>
                        <a:latin typeface="Arial"/>
                      </a:endParaRPr>
                    </a:p>
                  </a:txBody>
                  <a:tcPr marL="9525" marR="9525" marT="9525" marB="0" anchor="b"/>
                </a:tc>
                <a:tc>
                  <a:txBody>
                    <a:bodyPr/>
                    <a:lstStyle/>
                    <a:p>
                      <a:pPr algn="r" fontAlgn="b"/>
                      <a:r>
                        <a:rPr lang="en-US" sz="1600" b="0" i="0" u="none" strike="noStrike">
                          <a:effectLst/>
                          <a:latin typeface="Arial"/>
                        </a:rPr>
                        <a:t>29.2</a:t>
                      </a:r>
                    </a:p>
                  </a:txBody>
                  <a:tcPr marL="9525" marR="9525" marT="9525" marB="0" anchor="b"/>
                </a:tc>
                <a:tc>
                  <a:txBody>
                    <a:bodyPr/>
                    <a:lstStyle/>
                    <a:p>
                      <a:pPr algn="r" fontAlgn="b"/>
                      <a:r>
                        <a:rPr lang="en-US" sz="1600" b="0" i="0" u="none" strike="noStrike">
                          <a:effectLst/>
                          <a:latin typeface="Arial"/>
                        </a:rPr>
                        <a:t>23.9</a:t>
                      </a:r>
                    </a:p>
                  </a:txBody>
                  <a:tcPr marL="9525" marR="9525" marT="9525" marB="0" anchor="b"/>
                </a:tc>
                <a:tc>
                  <a:txBody>
                    <a:bodyPr/>
                    <a:lstStyle/>
                    <a:p>
                      <a:pPr algn="r" fontAlgn="b"/>
                      <a:r>
                        <a:rPr lang="en-US" sz="1600" b="0" i="0" u="none" strike="noStrike">
                          <a:effectLst/>
                          <a:latin typeface="Arial"/>
                        </a:rPr>
                        <a:t>23.9</a:t>
                      </a:r>
                    </a:p>
                  </a:txBody>
                  <a:tcPr marL="9525" marR="9525" marT="9525" marB="0" anchor="b"/>
                </a:tc>
                <a:tc>
                  <a:txBody>
                    <a:bodyPr/>
                    <a:lstStyle/>
                    <a:p>
                      <a:pPr algn="r" fontAlgn="b"/>
                      <a:r>
                        <a:rPr lang="en-US" sz="1600" b="0" i="0" u="none" strike="noStrike" dirty="0">
                          <a:effectLst/>
                          <a:latin typeface="Arial"/>
                        </a:rPr>
                        <a:t>21.2</a:t>
                      </a:r>
                    </a:p>
                  </a:txBody>
                  <a:tcPr marL="9525" marR="9525" marT="9525" marB="0" anchor="b"/>
                </a:tc>
              </a:tr>
              <a:tr h="0">
                <a:tc>
                  <a:txBody>
                    <a:bodyPr/>
                    <a:lstStyle/>
                    <a:p>
                      <a:pPr algn="l" fontAlgn="b"/>
                      <a:r>
                        <a:rPr lang="en-US" sz="1600" b="0" i="0" u="none" strike="noStrike">
                          <a:effectLst/>
                          <a:latin typeface="Arial"/>
                        </a:rPr>
                        <a:t>MCBC[HV].6</a:t>
                      </a:r>
                    </a:p>
                  </a:txBody>
                  <a:tcPr marL="9525" marR="9525" marT="9525" marB="0" anchor="b"/>
                </a:tc>
                <a:tc>
                  <a:txBody>
                    <a:bodyPr/>
                    <a:lstStyle/>
                    <a:p>
                      <a:pPr algn="r" fontAlgn="b"/>
                      <a:r>
                        <a:rPr lang="en-US" sz="1600" b="0" i="0" u="none" strike="noStrike" dirty="0" smtClean="0">
                          <a:effectLst/>
                          <a:latin typeface="Arial"/>
                        </a:rPr>
                        <a:t> </a:t>
                      </a:r>
                      <a:endParaRPr lang="en-US" sz="1600" b="0" i="0" u="none" strike="noStrike" dirty="0">
                        <a:effectLst/>
                        <a:latin typeface="Arial"/>
                      </a:endParaRPr>
                    </a:p>
                  </a:txBody>
                  <a:tcPr marL="9525" marR="9525" marT="9525" marB="0" anchor="b"/>
                </a:tc>
                <a:tc>
                  <a:txBody>
                    <a:bodyPr/>
                    <a:lstStyle/>
                    <a:p>
                      <a:pPr algn="r" fontAlgn="b"/>
                      <a:r>
                        <a:rPr lang="en-US" sz="1600" b="0" i="0" u="none" strike="noStrike">
                          <a:effectLst/>
                          <a:latin typeface="Arial"/>
                        </a:rPr>
                        <a:t>30.3</a:t>
                      </a:r>
                    </a:p>
                  </a:txBody>
                  <a:tcPr marL="9525" marR="9525" marT="9525" marB="0" anchor="b"/>
                </a:tc>
                <a:tc>
                  <a:txBody>
                    <a:bodyPr/>
                    <a:lstStyle/>
                    <a:p>
                      <a:pPr algn="r" fontAlgn="b"/>
                      <a:r>
                        <a:rPr lang="en-US" sz="1600" b="0" i="0" u="none" strike="noStrike">
                          <a:effectLst/>
                          <a:latin typeface="Arial"/>
                        </a:rPr>
                        <a:t>24.7</a:t>
                      </a:r>
                    </a:p>
                  </a:txBody>
                  <a:tcPr marL="9525" marR="9525" marT="9525" marB="0" anchor="b"/>
                </a:tc>
                <a:tc>
                  <a:txBody>
                    <a:bodyPr/>
                    <a:lstStyle/>
                    <a:p>
                      <a:pPr algn="r" fontAlgn="b"/>
                      <a:r>
                        <a:rPr lang="en-US" sz="1600" b="0" i="0" u="none" strike="noStrike">
                          <a:effectLst/>
                          <a:latin typeface="Arial"/>
                        </a:rPr>
                        <a:t>24.7</a:t>
                      </a:r>
                    </a:p>
                  </a:txBody>
                  <a:tcPr marL="9525" marR="9525" marT="9525" marB="0" anchor="b"/>
                </a:tc>
                <a:tc>
                  <a:txBody>
                    <a:bodyPr/>
                    <a:lstStyle/>
                    <a:p>
                      <a:pPr algn="r" fontAlgn="b"/>
                      <a:r>
                        <a:rPr lang="en-US" sz="1600" b="0" i="0" u="none" strike="noStrike" dirty="0">
                          <a:effectLst/>
                          <a:latin typeface="Arial"/>
                        </a:rPr>
                        <a:t>24.7</a:t>
                      </a:r>
                    </a:p>
                  </a:txBody>
                  <a:tcPr marL="9525" marR="9525" marT="9525" marB="0" anchor="b"/>
                </a:tc>
              </a:tr>
              <a:tr h="0">
                <a:tc>
                  <a:txBody>
                    <a:bodyPr/>
                    <a:lstStyle/>
                    <a:p>
                      <a:pPr algn="l" fontAlgn="b"/>
                      <a:r>
                        <a:rPr lang="en-US" sz="1600" b="0" i="0" u="none" strike="noStrike">
                          <a:effectLst/>
                          <a:latin typeface="Arial"/>
                        </a:rPr>
                        <a:t>MQML.6</a:t>
                      </a:r>
                    </a:p>
                  </a:txBody>
                  <a:tcPr marL="9525" marR="9525" marT="9525" marB="0" anchor="b"/>
                </a:tc>
                <a:tc>
                  <a:txBody>
                    <a:bodyPr/>
                    <a:lstStyle/>
                    <a:p>
                      <a:pPr algn="r" fontAlgn="b"/>
                      <a:r>
                        <a:rPr lang="en-US" sz="1600" b="0" i="0" u="none" strike="noStrike" dirty="0" smtClean="0">
                          <a:effectLst/>
                          <a:latin typeface="Arial"/>
                        </a:rPr>
                        <a:t> </a:t>
                      </a:r>
                      <a:endParaRPr lang="en-US" sz="1600" b="0" i="0" u="none" strike="noStrike" dirty="0">
                        <a:effectLst/>
                        <a:latin typeface="Arial"/>
                      </a:endParaRPr>
                    </a:p>
                  </a:txBody>
                  <a:tcPr marL="9525" marR="9525" marT="9525" marB="0" anchor="b"/>
                </a:tc>
                <a:tc>
                  <a:txBody>
                    <a:bodyPr/>
                    <a:lstStyle/>
                    <a:p>
                      <a:pPr algn="r" fontAlgn="b"/>
                      <a:r>
                        <a:rPr lang="en-US" sz="1600" b="0" i="0" u="none" strike="noStrike">
                          <a:effectLst/>
                          <a:latin typeface="Arial"/>
                        </a:rPr>
                        <a:t>30.2</a:t>
                      </a:r>
                    </a:p>
                  </a:txBody>
                  <a:tcPr marL="9525" marR="9525" marT="9525" marB="0" anchor="b"/>
                </a:tc>
                <a:tc>
                  <a:txBody>
                    <a:bodyPr/>
                    <a:lstStyle/>
                    <a:p>
                      <a:pPr algn="r" fontAlgn="b"/>
                      <a:r>
                        <a:rPr lang="en-US" sz="1600" b="0" i="0" u="none" strike="noStrike">
                          <a:effectLst/>
                          <a:latin typeface="Arial"/>
                        </a:rPr>
                        <a:t>24.6</a:t>
                      </a:r>
                    </a:p>
                  </a:txBody>
                  <a:tcPr marL="9525" marR="9525" marT="9525" marB="0" anchor="b"/>
                </a:tc>
                <a:tc>
                  <a:txBody>
                    <a:bodyPr/>
                    <a:lstStyle/>
                    <a:p>
                      <a:pPr algn="r" fontAlgn="b"/>
                      <a:r>
                        <a:rPr lang="en-US" sz="1600" b="0" i="0" u="none" strike="noStrike">
                          <a:effectLst/>
                          <a:latin typeface="Arial"/>
                        </a:rPr>
                        <a:t>24.6</a:t>
                      </a:r>
                    </a:p>
                  </a:txBody>
                  <a:tcPr marL="9525" marR="9525" marT="9525" marB="0" anchor="b"/>
                </a:tc>
                <a:tc>
                  <a:txBody>
                    <a:bodyPr/>
                    <a:lstStyle/>
                    <a:p>
                      <a:pPr algn="r" fontAlgn="b"/>
                      <a:r>
                        <a:rPr lang="en-US" sz="1600" b="0" i="0" u="none" strike="noStrike" dirty="0">
                          <a:effectLst/>
                          <a:latin typeface="Arial"/>
                        </a:rPr>
                        <a:t>21.8</a:t>
                      </a:r>
                    </a:p>
                  </a:txBody>
                  <a:tcPr marL="9525" marR="9525" marT="9525" marB="0" anchor="b"/>
                </a:tc>
              </a:tr>
            </a:tbl>
          </a:graphicData>
        </a:graphic>
      </p:graphicFrame>
      <p:sp>
        <p:nvSpPr>
          <p:cNvPr id="3" name="Slide Number Placeholder 2"/>
          <p:cNvSpPr>
            <a:spLocks noGrp="1"/>
          </p:cNvSpPr>
          <p:nvPr>
            <p:ph type="sldNum" sz="quarter" idx="12"/>
          </p:nvPr>
        </p:nvSpPr>
        <p:spPr/>
        <p:txBody>
          <a:bodyPr/>
          <a:lstStyle/>
          <a:p>
            <a:fld id="{0FA004B2-1541-5046-B6F2-22AF56585712}" type="slidenum">
              <a:rPr lang="en-US" smtClean="0"/>
              <a:pPr/>
              <a:t>10</a:t>
            </a:fld>
            <a:endParaRPr lang="en-US"/>
          </a:p>
        </p:txBody>
      </p:sp>
      <p:sp>
        <p:nvSpPr>
          <p:cNvPr id="4" name="Title 3"/>
          <p:cNvSpPr>
            <a:spLocks noGrp="1"/>
          </p:cNvSpPr>
          <p:nvPr>
            <p:ph type="title"/>
          </p:nvPr>
        </p:nvSpPr>
        <p:spPr/>
        <p:txBody>
          <a:bodyPr/>
          <a:lstStyle/>
          <a:p>
            <a:r>
              <a:rPr lang="en-US" dirty="0" smtClean="0"/>
              <a:t>Aperture Round</a:t>
            </a:r>
            <a:endParaRPr lang="en-US" dirty="0"/>
          </a:p>
        </p:txBody>
      </p:sp>
      <p:sp>
        <p:nvSpPr>
          <p:cNvPr id="5" name="Footer Placeholder 4"/>
          <p:cNvSpPr>
            <a:spLocks noGrp="1"/>
          </p:cNvSpPr>
          <p:nvPr>
            <p:ph type="ftr" sz="quarter" idx="3"/>
          </p:nvPr>
        </p:nvSpPr>
        <p:spPr/>
        <p:txBody>
          <a:bodyPr/>
          <a:lstStyle/>
          <a:p>
            <a:endParaRPr lang="en-GB" dirty="0"/>
          </a:p>
        </p:txBody>
      </p:sp>
      <p:sp>
        <p:nvSpPr>
          <p:cNvPr id="7" name="TextBox 6"/>
          <p:cNvSpPr txBox="1"/>
          <p:nvPr/>
        </p:nvSpPr>
        <p:spPr>
          <a:xfrm>
            <a:off x="7000875" y="1590675"/>
            <a:ext cx="1471941" cy="923330"/>
          </a:xfrm>
          <a:prstGeom prst="rect">
            <a:avLst/>
          </a:prstGeom>
          <a:noFill/>
        </p:spPr>
        <p:txBody>
          <a:bodyPr wrap="none" rtlCol="0">
            <a:spAutoFit/>
          </a:bodyPr>
          <a:lstStyle/>
          <a:p>
            <a:r>
              <a:rPr lang="el-GR" dirty="0"/>
              <a:t>β</a:t>
            </a:r>
            <a:r>
              <a:rPr lang="en-US" dirty="0" smtClean="0"/>
              <a:t>=15cm</a:t>
            </a:r>
          </a:p>
          <a:p>
            <a:r>
              <a:rPr lang="el-GR" dirty="0" smtClean="0"/>
              <a:t>Θ</a:t>
            </a:r>
            <a:r>
              <a:rPr lang="en-US" baseline="-25000" dirty="0" smtClean="0"/>
              <a:t>c</a:t>
            </a:r>
            <a:r>
              <a:rPr lang="en-US" dirty="0" smtClean="0"/>
              <a:t>=±295 </a:t>
            </a:r>
            <a:r>
              <a:rPr lang="el-GR" dirty="0" smtClean="0"/>
              <a:t>μ</a:t>
            </a:r>
            <a:r>
              <a:rPr lang="en-US" dirty="0" smtClean="0"/>
              <a:t>rad</a:t>
            </a:r>
          </a:p>
          <a:p>
            <a:r>
              <a:rPr lang="en-US" dirty="0" err="1" smtClean="0"/>
              <a:t>d</a:t>
            </a:r>
            <a:r>
              <a:rPr lang="en-US" baseline="-25000" dirty="0" err="1" smtClean="0"/>
              <a:t>sep</a:t>
            </a:r>
            <a:r>
              <a:rPr lang="en-US" dirty="0" smtClean="0"/>
              <a:t>=±2 mm</a:t>
            </a:r>
          </a:p>
        </p:txBody>
      </p:sp>
    </p:spTree>
    <p:extLst>
      <p:ext uri="{BB962C8B-B14F-4D97-AF65-F5344CB8AC3E}">
        <p14:creationId xmlns:p14="http://schemas.microsoft.com/office/powerpoint/2010/main" val="2410421512"/>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760442190"/>
              </p:ext>
            </p:extLst>
          </p:nvPr>
        </p:nvGraphicFramePr>
        <p:xfrm>
          <a:off x="457200" y="1747838"/>
          <a:ext cx="6170043" cy="4171315"/>
        </p:xfrm>
        <a:graphic>
          <a:graphicData uri="http://schemas.openxmlformats.org/drawingml/2006/table">
            <a:tbl>
              <a:tblPr firstRow="1" bandRow="1">
                <a:tableStyleId>{5C22544A-7EE6-4342-B048-85BDC9FD1C3A}</a:tableStyleId>
              </a:tblPr>
              <a:tblGrid>
                <a:gridCol w="1579563"/>
                <a:gridCol w="906082"/>
                <a:gridCol w="935355"/>
                <a:gridCol w="949643"/>
                <a:gridCol w="837248"/>
                <a:gridCol w="962152"/>
              </a:tblGrid>
              <a:tr h="370840">
                <a:tc>
                  <a:txBody>
                    <a:bodyPr/>
                    <a:lstStyle/>
                    <a:p>
                      <a:endParaRPr lang="en-US" sz="1600" dirty="0"/>
                    </a:p>
                  </a:txBody>
                  <a:tcPr/>
                </a:tc>
                <a:tc>
                  <a:txBody>
                    <a:bodyPr/>
                    <a:lstStyle/>
                    <a:p>
                      <a:r>
                        <a:rPr lang="en-US" sz="1600" dirty="0" smtClean="0"/>
                        <a:t>bare [</a:t>
                      </a:r>
                      <a:r>
                        <a:rPr lang="el-GR" sz="1600" dirty="0" smtClean="0">
                          <a:latin typeface="Calibri"/>
                        </a:rPr>
                        <a:t>σ</a:t>
                      </a:r>
                      <a:r>
                        <a:rPr lang="en-US" sz="1600" dirty="0" smtClean="0">
                          <a:latin typeface="Calibri"/>
                        </a:rPr>
                        <a:t>]</a:t>
                      </a:r>
                      <a:endParaRPr lang="en-US" sz="1600" dirty="0"/>
                    </a:p>
                  </a:txBody>
                  <a:tcPr/>
                </a:tc>
                <a:tc>
                  <a:txBody>
                    <a:bodyPr/>
                    <a:lstStyle/>
                    <a:p>
                      <a:r>
                        <a:rPr lang="en-US" sz="1600" dirty="0" err="1" smtClean="0"/>
                        <a:t>mech</a:t>
                      </a:r>
                      <a:r>
                        <a:rPr lang="en-US" sz="1600" dirty="0" smtClean="0"/>
                        <a:t>[</a:t>
                      </a:r>
                      <a:r>
                        <a:rPr lang="el-GR" sz="1600" dirty="0" smtClean="0">
                          <a:latin typeface="+mn-lt"/>
                        </a:rPr>
                        <a:t>σ</a:t>
                      </a:r>
                      <a:r>
                        <a:rPr lang="en-US" sz="1600" dirty="0" smtClean="0">
                          <a:latin typeface="+mn-lt"/>
                        </a:rPr>
                        <a:t>]</a:t>
                      </a:r>
                      <a:endParaRPr lang="en-US" sz="1600" dirty="0"/>
                    </a:p>
                  </a:txBody>
                  <a:tcPr/>
                </a:tc>
                <a:tc>
                  <a:txBody>
                    <a:bodyPr/>
                    <a:lstStyle/>
                    <a:p>
                      <a:r>
                        <a:rPr lang="en-US" sz="1600" dirty="0" smtClean="0"/>
                        <a:t>beam[</a:t>
                      </a:r>
                      <a:r>
                        <a:rPr lang="el-GR" sz="1600" dirty="0" smtClean="0">
                          <a:latin typeface="+mn-lt"/>
                        </a:rPr>
                        <a:t>σ</a:t>
                      </a:r>
                      <a:r>
                        <a:rPr lang="en-US" sz="1600" dirty="0" smtClean="0">
                          <a:latin typeface="+mn-lt"/>
                        </a:rPr>
                        <a:t>]</a:t>
                      </a:r>
                      <a:endParaRPr lang="en-US" sz="1600" dirty="0"/>
                    </a:p>
                  </a:txBody>
                  <a:tcPr/>
                </a:tc>
                <a:tc>
                  <a:txBody>
                    <a:bodyPr/>
                    <a:lstStyle/>
                    <a:p>
                      <a:r>
                        <a:rPr lang="en-US" sz="1600" dirty="0" smtClean="0"/>
                        <a:t>crab[</a:t>
                      </a:r>
                      <a:r>
                        <a:rPr lang="el-GR" sz="1600" dirty="0" smtClean="0">
                          <a:latin typeface="+mn-lt"/>
                        </a:rPr>
                        <a:t>σ</a:t>
                      </a:r>
                      <a:r>
                        <a:rPr lang="en-US" sz="1600" dirty="0" smtClean="0">
                          <a:latin typeface="+mn-lt"/>
                        </a:rPr>
                        <a:t>]</a:t>
                      </a:r>
                      <a:endParaRPr lang="en-US" sz="1600" dirty="0"/>
                    </a:p>
                  </a:txBody>
                  <a:tcPr/>
                </a:tc>
                <a:tc>
                  <a:txBody>
                    <a:bodyPr/>
                    <a:lstStyle/>
                    <a:p>
                      <a:r>
                        <a:rPr lang="en-US" sz="1600" dirty="0" smtClean="0"/>
                        <a:t>offset[</a:t>
                      </a:r>
                      <a:r>
                        <a:rPr lang="el-GR" sz="1600" dirty="0" smtClean="0">
                          <a:latin typeface="+mn-lt"/>
                        </a:rPr>
                        <a:t>σ</a:t>
                      </a:r>
                      <a:r>
                        <a:rPr lang="en-US" sz="1600" dirty="0" smtClean="0">
                          <a:latin typeface="+mn-lt"/>
                        </a:rPr>
                        <a:t>]</a:t>
                      </a:r>
                      <a:endParaRPr lang="en-US" sz="1600" dirty="0"/>
                    </a:p>
                  </a:txBody>
                  <a:tcPr/>
                </a:tc>
              </a:tr>
              <a:tr h="202247">
                <a:tc>
                  <a:txBody>
                    <a:bodyPr/>
                    <a:lstStyle/>
                    <a:p>
                      <a:pPr algn="l" fontAlgn="b"/>
                      <a:r>
                        <a:rPr lang="en-US" sz="1600" b="0" i="0" u="none" strike="noStrike" dirty="0">
                          <a:effectLst/>
                          <a:latin typeface="Arial"/>
                        </a:rPr>
                        <a:t>TAXS</a:t>
                      </a:r>
                    </a:p>
                  </a:txBody>
                  <a:tcPr marL="9525" marR="9525" marT="9525" marB="0" anchor="b"/>
                </a:tc>
                <a:tc>
                  <a:txBody>
                    <a:bodyPr/>
                    <a:lstStyle/>
                    <a:p>
                      <a:pPr algn="r" fontAlgn="b"/>
                      <a:endParaRPr lang="en-US" sz="1600" b="0" i="0" u="none" strike="noStrike" dirty="0">
                        <a:effectLst/>
                        <a:latin typeface="Arial"/>
                      </a:endParaRPr>
                    </a:p>
                  </a:txBody>
                  <a:tcPr marL="9525" marR="9525" marT="9525" marB="0" anchor="b"/>
                </a:tc>
                <a:tc>
                  <a:txBody>
                    <a:bodyPr/>
                    <a:lstStyle/>
                    <a:p>
                      <a:pPr algn="r" fontAlgn="b"/>
                      <a:r>
                        <a:rPr lang="en-US" sz="1600" b="0" i="0" u="none" strike="noStrike">
                          <a:effectLst/>
                          <a:latin typeface="Arial"/>
                        </a:rPr>
                        <a:t>17.5</a:t>
                      </a:r>
                    </a:p>
                  </a:txBody>
                  <a:tcPr marL="9525" marR="9525" marT="9525" marB="0" anchor="b"/>
                </a:tc>
                <a:tc>
                  <a:txBody>
                    <a:bodyPr/>
                    <a:lstStyle/>
                    <a:p>
                      <a:pPr algn="r" fontAlgn="b"/>
                      <a:r>
                        <a:rPr lang="en-US" sz="1600" b="0" i="0" u="none" strike="noStrike">
                          <a:effectLst/>
                          <a:latin typeface="Arial"/>
                        </a:rPr>
                        <a:t>14.2</a:t>
                      </a:r>
                    </a:p>
                  </a:txBody>
                  <a:tcPr marL="9525" marR="9525" marT="9525" marB="0" anchor="b"/>
                </a:tc>
                <a:tc>
                  <a:txBody>
                    <a:bodyPr/>
                    <a:lstStyle/>
                    <a:p>
                      <a:pPr algn="r" fontAlgn="b"/>
                      <a:r>
                        <a:rPr lang="en-US" sz="1600" b="0" i="0" u="none" strike="noStrike">
                          <a:effectLst/>
                          <a:latin typeface="Arial"/>
                        </a:rPr>
                        <a:t>14.2</a:t>
                      </a:r>
                    </a:p>
                  </a:txBody>
                  <a:tcPr marL="9525" marR="9525" marT="9525" marB="0" anchor="b"/>
                </a:tc>
                <a:tc>
                  <a:txBody>
                    <a:bodyPr/>
                    <a:lstStyle/>
                    <a:p>
                      <a:pPr algn="r" fontAlgn="b"/>
                      <a:r>
                        <a:rPr lang="en-US" sz="1600" b="0" i="0" u="none" strike="noStrike">
                          <a:effectLst/>
                          <a:latin typeface="Arial"/>
                        </a:rPr>
                        <a:t>12.3</a:t>
                      </a:r>
                    </a:p>
                  </a:txBody>
                  <a:tcPr marL="9525" marR="9525" marT="9525" marB="0" anchor="b"/>
                </a:tc>
              </a:tr>
              <a:tr h="174307">
                <a:tc>
                  <a:txBody>
                    <a:bodyPr/>
                    <a:lstStyle/>
                    <a:p>
                      <a:pPr algn="l" fontAlgn="b"/>
                      <a:r>
                        <a:rPr lang="en-US" sz="1600" b="0" i="0" u="none" strike="noStrike">
                          <a:effectLst/>
                          <a:latin typeface="Arial"/>
                        </a:rPr>
                        <a:t>MQXFA.[AB]1</a:t>
                      </a:r>
                    </a:p>
                  </a:txBody>
                  <a:tcPr marL="9525" marR="9525" marT="9525" marB="0" anchor="b"/>
                </a:tc>
                <a:tc>
                  <a:txBody>
                    <a:bodyPr/>
                    <a:lstStyle/>
                    <a:p>
                      <a:pPr algn="r" fontAlgn="b"/>
                      <a:r>
                        <a:rPr lang="en-US" sz="1600" b="0" i="0" u="none" strike="noStrike">
                          <a:effectLst/>
                          <a:latin typeface="Arial"/>
                        </a:rPr>
                        <a:t>17.4</a:t>
                      </a:r>
                    </a:p>
                  </a:txBody>
                  <a:tcPr marL="9525" marR="9525" marT="9525" marB="0" anchor="b"/>
                </a:tc>
                <a:tc>
                  <a:txBody>
                    <a:bodyPr/>
                    <a:lstStyle/>
                    <a:p>
                      <a:pPr algn="r" fontAlgn="b"/>
                      <a:r>
                        <a:rPr lang="en-US" sz="1600" b="0" i="0" u="none" strike="noStrike">
                          <a:effectLst/>
                          <a:latin typeface="Arial"/>
                        </a:rPr>
                        <a:t>16.7</a:t>
                      </a:r>
                    </a:p>
                  </a:txBody>
                  <a:tcPr marL="9525" marR="9525" marT="9525" marB="0" anchor="b"/>
                </a:tc>
                <a:tc>
                  <a:txBody>
                    <a:bodyPr/>
                    <a:lstStyle/>
                    <a:p>
                      <a:pPr algn="r" fontAlgn="b"/>
                      <a:r>
                        <a:rPr lang="en-US" sz="1600" b="0" i="0" u="none" strike="noStrike">
                          <a:effectLst/>
                          <a:latin typeface="Arial"/>
                        </a:rPr>
                        <a:t>14.2</a:t>
                      </a:r>
                    </a:p>
                  </a:txBody>
                  <a:tcPr marL="9525" marR="9525" marT="9525" marB="0" anchor="b"/>
                </a:tc>
                <a:tc>
                  <a:txBody>
                    <a:bodyPr/>
                    <a:lstStyle/>
                    <a:p>
                      <a:pPr algn="r" fontAlgn="b"/>
                      <a:r>
                        <a:rPr lang="en-US" sz="1600" b="0" i="0" u="none" strike="noStrike">
                          <a:effectLst/>
                          <a:latin typeface="Arial"/>
                        </a:rPr>
                        <a:t>14.2</a:t>
                      </a:r>
                    </a:p>
                  </a:txBody>
                  <a:tcPr marL="9525" marR="9525" marT="9525" marB="0" anchor="b"/>
                </a:tc>
                <a:tc>
                  <a:txBody>
                    <a:bodyPr/>
                    <a:lstStyle/>
                    <a:p>
                      <a:pPr algn="r" fontAlgn="b"/>
                      <a:r>
                        <a:rPr lang="en-US" sz="1600" b="0" i="0" u="none" strike="noStrike">
                          <a:effectLst/>
                          <a:latin typeface="Arial"/>
                        </a:rPr>
                        <a:t>13.2</a:t>
                      </a:r>
                    </a:p>
                  </a:txBody>
                  <a:tcPr marL="9525" marR="9525" marT="9525" marB="0" anchor="b"/>
                </a:tc>
              </a:tr>
              <a:tr h="130493">
                <a:tc>
                  <a:txBody>
                    <a:bodyPr/>
                    <a:lstStyle/>
                    <a:p>
                      <a:pPr algn="l" fontAlgn="b"/>
                      <a:r>
                        <a:rPr lang="en-US" sz="1600" b="0" i="0" u="none" strike="noStrike" dirty="0">
                          <a:effectLst/>
                          <a:latin typeface="Arial"/>
                        </a:rPr>
                        <a:t>MQXFB.[AB][23]</a:t>
                      </a:r>
                    </a:p>
                  </a:txBody>
                  <a:tcPr marL="9525" marR="9525" marT="9525" marB="0" anchor="b"/>
                </a:tc>
                <a:tc>
                  <a:txBody>
                    <a:bodyPr/>
                    <a:lstStyle/>
                    <a:p>
                      <a:pPr algn="r" fontAlgn="b"/>
                      <a:r>
                        <a:rPr lang="en-US" sz="1600" b="0" i="0" u="none" strike="noStrike">
                          <a:effectLst/>
                          <a:latin typeface="Arial"/>
                        </a:rPr>
                        <a:t>12.8</a:t>
                      </a:r>
                    </a:p>
                  </a:txBody>
                  <a:tcPr marL="9525" marR="9525" marT="9525" marB="0" anchor="b"/>
                </a:tc>
                <a:tc>
                  <a:txBody>
                    <a:bodyPr/>
                    <a:lstStyle/>
                    <a:p>
                      <a:pPr algn="r" fontAlgn="b"/>
                      <a:r>
                        <a:rPr lang="en-US" sz="1600" b="0" i="0" u="none" strike="noStrike">
                          <a:effectLst/>
                          <a:latin typeface="Arial"/>
                        </a:rPr>
                        <a:t>12.4</a:t>
                      </a:r>
                    </a:p>
                  </a:txBody>
                  <a:tcPr marL="9525" marR="9525" marT="9525" marB="0" anchor="b"/>
                </a:tc>
                <a:tc>
                  <a:txBody>
                    <a:bodyPr/>
                    <a:lstStyle/>
                    <a:p>
                      <a:pPr algn="r" fontAlgn="b"/>
                      <a:r>
                        <a:rPr lang="en-US" sz="1600" b="0" i="0" u="none" strike="noStrike" dirty="0">
                          <a:solidFill>
                            <a:srgbClr val="FF0000"/>
                          </a:solidFill>
                          <a:effectLst/>
                          <a:latin typeface="Arial"/>
                        </a:rPr>
                        <a:t>10.5</a:t>
                      </a:r>
                    </a:p>
                  </a:txBody>
                  <a:tcPr marL="9525" marR="9525" marT="9525" marB="0" anchor="b"/>
                </a:tc>
                <a:tc>
                  <a:txBody>
                    <a:bodyPr/>
                    <a:lstStyle/>
                    <a:p>
                      <a:pPr algn="r" fontAlgn="b"/>
                      <a:r>
                        <a:rPr lang="en-US" sz="1600" b="0" i="0" u="none" strike="noStrike" dirty="0">
                          <a:solidFill>
                            <a:srgbClr val="FF0000"/>
                          </a:solidFill>
                          <a:effectLst/>
                          <a:latin typeface="Arial"/>
                        </a:rPr>
                        <a:t>10.4</a:t>
                      </a:r>
                    </a:p>
                  </a:txBody>
                  <a:tcPr marL="9525" marR="9525" marT="9525" marB="0" anchor="b"/>
                </a:tc>
                <a:tc>
                  <a:txBody>
                    <a:bodyPr/>
                    <a:lstStyle/>
                    <a:p>
                      <a:pPr algn="r" fontAlgn="b"/>
                      <a:r>
                        <a:rPr lang="en-US" sz="1600" b="0" i="0" u="none" strike="noStrike" dirty="0">
                          <a:solidFill>
                            <a:srgbClr val="FF0000"/>
                          </a:solidFill>
                          <a:effectLst/>
                          <a:latin typeface="Arial"/>
                        </a:rPr>
                        <a:t>9.4</a:t>
                      </a:r>
                    </a:p>
                  </a:txBody>
                  <a:tcPr marL="9525" marR="9525" marT="9525" marB="0" anchor="b"/>
                </a:tc>
              </a:tr>
              <a:tr h="0">
                <a:tc>
                  <a:txBody>
                    <a:bodyPr/>
                    <a:lstStyle/>
                    <a:p>
                      <a:pPr algn="l" fontAlgn="b"/>
                      <a:r>
                        <a:rPr lang="en-US" sz="1600" b="0" i="0" u="none" strike="noStrike" dirty="0">
                          <a:effectLst/>
                          <a:latin typeface="Arial"/>
                        </a:rPr>
                        <a:t>MBXF</a:t>
                      </a:r>
                    </a:p>
                  </a:txBody>
                  <a:tcPr marL="9525" marR="9525" marT="9525" marB="0" anchor="b"/>
                </a:tc>
                <a:tc>
                  <a:txBody>
                    <a:bodyPr/>
                    <a:lstStyle/>
                    <a:p>
                      <a:pPr algn="r" fontAlgn="b"/>
                      <a:r>
                        <a:rPr lang="en-US" sz="1600" b="0" i="0" u="none" strike="noStrike">
                          <a:effectLst/>
                          <a:latin typeface="Arial"/>
                        </a:rPr>
                        <a:t>13.6</a:t>
                      </a:r>
                    </a:p>
                  </a:txBody>
                  <a:tcPr marL="9525" marR="9525" marT="9525" marB="0" anchor="b"/>
                </a:tc>
                <a:tc>
                  <a:txBody>
                    <a:bodyPr/>
                    <a:lstStyle/>
                    <a:p>
                      <a:pPr algn="r" fontAlgn="b"/>
                      <a:r>
                        <a:rPr lang="en-US" sz="1600" b="0" i="0" u="none" strike="noStrike">
                          <a:effectLst/>
                          <a:latin typeface="Arial"/>
                        </a:rPr>
                        <a:t>13.1</a:t>
                      </a:r>
                    </a:p>
                  </a:txBody>
                  <a:tcPr marL="9525" marR="9525" marT="9525" marB="0" anchor="b"/>
                </a:tc>
                <a:tc>
                  <a:txBody>
                    <a:bodyPr/>
                    <a:lstStyle/>
                    <a:p>
                      <a:pPr algn="r" fontAlgn="b"/>
                      <a:r>
                        <a:rPr lang="en-US" sz="1600" b="0" i="0" u="none" strike="noStrike" dirty="0">
                          <a:solidFill>
                            <a:srgbClr val="FF0000"/>
                          </a:solidFill>
                          <a:effectLst/>
                          <a:latin typeface="Arial"/>
                        </a:rPr>
                        <a:t>11.1</a:t>
                      </a:r>
                    </a:p>
                  </a:txBody>
                  <a:tcPr marL="9525" marR="9525" marT="9525" marB="0" anchor="b"/>
                </a:tc>
                <a:tc>
                  <a:txBody>
                    <a:bodyPr/>
                    <a:lstStyle/>
                    <a:p>
                      <a:pPr algn="r" fontAlgn="b"/>
                      <a:r>
                        <a:rPr lang="en-US" sz="1600" b="0" i="0" u="none" strike="noStrike" dirty="0">
                          <a:solidFill>
                            <a:srgbClr val="FF0000"/>
                          </a:solidFill>
                          <a:effectLst/>
                          <a:latin typeface="Arial"/>
                        </a:rPr>
                        <a:t>10.9</a:t>
                      </a:r>
                    </a:p>
                  </a:txBody>
                  <a:tcPr marL="9525" marR="9525" marT="9525" marB="0" anchor="b"/>
                </a:tc>
                <a:tc>
                  <a:txBody>
                    <a:bodyPr/>
                    <a:lstStyle/>
                    <a:p>
                      <a:pPr algn="r" fontAlgn="b"/>
                      <a:r>
                        <a:rPr lang="en-US" sz="1600" b="0" i="0" u="none" strike="noStrike" dirty="0">
                          <a:solidFill>
                            <a:srgbClr val="FF0000"/>
                          </a:solidFill>
                          <a:effectLst/>
                          <a:latin typeface="Arial"/>
                        </a:rPr>
                        <a:t>10.3</a:t>
                      </a:r>
                    </a:p>
                  </a:txBody>
                  <a:tcPr marL="9525" marR="9525" marT="9525" marB="0" anchor="b"/>
                </a:tc>
              </a:tr>
              <a:tr h="0">
                <a:tc>
                  <a:txBody>
                    <a:bodyPr/>
                    <a:lstStyle/>
                    <a:p>
                      <a:pPr algn="l" fontAlgn="b"/>
                      <a:r>
                        <a:rPr lang="en-US" sz="1600" b="0" i="0" u="none" strike="noStrike" dirty="0">
                          <a:effectLst/>
                          <a:latin typeface="Arial"/>
                        </a:rPr>
                        <a:t>TAXN</a:t>
                      </a:r>
                    </a:p>
                  </a:txBody>
                  <a:tcPr marL="9525" marR="9525" marT="9525" marB="0" anchor="b"/>
                </a:tc>
                <a:tc>
                  <a:txBody>
                    <a:bodyPr/>
                    <a:lstStyle/>
                    <a:p>
                      <a:pPr algn="r" fontAlgn="b"/>
                      <a:endParaRPr lang="en-US" sz="1600" b="0" i="0" u="none" strike="noStrike" dirty="0">
                        <a:effectLst/>
                        <a:latin typeface="Arial"/>
                      </a:endParaRPr>
                    </a:p>
                  </a:txBody>
                  <a:tcPr marL="9525" marR="9525" marT="9525" marB="0" anchor="b"/>
                </a:tc>
                <a:tc>
                  <a:txBody>
                    <a:bodyPr/>
                    <a:lstStyle/>
                    <a:p>
                      <a:pPr algn="r" fontAlgn="b"/>
                      <a:r>
                        <a:rPr lang="en-US" sz="1600" b="0" i="0" u="none" strike="noStrike">
                          <a:effectLst/>
                          <a:latin typeface="Arial"/>
                        </a:rPr>
                        <a:t>17.3</a:t>
                      </a:r>
                    </a:p>
                  </a:txBody>
                  <a:tcPr marL="9525" marR="9525" marT="9525" marB="0" anchor="b"/>
                </a:tc>
                <a:tc>
                  <a:txBody>
                    <a:bodyPr/>
                    <a:lstStyle/>
                    <a:p>
                      <a:pPr algn="r" fontAlgn="b"/>
                      <a:r>
                        <a:rPr lang="en-US" sz="1600" b="0" i="0" u="none" strike="noStrike">
                          <a:effectLst/>
                          <a:latin typeface="Arial"/>
                        </a:rPr>
                        <a:t>14.7</a:t>
                      </a:r>
                    </a:p>
                  </a:txBody>
                  <a:tcPr marL="9525" marR="9525" marT="9525" marB="0" anchor="b"/>
                </a:tc>
                <a:tc>
                  <a:txBody>
                    <a:bodyPr/>
                    <a:lstStyle/>
                    <a:p>
                      <a:pPr algn="r" fontAlgn="b"/>
                      <a:r>
                        <a:rPr lang="en-US" sz="1600" b="0" i="0" u="none" strike="noStrike">
                          <a:effectLst/>
                          <a:latin typeface="Arial"/>
                        </a:rPr>
                        <a:t>14.2</a:t>
                      </a:r>
                    </a:p>
                  </a:txBody>
                  <a:tcPr marL="9525" marR="9525" marT="9525" marB="0" anchor="b"/>
                </a:tc>
                <a:tc>
                  <a:txBody>
                    <a:bodyPr/>
                    <a:lstStyle/>
                    <a:p>
                      <a:pPr algn="r" fontAlgn="b"/>
                      <a:r>
                        <a:rPr lang="en-US" sz="1600" b="0" i="0" u="none" strike="noStrike">
                          <a:effectLst/>
                          <a:latin typeface="Arial"/>
                        </a:rPr>
                        <a:t>12.7</a:t>
                      </a:r>
                    </a:p>
                  </a:txBody>
                  <a:tcPr marL="9525" marR="9525" marT="9525" marB="0" anchor="b"/>
                </a:tc>
              </a:tr>
              <a:tr h="0">
                <a:tc>
                  <a:txBody>
                    <a:bodyPr/>
                    <a:lstStyle/>
                    <a:p>
                      <a:pPr algn="l" fontAlgn="b"/>
                      <a:r>
                        <a:rPr lang="en-US" sz="1600" b="0" i="0" u="none" strike="noStrike" dirty="0">
                          <a:effectLst/>
                          <a:latin typeface="Arial"/>
                        </a:rPr>
                        <a:t>MBRD</a:t>
                      </a:r>
                    </a:p>
                  </a:txBody>
                  <a:tcPr marL="9525" marR="9525" marT="9525" marB="0" anchor="b"/>
                </a:tc>
                <a:tc>
                  <a:txBody>
                    <a:bodyPr/>
                    <a:lstStyle/>
                    <a:p>
                      <a:pPr algn="r" fontAlgn="b"/>
                      <a:r>
                        <a:rPr lang="en-US" sz="1600" b="0" i="0" u="none" strike="noStrike" dirty="0" smtClean="0">
                          <a:effectLst/>
                          <a:latin typeface="Arial"/>
                        </a:rPr>
                        <a:t>19.7</a:t>
                      </a:r>
                      <a:endParaRPr lang="en-US" sz="1600" b="0" i="0" u="none" strike="noStrike" dirty="0">
                        <a:effectLst/>
                        <a:latin typeface="Arial"/>
                      </a:endParaRPr>
                    </a:p>
                  </a:txBody>
                  <a:tcPr marL="9525" marR="9525" marT="9525" marB="0" anchor="b"/>
                </a:tc>
                <a:tc>
                  <a:txBody>
                    <a:bodyPr/>
                    <a:lstStyle/>
                    <a:p>
                      <a:pPr algn="r" fontAlgn="b"/>
                      <a:r>
                        <a:rPr lang="en-US" sz="1600" b="0" i="0" u="none" strike="noStrike" dirty="0" smtClean="0">
                          <a:effectLst/>
                          <a:latin typeface="Arial"/>
                        </a:rPr>
                        <a:t>18.8</a:t>
                      </a:r>
                      <a:endParaRPr lang="en-US" sz="1600" b="0" i="0" u="none" strike="noStrike" dirty="0">
                        <a:effectLst/>
                        <a:latin typeface="Arial"/>
                      </a:endParaRPr>
                    </a:p>
                  </a:txBody>
                  <a:tcPr marL="9525" marR="9525" marT="9525" marB="0" anchor="b"/>
                </a:tc>
                <a:tc>
                  <a:txBody>
                    <a:bodyPr/>
                    <a:lstStyle/>
                    <a:p>
                      <a:pPr algn="r" fontAlgn="b"/>
                      <a:r>
                        <a:rPr lang="en-US" sz="1600" b="0" i="0" u="none" strike="noStrike" dirty="0" smtClean="0">
                          <a:effectLst/>
                          <a:latin typeface="Arial"/>
                        </a:rPr>
                        <a:t>15.7</a:t>
                      </a:r>
                      <a:endParaRPr lang="en-US" sz="1600" b="0" i="0" u="none" strike="noStrike" dirty="0">
                        <a:effectLst/>
                        <a:latin typeface="Arial"/>
                      </a:endParaRPr>
                    </a:p>
                  </a:txBody>
                  <a:tcPr marL="9525" marR="9525" marT="9525" marB="0" anchor="b"/>
                </a:tc>
                <a:tc>
                  <a:txBody>
                    <a:bodyPr/>
                    <a:lstStyle/>
                    <a:p>
                      <a:pPr algn="r" fontAlgn="b"/>
                      <a:r>
                        <a:rPr lang="en-US" sz="1600" b="0" i="0" u="none" strike="noStrike" dirty="0" smtClean="0">
                          <a:effectLst/>
                          <a:latin typeface="Arial"/>
                        </a:rPr>
                        <a:t>15.0</a:t>
                      </a:r>
                      <a:endParaRPr lang="en-US" sz="1600" b="0" i="0" u="none" strike="noStrike" dirty="0">
                        <a:effectLst/>
                        <a:latin typeface="Arial"/>
                      </a:endParaRPr>
                    </a:p>
                  </a:txBody>
                  <a:tcPr marL="9525" marR="9525" marT="9525" marB="0" anchor="b"/>
                </a:tc>
                <a:tc>
                  <a:txBody>
                    <a:bodyPr/>
                    <a:lstStyle/>
                    <a:p>
                      <a:pPr algn="r" fontAlgn="b"/>
                      <a:r>
                        <a:rPr lang="en-US" sz="1600" b="0" i="0" u="none" strike="noStrike" dirty="0" smtClean="0">
                          <a:effectLst/>
                          <a:latin typeface="Arial"/>
                        </a:rPr>
                        <a:t>12.6</a:t>
                      </a:r>
                      <a:endParaRPr lang="en-US" sz="1600" b="0" i="0" u="none" strike="noStrike" dirty="0">
                        <a:effectLst/>
                        <a:latin typeface="Arial"/>
                      </a:endParaRPr>
                    </a:p>
                  </a:txBody>
                  <a:tcPr marL="9525" marR="9525" marT="9525" marB="0" anchor="b"/>
                </a:tc>
              </a:tr>
              <a:tr h="0">
                <a:tc>
                  <a:txBody>
                    <a:bodyPr/>
                    <a:lstStyle/>
                    <a:p>
                      <a:pPr algn="l" fontAlgn="b"/>
                      <a:r>
                        <a:rPr lang="en-US" sz="1600" b="0" i="0" u="none" strike="noStrike" dirty="0">
                          <a:effectLst/>
                          <a:latin typeface="Arial"/>
                        </a:rPr>
                        <a:t>MCBRD</a:t>
                      </a:r>
                    </a:p>
                  </a:txBody>
                  <a:tcPr marL="9525" marR="9525" marT="9525" marB="0" anchor="b"/>
                </a:tc>
                <a:tc>
                  <a:txBody>
                    <a:bodyPr/>
                    <a:lstStyle/>
                    <a:p>
                      <a:pPr algn="r" fontAlgn="b"/>
                      <a:r>
                        <a:rPr lang="en-US" sz="1600" b="0" i="0" u="none" strike="noStrike" dirty="0" smtClean="0">
                          <a:effectLst/>
                          <a:latin typeface="Arial"/>
                        </a:rPr>
                        <a:t>21.7</a:t>
                      </a:r>
                      <a:endParaRPr lang="en-US" sz="1600" b="0" i="0" u="none" strike="noStrike" dirty="0">
                        <a:effectLst/>
                        <a:latin typeface="Arial"/>
                      </a:endParaRPr>
                    </a:p>
                  </a:txBody>
                  <a:tcPr marL="9525" marR="9525" marT="9525" marB="0" anchor="b"/>
                </a:tc>
                <a:tc>
                  <a:txBody>
                    <a:bodyPr/>
                    <a:lstStyle/>
                    <a:p>
                      <a:pPr algn="r" fontAlgn="b"/>
                      <a:r>
                        <a:rPr lang="en-US" sz="1600" b="0" i="0" u="none" strike="noStrike" dirty="0" smtClean="0">
                          <a:effectLst/>
                          <a:latin typeface="Arial"/>
                        </a:rPr>
                        <a:t>20.7</a:t>
                      </a:r>
                      <a:endParaRPr lang="en-US" sz="1600" b="0" i="0" u="none" strike="noStrike" dirty="0">
                        <a:effectLst/>
                        <a:latin typeface="Arial"/>
                      </a:endParaRPr>
                    </a:p>
                  </a:txBody>
                  <a:tcPr marL="9525" marR="9525" marT="9525" marB="0" anchor="b"/>
                </a:tc>
                <a:tc>
                  <a:txBody>
                    <a:bodyPr/>
                    <a:lstStyle/>
                    <a:p>
                      <a:pPr algn="r" fontAlgn="b"/>
                      <a:r>
                        <a:rPr lang="en-US" sz="1600" b="0" i="0" u="none" strike="noStrike" dirty="0" smtClean="0">
                          <a:effectLst/>
                          <a:latin typeface="Arial"/>
                        </a:rPr>
                        <a:t>17.4</a:t>
                      </a:r>
                      <a:endParaRPr lang="en-US" sz="1600" b="0" i="0" u="none" strike="noStrike" dirty="0">
                        <a:effectLst/>
                        <a:latin typeface="Arial"/>
                      </a:endParaRPr>
                    </a:p>
                  </a:txBody>
                  <a:tcPr marL="9525" marR="9525" marT="9525" marB="0" anchor="b"/>
                </a:tc>
                <a:tc>
                  <a:txBody>
                    <a:bodyPr/>
                    <a:lstStyle/>
                    <a:p>
                      <a:pPr algn="r" fontAlgn="b"/>
                      <a:r>
                        <a:rPr lang="en-US" sz="1600" b="0" i="0" u="none" strike="noStrike" dirty="0" smtClean="0">
                          <a:effectLst/>
                          <a:latin typeface="Arial"/>
                        </a:rPr>
                        <a:t>16.6</a:t>
                      </a:r>
                      <a:endParaRPr lang="en-US" sz="1600" b="0" i="0" u="none" strike="noStrike" dirty="0">
                        <a:effectLst/>
                        <a:latin typeface="Arial"/>
                      </a:endParaRPr>
                    </a:p>
                  </a:txBody>
                  <a:tcPr marL="9525" marR="9525" marT="9525" marB="0" anchor="b"/>
                </a:tc>
                <a:tc>
                  <a:txBody>
                    <a:bodyPr/>
                    <a:lstStyle/>
                    <a:p>
                      <a:pPr algn="r" fontAlgn="b"/>
                      <a:r>
                        <a:rPr lang="en-US" sz="1600" b="0" i="0" u="none" strike="noStrike" dirty="0" smtClean="0">
                          <a:effectLst/>
                          <a:latin typeface="Arial"/>
                        </a:rPr>
                        <a:t>14.1</a:t>
                      </a:r>
                      <a:endParaRPr lang="en-US" sz="1600" b="0" i="0" u="none" strike="noStrike" dirty="0">
                        <a:effectLst/>
                        <a:latin typeface="Arial"/>
                      </a:endParaRPr>
                    </a:p>
                  </a:txBody>
                  <a:tcPr marL="9525" marR="9525" marT="9525" marB="0" anchor="b"/>
                </a:tc>
              </a:tr>
              <a:tr h="0">
                <a:tc>
                  <a:txBody>
                    <a:bodyPr/>
                    <a:lstStyle/>
                    <a:p>
                      <a:pPr algn="l" fontAlgn="b"/>
                      <a:r>
                        <a:rPr lang="en-US" sz="1600" b="0" i="0" u="none" strike="noStrike" dirty="0">
                          <a:effectLst/>
                          <a:latin typeface="Arial"/>
                        </a:rPr>
                        <a:t>MCBYY</a:t>
                      </a:r>
                    </a:p>
                  </a:txBody>
                  <a:tcPr marL="9525" marR="9525" marT="9525" marB="0" anchor="b"/>
                </a:tc>
                <a:tc>
                  <a:txBody>
                    <a:bodyPr/>
                    <a:lstStyle/>
                    <a:p>
                      <a:pPr algn="r" fontAlgn="b"/>
                      <a:r>
                        <a:rPr lang="en-US" sz="1600" b="0" i="0" u="none" strike="noStrike">
                          <a:effectLst/>
                          <a:latin typeface="Arial"/>
                        </a:rPr>
                        <a:t>25</a:t>
                      </a:r>
                    </a:p>
                  </a:txBody>
                  <a:tcPr marL="9525" marR="9525" marT="9525" marB="0" anchor="b"/>
                </a:tc>
                <a:tc>
                  <a:txBody>
                    <a:bodyPr/>
                    <a:lstStyle/>
                    <a:p>
                      <a:pPr algn="r" fontAlgn="b"/>
                      <a:r>
                        <a:rPr lang="en-US" sz="1600" b="0" i="0" u="none" strike="noStrike">
                          <a:effectLst/>
                          <a:latin typeface="Arial"/>
                        </a:rPr>
                        <a:t>23.7</a:t>
                      </a:r>
                    </a:p>
                  </a:txBody>
                  <a:tcPr marL="9525" marR="9525" marT="9525" marB="0" anchor="b"/>
                </a:tc>
                <a:tc>
                  <a:txBody>
                    <a:bodyPr/>
                    <a:lstStyle/>
                    <a:p>
                      <a:pPr algn="r" fontAlgn="b"/>
                      <a:r>
                        <a:rPr lang="en-US" sz="1600" b="0" i="0" u="none" strike="noStrike">
                          <a:effectLst/>
                          <a:latin typeface="Arial"/>
                        </a:rPr>
                        <a:t>19.8</a:t>
                      </a:r>
                    </a:p>
                  </a:txBody>
                  <a:tcPr marL="9525" marR="9525" marT="9525" marB="0" anchor="b"/>
                </a:tc>
                <a:tc>
                  <a:txBody>
                    <a:bodyPr/>
                    <a:lstStyle/>
                    <a:p>
                      <a:pPr algn="r" fontAlgn="b"/>
                      <a:r>
                        <a:rPr lang="en-US" sz="1600" b="0" i="0" u="none" strike="noStrike">
                          <a:effectLst/>
                          <a:latin typeface="Arial"/>
                        </a:rPr>
                        <a:t>18.7</a:t>
                      </a:r>
                    </a:p>
                  </a:txBody>
                  <a:tcPr marL="9525" marR="9525" marT="9525" marB="0" anchor="b"/>
                </a:tc>
                <a:tc>
                  <a:txBody>
                    <a:bodyPr/>
                    <a:lstStyle/>
                    <a:p>
                      <a:pPr algn="r" fontAlgn="b"/>
                      <a:r>
                        <a:rPr lang="en-US" sz="1600" b="0" i="0" u="none" strike="noStrike">
                          <a:effectLst/>
                          <a:latin typeface="Arial"/>
                        </a:rPr>
                        <a:t>14.9</a:t>
                      </a:r>
                    </a:p>
                  </a:txBody>
                  <a:tcPr marL="9525" marR="9525" marT="9525" marB="0" anchor="b"/>
                </a:tc>
              </a:tr>
              <a:tr h="0">
                <a:tc>
                  <a:txBody>
                    <a:bodyPr/>
                    <a:lstStyle/>
                    <a:p>
                      <a:pPr algn="l" fontAlgn="b"/>
                      <a:r>
                        <a:rPr lang="en-US" sz="1600" b="0" i="0" u="none" strike="noStrike">
                          <a:effectLst/>
                          <a:latin typeface="Arial"/>
                        </a:rPr>
                        <a:t>MQYY</a:t>
                      </a:r>
                    </a:p>
                  </a:txBody>
                  <a:tcPr marL="9525" marR="9525" marT="9525" marB="0" anchor="b"/>
                </a:tc>
                <a:tc>
                  <a:txBody>
                    <a:bodyPr/>
                    <a:lstStyle/>
                    <a:p>
                      <a:pPr algn="r" fontAlgn="b"/>
                      <a:r>
                        <a:rPr lang="en-US" sz="1600" b="0" i="0" u="none" strike="noStrike">
                          <a:effectLst/>
                          <a:latin typeface="Arial"/>
                        </a:rPr>
                        <a:t>26.3</a:t>
                      </a:r>
                    </a:p>
                  </a:txBody>
                  <a:tcPr marL="9525" marR="9525" marT="9525" marB="0" anchor="b"/>
                </a:tc>
                <a:tc>
                  <a:txBody>
                    <a:bodyPr/>
                    <a:lstStyle/>
                    <a:p>
                      <a:pPr algn="r" fontAlgn="b"/>
                      <a:r>
                        <a:rPr lang="en-US" sz="1600" b="0" i="0" u="none" strike="noStrike">
                          <a:effectLst/>
                          <a:latin typeface="Arial"/>
                        </a:rPr>
                        <a:t>25</a:t>
                      </a:r>
                    </a:p>
                  </a:txBody>
                  <a:tcPr marL="9525" marR="9525" marT="9525" marB="0" anchor="b"/>
                </a:tc>
                <a:tc>
                  <a:txBody>
                    <a:bodyPr/>
                    <a:lstStyle/>
                    <a:p>
                      <a:pPr algn="r" fontAlgn="b"/>
                      <a:r>
                        <a:rPr lang="en-US" sz="1600" b="0" i="0" u="none" strike="noStrike">
                          <a:effectLst/>
                          <a:latin typeface="Arial"/>
                        </a:rPr>
                        <a:t>20.9</a:t>
                      </a:r>
                    </a:p>
                  </a:txBody>
                  <a:tcPr marL="9525" marR="9525" marT="9525" marB="0" anchor="b"/>
                </a:tc>
                <a:tc>
                  <a:txBody>
                    <a:bodyPr/>
                    <a:lstStyle/>
                    <a:p>
                      <a:pPr algn="r" fontAlgn="b"/>
                      <a:r>
                        <a:rPr lang="en-US" sz="1600" b="0" i="0" u="none" strike="noStrike">
                          <a:effectLst/>
                          <a:latin typeface="Arial"/>
                        </a:rPr>
                        <a:t>19.7</a:t>
                      </a:r>
                    </a:p>
                  </a:txBody>
                  <a:tcPr marL="9525" marR="9525" marT="9525" marB="0" anchor="b"/>
                </a:tc>
                <a:tc>
                  <a:txBody>
                    <a:bodyPr/>
                    <a:lstStyle/>
                    <a:p>
                      <a:pPr algn="r" fontAlgn="b"/>
                      <a:r>
                        <a:rPr lang="en-US" sz="1600" b="0" i="0" u="none" strike="noStrike">
                          <a:effectLst/>
                          <a:latin typeface="Arial"/>
                        </a:rPr>
                        <a:t>15.7</a:t>
                      </a:r>
                    </a:p>
                  </a:txBody>
                  <a:tcPr marL="9525" marR="9525" marT="9525" marB="0" anchor="b"/>
                </a:tc>
              </a:tr>
              <a:tr h="0">
                <a:tc>
                  <a:txBody>
                    <a:bodyPr/>
                    <a:lstStyle/>
                    <a:p>
                      <a:pPr algn="l" fontAlgn="b"/>
                      <a:r>
                        <a:rPr lang="en-US" sz="1600" b="0" i="0" u="none" strike="noStrike" dirty="0">
                          <a:effectLst/>
                          <a:latin typeface="Arial"/>
                        </a:rPr>
                        <a:t>TCLMB.5</a:t>
                      </a:r>
                    </a:p>
                  </a:txBody>
                  <a:tcPr marL="9525" marR="9525" marT="9525" marB="0" anchor="b"/>
                </a:tc>
                <a:tc>
                  <a:txBody>
                    <a:bodyPr/>
                    <a:lstStyle/>
                    <a:p>
                      <a:pPr algn="r" fontAlgn="b"/>
                      <a:endParaRPr lang="en-US" sz="1600" b="0" i="0" u="none" strike="noStrike" dirty="0">
                        <a:effectLst/>
                        <a:latin typeface="Arial"/>
                      </a:endParaRPr>
                    </a:p>
                  </a:txBody>
                  <a:tcPr marL="9525" marR="9525" marT="9525" marB="0" anchor="b"/>
                </a:tc>
                <a:tc>
                  <a:txBody>
                    <a:bodyPr/>
                    <a:lstStyle/>
                    <a:p>
                      <a:pPr algn="r" fontAlgn="b"/>
                      <a:r>
                        <a:rPr lang="en-US" sz="1600" b="0" i="0" u="none" strike="noStrike">
                          <a:effectLst/>
                          <a:latin typeface="Arial"/>
                        </a:rPr>
                        <a:t>28.6</a:t>
                      </a:r>
                    </a:p>
                  </a:txBody>
                  <a:tcPr marL="9525" marR="9525" marT="9525" marB="0" anchor="b"/>
                </a:tc>
                <a:tc>
                  <a:txBody>
                    <a:bodyPr/>
                    <a:lstStyle/>
                    <a:p>
                      <a:pPr algn="r" fontAlgn="b"/>
                      <a:r>
                        <a:rPr lang="en-US" sz="1600" b="0" i="0" u="none" strike="noStrike">
                          <a:effectLst/>
                          <a:latin typeface="Arial"/>
                        </a:rPr>
                        <a:t>23.9</a:t>
                      </a:r>
                    </a:p>
                  </a:txBody>
                  <a:tcPr marL="9525" marR="9525" marT="9525" marB="0" anchor="b"/>
                </a:tc>
                <a:tc>
                  <a:txBody>
                    <a:bodyPr/>
                    <a:lstStyle/>
                    <a:p>
                      <a:pPr algn="r" fontAlgn="b"/>
                      <a:r>
                        <a:rPr lang="en-US" sz="1600" b="0" i="0" u="none" strike="noStrike">
                          <a:effectLst/>
                          <a:latin typeface="Arial"/>
                        </a:rPr>
                        <a:t>23.9</a:t>
                      </a:r>
                    </a:p>
                  </a:txBody>
                  <a:tcPr marL="9525" marR="9525" marT="9525" marB="0" anchor="b"/>
                </a:tc>
                <a:tc>
                  <a:txBody>
                    <a:bodyPr/>
                    <a:lstStyle/>
                    <a:p>
                      <a:pPr algn="r" fontAlgn="b"/>
                      <a:r>
                        <a:rPr lang="en-US" sz="1600" b="0" i="0" u="none" strike="noStrike">
                          <a:effectLst/>
                          <a:latin typeface="Arial"/>
                        </a:rPr>
                        <a:t>20.2</a:t>
                      </a:r>
                    </a:p>
                  </a:txBody>
                  <a:tcPr marL="9525" marR="9525" marT="9525" marB="0" anchor="b"/>
                </a:tc>
              </a:tr>
              <a:tr h="0">
                <a:tc>
                  <a:txBody>
                    <a:bodyPr/>
                    <a:lstStyle/>
                    <a:p>
                      <a:pPr algn="l" fontAlgn="b"/>
                      <a:r>
                        <a:rPr lang="en-US" sz="1600" b="0" i="0" u="none" strike="noStrike">
                          <a:effectLst/>
                          <a:latin typeface="Arial"/>
                        </a:rPr>
                        <a:t>MCBY[HV].5</a:t>
                      </a:r>
                    </a:p>
                  </a:txBody>
                  <a:tcPr marL="9525" marR="9525" marT="9525" marB="0" anchor="b"/>
                </a:tc>
                <a:tc>
                  <a:txBody>
                    <a:bodyPr/>
                    <a:lstStyle/>
                    <a:p>
                      <a:pPr algn="r" fontAlgn="b"/>
                      <a:endParaRPr lang="en-US" sz="1600" b="0" i="0" u="none" strike="noStrike" dirty="0">
                        <a:effectLst/>
                        <a:latin typeface="Arial"/>
                      </a:endParaRPr>
                    </a:p>
                  </a:txBody>
                  <a:tcPr marL="9525" marR="9525" marT="9525" marB="0" anchor="b"/>
                </a:tc>
                <a:tc>
                  <a:txBody>
                    <a:bodyPr/>
                    <a:lstStyle/>
                    <a:p>
                      <a:pPr algn="r" fontAlgn="b"/>
                      <a:r>
                        <a:rPr lang="en-US" sz="1600" b="0" i="0" u="none" strike="noStrike">
                          <a:effectLst/>
                          <a:latin typeface="Arial"/>
                        </a:rPr>
                        <a:t>29.6</a:t>
                      </a:r>
                    </a:p>
                  </a:txBody>
                  <a:tcPr marL="9525" marR="9525" marT="9525" marB="0" anchor="b"/>
                </a:tc>
                <a:tc>
                  <a:txBody>
                    <a:bodyPr/>
                    <a:lstStyle/>
                    <a:p>
                      <a:pPr algn="r" fontAlgn="b"/>
                      <a:r>
                        <a:rPr lang="en-US" sz="1600" b="0" i="0" u="none" strike="noStrike">
                          <a:effectLst/>
                          <a:latin typeface="Arial"/>
                        </a:rPr>
                        <a:t>24.7</a:t>
                      </a:r>
                    </a:p>
                  </a:txBody>
                  <a:tcPr marL="9525" marR="9525" marT="9525" marB="0" anchor="b"/>
                </a:tc>
                <a:tc>
                  <a:txBody>
                    <a:bodyPr/>
                    <a:lstStyle/>
                    <a:p>
                      <a:pPr algn="r" fontAlgn="b"/>
                      <a:r>
                        <a:rPr lang="en-US" sz="1600" b="0" i="0" u="none" strike="noStrike">
                          <a:effectLst/>
                          <a:latin typeface="Arial"/>
                        </a:rPr>
                        <a:t>24.5</a:t>
                      </a:r>
                    </a:p>
                  </a:txBody>
                  <a:tcPr marL="9525" marR="9525" marT="9525" marB="0" anchor="b"/>
                </a:tc>
                <a:tc>
                  <a:txBody>
                    <a:bodyPr/>
                    <a:lstStyle/>
                    <a:p>
                      <a:pPr algn="r" fontAlgn="b"/>
                      <a:r>
                        <a:rPr lang="en-US" sz="1600" b="0" i="0" u="none" strike="noStrike">
                          <a:effectLst/>
                          <a:latin typeface="Arial"/>
                        </a:rPr>
                        <a:t>20.6</a:t>
                      </a:r>
                    </a:p>
                  </a:txBody>
                  <a:tcPr marL="9525" marR="9525" marT="9525" marB="0" anchor="b"/>
                </a:tc>
              </a:tr>
              <a:tr h="0">
                <a:tc>
                  <a:txBody>
                    <a:bodyPr/>
                    <a:lstStyle/>
                    <a:p>
                      <a:pPr algn="l" fontAlgn="b"/>
                      <a:r>
                        <a:rPr lang="en-US" sz="1600" b="0" i="0" u="none" strike="noStrike">
                          <a:effectLst/>
                          <a:latin typeface="Arial"/>
                        </a:rPr>
                        <a:t>MQY.5</a:t>
                      </a:r>
                    </a:p>
                  </a:txBody>
                  <a:tcPr marL="9525" marR="9525" marT="9525" marB="0" anchor="b"/>
                </a:tc>
                <a:tc>
                  <a:txBody>
                    <a:bodyPr/>
                    <a:lstStyle/>
                    <a:p>
                      <a:pPr algn="r" fontAlgn="b"/>
                      <a:endParaRPr lang="en-US" sz="1600" b="0" i="0" u="none" strike="noStrike" dirty="0">
                        <a:effectLst/>
                        <a:latin typeface="Arial"/>
                      </a:endParaRPr>
                    </a:p>
                  </a:txBody>
                  <a:tcPr marL="9525" marR="9525" marT="9525" marB="0" anchor="b"/>
                </a:tc>
                <a:tc>
                  <a:txBody>
                    <a:bodyPr/>
                    <a:lstStyle/>
                    <a:p>
                      <a:pPr algn="r" fontAlgn="b"/>
                      <a:r>
                        <a:rPr lang="en-US" sz="1600" b="0" i="0" u="none" strike="noStrike">
                          <a:effectLst/>
                          <a:latin typeface="Arial"/>
                        </a:rPr>
                        <a:t>30.6</a:t>
                      </a:r>
                    </a:p>
                  </a:txBody>
                  <a:tcPr marL="9525" marR="9525" marT="9525" marB="0" anchor="b"/>
                </a:tc>
                <a:tc>
                  <a:txBody>
                    <a:bodyPr/>
                    <a:lstStyle/>
                    <a:p>
                      <a:pPr algn="r" fontAlgn="b"/>
                      <a:r>
                        <a:rPr lang="en-US" sz="1600" b="0" i="0" u="none" strike="noStrike">
                          <a:effectLst/>
                          <a:latin typeface="Arial"/>
                        </a:rPr>
                        <a:t>25.6</a:t>
                      </a:r>
                    </a:p>
                  </a:txBody>
                  <a:tcPr marL="9525" marR="9525" marT="9525" marB="0" anchor="b"/>
                </a:tc>
                <a:tc>
                  <a:txBody>
                    <a:bodyPr/>
                    <a:lstStyle/>
                    <a:p>
                      <a:pPr algn="r" fontAlgn="b"/>
                      <a:r>
                        <a:rPr lang="en-US" sz="1600" b="0" i="0" u="none" strike="noStrike">
                          <a:effectLst/>
                          <a:latin typeface="Arial"/>
                        </a:rPr>
                        <a:t>25.4</a:t>
                      </a:r>
                    </a:p>
                  </a:txBody>
                  <a:tcPr marL="9525" marR="9525" marT="9525" marB="0" anchor="b"/>
                </a:tc>
                <a:tc>
                  <a:txBody>
                    <a:bodyPr/>
                    <a:lstStyle/>
                    <a:p>
                      <a:pPr algn="r" fontAlgn="b"/>
                      <a:r>
                        <a:rPr lang="en-US" sz="1600" b="0" i="0" u="none" strike="noStrike">
                          <a:effectLst/>
                          <a:latin typeface="Arial"/>
                        </a:rPr>
                        <a:t>21.4</a:t>
                      </a:r>
                    </a:p>
                  </a:txBody>
                  <a:tcPr marL="9525" marR="9525" marT="9525" marB="0" anchor="b"/>
                </a:tc>
              </a:tr>
              <a:tr h="0">
                <a:tc>
                  <a:txBody>
                    <a:bodyPr/>
                    <a:lstStyle/>
                    <a:p>
                      <a:pPr algn="l" fontAlgn="b"/>
                      <a:r>
                        <a:rPr lang="en-US" sz="1600" b="0" i="0" u="none" strike="noStrike">
                          <a:effectLst/>
                          <a:latin typeface="Arial"/>
                        </a:rPr>
                        <a:t>TCLMC.6</a:t>
                      </a:r>
                    </a:p>
                  </a:txBody>
                  <a:tcPr marL="9525" marR="9525" marT="9525" marB="0" anchor="b"/>
                </a:tc>
                <a:tc>
                  <a:txBody>
                    <a:bodyPr/>
                    <a:lstStyle/>
                    <a:p>
                      <a:pPr algn="r" fontAlgn="b"/>
                      <a:endParaRPr lang="en-US" sz="1600" b="0" i="0" u="none" strike="noStrike" dirty="0">
                        <a:effectLst/>
                        <a:latin typeface="Arial"/>
                      </a:endParaRPr>
                    </a:p>
                  </a:txBody>
                  <a:tcPr marL="9525" marR="9525" marT="9525" marB="0" anchor="b"/>
                </a:tc>
                <a:tc>
                  <a:txBody>
                    <a:bodyPr/>
                    <a:lstStyle/>
                    <a:p>
                      <a:pPr algn="r" fontAlgn="b"/>
                      <a:r>
                        <a:rPr lang="en-US" sz="1600" b="0" i="0" u="none" strike="noStrike">
                          <a:effectLst/>
                          <a:latin typeface="Arial"/>
                        </a:rPr>
                        <a:t>29.2</a:t>
                      </a:r>
                    </a:p>
                  </a:txBody>
                  <a:tcPr marL="9525" marR="9525" marT="9525" marB="0" anchor="b"/>
                </a:tc>
                <a:tc>
                  <a:txBody>
                    <a:bodyPr/>
                    <a:lstStyle/>
                    <a:p>
                      <a:pPr algn="r" fontAlgn="b"/>
                      <a:r>
                        <a:rPr lang="en-US" sz="1600" b="0" i="0" u="none" strike="noStrike">
                          <a:effectLst/>
                          <a:latin typeface="Arial"/>
                        </a:rPr>
                        <a:t>23.9</a:t>
                      </a:r>
                    </a:p>
                  </a:txBody>
                  <a:tcPr marL="9525" marR="9525" marT="9525" marB="0" anchor="b"/>
                </a:tc>
                <a:tc>
                  <a:txBody>
                    <a:bodyPr/>
                    <a:lstStyle/>
                    <a:p>
                      <a:pPr algn="r" fontAlgn="b"/>
                      <a:r>
                        <a:rPr lang="en-US" sz="1600" b="0" i="0" u="none" strike="noStrike">
                          <a:effectLst/>
                          <a:latin typeface="Arial"/>
                        </a:rPr>
                        <a:t>23.9</a:t>
                      </a:r>
                    </a:p>
                  </a:txBody>
                  <a:tcPr marL="9525" marR="9525" marT="9525" marB="0" anchor="b"/>
                </a:tc>
                <a:tc>
                  <a:txBody>
                    <a:bodyPr/>
                    <a:lstStyle/>
                    <a:p>
                      <a:pPr algn="r" fontAlgn="b"/>
                      <a:r>
                        <a:rPr lang="en-US" sz="1600" b="0" i="0" u="none" strike="noStrike">
                          <a:effectLst/>
                          <a:latin typeface="Arial"/>
                        </a:rPr>
                        <a:t>21.2</a:t>
                      </a:r>
                    </a:p>
                  </a:txBody>
                  <a:tcPr marL="9525" marR="9525" marT="9525" marB="0" anchor="b"/>
                </a:tc>
              </a:tr>
              <a:tr h="0">
                <a:tc>
                  <a:txBody>
                    <a:bodyPr/>
                    <a:lstStyle/>
                    <a:p>
                      <a:pPr algn="l" fontAlgn="b"/>
                      <a:r>
                        <a:rPr lang="en-US" sz="1600" b="0" i="0" u="none" strike="noStrike">
                          <a:effectLst/>
                          <a:latin typeface="Arial"/>
                        </a:rPr>
                        <a:t>MCBC[HV].6</a:t>
                      </a:r>
                    </a:p>
                  </a:txBody>
                  <a:tcPr marL="9525" marR="9525" marT="9525" marB="0" anchor="b"/>
                </a:tc>
                <a:tc>
                  <a:txBody>
                    <a:bodyPr/>
                    <a:lstStyle/>
                    <a:p>
                      <a:pPr algn="r" fontAlgn="b"/>
                      <a:endParaRPr lang="en-US" sz="1600" b="0" i="0" u="none" strike="noStrike" dirty="0">
                        <a:effectLst/>
                        <a:latin typeface="Arial"/>
                      </a:endParaRPr>
                    </a:p>
                  </a:txBody>
                  <a:tcPr marL="9525" marR="9525" marT="9525" marB="0" anchor="b"/>
                </a:tc>
                <a:tc>
                  <a:txBody>
                    <a:bodyPr/>
                    <a:lstStyle/>
                    <a:p>
                      <a:pPr algn="r" fontAlgn="b"/>
                      <a:r>
                        <a:rPr lang="en-US" sz="1600" b="0" i="0" u="none" strike="noStrike">
                          <a:effectLst/>
                          <a:latin typeface="Arial"/>
                        </a:rPr>
                        <a:t>30.3</a:t>
                      </a:r>
                    </a:p>
                  </a:txBody>
                  <a:tcPr marL="9525" marR="9525" marT="9525" marB="0" anchor="b"/>
                </a:tc>
                <a:tc>
                  <a:txBody>
                    <a:bodyPr/>
                    <a:lstStyle/>
                    <a:p>
                      <a:pPr algn="r" fontAlgn="b"/>
                      <a:r>
                        <a:rPr lang="en-US" sz="1600" b="0" i="0" u="none" strike="noStrike">
                          <a:effectLst/>
                          <a:latin typeface="Arial"/>
                        </a:rPr>
                        <a:t>24.7</a:t>
                      </a:r>
                    </a:p>
                  </a:txBody>
                  <a:tcPr marL="9525" marR="9525" marT="9525" marB="0" anchor="b"/>
                </a:tc>
                <a:tc>
                  <a:txBody>
                    <a:bodyPr/>
                    <a:lstStyle/>
                    <a:p>
                      <a:pPr algn="r" fontAlgn="b"/>
                      <a:r>
                        <a:rPr lang="en-US" sz="1600" b="0" i="0" u="none" strike="noStrike">
                          <a:effectLst/>
                          <a:latin typeface="Arial"/>
                        </a:rPr>
                        <a:t>24.7</a:t>
                      </a:r>
                    </a:p>
                  </a:txBody>
                  <a:tcPr marL="9525" marR="9525" marT="9525" marB="0" anchor="b"/>
                </a:tc>
                <a:tc>
                  <a:txBody>
                    <a:bodyPr/>
                    <a:lstStyle/>
                    <a:p>
                      <a:pPr algn="r" fontAlgn="b"/>
                      <a:r>
                        <a:rPr lang="en-US" sz="1600" b="0" i="0" u="none" strike="noStrike">
                          <a:effectLst/>
                          <a:latin typeface="Arial"/>
                        </a:rPr>
                        <a:t>24.7</a:t>
                      </a:r>
                    </a:p>
                  </a:txBody>
                  <a:tcPr marL="9525" marR="9525" marT="9525" marB="0" anchor="b"/>
                </a:tc>
              </a:tr>
              <a:tr h="0">
                <a:tc>
                  <a:txBody>
                    <a:bodyPr/>
                    <a:lstStyle/>
                    <a:p>
                      <a:pPr algn="l" fontAlgn="b"/>
                      <a:r>
                        <a:rPr lang="en-US" sz="1600" b="0" i="0" u="none" strike="noStrike">
                          <a:effectLst/>
                          <a:latin typeface="Arial"/>
                        </a:rPr>
                        <a:t>MQML.6</a:t>
                      </a:r>
                    </a:p>
                  </a:txBody>
                  <a:tcPr marL="9525" marR="9525" marT="9525" marB="0" anchor="b"/>
                </a:tc>
                <a:tc>
                  <a:txBody>
                    <a:bodyPr/>
                    <a:lstStyle/>
                    <a:p>
                      <a:pPr algn="r" fontAlgn="b"/>
                      <a:endParaRPr lang="en-US" sz="1600" b="0" i="0" u="none" strike="noStrike" dirty="0">
                        <a:effectLst/>
                        <a:latin typeface="Arial"/>
                      </a:endParaRPr>
                    </a:p>
                  </a:txBody>
                  <a:tcPr marL="9525" marR="9525" marT="9525" marB="0" anchor="b"/>
                </a:tc>
                <a:tc>
                  <a:txBody>
                    <a:bodyPr/>
                    <a:lstStyle/>
                    <a:p>
                      <a:pPr algn="r" fontAlgn="b"/>
                      <a:r>
                        <a:rPr lang="en-US" sz="1600" b="0" i="0" u="none" strike="noStrike">
                          <a:effectLst/>
                          <a:latin typeface="Arial"/>
                        </a:rPr>
                        <a:t>30.2</a:t>
                      </a:r>
                    </a:p>
                  </a:txBody>
                  <a:tcPr marL="9525" marR="9525" marT="9525" marB="0" anchor="b"/>
                </a:tc>
                <a:tc>
                  <a:txBody>
                    <a:bodyPr/>
                    <a:lstStyle/>
                    <a:p>
                      <a:pPr algn="r" fontAlgn="b"/>
                      <a:r>
                        <a:rPr lang="en-US" sz="1600" b="0" i="0" u="none" strike="noStrike">
                          <a:effectLst/>
                          <a:latin typeface="Arial"/>
                        </a:rPr>
                        <a:t>24.6</a:t>
                      </a:r>
                    </a:p>
                  </a:txBody>
                  <a:tcPr marL="9525" marR="9525" marT="9525" marB="0" anchor="b"/>
                </a:tc>
                <a:tc>
                  <a:txBody>
                    <a:bodyPr/>
                    <a:lstStyle/>
                    <a:p>
                      <a:pPr algn="r" fontAlgn="b"/>
                      <a:r>
                        <a:rPr lang="en-US" sz="1600" b="0" i="0" u="none" strike="noStrike">
                          <a:effectLst/>
                          <a:latin typeface="Arial"/>
                        </a:rPr>
                        <a:t>24.6</a:t>
                      </a:r>
                    </a:p>
                  </a:txBody>
                  <a:tcPr marL="9525" marR="9525" marT="9525" marB="0" anchor="b"/>
                </a:tc>
                <a:tc>
                  <a:txBody>
                    <a:bodyPr/>
                    <a:lstStyle/>
                    <a:p>
                      <a:pPr algn="r" fontAlgn="b"/>
                      <a:r>
                        <a:rPr lang="en-US" sz="1600" b="0" i="0" u="none" strike="noStrike" dirty="0">
                          <a:effectLst/>
                          <a:latin typeface="Arial"/>
                        </a:rPr>
                        <a:t>21.8</a:t>
                      </a:r>
                    </a:p>
                  </a:txBody>
                  <a:tcPr marL="9525" marR="9525" marT="9525" marB="0" anchor="b"/>
                </a:tc>
              </a:tr>
            </a:tbl>
          </a:graphicData>
        </a:graphic>
      </p:graphicFrame>
      <p:sp>
        <p:nvSpPr>
          <p:cNvPr id="3" name="Slide Number Placeholder 2"/>
          <p:cNvSpPr>
            <a:spLocks noGrp="1"/>
          </p:cNvSpPr>
          <p:nvPr>
            <p:ph type="sldNum" sz="quarter" idx="12"/>
          </p:nvPr>
        </p:nvSpPr>
        <p:spPr/>
        <p:txBody>
          <a:bodyPr/>
          <a:lstStyle/>
          <a:p>
            <a:fld id="{0FA004B2-1541-5046-B6F2-22AF56585712}" type="slidenum">
              <a:rPr lang="en-US" smtClean="0"/>
              <a:pPr/>
              <a:t>11</a:t>
            </a:fld>
            <a:endParaRPr lang="en-US"/>
          </a:p>
        </p:txBody>
      </p:sp>
      <p:sp>
        <p:nvSpPr>
          <p:cNvPr id="4" name="Title 3"/>
          <p:cNvSpPr>
            <a:spLocks noGrp="1"/>
          </p:cNvSpPr>
          <p:nvPr>
            <p:ph type="title"/>
          </p:nvPr>
        </p:nvSpPr>
        <p:spPr/>
        <p:txBody>
          <a:bodyPr/>
          <a:lstStyle/>
          <a:p>
            <a:r>
              <a:rPr lang="en-US" dirty="0" smtClean="0"/>
              <a:t>Aperture Round</a:t>
            </a:r>
            <a:endParaRPr lang="en-US" dirty="0"/>
          </a:p>
        </p:txBody>
      </p:sp>
      <p:sp>
        <p:nvSpPr>
          <p:cNvPr id="5" name="Footer Placeholder 4"/>
          <p:cNvSpPr>
            <a:spLocks noGrp="1"/>
          </p:cNvSpPr>
          <p:nvPr>
            <p:ph type="ftr" sz="quarter" idx="3"/>
          </p:nvPr>
        </p:nvSpPr>
        <p:spPr/>
        <p:txBody>
          <a:bodyPr/>
          <a:lstStyle/>
          <a:p>
            <a:endParaRPr lang="en-GB" dirty="0"/>
          </a:p>
        </p:txBody>
      </p:sp>
      <p:sp>
        <p:nvSpPr>
          <p:cNvPr id="7" name="TextBox 6"/>
          <p:cNvSpPr txBox="1"/>
          <p:nvPr/>
        </p:nvSpPr>
        <p:spPr>
          <a:xfrm>
            <a:off x="7000875" y="1590675"/>
            <a:ext cx="1585690" cy="923330"/>
          </a:xfrm>
          <a:prstGeom prst="rect">
            <a:avLst/>
          </a:prstGeom>
          <a:noFill/>
        </p:spPr>
        <p:txBody>
          <a:bodyPr wrap="none" rtlCol="0">
            <a:spAutoFit/>
          </a:bodyPr>
          <a:lstStyle/>
          <a:p>
            <a:r>
              <a:rPr lang="el-GR" dirty="0"/>
              <a:t>β</a:t>
            </a:r>
            <a:r>
              <a:rPr lang="en-US" dirty="0" smtClean="0"/>
              <a:t>=15cm</a:t>
            </a:r>
          </a:p>
          <a:p>
            <a:r>
              <a:rPr lang="el-GR" dirty="0" smtClean="0"/>
              <a:t>Θ</a:t>
            </a:r>
            <a:r>
              <a:rPr lang="en-US" baseline="-25000" dirty="0" smtClean="0"/>
              <a:t>c</a:t>
            </a:r>
            <a:r>
              <a:rPr lang="en-US" dirty="0" smtClean="0"/>
              <a:t>=±295 </a:t>
            </a:r>
            <a:r>
              <a:rPr lang="el-GR" dirty="0" smtClean="0"/>
              <a:t>μ</a:t>
            </a:r>
            <a:r>
              <a:rPr lang="en-US" dirty="0" smtClean="0"/>
              <a:t>rad</a:t>
            </a:r>
          </a:p>
          <a:p>
            <a:r>
              <a:rPr lang="en-US" dirty="0" err="1" smtClean="0"/>
              <a:t>d</a:t>
            </a:r>
            <a:r>
              <a:rPr lang="en-US" baseline="-25000" dirty="0" err="1" smtClean="0"/>
              <a:t>sep</a:t>
            </a:r>
            <a:r>
              <a:rPr lang="en-US" dirty="0" smtClean="0"/>
              <a:t>=±0.75 mm</a:t>
            </a:r>
          </a:p>
        </p:txBody>
      </p:sp>
    </p:spTree>
    <p:extLst>
      <p:ext uri="{BB962C8B-B14F-4D97-AF65-F5344CB8AC3E}">
        <p14:creationId xmlns:p14="http://schemas.microsoft.com/office/powerpoint/2010/main" val="1020793787"/>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1396832967"/>
              </p:ext>
            </p:extLst>
          </p:nvPr>
        </p:nvGraphicFramePr>
        <p:xfrm>
          <a:off x="457200" y="1747838"/>
          <a:ext cx="6170043" cy="4171315"/>
        </p:xfrm>
        <a:graphic>
          <a:graphicData uri="http://schemas.openxmlformats.org/drawingml/2006/table">
            <a:tbl>
              <a:tblPr firstRow="1" bandRow="1">
                <a:tableStyleId>{5C22544A-7EE6-4342-B048-85BDC9FD1C3A}</a:tableStyleId>
              </a:tblPr>
              <a:tblGrid>
                <a:gridCol w="1579563"/>
                <a:gridCol w="906082"/>
                <a:gridCol w="935355"/>
                <a:gridCol w="949643"/>
                <a:gridCol w="837248"/>
                <a:gridCol w="962152"/>
              </a:tblGrid>
              <a:tr h="370840">
                <a:tc>
                  <a:txBody>
                    <a:bodyPr/>
                    <a:lstStyle/>
                    <a:p>
                      <a:endParaRPr lang="en-US" sz="1600" dirty="0"/>
                    </a:p>
                  </a:txBody>
                  <a:tcPr/>
                </a:tc>
                <a:tc>
                  <a:txBody>
                    <a:bodyPr/>
                    <a:lstStyle/>
                    <a:p>
                      <a:r>
                        <a:rPr lang="en-US" sz="1600" dirty="0" smtClean="0"/>
                        <a:t>bare [</a:t>
                      </a:r>
                      <a:r>
                        <a:rPr lang="el-GR" sz="1600" dirty="0" smtClean="0">
                          <a:latin typeface="Calibri"/>
                        </a:rPr>
                        <a:t>σ</a:t>
                      </a:r>
                      <a:r>
                        <a:rPr lang="en-US" sz="1600" dirty="0" smtClean="0">
                          <a:latin typeface="Calibri"/>
                        </a:rPr>
                        <a:t>]</a:t>
                      </a:r>
                      <a:endParaRPr lang="en-US" sz="1600" dirty="0"/>
                    </a:p>
                  </a:txBody>
                  <a:tcPr/>
                </a:tc>
                <a:tc>
                  <a:txBody>
                    <a:bodyPr/>
                    <a:lstStyle/>
                    <a:p>
                      <a:r>
                        <a:rPr lang="en-US" sz="1600" dirty="0" err="1" smtClean="0"/>
                        <a:t>mech</a:t>
                      </a:r>
                      <a:r>
                        <a:rPr lang="en-US" sz="1600" dirty="0" smtClean="0"/>
                        <a:t>[</a:t>
                      </a:r>
                      <a:r>
                        <a:rPr lang="el-GR" sz="1600" dirty="0" smtClean="0">
                          <a:latin typeface="+mn-lt"/>
                        </a:rPr>
                        <a:t>σ</a:t>
                      </a:r>
                      <a:r>
                        <a:rPr lang="en-US" sz="1600" dirty="0" smtClean="0">
                          <a:latin typeface="+mn-lt"/>
                        </a:rPr>
                        <a:t>]</a:t>
                      </a:r>
                      <a:endParaRPr lang="en-US" sz="1600" dirty="0"/>
                    </a:p>
                  </a:txBody>
                  <a:tcPr/>
                </a:tc>
                <a:tc>
                  <a:txBody>
                    <a:bodyPr/>
                    <a:lstStyle/>
                    <a:p>
                      <a:r>
                        <a:rPr lang="en-US" sz="1600" dirty="0" smtClean="0"/>
                        <a:t>beam[</a:t>
                      </a:r>
                      <a:r>
                        <a:rPr lang="el-GR" sz="1600" dirty="0" smtClean="0">
                          <a:latin typeface="+mn-lt"/>
                        </a:rPr>
                        <a:t>σ</a:t>
                      </a:r>
                      <a:r>
                        <a:rPr lang="en-US" sz="1600" dirty="0" smtClean="0">
                          <a:latin typeface="+mn-lt"/>
                        </a:rPr>
                        <a:t>]</a:t>
                      </a:r>
                      <a:endParaRPr lang="en-US" sz="1600" dirty="0"/>
                    </a:p>
                  </a:txBody>
                  <a:tcPr/>
                </a:tc>
                <a:tc>
                  <a:txBody>
                    <a:bodyPr/>
                    <a:lstStyle/>
                    <a:p>
                      <a:r>
                        <a:rPr lang="en-US" sz="1600" dirty="0" smtClean="0"/>
                        <a:t>crab[</a:t>
                      </a:r>
                      <a:r>
                        <a:rPr lang="el-GR" sz="1600" dirty="0" smtClean="0">
                          <a:latin typeface="+mn-lt"/>
                        </a:rPr>
                        <a:t>σ</a:t>
                      </a:r>
                      <a:r>
                        <a:rPr lang="en-US" sz="1600" dirty="0" smtClean="0">
                          <a:latin typeface="+mn-lt"/>
                        </a:rPr>
                        <a:t>]</a:t>
                      </a:r>
                      <a:endParaRPr lang="en-US" sz="1600" dirty="0"/>
                    </a:p>
                  </a:txBody>
                  <a:tcPr/>
                </a:tc>
                <a:tc>
                  <a:txBody>
                    <a:bodyPr/>
                    <a:lstStyle/>
                    <a:p>
                      <a:r>
                        <a:rPr lang="en-US" sz="1600" dirty="0" smtClean="0"/>
                        <a:t>offset[</a:t>
                      </a:r>
                      <a:r>
                        <a:rPr lang="el-GR" sz="1600" dirty="0" smtClean="0">
                          <a:latin typeface="+mn-lt"/>
                        </a:rPr>
                        <a:t>σ</a:t>
                      </a:r>
                      <a:r>
                        <a:rPr lang="en-US" sz="1600" dirty="0" smtClean="0">
                          <a:latin typeface="+mn-lt"/>
                        </a:rPr>
                        <a:t>]</a:t>
                      </a:r>
                      <a:endParaRPr lang="en-US" sz="1600" dirty="0"/>
                    </a:p>
                  </a:txBody>
                  <a:tcPr/>
                </a:tc>
              </a:tr>
              <a:tr h="202247">
                <a:tc>
                  <a:txBody>
                    <a:bodyPr/>
                    <a:lstStyle/>
                    <a:p>
                      <a:pPr algn="l" fontAlgn="b"/>
                      <a:r>
                        <a:rPr lang="en-US" sz="1600" b="0" i="0" u="none" strike="noStrike" dirty="0">
                          <a:effectLst/>
                          <a:latin typeface="Arial"/>
                        </a:rPr>
                        <a:t>TAXS</a:t>
                      </a:r>
                    </a:p>
                  </a:txBody>
                  <a:tcPr marL="9525" marR="9525" marT="9525" marB="0" anchor="b"/>
                </a:tc>
                <a:tc>
                  <a:txBody>
                    <a:bodyPr/>
                    <a:lstStyle/>
                    <a:p>
                      <a:pPr algn="r" fontAlgn="b"/>
                      <a:endParaRPr lang="en-US" sz="1600" b="0" i="0" u="none" strike="noStrike" dirty="0">
                        <a:effectLst/>
                        <a:latin typeface="Arial"/>
                      </a:endParaRPr>
                    </a:p>
                  </a:txBody>
                  <a:tcPr marL="9525" marR="9525" marT="9525" marB="0" anchor="b"/>
                </a:tc>
                <a:tc>
                  <a:txBody>
                    <a:bodyPr/>
                    <a:lstStyle/>
                    <a:p>
                      <a:pPr algn="r" fontAlgn="b"/>
                      <a:r>
                        <a:rPr lang="en-US" sz="1600" b="0" i="0" u="none" strike="noStrike">
                          <a:effectLst/>
                          <a:latin typeface="Arial"/>
                        </a:rPr>
                        <a:t>19.4</a:t>
                      </a:r>
                    </a:p>
                  </a:txBody>
                  <a:tcPr marL="9525" marR="9525" marT="9525" marB="0" anchor="b"/>
                </a:tc>
                <a:tc>
                  <a:txBody>
                    <a:bodyPr/>
                    <a:lstStyle/>
                    <a:p>
                      <a:pPr algn="r" fontAlgn="b"/>
                      <a:r>
                        <a:rPr lang="en-US" sz="1600" b="0" i="0" u="none" strike="noStrike">
                          <a:effectLst/>
                          <a:latin typeface="Arial"/>
                        </a:rPr>
                        <a:t>15.6</a:t>
                      </a:r>
                    </a:p>
                  </a:txBody>
                  <a:tcPr marL="9525" marR="9525" marT="9525" marB="0" anchor="b"/>
                </a:tc>
                <a:tc>
                  <a:txBody>
                    <a:bodyPr/>
                    <a:lstStyle/>
                    <a:p>
                      <a:pPr algn="r" fontAlgn="b"/>
                      <a:r>
                        <a:rPr lang="en-US" sz="1600" b="0" i="0" u="none" strike="noStrike">
                          <a:effectLst/>
                          <a:latin typeface="Arial"/>
                        </a:rPr>
                        <a:t>15.6</a:t>
                      </a:r>
                    </a:p>
                  </a:txBody>
                  <a:tcPr marL="9525" marR="9525" marT="9525" marB="0" anchor="b"/>
                </a:tc>
                <a:tc>
                  <a:txBody>
                    <a:bodyPr/>
                    <a:lstStyle/>
                    <a:p>
                      <a:pPr algn="r" fontAlgn="b"/>
                      <a:r>
                        <a:rPr lang="en-US" sz="1600" b="0" i="0" u="none" strike="noStrike">
                          <a:effectLst/>
                          <a:latin typeface="Arial"/>
                        </a:rPr>
                        <a:t>13.2</a:t>
                      </a:r>
                    </a:p>
                  </a:txBody>
                  <a:tcPr marL="9525" marR="9525" marT="9525" marB="0" anchor="b"/>
                </a:tc>
              </a:tr>
              <a:tr h="174307">
                <a:tc>
                  <a:txBody>
                    <a:bodyPr/>
                    <a:lstStyle/>
                    <a:p>
                      <a:pPr algn="l" fontAlgn="b"/>
                      <a:r>
                        <a:rPr lang="en-US" sz="1600" b="0" i="0" u="none" strike="noStrike">
                          <a:effectLst/>
                          <a:latin typeface="Arial"/>
                        </a:rPr>
                        <a:t>MQXFA.[AB]1</a:t>
                      </a:r>
                    </a:p>
                  </a:txBody>
                  <a:tcPr marL="9525" marR="9525" marT="9525" marB="0" anchor="b"/>
                </a:tc>
                <a:tc>
                  <a:txBody>
                    <a:bodyPr/>
                    <a:lstStyle/>
                    <a:p>
                      <a:pPr algn="r" fontAlgn="b"/>
                      <a:r>
                        <a:rPr lang="en-US" sz="1600" b="0" i="0" u="none" strike="noStrike">
                          <a:effectLst/>
                          <a:latin typeface="Arial"/>
                        </a:rPr>
                        <a:t>21.6</a:t>
                      </a:r>
                    </a:p>
                  </a:txBody>
                  <a:tcPr marL="9525" marR="9525" marT="9525" marB="0" anchor="b"/>
                </a:tc>
                <a:tc>
                  <a:txBody>
                    <a:bodyPr/>
                    <a:lstStyle/>
                    <a:p>
                      <a:pPr algn="r" fontAlgn="b"/>
                      <a:r>
                        <a:rPr lang="en-US" sz="1600" b="0" i="0" u="none" strike="noStrike">
                          <a:effectLst/>
                          <a:latin typeface="Arial"/>
                        </a:rPr>
                        <a:t>20.8</a:t>
                      </a:r>
                    </a:p>
                  </a:txBody>
                  <a:tcPr marL="9525" marR="9525" marT="9525" marB="0" anchor="b"/>
                </a:tc>
                <a:tc>
                  <a:txBody>
                    <a:bodyPr/>
                    <a:lstStyle/>
                    <a:p>
                      <a:pPr algn="r" fontAlgn="b"/>
                      <a:r>
                        <a:rPr lang="en-US" sz="1600" b="0" i="0" u="none" strike="noStrike">
                          <a:effectLst/>
                          <a:latin typeface="Arial"/>
                        </a:rPr>
                        <a:t>17.8</a:t>
                      </a:r>
                    </a:p>
                  </a:txBody>
                  <a:tcPr marL="9525" marR="9525" marT="9525" marB="0" anchor="b"/>
                </a:tc>
                <a:tc>
                  <a:txBody>
                    <a:bodyPr/>
                    <a:lstStyle/>
                    <a:p>
                      <a:pPr algn="r" fontAlgn="b"/>
                      <a:r>
                        <a:rPr lang="en-US" sz="1600" b="0" i="0" u="none" strike="noStrike">
                          <a:effectLst/>
                          <a:latin typeface="Arial"/>
                        </a:rPr>
                        <a:t>17.8</a:t>
                      </a:r>
                    </a:p>
                  </a:txBody>
                  <a:tcPr marL="9525" marR="9525" marT="9525" marB="0" anchor="b"/>
                </a:tc>
                <a:tc>
                  <a:txBody>
                    <a:bodyPr/>
                    <a:lstStyle/>
                    <a:p>
                      <a:pPr algn="r" fontAlgn="b"/>
                      <a:r>
                        <a:rPr lang="en-US" sz="1600" b="0" i="0" u="none" strike="noStrike">
                          <a:effectLst/>
                          <a:latin typeface="Arial"/>
                        </a:rPr>
                        <a:t>16.6</a:t>
                      </a:r>
                    </a:p>
                  </a:txBody>
                  <a:tcPr marL="9525" marR="9525" marT="9525" marB="0" anchor="b"/>
                </a:tc>
              </a:tr>
              <a:tr h="130493">
                <a:tc>
                  <a:txBody>
                    <a:bodyPr/>
                    <a:lstStyle/>
                    <a:p>
                      <a:pPr algn="l" fontAlgn="b"/>
                      <a:r>
                        <a:rPr lang="en-US" sz="1600" b="0" i="0" u="none" strike="noStrike" dirty="0">
                          <a:effectLst/>
                          <a:latin typeface="Arial"/>
                        </a:rPr>
                        <a:t>MQXFB.[AB][23]</a:t>
                      </a:r>
                    </a:p>
                  </a:txBody>
                  <a:tcPr marL="9525" marR="9525" marT="9525" marB="0" anchor="b"/>
                </a:tc>
                <a:tc>
                  <a:txBody>
                    <a:bodyPr/>
                    <a:lstStyle/>
                    <a:p>
                      <a:pPr algn="r" fontAlgn="b"/>
                      <a:r>
                        <a:rPr lang="en-US" sz="1600" b="0" i="0" u="none" strike="noStrike">
                          <a:effectLst/>
                          <a:latin typeface="Arial"/>
                        </a:rPr>
                        <a:t>16.3</a:t>
                      </a:r>
                    </a:p>
                  </a:txBody>
                  <a:tcPr marL="9525" marR="9525" marT="9525" marB="0" anchor="b"/>
                </a:tc>
                <a:tc>
                  <a:txBody>
                    <a:bodyPr/>
                    <a:lstStyle/>
                    <a:p>
                      <a:pPr algn="r" fontAlgn="b"/>
                      <a:r>
                        <a:rPr lang="en-US" sz="1600" b="0" i="0" u="none" strike="noStrike" dirty="0">
                          <a:effectLst/>
                          <a:latin typeface="Arial"/>
                        </a:rPr>
                        <a:t>15.8</a:t>
                      </a:r>
                    </a:p>
                  </a:txBody>
                  <a:tcPr marL="9525" marR="9525" marT="9525" marB="0" anchor="b"/>
                </a:tc>
                <a:tc>
                  <a:txBody>
                    <a:bodyPr/>
                    <a:lstStyle/>
                    <a:p>
                      <a:pPr algn="r" fontAlgn="b"/>
                      <a:r>
                        <a:rPr lang="en-US" sz="1600" b="0" i="0" u="none" strike="noStrike">
                          <a:effectLst/>
                          <a:latin typeface="Arial"/>
                        </a:rPr>
                        <a:t>13.5</a:t>
                      </a:r>
                    </a:p>
                  </a:txBody>
                  <a:tcPr marL="9525" marR="9525" marT="9525" marB="0" anchor="b"/>
                </a:tc>
                <a:tc>
                  <a:txBody>
                    <a:bodyPr/>
                    <a:lstStyle/>
                    <a:p>
                      <a:pPr algn="r" fontAlgn="b"/>
                      <a:r>
                        <a:rPr lang="en-US" sz="1600" b="0" i="0" u="none" strike="noStrike">
                          <a:effectLst/>
                          <a:latin typeface="Arial"/>
                        </a:rPr>
                        <a:t>13.4</a:t>
                      </a:r>
                    </a:p>
                  </a:txBody>
                  <a:tcPr marL="9525" marR="9525" marT="9525" marB="0" anchor="b"/>
                </a:tc>
                <a:tc>
                  <a:txBody>
                    <a:bodyPr/>
                    <a:lstStyle/>
                    <a:p>
                      <a:pPr algn="r" fontAlgn="b"/>
                      <a:r>
                        <a:rPr lang="en-US" sz="1600" b="0" i="0" u="none" strike="noStrike">
                          <a:effectLst/>
                          <a:latin typeface="Arial"/>
                        </a:rPr>
                        <a:t>12.3</a:t>
                      </a:r>
                    </a:p>
                  </a:txBody>
                  <a:tcPr marL="9525" marR="9525" marT="9525" marB="0" anchor="b"/>
                </a:tc>
              </a:tr>
              <a:tr h="0">
                <a:tc>
                  <a:txBody>
                    <a:bodyPr/>
                    <a:lstStyle/>
                    <a:p>
                      <a:pPr algn="l" fontAlgn="b"/>
                      <a:r>
                        <a:rPr lang="en-US" sz="1600" b="0" i="0" u="none" strike="noStrike" dirty="0">
                          <a:effectLst/>
                          <a:latin typeface="Arial"/>
                        </a:rPr>
                        <a:t>MBXF</a:t>
                      </a:r>
                    </a:p>
                  </a:txBody>
                  <a:tcPr marL="9525" marR="9525" marT="9525" marB="0" anchor="b"/>
                </a:tc>
                <a:tc>
                  <a:txBody>
                    <a:bodyPr/>
                    <a:lstStyle/>
                    <a:p>
                      <a:pPr algn="r" fontAlgn="b"/>
                      <a:r>
                        <a:rPr lang="en-US" sz="1600" b="0" i="0" u="none" strike="noStrike">
                          <a:effectLst/>
                          <a:latin typeface="Arial"/>
                        </a:rPr>
                        <a:t>17.1</a:t>
                      </a:r>
                    </a:p>
                  </a:txBody>
                  <a:tcPr marL="9525" marR="9525" marT="9525" marB="0" anchor="b"/>
                </a:tc>
                <a:tc>
                  <a:txBody>
                    <a:bodyPr/>
                    <a:lstStyle/>
                    <a:p>
                      <a:pPr algn="r" fontAlgn="b"/>
                      <a:r>
                        <a:rPr lang="en-US" sz="1600" b="0" i="0" u="none" strike="noStrike">
                          <a:effectLst/>
                          <a:latin typeface="Arial"/>
                        </a:rPr>
                        <a:t>16.5</a:t>
                      </a:r>
                    </a:p>
                  </a:txBody>
                  <a:tcPr marL="9525" marR="9525" marT="9525" marB="0" anchor="b"/>
                </a:tc>
                <a:tc>
                  <a:txBody>
                    <a:bodyPr/>
                    <a:lstStyle/>
                    <a:p>
                      <a:pPr algn="r" fontAlgn="b"/>
                      <a:r>
                        <a:rPr lang="en-US" sz="1600" b="0" i="0" u="none" strike="noStrike">
                          <a:effectLst/>
                          <a:latin typeface="Arial"/>
                        </a:rPr>
                        <a:t>14.1</a:t>
                      </a:r>
                    </a:p>
                  </a:txBody>
                  <a:tcPr marL="9525" marR="9525" marT="9525" marB="0" anchor="b"/>
                </a:tc>
                <a:tc>
                  <a:txBody>
                    <a:bodyPr/>
                    <a:lstStyle/>
                    <a:p>
                      <a:pPr algn="r" fontAlgn="b"/>
                      <a:r>
                        <a:rPr lang="en-US" sz="1600" b="0" i="0" u="none" strike="noStrike">
                          <a:effectLst/>
                          <a:latin typeface="Arial"/>
                        </a:rPr>
                        <a:t>13.9</a:t>
                      </a:r>
                    </a:p>
                  </a:txBody>
                  <a:tcPr marL="9525" marR="9525" marT="9525" marB="0" anchor="b"/>
                </a:tc>
                <a:tc>
                  <a:txBody>
                    <a:bodyPr/>
                    <a:lstStyle/>
                    <a:p>
                      <a:pPr algn="r" fontAlgn="b"/>
                      <a:r>
                        <a:rPr lang="en-US" sz="1600" b="0" i="0" u="none" strike="noStrike">
                          <a:effectLst/>
                          <a:latin typeface="Arial"/>
                        </a:rPr>
                        <a:t>13.2</a:t>
                      </a:r>
                    </a:p>
                  </a:txBody>
                  <a:tcPr marL="9525" marR="9525" marT="9525" marB="0" anchor="b"/>
                </a:tc>
              </a:tr>
              <a:tr h="0">
                <a:tc>
                  <a:txBody>
                    <a:bodyPr/>
                    <a:lstStyle/>
                    <a:p>
                      <a:pPr algn="l" fontAlgn="b"/>
                      <a:r>
                        <a:rPr lang="en-US" sz="1600" b="0" i="0" u="none" strike="noStrike" dirty="0">
                          <a:effectLst/>
                          <a:latin typeface="Arial"/>
                        </a:rPr>
                        <a:t>TAXN</a:t>
                      </a:r>
                    </a:p>
                  </a:txBody>
                  <a:tcPr marL="9525" marR="9525" marT="9525" marB="0" anchor="b"/>
                </a:tc>
                <a:tc>
                  <a:txBody>
                    <a:bodyPr/>
                    <a:lstStyle/>
                    <a:p>
                      <a:pPr algn="r" fontAlgn="b"/>
                      <a:endParaRPr lang="en-US" sz="1600" b="0" i="0" u="none" strike="noStrike" dirty="0">
                        <a:effectLst/>
                        <a:latin typeface="Arial"/>
                      </a:endParaRPr>
                    </a:p>
                  </a:txBody>
                  <a:tcPr marL="9525" marR="9525" marT="9525" marB="0" anchor="b"/>
                </a:tc>
                <a:tc>
                  <a:txBody>
                    <a:bodyPr/>
                    <a:lstStyle/>
                    <a:p>
                      <a:pPr algn="r" fontAlgn="b"/>
                      <a:r>
                        <a:rPr lang="en-US" sz="1600" b="0" i="0" u="none" strike="noStrike">
                          <a:effectLst/>
                          <a:latin typeface="Arial"/>
                        </a:rPr>
                        <a:t>20.6</a:t>
                      </a:r>
                    </a:p>
                  </a:txBody>
                  <a:tcPr marL="9525" marR="9525" marT="9525" marB="0" anchor="b"/>
                </a:tc>
                <a:tc>
                  <a:txBody>
                    <a:bodyPr/>
                    <a:lstStyle/>
                    <a:p>
                      <a:pPr algn="r" fontAlgn="b"/>
                      <a:r>
                        <a:rPr lang="en-US" sz="1600" b="0" i="0" u="none" strike="noStrike" dirty="0">
                          <a:effectLst/>
                          <a:latin typeface="Arial"/>
                        </a:rPr>
                        <a:t>17.5</a:t>
                      </a:r>
                    </a:p>
                  </a:txBody>
                  <a:tcPr marL="9525" marR="9525" marT="9525" marB="0" anchor="b"/>
                </a:tc>
                <a:tc>
                  <a:txBody>
                    <a:bodyPr/>
                    <a:lstStyle/>
                    <a:p>
                      <a:pPr algn="r" fontAlgn="b"/>
                      <a:r>
                        <a:rPr lang="en-US" sz="1600" b="0" i="0" u="none" strike="noStrike">
                          <a:effectLst/>
                          <a:latin typeface="Arial"/>
                        </a:rPr>
                        <a:t>17</a:t>
                      </a:r>
                    </a:p>
                  </a:txBody>
                  <a:tcPr marL="9525" marR="9525" marT="9525" marB="0" anchor="b"/>
                </a:tc>
                <a:tc>
                  <a:txBody>
                    <a:bodyPr/>
                    <a:lstStyle/>
                    <a:p>
                      <a:pPr algn="r" fontAlgn="b"/>
                      <a:r>
                        <a:rPr lang="en-US" sz="1600" b="0" i="0" u="none" strike="noStrike">
                          <a:effectLst/>
                          <a:latin typeface="Arial"/>
                        </a:rPr>
                        <a:t>15.2</a:t>
                      </a:r>
                    </a:p>
                  </a:txBody>
                  <a:tcPr marL="9525" marR="9525" marT="9525" marB="0" anchor="b"/>
                </a:tc>
              </a:tr>
              <a:tr h="0">
                <a:tc>
                  <a:txBody>
                    <a:bodyPr/>
                    <a:lstStyle/>
                    <a:p>
                      <a:pPr algn="l" fontAlgn="b"/>
                      <a:r>
                        <a:rPr lang="en-US" sz="1600" b="0" i="0" u="none" strike="noStrike" dirty="0">
                          <a:effectLst/>
                          <a:latin typeface="Arial"/>
                        </a:rPr>
                        <a:t>MBRD</a:t>
                      </a:r>
                    </a:p>
                  </a:txBody>
                  <a:tcPr marL="9525" marR="9525" marT="9525" marB="0" anchor="b"/>
                </a:tc>
                <a:tc>
                  <a:txBody>
                    <a:bodyPr/>
                    <a:lstStyle/>
                    <a:p>
                      <a:pPr algn="r" fontAlgn="b"/>
                      <a:r>
                        <a:rPr lang="en-US" sz="1600" b="0" i="0" u="none" strike="noStrike" dirty="0" smtClean="0">
                          <a:effectLst/>
                          <a:latin typeface="Arial"/>
                        </a:rPr>
                        <a:t>22.6</a:t>
                      </a:r>
                      <a:endParaRPr lang="en-US" sz="1600" b="0" i="0" u="none" strike="noStrike" dirty="0">
                        <a:effectLst/>
                        <a:latin typeface="Arial"/>
                      </a:endParaRPr>
                    </a:p>
                  </a:txBody>
                  <a:tcPr marL="9525" marR="9525" marT="9525" marB="0" anchor="b"/>
                </a:tc>
                <a:tc>
                  <a:txBody>
                    <a:bodyPr/>
                    <a:lstStyle/>
                    <a:p>
                      <a:pPr algn="r" fontAlgn="b"/>
                      <a:r>
                        <a:rPr lang="en-US" sz="1600" b="0" i="0" u="none" strike="noStrike" dirty="0" smtClean="0">
                          <a:effectLst/>
                          <a:latin typeface="Arial"/>
                        </a:rPr>
                        <a:t>21.6</a:t>
                      </a:r>
                      <a:endParaRPr lang="en-US" sz="1600" b="0" i="0" u="none" strike="noStrike" dirty="0">
                        <a:effectLst/>
                        <a:latin typeface="Arial"/>
                      </a:endParaRPr>
                    </a:p>
                  </a:txBody>
                  <a:tcPr marL="9525" marR="9525" marT="9525" marB="0" anchor="b"/>
                </a:tc>
                <a:tc>
                  <a:txBody>
                    <a:bodyPr/>
                    <a:lstStyle/>
                    <a:p>
                      <a:pPr algn="r" fontAlgn="b"/>
                      <a:r>
                        <a:rPr lang="en-US" sz="1600" b="0" i="0" u="none" strike="noStrike" dirty="0" smtClean="0">
                          <a:effectLst/>
                          <a:latin typeface="Arial"/>
                        </a:rPr>
                        <a:t>18.1</a:t>
                      </a:r>
                      <a:endParaRPr lang="en-US" sz="1600" b="0" i="0" u="none" strike="noStrike" dirty="0">
                        <a:effectLst/>
                        <a:latin typeface="Arial"/>
                      </a:endParaRPr>
                    </a:p>
                  </a:txBody>
                  <a:tcPr marL="9525" marR="9525" marT="9525" marB="0" anchor="b"/>
                </a:tc>
                <a:tc>
                  <a:txBody>
                    <a:bodyPr/>
                    <a:lstStyle/>
                    <a:p>
                      <a:pPr algn="r" fontAlgn="b"/>
                      <a:r>
                        <a:rPr lang="en-US" sz="1600" b="0" i="0" u="none" strike="noStrike" dirty="0" smtClean="0">
                          <a:effectLst/>
                          <a:latin typeface="Arial"/>
                        </a:rPr>
                        <a:t>17.2</a:t>
                      </a:r>
                      <a:endParaRPr lang="en-US" sz="1600" b="0" i="0" u="none" strike="noStrike" dirty="0">
                        <a:effectLst/>
                        <a:latin typeface="Arial"/>
                      </a:endParaRPr>
                    </a:p>
                  </a:txBody>
                  <a:tcPr marL="9525" marR="9525" marT="9525" marB="0" anchor="b"/>
                </a:tc>
                <a:tc>
                  <a:txBody>
                    <a:bodyPr/>
                    <a:lstStyle/>
                    <a:p>
                      <a:pPr algn="r" fontAlgn="b"/>
                      <a:r>
                        <a:rPr lang="en-US" sz="1600" b="0" i="0" u="none" strike="noStrike" dirty="0" smtClean="0">
                          <a:effectLst/>
                          <a:latin typeface="Arial"/>
                        </a:rPr>
                        <a:t>14.5</a:t>
                      </a:r>
                      <a:endParaRPr lang="en-US" sz="1600" b="0" i="0" u="none" strike="noStrike" dirty="0">
                        <a:effectLst/>
                        <a:latin typeface="Arial"/>
                      </a:endParaRPr>
                    </a:p>
                  </a:txBody>
                  <a:tcPr marL="9525" marR="9525" marT="9525" marB="0" anchor="b"/>
                </a:tc>
              </a:tr>
              <a:tr h="0">
                <a:tc>
                  <a:txBody>
                    <a:bodyPr/>
                    <a:lstStyle/>
                    <a:p>
                      <a:pPr algn="l" fontAlgn="b"/>
                      <a:r>
                        <a:rPr lang="en-US" sz="1600" b="0" i="0" u="none" strike="noStrike">
                          <a:effectLst/>
                          <a:latin typeface="Arial"/>
                        </a:rPr>
                        <a:t>MCBRD</a:t>
                      </a:r>
                    </a:p>
                  </a:txBody>
                  <a:tcPr marL="9525" marR="9525" marT="9525" marB="0" anchor="b"/>
                </a:tc>
                <a:tc>
                  <a:txBody>
                    <a:bodyPr/>
                    <a:lstStyle/>
                    <a:p>
                      <a:pPr algn="r" fontAlgn="b"/>
                      <a:r>
                        <a:rPr lang="en-US" sz="1600" b="0" i="0" u="none" strike="noStrike" dirty="0" smtClean="0">
                          <a:effectLst/>
                          <a:latin typeface="Arial"/>
                        </a:rPr>
                        <a:t>25.0</a:t>
                      </a:r>
                      <a:endParaRPr lang="en-US" sz="1600" b="0" i="0" u="none" strike="noStrike" dirty="0">
                        <a:effectLst/>
                        <a:latin typeface="Arial"/>
                      </a:endParaRPr>
                    </a:p>
                  </a:txBody>
                  <a:tcPr marL="9525" marR="9525" marT="9525" marB="0" anchor="b"/>
                </a:tc>
                <a:tc>
                  <a:txBody>
                    <a:bodyPr/>
                    <a:lstStyle/>
                    <a:p>
                      <a:pPr algn="r" fontAlgn="b"/>
                      <a:r>
                        <a:rPr lang="en-US" sz="1600" b="0" i="0" u="none" strike="noStrike" dirty="0" smtClean="0">
                          <a:effectLst/>
                          <a:latin typeface="Arial"/>
                        </a:rPr>
                        <a:t>23.8</a:t>
                      </a:r>
                      <a:endParaRPr lang="en-US" sz="1600" b="0" i="0" u="none" strike="noStrike" dirty="0">
                        <a:effectLst/>
                        <a:latin typeface="Arial"/>
                      </a:endParaRPr>
                    </a:p>
                  </a:txBody>
                  <a:tcPr marL="9525" marR="9525" marT="9525" marB="0" anchor="b"/>
                </a:tc>
                <a:tc>
                  <a:txBody>
                    <a:bodyPr/>
                    <a:lstStyle/>
                    <a:p>
                      <a:pPr algn="r" fontAlgn="b"/>
                      <a:r>
                        <a:rPr lang="en-US" sz="1600" b="0" i="0" u="none" strike="noStrike" dirty="0" smtClean="0">
                          <a:effectLst/>
                          <a:latin typeface="Arial"/>
                        </a:rPr>
                        <a:t>20.0</a:t>
                      </a:r>
                      <a:endParaRPr lang="en-US" sz="1600" b="0" i="0" u="none" strike="noStrike" dirty="0">
                        <a:effectLst/>
                        <a:latin typeface="Arial"/>
                      </a:endParaRPr>
                    </a:p>
                  </a:txBody>
                  <a:tcPr marL="9525" marR="9525" marT="9525" marB="0" anchor="b"/>
                </a:tc>
                <a:tc>
                  <a:txBody>
                    <a:bodyPr/>
                    <a:lstStyle/>
                    <a:p>
                      <a:pPr algn="r" fontAlgn="b"/>
                      <a:r>
                        <a:rPr lang="en-US" sz="1600" b="0" i="0" u="none" strike="noStrike" dirty="0" smtClean="0">
                          <a:effectLst/>
                          <a:latin typeface="Arial"/>
                        </a:rPr>
                        <a:t>19.1</a:t>
                      </a:r>
                      <a:endParaRPr lang="en-US" sz="1600" b="0" i="0" u="none" strike="noStrike" dirty="0">
                        <a:effectLst/>
                        <a:latin typeface="Arial"/>
                      </a:endParaRPr>
                    </a:p>
                  </a:txBody>
                  <a:tcPr marL="9525" marR="9525" marT="9525" marB="0" anchor="b"/>
                </a:tc>
                <a:tc>
                  <a:txBody>
                    <a:bodyPr/>
                    <a:lstStyle/>
                    <a:p>
                      <a:pPr algn="r" fontAlgn="b"/>
                      <a:r>
                        <a:rPr lang="en-US" sz="1600" b="0" i="0" u="none" strike="noStrike" dirty="0" smtClean="0">
                          <a:effectLst/>
                          <a:latin typeface="Arial"/>
                        </a:rPr>
                        <a:t>16.2</a:t>
                      </a:r>
                      <a:endParaRPr lang="en-US" sz="1600" b="0" i="0" u="none" strike="noStrike" dirty="0">
                        <a:effectLst/>
                        <a:latin typeface="Arial"/>
                      </a:endParaRPr>
                    </a:p>
                  </a:txBody>
                  <a:tcPr marL="9525" marR="9525" marT="9525" marB="0" anchor="b"/>
                </a:tc>
              </a:tr>
              <a:tr h="0">
                <a:tc>
                  <a:txBody>
                    <a:bodyPr/>
                    <a:lstStyle/>
                    <a:p>
                      <a:pPr algn="l" fontAlgn="b"/>
                      <a:r>
                        <a:rPr lang="en-US" sz="1600" b="0" i="0" u="none" strike="noStrike" dirty="0">
                          <a:effectLst/>
                          <a:latin typeface="Arial"/>
                        </a:rPr>
                        <a:t>MCBYY</a:t>
                      </a:r>
                    </a:p>
                  </a:txBody>
                  <a:tcPr marL="9525" marR="9525" marT="9525" marB="0" anchor="b"/>
                </a:tc>
                <a:tc>
                  <a:txBody>
                    <a:bodyPr/>
                    <a:lstStyle/>
                    <a:p>
                      <a:pPr algn="r" fontAlgn="b"/>
                      <a:r>
                        <a:rPr lang="en-US" sz="1600" b="0" i="0" u="none" strike="noStrike">
                          <a:effectLst/>
                          <a:latin typeface="Arial"/>
                        </a:rPr>
                        <a:t>28.9</a:t>
                      </a:r>
                    </a:p>
                  </a:txBody>
                  <a:tcPr marL="9525" marR="9525" marT="9525" marB="0" anchor="b"/>
                </a:tc>
                <a:tc>
                  <a:txBody>
                    <a:bodyPr/>
                    <a:lstStyle/>
                    <a:p>
                      <a:pPr algn="r" fontAlgn="b"/>
                      <a:r>
                        <a:rPr lang="en-US" sz="1600" b="0" i="0" u="none" strike="noStrike">
                          <a:effectLst/>
                          <a:latin typeface="Arial"/>
                        </a:rPr>
                        <a:t>27.4</a:t>
                      </a:r>
                    </a:p>
                  </a:txBody>
                  <a:tcPr marL="9525" marR="9525" marT="9525" marB="0" anchor="b"/>
                </a:tc>
                <a:tc>
                  <a:txBody>
                    <a:bodyPr/>
                    <a:lstStyle/>
                    <a:p>
                      <a:pPr algn="r" fontAlgn="b"/>
                      <a:r>
                        <a:rPr lang="en-US" sz="1600" b="0" i="0" u="none" strike="noStrike" dirty="0">
                          <a:effectLst/>
                          <a:latin typeface="Arial"/>
                        </a:rPr>
                        <a:t>22.9</a:t>
                      </a:r>
                    </a:p>
                  </a:txBody>
                  <a:tcPr marL="9525" marR="9525" marT="9525" marB="0" anchor="b"/>
                </a:tc>
                <a:tc>
                  <a:txBody>
                    <a:bodyPr/>
                    <a:lstStyle/>
                    <a:p>
                      <a:pPr algn="r" fontAlgn="b"/>
                      <a:r>
                        <a:rPr lang="en-US" sz="1600" b="0" i="0" u="none" strike="noStrike">
                          <a:effectLst/>
                          <a:latin typeface="Arial"/>
                        </a:rPr>
                        <a:t>21.6</a:t>
                      </a:r>
                    </a:p>
                  </a:txBody>
                  <a:tcPr marL="9525" marR="9525" marT="9525" marB="0" anchor="b"/>
                </a:tc>
                <a:tc>
                  <a:txBody>
                    <a:bodyPr/>
                    <a:lstStyle/>
                    <a:p>
                      <a:pPr algn="r" fontAlgn="b"/>
                      <a:r>
                        <a:rPr lang="en-US" sz="1600" b="0" i="0" u="none" strike="noStrike">
                          <a:effectLst/>
                          <a:latin typeface="Arial"/>
                        </a:rPr>
                        <a:t>17.2</a:t>
                      </a:r>
                    </a:p>
                  </a:txBody>
                  <a:tcPr marL="9525" marR="9525" marT="9525" marB="0" anchor="b"/>
                </a:tc>
              </a:tr>
              <a:tr h="0">
                <a:tc>
                  <a:txBody>
                    <a:bodyPr/>
                    <a:lstStyle/>
                    <a:p>
                      <a:pPr algn="l" fontAlgn="b"/>
                      <a:r>
                        <a:rPr lang="en-US" sz="1600" b="0" i="0" u="none" strike="noStrike">
                          <a:effectLst/>
                          <a:latin typeface="Arial"/>
                        </a:rPr>
                        <a:t>MQYY</a:t>
                      </a:r>
                    </a:p>
                  </a:txBody>
                  <a:tcPr marL="9525" marR="9525" marT="9525" marB="0" anchor="b"/>
                </a:tc>
                <a:tc>
                  <a:txBody>
                    <a:bodyPr/>
                    <a:lstStyle/>
                    <a:p>
                      <a:pPr algn="r" fontAlgn="b"/>
                      <a:r>
                        <a:rPr lang="en-US" sz="1600" b="0" i="0" u="none" strike="noStrike">
                          <a:effectLst/>
                          <a:latin typeface="Arial"/>
                        </a:rPr>
                        <a:t>30.5</a:t>
                      </a:r>
                    </a:p>
                  </a:txBody>
                  <a:tcPr marL="9525" marR="9525" marT="9525" marB="0" anchor="b"/>
                </a:tc>
                <a:tc>
                  <a:txBody>
                    <a:bodyPr/>
                    <a:lstStyle/>
                    <a:p>
                      <a:pPr algn="r" fontAlgn="b"/>
                      <a:r>
                        <a:rPr lang="en-US" sz="1600" b="0" i="0" u="none" strike="noStrike">
                          <a:effectLst/>
                          <a:latin typeface="Arial"/>
                        </a:rPr>
                        <a:t>28.9</a:t>
                      </a:r>
                    </a:p>
                  </a:txBody>
                  <a:tcPr marL="9525" marR="9525" marT="9525" marB="0" anchor="b"/>
                </a:tc>
                <a:tc>
                  <a:txBody>
                    <a:bodyPr/>
                    <a:lstStyle/>
                    <a:p>
                      <a:pPr algn="r" fontAlgn="b"/>
                      <a:r>
                        <a:rPr lang="en-US" sz="1600" b="0" i="0" u="none" strike="noStrike">
                          <a:effectLst/>
                          <a:latin typeface="Arial"/>
                        </a:rPr>
                        <a:t>24.2</a:t>
                      </a:r>
                    </a:p>
                  </a:txBody>
                  <a:tcPr marL="9525" marR="9525" marT="9525" marB="0" anchor="b"/>
                </a:tc>
                <a:tc>
                  <a:txBody>
                    <a:bodyPr/>
                    <a:lstStyle/>
                    <a:p>
                      <a:pPr algn="r" fontAlgn="b"/>
                      <a:r>
                        <a:rPr lang="en-US" sz="1600" b="0" i="0" u="none" strike="noStrike">
                          <a:effectLst/>
                          <a:latin typeface="Arial"/>
                        </a:rPr>
                        <a:t>22.8</a:t>
                      </a:r>
                    </a:p>
                  </a:txBody>
                  <a:tcPr marL="9525" marR="9525" marT="9525" marB="0" anchor="b"/>
                </a:tc>
                <a:tc>
                  <a:txBody>
                    <a:bodyPr/>
                    <a:lstStyle/>
                    <a:p>
                      <a:pPr algn="r" fontAlgn="b"/>
                      <a:r>
                        <a:rPr lang="en-US" sz="1600" b="0" i="0" u="none" strike="noStrike">
                          <a:effectLst/>
                          <a:latin typeface="Arial"/>
                        </a:rPr>
                        <a:t>18.2</a:t>
                      </a:r>
                    </a:p>
                  </a:txBody>
                  <a:tcPr marL="9525" marR="9525" marT="9525" marB="0" anchor="b"/>
                </a:tc>
              </a:tr>
              <a:tr h="0">
                <a:tc>
                  <a:txBody>
                    <a:bodyPr/>
                    <a:lstStyle/>
                    <a:p>
                      <a:pPr algn="l" fontAlgn="b"/>
                      <a:r>
                        <a:rPr lang="en-US" sz="1600" b="0" i="0" u="none" strike="noStrike" dirty="0">
                          <a:effectLst/>
                          <a:latin typeface="Arial"/>
                        </a:rPr>
                        <a:t>TCLMB.5</a:t>
                      </a:r>
                    </a:p>
                  </a:txBody>
                  <a:tcPr marL="9525" marR="9525" marT="9525" marB="0" anchor="b"/>
                </a:tc>
                <a:tc>
                  <a:txBody>
                    <a:bodyPr/>
                    <a:lstStyle/>
                    <a:p>
                      <a:pPr algn="r" fontAlgn="b"/>
                      <a:endParaRPr lang="en-US" sz="1600" b="0" i="0" u="none" strike="noStrike" dirty="0">
                        <a:effectLst/>
                        <a:latin typeface="Arial"/>
                      </a:endParaRPr>
                    </a:p>
                  </a:txBody>
                  <a:tcPr marL="9525" marR="9525" marT="9525" marB="0" anchor="b"/>
                </a:tc>
                <a:tc>
                  <a:txBody>
                    <a:bodyPr/>
                    <a:lstStyle/>
                    <a:p>
                      <a:pPr algn="r" fontAlgn="b"/>
                      <a:r>
                        <a:rPr lang="en-US" sz="1600" b="0" i="0" u="none" strike="noStrike">
                          <a:effectLst/>
                          <a:latin typeface="Arial"/>
                        </a:rPr>
                        <a:t>33.1</a:t>
                      </a:r>
                    </a:p>
                  </a:txBody>
                  <a:tcPr marL="9525" marR="9525" marT="9525" marB="0" anchor="b"/>
                </a:tc>
                <a:tc>
                  <a:txBody>
                    <a:bodyPr/>
                    <a:lstStyle/>
                    <a:p>
                      <a:pPr algn="r" fontAlgn="b"/>
                      <a:r>
                        <a:rPr lang="en-US" sz="1600" b="0" i="0" u="none" strike="noStrike">
                          <a:effectLst/>
                          <a:latin typeface="Arial"/>
                        </a:rPr>
                        <a:t>27.7</a:t>
                      </a:r>
                    </a:p>
                  </a:txBody>
                  <a:tcPr marL="9525" marR="9525" marT="9525" marB="0" anchor="b"/>
                </a:tc>
                <a:tc>
                  <a:txBody>
                    <a:bodyPr/>
                    <a:lstStyle/>
                    <a:p>
                      <a:pPr algn="r" fontAlgn="b"/>
                      <a:r>
                        <a:rPr lang="en-US" sz="1600" b="0" i="0" u="none" strike="noStrike" dirty="0">
                          <a:effectLst/>
                          <a:latin typeface="Arial"/>
                        </a:rPr>
                        <a:t>27.7</a:t>
                      </a:r>
                    </a:p>
                  </a:txBody>
                  <a:tcPr marL="9525" marR="9525" marT="9525" marB="0" anchor="b"/>
                </a:tc>
                <a:tc>
                  <a:txBody>
                    <a:bodyPr/>
                    <a:lstStyle/>
                    <a:p>
                      <a:pPr algn="r" fontAlgn="b"/>
                      <a:r>
                        <a:rPr lang="en-US" sz="1600" b="0" i="0" u="none" strike="noStrike">
                          <a:effectLst/>
                          <a:latin typeface="Arial"/>
                        </a:rPr>
                        <a:t>23.4</a:t>
                      </a:r>
                    </a:p>
                  </a:txBody>
                  <a:tcPr marL="9525" marR="9525" marT="9525" marB="0" anchor="b"/>
                </a:tc>
              </a:tr>
              <a:tr h="0">
                <a:tc>
                  <a:txBody>
                    <a:bodyPr/>
                    <a:lstStyle/>
                    <a:p>
                      <a:pPr algn="l" fontAlgn="b"/>
                      <a:r>
                        <a:rPr lang="en-US" sz="1600" b="0" i="0" u="none" strike="noStrike">
                          <a:effectLst/>
                          <a:latin typeface="Arial"/>
                        </a:rPr>
                        <a:t>MCBY[HV].5</a:t>
                      </a:r>
                    </a:p>
                  </a:txBody>
                  <a:tcPr marL="9525" marR="9525" marT="9525" marB="0" anchor="b"/>
                </a:tc>
                <a:tc>
                  <a:txBody>
                    <a:bodyPr/>
                    <a:lstStyle/>
                    <a:p>
                      <a:pPr algn="r" fontAlgn="b"/>
                      <a:endParaRPr lang="en-US" sz="1600" b="0" i="0" u="none" strike="noStrike" dirty="0">
                        <a:effectLst/>
                        <a:latin typeface="Arial"/>
                      </a:endParaRPr>
                    </a:p>
                  </a:txBody>
                  <a:tcPr marL="9525" marR="9525" marT="9525" marB="0" anchor="b"/>
                </a:tc>
                <a:tc>
                  <a:txBody>
                    <a:bodyPr/>
                    <a:lstStyle/>
                    <a:p>
                      <a:pPr algn="r" fontAlgn="b"/>
                      <a:r>
                        <a:rPr lang="en-US" sz="1600" b="0" i="0" u="none" strike="noStrike">
                          <a:effectLst/>
                          <a:latin typeface="Arial"/>
                        </a:rPr>
                        <a:t>34.2</a:t>
                      </a:r>
                    </a:p>
                  </a:txBody>
                  <a:tcPr marL="9525" marR="9525" marT="9525" marB="0" anchor="b"/>
                </a:tc>
                <a:tc>
                  <a:txBody>
                    <a:bodyPr/>
                    <a:lstStyle/>
                    <a:p>
                      <a:pPr algn="r" fontAlgn="b"/>
                      <a:r>
                        <a:rPr lang="en-US" sz="1600" b="0" i="0" u="none" strike="noStrike">
                          <a:effectLst/>
                          <a:latin typeface="Arial"/>
                        </a:rPr>
                        <a:t>28.6</a:t>
                      </a:r>
                    </a:p>
                  </a:txBody>
                  <a:tcPr marL="9525" marR="9525" marT="9525" marB="0" anchor="b"/>
                </a:tc>
                <a:tc>
                  <a:txBody>
                    <a:bodyPr/>
                    <a:lstStyle/>
                    <a:p>
                      <a:pPr algn="r" fontAlgn="b"/>
                      <a:r>
                        <a:rPr lang="en-US" sz="1600" b="0" i="0" u="none" strike="noStrike" dirty="0">
                          <a:effectLst/>
                          <a:latin typeface="Arial"/>
                        </a:rPr>
                        <a:t>28.4</a:t>
                      </a:r>
                    </a:p>
                  </a:txBody>
                  <a:tcPr marL="9525" marR="9525" marT="9525" marB="0" anchor="b"/>
                </a:tc>
                <a:tc>
                  <a:txBody>
                    <a:bodyPr/>
                    <a:lstStyle/>
                    <a:p>
                      <a:pPr algn="r" fontAlgn="b"/>
                      <a:r>
                        <a:rPr lang="en-US" sz="1600" b="0" i="0" u="none" strike="noStrike">
                          <a:effectLst/>
                          <a:latin typeface="Arial"/>
                        </a:rPr>
                        <a:t>23.9</a:t>
                      </a:r>
                    </a:p>
                  </a:txBody>
                  <a:tcPr marL="9525" marR="9525" marT="9525" marB="0" anchor="b"/>
                </a:tc>
              </a:tr>
              <a:tr h="0">
                <a:tc>
                  <a:txBody>
                    <a:bodyPr/>
                    <a:lstStyle/>
                    <a:p>
                      <a:pPr algn="l" fontAlgn="b"/>
                      <a:r>
                        <a:rPr lang="en-US" sz="1600" b="0" i="0" u="none" strike="noStrike">
                          <a:effectLst/>
                          <a:latin typeface="Arial"/>
                        </a:rPr>
                        <a:t>MQY.5</a:t>
                      </a:r>
                    </a:p>
                  </a:txBody>
                  <a:tcPr marL="9525" marR="9525" marT="9525" marB="0" anchor="b"/>
                </a:tc>
                <a:tc>
                  <a:txBody>
                    <a:bodyPr/>
                    <a:lstStyle/>
                    <a:p>
                      <a:pPr algn="r" fontAlgn="b"/>
                      <a:endParaRPr lang="en-US" sz="1600" b="0" i="0" u="none" strike="noStrike" dirty="0">
                        <a:effectLst/>
                        <a:latin typeface="Arial"/>
                      </a:endParaRPr>
                    </a:p>
                  </a:txBody>
                  <a:tcPr marL="9525" marR="9525" marT="9525" marB="0" anchor="b"/>
                </a:tc>
                <a:tc>
                  <a:txBody>
                    <a:bodyPr/>
                    <a:lstStyle/>
                    <a:p>
                      <a:pPr algn="r" fontAlgn="b"/>
                      <a:r>
                        <a:rPr lang="en-US" sz="1600" b="0" i="0" u="none" strike="noStrike">
                          <a:effectLst/>
                          <a:latin typeface="Arial"/>
                        </a:rPr>
                        <a:t>35.4</a:t>
                      </a:r>
                    </a:p>
                  </a:txBody>
                  <a:tcPr marL="9525" marR="9525" marT="9525" marB="0" anchor="b"/>
                </a:tc>
                <a:tc>
                  <a:txBody>
                    <a:bodyPr/>
                    <a:lstStyle/>
                    <a:p>
                      <a:pPr algn="r" fontAlgn="b"/>
                      <a:r>
                        <a:rPr lang="en-US" sz="1600" b="0" i="0" u="none" strike="noStrike">
                          <a:effectLst/>
                          <a:latin typeface="Arial"/>
                        </a:rPr>
                        <a:t>29.6</a:t>
                      </a:r>
                    </a:p>
                  </a:txBody>
                  <a:tcPr marL="9525" marR="9525" marT="9525" marB="0" anchor="b"/>
                </a:tc>
                <a:tc>
                  <a:txBody>
                    <a:bodyPr/>
                    <a:lstStyle/>
                    <a:p>
                      <a:pPr algn="r" fontAlgn="b"/>
                      <a:r>
                        <a:rPr lang="en-US" sz="1600" b="0" i="0" u="none" strike="noStrike" dirty="0">
                          <a:effectLst/>
                          <a:latin typeface="Arial"/>
                        </a:rPr>
                        <a:t>29.4</a:t>
                      </a:r>
                    </a:p>
                  </a:txBody>
                  <a:tcPr marL="9525" marR="9525" marT="9525" marB="0" anchor="b"/>
                </a:tc>
                <a:tc>
                  <a:txBody>
                    <a:bodyPr/>
                    <a:lstStyle/>
                    <a:p>
                      <a:pPr algn="r" fontAlgn="b"/>
                      <a:r>
                        <a:rPr lang="en-US" sz="1600" b="0" i="0" u="none" strike="noStrike">
                          <a:effectLst/>
                          <a:latin typeface="Arial"/>
                        </a:rPr>
                        <a:t>24.7</a:t>
                      </a:r>
                    </a:p>
                  </a:txBody>
                  <a:tcPr marL="9525" marR="9525" marT="9525" marB="0" anchor="b"/>
                </a:tc>
              </a:tr>
              <a:tr h="0">
                <a:tc>
                  <a:txBody>
                    <a:bodyPr/>
                    <a:lstStyle/>
                    <a:p>
                      <a:pPr algn="l" fontAlgn="b"/>
                      <a:r>
                        <a:rPr lang="en-US" sz="1600" b="0" i="0" u="none" strike="noStrike">
                          <a:effectLst/>
                          <a:latin typeface="Arial"/>
                        </a:rPr>
                        <a:t>TCLMC.6</a:t>
                      </a:r>
                    </a:p>
                  </a:txBody>
                  <a:tcPr marL="9525" marR="9525" marT="9525" marB="0" anchor="b"/>
                </a:tc>
                <a:tc>
                  <a:txBody>
                    <a:bodyPr/>
                    <a:lstStyle/>
                    <a:p>
                      <a:pPr algn="r" fontAlgn="b"/>
                      <a:endParaRPr lang="en-US" sz="1600" b="0" i="0" u="none" strike="noStrike" dirty="0">
                        <a:effectLst/>
                        <a:latin typeface="Arial"/>
                      </a:endParaRPr>
                    </a:p>
                  </a:txBody>
                  <a:tcPr marL="9525" marR="9525" marT="9525" marB="0" anchor="b"/>
                </a:tc>
                <a:tc>
                  <a:txBody>
                    <a:bodyPr/>
                    <a:lstStyle/>
                    <a:p>
                      <a:pPr algn="r" fontAlgn="b"/>
                      <a:r>
                        <a:rPr lang="en-US" sz="1600" b="0" i="0" u="none" strike="noStrike">
                          <a:effectLst/>
                          <a:latin typeface="Arial"/>
                        </a:rPr>
                        <a:t>33.7</a:t>
                      </a:r>
                    </a:p>
                  </a:txBody>
                  <a:tcPr marL="9525" marR="9525" marT="9525" marB="0" anchor="b"/>
                </a:tc>
                <a:tc>
                  <a:txBody>
                    <a:bodyPr/>
                    <a:lstStyle/>
                    <a:p>
                      <a:pPr algn="r" fontAlgn="b"/>
                      <a:r>
                        <a:rPr lang="en-US" sz="1600" b="0" i="0" u="none" strike="noStrike">
                          <a:effectLst/>
                          <a:latin typeface="Arial"/>
                        </a:rPr>
                        <a:t>27.6</a:t>
                      </a:r>
                    </a:p>
                  </a:txBody>
                  <a:tcPr marL="9525" marR="9525" marT="9525" marB="0" anchor="b"/>
                </a:tc>
                <a:tc>
                  <a:txBody>
                    <a:bodyPr/>
                    <a:lstStyle/>
                    <a:p>
                      <a:pPr algn="r" fontAlgn="b"/>
                      <a:r>
                        <a:rPr lang="en-US" sz="1600" b="0" i="0" u="none" strike="noStrike" dirty="0">
                          <a:effectLst/>
                          <a:latin typeface="Arial"/>
                        </a:rPr>
                        <a:t>27.6</a:t>
                      </a:r>
                    </a:p>
                  </a:txBody>
                  <a:tcPr marL="9525" marR="9525" marT="9525" marB="0" anchor="b"/>
                </a:tc>
                <a:tc>
                  <a:txBody>
                    <a:bodyPr/>
                    <a:lstStyle/>
                    <a:p>
                      <a:pPr algn="r" fontAlgn="b"/>
                      <a:r>
                        <a:rPr lang="en-US" sz="1600" b="0" i="0" u="none" strike="noStrike">
                          <a:effectLst/>
                          <a:latin typeface="Arial"/>
                        </a:rPr>
                        <a:t>24.5</a:t>
                      </a:r>
                    </a:p>
                  </a:txBody>
                  <a:tcPr marL="9525" marR="9525" marT="9525" marB="0" anchor="b"/>
                </a:tc>
              </a:tr>
              <a:tr h="0">
                <a:tc>
                  <a:txBody>
                    <a:bodyPr/>
                    <a:lstStyle/>
                    <a:p>
                      <a:pPr algn="l" fontAlgn="b"/>
                      <a:r>
                        <a:rPr lang="en-US" sz="1600" b="0" i="0" u="none" strike="noStrike">
                          <a:effectLst/>
                          <a:latin typeface="Arial"/>
                        </a:rPr>
                        <a:t>MCBC[HV].6</a:t>
                      </a:r>
                    </a:p>
                  </a:txBody>
                  <a:tcPr marL="9525" marR="9525" marT="9525" marB="0" anchor="b"/>
                </a:tc>
                <a:tc>
                  <a:txBody>
                    <a:bodyPr/>
                    <a:lstStyle/>
                    <a:p>
                      <a:pPr algn="r" fontAlgn="b"/>
                      <a:endParaRPr lang="en-US" sz="1600" b="0" i="0" u="none" strike="noStrike" dirty="0">
                        <a:effectLst/>
                        <a:latin typeface="Arial"/>
                      </a:endParaRPr>
                    </a:p>
                  </a:txBody>
                  <a:tcPr marL="9525" marR="9525" marT="9525" marB="0" anchor="b"/>
                </a:tc>
                <a:tc>
                  <a:txBody>
                    <a:bodyPr/>
                    <a:lstStyle/>
                    <a:p>
                      <a:pPr algn="r" fontAlgn="b"/>
                      <a:r>
                        <a:rPr lang="en-US" sz="1600" b="0" i="0" u="none" strike="noStrike">
                          <a:effectLst/>
                          <a:latin typeface="Arial"/>
                        </a:rPr>
                        <a:t>34.9</a:t>
                      </a:r>
                    </a:p>
                  </a:txBody>
                  <a:tcPr marL="9525" marR="9525" marT="9525" marB="0" anchor="b"/>
                </a:tc>
                <a:tc>
                  <a:txBody>
                    <a:bodyPr/>
                    <a:lstStyle/>
                    <a:p>
                      <a:pPr algn="r" fontAlgn="b"/>
                      <a:r>
                        <a:rPr lang="en-US" sz="1600" b="0" i="0" u="none" strike="noStrike">
                          <a:effectLst/>
                          <a:latin typeface="Arial"/>
                        </a:rPr>
                        <a:t>28.5</a:t>
                      </a:r>
                    </a:p>
                  </a:txBody>
                  <a:tcPr marL="9525" marR="9525" marT="9525" marB="0" anchor="b"/>
                </a:tc>
                <a:tc>
                  <a:txBody>
                    <a:bodyPr/>
                    <a:lstStyle/>
                    <a:p>
                      <a:pPr algn="r" fontAlgn="b"/>
                      <a:r>
                        <a:rPr lang="en-US" sz="1600" b="0" i="0" u="none" strike="noStrike">
                          <a:effectLst/>
                          <a:latin typeface="Arial"/>
                        </a:rPr>
                        <a:t>28.5</a:t>
                      </a:r>
                    </a:p>
                  </a:txBody>
                  <a:tcPr marL="9525" marR="9525" marT="9525" marB="0" anchor="b"/>
                </a:tc>
                <a:tc>
                  <a:txBody>
                    <a:bodyPr/>
                    <a:lstStyle/>
                    <a:p>
                      <a:pPr algn="r" fontAlgn="b"/>
                      <a:r>
                        <a:rPr lang="en-US" sz="1600" b="0" i="0" u="none" strike="noStrike">
                          <a:effectLst/>
                          <a:latin typeface="Arial"/>
                        </a:rPr>
                        <a:t>28.5</a:t>
                      </a:r>
                    </a:p>
                  </a:txBody>
                  <a:tcPr marL="9525" marR="9525" marT="9525" marB="0" anchor="b"/>
                </a:tc>
              </a:tr>
              <a:tr h="0">
                <a:tc>
                  <a:txBody>
                    <a:bodyPr/>
                    <a:lstStyle/>
                    <a:p>
                      <a:pPr algn="l" fontAlgn="b"/>
                      <a:r>
                        <a:rPr lang="en-US" sz="1600" b="0" i="0" u="none" strike="noStrike">
                          <a:effectLst/>
                          <a:latin typeface="Arial"/>
                        </a:rPr>
                        <a:t>MQML.6</a:t>
                      </a:r>
                    </a:p>
                  </a:txBody>
                  <a:tcPr marL="9525" marR="9525" marT="9525" marB="0" anchor="b"/>
                </a:tc>
                <a:tc>
                  <a:txBody>
                    <a:bodyPr/>
                    <a:lstStyle/>
                    <a:p>
                      <a:pPr algn="r" fontAlgn="b"/>
                      <a:endParaRPr lang="en-US" sz="1600" b="0" i="0" u="none" strike="noStrike" dirty="0">
                        <a:effectLst/>
                        <a:latin typeface="Arial"/>
                      </a:endParaRPr>
                    </a:p>
                  </a:txBody>
                  <a:tcPr marL="9525" marR="9525" marT="9525" marB="0" anchor="b"/>
                </a:tc>
                <a:tc>
                  <a:txBody>
                    <a:bodyPr/>
                    <a:lstStyle/>
                    <a:p>
                      <a:pPr algn="r" fontAlgn="b"/>
                      <a:r>
                        <a:rPr lang="en-US" sz="1600" b="0" i="0" u="none" strike="noStrike">
                          <a:effectLst/>
                          <a:latin typeface="Arial"/>
                        </a:rPr>
                        <a:t>34.9</a:t>
                      </a:r>
                    </a:p>
                  </a:txBody>
                  <a:tcPr marL="9525" marR="9525" marT="9525" marB="0" anchor="b"/>
                </a:tc>
                <a:tc>
                  <a:txBody>
                    <a:bodyPr/>
                    <a:lstStyle/>
                    <a:p>
                      <a:pPr algn="r" fontAlgn="b"/>
                      <a:r>
                        <a:rPr lang="en-US" sz="1600" b="0" i="0" u="none" strike="noStrike">
                          <a:effectLst/>
                          <a:latin typeface="Arial"/>
                        </a:rPr>
                        <a:t>28.4</a:t>
                      </a:r>
                    </a:p>
                  </a:txBody>
                  <a:tcPr marL="9525" marR="9525" marT="9525" marB="0" anchor="b"/>
                </a:tc>
                <a:tc>
                  <a:txBody>
                    <a:bodyPr/>
                    <a:lstStyle/>
                    <a:p>
                      <a:pPr algn="r" fontAlgn="b"/>
                      <a:r>
                        <a:rPr lang="en-US" sz="1600" b="0" i="0" u="none" strike="noStrike">
                          <a:effectLst/>
                          <a:latin typeface="Arial"/>
                        </a:rPr>
                        <a:t>28.4</a:t>
                      </a:r>
                    </a:p>
                  </a:txBody>
                  <a:tcPr marL="9525" marR="9525" marT="9525" marB="0" anchor="b"/>
                </a:tc>
                <a:tc>
                  <a:txBody>
                    <a:bodyPr/>
                    <a:lstStyle/>
                    <a:p>
                      <a:pPr algn="r" fontAlgn="b"/>
                      <a:r>
                        <a:rPr lang="en-US" sz="1600" b="0" i="0" u="none" strike="noStrike" dirty="0">
                          <a:effectLst/>
                          <a:latin typeface="Arial"/>
                        </a:rPr>
                        <a:t>25.2</a:t>
                      </a:r>
                    </a:p>
                  </a:txBody>
                  <a:tcPr marL="9525" marR="9525" marT="9525" marB="0" anchor="b"/>
                </a:tc>
              </a:tr>
            </a:tbl>
          </a:graphicData>
        </a:graphic>
      </p:graphicFrame>
      <p:sp>
        <p:nvSpPr>
          <p:cNvPr id="3" name="Slide Number Placeholder 2"/>
          <p:cNvSpPr>
            <a:spLocks noGrp="1"/>
          </p:cNvSpPr>
          <p:nvPr>
            <p:ph type="sldNum" sz="quarter" idx="12"/>
          </p:nvPr>
        </p:nvSpPr>
        <p:spPr/>
        <p:txBody>
          <a:bodyPr/>
          <a:lstStyle/>
          <a:p>
            <a:fld id="{0FA004B2-1541-5046-B6F2-22AF56585712}" type="slidenum">
              <a:rPr lang="en-US" smtClean="0"/>
              <a:pPr/>
              <a:t>12</a:t>
            </a:fld>
            <a:endParaRPr lang="en-US"/>
          </a:p>
        </p:txBody>
      </p:sp>
      <p:sp>
        <p:nvSpPr>
          <p:cNvPr id="4" name="Title 3"/>
          <p:cNvSpPr>
            <a:spLocks noGrp="1"/>
          </p:cNvSpPr>
          <p:nvPr>
            <p:ph type="title"/>
          </p:nvPr>
        </p:nvSpPr>
        <p:spPr/>
        <p:txBody>
          <a:bodyPr/>
          <a:lstStyle/>
          <a:p>
            <a:r>
              <a:rPr lang="en-US" dirty="0" smtClean="0"/>
              <a:t>Aperture Round</a:t>
            </a:r>
            <a:endParaRPr lang="en-US" dirty="0"/>
          </a:p>
        </p:txBody>
      </p:sp>
      <p:sp>
        <p:nvSpPr>
          <p:cNvPr id="5" name="Footer Placeholder 4"/>
          <p:cNvSpPr>
            <a:spLocks noGrp="1"/>
          </p:cNvSpPr>
          <p:nvPr>
            <p:ph type="ftr" sz="quarter" idx="3"/>
          </p:nvPr>
        </p:nvSpPr>
        <p:spPr/>
        <p:txBody>
          <a:bodyPr/>
          <a:lstStyle/>
          <a:p>
            <a:endParaRPr lang="en-GB" dirty="0"/>
          </a:p>
        </p:txBody>
      </p:sp>
      <p:sp>
        <p:nvSpPr>
          <p:cNvPr id="7" name="TextBox 6"/>
          <p:cNvSpPr txBox="1"/>
          <p:nvPr/>
        </p:nvSpPr>
        <p:spPr>
          <a:xfrm>
            <a:off x="7000875" y="1590675"/>
            <a:ext cx="1471941" cy="923330"/>
          </a:xfrm>
          <a:prstGeom prst="rect">
            <a:avLst/>
          </a:prstGeom>
          <a:noFill/>
        </p:spPr>
        <p:txBody>
          <a:bodyPr wrap="none" rtlCol="0">
            <a:spAutoFit/>
          </a:bodyPr>
          <a:lstStyle/>
          <a:p>
            <a:r>
              <a:rPr lang="el-GR" dirty="0"/>
              <a:t>β</a:t>
            </a:r>
            <a:r>
              <a:rPr lang="en-US" dirty="0" smtClean="0"/>
              <a:t>=20 cm</a:t>
            </a:r>
          </a:p>
          <a:p>
            <a:r>
              <a:rPr lang="el-GR" dirty="0" smtClean="0"/>
              <a:t>Θ</a:t>
            </a:r>
            <a:r>
              <a:rPr lang="en-US" baseline="-25000" dirty="0" smtClean="0"/>
              <a:t>c</a:t>
            </a:r>
            <a:r>
              <a:rPr lang="en-US" dirty="0" smtClean="0"/>
              <a:t>=±255 </a:t>
            </a:r>
            <a:r>
              <a:rPr lang="el-GR" dirty="0" smtClean="0"/>
              <a:t>μ</a:t>
            </a:r>
            <a:r>
              <a:rPr lang="en-US" dirty="0" smtClean="0"/>
              <a:t>rad</a:t>
            </a:r>
          </a:p>
          <a:p>
            <a:r>
              <a:rPr lang="en-US" dirty="0" err="1" smtClean="0"/>
              <a:t>d</a:t>
            </a:r>
            <a:r>
              <a:rPr lang="en-US" baseline="-25000" dirty="0" err="1" smtClean="0"/>
              <a:t>sep</a:t>
            </a:r>
            <a:r>
              <a:rPr lang="en-US" dirty="0" smtClean="0"/>
              <a:t>=±2.0 mm</a:t>
            </a:r>
          </a:p>
        </p:txBody>
      </p:sp>
    </p:spTree>
    <p:extLst>
      <p:ext uri="{BB962C8B-B14F-4D97-AF65-F5344CB8AC3E}">
        <p14:creationId xmlns:p14="http://schemas.microsoft.com/office/powerpoint/2010/main" val="3892560272"/>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2690327041"/>
              </p:ext>
            </p:extLst>
          </p:nvPr>
        </p:nvGraphicFramePr>
        <p:xfrm>
          <a:off x="457200" y="1747838"/>
          <a:ext cx="6170043" cy="4171315"/>
        </p:xfrm>
        <a:graphic>
          <a:graphicData uri="http://schemas.openxmlformats.org/drawingml/2006/table">
            <a:tbl>
              <a:tblPr firstRow="1" bandRow="1">
                <a:tableStyleId>{5C22544A-7EE6-4342-B048-85BDC9FD1C3A}</a:tableStyleId>
              </a:tblPr>
              <a:tblGrid>
                <a:gridCol w="1579563"/>
                <a:gridCol w="906082"/>
                <a:gridCol w="935355"/>
                <a:gridCol w="949643"/>
                <a:gridCol w="837248"/>
                <a:gridCol w="962152"/>
              </a:tblGrid>
              <a:tr h="370840">
                <a:tc>
                  <a:txBody>
                    <a:bodyPr/>
                    <a:lstStyle/>
                    <a:p>
                      <a:endParaRPr lang="en-US" sz="1600" dirty="0"/>
                    </a:p>
                  </a:txBody>
                  <a:tcPr/>
                </a:tc>
                <a:tc>
                  <a:txBody>
                    <a:bodyPr/>
                    <a:lstStyle/>
                    <a:p>
                      <a:r>
                        <a:rPr lang="en-US" sz="1600" dirty="0" smtClean="0"/>
                        <a:t>bare [</a:t>
                      </a:r>
                      <a:r>
                        <a:rPr lang="el-GR" sz="1600" dirty="0" smtClean="0">
                          <a:latin typeface="Calibri"/>
                        </a:rPr>
                        <a:t>σ</a:t>
                      </a:r>
                      <a:r>
                        <a:rPr lang="en-US" sz="1600" dirty="0" smtClean="0">
                          <a:latin typeface="Calibri"/>
                        </a:rPr>
                        <a:t>]</a:t>
                      </a:r>
                      <a:endParaRPr lang="en-US" sz="1600" dirty="0"/>
                    </a:p>
                  </a:txBody>
                  <a:tcPr/>
                </a:tc>
                <a:tc>
                  <a:txBody>
                    <a:bodyPr/>
                    <a:lstStyle/>
                    <a:p>
                      <a:r>
                        <a:rPr lang="en-US" sz="1600" dirty="0" err="1" smtClean="0"/>
                        <a:t>mech</a:t>
                      </a:r>
                      <a:r>
                        <a:rPr lang="en-US" sz="1600" dirty="0" smtClean="0"/>
                        <a:t>[</a:t>
                      </a:r>
                      <a:r>
                        <a:rPr lang="el-GR" sz="1600" dirty="0" smtClean="0">
                          <a:latin typeface="+mn-lt"/>
                        </a:rPr>
                        <a:t>σ</a:t>
                      </a:r>
                      <a:r>
                        <a:rPr lang="en-US" sz="1600" dirty="0" smtClean="0">
                          <a:latin typeface="+mn-lt"/>
                        </a:rPr>
                        <a:t>]</a:t>
                      </a:r>
                      <a:endParaRPr lang="en-US" sz="1600" dirty="0"/>
                    </a:p>
                  </a:txBody>
                  <a:tcPr/>
                </a:tc>
                <a:tc>
                  <a:txBody>
                    <a:bodyPr/>
                    <a:lstStyle/>
                    <a:p>
                      <a:r>
                        <a:rPr lang="en-US" sz="1600" dirty="0" smtClean="0"/>
                        <a:t>beam[</a:t>
                      </a:r>
                      <a:r>
                        <a:rPr lang="el-GR" sz="1600" dirty="0" smtClean="0">
                          <a:latin typeface="+mn-lt"/>
                        </a:rPr>
                        <a:t>σ</a:t>
                      </a:r>
                      <a:r>
                        <a:rPr lang="en-US" sz="1600" dirty="0" smtClean="0">
                          <a:latin typeface="+mn-lt"/>
                        </a:rPr>
                        <a:t>]</a:t>
                      </a:r>
                      <a:endParaRPr lang="en-US" sz="1600" dirty="0"/>
                    </a:p>
                  </a:txBody>
                  <a:tcPr/>
                </a:tc>
                <a:tc>
                  <a:txBody>
                    <a:bodyPr/>
                    <a:lstStyle/>
                    <a:p>
                      <a:r>
                        <a:rPr lang="en-US" sz="1600" dirty="0" smtClean="0"/>
                        <a:t>crab[</a:t>
                      </a:r>
                      <a:r>
                        <a:rPr lang="el-GR" sz="1600" dirty="0" smtClean="0">
                          <a:latin typeface="+mn-lt"/>
                        </a:rPr>
                        <a:t>σ</a:t>
                      </a:r>
                      <a:r>
                        <a:rPr lang="en-US" sz="1600" dirty="0" smtClean="0">
                          <a:latin typeface="+mn-lt"/>
                        </a:rPr>
                        <a:t>]</a:t>
                      </a:r>
                      <a:endParaRPr lang="en-US" sz="1600" dirty="0"/>
                    </a:p>
                  </a:txBody>
                  <a:tcPr/>
                </a:tc>
                <a:tc>
                  <a:txBody>
                    <a:bodyPr/>
                    <a:lstStyle/>
                    <a:p>
                      <a:r>
                        <a:rPr lang="en-US" sz="1600" dirty="0" smtClean="0"/>
                        <a:t>offset[</a:t>
                      </a:r>
                      <a:r>
                        <a:rPr lang="el-GR" sz="1600" dirty="0" smtClean="0">
                          <a:latin typeface="+mn-lt"/>
                        </a:rPr>
                        <a:t>σ</a:t>
                      </a:r>
                      <a:r>
                        <a:rPr lang="en-US" sz="1600" dirty="0" smtClean="0">
                          <a:latin typeface="+mn-lt"/>
                        </a:rPr>
                        <a:t>]</a:t>
                      </a:r>
                      <a:endParaRPr lang="en-US" sz="1600" dirty="0"/>
                    </a:p>
                  </a:txBody>
                  <a:tcPr/>
                </a:tc>
              </a:tr>
              <a:tr h="202247">
                <a:tc>
                  <a:txBody>
                    <a:bodyPr/>
                    <a:lstStyle/>
                    <a:p>
                      <a:pPr algn="l" fontAlgn="b"/>
                      <a:r>
                        <a:rPr lang="en-US" sz="1600" b="0" i="0" u="none" strike="noStrike" dirty="0">
                          <a:effectLst/>
                          <a:latin typeface="Arial"/>
                        </a:rPr>
                        <a:t>TAXS</a:t>
                      </a:r>
                    </a:p>
                  </a:txBody>
                  <a:tcPr marL="9525" marR="9525" marT="9525" marB="0" anchor="b"/>
                </a:tc>
                <a:tc>
                  <a:txBody>
                    <a:bodyPr/>
                    <a:lstStyle/>
                    <a:p>
                      <a:pPr algn="r" fontAlgn="b"/>
                      <a:endParaRPr lang="en-US" sz="1600" b="0" i="0" u="none" strike="noStrike" dirty="0">
                        <a:effectLst/>
                        <a:latin typeface="Arial"/>
                      </a:endParaRPr>
                    </a:p>
                  </a:txBody>
                  <a:tcPr marL="9525" marR="9525" marT="9525" marB="0" anchor="b"/>
                </a:tc>
                <a:tc>
                  <a:txBody>
                    <a:bodyPr/>
                    <a:lstStyle/>
                    <a:p>
                      <a:pPr algn="r" fontAlgn="b"/>
                      <a:r>
                        <a:rPr lang="en-US" sz="1600" b="0" i="0" u="none" strike="noStrike">
                          <a:effectLst/>
                          <a:latin typeface="Arial"/>
                        </a:rPr>
                        <a:t>15.2</a:t>
                      </a:r>
                    </a:p>
                  </a:txBody>
                  <a:tcPr marL="9525" marR="9525" marT="9525" marB="0" anchor="b"/>
                </a:tc>
                <a:tc>
                  <a:txBody>
                    <a:bodyPr/>
                    <a:lstStyle/>
                    <a:p>
                      <a:pPr algn="r" fontAlgn="b"/>
                      <a:r>
                        <a:rPr lang="en-US" sz="1600" b="0" i="0" u="none" strike="noStrike">
                          <a:effectLst/>
                          <a:latin typeface="Arial"/>
                        </a:rPr>
                        <a:t>12.5</a:t>
                      </a:r>
                    </a:p>
                  </a:txBody>
                  <a:tcPr marL="9525" marR="9525" marT="9525" marB="0" anchor="b"/>
                </a:tc>
                <a:tc>
                  <a:txBody>
                    <a:bodyPr/>
                    <a:lstStyle/>
                    <a:p>
                      <a:pPr algn="r" fontAlgn="b"/>
                      <a:r>
                        <a:rPr lang="en-US" sz="1600" b="0" i="0" u="none" strike="noStrike">
                          <a:effectLst/>
                          <a:latin typeface="Arial"/>
                        </a:rPr>
                        <a:t>12.5</a:t>
                      </a:r>
                    </a:p>
                  </a:txBody>
                  <a:tcPr marL="9525" marR="9525" marT="9525" marB="0" anchor="b"/>
                </a:tc>
                <a:tc>
                  <a:txBody>
                    <a:bodyPr/>
                    <a:lstStyle/>
                    <a:p>
                      <a:pPr algn="r" fontAlgn="b"/>
                      <a:r>
                        <a:rPr lang="en-US" sz="1600" b="0" i="0" u="none" strike="noStrike" dirty="0">
                          <a:solidFill>
                            <a:srgbClr val="FF0000"/>
                          </a:solidFill>
                          <a:effectLst/>
                          <a:latin typeface="Arial"/>
                        </a:rPr>
                        <a:t>11.1</a:t>
                      </a:r>
                    </a:p>
                  </a:txBody>
                  <a:tcPr marL="9525" marR="9525" marT="9525" marB="0" anchor="b"/>
                </a:tc>
              </a:tr>
              <a:tr h="174307">
                <a:tc>
                  <a:txBody>
                    <a:bodyPr/>
                    <a:lstStyle/>
                    <a:p>
                      <a:pPr algn="l" fontAlgn="b"/>
                      <a:r>
                        <a:rPr lang="en-US" sz="1600" b="0" i="0" u="none" strike="noStrike">
                          <a:effectLst/>
                          <a:latin typeface="Arial"/>
                        </a:rPr>
                        <a:t>MQXFA.[AB]1</a:t>
                      </a:r>
                    </a:p>
                  </a:txBody>
                  <a:tcPr marL="9525" marR="9525" marT="9525" marB="0" anchor="b"/>
                </a:tc>
                <a:tc>
                  <a:txBody>
                    <a:bodyPr/>
                    <a:lstStyle/>
                    <a:p>
                      <a:pPr algn="r" fontAlgn="b"/>
                      <a:r>
                        <a:rPr lang="en-US" sz="1600" b="0" i="0" u="none" strike="noStrike" dirty="0">
                          <a:effectLst/>
                          <a:latin typeface="Arial"/>
                        </a:rPr>
                        <a:t>15.7</a:t>
                      </a:r>
                    </a:p>
                  </a:txBody>
                  <a:tcPr marL="9525" marR="9525" marT="9525" marB="0" anchor="b"/>
                </a:tc>
                <a:tc>
                  <a:txBody>
                    <a:bodyPr/>
                    <a:lstStyle/>
                    <a:p>
                      <a:pPr algn="r" fontAlgn="b"/>
                      <a:r>
                        <a:rPr lang="en-US" sz="1600" b="0" i="0" u="none" strike="noStrike" dirty="0">
                          <a:effectLst/>
                          <a:latin typeface="Arial"/>
                        </a:rPr>
                        <a:t>15.2</a:t>
                      </a:r>
                    </a:p>
                  </a:txBody>
                  <a:tcPr marL="9525" marR="9525" marT="9525" marB="0" anchor="b"/>
                </a:tc>
                <a:tc>
                  <a:txBody>
                    <a:bodyPr/>
                    <a:lstStyle/>
                    <a:p>
                      <a:pPr algn="r" fontAlgn="b"/>
                      <a:r>
                        <a:rPr lang="en-US" sz="1600" b="0" i="0" u="none" strike="noStrike">
                          <a:effectLst/>
                          <a:latin typeface="Arial"/>
                        </a:rPr>
                        <a:t>13</a:t>
                      </a:r>
                    </a:p>
                  </a:txBody>
                  <a:tcPr marL="9525" marR="9525" marT="9525" marB="0" anchor="b"/>
                </a:tc>
                <a:tc>
                  <a:txBody>
                    <a:bodyPr/>
                    <a:lstStyle/>
                    <a:p>
                      <a:pPr algn="r" fontAlgn="b"/>
                      <a:r>
                        <a:rPr lang="en-US" sz="1600" b="0" i="0" u="none" strike="noStrike">
                          <a:effectLst/>
                          <a:latin typeface="Arial"/>
                        </a:rPr>
                        <a:t>13</a:t>
                      </a:r>
                    </a:p>
                  </a:txBody>
                  <a:tcPr marL="9525" marR="9525" marT="9525" marB="0" anchor="b"/>
                </a:tc>
                <a:tc>
                  <a:txBody>
                    <a:bodyPr/>
                    <a:lstStyle/>
                    <a:p>
                      <a:pPr algn="r" fontAlgn="b"/>
                      <a:r>
                        <a:rPr lang="en-US" sz="1600" b="0" i="0" u="none" strike="noStrike">
                          <a:effectLst/>
                          <a:latin typeface="Arial"/>
                        </a:rPr>
                        <a:t>12.3</a:t>
                      </a:r>
                    </a:p>
                  </a:txBody>
                  <a:tcPr marL="9525" marR="9525" marT="9525" marB="0" anchor="b"/>
                </a:tc>
              </a:tr>
              <a:tr h="130493">
                <a:tc>
                  <a:txBody>
                    <a:bodyPr/>
                    <a:lstStyle/>
                    <a:p>
                      <a:pPr algn="l" fontAlgn="b"/>
                      <a:r>
                        <a:rPr lang="en-US" sz="1600" b="0" i="0" u="none" strike="noStrike" dirty="0">
                          <a:effectLst/>
                          <a:latin typeface="Arial"/>
                        </a:rPr>
                        <a:t>MQXFB.[AB][23]</a:t>
                      </a:r>
                    </a:p>
                  </a:txBody>
                  <a:tcPr marL="9525" marR="9525" marT="9525" marB="0" anchor="b"/>
                </a:tc>
                <a:tc>
                  <a:txBody>
                    <a:bodyPr/>
                    <a:lstStyle/>
                    <a:p>
                      <a:pPr algn="r" fontAlgn="b"/>
                      <a:r>
                        <a:rPr lang="en-US" sz="1600" b="0" i="0" u="none" strike="noStrike" dirty="0">
                          <a:effectLst/>
                          <a:latin typeface="Arial"/>
                        </a:rPr>
                        <a:t>12.5</a:t>
                      </a:r>
                    </a:p>
                  </a:txBody>
                  <a:tcPr marL="9525" marR="9525" marT="9525" marB="0" anchor="b"/>
                </a:tc>
                <a:tc>
                  <a:txBody>
                    <a:bodyPr/>
                    <a:lstStyle/>
                    <a:p>
                      <a:pPr algn="r" fontAlgn="b"/>
                      <a:r>
                        <a:rPr lang="en-US" sz="1600" b="0" i="0" u="none" strike="noStrike" dirty="0">
                          <a:effectLst/>
                          <a:latin typeface="Arial"/>
                        </a:rPr>
                        <a:t>12.1</a:t>
                      </a:r>
                    </a:p>
                  </a:txBody>
                  <a:tcPr marL="9525" marR="9525" marT="9525" marB="0" anchor="b"/>
                </a:tc>
                <a:tc>
                  <a:txBody>
                    <a:bodyPr/>
                    <a:lstStyle/>
                    <a:p>
                      <a:pPr algn="r" fontAlgn="b"/>
                      <a:r>
                        <a:rPr lang="en-US" sz="1600" b="0" i="0" u="none" strike="noStrike" dirty="0">
                          <a:solidFill>
                            <a:srgbClr val="FF0000"/>
                          </a:solidFill>
                          <a:effectLst/>
                          <a:latin typeface="Arial"/>
                        </a:rPr>
                        <a:t>10.4</a:t>
                      </a:r>
                    </a:p>
                  </a:txBody>
                  <a:tcPr marL="9525" marR="9525" marT="9525" marB="0" anchor="b"/>
                </a:tc>
                <a:tc>
                  <a:txBody>
                    <a:bodyPr/>
                    <a:lstStyle/>
                    <a:p>
                      <a:pPr algn="r" fontAlgn="b"/>
                      <a:r>
                        <a:rPr lang="en-US" sz="1600" b="0" i="0" u="none" strike="noStrike" dirty="0">
                          <a:solidFill>
                            <a:srgbClr val="FF0000"/>
                          </a:solidFill>
                          <a:effectLst/>
                          <a:latin typeface="Arial"/>
                        </a:rPr>
                        <a:t>10.4</a:t>
                      </a:r>
                    </a:p>
                  </a:txBody>
                  <a:tcPr marL="9525" marR="9525" marT="9525" marB="0" anchor="b"/>
                </a:tc>
                <a:tc>
                  <a:txBody>
                    <a:bodyPr/>
                    <a:lstStyle/>
                    <a:p>
                      <a:pPr algn="r" fontAlgn="b"/>
                      <a:r>
                        <a:rPr lang="en-US" sz="1600" b="0" i="0" u="none" strike="noStrike" dirty="0">
                          <a:solidFill>
                            <a:srgbClr val="FF0000"/>
                          </a:solidFill>
                          <a:effectLst/>
                          <a:latin typeface="Arial"/>
                        </a:rPr>
                        <a:t>9.7</a:t>
                      </a:r>
                    </a:p>
                  </a:txBody>
                  <a:tcPr marL="9525" marR="9525" marT="9525" marB="0" anchor="b"/>
                </a:tc>
              </a:tr>
              <a:tr h="0">
                <a:tc>
                  <a:txBody>
                    <a:bodyPr/>
                    <a:lstStyle/>
                    <a:p>
                      <a:pPr algn="l" fontAlgn="b"/>
                      <a:r>
                        <a:rPr lang="en-US" sz="1600" b="0" i="0" u="none" strike="noStrike" dirty="0">
                          <a:effectLst/>
                          <a:latin typeface="Arial"/>
                        </a:rPr>
                        <a:t>MBXF</a:t>
                      </a:r>
                    </a:p>
                  </a:txBody>
                  <a:tcPr marL="9525" marR="9525" marT="9525" marB="0" anchor="b"/>
                </a:tc>
                <a:tc>
                  <a:txBody>
                    <a:bodyPr/>
                    <a:lstStyle/>
                    <a:p>
                      <a:pPr algn="r" fontAlgn="b"/>
                      <a:r>
                        <a:rPr lang="en-US" sz="1600" b="0" i="0" u="none" strike="noStrike">
                          <a:effectLst/>
                          <a:latin typeface="Arial"/>
                        </a:rPr>
                        <a:t>13</a:t>
                      </a:r>
                    </a:p>
                  </a:txBody>
                  <a:tcPr marL="9525" marR="9525" marT="9525" marB="0" anchor="b"/>
                </a:tc>
                <a:tc>
                  <a:txBody>
                    <a:bodyPr/>
                    <a:lstStyle/>
                    <a:p>
                      <a:pPr algn="r" fontAlgn="b"/>
                      <a:r>
                        <a:rPr lang="en-US" sz="1600" b="0" i="0" u="none" strike="noStrike">
                          <a:effectLst/>
                          <a:latin typeface="Arial"/>
                        </a:rPr>
                        <a:t>12.7</a:t>
                      </a:r>
                    </a:p>
                  </a:txBody>
                  <a:tcPr marL="9525" marR="9525" marT="9525" marB="0" anchor="b"/>
                </a:tc>
                <a:tc>
                  <a:txBody>
                    <a:bodyPr/>
                    <a:lstStyle/>
                    <a:p>
                      <a:pPr algn="r" fontAlgn="b"/>
                      <a:r>
                        <a:rPr lang="en-US" sz="1600" b="0" i="0" u="none" strike="noStrike" dirty="0">
                          <a:solidFill>
                            <a:srgbClr val="FF0000"/>
                          </a:solidFill>
                          <a:effectLst/>
                          <a:latin typeface="Arial"/>
                        </a:rPr>
                        <a:t>10.9</a:t>
                      </a:r>
                    </a:p>
                  </a:txBody>
                  <a:tcPr marL="9525" marR="9525" marT="9525" marB="0" anchor="b"/>
                </a:tc>
                <a:tc>
                  <a:txBody>
                    <a:bodyPr/>
                    <a:lstStyle/>
                    <a:p>
                      <a:pPr algn="r" fontAlgn="b"/>
                      <a:r>
                        <a:rPr lang="en-US" sz="1600" b="0" i="0" u="none" strike="noStrike" dirty="0">
                          <a:solidFill>
                            <a:srgbClr val="FF0000"/>
                          </a:solidFill>
                          <a:effectLst/>
                          <a:latin typeface="Arial"/>
                        </a:rPr>
                        <a:t>10.8</a:t>
                      </a:r>
                    </a:p>
                  </a:txBody>
                  <a:tcPr marL="9525" marR="9525" marT="9525" marB="0" anchor="b"/>
                </a:tc>
                <a:tc>
                  <a:txBody>
                    <a:bodyPr/>
                    <a:lstStyle/>
                    <a:p>
                      <a:pPr algn="r" fontAlgn="b"/>
                      <a:r>
                        <a:rPr lang="en-US" sz="1600" b="0" i="0" u="none" strike="noStrike">
                          <a:solidFill>
                            <a:srgbClr val="FF0000"/>
                          </a:solidFill>
                          <a:effectLst/>
                          <a:latin typeface="Arial"/>
                        </a:rPr>
                        <a:t>10.3</a:t>
                      </a:r>
                    </a:p>
                  </a:txBody>
                  <a:tcPr marL="9525" marR="9525" marT="9525" marB="0" anchor="b"/>
                </a:tc>
              </a:tr>
              <a:tr h="0">
                <a:tc>
                  <a:txBody>
                    <a:bodyPr/>
                    <a:lstStyle/>
                    <a:p>
                      <a:pPr algn="l" fontAlgn="b"/>
                      <a:r>
                        <a:rPr lang="en-US" sz="1600" b="0" i="0" u="none" strike="noStrike" dirty="0">
                          <a:effectLst/>
                          <a:latin typeface="Arial"/>
                        </a:rPr>
                        <a:t>TAXN</a:t>
                      </a:r>
                    </a:p>
                  </a:txBody>
                  <a:tcPr marL="9525" marR="9525" marT="9525" marB="0" anchor="b"/>
                </a:tc>
                <a:tc>
                  <a:txBody>
                    <a:bodyPr/>
                    <a:lstStyle/>
                    <a:p>
                      <a:pPr algn="r" fontAlgn="b"/>
                      <a:endParaRPr lang="en-US" sz="1600" b="0" i="0" u="none" strike="noStrike" dirty="0">
                        <a:effectLst/>
                        <a:latin typeface="Arial"/>
                      </a:endParaRPr>
                    </a:p>
                  </a:txBody>
                  <a:tcPr marL="9525" marR="9525" marT="9525" marB="0" anchor="b"/>
                </a:tc>
                <a:tc>
                  <a:txBody>
                    <a:bodyPr/>
                    <a:lstStyle/>
                    <a:p>
                      <a:pPr algn="r" fontAlgn="b"/>
                      <a:r>
                        <a:rPr lang="en-US" sz="1600" b="0" i="0" u="none" strike="noStrike" dirty="0">
                          <a:effectLst/>
                          <a:latin typeface="Arial"/>
                        </a:rPr>
                        <a:t>14</a:t>
                      </a:r>
                    </a:p>
                  </a:txBody>
                  <a:tcPr marL="9525" marR="9525" marT="9525" marB="0" anchor="b"/>
                </a:tc>
                <a:tc>
                  <a:txBody>
                    <a:bodyPr/>
                    <a:lstStyle/>
                    <a:p>
                      <a:pPr algn="r" fontAlgn="b"/>
                      <a:r>
                        <a:rPr lang="en-US" sz="1600" b="0" i="0" u="none" strike="noStrike" dirty="0">
                          <a:solidFill>
                            <a:srgbClr val="FF0000"/>
                          </a:solidFill>
                          <a:effectLst/>
                          <a:latin typeface="Arial"/>
                        </a:rPr>
                        <a:t>11.9</a:t>
                      </a:r>
                    </a:p>
                  </a:txBody>
                  <a:tcPr marL="9525" marR="9525" marT="9525" marB="0" anchor="b"/>
                </a:tc>
                <a:tc>
                  <a:txBody>
                    <a:bodyPr/>
                    <a:lstStyle/>
                    <a:p>
                      <a:pPr algn="r" fontAlgn="b"/>
                      <a:r>
                        <a:rPr lang="en-US" sz="1600" b="0" i="0" u="none" strike="noStrike" dirty="0">
                          <a:solidFill>
                            <a:srgbClr val="FF0000"/>
                          </a:solidFill>
                          <a:effectLst/>
                          <a:latin typeface="Arial"/>
                        </a:rPr>
                        <a:t>11.6</a:t>
                      </a:r>
                    </a:p>
                  </a:txBody>
                  <a:tcPr marL="9525" marR="9525" marT="9525" marB="0" anchor="b"/>
                </a:tc>
                <a:tc>
                  <a:txBody>
                    <a:bodyPr/>
                    <a:lstStyle/>
                    <a:p>
                      <a:pPr algn="r" fontAlgn="b"/>
                      <a:r>
                        <a:rPr lang="en-US" sz="1600" b="0" i="0" u="none" strike="noStrike" dirty="0">
                          <a:solidFill>
                            <a:srgbClr val="FF0000"/>
                          </a:solidFill>
                          <a:effectLst/>
                          <a:latin typeface="Arial"/>
                        </a:rPr>
                        <a:t>10.6</a:t>
                      </a:r>
                    </a:p>
                  </a:txBody>
                  <a:tcPr marL="9525" marR="9525" marT="9525" marB="0" anchor="b"/>
                </a:tc>
              </a:tr>
              <a:tr h="0">
                <a:tc>
                  <a:txBody>
                    <a:bodyPr/>
                    <a:lstStyle/>
                    <a:p>
                      <a:pPr algn="l" fontAlgn="b"/>
                      <a:r>
                        <a:rPr lang="en-US" sz="1600" b="0" i="0" u="none" strike="noStrike" dirty="0">
                          <a:effectLst/>
                          <a:latin typeface="Arial"/>
                        </a:rPr>
                        <a:t>MBRD</a:t>
                      </a:r>
                    </a:p>
                  </a:txBody>
                  <a:tcPr marL="9525" marR="9525" marT="9525" marB="0" anchor="b"/>
                </a:tc>
                <a:tc>
                  <a:txBody>
                    <a:bodyPr/>
                    <a:lstStyle/>
                    <a:p>
                      <a:pPr algn="r" fontAlgn="b"/>
                      <a:r>
                        <a:rPr lang="en-US" sz="1600" b="0" i="0" u="none" strike="noStrike" dirty="0">
                          <a:effectLst/>
                          <a:latin typeface="Arial"/>
                        </a:rPr>
                        <a:t>15.2</a:t>
                      </a:r>
                    </a:p>
                  </a:txBody>
                  <a:tcPr marL="9525" marR="9525" marT="9525" marB="0" anchor="b"/>
                </a:tc>
                <a:tc>
                  <a:txBody>
                    <a:bodyPr/>
                    <a:lstStyle/>
                    <a:p>
                      <a:pPr algn="r" fontAlgn="b"/>
                      <a:r>
                        <a:rPr lang="en-US" sz="1600" b="0" i="0" u="none" strike="noStrike" dirty="0">
                          <a:effectLst/>
                          <a:latin typeface="Arial"/>
                        </a:rPr>
                        <a:t>14.7</a:t>
                      </a:r>
                    </a:p>
                  </a:txBody>
                  <a:tcPr marL="9525" marR="9525" marT="9525" marB="0" anchor="b"/>
                </a:tc>
                <a:tc>
                  <a:txBody>
                    <a:bodyPr/>
                    <a:lstStyle/>
                    <a:p>
                      <a:pPr algn="r" fontAlgn="b"/>
                      <a:r>
                        <a:rPr lang="en-US" sz="1600" b="0" i="0" u="none" strike="noStrike" dirty="0">
                          <a:effectLst/>
                          <a:latin typeface="Arial"/>
                        </a:rPr>
                        <a:t>12.4</a:t>
                      </a:r>
                    </a:p>
                  </a:txBody>
                  <a:tcPr marL="9525" marR="9525" marT="9525" marB="0" anchor="b"/>
                </a:tc>
                <a:tc>
                  <a:txBody>
                    <a:bodyPr/>
                    <a:lstStyle/>
                    <a:p>
                      <a:pPr algn="r" fontAlgn="b"/>
                      <a:r>
                        <a:rPr lang="en-US" sz="1600" b="0" i="0" u="none" strike="noStrike" dirty="0" smtClean="0">
                          <a:effectLst/>
                          <a:latin typeface="Arial"/>
                        </a:rPr>
                        <a:t>12.0</a:t>
                      </a:r>
                      <a:endParaRPr lang="en-US" sz="1600" b="0" i="0" u="none" strike="noStrike" dirty="0">
                        <a:effectLst/>
                        <a:latin typeface="Arial"/>
                      </a:endParaRPr>
                    </a:p>
                  </a:txBody>
                  <a:tcPr marL="9525" marR="9525" marT="9525" marB="0" anchor="b"/>
                </a:tc>
                <a:tc>
                  <a:txBody>
                    <a:bodyPr/>
                    <a:lstStyle/>
                    <a:p>
                      <a:pPr algn="r" fontAlgn="b"/>
                      <a:r>
                        <a:rPr lang="en-US" sz="1600" b="0" i="0" u="none" strike="noStrike" dirty="0">
                          <a:solidFill>
                            <a:srgbClr val="FF0000"/>
                          </a:solidFill>
                          <a:effectLst/>
                          <a:latin typeface="Arial"/>
                        </a:rPr>
                        <a:t>10.8</a:t>
                      </a:r>
                    </a:p>
                  </a:txBody>
                  <a:tcPr marL="9525" marR="9525" marT="9525" marB="0" anchor="b"/>
                </a:tc>
              </a:tr>
              <a:tr h="0">
                <a:tc>
                  <a:txBody>
                    <a:bodyPr/>
                    <a:lstStyle/>
                    <a:p>
                      <a:pPr algn="l" fontAlgn="b"/>
                      <a:r>
                        <a:rPr lang="en-US" sz="1600" b="0" i="0" u="none" strike="noStrike">
                          <a:effectLst/>
                          <a:latin typeface="Arial"/>
                        </a:rPr>
                        <a:t>MCBRD</a:t>
                      </a:r>
                    </a:p>
                  </a:txBody>
                  <a:tcPr marL="9525" marR="9525" marT="9525" marB="0" anchor="b"/>
                </a:tc>
                <a:tc>
                  <a:txBody>
                    <a:bodyPr/>
                    <a:lstStyle/>
                    <a:p>
                      <a:pPr algn="r" fontAlgn="b"/>
                      <a:r>
                        <a:rPr lang="en-US" sz="1600" b="0" i="0" u="none" strike="noStrike" dirty="0" smtClean="0">
                          <a:effectLst/>
                          <a:latin typeface="Arial"/>
                        </a:rPr>
                        <a:t>16.8</a:t>
                      </a:r>
                      <a:endParaRPr lang="en-US" sz="1600" b="0" i="0" u="none" strike="noStrike" dirty="0">
                        <a:effectLst/>
                        <a:latin typeface="Arial"/>
                      </a:endParaRPr>
                    </a:p>
                  </a:txBody>
                  <a:tcPr marL="9525" marR="9525" marT="9525" marB="0" anchor="b"/>
                </a:tc>
                <a:tc>
                  <a:txBody>
                    <a:bodyPr/>
                    <a:lstStyle/>
                    <a:p>
                      <a:pPr algn="r" fontAlgn="b"/>
                      <a:r>
                        <a:rPr lang="en-US" sz="1600" b="0" i="0" u="none" strike="noStrike" dirty="0" smtClean="0">
                          <a:effectLst/>
                          <a:latin typeface="Arial"/>
                        </a:rPr>
                        <a:t>16.1</a:t>
                      </a:r>
                      <a:endParaRPr lang="en-US" sz="1600" b="0" i="0" u="none" strike="noStrike" dirty="0">
                        <a:effectLst/>
                        <a:latin typeface="Arial"/>
                      </a:endParaRPr>
                    </a:p>
                  </a:txBody>
                  <a:tcPr marL="9525" marR="9525" marT="9525" marB="0" anchor="b"/>
                </a:tc>
                <a:tc>
                  <a:txBody>
                    <a:bodyPr/>
                    <a:lstStyle/>
                    <a:p>
                      <a:pPr algn="r" fontAlgn="b"/>
                      <a:r>
                        <a:rPr lang="en-US" sz="1600" b="0" i="0" u="none" strike="noStrike" dirty="0" smtClean="0">
                          <a:effectLst/>
                          <a:latin typeface="Arial"/>
                        </a:rPr>
                        <a:t>13.6</a:t>
                      </a:r>
                      <a:endParaRPr lang="en-US" sz="1600" b="0" i="0" u="none" strike="noStrike" dirty="0">
                        <a:effectLst/>
                        <a:latin typeface="Arial"/>
                      </a:endParaRPr>
                    </a:p>
                  </a:txBody>
                  <a:tcPr marL="9525" marR="9525" marT="9525" marB="0" anchor="b"/>
                </a:tc>
                <a:tc>
                  <a:txBody>
                    <a:bodyPr/>
                    <a:lstStyle/>
                    <a:p>
                      <a:pPr algn="r" fontAlgn="b"/>
                      <a:r>
                        <a:rPr lang="en-US" sz="1600" b="0" i="0" u="none" strike="noStrike" dirty="0" smtClean="0">
                          <a:effectLst/>
                          <a:latin typeface="Arial"/>
                        </a:rPr>
                        <a:t>13.2</a:t>
                      </a:r>
                      <a:endParaRPr lang="en-US" sz="1600" b="0" i="0" u="none" strike="noStrike" dirty="0">
                        <a:effectLst/>
                        <a:latin typeface="Arial"/>
                      </a:endParaRPr>
                    </a:p>
                  </a:txBody>
                  <a:tcPr marL="9525" marR="9525" marT="9525" marB="0" anchor="b"/>
                </a:tc>
                <a:tc>
                  <a:txBody>
                    <a:bodyPr/>
                    <a:lstStyle/>
                    <a:p>
                      <a:pPr algn="r" fontAlgn="b"/>
                      <a:r>
                        <a:rPr lang="en-US" sz="1600" b="0" i="0" u="none" strike="noStrike" dirty="0" smtClean="0">
                          <a:solidFill>
                            <a:srgbClr val="FF0000"/>
                          </a:solidFill>
                          <a:effectLst/>
                          <a:latin typeface="Arial"/>
                        </a:rPr>
                        <a:t>11.9</a:t>
                      </a:r>
                      <a:endParaRPr lang="en-US" sz="1600" b="0" i="0" u="none" strike="noStrike" dirty="0">
                        <a:solidFill>
                          <a:srgbClr val="FF0000"/>
                        </a:solidFill>
                        <a:effectLst/>
                        <a:latin typeface="Arial"/>
                      </a:endParaRPr>
                    </a:p>
                  </a:txBody>
                  <a:tcPr marL="9525" marR="9525" marT="9525" marB="0" anchor="b"/>
                </a:tc>
              </a:tr>
              <a:tr h="0">
                <a:tc>
                  <a:txBody>
                    <a:bodyPr/>
                    <a:lstStyle/>
                    <a:p>
                      <a:pPr algn="l" fontAlgn="b"/>
                      <a:r>
                        <a:rPr lang="en-US" sz="1600" b="0" i="0" u="none" strike="noStrike" dirty="0">
                          <a:effectLst/>
                          <a:latin typeface="Arial"/>
                        </a:rPr>
                        <a:t>MCBYY</a:t>
                      </a:r>
                    </a:p>
                  </a:txBody>
                  <a:tcPr marL="9525" marR="9525" marT="9525" marB="0" anchor="b"/>
                </a:tc>
                <a:tc>
                  <a:txBody>
                    <a:bodyPr/>
                    <a:lstStyle/>
                    <a:p>
                      <a:pPr algn="r" fontAlgn="b"/>
                      <a:r>
                        <a:rPr lang="en-US" sz="1600" b="0" i="0" u="none" strike="noStrike">
                          <a:effectLst/>
                          <a:latin typeface="Arial"/>
                        </a:rPr>
                        <a:t>19.7</a:t>
                      </a:r>
                    </a:p>
                  </a:txBody>
                  <a:tcPr marL="9525" marR="9525" marT="9525" marB="0" anchor="b"/>
                </a:tc>
                <a:tc>
                  <a:txBody>
                    <a:bodyPr/>
                    <a:lstStyle/>
                    <a:p>
                      <a:pPr algn="r" fontAlgn="b"/>
                      <a:r>
                        <a:rPr lang="en-US" sz="1600" b="0" i="0" u="none" strike="noStrike">
                          <a:effectLst/>
                          <a:latin typeface="Arial"/>
                        </a:rPr>
                        <a:t>18.9</a:t>
                      </a:r>
                    </a:p>
                  </a:txBody>
                  <a:tcPr marL="9525" marR="9525" marT="9525" marB="0" anchor="b"/>
                </a:tc>
                <a:tc>
                  <a:txBody>
                    <a:bodyPr/>
                    <a:lstStyle/>
                    <a:p>
                      <a:pPr algn="r" fontAlgn="b"/>
                      <a:r>
                        <a:rPr lang="en-US" sz="1600" b="0" i="0" u="none" strike="noStrike">
                          <a:effectLst/>
                          <a:latin typeface="Arial"/>
                        </a:rPr>
                        <a:t>15.9</a:t>
                      </a:r>
                    </a:p>
                  </a:txBody>
                  <a:tcPr marL="9525" marR="9525" marT="9525" marB="0" anchor="b"/>
                </a:tc>
                <a:tc>
                  <a:txBody>
                    <a:bodyPr/>
                    <a:lstStyle/>
                    <a:p>
                      <a:pPr algn="r" fontAlgn="b"/>
                      <a:r>
                        <a:rPr lang="en-US" sz="1600" b="0" i="0" u="none" strike="noStrike" dirty="0">
                          <a:effectLst/>
                          <a:latin typeface="Arial"/>
                        </a:rPr>
                        <a:t>15.4</a:t>
                      </a:r>
                    </a:p>
                  </a:txBody>
                  <a:tcPr marL="9525" marR="9525" marT="9525" marB="0" anchor="b"/>
                </a:tc>
                <a:tc>
                  <a:txBody>
                    <a:bodyPr/>
                    <a:lstStyle/>
                    <a:p>
                      <a:pPr algn="r" fontAlgn="b"/>
                      <a:r>
                        <a:rPr lang="en-US" sz="1600" b="0" i="0" u="none" strike="noStrike" dirty="0">
                          <a:effectLst/>
                          <a:latin typeface="Arial"/>
                        </a:rPr>
                        <a:t>12.9</a:t>
                      </a:r>
                    </a:p>
                  </a:txBody>
                  <a:tcPr marL="9525" marR="9525" marT="9525" marB="0" anchor="b"/>
                </a:tc>
              </a:tr>
              <a:tr h="0">
                <a:tc>
                  <a:txBody>
                    <a:bodyPr/>
                    <a:lstStyle/>
                    <a:p>
                      <a:pPr algn="l" fontAlgn="b"/>
                      <a:r>
                        <a:rPr lang="en-US" sz="1600" b="0" i="0" u="none" strike="noStrike">
                          <a:effectLst/>
                          <a:latin typeface="Arial"/>
                        </a:rPr>
                        <a:t>MQYY</a:t>
                      </a:r>
                    </a:p>
                  </a:txBody>
                  <a:tcPr marL="9525" marR="9525" marT="9525" marB="0" anchor="b"/>
                </a:tc>
                <a:tc>
                  <a:txBody>
                    <a:bodyPr/>
                    <a:lstStyle/>
                    <a:p>
                      <a:pPr algn="r" fontAlgn="b"/>
                      <a:r>
                        <a:rPr lang="en-US" sz="1600" b="0" i="0" u="none" strike="noStrike">
                          <a:effectLst/>
                          <a:latin typeface="Arial"/>
                        </a:rPr>
                        <a:t>20.2</a:t>
                      </a:r>
                    </a:p>
                  </a:txBody>
                  <a:tcPr marL="9525" marR="9525" marT="9525" marB="0" anchor="b"/>
                </a:tc>
                <a:tc>
                  <a:txBody>
                    <a:bodyPr/>
                    <a:lstStyle/>
                    <a:p>
                      <a:pPr algn="r" fontAlgn="b"/>
                      <a:r>
                        <a:rPr lang="en-US" sz="1600" b="0" i="0" u="none" strike="noStrike">
                          <a:effectLst/>
                          <a:latin typeface="Arial"/>
                        </a:rPr>
                        <a:t>19.4</a:t>
                      </a:r>
                    </a:p>
                  </a:txBody>
                  <a:tcPr marL="9525" marR="9525" marT="9525" marB="0" anchor="b"/>
                </a:tc>
                <a:tc>
                  <a:txBody>
                    <a:bodyPr/>
                    <a:lstStyle/>
                    <a:p>
                      <a:pPr algn="r" fontAlgn="b"/>
                      <a:r>
                        <a:rPr lang="en-US" sz="1600" b="0" i="0" u="none" strike="noStrike">
                          <a:effectLst/>
                          <a:latin typeface="Arial"/>
                        </a:rPr>
                        <a:t>16.3</a:t>
                      </a:r>
                    </a:p>
                  </a:txBody>
                  <a:tcPr marL="9525" marR="9525" marT="9525" marB="0" anchor="b"/>
                </a:tc>
                <a:tc>
                  <a:txBody>
                    <a:bodyPr/>
                    <a:lstStyle/>
                    <a:p>
                      <a:pPr algn="r" fontAlgn="b"/>
                      <a:r>
                        <a:rPr lang="en-US" sz="1600" b="0" i="0" u="none" strike="noStrike">
                          <a:effectLst/>
                          <a:latin typeface="Arial"/>
                        </a:rPr>
                        <a:t>15.8</a:t>
                      </a:r>
                    </a:p>
                  </a:txBody>
                  <a:tcPr marL="9525" marR="9525" marT="9525" marB="0" anchor="b"/>
                </a:tc>
                <a:tc>
                  <a:txBody>
                    <a:bodyPr/>
                    <a:lstStyle/>
                    <a:p>
                      <a:pPr algn="r" fontAlgn="b"/>
                      <a:r>
                        <a:rPr lang="en-US" sz="1600" b="0" i="0" u="none" strike="noStrike" dirty="0">
                          <a:effectLst/>
                          <a:latin typeface="Arial"/>
                        </a:rPr>
                        <a:t>13.4</a:t>
                      </a:r>
                    </a:p>
                  </a:txBody>
                  <a:tcPr marL="9525" marR="9525" marT="9525" marB="0" anchor="b"/>
                </a:tc>
              </a:tr>
              <a:tr h="0">
                <a:tc>
                  <a:txBody>
                    <a:bodyPr/>
                    <a:lstStyle/>
                    <a:p>
                      <a:pPr algn="l" fontAlgn="b"/>
                      <a:r>
                        <a:rPr lang="en-US" sz="1600" b="0" i="0" u="none" strike="noStrike" dirty="0">
                          <a:effectLst/>
                          <a:latin typeface="Arial"/>
                        </a:rPr>
                        <a:t>TCLMB.5</a:t>
                      </a:r>
                    </a:p>
                  </a:txBody>
                  <a:tcPr marL="9525" marR="9525" marT="9525" marB="0" anchor="b"/>
                </a:tc>
                <a:tc>
                  <a:txBody>
                    <a:bodyPr/>
                    <a:lstStyle/>
                    <a:p>
                      <a:pPr algn="r" fontAlgn="b"/>
                      <a:endParaRPr lang="en-US" sz="1600" b="0" i="0" u="none" strike="noStrike" dirty="0">
                        <a:effectLst/>
                        <a:latin typeface="Arial"/>
                      </a:endParaRPr>
                    </a:p>
                  </a:txBody>
                  <a:tcPr marL="9525" marR="9525" marT="9525" marB="0" anchor="b"/>
                </a:tc>
                <a:tc>
                  <a:txBody>
                    <a:bodyPr/>
                    <a:lstStyle/>
                    <a:p>
                      <a:pPr algn="r" fontAlgn="b"/>
                      <a:r>
                        <a:rPr lang="en-US" sz="1600" b="0" i="0" u="none" strike="noStrike" dirty="0">
                          <a:effectLst/>
                          <a:latin typeface="Arial"/>
                        </a:rPr>
                        <a:t>20.6</a:t>
                      </a:r>
                    </a:p>
                  </a:txBody>
                  <a:tcPr marL="9525" marR="9525" marT="9525" marB="0" anchor="b"/>
                </a:tc>
                <a:tc>
                  <a:txBody>
                    <a:bodyPr/>
                    <a:lstStyle/>
                    <a:p>
                      <a:pPr algn="r" fontAlgn="b"/>
                      <a:r>
                        <a:rPr lang="en-US" sz="1600" b="0" i="0" u="none" strike="noStrike">
                          <a:effectLst/>
                          <a:latin typeface="Arial"/>
                        </a:rPr>
                        <a:t>17.1</a:t>
                      </a:r>
                    </a:p>
                  </a:txBody>
                  <a:tcPr marL="9525" marR="9525" marT="9525" marB="0" anchor="b"/>
                </a:tc>
                <a:tc>
                  <a:txBody>
                    <a:bodyPr/>
                    <a:lstStyle/>
                    <a:p>
                      <a:pPr algn="r" fontAlgn="b"/>
                      <a:r>
                        <a:rPr lang="en-US" sz="1600" b="0" i="0" u="none" strike="noStrike">
                          <a:effectLst/>
                          <a:latin typeface="Arial"/>
                        </a:rPr>
                        <a:t>17.1</a:t>
                      </a:r>
                    </a:p>
                  </a:txBody>
                  <a:tcPr marL="9525" marR="9525" marT="9525" marB="0" anchor="b"/>
                </a:tc>
                <a:tc>
                  <a:txBody>
                    <a:bodyPr/>
                    <a:lstStyle/>
                    <a:p>
                      <a:pPr algn="r" fontAlgn="b"/>
                      <a:r>
                        <a:rPr lang="en-US" sz="1600" b="0" i="0" u="none" strike="noStrike">
                          <a:effectLst/>
                          <a:latin typeface="Arial"/>
                        </a:rPr>
                        <a:t>14.5</a:t>
                      </a:r>
                    </a:p>
                  </a:txBody>
                  <a:tcPr marL="9525" marR="9525" marT="9525" marB="0" anchor="b"/>
                </a:tc>
              </a:tr>
              <a:tr h="0">
                <a:tc>
                  <a:txBody>
                    <a:bodyPr/>
                    <a:lstStyle/>
                    <a:p>
                      <a:pPr algn="l" fontAlgn="b"/>
                      <a:r>
                        <a:rPr lang="en-US" sz="1600" b="0" i="0" u="none" strike="noStrike">
                          <a:effectLst/>
                          <a:latin typeface="Arial"/>
                        </a:rPr>
                        <a:t>MCBY[HV].5</a:t>
                      </a:r>
                    </a:p>
                  </a:txBody>
                  <a:tcPr marL="9525" marR="9525" marT="9525" marB="0" anchor="b"/>
                </a:tc>
                <a:tc>
                  <a:txBody>
                    <a:bodyPr/>
                    <a:lstStyle/>
                    <a:p>
                      <a:pPr algn="r" fontAlgn="b"/>
                      <a:endParaRPr lang="en-US" sz="1600" b="0" i="0" u="none" strike="noStrike" dirty="0">
                        <a:effectLst/>
                        <a:latin typeface="Arial"/>
                      </a:endParaRPr>
                    </a:p>
                  </a:txBody>
                  <a:tcPr marL="9525" marR="9525" marT="9525" marB="0" anchor="b"/>
                </a:tc>
                <a:tc>
                  <a:txBody>
                    <a:bodyPr/>
                    <a:lstStyle/>
                    <a:p>
                      <a:pPr algn="r" fontAlgn="b"/>
                      <a:r>
                        <a:rPr lang="en-US" sz="1600" b="0" i="0" u="none" strike="noStrike">
                          <a:effectLst/>
                          <a:latin typeface="Arial"/>
                        </a:rPr>
                        <a:t>21.4</a:t>
                      </a:r>
                    </a:p>
                  </a:txBody>
                  <a:tcPr marL="9525" marR="9525" marT="9525" marB="0" anchor="b"/>
                </a:tc>
                <a:tc>
                  <a:txBody>
                    <a:bodyPr/>
                    <a:lstStyle/>
                    <a:p>
                      <a:pPr algn="r" fontAlgn="b"/>
                      <a:r>
                        <a:rPr lang="en-US" sz="1600" b="0" i="0" u="none" strike="noStrike">
                          <a:effectLst/>
                          <a:latin typeface="Arial"/>
                        </a:rPr>
                        <a:t>17.8</a:t>
                      </a:r>
                    </a:p>
                  </a:txBody>
                  <a:tcPr marL="9525" marR="9525" marT="9525" marB="0" anchor="b"/>
                </a:tc>
                <a:tc>
                  <a:txBody>
                    <a:bodyPr/>
                    <a:lstStyle/>
                    <a:p>
                      <a:pPr algn="r" fontAlgn="b"/>
                      <a:r>
                        <a:rPr lang="en-US" sz="1600" b="0" i="0" u="none" strike="noStrike">
                          <a:effectLst/>
                          <a:latin typeface="Arial"/>
                        </a:rPr>
                        <a:t>17.6</a:t>
                      </a:r>
                    </a:p>
                  </a:txBody>
                  <a:tcPr marL="9525" marR="9525" marT="9525" marB="0" anchor="b"/>
                </a:tc>
                <a:tc>
                  <a:txBody>
                    <a:bodyPr/>
                    <a:lstStyle/>
                    <a:p>
                      <a:pPr algn="r" fontAlgn="b"/>
                      <a:r>
                        <a:rPr lang="en-US" sz="1600" b="0" i="0" u="none" strike="noStrike" dirty="0">
                          <a:effectLst/>
                          <a:latin typeface="Arial"/>
                        </a:rPr>
                        <a:t>15</a:t>
                      </a:r>
                    </a:p>
                  </a:txBody>
                  <a:tcPr marL="9525" marR="9525" marT="9525" marB="0" anchor="b"/>
                </a:tc>
              </a:tr>
              <a:tr h="0">
                <a:tc>
                  <a:txBody>
                    <a:bodyPr/>
                    <a:lstStyle/>
                    <a:p>
                      <a:pPr algn="l" fontAlgn="b"/>
                      <a:r>
                        <a:rPr lang="en-US" sz="1600" b="0" i="0" u="none" strike="noStrike">
                          <a:effectLst/>
                          <a:latin typeface="Arial"/>
                        </a:rPr>
                        <a:t>MQY.5</a:t>
                      </a:r>
                    </a:p>
                  </a:txBody>
                  <a:tcPr marL="9525" marR="9525" marT="9525" marB="0" anchor="b"/>
                </a:tc>
                <a:tc>
                  <a:txBody>
                    <a:bodyPr/>
                    <a:lstStyle/>
                    <a:p>
                      <a:pPr algn="r" fontAlgn="b"/>
                      <a:endParaRPr lang="en-US" sz="1600" b="0" i="0" u="none" strike="noStrike" dirty="0">
                        <a:effectLst/>
                        <a:latin typeface="Arial"/>
                      </a:endParaRPr>
                    </a:p>
                  </a:txBody>
                  <a:tcPr marL="9525" marR="9525" marT="9525" marB="0" anchor="b"/>
                </a:tc>
                <a:tc>
                  <a:txBody>
                    <a:bodyPr/>
                    <a:lstStyle/>
                    <a:p>
                      <a:pPr algn="r" fontAlgn="b"/>
                      <a:r>
                        <a:rPr lang="en-US" sz="1600" b="0" i="0" u="none" strike="noStrike">
                          <a:effectLst/>
                          <a:latin typeface="Arial"/>
                        </a:rPr>
                        <a:t>21.7</a:t>
                      </a:r>
                    </a:p>
                  </a:txBody>
                  <a:tcPr marL="9525" marR="9525" marT="9525" marB="0" anchor="b"/>
                </a:tc>
                <a:tc>
                  <a:txBody>
                    <a:bodyPr/>
                    <a:lstStyle/>
                    <a:p>
                      <a:pPr algn="r" fontAlgn="b"/>
                      <a:r>
                        <a:rPr lang="en-US" sz="1600" b="0" i="0" u="none" strike="noStrike">
                          <a:effectLst/>
                          <a:latin typeface="Arial"/>
                        </a:rPr>
                        <a:t>18.1</a:t>
                      </a:r>
                    </a:p>
                  </a:txBody>
                  <a:tcPr marL="9525" marR="9525" marT="9525" marB="0" anchor="b"/>
                </a:tc>
                <a:tc>
                  <a:txBody>
                    <a:bodyPr/>
                    <a:lstStyle/>
                    <a:p>
                      <a:pPr algn="r" fontAlgn="b"/>
                      <a:r>
                        <a:rPr lang="en-US" sz="1600" b="0" i="0" u="none" strike="noStrike">
                          <a:effectLst/>
                          <a:latin typeface="Arial"/>
                        </a:rPr>
                        <a:t>18</a:t>
                      </a:r>
                    </a:p>
                  </a:txBody>
                  <a:tcPr marL="9525" marR="9525" marT="9525" marB="0" anchor="b"/>
                </a:tc>
                <a:tc>
                  <a:txBody>
                    <a:bodyPr/>
                    <a:lstStyle/>
                    <a:p>
                      <a:pPr algn="r" fontAlgn="b"/>
                      <a:r>
                        <a:rPr lang="en-US" sz="1600" b="0" i="0" u="none" strike="noStrike" dirty="0">
                          <a:effectLst/>
                          <a:latin typeface="Arial"/>
                        </a:rPr>
                        <a:t>15.3</a:t>
                      </a:r>
                    </a:p>
                  </a:txBody>
                  <a:tcPr marL="9525" marR="9525" marT="9525" marB="0" anchor="b"/>
                </a:tc>
              </a:tr>
              <a:tr h="0">
                <a:tc>
                  <a:txBody>
                    <a:bodyPr/>
                    <a:lstStyle/>
                    <a:p>
                      <a:pPr algn="l" fontAlgn="b"/>
                      <a:r>
                        <a:rPr lang="en-US" sz="1600" b="0" i="0" u="none" strike="noStrike">
                          <a:effectLst/>
                          <a:latin typeface="Arial"/>
                        </a:rPr>
                        <a:t>TCLMC.6</a:t>
                      </a:r>
                    </a:p>
                  </a:txBody>
                  <a:tcPr marL="9525" marR="9525" marT="9525" marB="0" anchor="b"/>
                </a:tc>
                <a:tc>
                  <a:txBody>
                    <a:bodyPr/>
                    <a:lstStyle/>
                    <a:p>
                      <a:pPr algn="r" fontAlgn="b"/>
                      <a:endParaRPr lang="en-US" sz="1600" b="0" i="0" u="none" strike="noStrike" dirty="0">
                        <a:effectLst/>
                        <a:latin typeface="Arial"/>
                      </a:endParaRPr>
                    </a:p>
                  </a:txBody>
                  <a:tcPr marL="9525" marR="9525" marT="9525" marB="0" anchor="b"/>
                </a:tc>
                <a:tc>
                  <a:txBody>
                    <a:bodyPr/>
                    <a:lstStyle/>
                    <a:p>
                      <a:pPr algn="r" fontAlgn="b"/>
                      <a:r>
                        <a:rPr lang="en-US" sz="1600" b="0" i="0" u="none" strike="noStrike">
                          <a:effectLst/>
                          <a:latin typeface="Arial"/>
                        </a:rPr>
                        <a:t>20.7</a:t>
                      </a:r>
                    </a:p>
                  </a:txBody>
                  <a:tcPr marL="9525" marR="9525" marT="9525" marB="0" anchor="b"/>
                </a:tc>
                <a:tc>
                  <a:txBody>
                    <a:bodyPr/>
                    <a:lstStyle/>
                    <a:p>
                      <a:pPr algn="r" fontAlgn="b"/>
                      <a:r>
                        <a:rPr lang="en-US" sz="1600" b="0" i="0" u="none" strike="noStrike">
                          <a:effectLst/>
                          <a:latin typeface="Arial"/>
                        </a:rPr>
                        <a:t>16.8</a:t>
                      </a:r>
                    </a:p>
                  </a:txBody>
                  <a:tcPr marL="9525" marR="9525" marT="9525" marB="0" anchor="b"/>
                </a:tc>
                <a:tc>
                  <a:txBody>
                    <a:bodyPr/>
                    <a:lstStyle/>
                    <a:p>
                      <a:pPr algn="r" fontAlgn="b"/>
                      <a:r>
                        <a:rPr lang="en-US" sz="1600" b="0" i="0" u="none" strike="noStrike">
                          <a:effectLst/>
                          <a:latin typeface="Arial"/>
                        </a:rPr>
                        <a:t>16.8</a:t>
                      </a:r>
                    </a:p>
                  </a:txBody>
                  <a:tcPr marL="9525" marR="9525" marT="9525" marB="0" anchor="b"/>
                </a:tc>
                <a:tc>
                  <a:txBody>
                    <a:bodyPr/>
                    <a:lstStyle/>
                    <a:p>
                      <a:pPr algn="r" fontAlgn="b"/>
                      <a:r>
                        <a:rPr lang="en-US" sz="1600" b="0" i="0" u="none" strike="noStrike" dirty="0">
                          <a:effectLst/>
                          <a:latin typeface="Arial"/>
                        </a:rPr>
                        <a:t>14.9</a:t>
                      </a:r>
                    </a:p>
                  </a:txBody>
                  <a:tcPr marL="9525" marR="9525" marT="9525" marB="0" anchor="b"/>
                </a:tc>
              </a:tr>
              <a:tr h="0">
                <a:tc>
                  <a:txBody>
                    <a:bodyPr/>
                    <a:lstStyle/>
                    <a:p>
                      <a:pPr algn="l" fontAlgn="b"/>
                      <a:r>
                        <a:rPr lang="en-US" sz="1600" b="0" i="0" u="none" strike="noStrike">
                          <a:effectLst/>
                          <a:latin typeface="Arial"/>
                        </a:rPr>
                        <a:t>MCBC[HV].6</a:t>
                      </a:r>
                    </a:p>
                  </a:txBody>
                  <a:tcPr marL="9525" marR="9525" marT="9525" marB="0" anchor="b"/>
                </a:tc>
                <a:tc>
                  <a:txBody>
                    <a:bodyPr/>
                    <a:lstStyle/>
                    <a:p>
                      <a:pPr algn="r" fontAlgn="b"/>
                      <a:endParaRPr lang="en-US" sz="1600" b="0" i="0" u="none" strike="noStrike" dirty="0">
                        <a:effectLst/>
                        <a:latin typeface="Arial"/>
                      </a:endParaRPr>
                    </a:p>
                  </a:txBody>
                  <a:tcPr marL="9525" marR="9525" marT="9525" marB="0" anchor="b"/>
                </a:tc>
                <a:tc>
                  <a:txBody>
                    <a:bodyPr/>
                    <a:lstStyle/>
                    <a:p>
                      <a:pPr algn="r" fontAlgn="b"/>
                      <a:r>
                        <a:rPr lang="en-US" sz="1600" b="0" i="0" u="none" strike="noStrike">
                          <a:effectLst/>
                          <a:latin typeface="Arial"/>
                        </a:rPr>
                        <a:t>21.4</a:t>
                      </a:r>
                    </a:p>
                  </a:txBody>
                  <a:tcPr marL="9525" marR="9525" marT="9525" marB="0" anchor="b"/>
                </a:tc>
                <a:tc>
                  <a:txBody>
                    <a:bodyPr/>
                    <a:lstStyle/>
                    <a:p>
                      <a:pPr algn="r" fontAlgn="b"/>
                      <a:r>
                        <a:rPr lang="en-US" sz="1600" b="0" i="0" u="none" strike="noStrike">
                          <a:effectLst/>
                          <a:latin typeface="Arial"/>
                        </a:rPr>
                        <a:t>17.4</a:t>
                      </a:r>
                    </a:p>
                  </a:txBody>
                  <a:tcPr marL="9525" marR="9525" marT="9525" marB="0" anchor="b"/>
                </a:tc>
                <a:tc>
                  <a:txBody>
                    <a:bodyPr/>
                    <a:lstStyle/>
                    <a:p>
                      <a:pPr algn="r" fontAlgn="b"/>
                      <a:r>
                        <a:rPr lang="en-US" sz="1600" b="0" i="0" u="none" strike="noStrike">
                          <a:effectLst/>
                          <a:latin typeface="Arial"/>
                        </a:rPr>
                        <a:t>17.4</a:t>
                      </a:r>
                    </a:p>
                  </a:txBody>
                  <a:tcPr marL="9525" marR="9525" marT="9525" marB="0" anchor="b"/>
                </a:tc>
                <a:tc>
                  <a:txBody>
                    <a:bodyPr/>
                    <a:lstStyle/>
                    <a:p>
                      <a:pPr algn="r" fontAlgn="b"/>
                      <a:r>
                        <a:rPr lang="en-US" sz="1600" b="0" i="0" u="none" strike="noStrike" dirty="0">
                          <a:effectLst/>
                          <a:latin typeface="Arial"/>
                        </a:rPr>
                        <a:t>17.4</a:t>
                      </a:r>
                    </a:p>
                  </a:txBody>
                  <a:tcPr marL="9525" marR="9525" marT="9525" marB="0" anchor="b"/>
                </a:tc>
              </a:tr>
              <a:tr h="0">
                <a:tc>
                  <a:txBody>
                    <a:bodyPr/>
                    <a:lstStyle/>
                    <a:p>
                      <a:pPr algn="l" fontAlgn="b"/>
                      <a:r>
                        <a:rPr lang="en-US" sz="1600" b="0" i="0" u="none" strike="noStrike">
                          <a:effectLst/>
                          <a:latin typeface="Arial"/>
                        </a:rPr>
                        <a:t>MQML.6</a:t>
                      </a:r>
                    </a:p>
                  </a:txBody>
                  <a:tcPr marL="9525" marR="9525" marT="9525" marB="0" anchor="b"/>
                </a:tc>
                <a:tc>
                  <a:txBody>
                    <a:bodyPr/>
                    <a:lstStyle/>
                    <a:p>
                      <a:pPr algn="r" fontAlgn="b"/>
                      <a:endParaRPr lang="en-US" sz="1600" b="0" i="0" u="none" strike="noStrike" dirty="0">
                        <a:effectLst/>
                        <a:latin typeface="Arial"/>
                      </a:endParaRPr>
                    </a:p>
                  </a:txBody>
                  <a:tcPr marL="9525" marR="9525" marT="9525" marB="0" anchor="b"/>
                </a:tc>
                <a:tc>
                  <a:txBody>
                    <a:bodyPr/>
                    <a:lstStyle/>
                    <a:p>
                      <a:pPr algn="r" fontAlgn="b"/>
                      <a:r>
                        <a:rPr lang="en-US" sz="1600" b="0" i="0" u="none" strike="noStrike">
                          <a:effectLst/>
                          <a:latin typeface="Arial"/>
                        </a:rPr>
                        <a:t>21.7</a:t>
                      </a:r>
                    </a:p>
                  </a:txBody>
                  <a:tcPr marL="9525" marR="9525" marT="9525" marB="0" anchor="b"/>
                </a:tc>
                <a:tc>
                  <a:txBody>
                    <a:bodyPr/>
                    <a:lstStyle/>
                    <a:p>
                      <a:pPr algn="r" fontAlgn="b"/>
                      <a:r>
                        <a:rPr lang="en-US" sz="1600" b="0" i="0" u="none" strike="noStrike">
                          <a:effectLst/>
                          <a:latin typeface="Arial"/>
                        </a:rPr>
                        <a:t>17.7</a:t>
                      </a:r>
                    </a:p>
                  </a:txBody>
                  <a:tcPr marL="9525" marR="9525" marT="9525" marB="0" anchor="b"/>
                </a:tc>
                <a:tc>
                  <a:txBody>
                    <a:bodyPr/>
                    <a:lstStyle/>
                    <a:p>
                      <a:pPr algn="r" fontAlgn="b"/>
                      <a:r>
                        <a:rPr lang="en-US" sz="1600" b="0" i="0" u="none" strike="noStrike">
                          <a:effectLst/>
                          <a:latin typeface="Arial"/>
                        </a:rPr>
                        <a:t>17.7</a:t>
                      </a:r>
                    </a:p>
                  </a:txBody>
                  <a:tcPr marL="9525" marR="9525" marT="9525" marB="0" anchor="b"/>
                </a:tc>
                <a:tc>
                  <a:txBody>
                    <a:bodyPr/>
                    <a:lstStyle/>
                    <a:p>
                      <a:pPr algn="r" fontAlgn="b"/>
                      <a:r>
                        <a:rPr lang="en-US" sz="1600" b="0" i="0" u="none" strike="noStrike" dirty="0">
                          <a:effectLst/>
                          <a:latin typeface="Arial"/>
                        </a:rPr>
                        <a:t>15.7</a:t>
                      </a:r>
                    </a:p>
                  </a:txBody>
                  <a:tcPr marL="9525" marR="9525" marT="9525" marB="0" anchor="b"/>
                </a:tc>
              </a:tr>
            </a:tbl>
          </a:graphicData>
        </a:graphic>
      </p:graphicFrame>
      <p:sp>
        <p:nvSpPr>
          <p:cNvPr id="3" name="Slide Number Placeholder 2"/>
          <p:cNvSpPr>
            <a:spLocks noGrp="1"/>
          </p:cNvSpPr>
          <p:nvPr>
            <p:ph type="sldNum" sz="quarter" idx="12"/>
          </p:nvPr>
        </p:nvSpPr>
        <p:spPr/>
        <p:txBody>
          <a:bodyPr/>
          <a:lstStyle/>
          <a:p>
            <a:fld id="{0FA004B2-1541-5046-B6F2-22AF56585712}" type="slidenum">
              <a:rPr lang="en-US" smtClean="0"/>
              <a:pPr/>
              <a:t>13</a:t>
            </a:fld>
            <a:endParaRPr lang="en-US"/>
          </a:p>
        </p:txBody>
      </p:sp>
      <p:sp>
        <p:nvSpPr>
          <p:cNvPr id="4" name="Title 3"/>
          <p:cNvSpPr>
            <a:spLocks noGrp="1"/>
          </p:cNvSpPr>
          <p:nvPr>
            <p:ph type="title"/>
          </p:nvPr>
        </p:nvSpPr>
        <p:spPr/>
        <p:txBody>
          <a:bodyPr/>
          <a:lstStyle/>
          <a:p>
            <a:r>
              <a:rPr lang="en-US" dirty="0" smtClean="0"/>
              <a:t>Aperture Flat</a:t>
            </a:r>
            <a:endParaRPr lang="en-US" dirty="0"/>
          </a:p>
        </p:txBody>
      </p:sp>
      <p:sp>
        <p:nvSpPr>
          <p:cNvPr id="5" name="Footer Placeholder 4"/>
          <p:cNvSpPr>
            <a:spLocks noGrp="1"/>
          </p:cNvSpPr>
          <p:nvPr>
            <p:ph type="ftr" sz="quarter" idx="3"/>
          </p:nvPr>
        </p:nvSpPr>
        <p:spPr/>
        <p:txBody>
          <a:bodyPr/>
          <a:lstStyle/>
          <a:p>
            <a:endParaRPr lang="en-GB" dirty="0"/>
          </a:p>
        </p:txBody>
      </p:sp>
      <p:sp>
        <p:nvSpPr>
          <p:cNvPr id="7" name="TextBox 6"/>
          <p:cNvSpPr txBox="1"/>
          <p:nvPr/>
        </p:nvSpPr>
        <p:spPr>
          <a:xfrm>
            <a:off x="7000875" y="1590675"/>
            <a:ext cx="1585690" cy="923330"/>
          </a:xfrm>
          <a:prstGeom prst="rect">
            <a:avLst/>
          </a:prstGeom>
          <a:noFill/>
        </p:spPr>
        <p:txBody>
          <a:bodyPr wrap="none" rtlCol="0">
            <a:spAutoFit/>
          </a:bodyPr>
          <a:lstStyle/>
          <a:p>
            <a:r>
              <a:rPr lang="el-GR" dirty="0"/>
              <a:t>β</a:t>
            </a:r>
            <a:r>
              <a:rPr lang="en-US" dirty="0" smtClean="0"/>
              <a:t>=30/7.5cm</a:t>
            </a:r>
          </a:p>
          <a:p>
            <a:r>
              <a:rPr lang="el-GR" dirty="0" smtClean="0"/>
              <a:t>Θ</a:t>
            </a:r>
            <a:r>
              <a:rPr lang="en-US" baseline="-25000" dirty="0" smtClean="0"/>
              <a:t>c</a:t>
            </a:r>
            <a:r>
              <a:rPr lang="en-US" dirty="0" smtClean="0"/>
              <a:t>=±245 </a:t>
            </a:r>
            <a:r>
              <a:rPr lang="el-GR" dirty="0" smtClean="0"/>
              <a:t>μ</a:t>
            </a:r>
            <a:r>
              <a:rPr lang="en-US" dirty="0" smtClean="0"/>
              <a:t>rad</a:t>
            </a:r>
          </a:p>
          <a:p>
            <a:r>
              <a:rPr lang="en-US" dirty="0" err="1" smtClean="0"/>
              <a:t>d</a:t>
            </a:r>
            <a:r>
              <a:rPr lang="en-US" baseline="-25000" dirty="0" err="1" smtClean="0"/>
              <a:t>sep</a:t>
            </a:r>
            <a:r>
              <a:rPr lang="en-US" dirty="0" smtClean="0"/>
              <a:t>=±0.75 mm</a:t>
            </a:r>
          </a:p>
        </p:txBody>
      </p:sp>
    </p:spTree>
    <p:extLst>
      <p:ext uri="{BB962C8B-B14F-4D97-AF65-F5344CB8AC3E}">
        <p14:creationId xmlns:p14="http://schemas.microsoft.com/office/powerpoint/2010/main" val="84889268"/>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2677024743"/>
              </p:ext>
            </p:extLst>
          </p:nvPr>
        </p:nvGraphicFramePr>
        <p:xfrm>
          <a:off x="457200" y="1747838"/>
          <a:ext cx="6170043" cy="4171315"/>
        </p:xfrm>
        <a:graphic>
          <a:graphicData uri="http://schemas.openxmlformats.org/drawingml/2006/table">
            <a:tbl>
              <a:tblPr firstRow="1" bandRow="1">
                <a:tableStyleId>{5C22544A-7EE6-4342-B048-85BDC9FD1C3A}</a:tableStyleId>
              </a:tblPr>
              <a:tblGrid>
                <a:gridCol w="1579563"/>
                <a:gridCol w="906082"/>
                <a:gridCol w="935355"/>
                <a:gridCol w="949643"/>
                <a:gridCol w="837248"/>
                <a:gridCol w="962152"/>
              </a:tblGrid>
              <a:tr h="370840">
                <a:tc>
                  <a:txBody>
                    <a:bodyPr/>
                    <a:lstStyle/>
                    <a:p>
                      <a:endParaRPr lang="en-US" sz="1600" dirty="0"/>
                    </a:p>
                  </a:txBody>
                  <a:tcPr/>
                </a:tc>
                <a:tc>
                  <a:txBody>
                    <a:bodyPr/>
                    <a:lstStyle/>
                    <a:p>
                      <a:r>
                        <a:rPr lang="en-US" sz="1600" dirty="0" smtClean="0"/>
                        <a:t>bare [</a:t>
                      </a:r>
                      <a:r>
                        <a:rPr lang="el-GR" sz="1600" dirty="0" smtClean="0">
                          <a:latin typeface="Calibri"/>
                        </a:rPr>
                        <a:t>σ</a:t>
                      </a:r>
                      <a:r>
                        <a:rPr lang="en-US" sz="1600" dirty="0" smtClean="0">
                          <a:latin typeface="Calibri"/>
                        </a:rPr>
                        <a:t>]</a:t>
                      </a:r>
                      <a:endParaRPr lang="en-US" sz="1600" dirty="0"/>
                    </a:p>
                  </a:txBody>
                  <a:tcPr/>
                </a:tc>
                <a:tc>
                  <a:txBody>
                    <a:bodyPr/>
                    <a:lstStyle/>
                    <a:p>
                      <a:r>
                        <a:rPr lang="en-US" sz="1600" dirty="0" err="1" smtClean="0"/>
                        <a:t>mech</a:t>
                      </a:r>
                      <a:r>
                        <a:rPr lang="en-US" sz="1600" dirty="0" smtClean="0"/>
                        <a:t>[</a:t>
                      </a:r>
                      <a:r>
                        <a:rPr lang="el-GR" sz="1600" dirty="0" smtClean="0">
                          <a:latin typeface="+mn-lt"/>
                        </a:rPr>
                        <a:t>σ</a:t>
                      </a:r>
                      <a:r>
                        <a:rPr lang="en-US" sz="1600" dirty="0" smtClean="0">
                          <a:latin typeface="+mn-lt"/>
                        </a:rPr>
                        <a:t>]</a:t>
                      </a:r>
                      <a:endParaRPr lang="en-US" sz="1600" dirty="0"/>
                    </a:p>
                  </a:txBody>
                  <a:tcPr/>
                </a:tc>
                <a:tc>
                  <a:txBody>
                    <a:bodyPr/>
                    <a:lstStyle/>
                    <a:p>
                      <a:r>
                        <a:rPr lang="en-US" sz="1600" dirty="0" smtClean="0"/>
                        <a:t>beam[</a:t>
                      </a:r>
                      <a:r>
                        <a:rPr lang="el-GR" sz="1600" dirty="0" smtClean="0">
                          <a:latin typeface="+mn-lt"/>
                        </a:rPr>
                        <a:t>σ</a:t>
                      </a:r>
                      <a:r>
                        <a:rPr lang="en-US" sz="1600" dirty="0" smtClean="0">
                          <a:latin typeface="+mn-lt"/>
                        </a:rPr>
                        <a:t>]</a:t>
                      </a:r>
                      <a:endParaRPr lang="en-US" sz="1600" dirty="0"/>
                    </a:p>
                  </a:txBody>
                  <a:tcPr/>
                </a:tc>
                <a:tc>
                  <a:txBody>
                    <a:bodyPr/>
                    <a:lstStyle/>
                    <a:p>
                      <a:r>
                        <a:rPr lang="en-US" sz="1600" dirty="0" smtClean="0"/>
                        <a:t>crab[</a:t>
                      </a:r>
                      <a:r>
                        <a:rPr lang="el-GR" sz="1600" dirty="0" smtClean="0">
                          <a:latin typeface="+mn-lt"/>
                        </a:rPr>
                        <a:t>σ</a:t>
                      </a:r>
                      <a:r>
                        <a:rPr lang="en-US" sz="1600" dirty="0" smtClean="0">
                          <a:latin typeface="+mn-lt"/>
                        </a:rPr>
                        <a:t>]</a:t>
                      </a:r>
                      <a:endParaRPr lang="en-US" sz="1600" dirty="0"/>
                    </a:p>
                  </a:txBody>
                  <a:tcPr/>
                </a:tc>
                <a:tc>
                  <a:txBody>
                    <a:bodyPr/>
                    <a:lstStyle/>
                    <a:p>
                      <a:r>
                        <a:rPr lang="en-US" sz="1600" dirty="0" smtClean="0"/>
                        <a:t>offset[</a:t>
                      </a:r>
                      <a:r>
                        <a:rPr lang="el-GR" sz="1600" dirty="0" smtClean="0">
                          <a:latin typeface="+mn-lt"/>
                        </a:rPr>
                        <a:t>σ</a:t>
                      </a:r>
                      <a:r>
                        <a:rPr lang="en-US" sz="1600" dirty="0" smtClean="0">
                          <a:latin typeface="+mn-lt"/>
                        </a:rPr>
                        <a:t>]</a:t>
                      </a:r>
                      <a:endParaRPr lang="en-US" sz="1600" dirty="0"/>
                    </a:p>
                  </a:txBody>
                  <a:tcPr/>
                </a:tc>
              </a:tr>
              <a:tr h="202247">
                <a:tc>
                  <a:txBody>
                    <a:bodyPr/>
                    <a:lstStyle/>
                    <a:p>
                      <a:pPr algn="l" fontAlgn="b"/>
                      <a:r>
                        <a:rPr lang="en-US" sz="1600" b="0" i="0" u="none" strike="noStrike" dirty="0">
                          <a:effectLst/>
                          <a:latin typeface="Arial"/>
                        </a:rPr>
                        <a:t>TAXS</a:t>
                      </a:r>
                    </a:p>
                  </a:txBody>
                  <a:tcPr marL="9525" marR="9525" marT="9525" marB="0" anchor="b"/>
                </a:tc>
                <a:tc>
                  <a:txBody>
                    <a:bodyPr/>
                    <a:lstStyle/>
                    <a:p>
                      <a:pPr algn="r" fontAlgn="b"/>
                      <a:endParaRPr lang="en-US" sz="1600" b="0" i="0" u="none" strike="noStrike" dirty="0">
                        <a:effectLst/>
                        <a:latin typeface="Arial"/>
                      </a:endParaRPr>
                    </a:p>
                  </a:txBody>
                  <a:tcPr marL="9525" marR="9525" marT="9525" marB="0" anchor="b"/>
                </a:tc>
                <a:tc>
                  <a:txBody>
                    <a:bodyPr/>
                    <a:lstStyle/>
                    <a:p>
                      <a:pPr algn="r" fontAlgn="b"/>
                      <a:r>
                        <a:rPr lang="en-US" sz="1600" b="0" i="0" u="none" strike="noStrike">
                          <a:effectLst/>
                          <a:latin typeface="Arial"/>
                        </a:rPr>
                        <a:t>17.9</a:t>
                      </a:r>
                    </a:p>
                  </a:txBody>
                  <a:tcPr marL="9525" marR="9525" marT="9525" marB="0" anchor="b"/>
                </a:tc>
                <a:tc>
                  <a:txBody>
                    <a:bodyPr/>
                    <a:lstStyle/>
                    <a:p>
                      <a:pPr algn="r" fontAlgn="b"/>
                      <a:r>
                        <a:rPr lang="en-US" sz="1600" b="0" i="0" u="none" strike="noStrike">
                          <a:effectLst/>
                          <a:latin typeface="Arial"/>
                        </a:rPr>
                        <a:t>14.8</a:t>
                      </a:r>
                    </a:p>
                  </a:txBody>
                  <a:tcPr marL="9525" marR="9525" marT="9525" marB="0" anchor="b"/>
                </a:tc>
                <a:tc>
                  <a:txBody>
                    <a:bodyPr/>
                    <a:lstStyle/>
                    <a:p>
                      <a:pPr algn="r" fontAlgn="b"/>
                      <a:r>
                        <a:rPr lang="en-US" sz="1600" b="0" i="0" u="none" strike="noStrike">
                          <a:effectLst/>
                          <a:latin typeface="Arial"/>
                        </a:rPr>
                        <a:t>14.8</a:t>
                      </a:r>
                    </a:p>
                  </a:txBody>
                  <a:tcPr marL="9525" marR="9525" marT="9525" marB="0" anchor="b"/>
                </a:tc>
                <a:tc>
                  <a:txBody>
                    <a:bodyPr/>
                    <a:lstStyle/>
                    <a:p>
                      <a:pPr algn="r" fontAlgn="b"/>
                      <a:r>
                        <a:rPr lang="en-US" sz="1600" b="0" i="0" u="none" strike="noStrike">
                          <a:effectLst/>
                          <a:latin typeface="Arial"/>
                        </a:rPr>
                        <a:t>13.3</a:t>
                      </a:r>
                    </a:p>
                  </a:txBody>
                  <a:tcPr marL="9525" marR="9525" marT="9525" marB="0" anchor="b"/>
                </a:tc>
              </a:tr>
              <a:tr h="174307">
                <a:tc>
                  <a:txBody>
                    <a:bodyPr/>
                    <a:lstStyle/>
                    <a:p>
                      <a:pPr algn="l" fontAlgn="b"/>
                      <a:r>
                        <a:rPr lang="en-US" sz="1600" b="0" i="0" u="none" strike="noStrike">
                          <a:effectLst/>
                          <a:latin typeface="Arial"/>
                        </a:rPr>
                        <a:t>MQXFA.[AB]1</a:t>
                      </a:r>
                    </a:p>
                  </a:txBody>
                  <a:tcPr marL="9525" marR="9525" marT="9525" marB="0" anchor="b"/>
                </a:tc>
                <a:tc>
                  <a:txBody>
                    <a:bodyPr/>
                    <a:lstStyle/>
                    <a:p>
                      <a:pPr algn="r" fontAlgn="b"/>
                      <a:r>
                        <a:rPr lang="en-US" sz="1600" b="0" i="0" u="none" strike="noStrike">
                          <a:effectLst/>
                          <a:latin typeface="Arial"/>
                        </a:rPr>
                        <a:t>18.1</a:t>
                      </a:r>
                    </a:p>
                  </a:txBody>
                  <a:tcPr marL="9525" marR="9525" marT="9525" marB="0" anchor="b"/>
                </a:tc>
                <a:tc>
                  <a:txBody>
                    <a:bodyPr/>
                    <a:lstStyle/>
                    <a:p>
                      <a:pPr algn="r" fontAlgn="b"/>
                      <a:r>
                        <a:rPr lang="en-US" sz="1600" b="0" i="0" u="none" strike="noStrike" dirty="0">
                          <a:effectLst/>
                          <a:latin typeface="Arial"/>
                        </a:rPr>
                        <a:t>17.5</a:t>
                      </a:r>
                    </a:p>
                  </a:txBody>
                  <a:tcPr marL="9525" marR="9525" marT="9525" marB="0" anchor="b"/>
                </a:tc>
                <a:tc>
                  <a:txBody>
                    <a:bodyPr/>
                    <a:lstStyle/>
                    <a:p>
                      <a:pPr algn="r" fontAlgn="b"/>
                      <a:r>
                        <a:rPr lang="en-US" sz="1600" b="0" i="0" u="none" strike="noStrike">
                          <a:effectLst/>
                          <a:latin typeface="Arial"/>
                        </a:rPr>
                        <a:t>15</a:t>
                      </a:r>
                    </a:p>
                  </a:txBody>
                  <a:tcPr marL="9525" marR="9525" marT="9525" marB="0" anchor="b"/>
                </a:tc>
                <a:tc>
                  <a:txBody>
                    <a:bodyPr/>
                    <a:lstStyle/>
                    <a:p>
                      <a:pPr algn="r" fontAlgn="b"/>
                      <a:r>
                        <a:rPr lang="en-US" sz="1600" b="0" i="0" u="none" strike="noStrike">
                          <a:effectLst/>
                          <a:latin typeface="Arial"/>
                        </a:rPr>
                        <a:t>15</a:t>
                      </a:r>
                    </a:p>
                  </a:txBody>
                  <a:tcPr marL="9525" marR="9525" marT="9525" marB="0" anchor="b"/>
                </a:tc>
                <a:tc>
                  <a:txBody>
                    <a:bodyPr/>
                    <a:lstStyle/>
                    <a:p>
                      <a:pPr algn="r" fontAlgn="b"/>
                      <a:r>
                        <a:rPr lang="en-US" sz="1600" b="0" i="0" u="none" strike="noStrike">
                          <a:effectLst/>
                          <a:latin typeface="Arial"/>
                        </a:rPr>
                        <a:t>14.2</a:t>
                      </a:r>
                    </a:p>
                  </a:txBody>
                  <a:tcPr marL="9525" marR="9525" marT="9525" marB="0" anchor="b"/>
                </a:tc>
              </a:tr>
              <a:tr h="130493">
                <a:tc>
                  <a:txBody>
                    <a:bodyPr/>
                    <a:lstStyle/>
                    <a:p>
                      <a:pPr algn="l" fontAlgn="b"/>
                      <a:r>
                        <a:rPr lang="en-US" sz="1600" b="0" i="0" u="none" strike="noStrike" dirty="0">
                          <a:effectLst/>
                          <a:latin typeface="Arial"/>
                        </a:rPr>
                        <a:t>MQXFB.[AB][23]</a:t>
                      </a:r>
                    </a:p>
                  </a:txBody>
                  <a:tcPr marL="9525" marR="9525" marT="9525" marB="0" anchor="b"/>
                </a:tc>
                <a:tc>
                  <a:txBody>
                    <a:bodyPr/>
                    <a:lstStyle/>
                    <a:p>
                      <a:pPr algn="r" fontAlgn="b"/>
                      <a:r>
                        <a:rPr lang="en-US" sz="1600" b="0" i="0" u="none" strike="noStrike">
                          <a:effectLst/>
                          <a:latin typeface="Arial"/>
                        </a:rPr>
                        <a:t>14.4</a:t>
                      </a:r>
                    </a:p>
                  </a:txBody>
                  <a:tcPr marL="9525" marR="9525" marT="9525" marB="0" anchor="b"/>
                </a:tc>
                <a:tc>
                  <a:txBody>
                    <a:bodyPr/>
                    <a:lstStyle/>
                    <a:p>
                      <a:pPr algn="r" fontAlgn="b"/>
                      <a:r>
                        <a:rPr lang="en-US" sz="1600" b="0" i="0" u="none" strike="noStrike">
                          <a:effectLst/>
                          <a:latin typeface="Arial"/>
                        </a:rPr>
                        <a:t>14</a:t>
                      </a:r>
                    </a:p>
                  </a:txBody>
                  <a:tcPr marL="9525" marR="9525" marT="9525" marB="0" anchor="b"/>
                </a:tc>
                <a:tc>
                  <a:txBody>
                    <a:bodyPr/>
                    <a:lstStyle/>
                    <a:p>
                      <a:pPr algn="r" fontAlgn="b"/>
                      <a:r>
                        <a:rPr lang="en-US" sz="1600" b="0" i="0" u="none" strike="noStrike" dirty="0">
                          <a:effectLst/>
                          <a:latin typeface="Arial"/>
                        </a:rPr>
                        <a:t>12.1</a:t>
                      </a:r>
                    </a:p>
                  </a:txBody>
                  <a:tcPr marL="9525" marR="9525" marT="9525" marB="0" anchor="b"/>
                </a:tc>
                <a:tc>
                  <a:txBody>
                    <a:bodyPr/>
                    <a:lstStyle/>
                    <a:p>
                      <a:pPr algn="r" fontAlgn="b"/>
                      <a:r>
                        <a:rPr lang="en-US" sz="1600" b="0" i="0" u="none" strike="noStrike" dirty="0">
                          <a:effectLst/>
                          <a:latin typeface="Arial"/>
                        </a:rPr>
                        <a:t>12</a:t>
                      </a:r>
                    </a:p>
                  </a:txBody>
                  <a:tcPr marL="9525" marR="9525" marT="9525" marB="0" anchor="b"/>
                </a:tc>
                <a:tc>
                  <a:txBody>
                    <a:bodyPr/>
                    <a:lstStyle/>
                    <a:p>
                      <a:pPr algn="r" fontAlgn="b"/>
                      <a:r>
                        <a:rPr lang="en-US" sz="1600" b="0" i="0" u="none" strike="noStrike" dirty="0">
                          <a:solidFill>
                            <a:srgbClr val="FF0000"/>
                          </a:solidFill>
                          <a:effectLst/>
                          <a:latin typeface="Arial"/>
                        </a:rPr>
                        <a:t>11.2</a:t>
                      </a:r>
                    </a:p>
                  </a:txBody>
                  <a:tcPr marL="9525" marR="9525" marT="9525" marB="0" anchor="b"/>
                </a:tc>
              </a:tr>
              <a:tr h="0">
                <a:tc>
                  <a:txBody>
                    <a:bodyPr/>
                    <a:lstStyle/>
                    <a:p>
                      <a:pPr algn="l" fontAlgn="b"/>
                      <a:r>
                        <a:rPr lang="en-US" sz="1600" b="0" i="0" u="none" strike="noStrike" dirty="0">
                          <a:effectLst/>
                          <a:latin typeface="Arial"/>
                        </a:rPr>
                        <a:t>MBXF</a:t>
                      </a:r>
                    </a:p>
                  </a:txBody>
                  <a:tcPr marL="9525" marR="9525" marT="9525" marB="0" anchor="b"/>
                </a:tc>
                <a:tc>
                  <a:txBody>
                    <a:bodyPr/>
                    <a:lstStyle/>
                    <a:p>
                      <a:pPr algn="r" fontAlgn="b"/>
                      <a:r>
                        <a:rPr lang="en-US" sz="1600" b="0" i="0" u="none" strike="noStrike">
                          <a:effectLst/>
                          <a:latin typeface="Arial"/>
                        </a:rPr>
                        <a:t>15</a:t>
                      </a:r>
                    </a:p>
                  </a:txBody>
                  <a:tcPr marL="9525" marR="9525" marT="9525" marB="0" anchor="b"/>
                </a:tc>
                <a:tc>
                  <a:txBody>
                    <a:bodyPr/>
                    <a:lstStyle/>
                    <a:p>
                      <a:pPr algn="r" fontAlgn="b"/>
                      <a:r>
                        <a:rPr lang="en-US" sz="1600" b="0" i="0" u="none" strike="noStrike">
                          <a:effectLst/>
                          <a:latin typeface="Arial"/>
                        </a:rPr>
                        <a:t>14.6</a:t>
                      </a:r>
                    </a:p>
                  </a:txBody>
                  <a:tcPr marL="9525" marR="9525" marT="9525" marB="0" anchor="b"/>
                </a:tc>
                <a:tc>
                  <a:txBody>
                    <a:bodyPr/>
                    <a:lstStyle/>
                    <a:p>
                      <a:pPr algn="r" fontAlgn="b"/>
                      <a:r>
                        <a:rPr lang="en-US" sz="1600" b="0" i="0" u="none" strike="noStrike" dirty="0">
                          <a:effectLst/>
                          <a:latin typeface="Arial"/>
                        </a:rPr>
                        <a:t>12.6</a:t>
                      </a:r>
                    </a:p>
                  </a:txBody>
                  <a:tcPr marL="9525" marR="9525" marT="9525" marB="0" anchor="b"/>
                </a:tc>
                <a:tc>
                  <a:txBody>
                    <a:bodyPr/>
                    <a:lstStyle/>
                    <a:p>
                      <a:pPr algn="r" fontAlgn="b"/>
                      <a:r>
                        <a:rPr lang="en-US" sz="1600" b="0" i="0" u="none" strike="noStrike" dirty="0">
                          <a:effectLst/>
                          <a:latin typeface="Arial"/>
                        </a:rPr>
                        <a:t>12.4</a:t>
                      </a:r>
                    </a:p>
                  </a:txBody>
                  <a:tcPr marL="9525" marR="9525" marT="9525" marB="0" anchor="b"/>
                </a:tc>
                <a:tc>
                  <a:txBody>
                    <a:bodyPr/>
                    <a:lstStyle/>
                    <a:p>
                      <a:pPr algn="r" fontAlgn="b"/>
                      <a:r>
                        <a:rPr lang="en-US" sz="1600" b="0" i="0" u="none" strike="noStrike" dirty="0">
                          <a:solidFill>
                            <a:srgbClr val="FF0000"/>
                          </a:solidFill>
                          <a:effectLst/>
                          <a:latin typeface="Arial"/>
                        </a:rPr>
                        <a:t>11.9</a:t>
                      </a:r>
                    </a:p>
                  </a:txBody>
                  <a:tcPr marL="9525" marR="9525" marT="9525" marB="0" anchor="b"/>
                </a:tc>
              </a:tr>
              <a:tr h="0">
                <a:tc>
                  <a:txBody>
                    <a:bodyPr/>
                    <a:lstStyle/>
                    <a:p>
                      <a:pPr algn="l" fontAlgn="b"/>
                      <a:r>
                        <a:rPr lang="en-US" sz="1600" b="0" i="0" u="none" strike="noStrike" dirty="0">
                          <a:effectLst/>
                          <a:latin typeface="Arial"/>
                        </a:rPr>
                        <a:t>TAXN</a:t>
                      </a:r>
                    </a:p>
                  </a:txBody>
                  <a:tcPr marL="9525" marR="9525" marT="9525" marB="0" anchor="b"/>
                </a:tc>
                <a:tc>
                  <a:txBody>
                    <a:bodyPr/>
                    <a:lstStyle/>
                    <a:p>
                      <a:pPr algn="r" fontAlgn="b"/>
                      <a:endParaRPr lang="en-US" sz="1600" b="0" i="0" u="none" strike="noStrike" dirty="0">
                        <a:effectLst/>
                        <a:latin typeface="Arial"/>
                      </a:endParaRPr>
                    </a:p>
                  </a:txBody>
                  <a:tcPr marL="9525" marR="9525" marT="9525" marB="0" anchor="b"/>
                </a:tc>
                <a:tc>
                  <a:txBody>
                    <a:bodyPr/>
                    <a:lstStyle/>
                    <a:p>
                      <a:pPr algn="r" fontAlgn="b"/>
                      <a:r>
                        <a:rPr lang="en-US" sz="1600" b="0" i="0" u="none" strike="noStrike">
                          <a:effectLst/>
                          <a:latin typeface="Arial"/>
                        </a:rPr>
                        <a:t>16.2</a:t>
                      </a:r>
                    </a:p>
                  </a:txBody>
                  <a:tcPr marL="9525" marR="9525" marT="9525" marB="0" anchor="b"/>
                </a:tc>
                <a:tc>
                  <a:txBody>
                    <a:bodyPr/>
                    <a:lstStyle/>
                    <a:p>
                      <a:pPr algn="r" fontAlgn="b"/>
                      <a:r>
                        <a:rPr lang="en-US" sz="1600" b="0" i="0" u="none" strike="noStrike">
                          <a:effectLst/>
                          <a:latin typeface="Arial"/>
                        </a:rPr>
                        <a:t>13.8</a:t>
                      </a:r>
                    </a:p>
                  </a:txBody>
                  <a:tcPr marL="9525" marR="9525" marT="9525" marB="0" anchor="b"/>
                </a:tc>
                <a:tc>
                  <a:txBody>
                    <a:bodyPr/>
                    <a:lstStyle/>
                    <a:p>
                      <a:pPr algn="r" fontAlgn="b"/>
                      <a:r>
                        <a:rPr lang="en-US" sz="1600" b="0" i="0" u="none" strike="noStrike" dirty="0">
                          <a:effectLst/>
                          <a:latin typeface="Arial"/>
                        </a:rPr>
                        <a:t>13.5</a:t>
                      </a:r>
                    </a:p>
                  </a:txBody>
                  <a:tcPr marL="9525" marR="9525" marT="9525" marB="0" anchor="b"/>
                </a:tc>
                <a:tc>
                  <a:txBody>
                    <a:bodyPr/>
                    <a:lstStyle/>
                    <a:p>
                      <a:pPr algn="r" fontAlgn="b"/>
                      <a:r>
                        <a:rPr lang="en-US" sz="1600" b="0" i="0" u="none" strike="noStrike" dirty="0">
                          <a:effectLst/>
                          <a:latin typeface="Arial"/>
                        </a:rPr>
                        <a:t>12.3</a:t>
                      </a:r>
                    </a:p>
                  </a:txBody>
                  <a:tcPr marL="9525" marR="9525" marT="9525" marB="0" anchor="b"/>
                </a:tc>
              </a:tr>
              <a:tr h="0">
                <a:tc>
                  <a:txBody>
                    <a:bodyPr/>
                    <a:lstStyle/>
                    <a:p>
                      <a:pPr algn="l" fontAlgn="b"/>
                      <a:r>
                        <a:rPr lang="en-US" sz="1600" b="0" i="0" u="none" strike="noStrike" dirty="0">
                          <a:effectLst/>
                          <a:latin typeface="Arial"/>
                        </a:rPr>
                        <a:t>MBRD</a:t>
                      </a:r>
                    </a:p>
                  </a:txBody>
                  <a:tcPr marL="9525" marR="9525" marT="9525" marB="0" anchor="b"/>
                </a:tc>
                <a:tc>
                  <a:txBody>
                    <a:bodyPr/>
                    <a:lstStyle/>
                    <a:p>
                      <a:pPr algn="r" fontAlgn="b"/>
                      <a:r>
                        <a:rPr lang="en-US" sz="1600" b="0" i="0" u="none" strike="noStrike" dirty="0">
                          <a:effectLst/>
                          <a:latin typeface="Arial"/>
                        </a:rPr>
                        <a:t>17.6</a:t>
                      </a:r>
                    </a:p>
                  </a:txBody>
                  <a:tcPr marL="9525" marR="9525" marT="9525" marB="0" anchor="b"/>
                </a:tc>
                <a:tc>
                  <a:txBody>
                    <a:bodyPr/>
                    <a:lstStyle/>
                    <a:p>
                      <a:pPr algn="r" fontAlgn="b"/>
                      <a:r>
                        <a:rPr lang="en-US" sz="1600" b="0" i="0" u="none" strike="noStrike" dirty="0">
                          <a:effectLst/>
                          <a:latin typeface="Arial"/>
                        </a:rPr>
                        <a:t>16.9</a:t>
                      </a:r>
                    </a:p>
                  </a:txBody>
                  <a:tcPr marL="9525" marR="9525" marT="9525" marB="0" anchor="b"/>
                </a:tc>
                <a:tc>
                  <a:txBody>
                    <a:bodyPr/>
                    <a:lstStyle/>
                    <a:p>
                      <a:pPr algn="r" fontAlgn="b"/>
                      <a:r>
                        <a:rPr lang="en-US" sz="1600" b="0" i="0" u="none" strike="noStrike" dirty="0">
                          <a:effectLst/>
                          <a:latin typeface="Arial"/>
                        </a:rPr>
                        <a:t>14.3</a:t>
                      </a:r>
                    </a:p>
                  </a:txBody>
                  <a:tcPr marL="9525" marR="9525" marT="9525" marB="0" anchor="b"/>
                </a:tc>
                <a:tc>
                  <a:txBody>
                    <a:bodyPr/>
                    <a:lstStyle/>
                    <a:p>
                      <a:pPr algn="r" fontAlgn="b"/>
                      <a:r>
                        <a:rPr lang="en-US" sz="1600" b="0" i="0" u="none" strike="noStrike" dirty="0">
                          <a:effectLst/>
                          <a:latin typeface="Arial"/>
                        </a:rPr>
                        <a:t>13.9</a:t>
                      </a:r>
                    </a:p>
                  </a:txBody>
                  <a:tcPr marL="9525" marR="9525" marT="9525" marB="0" anchor="b"/>
                </a:tc>
                <a:tc>
                  <a:txBody>
                    <a:bodyPr/>
                    <a:lstStyle/>
                    <a:p>
                      <a:pPr algn="r" fontAlgn="b"/>
                      <a:r>
                        <a:rPr lang="en-US" sz="1600" b="0" i="0" u="none" strike="noStrike" dirty="0">
                          <a:effectLst/>
                          <a:latin typeface="Arial"/>
                        </a:rPr>
                        <a:t>12.5</a:t>
                      </a:r>
                    </a:p>
                  </a:txBody>
                  <a:tcPr marL="9525" marR="9525" marT="9525" marB="0" anchor="b"/>
                </a:tc>
              </a:tr>
              <a:tr h="0">
                <a:tc>
                  <a:txBody>
                    <a:bodyPr/>
                    <a:lstStyle/>
                    <a:p>
                      <a:pPr algn="l" fontAlgn="b"/>
                      <a:r>
                        <a:rPr lang="en-US" sz="1600" b="0" i="0" u="none" strike="noStrike">
                          <a:effectLst/>
                          <a:latin typeface="Arial"/>
                        </a:rPr>
                        <a:t>MCBRD</a:t>
                      </a:r>
                    </a:p>
                  </a:txBody>
                  <a:tcPr marL="9525" marR="9525" marT="9525" marB="0" anchor="b"/>
                </a:tc>
                <a:tc>
                  <a:txBody>
                    <a:bodyPr/>
                    <a:lstStyle/>
                    <a:p>
                      <a:pPr algn="r" fontAlgn="b"/>
                      <a:r>
                        <a:rPr lang="en-US" sz="1600" b="0" i="0" u="none" strike="noStrike" dirty="0" smtClean="0">
                          <a:effectLst/>
                          <a:latin typeface="Arial"/>
                        </a:rPr>
                        <a:t>19.3</a:t>
                      </a:r>
                      <a:endParaRPr lang="en-US" sz="1600" b="0" i="0" u="none" strike="noStrike" dirty="0">
                        <a:effectLst/>
                        <a:latin typeface="Arial"/>
                      </a:endParaRPr>
                    </a:p>
                  </a:txBody>
                  <a:tcPr marL="9525" marR="9525" marT="9525" marB="0" anchor="b"/>
                </a:tc>
                <a:tc>
                  <a:txBody>
                    <a:bodyPr/>
                    <a:lstStyle/>
                    <a:p>
                      <a:pPr algn="r" fontAlgn="b"/>
                      <a:r>
                        <a:rPr lang="en-US" sz="1600" b="0" i="0" u="none" strike="noStrike" dirty="0" smtClean="0">
                          <a:effectLst/>
                          <a:latin typeface="Arial"/>
                        </a:rPr>
                        <a:t>18.6</a:t>
                      </a:r>
                      <a:endParaRPr lang="en-US" sz="1600" b="0" i="0" u="none" strike="noStrike" dirty="0">
                        <a:effectLst/>
                        <a:latin typeface="Arial"/>
                      </a:endParaRPr>
                    </a:p>
                  </a:txBody>
                  <a:tcPr marL="9525" marR="9525" marT="9525" marB="0" anchor="b"/>
                </a:tc>
                <a:tc>
                  <a:txBody>
                    <a:bodyPr/>
                    <a:lstStyle/>
                    <a:p>
                      <a:pPr algn="r" fontAlgn="b"/>
                      <a:r>
                        <a:rPr lang="en-US" sz="1600" b="0" i="0" u="none" strike="noStrike" dirty="0" smtClean="0">
                          <a:effectLst/>
                          <a:latin typeface="Arial"/>
                        </a:rPr>
                        <a:t>15.7</a:t>
                      </a:r>
                      <a:endParaRPr lang="en-US" sz="1600" b="0" i="0" u="none" strike="noStrike" dirty="0">
                        <a:effectLst/>
                        <a:latin typeface="Arial"/>
                      </a:endParaRPr>
                    </a:p>
                  </a:txBody>
                  <a:tcPr marL="9525" marR="9525" marT="9525" marB="0" anchor="b"/>
                </a:tc>
                <a:tc>
                  <a:txBody>
                    <a:bodyPr/>
                    <a:lstStyle/>
                    <a:p>
                      <a:pPr algn="r" fontAlgn="b"/>
                      <a:r>
                        <a:rPr lang="en-US" sz="1600" b="0" i="0" u="none" strike="noStrike" dirty="0" smtClean="0">
                          <a:effectLst/>
                          <a:latin typeface="Arial"/>
                        </a:rPr>
                        <a:t>15.3</a:t>
                      </a:r>
                      <a:endParaRPr lang="en-US" sz="1600" b="0" i="0" u="none" strike="noStrike" dirty="0">
                        <a:effectLst/>
                        <a:latin typeface="Arial"/>
                      </a:endParaRPr>
                    </a:p>
                  </a:txBody>
                  <a:tcPr marL="9525" marR="9525" marT="9525" marB="0" anchor="b"/>
                </a:tc>
                <a:tc>
                  <a:txBody>
                    <a:bodyPr/>
                    <a:lstStyle/>
                    <a:p>
                      <a:pPr algn="r" fontAlgn="b"/>
                      <a:r>
                        <a:rPr lang="en-US" sz="1600" b="0" i="0" u="none" strike="noStrike" smtClean="0">
                          <a:effectLst/>
                          <a:latin typeface="Arial"/>
                        </a:rPr>
                        <a:t>13.7</a:t>
                      </a:r>
                      <a:endParaRPr lang="en-US" sz="1600" b="0" i="0" u="none" strike="noStrike" dirty="0">
                        <a:effectLst/>
                        <a:latin typeface="Arial"/>
                      </a:endParaRPr>
                    </a:p>
                  </a:txBody>
                  <a:tcPr marL="9525" marR="9525" marT="9525" marB="0" anchor="b"/>
                </a:tc>
              </a:tr>
              <a:tr h="0">
                <a:tc>
                  <a:txBody>
                    <a:bodyPr/>
                    <a:lstStyle/>
                    <a:p>
                      <a:pPr algn="l" fontAlgn="b"/>
                      <a:r>
                        <a:rPr lang="en-US" sz="1600" b="0" i="0" u="none" strike="noStrike" dirty="0">
                          <a:effectLst/>
                          <a:latin typeface="Arial"/>
                        </a:rPr>
                        <a:t>MCBYY</a:t>
                      </a:r>
                    </a:p>
                  </a:txBody>
                  <a:tcPr marL="9525" marR="9525" marT="9525" marB="0" anchor="b"/>
                </a:tc>
                <a:tc>
                  <a:txBody>
                    <a:bodyPr/>
                    <a:lstStyle/>
                    <a:p>
                      <a:pPr algn="r" fontAlgn="b"/>
                      <a:r>
                        <a:rPr lang="en-US" sz="1600" b="0" i="0" u="none" strike="noStrike">
                          <a:effectLst/>
                          <a:latin typeface="Arial"/>
                        </a:rPr>
                        <a:t>22.7</a:t>
                      </a:r>
                    </a:p>
                  </a:txBody>
                  <a:tcPr marL="9525" marR="9525" marT="9525" marB="0" anchor="b"/>
                </a:tc>
                <a:tc>
                  <a:txBody>
                    <a:bodyPr/>
                    <a:lstStyle/>
                    <a:p>
                      <a:pPr algn="r" fontAlgn="b"/>
                      <a:r>
                        <a:rPr lang="en-US" sz="1600" b="0" i="0" u="none" strike="noStrike">
                          <a:effectLst/>
                          <a:latin typeface="Arial"/>
                        </a:rPr>
                        <a:t>21.8</a:t>
                      </a:r>
                    </a:p>
                  </a:txBody>
                  <a:tcPr marL="9525" marR="9525" marT="9525" marB="0" anchor="b"/>
                </a:tc>
                <a:tc>
                  <a:txBody>
                    <a:bodyPr/>
                    <a:lstStyle/>
                    <a:p>
                      <a:pPr algn="r" fontAlgn="b"/>
                      <a:r>
                        <a:rPr lang="en-US" sz="1600" b="0" i="0" u="none" strike="noStrike">
                          <a:effectLst/>
                          <a:latin typeface="Arial"/>
                        </a:rPr>
                        <a:t>18.4</a:t>
                      </a:r>
                    </a:p>
                  </a:txBody>
                  <a:tcPr marL="9525" marR="9525" marT="9525" marB="0" anchor="b"/>
                </a:tc>
                <a:tc>
                  <a:txBody>
                    <a:bodyPr/>
                    <a:lstStyle/>
                    <a:p>
                      <a:pPr algn="r" fontAlgn="b"/>
                      <a:r>
                        <a:rPr lang="en-US" sz="1600" b="0" i="0" u="none" strike="noStrike" dirty="0">
                          <a:effectLst/>
                          <a:latin typeface="Arial"/>
                        </a:rPr>
                        <a:t>17.8</a:t>
                      </a:r>
                    </a:p>
                  </a:txBody>
                  <a:tcPr marL="9525" marR="9525" marT="9525" marB="0" anchor="b"/>
                </a:tc>
                <a:tc>
                  <a:txBody>
                    <a:bodyPr/>
                    <a:lstStyle/>
                    <a:p>
                      <a:pPr algn="r" fontAlgn="b"/>
                      <a:r>
                        <a:rPr lang="en-US" sz="1600" b="0" i="0" u="none" strike="noStrike" dirty="0">
                          <a:effectLst/>
                          <a:latin typeface="Arial"/>
                        </a:rPr>
                        <a:t>15</a:t>
                      </a:r>
                    </a:p>
                  </a:txBody>
                  <a:tcPr marL="9525" marR="9525" marT="9525" marB="0" anchor="b"/>
                </a:tc>
              </a:tr>
              <a:tr h="0">
                <a:tc>
                  <a:txBody>
                    <a:bodyPr/>
                    <a:lstStyle/>
                    <a:p>
                      <a:pPr algn="l" fontAlgn="b"/>
                      <a:r>
                        <a:rPr lang="en-US" sz="1600" b="0" i="0" u="none" strike="noStrike">
                          <a:effectLst/>
                          <a:latin typeface="Arial"/>
                        </a:rPr>
                        <a:t>MQYY</a:t>
                      </a:r>
                    </a:p>
                  </a:txBody>
                  <a:tcPr marL="9525" marR="9525" marT="9525" marB="0" anchor="b"/>
                </a:tc>
                <a:tc>
                  <a:txBody>
                    <a:bodyPr/>
                    <a:lstStyle/>
                    <a:p>
                      <a:pPr algn="r" fontAlgn="b"/>
                      <a:r>
                        <a:rPr lang="en-US" sz="1600" b="0" i="0" u="none" strike="noStrike">
                          <a:effectLst/>
                          <a:latin typeface="Arial"/>
                        </a:rPr>
                        <a:t>23.3</a:t>
                      </a:r>
                    </a:p>
                  </a:txBody>
                  <a:tcPr marL="9525" marR="9525" marT="9525" marB="0" anchor="b"/>
                </a:tc>
                <a:tc>
                  <a:txBody>
                    <a:bodyPr/>
                    <a:lstStyle/>
                    <a:p>
                      <a:pPr algn="r" fontAlgn="b"/>
                      <a:r>
                        <a:rPr lang="en-US" sz="1600" b="0" i="0" u="none" strike="noStrike">
                          <a:effectLst/>
                          <a:latin typeface="Arial"/>
                        </a:rPr>
                        <a:t>22.3</a:t>
                      </a:r>
                    </a:p>
                  </a:txBody>
                  <a:tcPr marL="9525" marR="9525" marT="9525" marB="0" anchor="b"/>
                </a:tc>
                <a:tc>
                  <a:txBody>
                    <a:bodyPr/>
                    <a:lstStyle/>
                    <a:p>
                      <a:pPr algn="r" fontAlgn="b"/>
                      <a:r>
                        <a:rPr lang="en-US" sz="1600" b="0" i="0" u="none" strike="noStrike">
                          <a:effectLst/>
                          <a:latin typeface="Arial"/>
                        </a:rPr>
                        <a:t>18.9</a:t>
                      </a:r>
                    </a:p>
                  </a:txBody>
                  <a:tcPr marL="9525" marR="9525" marT="9525" marB="0" anchor="b"/>
                </a:tc>
                <a:tc>
                  <a:txBody>
                    <a:bodyPr/>
                    <a:lstStyle/>
                    <a:p>
                      <a:pPr algn="r" fontAlgn="b"/>
                      <a:r>
                        <a:rPr lang="en-US" sz="1600" b="0" i="0" u="none" strike="noStrike" dirty="0">
                          <a:effectLst/>
                          <a:latin typeface="Arial"/>
                        </a:rPr>
                        <a:t>18.2</a:t>
                      </a:r>
                    </a:p>
                  </a:txBody>
                  <a:tcPr marL="9525" marR="9525" marT="9525" marB="0" anchor="b"/>
                </a:tc>
                <a:tc>
                  <a:txBody>
                    <a:bodyPr/>
                    <a:lstStyle/>
                    <a:p>
                      <a:pPr algn="r" fontAlgn="b"/>
                      <a:r>
                        <a:rPr lang="en-US" sz="1600" b="0" i="0" u="none" strike="noStrike" dirty="0">
                          <a:effectLst/>
                          <a:latin typeface="Arial"/>
                        </a:rPr>
                        <a:t>15.5</a:t>
                      </a:r>
                    </a:p>
                  </a:txBody>
                  <a:tcPr marL="9525" marR="9525" marT="9525" marB="0" anchor="b"/>
                </a:tc>
              </a:tr>
              <a:tr h="0">
                <a:tc>
                  <a:txBody>
                    <a:bodyPr/>
                    <a:lstStyle/>
                    <a:p>
                      <a:pPr algn="l" fontAlgn="b"/>
                      <a:r>
                        <a:rPr lang="en-US" sz="1600" b="0" i="0" u="none" strike="noStrike" dirty="0">
                          <a:effectLst/>
                          <a:latin typeface="Arial"/>
                        </a:rPr>
                        <a:t>TCLMB.5</a:t>
                      </a:r>
                    </a:p>
                  </a:txBody>
                  <a:tcPr marL="9525" marR="9525" marT="9525" marB="0" anchor="b"/>
                </a:tc>
                <a:tc>
                  <a:txBody>
                    <a:bodyPr/>
                    <a:lstStyle/>
                    <a:p>
                      <a:pPr algn="r" fontAlgn="b"/>
                      <a:endParaRPr lang="en-US" sz="1600" b="0" i="0" u="none" strike="noStrike" dirty="0">
                        <a:effectLst/>
                        <a:latin typeface="Arial"/>
                      </a:endParaRPr>
                    </a:p>
                  </a:txBody>
                  <a:tcPr marL="9525" marR="9525" marT="9525" marB="0" anchor="b"/>
                </a:tc>
                <a:tc>
                  <a:txBody>
                    <a:bodyPr/>
                    <a:lstStyle/>
                    <a:p>
                      <a:pPr algn="r" fontAlgn="b"/>
                      <a:r>
                        <a:rPr lang="en-US" sz="1600" b="0" i="0" u="none" strike="noStrike">
                          <a:effectLst/>
                          <a:latin typeface="Arial"/>
                        </a:rPr>
                        <a:t>23.8</a:t>
                      </a:r>
                    </a:p>
                  </a:txBody>
                  <a:tcPr marL="9525" marR="9525" marT="9525" marB="0" anchor="b"/>
                </a:tc>
                <a:tc>
                  <a:txBody>
                    <a:bodyPr/>
                    <a:lstStyle/>
                    <a:p>
                      <a:pPr algn="r" fontAlgn="b"/>
                      <a:r>
                        <a:rPr lang="en-US" sz="1600" b="0" i="0" u="none" strike="noStrike">
                          <a:effectLst/>
                          <a:latin typeface="Arial"/>
                        </a:rPr>
                        <a:t>19.8</a:t>
                      </a:r>
                    </a:p>
                  </a:txBody>
                  <a:tcPr marL="9525" marR="9525" marT="9525" marB="0" anchor="b"/>
                </a:tc>
                <a:tc>
                  <a:txBody>
                    <a:bodyPr/>
                    <a:lstStyle/>
                    <a:p>
                      <a:pPr algn="r" fontAlgn="b"/>
                      <a:r>
                        <a:rPr lang="en-US" sz="1600" b="0" i="0" u="none" strike="noStrike">
                          <a:effectLst/>
                          <a:latin typeface="Arial"/>
                        </a:rPr>
                        <a:t>19.8</a:t>
                      </a:r>
                    </a:p>
                  </a:txBody>
                  <a:tcPr marL="9525" marR="9525" marT="9525" marB="0" anchor="b"/>
                </a:tc>
                <a:tc>
                  <a:txBody>
                    <a:bodyPr/>
                    <a:lstStyle/>
                    <a:p>
                      <a:pPr algn="r" fontAlgn="b"/>
                      <a:r>
                        <a:rPr lang="en-US" sz="1600" b="0" i="0" u="none" strike="noStrike" dirty="0">
                          <a:effectLst/>
                          <a:latin typeface="Arial"/>
                        </a:rPr>
                        <a:t>16.8</a:t>
                      </a:r>
                    </a:p>
                  </a:txBody>
                  <a:tcPr marL="9525" marR="9525" marT="9525" marB="0" anchor="b"/>
                </a:tc>
              </a:tr>
              <a:tr h="0">
                <a:tc>
                  <a:txBody>
                    <a:bodyPr/>
                    <a:lstStyle/>
                    <a:p>
                      <a:pPr algn="l" fontAlgn="b"/>
                      <a:r>
                        <a:rPr lang="en-US" sz="1600" b="0" i="0" u="none" strike="noStrike">
                          <a:effectLst/>
                          <a:latin typeface="Arial"/>
                        </a:rPr>
                        <a:t>MCBY[HV].5</a:t>
                      </a:r>
                    </a:p>
                  </a:txBody>
                  <a:tcPr marL="9525" marR="9525" marT="9525" marB="0" anchor="b"/>
                </a:tc>
                <a:tc>
                  <a:txBody>
                    <a:bodyPr/>
                    <a:lstStyle/>
                    <a:p>
                      <a:pPr algn="r" fontAlgn="b"/>
                      <a:endParaRPr lang="en-US" sz="1600" b="0" i="0" u="none" strike="noStrike" dirty="0">
                        <a:effectLst/>
                        <a:latin typeface="Arial"/>
                      </a:endParaRPr>
                    </a:p>
                  </a:txBody>
                  <a:tcPr marL="9525" marR="9525" marT="9525" marB="0" anchor="b"/>
                </a:tc>
                <a:tc>
                  <a:txBody>
                    <a:bodyPr/>
                    <a:lstStyle/>
                    <a:p>
                      <a:pPr algn="r" fontAlgn="b"/>
                      <a:r>
                        <a:rPr lang="en-US" sz="1600" b="0" i="0" u="none" strike="noStrike">
                          <a:effectLst/>
                          <a:latin typeface="Arial"/>
                        </a:rPr>
                        <a:t>24.7</a:t>
                      </a:r>
                    </a:p>
                  </a:txBody>
                  <a:tcPr marL="9525" marR="9525" marT="9525" marB="0" anchor="b"/>
                </a:tc>
                <a:tc>
                  <a:txBody>
                    <a:bodyPr/>
                    <a:lstStyle/>
                    <a:p>
                      <a:pPr algn="r" fontAlgn="b"/>
                      <a:r>
                        <a:rPr lang="en-US" sz="1600" b="0" i="0" u="none" strike="noStrike">
                          <a:effectLst/>
                          <a:latin typeface="Arial"/>
                        </a:rPr>
                        <a:t>20.5</a:t>
                      </a:r>
                    </a:p>
                  </a:txBody>
                  <a:tcPr marL="9525" marR="9525" marT="9525" marB="0" anchor="b"/>
                </a:tc>
                <a:tc>
                  <a:txBody>
                    <a:bodyPr/>
                    <a:lstStyle/>
                    <a:p>
                      <a:pPr algn="r" fontAlgn="b"/>
                      <a:r>
                        <a:rPr lang="en-US" sz="1600" b="0" i="0" u="none" strike="noStrike">
                          <a:effectLst/>
                          <a:latin typeface="Arial"/>
                        </a:rPr>
                        <a:t>20.4</a:t>
                      </a:r>
                    </a:p>
                  </a:txBody>
                  <a:tcPr marL="9525" marR="9525" marT="9525" marB="0" anchor="b"/>
                </a:tc>
                <a:tc>
                  <a:txBody>
                    <a:bodyPr/>
                    <a:lstStyle/>
                    <a:p>
                      <a:pPr algn="r" fontAlgn="b"/>
                      <a:r>
                        <a:rPr lang="en-US" sz="1600" b="0" i="0" u="none" strike="noStrike" dirty="0">
                          <a:effectLst/>
                          <a:latin typeface="Arial"/>
                        </a:rPr>
                        <a:t>17.3</a:t>
                      </a:r>
                    </a:p>
                  </a:txBody>
                  <a:tcPr marL="9525" marR="9525" marT="9525" marB="0" anchor="b"/>
                </a:tc>
              </a:tr>
              <a:tr h="0">
                <a:tc>
                  <a:txBody>
                    <a:bodyPr/>
                    <a:lstStyle/>
                    <a:p>
                      <a:pPr algn="l" fontAlgn="b"/>
                      <a:r>
                        <a:rPr lang="en-US" sz="1600" b="0" i="0" u="none" strike="noStrike">
                          <a:effectLst/>
                          <a:latin typeface="Arial"/>
                        </a:rPr>
                        <a:t>MQY.5</a:t>
                      </a:r>
                    </a:p>
                  </a:txBody>
                  <a:tcPr marL="9525" marR="9525" marT="9525" marB="0" anchor="b"/>
                </a:tc>
                <a:tc>
                  <a:txBody>
                    <a:bodyPr/>
                    <a:lstStyle/>
                    <a:p>
                      <a:pPr algn="r" fontAlgn="b"/>
                      <a:endParaRPr lang="en-US" sz="1600" b="0" i="0" u="none" strike="noStrike" dirty="0">
                        <a:effectLst/>
                        <a:latin typeface="Arial"/>
                      </a:endParaRPr>
                    </a:p>
                  </a:txBody>
                  <a:tcPr marL="9525" marR="9525" marT="9525" marB="0" anchor="b"/>
                </a:tc>
                <a:tc>
                  <a:txBody>
                    <a:bodyPr/>
                    <a:lstStyle/>
                    <a:p>
                      <a:pPr algn="r" fontAlgn="b"/>
                      <a:r>
                        <a:rPr lang="en-US" sz="1600" b="0" i="0" u="none" strike="noStrike">
                          <a:effectLst/>
                          <a:latin typeface="Arial"/>
                        </a:rPr>
                        <a:t>25.1</a:t>
                      </a:r>
                    </a:p>
                  </a:txBody>
                  <a:tcPr marL="9525" marR="9525" marT="9525" marB="0" anchor="b"/>
                </a:tc>
                <a:tc>
                  <a:txBody>
                    <a:bodyPr/>
                    <a:lstStyle/>
                    <a:p>
                      <a:pPr algn="r" fontAlgn="b"/>
                      <a:r>
                        <a:rPr lang="en-US" sz="1600" b="0" i="0" u="none" strike="noStrike">
                          <a:effectLst/>
                          <a:latin typeface="Arial"/>
                        </a:rPr>
                        <a:t>20.9</a:t>
                      </a:r>
                    </a:p>
                  </a:txBody>
                  <a:tcPr marL="9525" marR="9525" marT="9525" marB="0" anchor="b"/>
                </a:tc>
                <a:tc>
                  <a:txBody>
                    <a:bodyPr/>
                    <a:lstStyle/>
                    <a:p>
                      <a:pPr algn="r" fontAlgn="b"/>
                      <a:r>
                        <a:rPr lang="en-US" sz="1600" b="0" i="0" u="none" strike="noStrike">
                          <a:effectLst/>
                          <a:latin typeface="Arial"/>
                        </a:rPr>
                        <a:t>20.8</a:t>
                      </a:r>
                    </a:p>
                  </a:txBody>
                  <a:tcPr marL="9525" marR="9525" marT="9525" marB="0" anchor="b"/>
                </a:tc>
                <a:tc>
                  <a:txBody>
                    <a:bodyPr/>
                    <a:lstStyle/>
                    <a:p>
                      <a:pPr algn="r" fontAlgn="b"/>
                      <a:r>
                        <a:rPr lang="en-US" sz="1600" b="0" i="0" u="none" strike="noStrike" dirty="0">
                          <a:effectLst/>
                          <a:latin typeface="Arial"/>
                        </a:rPr>
                        <a:t>17.6</a:t>
                      </a:r>
                    </a:p>
                  </a:txBody>
                  <a:tcPr marL="9525" marR="9525" marT="9525" marB="0" anchor="b"/>
                </a:tc>
              </a:tr>
              <a:tr h="0">
                <a:tc>
                  <a:txBody>
                    <a:bodyPr/>
                    <a:lstStyle/>
                    <a:p>
                      <a:pPr algn="l" fontAlgn="b"/>
                      <a:r>
                        <a:rPr lang="en-US" sz="1600" b="0" i="0" u="none" strike="noStrike" dirty="0">
                          <a:effectLst/>
                          <a:latin typeface="Arial"/>
                        </a:rPr>
                        <a:t>TCLMC.6</a:t>
                      </a:r>
                    </a:p>
                  </a:txBody>
                  <a:tcPr marL="9525" marR="9525" marT="9525" marB="0" anchor="b"/>
                </a:tc>
                <a:tc>
                  <a:txBody>
                    <a:bodyPr/>
                    <a:lstStyle/>
                    <a:p>
                      <a:pPr algn="r" fontAlgn="b"/>
                      <a:endParaRPr lang="en-US" sz="1600" b="0" i="0" u="none" strike="noStrike" dirty="0">
                        <a:effectLst/>
                        <a:latin typeface="Arial"/>
                      </a:endParaRPr>
                    </a:p>
                  </a:txBody>
                  <a:tcPr marL="9525" marR="9525" marT="9525" marB="0" anchor="b"/>
                </a:tc>
                <a:tc>
                  <a:txBody>
                    <a:bodyPr/>
                    <a:lstStyle/>
                    <a:p>
                      <a:pPr algn="r" fontAlgn="b"/>
                      <a:r>
                        <a:rPr lang="en-US" sz="1600" b="0" i="0" u="none" strike="noStrike" dirty="0">
                          <a:effectLst/>
                          <a:latin typeface="Arial"/>
                        </a:rPr>
                        <a:t>23.8</a:t>
                      </a:r>
                    </a:p>
                  </a:txBody>
                  <a:tcPr marL="9525" marR="9525" marT="9525" marB="0" anchor="b"/>
                </a:tc>
                <a:tc>
                  <a:txBody>
                    <a:bodyPr/>
                    <a:lstStyle/>
                    <a:p>
                      <a:pPr algn="r" fontAlgn="b"/>
                      <a:r>
                        <a:rPr lang="en-US" sz="1600" b="0" i="0" u="none" strike="noStrike">
                          <a:effectLst/>
                          <a:latin typeface="Arial"/>
                        </a:rPr>
                        <a:t>19.4</a:t>
                      </a:r>
                    </a:p>
                  </a:txBody>
                  <a:tcPr marL="9525" marR="9525" marT="9525" marB="0" anchor="b"/>
                </a:tc>
                <a:tc>
                  <a:txBody>
                    <a:bodyPr/>
                    <a:lstStyle/>
                    <a:p>
                      <a:pPr algn="r" fontAlgn="b"/>
                      <a:r>
                        <a:rPr lang="en-US" sz="1600" b="0" i="0" u="none" strike="noStrike">
                          <a:effectLst/>
                          <a:latin typeface="Arial"/>
                        </a:rPr>
                        <a:t>19.4</a:t>
                      </a:r>
                    </a:p>
                  </a:txBody>
                  <a:tcPr marL="9525" marR="9525" marT="9525" marB="0" anchor="b"/>
                </a:tc>
                <a:tc>
                  <a:txBody>
                    <a:bodyPr/>
                    <a:lstStyle/>
                    <a:p>
                      <a:pPr algn="r" fontAlgn="b"/>
                      <a:r>
                        <a:rPr lang="en-US" sz="1600" b="0" i="0" u="none" strike="noStrike" dirty="0">
                          <a:effectLst/>
                          <a:latin typeface="Arial"/>
                        </a:rPr>
                        <a:t>17.3</a:t>
                      </a:r>
                    </a:p>
                  </a:txBody>
                  <a:tcPr marL="9525" marR="9525" marT="9525" marB="0" anchor="b"/>
                </a:tc>
              </a:tr>
              <a:tr h="0">
                <a:tc>
                  <a:txBody>
                    <a:bodyPr/>
                    <a:lstStyle/>
                    <a:p>
                      <a:pPr algn="l" fontAlgn="b"/>
                      <a:r>
                        <a:rPr lang="en-US" sz="1600" b="0" i="0" u="none" strike="noStrike">
                          <a:effectLst/>
                          <a:latin typeface="Arial"/>
                        </a:rPr>
                        <a:t>MCBC[HV].6</a:t>
                      </a:r>
                    </a:p>
                  </a:txBody>
                  <a:tcPr marL="9525" marR="9525" marT="9525" marB="0" anchor="b"/>
                </a:tc>
                <a:tc>
                  <a:txBody>
                    <a:bodyPr/>
                    <a:lstStyle/>
                    <a:p>
                      <a:pPr algn="r" fontAlgn="b"/>
                      <a:endParaRPr lang="en-US" sz="1600" b="0" i="0" u="none" strike="noStrike" dirty="0">
                        <a:effectLst/>
                        <a:latin typeface="Arial"/>
                      </a:endParaRPr>
                    </a:p>
                  </a:txBody>
                  <a:tcPr marL="9525" marR="9525" marT="9525" marB="0" anchor="b"/>
                </a:tc>
                <a:tc>
                  <a:txBody>
                    <a:bodyPr/>
                    <a:lstStyle/>
                    <a:p>
                      <a:pPr algn="r" fontAlgn="b"/>
                      <a:r>
                        <a:rPr lang="en-US" sz="1600" b="0" i="0" u="none" strike="noStrike" dirty="0">
                          <a:effectLst/>
                          <a:latin typeface="Arial"/>
                        </a:rPr>
                        <a:t>24.7</a:t>
                      </a:r>
                    </a:p>
                  </a:txBody>
                  <a:tcPr marL="9525" marR="9525" marT="9525" marB="0" anchor="b"/>
                </a:tc>
                <a:tc>
                  <a:txBody>
                    <a:bodyPr/>
                    <a:lstStyle/>
                    <a:p>
                      <a:pPr algn="r" fontAlgn="b"/>
                      <a:r>
                        <a:rPr lang="en-US" sz="1600" b="0" i="0" u="none" strike="noStrike">
                          <a:effectLst/>
                          <a:latin typeface="Arial"/>
                        </a:rPr>
                        <a:t>20.1</a:t>
                      </a:r>
                    </a:p>
                  </a:txBody>
                  <a:tcPr marL="9525" marR="9525" marT="9525" marB="0" anchor="b"/>
                </a:tc>
                <a:tc>
                  <a:txBody>
                    <a:bodyPr/>
                    <a:lstStyle/>
                    <a:p>
                      <a:pPr algn="r" fontAlgn="b"/>
                      <a:r>
                        <a:rPr lang="en-US" sz="1600" b="0" i="0" u="none" strike="noStrike">
                          <a:effectLst/>
                          <a:latin typeface="Arial"/>
                        </a:rPr>
                        <a:t>20.1</a:t>
                      </a:r>
                    </a:p>
                  </a:txBody>
                  <a:tcPr marL="9525" marR="9525" marT="9525" marB="0" anchor="b"/>
                </a:tc>
                <a:tc>
                  <a:txBody>
                    <a:bodyPr/>
                    <a:lstStyle/>
                    <a:p>
                      <a:pPr algn="r" fontAlgn="b"/>
                      <a:r>
                        <a:rPr lang="en-US" sz="1600" b="0" i="0" u="none" strike="noStrike" dirty="0">
                          <a:effectLst/>
                          <a:latin typeface="Arial"/>
                        </a:rPr>
                        <a:t>20.1</a:t>
                      </a:r>
                    </a:p>
                  </a:txBody>
                  <a:tcPr marL="9525" marR="9525" marT="9525" marB="0" anchor="b"/>
                </a:tc>
              </a:tr>
              <a:tr h="0">
                <a:tc>
                  <a:txBody>
                    <a:bodyPr/>
                    <a:lstStyle/>
                    <a:p>
                      <a:pPr algn="l" fontAlgn="b"/>
                      <a:r>
                        <a:rPr lang="en-US" sz="1600" b="0" i="0" u="none" strike="noStrike">
                          <a:effectLst/>
                          <a:latin typeface="Arial"/>
                        </a:rPr>
                        <a:t>MQML.6</a:t>
                      </a:r>
                    </a:p>
                  </a:txBody>
                  <a:tcPr marL="9525" marR="9525" marT="9525" marB="0" anchor="b"/>
                </a:tc>
                <a:tc>
                  <a:txBody>
                    <a:bodyPr/>
                    <a:lstStyle/>
                    <a:p>
                      <a:pPr algn="r" fontAlgn="b"/>
                      <a:endParaRPr lang="en-US" sz="1600" b="0" i="0" u="none" strike="noStrike" dirty="0">
                        <a:effectLst/>
                        <a:latin typeface="Arial"/>
                      </a:endParaRPr>
                    </a:p>
                  </a:txBody>
                  <a:tcPr marL="9525" marR="9525" marT="9525" marB="0" anchor="b"/>
                </a:tc>
                <a:tc>
                  <a:txBody>
                    <a:bodyPr/>
                    <a:lstStyle/>
                    <a:p>
                      <a:pPr algn="r" fontAlgn="b"/>
                      <a:r>
                        <a:rPr lang="en-US" sz="1600" b="0" i="0" u="none" strike="noStrike">
                          <a:effectLst/>
                          <a:latin typeface="Arial"/>
                        </a:rPr>
                        <a:t>25.1</a:t>
                      </a:r>
                    </a:p>
                  </a:txBody>
                  <a:tcPr marL="9525" marR="9525" marT="9525" marB="0" anchor="b"/>
                </a:tc>
                <a:tc>
                  <a:txBody>
                    <a:bodyPr/>
                    <a:lstStyle/>
                    <a:p>
                      <a:pPr algn="r" fontAlgn="b"/>
                      <a:r>
                        <a:rPr lang="en-US" sz="1600" b="0" i="0" u="none" strike="noStrike">
                          <a:effectLst/>
                          <a:latin typeface="Arial"/>
                        </a:rPr>
                        <a:t>20.4</a:t>
                      </a:r>
                    </a:p>
                  </a:txBody>
                  <a:tcPr marL="9525" marR="9525" marT="9525" marB="0" anchor="b"/>
                </a:tc>
                <a:tc>
                  <a:txBody>
                    <a:bodyPr/>
                    <a:lstStyle/>
                    <a:p>
                      <a:pPr algn="r" fontAlgn="b"/>
                      <a:r>
                        <a:rPr lang="en-US" sz="1600" b="0" i="0" u="none" strike="noStrike">
                          <a:effectLst/>
                          <a:latin typeface="Arial"/>
                        </a:rPr>
                        <a:t>20.4</a:t>
                      </a:r>
                    </a:p>
                  </a:txBody>
                  <a:tcPr marL="9525" marR="9525" marT="9525" marB="0" anchor="b"/>
                </a:tc>
                <a:tc>
                  <a:txBody>
                    <a:bodyPr/>
                    <a:lstStyle/>
                    <a:p>
                      <a:pPr algn="r" fontAlgn="b"/>
                      <a:r>
                        <a:rPr lang="en-US" sz="1600" b="0" i="0" u="none" strike="noStrike" dirty="0">
                          <a:effectLst/>
                          <a:latin typeface="Arial"/>
                        </a:rPr>
                        <a:t>18.1</a:t>
                      </a:r>
                    </a:p>
                  </a:txBody>
                  <a:tcPr marL="9525" marR="9525" marT="9525" marB="0" anchor="b"/>
                </a:tc>
              </a:tr>
            </a:tbl>
          </a:graphicData>
        </a:graphic>
      </p:graphicFrame>
      <p:sp>
        <p:nvSpPr>
          <p:cNvPr id="3" name="Slide Number Placeholder 2"/>
          <p:cNvSpPr>
            <a:spLocks noGrp="1"/>
          </p:cNvSpPr>
          <p:nvPr>
            <p:ph type="sldNum" sz="quarter" idx="12"/>
          </p:nvPr>
        </p:nvSpPr>
        <p:spPr/>
        <p:txBody>
          <a:bodyPr/>
          <a:lstStyle/>
          <a:p>
            <a:fld id="{0FA004B2-1541-5046-B6F2-22AF56585712}" type="slidenum">
              <a:rPr lang="en-US" smtClean="0"/>
              <a:pPr/>
              <a:t>14</a:t>
            </a:fld>
            <a:endParaRPr lang="en-US"/>
          </a:p>
        </p:txBody>
      </p:sp>
      <p:sp>
        <p:nvSpPr>
          <p:cNvPr id="4" name="Title 3"/>
          <p:cNvSpPr>
            <a:spLocks noGrp="1"/>
          </p:cNvSpPr>
          <p:nvPr>
            <p:ph type="title"/>
          </p:nvPr>
        </p:nvSpPr>
        <p:spPr/>
        <p:txBody>
          <a:bodyPr/>
          <a:lstStyle/>
          <a:p>
            <a:r>
              <a:rPr lang="en-US" dirty="0" smtClean="0"/>
              <a:t>Aperture Flat</a:t>
            </a:r>
            <a:endParaRPr lang="en-US" dirty="0"/>
          </a:p>
        </p:txBody>
      </p:sp>
      <p:sp>
        <p:nvSpPr>
          <p:cNvPr id="5" name="Footer Placeholder 4"/>
          <p:cNvSpPr>
            <a:spLocks noGrp="1"/>
          </p:cNvSpPr>
          <p:nvPr>
            <p:ph type="ftr" sz="quarter" idx="3"/>
          </p:nvPr>
        </p:nvSpPr>
        <p:spPr/>
        <p:txBody>
          <a:bodyPr/>
          <a:lstStyle/>
          <a:p>
            <a:endParaRPr lang="en-GB" dirty="0"/>
          </a:p>
        </p:txBody>
      </p:sp>
      <p:sp>
        <p:nvSpPr>
          <p:cNvPr id="7" name="TextBox 6"/>
          <p:cNvSpPr txBox="1"/>
          <p:nvPr/>
        </p:nvSpPr>
        <p:spPr>
          <a:xfrm>
            <a:off x="7000875" y="1590675"/>
            <a:ext cx="1585690" cy="923330"/>
          </a:xfrm>
          <a:prstGeom prst="rect">
            <a:avLst/>
          </a:prstGeom>
          <a:noFill/>
        </p:spPr>
        <p:txBody>
          <a:bodyPr wrap="none" rtlCol="0">
            <a:spAutoFit/>
          </a:bodyPr>
          <a:lstStyle/>
          <a:p>
            <a:r>
              <a:rPr lang="el-GR" dirty="0"/>
              <a:t>β</a:t>
            </a:r>
            <a:r>
              <a:rPr lang="en-US" dirty="0" smtClean="0"/>
              <a:t>=40/10 cm</a:t>
            </a:r>
          </a:p>
          <a:p>
            <a:r>
              <a:rPr lang="el-GR" dirty="0" smtClean="0"/>
              <a:t>Θ</a:t>
            </a:r>
            <a:r>
              <a:rPr lang="en-US" baseline="-25000" dirty="0" smtClean="0"/>
              <a:t>c</a:t>
            </a:r>
            <a:r>
              <a:rPr lang="en-US" dirty="0" smtClean="0"/>
              <a:t>=±210 </a:t>
            </a:r>
            <a:r>
              <a:rPr lang="el-GR" dirty="0" smtClean="0"/>
              <a:t>μ</a:t>
            </a:r>
            <a:r>
              <a:rPr lang="en-US" dirty="0" smtClean="0"/>
              <a:t>rad</a:t>
            </a:r>
          </a:p>
          <a:p>
            <a:r>
              <a:rPr lang="en-US" dirty="0" err="1" smtClean="0"/>
              <a:t>d</a:t>
            </a:r>
            <a:r>
              <a:rPr lang="en-US" baseline="-25000" dirty="0" err="1" smtClean="0"/>
              <a:t>sep</a:t>
            </a:r>
            <a:r>
              <a:rPr lang="en-US" dirty="0" smtClean="0"/>
              <a:t>=±0.75 mm</a:t>
            </a:r>
          </a:p>
        </p:txBody>
      </p:sp>
    </p:spTree>
    <p:extLst>
      <p:ext uri="{BB962C8B-B14F-4D97-AF65-F5344CB8AC3E}">
        <p14:creationId xmlns:p14="http://schemas.microsoft.com/office/powerpoint/2010/main" val="3510029252"/>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FA004B2-1541-5046-B6F2-22AF56585712}" type="slidenum">
              <a:rPr lang="en-US" smtClean="0"/>
              <a:pPr/>
              <a:t>15</a:t>
            </a:fld>
            <a:endParaRPr lang="en-US"/>
          </a:p>
        </p:txBody>
      </p:sp>
      <p:sp>
        <p:nvSpPr>
          <p:cNvPr id="4" name="Title 3"/>
          <p:cNvSpPr>
            <a:spLocks noGrp="1"/>
          </p:cNvSpPr>
          <p:nvPr>
            <p:ph type="title"/>
          </p:nvPr>
        </p:nvSpPr>
        <p:spPr>
          <a:xfrm>
            <a:off x="628650" y="2141538"/>
            <a:ext cx="8229600" cy="914400"/>
          </a:xfrm>
        </p:spPr>
        <p:txBody>
          <a:bodyPr/>
          <a:lstStyle/>
          <a:p>
            <a:r>
              <a:rPr lang="en-US" dirty="0" smtClean="0"/>
              <a:t>Optics and wire beta/crab impedance</a:t>
            </a:r>
            <a:endParaRPr lang="en-US" dirty="0"/>
          </a:p>
        </p:txBody>
      </p:sp>
      <p:sp>
        <p:nvSpPr>
          <p:cNvPr id="5" name="Footer Placeholder 4"/>
          <p:cNvSpPr>
            <a:spLocks noGrp="1"/>
          </p:cNvSpPr>
          <p:nvPr>
            <p:ph type="ftr" sz="quarter" idx="3"/>
          </p:nvPr>
        </p:nvSpPr>
        <p:spPr/>
        <p:txBody>
          <a:bodyPr/>
          <a:lstStyle/>
          <a:p>
            <a:endParaRPr lang="en-GB" dirty="0"/>
          </a:p>
        </p:txBody>
      </p:sp>
    </p:spTree>
    <p:extLst>
      <p:ext uri="{BB962C8B-B14F-4D97-AF65-F5344CB8AC3E}">
        <p14:creationId xmlns:p14="http://schemas.microsoft.com/office/powerpoint/2010/main" val="561211682"/>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pPr marL="0" indent="0">
              <a:buNone/>
            </a:pPr>
            <a:r>
              <a:rPr lang="en-US" dirty="0" smtClean="0"/>
              <a:t>Three different scenarios:</a:t>
            </a:r>
          </a:p>
          <a:p>
            <a:r>
              <a:rPr lang="en-US" dirty="0" smtClean="0"/>
              <a:t>minimization of crab cavity voltage</a:t>
            </a:r>
          </a:p>
          <a:p>
            <a:r>
              <a:rPr lang="en-US" dirty="0" smtClean="0"/>
              <a:t>minimization of impedance = minimize</a:t>
            </a:r>
          </a:p>
          <a:p>
            <a:pPr marL="0" indent="0">
              <a:buNone/>
            </a:pPr>
            <a:endParaRPr lang="en-US" dirty="0" smtClean="0"/>
          </a:p>
          <a:p>
            <a:endParaRPr lang="en-US" dirty="0" smtClean="0"/>
          </a:p>
          <a:p>
            <a:r>
              <a:rPr lang="en-US" dirty="0" smtClean="0"/>
              <a:t>optimization of beta function ratio for wire = ratio at Q4 + 5m is</a:t>
            </a:r>
          </a:p>
          <a:p>
            <a:endParaRPr lang="en-US" dirty="0"/>
          </a:p>
          <a:p>
            <a:endParaRPr lang="en-US" dirty="0" smtClean="0"/>
          </a:p>
          <a:p>
            <a:endParaRPr lang="en-US" dirty="0"/>
          </a:p>
          <a:p>
            <a:pPr marL="0" indent="0">
              <a:buNone/>
            </a:pPr>
            <a:r>
              <a:rPr lang="en-US" dirty="0" smtClean="0"/>
              <a:t>=&gt; obtain optimal solution by scanning over beta at Q4 for 99.3% of maximum Q7 strength (this means optics are matched for a particular </a:t>
            </a:r>
            <a:r>
              <a:rPr lang="en-US" dirty="0" err="1" smtClean="0"/>
              <a:t>beta</a:t>
            </a:r>
            <a:r>
              <a:rPr lang="en-US" baseline="-25000" dirty="0" err="1" smtClean="0"/>
              <a:t>x</a:t>
            </a:r>
            <a:r>
              <a:rPr lang="en-US" dirty="0" smtClean="0"/>
              <a:t> and </a:t>
            </a:r>
            <a:r>
              <a:rPr lang="en-US" dirty="0" err="1" smtClean="0"/>
              <a:t>beta</a:t>
            </a:r>
            <a:r>
              <a:rPr lang="en-US" baseline="-25000" dirty="0" err="1" smtClean="0"/>
              <a:t>y</a:t>
            </a:r>
            <a:r>
              <a:rPr lang="en-US" baseline="-25000" dirty="0" smtClean="0"/>
              <a:t> </a:t>
            </a:r>
            <a:r>
              <a:rPr lang="en-US" dirty="0" smtClean="0"/>
              <a:t>at Q4)</a:t>
            </a:r>
            <a:endParaRPr lang="en-US" baseline="-25000" dirty="0" smtClean="0"/>
          </a:p>
        </p:txBody>
      </p:sp>
      <p:sp>
        <p:nvSpPr>
          <p:cNvPr id="3" name="Slide Number Placeholder 2"/>
          <p:cNvSpPr>
            <a:spLocks noGrp="1"/>
          </p:cNvSpPr>
          <p:nvPr>
            <p:ph type="sldNum" sz="quarter" idx="12"/>
          </p:nvPr>
        </p:nvSpPr>
        <p:spPr/>
        <p:txBody>
          <a:bodyPr/>
          <a:lstStyle/>
          <a:p>
            <a:fld id="{0FA004B2-1541-5046-B6F2-22AF56585712}" type="slidenum">
              <a:rPr lang="en-US" smtClean="0"/>
              <a:pPr/>
              <a:t>16</a:t>
            </a:fld>
            <a:endParaRPr lang="en-US"/>
          </a:p>
        </p:txBody>
      </p:sp>
      <p:sp>
        <p:nvSpPr>
          <p:cNvPr id="4" name="Title 3"/>
          <p:cNvSpPr>
            <a:spLocks noGrp="1"/>
          </p:cNvSpPr>
          <p:nvPr>
            <p:ph type="title"/>
          </p:nvPr>
        </p:nvSpPr>
        <p:spPr/>
        <p:txBody>
          <a:bodyPr/>
          <a:lstStyle/>
          <a:p>
            <a:r>
              <a:rPr lang="en-US" dirty="0" smtClean="0"/>
              <a:t>Optimization of Q4/Q5 position</a:t>
            </a:r>
            <a:endParaRPr lang="en-US" dirty="0"/>
          </a:p>
        </p:txBody>
      </p:sp>
      <p:pic>
        <p:nvPicPr>
          <p:cNvPr id="5" name="Picture 4" descr="latex-image-1.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73917" y="2565400"/>
            <a:ext cx="3263900" cy="457200"/>
          </a:xfrm>
          <a:prstGeom prst="rect">
            <a:avLst/>
          </a:prstGeom>
        </p:spPr>
      </p:pic>
      <p:pic>
        <p:nvPicPr>
          <p:cNvPr id="6" name="Picture 5"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04167" y="3585630"/>
            <a:ext cx="1498600" cy="495300"/>
          </a:xfrm>
          <a:prstGeom prst="rect">
            <a:avLst/>
          </a:prstGeom>
        </p:spPr>
      </p:pic>
    </p:spTree>
    <p:extLst>
      <p:ext uri="{BB962C8B-B14F-4D97-AF65-F5344CB8AC3E}">
        <p14:creationId xmlns:p14="http://schemas.microsoft.com/office/powerpoint/2010/main" val="3551897254"/>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FA004B2-1541-5046-B6F2-22AF56585712}" type="slidenum">
              <a:rPr lang="en-US" smtClean="0"/>
              <a:pPr/>
              <a:t>17</a:t>
            </a:fld>
            <a:endParaRPr lang="en-US"/>
          </a:p>
        </p:txBody>
      </p:sp>
      <p:sp>
        <p:nvSpPr>
          <p:cNvPr id="4" name="Title 3"/>
          <p:cNvSpPr>
            <a:spLocks noGrp="1"/>
          </p:cNvSpPr>
          <p:nvPr>
            <p:ph type="title"/>
          </p:nvPr>
        </p:nvSpPr>
        <p:spPr/>
        <p:txBody>
          <a:bodyPr/>
          <a:lstStyle/>
          <a:p>
            <a:r>
              <a:rPr lang="en-US" dirty="0"/>
              <a:t>Baseline: Q4@177.6, Q5@207.49</a:t>
            </a:r>
          </a:p>
        </p:txBody>
      </p:sp>
      <p:sp>
        <p:nvSpPr>
          <p:cNvPr id="5" name="Footer Placeholder 4"/>
          <p:cNvSpPr>
            <a:spLocks noGrp="1"/>
          </p:cNvSpPr>
          <p:nvPr>
            <p:ph type="ftr" sz="quarter" idx="3"/>
          </p:nvPr>
        </p:nvSpPr>
        <p:spPr/>
        <p:txBody>
          <a:bodyPr/>
          <a:lstStyle/>
          <a:p>
            <a:endParaRPr lang="en-GB" dirty="0"/>
          </a:p>
        </p:txBody>
      </p:sp>
      <p:sp>
        <p:nvSpPr>
          <p:cNvPr id="10" name="TextBox 9"/>
          <p:cNvSpPr txBox="1"/>
          <p:nvPr/>
        </p:nvSpPr>
        <p:spPr>
          <a:xfrm>
            <a:off x="2463800" y="1189038"/>
            <a:ext cx="3790371" cy="461665"/>
          </a:xfrm>
          <a:prstGeom prst="rect">
            <a:avLst/>
          </a:prstGeom>
          <a:noFill/>
        </p:spPr>
        <p:txBody>
          <a:bodyPr wrap="none" rtlCol="0">
            <a:spAutoFit/>
          </a:bodyPr>
          <a:lstStyle/>
          <a:p>
            <a:r>
              <a:rPr lang="en-US" sz="2400" dirty="0" smtClean="0">
                <a:solidFill>
                  <a:srgbClr val="FF0000"/>
                </a:solidFill>
              </a:rPr>
              <a:t>triplet gradient </a:t>
            </a:r>
            <a:r>
              <a:rPr lang="en-US" sz="2400" dirty="0" err="1" smtClean="0">
                <a:solidFill>
                  <a:srgbClr val="FF0000"/>
                </a:solidFill>
              </a:rPr>
              <a:t>vs</a:t>
            </a:r>
            <a:r>
              <a:rPr lang="en-US" sz="2400" dirty="0" smtClean="0">
                <a:solidFill>
                  <a:srgbClr val="FF0000"/>
                </a:solidFill>
              </a:rPr>
              <a:t> beta at Q4</a:t>
            </a:r>
            <a:endParaRPr lang="en-US" sz="2400" dirty="0">
              <a:solidFill>
                <a:srgbClr val="FF0000"/>
              </a:solidFill>
            </a:endParaRPr>
          </a:p>
        </p:txBody>
      </p:sp>
      <p:sp>
        <p:nvSpPr>
          <p:cNvPr id="12" name="TextBox 11"/>
          <p:cNvSpPr txBox="1"/>
          <p:nvPr/>
        </p:nvSpPr>
        <p:spPr>
          <a:xfrm>
            <a:off x="6254171" y="1989205"/>
            <a:ext cx="2734056" cy="1200328"/>
          </a:xfrm>
          <a:prstGeom prst="rect">
            <a:avLst/>
          </a:prstGeom>
          <a:noFill/>
        </p:spPr>
        <p:txBody>
          <a:bodyPr wrap="square" rtlCol="0">
            <a:spAutoFit/>
          </a:bodyPr>
          <a:lstStyle/>
          <a:p>
            <a:r>
              <a:rPr lang="en-US" sz="2400" dirty="0" smtClean="0"/>
              <a:t>IT gradient stays in all cases below 132.6 T/m</a:t>
            </a:r>
            <a:endParaRPr lang="en-US" sz="2400" dirty="0"/>
          </a:p>
        </p:txBody>
      </p:sp>
      <p:pic>
        <p:nvPicPr>
          <p:cNvPr id="7" name="Picture 6" descr="presqueze_q4_scan99.3_cc_q4_8m_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7228" y="1812096"/>
            <a:ext cx="5756943" cy="4499864"/>
          </a:xfrm>
          <a:prstGeom prst="rect">
            <a:avLst/>
          </a:prstGeom>
        </p:spPr>
      </p:pic>
    </p:spTree>
    <p:extLst>
      <p:ext uri="{BB962C8B-B14F-4D97-AF65-F5344CB8AC3E}">
        <p14:creationId xmlns:p14="http://schemas.microsoft.com/office/powerpoint/2010/main" val="3407954271"/>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FA004B2-1541-5046-B6F2-22AF56585712}" type="slidenum">
              <a:rPr lang="en-US" smtClean="0"/>
              <a:pPr/>
              <a:t>18</a:t>
            </a:fld>
            <a:endParaRPr lang="en-US"/>
          </a:p>
        </p:txBody>
      </p:sp>
      <p:sp>
        <p:nvSpPr>
          <p:cNvPr id="4" name="Title 3"/>
          <p:cNvSpPr>
            <a:spLocks noGrp="1"/>
          </p:cNvSpPr>
          <p:nvPr>
            <p:ph type="title"/>
          </p:nvPr>
        </p:nvSpPr>
        <p:spPr/>
        <p:txBody>
          <a:bodyPr/>
          <a:lstStyle/>
          <a:p>
            <a:r>
              <a:rPr lang="en-US" dirty="0"/>
              <a:t>Baseline: Q4@177.6, Q5@207.49</a:t>
            </a:r>
          </a:p>
        </p:txBody>
      </p:sp>
      <p:sp>
        <p:nvSpPr>
          <p:cNvPr id="5" name="Footer Placeholder 4"/>
          <p:cNvSpPr>
            <a:spLocks noGrp="1"/>
          </p:cNvSpPr>
          <p:nvPr>
            <p:ph type="ftr" sz="quarter" idx="3"/>
          </p:nvPr>
        </p:nvSpPr>
        <p:spPr/>
        <p:txBody>
          <a:bodyPr/>
          <a:lstStyle/>
          <a:p>
            <a:endParaRPr lang="en-GB" dirty="0"/>
          </a:p>
        </p:txBody>
      </p:sp>
      <p:sp>
        <p:nvSpPr>
          <p:cNvPr id="10" name="TextBox 9"/>
          <p:cNvSpPr txBox="1"/>
          <p:nvPr/>
        </p:nvSpPr>
        <p:spPr>
          <a:xfrm>
            <a:off x="2853267" y="1189038"/>
            <a:ext cx="3470121" cy="461665"/>
          </a:xfrm>
          <a:prstGeom prst="rect">
            <a:avLst/>
          </a:prstGeom>
          <a:noFill/>
        </p:spPr>
        <p:txBody>
          <a:bodyPr wrap="none" rtlCol="0">
            <a:spAutoFit/>
          </a:bodyPr>
          <a:lstStyle/>
          <a:p>
            <a:r>
              <a:rPr lang="en-US" sz="2400" dirty="0" smtClean="0">
                <a:solidFill>
                  <a:srgbClr val="FF0000"/>
                </a:solidFill>
              </a:rPr>
              <a:t>wire </a:t>
            </a:r>
            <a:r>
              <a:rPr lang="en-US" sz="2400" dirty="0" err="1" smtClean="0">
                <a:solidFill>
                  <a:srgbClr val="FF0000"/>
                </a:solidFill>
              </a:rPr>
              <a:t>vs</a:t>
            </a:r>
            <a:r>
              <a:rPr lang="en-US" sz="2400" dirty="0" smtClean="0">
                <a:solidFill>
                  <a:srgbClr val="FF0000"/>
                </a:solidFill>
              </a:rPr>
              <a:t> crab cavity voltage</a:t>
            </a:r>
            <a:endParaRPr lang="en-US" sz="2400" dirty="0">
              <a:solidFill>
                <a:srgbClr val="FF0000"/>
              </a:solidFill>
            </a:endParaRPr>
          </a:p>
        </p:txBody>
      </p:sp>
      <p:sp>
        <p:nvSpPr>
          <p:cNvPr id="12" name="TextBox 11"/>
          <p:cNvSpPr txBox="1"/>
          <p:nvPr/>
        </p:nvSpPr>
        <p:spPr>
          <a:xfrm>
            <a:off x="6088212" y="1972272"/>
            <a:ext cx="2734056" cy="1569660"/>
          </a:xfrm>
          <a:prstGeom prst="rect">
            <a:avLst/>
          </a:prstGeom>
          <a:noFill/>
        </p:spPr>
        <p:txBody>
          <a:bodyPr wrap="square" rtlCol="0">
            <a:spAutoFit/>
          </a:bodyPr>
          <a:lstStyle/>
          <a:p>
            <a:r>
              <a:rPr lang="en-US" sz="2400" dirty="0" smtClean="0"/>
              <a:t>minimum voltage not reached for beta function ratio of 2 at the wire</a:t>
            </a:r>
            <a:endParaRPr lang="en-US" sz="2400" dirty="0"/>
          </a:p>
        </p:txBody>
      </p:sp>
      <p:pic>
        <p:nvPicPr>
          <p:cNvPr id="2" name="Picture 1" descr="presqueze_q4_scan99.3_cc_q4_8m_5.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0200" y="1831994"/>
            <a:ext cx="5588000" cy="4479966"/>
          </a:xfrm>
          <a:prstGeom prst="rect">
            <a:avLst/>
          </a:prstGeom>
        </p:spPr>
      </p:pic>
    </p:spTree>
    <p:extLst>
      <p:ext uri="{BB962C8B-B14F-4D97-AF65-F5344CB8AC3E}">
        <p14:creationId xmlns:p14="http://schemas.microsoft.com/office/powerpoint/2010/main" val="3197026849"/>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FA004B2-1541-5046-B6F2-22AF56585712}" type="slidenum">
              <a:rPr lang="en-US" smtClean="0"/>
              <a:pPr/>
              <a:t>19</a:t>
            </a:fld>
            <a:endParaRPr lang="en-US"/>
          </a:p>
        </p:txBody>
      </p:sp>
      <p:sp>
        <p:nvSpPr>
          <p:cNvPr id="4" name="Title 3"/>
          <p:cNvSpPr>
            <a:spLocks noGrp="1"/>
          </p:cNvSpPr>
          <p:nvPr>
            <p:ph type="title"/>
          </p:nvPr>
        </p:nvSpPr>
        <p:spPr/>
        <p:txBody>
          <a:bodyPr/>
          <a:lstStyle/>
          <a:p>
            <a:r>
              <a:rPr lang="en-US" dirty="0"/>
              <a:t>Baseline: Q4@177.6, Q5@207.49</a:t>
            </a:r>
          </a:p>
        </p:txBody>
      </p:sp>
      <p:sp>
        <p:nvSpPr>
          <p:cNvPr id="5" name="Footer Placeholder 4"/>
          <p:cNvSpPr>
            <a:spLocks noGrp="1"/>
          </p:cNvSpPr>
          <p:nvPr>
            <p:ph type="ftr" sz="quarter" idx="3"/>
          </p:nvPr>
        </p:nvSpPr>
        <p:spPr/>
        <p:txBody>
          <a:bodyPr/>
          <a:lstStyle/>
          <a:p>
            <a:endParaRPr lang="en-GB" dirty="0"/>
          </a:p>
        </p:txBody>
      </p:sp>
      <p:sp>
        <p:nvSpPr>
          <p:cNvPr id="10" name="TextBox 9"/>
          <p:cNvSpPr txBox="1"/>
          <p:nvPr/>
        </p:nvSpPr>
        <p:spPr>
          <a:xfrm>
            <a:off x="2853267" y="1189038"/>
            <a:ext cx="4304484" cy="461665"/>
          </a:xfrm>
          <a:prstGeom prst="rect">
            <a:avLst/>
          </a:prstGeom>
          <a:noFill/>
        </p:spPr>
        <p:txBody>
          <a:bodyPr wrap="none" rtlCol="0">
            <a:spAutoFit/>
          </a:bodyPr>
          <a:lstStyle/>
          <a:p>
            <a:r>
              <a:rPr lang="en-US" sz="2400" dirty="0" smtClean="0">
                <a:solidFill>
                  <a:srgbClr val="FF0000"/>
                </a:solidFill>
              </a:rPr>
              <a:t>impedance </a:t>
            </a:r>
            <a:r>
              <a:rPr lang="en-US" sz="2400" dirty="0" err="1" smtClean="0">
                <a:solidFill>
                  <a:srgbClr val="FF0000"/>
                </a:solidFill>
              </a:rPr>
              <a:t>vs</a:t>
            </a:r>
            <a:r>
              <a:rPr lang="en-US" sz="2400" dirty="0" smtClean="0">
                <a:solidFill>
                  <a:srgbClr val="FF0000"/>
                </a:solidFill>
              </a:rPr>
              <a:t> crab cavity voltage</a:t>
            </a:r>
            <a:endParaRPr lang="en-US" sz="2400" dirty="0">
              <a:solidFill>
                <a:srgbClr val="FF0000"/>
              </a:solidFill>
            </a:endParaRPr>
          </a:p>
        </p:txBody>
      </p:sp>
      <p:sp>
        <p:nvSpPr>
          <p:cNvPr id="12" name="TextBox 11"/>
          <p:cNvSpPr txBox="1"/>
          <p:nvPr/>
        </p:nvSpPr>
        <p:spPr>
          <a:xfrm>
            <a:off x="6088212" y="1972272"/>
            <a:ext cx="2734056" cy="1569660"/>
          </a:xfrm>
          <a:prstGeom prst="rect">
            <a:avLst/>
          </a:prstGeom>
          <a:noFill/>
        </p:spPr>
        <p:txBody>
          <a:bodyPr wrap="square" rtlCol="0">
            <a:spAutoFit/>
          </a:bodyPr>
          <a:lstStyle/>
          <a:p>
            <a:r>
              <a:rPr lang="en-US" sz="2400" dirty="0" smtClean="0"/>
              <a:t>impedance fairly independent of cc voltage except for the separate paths</a:t>
            </a:r>
            <a:endParaRPr lang="en-US" sz="2400" dirty="0"/>
          </a:p>
        </p:txBody>
      </p:sp>
      <p:pic>
        <p:nvPicPr>
          <p:cNvPr id="6" name="Picture 5" descr="presqueze_q4_scan99.3_cc_q4_8m_7.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2028851"/>
            <a:ext cx="5418667" cy="4283109"/>
          </a:xfrm>
          <a:prstGeom prst="rect">
            <a:avLst/>
          </a:prstGeom>
        </p:spPr>
      </p:pic>
    </p:spTree>
    <p:extLst>
      <p:ext uri="{BB962C8B-B14F-4D97-AF65-F5344CB8AC3E}">
        <p14:creationId xmlns:p14="http://schemas.microsoft.com/office/powerpoint/2010/main" val="3044345657"/>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62500" lnSpcReduction="20000"/>
          </a:bodyPr>
          <a:lstStyle/>
          <a:p>
            <a:r>
              <a:rPr lang="en-US" dirty="0" smtClean="0"/>
              <a:t>Optics repository ready and validated/used by collimation team</a:t>
            </a:r>
          </a:p>
          <a:p>
            <a:r>
              <a:rPr lang="en-US" dirty="0" smtClean="0"/>
              <a:t>Still undergoing iterations with integration team (many incremental changes in warm elements and crab cavity positions from first 1.2 layout provided in spring). Full checks (IR1/5 Left/Right) not yet completed. Other small changes expected.</a:t>
            </a:r>
          </a:p>
          <a:p>
            <a:r>
              <a:rPr lang="en-US" dirty="0" smtClean="0"/>
              <a:t>IR6 squeeze being update due to new layout from 1.0 and refined optics constraints from ABT.</a:t>
            </a:r>
          </a:p>
          <a:p>
            <a:r>
              <a:rPr lang="en-US" dirty="0" smtClean="0"/>
              <a:t>New triplet aperture are emerging from detailed analysis of coil to cold bore layer thickness. Same level of analysis not done for D2 and Q4.</a:t>
            </a:r>
          </a:p>
          <a:p>
            <a:r>
              <a:rPr lang="en-US" dirty="0" smtClean="0"/>
              <a:t>New length for TAXN, but design do be re-discussed since did not include diverging pipes.</a:t>
            </a:r>
          </a:p>
          <a:p>
            <a:r>
              <a:rPr lang="en-US" dirty="0" smtClean="0"/>
              <a:t>Issues with transverse TCT integration led to discussions on aperture strategies and possible relocations of TCT.</a:t>
            </a:r>
          </a:p>
          <a:p>
            <a:r>
              <a:rPr lang="en-US" dirty="0" smtClean="0"/>
              <a:t>Aperture estimate being analyzed with different/newer algorithms.</a:t>
            </a:r>
          </a:p>
          <a:p>
            <a:endParaRPr lang="en-US" dirty="0" smtClean="0"/>
          </a:p>
          <a:p>
            <a:endParaRPr lang="en-US" dirty="0" smtClean="0"/>
          </a:p>
          <a:p>
            <a:endParaRPr lang="en-US" dirty="0"/>
          </a:p>
        </p:txBody>
      </p:sp>
      <p:sp>
        <p:nvSpPr>
          <p:cNvPr id="3" name="Slide Number Placeholder 2"/>
          <p:cNvSpPr>
            <a:spLocks noGrp="1"/>
          </p:cNvSpPr>
          <p:nvPr>
            <p:ph type="sldNum" sz="quarter" idx="12"/>
          </p:nvPr>
        </p:nvSpPr>
        <p:spPr/>
        <p:txBody>
          <a:bodyPr/>
          <a:lstStyle/>
          <a:p>
            <a:fld id="{0FA004B2-1541-5046-B6F2-22AF56585712}" type="slidenum">
              <a:rPr lang="en-US" smtClean="0"/>
              <a:pPr/>
              <a:t>2</a:t>
            </a:fld>
            <a:endParaRPr lang="en-US"/>
          </a:p>
        </p:txBody>
      </p:sp>
      <p:sp>
        <p:nvSpPr>
          <p:cNvPr id="4" name="Title 3"/>
          <p:cNvSpPr>
            <a:spLocks noGrp="1"/>
          </p:cNvSpPr>
          <p:nvPr>
            <p:ph type="title"/>
          </p:nvPr>
        </p:nvSpPr>
        <p:spPr/>
        <p:txBody>
          <a:bodyPr/>
          <a:lstStyle/>
          <a:p>
            <a:r>
              <a:rPr lang="en-US" dirty="0" smtClean="0"/>
              <a:t>HL-LHCv1.2 status</a:t>
            </a:r>
            <a:endParaRPr lang="en-US" dirty="0"/>
          </a:p>
        </p:txBody>
      </p:sp>
      <p:sp>
        <p:nvSpPr>
          <p:cNvPr id="5" name="Footer Placeholder 4"/>
          <p:cNvSpPr>
            <a:spLocks noGrp="1"/>
          </p:cNvSpPr>
          <p:nvPr>
            <p:ph type="ftr" sz="quarter" idx="3"/>
          </p:nvPr>
        </p:nvSpPr>
        <p:spPr/>
        <p:txBody>
          <a:bodyPr/>
          <a:lstStyle/>
          <a:p>
            <a:endParaRPr lang="en-GB" dirty="0"/>
          </a:p>
        </p:txBody>
      </p:sp>
    </p:spTree>
    <p:extLst>
      <p:ext uri="{BB962C8B-B14F-4D97-AF65-F5344CB8AC3E}">
        <p14:creationId xmlns:p14="http://schemas.microsoft.com/office/powerpoint/2010/main" val="4027543648"/>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marL="514350" indent="-514350">
              <a:buFont typeface="+mj-lt"/>
              <a:buAutoNum type="arabicPeriod"/>
            </a:pPr>
            <a:r>
              <a:rPr lang="en-US" sz="1800" dirty="0" smtClean="0"/>
              <a:t>moving Q4 towards the IP:</a:t>
            </a:r>
          </a:p>
          <a:p>
            <a:pPr marL="0" indent="0">
              <a:buNone/>
            </a:pPr>
            <a:r>
              <a:rPr lang="en-US" sz="1800" dirty="0"/>
              <a:t>	</a:t>
            </a:r>
            <a:r>
              <a:rPr lang="en-US" sz="1800" dirty="0" smtClean="0"/>
              <a:t>	- </a:t>
            </a:r>
            <a:r>
              <a:rPr lang="en-US" sz="1800" dirty="0" smtClean="0">
                <a:solidFill>
                  <a:srgbClr val="FF6600"/>
                </a:solidFill>
              </a:rPr>
              <a:t>higher cc voltage for optimal ratio of 2 of </a:t>
            </a:r>
            <a:r>
              <a:rPr lang="en-US" sz="1800" dirty="0" err="1" smtClean="0">
                <a:solidFill>
                  <a:srgbClr val="FF6600"/>
                </a:solidFill>
              </a:rPr>
              <a:t>beta@wire</a:t>
            </a:r>
            <a:r>
              <a:rPr lang="en-US" sz="1800" dirty="0" smtClean="0">
                <a:solidFill>
                  <a:srgbClr val="FF6600"/>
                </a:solidFill>
              </a:rPr>
              <a:t> </a:t>
            </a:r>
          </a:p>
          <a:p>
            <a:pPr marL="0" indent="0">
              <a:buNone/>
            </a:pPr>
            <a:r>
              <a:rPr lang="en-US" sz="1800" dirty="0" smtClean="0"/>
              <a:t>		- </a:t>
            </a:r>
            <a:r>
              <a:rPr lang="en-US" sz="1800" dirty="0">
                <a:solidFill>
                  <a:srgbClr val="FF6600"/>
                </a:solidFill>
              </a:rPr>
              <a:t>loss in Q4 and Q5 aperture (higher beta)</a:t>
            </a:r>
          </a:p>
          <a:p>
            <a:pPr marL="0" indent="0">
              <a:buNone/>
            </a:pPr>
            <a:r>
              <a:rPr lang="en-US" sz="1800" dirty="0"/>
              <a:t>	</a:t>
            </a:r>
            <a:r>
              <a:rPr lang="en-US" sz="1800" dirty="0" smtClean="0"/>
              <a:t>	- no relevant change in impedance</a:t>
            </a:r>
          </a:p>
          <a:p>
            <a:pPr marL="0" indent="0">
              <a:buNone/>
            </a:pPr>
            <a:r>
              <a:rPr lang="en-US" sz="1800" dirty="0"/>
              <a:t>	</a:t>
            </a:r>
            <a:r>
              <a:rPr lang="en-US" sz="1800" dirty="0" smtClean="0"/>
              <a:t>	- </a:t>
            </a:r>
            <a:r>
              <a:rPr lang="en-US" sz="1800" dirty="0" smtClean="0">
                <a:solidFill>
                  <a:srgbClr val="008000"/>
                </a:solidFill>
              </a:rPr>
              <a:t>gain in optics flexibility, more operational margin for optics correction</a:t>
            </a:r>
          </a:p>
          <a:p>
            <a:pPr marL="0" indent="0">
              <a:buNone/>
            </a:pPr>
            <a:r>
              <a:rPr lang="en-US" sz="1800" dirty="0"/>
              <a:t>		- </a:t>
            </a:r>
            <a:r>
              <a:rPr lang="en-US" sz="1800" dirty="0" smtClean="0">
                <a:solidFill>
                  <a:srgbClr val="008000"/>
                </a:solidFill>
              </a:rPr>
              <a:t>better aperture for alignment optics </a:t>
            </a:r>
            <a:endParaRPr lang="en-US" sz="1800" dirty="0">
              <a:solidFill>
                <a:srgbClr val="008000"/>
              </a:solidFill>
            </a:endParaRPr>
          </a:p>
          <a:p>
            <a:pPr marL="514350" indent="-514350">
              <a:buFont typeface="+mj-lt"/>
              <a:buAutoNum type="arabicPeriod" startAt="2"/>
            </a:pPr>
            <a:r>
              <a:rPr lang="en-US" sz="1800" dirty="0" smtClean="0"/>
              <a:t>moving Q4 towards the arc:</a:t>
            </a:r>
          </a:p>
          <a:p>
            <a:pPr marL="0" indent="0">
              <a:buNone/>
            </a:pPr>
            <a:r>
              <a:rPr lang="en-US" sz="1800" dirty="0"/>
              <a:t>	</a:t>
            </a:r>
            <a:r>
              <a:rPr lang="en-US" sz="1800" dirty="0" smtClean="0"/>
              <a:t>	- </a:t>
            </a:r>
            <a:r>
              <a:rPr lang="en-US" sz="1800" dirty="0" smtClean="0">
                <a:solidFill>
                  <a:srgbClr val="008000"/>
                </a:solidFill>
              </a:rPr>
              <a:t>smaller cc voltage for optimal ratio of 2 for </a:t>
            </a:r>
            <a:r>
              <a:rPr lang="en-US" sz="1800" dirty="0" err="1" smtClean="0">
                <a:solidFill>
                  <a:srgbClr val="008000"/>
                </a:solidFill>
              </a:rPr>
              <a:t>beta@wire</a:t>
            </a:r>
            <a:endParaRPr lang="en-US" sz="1800" dirty="0" smtClean="0">
              <a:solidFill>
                <a:srgbClr val="008000"/>
              </a:solidFill>
            </a:endParaRPr>
          </a:p>
          <a:p>
            <a:pPr marL="0" indent="0">
              <a:buNone/>
            </a:pPr>
            <a:r>
              <a:rPr lang="en-US" sz="1800" dirty="0"/>
              <a:t>		- </a:t>
            </a:r>
            <a:r>
              <a:rPr lang="en-US" sz="1800" dirty="0">
                <a:solidFill>
                  <a:srgbClr val="008000"/>
                </a:solidFill>
              </a:rPr>
              <a:t>gain in Q4 and Q5 aperture (smaller beta)</a:t>
            </a:r>
          </a:p>
          <a:p>
            <a:pPr marL="0" indent="0">
              <a:buNone/>
            </a:pPr>
            <a:r>
              <a:rPr lang="en-US" sz="1800" dirty="0"/>
              <a:t>	</a:t>
            </a:r>
            <a:r>
              <a:rPr lang="en-US" sz="1800" dirty="0" smtClean="0"/>
              <a:t>	- no relevant change in impedance</a:t>
            </a:r>
          </a:p>
          <a:p>
            <a:pPr marL="0" indent="0">
              <a:buNone/>
            </a:pPr>
            <a:r>
              <a:rPr lang="en-US" sz="1800" dirty="0"/>
              <a:t>	</a:t>
            </a:r>
            <a:r>
              <a:rPr lang="en-US" sz="1800" dirty="0" smtClean="0"/>
              <a:t>	- </a:t>
            </a:r>
            <a:r>
              <a:rPr lang="en-US" sz="1800" dirty="0" smtClean="0">
                <a:solidFill>
                  <a:srgbClr val="FF0000"/>
                </a:solidFill>
              </a:rPr>
              <a:t>less optics flexibility, less operational margin for corrections</a:t>
            </a:r>
          </a:p>
          <a:p>
            <a:pPr marL="0" indent="0">
              <a:buNone/>
            </a:pPr>
            <a:r>
              <a:rPr lang="en-US" sz="1800" dirty="0" smtClean="0"/>
              <a:t>		- </a:t>
            </a:r>
            <a:r>
              <a:rPr lang="en-US" sz="1800" dirty="0" smtClean="0">
                <a:solidFill>
                  <a:srgbClr val="FF0000"/>
                </a:solidFill>
              </a:rPr>
              <a:t>much worse </a:t>
            </a:r>
            <a:r>
              <a:rPr lang="en-US" sz="1800" dirty="0">
                <a:solidFill>
                  <a:srgbClr val="FF0000"/>
                </a:solidFill>
              </a:rPr>
              <a:t>aperture for alignment optics</a:t>
            </a:r>
            <a:endParaRPr lang="en-US" sz="1800" dirty="0" smtClean="0">
              <a:solidFill>
                <a:srgbClr val="FF0000"/>
              </a:solidFill>
            </a:endParaRPr>
          </a:p>
          <a:p>
            <a:pPr marL="0" indent="0">
              <a:buNone/>
            </a:pPr>
            <a:endParaRPr lang="en-US" sz="1800" dirty="0" smtClean="0"/>
          </a:p>
        </p:txBody>
      </p:sp>
      <p:sp>
        <p:nvSpPr>
          <p:cNvPr id="3" name="Slide Number Placeholder 2"/>
          <p:cNvSpPr>
            <a:spLocks noGrp="1"/>
          </p:cNvSpPr>
          <p:nvPr>
            <p:ph type="sldNum" sz="quarter" idx="12"/>
          </p:nvPr>
        </p:nvSpPr>
        <p:spPr/>
        <p:txBody>
          <a:bodyPr/>
          <a:lstStyle/>
          <a:p>
            <a:fld id="{0FA004B2-1541-5046-B6F2-22AF56585712}" type="slidenum">
              <a:rPr lang="en-US" smtClean="0"/>
              <a:pPr/>
              <a:t>20</a:t>
            </a:fld>
            <a:endParaRPr lang="en-US"/>
          </a:p>
        </p:txBody>
      </p:sp>
      <p:sp>
        <p:nvSpPr>
          <p:cNvPr id="4" name="Title 3"/>
          <p:cNvSpPr>
            <a:spLocks noGrp="1"/>
          </p:cNvSpPr>
          <p:nvPr>
            <p:ph type="title"/>
          </p:nvPr>
        </p:nvSpPr>
        <p:spPr/>
        <p:txBody>
          <a:bodyPr/>
          <a:lstStyle/>
          <a:p>
            <a:r>
              <a:rPr lang="en-US" dirty="0" smtClean="0"/>
              <a:t>Dependence on Q4 position</a:t>
            </a:r>
            <a:endParaRPr lang="en-US" dirty="0"/>
          </a:p>
        </p:txBody>
      </p:sp>
    </p:spTree>
    <p:extLst>
      <p:ext uri="{BB962C8B-B14F-4D97-AF65-F5344CB8AC3E}">
        <p14:creationId xmlns:p14="http://schemas.microsoft.com/office/powerpoint/2010/main" val="551658293"/>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marL="514350" indent="-514350">
              <a:buFont typeface="+mj-lt"/>
              <a:buAutoNum type="arabicPeriod"/>
            </a:pPr>
            <a:r>
              <a:rPr lang="en-US" sz="2000" dirty="0" smtClean="0"/>
              <a:t>moving Q5 towards the IP:</a:t>
            </a:r>
          </a:p>
          <a:p>
            <a:pPr marL="0" indent="0">
              <a:buNone/>
            </a:pPr>
            <a:r>
              <a:rPr lang="en-US" sz="2000" dirty="0"/>
              <a:t>	</a:t>
            </a:r>
            <a:r>
              <a:rPr lang="en-US" sz="2000" dirty="0" smtClean="0"/>
              <a:t>	- no relevant difference for Q4/Q5 aperture</a:t>
            </a:r>
          </a:p>
          <a:p>
            <a:pPr marL="0" indent="0">
              <a:buNone/>
            </a:pPr>
            <a:r>
              <a:rPr lang="en-US" sz="2000" dirty="0"/>
              <a:t>	</a:t>
            </a:r>
            <a:r>
              <a:rPr lang="en-US" sz="2000" dirty="0" smtClean="0"/>
              <a:t>	- no change in cc voltage for </a:t>
            </a:r>
            <a:r>
              <a:rPr lang="en-US" sz="2000" dirty="0"/>
              <a:t>optimal ratio of 2 of </a:t>
            </a:r>
            <a:r>
              <a:rPr lang="en-US" sz="2000" dirty="0" err="1"/>
              <a:t>beta@</a:t>
            </a:r>
            <a:r>
              <a:rPr lang="en-US" sz="2000" dirty="0" err="1" smtClean="0"/>
              <a:t>wire</a:t>
            </a:r>
            <a:endParaRPr lang="en-US" sz="2000" dirty="0" smtClean="0"/>
          </a:p>
          <a:p>
            <a:pPr marL="0" indent="0">
              <a:buNone/>
            </a:pPr>
            <a:r>
              <a:rPr lang="en-US" sz="2000" dirty="0"/>
              <a:t>	</a:t>
            </a:r>
            <a:r>
              <a:rPr lang="en-US" sz="2000" dirty="0" smtClean="0"/>
              <a:t>	- no relevant change in impedance</a:t>
            </a:r>
          </a:p>
          <a:p>
            <a:pPr marL="0" indent="0">
              <a:buNone/>
            </a:pPr>
            <a:r>
              <a:rPr lang="en-US" sz="2000" dirty="0"/>
              <a:t>	</a:t>
            </a:r>
            <a:r>
              <a:rPr lang="en-US" sz="2000" dirty="0" smtClean="0"/>
              <a:t>	- </a:t>
            </a:r>
            <a:r>
              <a:rPr lang="en-US" sz="2000" dirty="0" smtClean="0">
                <a:solidFill>
                  <a:srgbClr val="FF6600"/>
                </a:solidFill>
              </a:rPr>
              <a:t>small loss in optics flexibility</a:t>
            </a:r>
          </a:p>
          <a:p>
            <a:pPr marL="514350" indent="-514350">
              <a:buFont typeface="+mj-lt"/>
              <a:buAutoNum type="arabicPeriod" startAt="2"/>
            </a:pPr>
            <a:r>
              <a:rPr lang="en-US" sz="2000" dirty="0" smtClean="0"/>
              <a:t>moving Q5 towards the arc:</a:t>
            </a:r>
          </a:p>
          <a:p>
            <a:pPr marL="0" indent="0">
              <a:buNone/>
            </a:pPr>
            <a:r>
              <a:rPr lang="en-US" sz="2000" dirty="0"/>
              <a:t>	</a:t>
            </a:r>
            <a:r>
              <a:rPr lang="en-US" sz="2000" dirty="0" smtClean="0"/>
              <a:t>	</a:t>
            </a:r>
            <a:r>
              <a:rPr lang="en-US" sz="2000" dirty="0"/>
              <a:t>- no relevant difference for Q4/Q5 aperture</a:t>
            </a:r>
          </a:p>
          <a:p>
            <a:pPr marL="0" indent="0">
              <a:buNone/>
            </a:pPr>
            <a:r>
              <a:rPr lang="en-US" sz="2000" dirty="0"/>
              <a:t>		- no change in cc voltage for optimal ratio of 2 of </a:t>
            </a:r>
            <a:r>
              <a:rPr lang="en-US" sz="2000" dirty="0" err="1"/>
              <a:t>beta@wire</a:t>
            </a:r>
            <a:endParaRPr lang="en-US" sz="2000" dirty="0"/>
          </a:p>
          <a:p>
            <a:pPr marL="0" indent="0">
              <a:buNone/>
            </a:pPr>
            <a:r>
              <a:rPr lang="en-US" sz="2000" dirty="0"/>
              <a:t>		- no relevant change in impedance</a:t>
            </a:r>
          </a:p>
          <a:p>
            <a:pPr marL="0" indent="0">
              <a:buNone/>
            </a:pPr>
            <a:r>
              <a:rPr lang="en-US" sz="2000" dirty="0"/>
              <a:t>		- </a:t>
            </a:r>
            <a:r>
              <a:rPr lang="en-US" sz="2000" dirty="0" smtClean="0">
                <a:solidFill>
                  <a:srgbClr val="008000"/>
                </a:solidFill>
              </a:rPr>
              <a:t>small gain in </a:t>
            </a:r>
            <a:r>
              <a:rPr lang="en-US" sz="2000" dirty="0">
                <a:solidFill>
                  <a:srgbClr val="008000"/>
                </a:solidFill>
              </a:rPr>
              <a:t>optics flexibility</a:t>
            </a:r>
          </a:p>
        </p:txBody>
      </p:sp>
      <p:sp>
        <p:nvSpPr>
          <p:cNvPr id="3" name="Slide Number Placeholder 2"/>
          <p:cNvSpPr>
            <a:spLocks noGrp="1"/>
          </p:cNvSpPr>
          <p:nvPr>
            <p:ph type="sldNum" sz="quarter" idx="12"/>
          </p:nvPr>
        </p:nvSpPr>
        <p:spPr/>
        <p:txBody>
          <a:bodyPr/>
          <a:lstStyle/>
          <a:p>
            <a:fld id="{0FA004B2-1541-5046-B6F2-22AF56585712}" type="slidenum">
              <a:rPr lang="en-US" smtClean="0"/>
              <a:pPr/>
              <a:t>21</a:t>
            </a:fld>
            <a:endParaRPr lang="en-US"/>
          </a:p>
        </p:txBody>
      </p:sp>
      <p:sp>
        <p:nvSpPr>
          <p:cNvPr id="4" name="Title 3"/>
          <p:cNvSpPr>
            <a:spLocks noGrp="1"/>
          </p:cNvSpPr>
          <p:nvPr>
            <p:ph type="title"/>
          </p:nvPr>
        </p:nvSpPr>
        <p:spPr/>
        <p:txBody>
          <a:bodyPr/>
          <a:lstStyle/>
          <a:p>
            <a:r>
              <a:rPr lang="en-US" dirty="0" smtClean="0"/>
              <a:t>Dependence on Q5 position</a:t>
            </a:r>
            <a:endParaRPr lang="en-US" dirty="0"/>
          </a:p>
        </p:txBody>
      </p:sp>
    </p:spTree>
    <p:extLst>
      <p:ext uri="{BB962C8B-B14F-4D97-AF65-F5344CB8AC3E}">
        <p14:creationId xmlns:p14="http://schemas.microsoft.com/office/powerpoint/2010/main" val="1005467092"/>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FA004B2-1541-5046-B6F2-22AF56585712}" type="slidenum">
              <a:rPr lang="en-US" smtClean="0"/>
              <a:pPr/>
              <a:t>22</a:t>
            </a:fld>
            <a:endParaRPr lang="en-US"/>
          </a:p>
        </p:txBody>
      </p:sp>
      <p:sp>
        <p:nvSpPr>
          <p:cNvPr id="4" name="Title 3"/>
          <p:cNvSpPr>
            <a:spLocks noGrp="1"/>
          </p:cNvSpPr>
          <p:nvPr>
            <p:ph type="title"/>
          </p:nvPr>
        </p:nvSpPr>
        <p:spPr/>
        <p:txBody>
          <a:bodyPr/>
          <a:lstStyle/>
          <a:p>
            <a:r>
              <a:rPr lang="en-US" dirty="0" smtClean="0"/>
              <a:t>Comparison of </a:t>
            </a:r>
            <a:r>
              <a:rPr lang="en-US" dirty="0" err="1" smtClean="0"/>
              <a:t>cornercases</a:t>
            </a:r>
            <a:endParaRPr lang="en-US" dirty="0"/>
          </a:p>
        </p:txBody>
      </p:sp>
      <p:graphicFrame>
        <p:nvGraphicFramePr>
          <p:cNvPr id="2" name="Table 1"/>
          <p:cNvGraphicFramePr>
            <a:graphicFrameLocks noGrp="1"/>
          </p:cNvGraphicFramePr>
          <p:nvPr>
            <p:extLst>
              <p:ext uri="{D42A27DB-BD31-4B8C-83A1-F6EECF244321}">
                <p14:modId xmlns:p14="http://schemas.microsoft.com/office/powerpoint/2010/main" val="111048073"/>
              </p:ext>
            </p:extLst>
          </p:nvPr>
        </p:nvGraphicFramePr>
        <p:xfrm>
          <a:off x="192617" y="1261852"/>
          <a:ext cx="8846608" cy="4037157"/>
        </p:xfrm>
        <a:graphic>
          <a:graphicData uri="http://schemas.openxmlformats.org/drawingml/2006/table">
            <a:tbl>
              <a:tblPr firstRow="1" bandRow="1">
                <a:tableStyleId>{5C22544A-7EE6-4342-B048-85BDC9FD1C3A}</a:tableStyleId>
              </a:tblPr>
              <a:tblGrid>
                <a:gridCol w="967867"/>
                <a:gridCol w="1084270"/>
                <a:gridCol w="810508"/>
                <a:gridCol w="1172650"/>
                <a:gridCol w="724284"/>
                <a:gridCol w="776018"/>
                <a:gridCol w="1276118"/>
                <a:gridCol w="982956"/>
                <a:gridCol w="1051937"/>
              </a:tblGrid>
              <a:tr h="239322">
                <a:tc rowSpan="2">
                  <a:txBody>
                    <a:bodyPr/>
                    <a:lstStyle/>
                    <a:p>
                      <a:r>
                        <a:rPr lang="en-US" dirty="0" smtClean="0"/>
                        <a:t>case</a:t>
                      </a:r>
                      <a:endParaRPr lang="en-US" dirty="0"/>
                    </a:p>
                  </a:txBody>
                  <a:tcPr/>
                </a:tc>
                <a:tc rowSpan="2">
                  <a:txBody>
                    <a:bodyPr/>
                    <a:lstStyle/>
                    <a:p>
                      <a:r>
                        <a:rPr lang="en-US" dirty="0" smtClean="0"/>
                        <a:t>optics</a:t>
                      </a:r>
                      <a:endParaRPr lang="en-US" dirty="0"/>
                    </a:p>
                  </a:txBody>
                  <a:tcPr/>
                </a:tc>
                <a:tc rowSpan="2">
                  <a:txBody>
                    <a:bodyPr/>
                    <a:lstStyle/>
                    <a:p>
                      <a:r>
                        <a:rPr lang="en-US" dirty="0" smtClean="0"/>
                        <a:t>β</a:t>
                      </a:r>
                      <a:r>
                        <a:rPr lang="en-US" baseline="-25000" dirty="0" smtClean="0"/>
                        <a:t>x</a:t>
                      </a:r>
                      <a:r>
                        <a:rPr lang="en-US" dirty="0" smtClean="0"/>
                        <a:t>/β</a:t>
                      </a:r>
                      <a:r>
                        <a:rPr lang="en-US" baseline="-25000" dirty="0" smtClean="0"/>
                        <a:t>y</a:t>
                      </a:r>
                      <a:r>
                        <a:rPr lang="en-US" dirty="0" smtClean="0"/>
                        <a:t>  (wire)</a:t>
                      </a:r>
                      <a:endParaRPr lang="en-US" dirty="0"/>
                    </a:p>
                  </a:txBody>
                  <a:tcPr/>
                </a:tc>
                <a:tc rowSpan="2">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β</a:t>
                      </a:r>
                      <a:r>
                        <a:rPr lang="en-US" baseline="-25000" dirty="0" smtClean="0"/>
                        <a:t>min</a:t>
                      </a:r>
                      <a:r>
                        <a:rPr lang="en-US" dirty="0" smtClean="0"/>
                        <a:t>/β</a:t>
                      </a:r>
                      <a:r>
                        <a:rPr lang="en-US" baseline="-25000" dirty="0" smtClean="0"/>
                        <a:t>max</a:t>
                      </a:r>
                      <a:r>
                        <a:rPr lang="en-US" dirty="0" smtClean="0"/>
                        <a:t> [m] (wire)</a:t>
                      </a:r>
                    </a:p>
                  </a:txBody>
                  <a:tcPr/>
                </a:tc>
                <a:tc rowSpan="2">
                  <a:txBody>
                    <a:bodyPr/>
                    <a:lstStyle/>
                    <a:p>
                      <a:r>
                        <a:rPr lang="en-US" dirty="0" err="1" smtClean="0"/>
                        <a:t>V</a:t>
                      </a:r>
                      <a:r>
                        <a:rPr lang="en-US" baseline="-25000" dirty="0" err="1" smtClean="0"/>
                        <a:t>max</a:t>
                      </a:r>
                      <a:r>
                        <a:rPr lang="en-US" dirty="0" smtClean="0"/>
                        <a:t> [MV]</a:t>
                      </a:r>
                      <a:endParaRPr lang="en-US" dirty="0"/>
                    </a:p>
                  </a:txBody>
                  <a:tcPr/>
                </a:tc>
                <a:tc rowSpan="2">
                  <a:txBody>
                    <a:bodyPr/>
                    <a:lstStyle/>
                    <a:p>
                      <a:r>
                        <a:rPr lang="en-US" dirty="0" smtClean="0"/>
                        <a:t>β</a:t>
                      </a:r>
                      <a:r>
                        <a:rPr lang="en-US" baseline="-25000" dirty="0" smtClean="0"/>
                        <a:t>cc</a:t>
                      </a:r>
                      <a:r>
                        <a:rPr lang="en-US" dirty="0" smtClean="0"/>
                        <a:t> [km]</a:t>
                      </a:r>
                      <a:endParaRPr lang="en-US" dirty="0"/>
                    </a:p>
                  </a:txBody>
                  <a:tcPr/>
                </a:tc>
                <a:tc gridSpan="3">
                  <a:txBody>
                    <a:bodyPr/>
                    <a:lstStyle/>
                    <a:p>
                      <a:pPr algn="ctr"/>
                      <a:r>
                        <a:rPr lang="en-US" dirty="0" smtClean="0"/>
                        <a:t>β</a:t>
                      </a:r>
                      <a:r>
                        <a:rPr lang="en-US" baseline="-25000" dirty="0" smtClean="0"/>
                        <a:t>min</a:t>
                      </a:r>
                      <a:r>
                        <a:rPr lang="en-US" dirty="0" smtClean="0"/>
                        <a:t>/β</a:t>
                      </a:r>
                      <a:r>
                        <a:rPr lang="en-US" baseline="-25000" dirty="0" smtClean="0"/>
                        <a:t>max</a:t>
                      </a:r>
                      <a:r>
                        <a:rPr lang="en-US" dirty="0" smtClean="0"/>
                        <a:t> [m]</a:t>
                      </a:r>
                      <a:endParaRPr lang="en-US" dirty="0"/>
                    </a:p>
                  </a:txBody>
                  <a:tcPr>
                    <a:lnB w="12700" cap="flat" cmpd="sng" algn="ctr">
                      <a:solidFill>
                        <a:prstClr val="white"/>
                      </a:solidFill>
                      <a:prstDash val="solid"/>
                      <a:round/>
                      <a:headEnd type="none" w="med" len="med"/>
                      <a:tailEnd type="none" w="med" len="med"/>
                    </a:lnB>
                  </a:tcPr>
                </a:tc>
                <a:tc hMerge="1">
                  <a:txBody>
                    <a:bodyPr/>
                    <a:lstStyle/>
                    <a:p>
                      <a:endParaRPr lang="en-US" dirty="0"/>
                    </a:p>
                  </a:txBody>
                  <a:tcPr/>
                </a:tc>
                <a:tc hMerge="1">
                  <a:txBody>
                    <a:bodyPr/>
                    <a:lstStyle/>
                    <a:p>
                      <a:endParaRPr lang="en-US" dirty="0"/>
                    </a:p>
                  </a:txBody>
                  <a:tcPr/>
                </a:tc>
              </a:tr>
              <a:tr h="239322">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a:r>
                        <a:rPr lang="en-US" b="1" dirty="0" smtClean="0">
                          <a:solidFill>
                            <a:schemeClr val="bg1"/>
                          </a:solidFill>
                        </a:rPr>
                        <a:t>MBRD</a:t>
                      </a:r>
                      <a:endParaRPr lang="en-US" b="1" dirty="0">
                        <a:solidFill>
                          <a:schemeClr val="bg1"/>
                        </a:solidFill>
                      </a:endParaRPr>
                    </a:p>
                  </a:txBody>
                  <a:tcPr>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chemeClr val="accent1"/>
                    </a:solidFill>
                  </a:tcPr>
                </a:tc>
                <a:tc>
                  <a:txBody>
                    <a:bodyPr/>
                    <a:lstStyle/>
                    <a:p>
                      <a:pPr algn="ctr"/>
                      <a:r>
                        <a:rPr lang="en-US" b="1" dirty="0" smtClean="0">
                          <a:solidFill>
                            <a:schemeClr val="bg1"/>
                          </a:solidFill>
                        </a:rPr>
                        <a:t>Q4</a:t>
                      </a:r>
                      <a:endParaRPr lang="en-US" b="1" dirty="0">
                        <a:solidFill>
                          <a:schemeClr val="bg1"/>
                        </a:solidFill>
                      </a:endParaRPr>
                    </a:p>
                  </a:txBody>
                  <a:tcPr>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chemeClr val="accent1"/>
                    </a:solidFill>
                  </a:tcPr>
                </a:tc>
                <a:tc>
                  <a:txBody>
                    <a:bodyPr/>
                    <a:lstStyle/>
                    <a:p>
                      <a:pPr algn="ctr"/>
                      <a:r>
                        <a:rPr lang="en-US" b="1" dirty="0" smtClean="0">
                          <a:solidFill>
                            <a:schemeClr val="bg1"/>
                          </a:solidFill>
                        </a:rPr>
                        <a:t>Q5</a:t>
                      </a:r>
                      <a:endParaRPr lang="en-US" b="1" dirty="0">
                        <a:solidFill>
                          <a:schemeClr val="bg1"/>
                        </a:solidFill>
                      </a:endParaRPr>
                    </a:p>
                  </a:txBody>
                  <a:tcPr>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chemeClr val="accent1"/>
                    </a:solidFill>
                  </a:tcPr>
                </a:tc>
              </a:tr>
              <a:tr h="367293">
                <a:tc rowSpan="3">
                  <a:txBody>
                    <a:bodyPr/>
                    <a:lstStyle/>
                    <a:p>
                      <a:r>
                        <a:rPr lang="en-US" sz="1800" dirty="0" smtClean="0"/>
                        <a:t>baseline</a:t>
                      </a:r>
                      <a:endParaRPr lang="en-US" sz="1800" dirty="0"/>
                    </a:p>
                  </a:txBody>
                  <a:tcPr anchor="ctr">
                    <a:lnB w="38100" cap="flat" cmpd="sng" algn="ctr">
                      <a:solidFill>
                        <a:prstClr val="black"/>
                      </a:solidFill>
                      <a:prstDash val="solid"/>
                      <a:round/>
                      <a:headEnd type="none" w="med" len="med"/>
                      <a:tailEnd type="none" w="med" len="med"/>
                    </a:lnB>
                  </a:tcPr>
                </a:tc>
                <a:tc>
                  <a:txBody>
                    <a:bodyPr/>
                    <a:lstStyle/>
                    <a:p>
                      <a:pPr algn="l" fontAlgn="b"/>
                      <a:r>
                        <a:rPr lang="de-DE" sz="1800" b="0" i="0" u="none" strike="noStrike" dirty="0" err="1" smtClean="0">
                          <a:solidFill>
                            <a:srgbClr val="000000"/>
                          </a:solidFill>
                          <a:effectLst/>
                          <a:latin typeface="Calibri"/>
                        </a:rPr>
                        <a:t>wire</a:t>
                      </a:r>
                      <a:r>
                        <a:rPr lang="de-DE" sz="1800" b="0" i="0" u="none" strike="noStrike" dirty="0" smtClean="0">
                          <a:solidFill>
                            <a:srgbClr val="000000"/>
                          </a:solidFill>
                          <a:effectLst/>
                          <a:latin typeface="Calibri"/>
                        </a:rPr>
                        <a:t>   </a:t>
                      </a:r>
                      <a:endParaRPr lang="de-DE" sz="1800" b="0" i="0" u="none" strike="noStrike" dirty="0">
                        <a:solidFill>
                          <a:srgbClr val="000000"/>
                        </a:solidFill>
                        <a:effectLst/>
                        <a:latin typeface="Calibri"/>
                      </a:endParaRPr>
                    </a:p>
                  </a:txBody>
                  <a:tcPr marL="12700" marR="12700" marT="12700" marB="0" anchor="ctr"/>
                </a:tc>
                <a:tc>
                  <a:txBody>
                    <a:bodyPr/>
                    <a:lstStyle/>
                    <a:p>
                      <a:pPr algn="ctr" fontAlgn="b"/>
                      <a:r>
                        <a:rPr lang="en-US" sz="1800" b="0" i="0" u="none" strike="noStrike" dirty="0">
                          <a:solidFill>
                            <a:srgbClr val="000000"/>
                          </a:solidFill>
                          <a:effectLst/>
                          <a:latin typeface="Calibri"/>
                        </a:rPr>
                        <a:t>2</a:t>
                      </a:r>
                    </a:p>
                  </a:txBody>
                  <a:tcPr marL="12700" marR="12700" marT="12700" marB="0" anchor="ctr"/>
                </a:tc>
                <a:tc>
                  <a:txBody>
                    <a:bodyPr/>
                    <a:lstStyle/>
                    <a:p>
                      <a:pPr algn="ctr" fontAlgn="b"/>
                      <a:r>
                        <a:rPr lang="en-US" sz="1800" b="0" i="0" u="none" strike="noStrike" dirty="0" smtClean="0">
                          <a:solidFill>
                            <a:srgbClr val="000000"/>
                          </a:solidFill>
                          <a:effectLst/>
                          <a:latin typeface="Calibri"/>
                        </a:rPr>
                        <a:t>455/909</a:t>
                      </a:r>
                      <a:endParaRPr lang="en-US" sz="1800" b="0" i="0" u="none" strike="noStrike" dirty="0">
                        <a:solidFill>
                          <a:srgbClr val="000000"/>
                        </a:solidFill>
                        <a:effectLst/>
                        <a:latin typeface="Calibri"/>
                      </a:endParaRPr>
                    </a:p>
                  </a:txBody>
                  <a:tcPr marL="12700" marR="12700" marT="12700" marB="0" anchor="ctr"/>
                </a:tc>
                <a:tc>
                  <a:txBody>
                    <a:bodyPr/>
                    <a:lstStyle/>
                    <a:p>
                      <a:pPr algn="ctr" fontAlgn="b"/>
                      <a:r>
                        <a:rPr lang="en-US" sz="1800" b="0" i="0" u="none" strike="noStrike" dirty="0">
                          <a:solidFill>
                            <a:srgbClr val="FF6600"/>
                          </a:solidFill>
                          <a:effectLst/>
                          <a:latin typeface="Calibri"/>
                        </a:rPr>
                        <a:t>12.22</a:t>
                      </a:r>
                    </a:p>
                  </a:txBody>
                  <a:tcPr marL="12700" marR="12700" marT="12700" marB="0" anchor="ctr"/>
                </a:tc>
                <a:tc>
                  <a:txBody>
                    <a:bodyPr/>
                    <a:lstStyle/>
                    <a:p>
                      <a:pPr algn="ctr" fontAlgn="b"/>
                      <a:r>
                        <a:rPr lang="en-US" sz="1800" b="0" i="0" u="none" strike="noStrike" dirty="0">
                          <a:solidFill>
                            <a:srgbClr val="FF0000"/>
                          </a:solidFill>
                          <a:effectLst/>
                          <a:latin typeface="Calibri"/>
                        </a:rPr>
                        <a:t>18.9</a:t>
                      </a:r>
                    </a:p>
                  </a:txBody>
                  <a:tcPr marL="12700" marR="12700" marT="12700" marB="0" anchor="ctr"/>
                </a:tc>
                <a:tc>
                  <a:txBody>
                    <a:bodyPr/>
                    <a:lstStyle/>
                    <a:p>
                      <a:pPr algn="ctr" fontAlgn="b"/>
                      <a:r>
                        <a:rPr lang="en-US" sz="1800" b="0" i="0" u="none" strike="noStrike" dirty="0" smtClean="0">
                          <a:solidFill>
                            <a:srgbClr val="000000"/>
                          </a:solidFill>
                          <a:effectLst/>
                          <a:latin typeface="Calibri"/>
                        </a:rPr>
                        <a:t>1523/</a:t>
                      </a:r>
                      <a:r>
                        <a:rPr lang="en-US" sz="1800" b="0" i="0" u="none" strike="noStrike" dirty="0" smtClean="0">
                          <a:solidFill>
                            <a:srgbClr val="FF6600"/>
                          </a:solidFill>
                          <a:effectLst/>
                          <a:latin typeface="Calibri"/>
                        </a:rPr>
                        <a:t>1929</a:t>
                      </a:r>
                      <a:endParaRPr lang="en-US" sz="1800" b="0" i="0" u="none" strike="noStrike" dirty="0">
                        <a:solidFill>
                          <a:srgbClr val="FF6600"/>
                        </a:solidFill>
                        <a:effectLst/>
                        <a:latin typeface="Calibri"/>
                      </a:endParaRPr>
                    </a:p>
                  </a:txBody>
                  <a:tcPr marL="12700" marR="12700" marT="12700" marB="0" anchor="ctr">
                    <a:lnT w="38100" cap="flat" cmpd="sng" algn="ctr">
                      <a:solidFill>
                        <a:srgbClr val="FFFFFF"/>
                      </a:solidFill>
                      <a:prstDash val="solid"/>
                      <a:round/>
                      <a:headEnd type="none" w="med" len="med"/>
                      <a:tailEnd type="none" w="med" len="med"/>
                    </a:lnT>
                  </a:tcPr>
                </a:tc>
                <a:tc>
                  <a:txBody>
                    <a:bodyPr/>
                    <a:lstStyle/>
                    <a:p>
                      <a:pPr algn="ctr" fontAlgn="b"/>
                      <a:r>
                        <a:rPr lang="en-US" sz="1800" b="0" i="0" u="none" strike="noStrike" dirty="0" smtClean="0">
                          <a:solidFill>
                            <a:srgbClr val="000000"/>
                          </a:solidFill>
                          <a:effectLst/>
                          <a:latin typeface="Calibri"/>
                        </a:rPr>
                        <a:t>622/</a:t>
                      </a:r>
                      <a:r>
                        <a:rPr lang="en-US" sz="1800" b="0" i="0" u="none" strike="noStrike" dirty="0" smtClean="0">
                          <a:solidFill>
                            <a:srgbClr val="FF6600"/>
                          </a:solidFill>
                          <a:effectLst/>
                          <a:latin typeface="Calibri"/>
                        </a:rPr>
                        <a:t>1100</a:t>
                      </a:r>
                      <a:endParaRPr lang="en-US" sz="1800" b="0" i="0" u="none" strike="noStrike" dirty="0">
                        <a:solidFill>
                          <a:srgbClr val="FF6600"/>
                        </a:solidFill>
                        <a:effectLst/>
                        <a:latin typeface="Calibri"/>
                      </a:endParaRPr>
                    </a:p>
                  </a:txBody>
                  <a:tcPr marL="12700" marR="12700" marT="12700" marB="0" anchor="ctr">
                    <a:lnT w="38100" cap="flat" cmpd="sng" algn="ctr">
                      <a:solidFill>
                        <a:srgbClr val="FFFFFF"/>
                      </a:solidFill>
                      <a:prstDash val="solid"/>
                      <a:round/>
                      <a:headEnd type="none" w="med" len="med"/>
                      <a:tailEnd type="none" w="med" len="med"/>
                    </a:lnT>
                  </a:tcPr>
                </a:tc>
                <a:tc>
                  <a:txBody>
                    <a:bodyPr/>
                    <a:lstStyle/>
                    <a:p>
                      <a:pPr algn="ctr" fontAlgn="b"/>
                      <a:r>
                        <a:rPr lang="en-US" sz="1800" b="0" i="0" u="none" strike="noStrike" dirty="0" smtClean="0">
                          <a:solidFill>
                            <a:srgbClr val="000000"/>
                          </a:solidFill>
                          <a:effectLst/>
                          <a:latin typeface="Calibri"/>
                        </a:rPr>
                        <a:t>183/</a:t>
                      </a:r>
                      <a:r>
                        <a:rPr lang="en-US" sz="1800" b="0" i="0" u="none" strike="noStrike" dirty="0" smtClean="0">
                          <a:solidFill>
                            <a:srgbClr val="FF6600"/>
                          </a:solidFill>
                          <a:effectLst/>
                          <a:latin typeface="Calibri"/>
                        </a:rPr>
                        <a:t>507</a:t>
                      </a:r>
                      <a:endParaRPr lang="en-US" sz="1800" b="0" i="0" u="none" strike="noStrike" dirty="0">
                        <a:solidFill>
                          <a:srgbClr val="FF6600"/>
                        </a:solidFill>
                        <a:effectLst/>
                        <a:latin typeface="Calibri"/>
                      </a:endParaRPr>
                    </a:p>
                  </a:txBody>
                  <a:tcPr marL="12700" marR="12700" marT="12700" marB="0" anchor="ctr">
                    <a:lnT w="38100" cap="flat" cmpd="sng" algn="ctr">
                      <a:solidFill>
                        <a:srgbClr val="FFFFFF"/>
                      </a:solidFill>
                      <a:prstDash val="solid"/>
                      <a:round/>
                      <a:headEnd type="none" w="med" len="med"/>
                      <a:tailEnd type="none" w="med" len="med"/>
                    </a:lnT>
                  </a:tcPr>
                </a:tc>
              </a:tr>
              <a:tr h="367293">
                <a:tc vMerge="1">
                  <a:txBody>
                    <a:bodyPr/>
                    <a:lstStyle/>
                    <a:p>
                      <a:endParaRPr lang="en-US" sz="1600" dirty="0"/>
                    </a:p>
                  </a:txBody>
                  <a:tcPr/>
                </a:tc>
                <a:tc>
                  <a:txBody>
                    <a:bodyPr/>
                    <a:lstStyle/>
                    <a:p>
                      <a:pPr algn="l" fontAlgn="b"/>
                      <a:r>
                        <a:rPr lang="en-US" sz="1800" b="0" i="0" u="none" strike="noStrike" dirty="0" err="1">
                          <a:solidFill>
                            <a:srgbClr val="000000"/>
                          </a:solidFill>
                          <a:effectLst/>
                          <a:latin typeface="Calibri"/>
                        </a:rPr>
                        <a:t>ccvolt</a:t>
                      </a:r>
                      <a:r>
                        <a:rPr lang="en-US" sz="1800" b="0" i="0" u="none" strike="noStrike" dirty="0">
                          <a:solidFill>
                            <a:srgbClr val="000000"/>
                          </a:solidFill>
                          <a:effectLst/>
                          <a:latin typeface="Calibri"/>
                        </a:rPr>
                        <a:t>    </a:t>
                      </a:r>
                    </a:p>
                  </a:txBody>
                  <a:tcPr marL="12700" marR="12700" marT="12700" marB="0" anchor="ctr"/>
                </a:tc>
                <a:tc>
                  <a:txBody>
                    <a:bodyPr/>
                    <a:lstStyle/>
                    <a:p>
                      <a:pPr algn="ctr" fontAlgn="b"/>
                      <a:r>
                        <a:rPr lang="en-US" sz="1800" b="0" i="0" u="none" strike="noStrike" dirty="0">
                          <a:solidFill>
                            <a:srgbClr val="FF6600"/>
                          </a:solidFill>
                          <a:effectLst/>
                          <a:latin typeface="Calibri"/>
                        </a:rPr>
                        <a:t>1.6</a:t>
                      </a:r>
                    </a:p>
                  </a:txBody>
                  <a:tcPr marL="12700" marR="12700" marT="12700" marB="0" anchor="ctr"/>
                </a:tc>
                <a:tc>
                  <a:txBody>
                    <a:bodyPr/>
                    <a:lstStyle/>
                    <a:p>
                      <a:pPr algn="ctr" fontAlgn="b"/>
                      <a:r>
                        <a:rPr lang="en-US" sz="1800" b="0" i="0" u="none" strike="noStrike" dirty="0" smtClean="0">
                          <a:solidFill>
                            <a:srgbClr val="000000"/>
                          </a:solidFill>
                          <a:effectLst/>
                          <a:latin typeface="Calibri"/>
                        </a:rPr>
                        <a:t>487/781</a:t>
                      </a:r>
                      <a:endParaRPr lang="en-US" sz="1800" b="0" i="0" u="none" strike="noStrike" dirty="0">
                        <a:solidFill>
                          <a:srgbClr val="000000"/>
                        </a:solidFill>
                        <a:effectLst/>
                        <a:latin typeface="Calibri"/>
                      </a:endParaRPr>
                    </a:p>
                  </a:txBody>
                  <a:tcPr marL="12700" marR="12700" marT="12700" marB="0" anchor="ctr"/>
                </a:tc>
                <a:tc>
                  <a:txBody>
                    <a:bodyPr/>
                    <a:lstStyle/>
                    <a:p>
                      <a:pPr algn="ctr" fontAlgn="b"/>
                      <a:r>
                        <a:rPr lang="en-US" sz="1800" b="0" i="0" u="none" strike="noStrike" dirty="0">
                          <a:solidFill>
                            <a:srgbClr val="FF6600"/>
                          </a:solidFill>
                          <a:effectLst/>
                          <a:latin typeface="Calibri"/>
                        </a:rPr>
                        <a:t>11.93</a:t>
                      </a:r>
                    </a:p>
                  </a:txBody>
                  <a:tcPr marL="12700" marR="12700" marT="12700" marB="0" anchor="ctr"/>
                </a:tc>
                <a:tc>
                  <a:txBody>
                    <a:bodyPr/>
                    <a:lstStyle/>
                    <a:p>
                      <a:pPr algn="ctr" fontAlgn="b"/>
                      <a:r>
                        <a:rPr lang="en-US" sz="1800" b="0" i="0" u="none" strike="noStrike" dirty="0">
                          <a:solidFill>
                            <a:srgbClr val="FF6600"/>
                          </a:solidFill>
                          <a:effectLst/>
                          <a:latin typeface="Calibri"/>
                        </a:rPr>
                        <a:t>18.1</a:t>
                      </a:r>
                    </a:p>
                  </a:txBody>
                  <a:tcPr marL="12700" marR="12700" marT="12700" marB="0" anchor="ctr"/>
                </a:tc>
                <a:tc>
                  <a:txBody>
                    <a:bodyPr/>
                    <a:lstStyle/>
                    <a:p>
                      <a:pPr algn="ctr" fontAlgn="b"/>
                      <a:r>
                        <a:rPr lang="en-US" sz="1800" b="0" i="0" u="none" strike="noStrike" dirty="0" smtClean="0">
                          <a:solidFill>
                            <a:srgbClr val="000000"/>
                          </a:solidFill>
                          <a:effectLst/>
                          <a:latin typeface="Calibri"/>
                        </a:rPr>
                        <a:t>1381/</a:t>
                      </a:r>
                      <a:r>
                        <a:rPr lang="en-US" sz="1800" b="0" i="0" u="none" strike="noStrike" dirty="0" smtClean="0">
                          <a:solidFill>
                            <a:srgbClr val="FF6600"/>
                          </a:solidFill>
                          <a:effectLst/>
                          <a:latin typeface="Calibri"/>
                        </a:rPr>
                        <a:t>1992</a:t>
                      </a:r>
                      <a:endParaRPr lang="en-US" sz="1800" b="0" i="0" u="none" strike="noStrike" dirty="0">
                        <a:solidFill>
                          <a:srgbClr val="FF6600"/>
                        </a:solidFill>
                        <a:effectLst/>
                        <a:latin typeface="Calibri"/>
                      </a:endParaRPr>
                    </a:p>
                  </a:txBody>
                  <a:tcPr marL="12700" marR="12700" marT="12700" marB="0" anchor="ctr"/>
                </a:tc>
                <a:tc>
                  <a:txBody>
                    <a:bodyPr/>
                    <a:lstStyle/>
                    <a:p>
                      <a:pPr algn="ctr" fontAlgn="b"/>
                      <a:r>
                        <a:rPr lang="en-US" sz="1800" b="0" i="0" u="none" strike="noStrike" dirty="0" smtClean="0">
                          <a:solidFill>
                            <a:srgbClr val="000000"/>
                          </a:solidFill>
                          <a:effectLst/>
                          <a:latin typeface="Calibri"/>
                        </a:rPr>
                        <a:t>676/</a:t>
                      </a:r>
                      <a:r>
                        <a:rPr lang="en-US" sz="1800" b="0" i="0" u="none" strike="noStrike" dirty="0" smtClean="0">
                          <a:solidFill>
                            <a:srgbClr val="FF6600"/>
                          </a:solidFill>
                          <a:effectLst/>
                          <a:latin typeface="Calibri"/>
                        </a:rPr>
                        <a:t>929</a:t>
                      </a:r>
                      <a:endParaRPr lang="en-US" sz="1800" b="0" i="0" u="none" strike="noStrike" dirty="0">
                        <a:solidFill>
                          <a:srgbClr val="FF6600"/>
                        </a:solidFill>
                        <a:effectLst/>
                        <a:latin typeface="Calibri"/>
                      </a:endParaRPr>
                    </a:p>
                  </a:txBody>
                  <a:tcPr marL="12700" marR="12700" marT="12700" marB="0" anchor="ctr"/>
                </a:tc>
                <a:tc>
                  <a:txBody>
                    <a:bodyPr/>
                    <a:lstStyle/>
                    <a:p>
                      <a:pPr algn="ctr" fontAlgn="b"/>
                      <a:r>
                        <a:rPr lang="en-US" sz="1800" b="0" i="0" u="none" strike="noStrike" dirty="0" smtClean="0">
                          <a:solidFill>
                            <a:srgbClr val="000000"/>
                          </a:solidFill>
                          <a:effectLst/>
                          <a:latin typeface="Calibri"/>
                        </a:rPr>
                        <a:t>173/</a:t>
                      </a:r>
                      <a:r>
                        <a:rPr lang="en-US" sz="1800" b="0" i="0" u="none" strike="noStrike" dirty="0" smtClean="0">
                          <a:solidFill>
                            <a:srgbClr val="FF6600"/>
                          </a:solidFill>
                          <a:effectLst/>
                          <a:latin typeface="Calibri"/>
                        </a:rPr>
                        <a:t>479</a:t>
                      </a:r>
                      <a:endParaRPr lang="en-US" sz="1800" b="0" i="0" u="none" strike="noStrike" dirty="0">
                        <a:solidFill>
                          <a:srgbClr val="FF6600"/>
                        </a:solidFill>
                        <a:effectLst/>
                        <a:latin typeface="Calibri"/>
                      </a:endParaRPr>
                    </a:p>
                  </a:txBody>
                  <a:tcPr marL="12700" marR="12700" marT="12700" marB="0" anchor="ctr"/>
                </a:tc>
              </a:tr>
              <a:tr h="367293">
                <a:tc vMerge="1">
                  <a:txBody>
                    <a:bodyPr/>
                    <a:lstStyle/>
                    <a:p>
                      <a:endParaRPr lang="en-US" sz="1600" dirty="0"/>
                    </a:p>
                  </a:txBody>
                  <a:tcPr/>
                </a:tc>
                <a:tc>
                  <a:txBody>
                    <a:bodyPr/>
                    <a:lstStyle/>
                    <a:p>
                      <a:pPr algn="l" fontAlgn="b"/>
                      <a:r>
                        <a:rPr lang="en-US" sz="1800" b="0" i="0" u="none" strike="noStrike" dirty="0">
                          <a:solidFill>
                            <a:srgbClr val="000000"/>
                          </a:solidFill>
                          <a:effectLst/>
                          <a:latin typeface="Calibri"/>
                        </a:rPr>
                        <a:t>impedance </a:t>
                      </a:r>
                    </a:p>
                  </a:txBody>
                  <a:tcPr marL="12700" marR="12700" marT="12700" marB="0" anchor="ctr">
                    <a:lnB w="38100" cap="flat" cmpd="sng" algn="ctr">
                      <a:solidFill>
                        <a:prstClr val="black"/>
                      </a:solidFill>
                      <a:prstDash val="solid"/>
                      <a:round/>
                      <a:headEnd type="none" w="med" len="med"/>
                      <a:tailEnd type="none" w="med" len="med"/>
                    </a:lnB>
                  </a:tcPr>
                </a:tc>
                <a:tc>
                  <a:txBody>
                    <a:bodyPr/>
                    <a:lstStyle/>
                    <a:p>
                      <a:pPr algn="ctr" fontAlgn="b"/>
                      <a:r>
                        <a:rPr lang="en-US" sz="1800" b="0" i="0" u="none" strike="noStrike" dirty="0">
                          <a:solidFill>
                            <a:srgbClr val="FF6600"/>
                          </a:solidFill>
                          <a:effectLst/>
                          <a:latin typeface="Calibri"/>
                        </a:rPr>
                        <a:t>1.63</a:t>
                      </a:r>
                    </a:p>
                  </a:txBody>
                  <a:tcPr marL="12700" marR="12700" marT="12700" marB="0" anchor="ctr">
                    <a:lnB w="38100" cap="flat" cmpd="sng" algn="ctr">
                      <a:solidFill>
                        <a:prstClr val="black"/>
                      </a:solidFill>
                      <a:prstDash val="solid"/>
                      <a:round/>
                      <a:headEnd type="none" w="med" len="med"/>
                      <a:tailEnd type="none" w="med" len="med"/>
                    </a:lnB>
                  </a:tcPr>
                </a:tc>
                <a:tc>
                  <a:txBody>
                    <a:bodyPr/>
                    <a:lstStyle/>
                    <a:p>
                      <a:pPr algn="ctr" fontAlgn="b"/>
                      <a:r>
                        <a:rPr lang="en-US" sz="1800" b="0" i="0" u="none" strike="noStrike" dirty="0" smtClean="0">
                          <a:solidFill>
                            <a:srgbClr val="000000"/>
                          </a:solidFill>
                          <a:effectLst/>
                          <a:latin typeface="Calibri"/>
                        </a:rPr>
                        <a:t>480/780</a:t>
                      </a:r>
                      <a:endParaRPr lang="en-US" sz="1800" b="0" i="0" u="none" strike="noStrike" dirty="0">
                        <a:solidFill>
                          <a:srgbClr val="000000"/>
                        </a:solidFill>
                        <a:effectLst/>
                        <a:latin typeface="Calibri"/>
                      </a:endParaRPr>
                    </a:p>
                  </a:txBody>
                  <a:tcPr marL="12700" marR="12700" marT="12700" marB="0" anchor="ctr">
                    <a:lnB w="38100" cap="flat" cmpd="sng" algn="ctr">
                      <a:solidFill>
                        <a:prstClr val="black"/>
                      </a:solidFill>
                      <a:prstDash val="solid"/>
                      <a:round/>
                      <a:headEnd type="none" w="med" len="med"/>
                      <a:tailEnd type="none" w="med" len="med"/>
                    </a:lnB>
                  </a:tcPr>
                </a:tc>
                <a:tc>
                  <a:txBody>
                    <a:bodyPr/>
                    <a:lstStyle/>
                    <a:p>
                      <a:pPr algn="ctr" fontAlgn="b"/>
                      <a:r>
                        <a:rPr lang="en-US" sz="1800" b="0" i="0" u="none" strike="noStrike" dirty="0">
                          <a:solidFill>
                            <a:srgbClr val="FF6600"/>
                          </a:solidFill>
                          <a:effectLst/>
                          <a:latin typeface="Calibri"/>
                        </a:rPr>
                        <a:t>11.97</a:t>
                      </a:r>
                    </a:p>
                  </a:txBody>
                  <a:tcPr marL="12700" marR="12700" marT="12700" marB="0" anchor="ctr">
                    <a:lnB w="38100" cap="flat" cmpd="sng" algn="ctr">
                      <a:solidFill>
                        <a:prstClr val="black"/>
                      </a:solidFill>
                      <a:prstDash val="solid"/>
                      <a:round/>
                      <a:headEnd type="none" w="med" len="med"/>
                      <a:tailEnd type="none" w="med" len="med"/>
                    </a:lnB>
                  </a:tcPr>
                </a:tc>
                <a:tc>
                  <a:txBody>
                    <a:bodyPr/>
                    <a:lstStyle/>
                    <a:p>
                      <a:pPr algn="ctr" fontAlgn="b"/>
                      <a:r>
                        <a:rPr lang="en-US" sz="1800" b="0" i="0" u="none" strike="noStrike" dirty="0">
                          <a:solidFill>
                            <a:srgbClr val="008000"/>
                          </a:solidFill>
                          <a:effectLst/>
                          <a:latin typeface="Calibri"/>
                        </a:rPr>
                        <a:t>18</a:t>
                      </a:r>
                    </a:p>
                  </a:txBody>
                  <a:tcPr marL="12700" marR="12700" marT="12700" marB="0" anchor="ctr">
                    <a:lnB w="38100" cap="flat" cmpd="sng" algn="ctr">
                      <a:solidFill>
                        <a:prstClr val="black"/>
                      </a:solidFill>
                      <a:prstDash val="solid"/>
                      <a:round/>
                      <a:headEnd type="none" w="med" len="med"/>
                      <a:tailEnd type="none" w="med" len="med"/>
                    </a:lnB>
                  </a:tcPr>
                </a:tc>
                <a:tc>
                  <a:txBody>
                    <a:bodyPr/>
                    <a:lstStyle/>
                    <a:p>
                      <a:pPr algn="ctr" fontAlgn="b"/>
                      <a:r>
                        <a:rPr lang="en-US" sz="1800" b="0" i="0" u="none" strike="noStrike" dirty="0" smtClean="0">
                          <a:solidFill>
                            <a:srgbClr val="000000"/>
                          </a:solidFill>
                          <a:effectLst/>
                          <a:latin typeface="Calibri"/>
                        </a:rPr>
                        <a:t>1380/</a:t>
                      </a:r>
                      <a:r>
                        <a:rPr lang="en-US" sz="1800" b="0" i="0" u="none" strike="noStrike" dirty="0" smtClean="0">
                          <a:solidFill>
                            <a:srgbClr val="FF6600"/>
                          </a:solidFill>
                          <a:effectLst/>
                          <a:latin typeface="Calibri"/>
                        </a:rPr>
                        <a:t>1984</a:t>
                      </a:r>
                      <a:endParaRPr lang="en-US" sz="1800" b="0" i="0" u="none" strike="noStrike" dirty="0">
                        <a:solidFill>
                          <a:srgbClr val="FF6600"/>
                        </a:solidFill>
                        <a:effectLst/>
                        <a:latin typeface="Calibri"/>
                      </a:endParaRPr>
                    </a:p>
                  </a:txBody>
                  <a:tcPr marL="12700" marR="12700" marT="12700" marB="0" anchor="ctr">
                    <a:lnB w="38100" cap="flat" cmpd="sng" algn="ctr">
                      <a:solidFill>
                        <a:prstClr val="black"/>
                      </a:solidFill>
                      <a:prstDash val="solid"/>
                      <a:round/>
                      <a:headEnd type="none" w="med" len="med"/>
                      <a:tailEnd type="none" w="med" len="med"/>
                    </a:lnB>
                  </a:tcPr>
                </a:tc>
                <a:tc>
                  <a:txBody>
                    <a:bodyPr/>
                    <a:lstStyle/>
                    <a:p>
                      <a:pPr algn="ctr" fontAlgn="b"/>
                      <a:r>
                        <a:rPr lang="en-US" sz="1800" b="0" i="0" u="none" strike="noStrike" dirty="0" smtClean="0">
                          <a:solidFill>
                            <a:srgbClr val="000000"/>
                          </a:solidFill>
                          <a:effectLst/>
                          <a:latin typeface="Calibri"/>
                        </a:rPr>
                        <a:t>669/</a:t>
                      </a:r>
                      <a:r>
                        <a:rPr lang="en-US" sz="1800" b="0" i="0" u="none" strike="noStrike" dirty="0" smtClean="0">
                          <a:solidFill>
                            <a:srgbClr val="FF6600"/>
                          </a:solidFill>
                          <a:effectLst/>
                          <a:latin typeface="Calibri"/>
                        </a:rPr>
                        <a:t>928</a:t>
                      </a:r>
                      <a:endParaRPr lang="en-US" sz="1800" b="0" i="0" u="none" strike="noStrike" dirty="0">
                        <a:solidFill>
                          <a:srgbClr val="FF6600"/>
                        </a:solidFill>
                        <a:effectLst/>
                        <a:latin typeface="Calibri"/>
                      </a:endParaRPr>
                    </a:p>
                  </a:txBody>
                  <a:tcPr marL="12700" marR="12700" marT="12700" marB="0" anchor="ctr">
                    <a:lnB w="38100" cap="flat" cmpd="sng" algn="ctr">
                      <a:solidFill>
                        <a:prstClr val="black"/>
                      </a:solidFill>
                      <a:prstDash val="solid"/>
                      <a:round/>
                      <a:headEnd type="none" w="med" len="med"/>
                      <a:tailEnd type="none" w="med" len="med"/>
                    </a:lnB>
                  </a:tcPr>
                </a:tc>
                <a:tc>
                  <a:txBody>
                    <a:bodyPr/>
                    <a:lstStyle/>
                    <a:p>
                      <a:pPr algn="ctr" fontAlgn="b"/>
                      <a:r>
                        <a:rPr lang="en-US" sz="1800" b="0" i="0" u="none" strike="noStrike" dirty="0" smtClean="0">
                          <a:solidFill>
                            <a:srgbClr val="000000"/>
                          </a:solidFill>
                          <a:effectLst/>
                          <a:latin typeface="Calibri"/>
                        </a:rPr>
                        <a:t>169/</a:t>
                      </a:r>
                      <a:r>
                        <a:rPr lang="en-US" sz="1800" b="0" i="0" u="none" strike="noStrike" dirty="0" smtClean="0">
                          <a:solidFill>
                            <a:srgbClr val="FF6600"/>
                          </a:solidFill>
                          <a:effectLst/>
                          <a:latin typeface="Calibri"/>
                        </a:rPr>
                        <a:t>478</a:t>
                      </a:r>
                      <a:endParaRPr lang="en-US" sz="1800" b="0" i="0" u="none" strike="noStrike" dirty="0">
                        <a:solidFill>
                          <a:srgbClr val="FF6600"/>
                        </a:solidFill>
                        <a:effectLst/>
                        <a:latin typeface="Calibri"/>
                      </a:endParaRPr>
                    </a:p>
                  </a:txBody>
                  <a:tcPr marL="12700" marR="12700" marT="12700" marB="0" anchor="ctr">
                    <a:lnB w="38100" cap="flat" cmpd="sng" algn="ctr">
                      <a:solidFill>
                        <a:prstClr val="black"/>
                      </a:solidFill>
                      <a:prstDash val="solid"/>
                      <a:round/>
                      <a:headEnd type="none" w="med" len="med"/>
                      <a:tailEnd type="none" w="med" len="med"/>
                    </a:lnB>
                  </a:tcPr>
                </a:tc>
              </a:tr>
              <a:tr h="367293">
                <a:tc rowSpan="3">
                  <a:txBody>
                    <a:bodyPr/>
                    <a:lstStyle/>
                    <a:p>
                      <a:r>
                        <a:rPr lang="en-US" sz="1800" dirty="0" smtClean="0"/>
                        <a:t>Q4+2m, Q5+2m</a:t>
                      </a:r>
                      <a:endParaRPr lang="en-US" sz="1800" dirty="0"/>
                    </a:p>
                  </a:txBody>
                  <a:tcPr anchor="ctr">
                    <a:lnT w="38100" cap="flat" cmpd="sng" algn="ctr">
                      <a:solidFill>
                        <a:prstClr val="black"/>
                      </a:solidFill>
                      <a:prstDash val="solid"/>
                      <a:round/>
                      <a:headEnd type="none" w="med" len="med"/>
                      <a:tailEnd type="none" w="med" len="med"/>
                    </a:lnT>
                    <a:lnB w="38100" cap="flat" cmpd="sng" algn="ctr">
                      <a:solidFill>
                        <a:prstClr val="black"/>
                      </a:solidFill>
                      <a:prstDash val="solid"/>
                      <a:round/>
                      <a:headEnd type="none" w="med" len="med"/>
                      <a:tailEnd type="none" w="med" len="med"/>
                    </a:lnB>
                  </a:tcPr>
                </a:tc>
                <a:tc>
                  <a:txBody>
                    <a:bodyPr/>
                    <a:lstStyle/>
                    <a:p>
                      <a:pPr algn="l" fontAlgn="b"/>
                      <a:r>
                        <a:rPr lang="de-DE" sz="1800" b="0" i="0" u="none" strike="noStrike" dirty="0" err="1">
                          <a:solidFill>
                            <a:srgbClr val="000000"/>
                          </a:solidFill>
                          <a:effectLst/>
                          <a:latin typeface="Calibri"/>
                        </a:rPr>
                        <a:t>wire</a:t>
                      </a:r>
                      <a:r>
                        <a:rPr lang="de-DE" sz="1800" b="0" i="0" u="none" strike="noStrike" dirty="0">
                          <a:solidFill>
                            <a:srgbClr val="000000"/>
                          </a:solidFill>
                          <a:effectLst/>
                          <a:latin typeface="Calibri"/>
                        </a:rPr>
                        <a:t>      </a:t>
                      </a:r>
                    </a:p>
                  </a:txBody>
                  <a:tcPr marL="12700" marR="12700" marT="12700" marB="0" anchor="ctr">
                    <a:lnT w="38100" cap="flat" cmpd="sng" algn="ctr">
                      <a:solidFill>
                        <a:prstClr val="black"/>
                      </a:solidFill>
                      <a:prstDash val="solid"/>
                      <a:round/>
                      <a:headEnd type="none" w="med" len="med"/>
                      <a:tailEnd type="none" w="med" len="med"/>
                    </a:lnT>
                  </a:tcPr>
                </a:tc>
                <a:tc>
                  <a:txBody>
                    <a:bodyPr/>
                    <a:lstStyle/>
                    <a:p>
                      <a:pPr algn="ctr" fontAlgn="b"/>
                      <a:r>
                        <a:rPr lang="en-US" sz="1800" b="0" i="0" u="none" strike="noStrike" dirty="0">
                          <a:solidFill>
                            <a:srgbClr val="000000"/>
                          </a:solidFill>
                          <a:effectLst/>
                          <a:latin typeface="Calibri"/>
                        </a:rPr>
                        <a:t>2</a:t>
                      </a:r>
                    </a:p>
                  </a:txBody>
                  <a:tcPr marL="12700" marR="12700" marT="12700" marB="0" anchor="ctr">
                    <a:lnT w="38100" cap="flat" cmpd="sng" algn="ctr">
                      <a:solidFill>
                        <a:prstClr val="black"/>
                      </a:solidFill>
                      <a:prstDash val="solid"/>
                      <a:round/>
                      <a:headEnd type="none" w="med" len="med"/>
                      <a:tailEnd type="none" w="med" len="med"/>
                    </a:lnT>
                  </a:tcPr>
                </a:tc>
                <a:tc>
                  <a:txBody>
                    <a:bodyPr/>
                    <a:lstStyle/>
                    <a:p>
                      <a:pPr algn="ctr" fontAlgn="b"/>
                      <a:r>
                        <a:rPr lang="en-US" sz="1800" b="0" i="0" u="none" strike="noStrike" dirty="0" smtClean="0">
                          <a:solidFill>
                            <a:srgbClr val="000000"/>
                          </a:solidFill>
                          <a:effectLst/>
                          <a:latin typeface="Calibri"/>
                        </a:rPr>
                        <a:t>408/814</a:t>
                      </a:r>
                      <a:endParaRPr lang="en-US" sz="1800" b="0" i="0" u="none" strike="noStrike" dirty="0">
                        <a:solidFill>
                          <a:srgbClr val="000000"/>
                        </a:solidFill>
                        <a:effectLst/>
                        <a:latin typeface="Calibri"/>
                      </a:endParaRPr>
                    </a:p>
                  </a:txBody>
                  <a:tcPr marL="12700" marR="12700" marT="12700" marB="0" anchor="ctr">
                    <a:lnT w="38100" cap="flat" cmpd="sng" algn="ctr">
                      <a:solidFill>
                        <a:prstClr val="black"/>
                      </a:solidFill>
                      <a:prstDash val="solid"/>
                      <a:round/>
                      <a:headEnd type="none" w="med" len="med"/>
                      <a:tailEnd type="none" w="med" len="med"/>
                    </a:lnT>
                  </a:tcPr>
                </a:tc>
                <a:tc>
                  <a:txBody>
                    <a:bodyPr/>
                    <a:lstStyle/>
                    <a:p>
                      <a:pPr algn="ctr" fontAlgn="b"/>
                      <a:r>
                        <a:rPr lang="en-US" sz="1800" b="0" i="0" u="none" strike="noStrike" dirty="0">
                          <a:solidFill>
                            <a:srgbClr val="008000"/>
                          </a:solidFill>
                          <a:effectLst/>
                          <a:latin typeface="Calibri"/>
                        </a:rPr>
                        <a:t>12.21</a:t>
                      </a:r>
                    </a:p>
                  </a:txBody>
                  <a:tcPr marL="12700" marR="12700" marT="12700" marB="0" anchor="ctr">
                    <a:lnT w="38100" cap="flat" cmpd="sng" algn="ctr">
                      <a:solidFill>
                        <a:prstClr val="black"/>
                      </a:solidFill>
                      <a:prstDash val="solid"/>
                      <a:round/>
                      <a:headEnd type="none" w="med" len="med"/>
                      <a:tailEnd type="none" w="med" len="med"/>
                    </a:lnT>
                  </a:tcPr>
                </a:tc>
                <a:tc>
                  <a:txBody>
                    <a:bodyPr/>
                    <a:lstStyle/>
                    <a:p>
                      <a:pPr algn="ctr" fontAlgn="b"/>
                      <a:r>
                        <a:rPr lang="en-US" sz="1800" b="0" i="0" u="none" strike="noStrike" dirty="0">
                          <a:solidFill>
                            <a:srgbClr val="008000"/>
                          </a:solidFill>
                          <a:effectLst/>
                          <a:latin typeface="Calibri"/>
                        </a:rPr>
                        <a:t>18.2</a:t>
                      </a:r>
                    </a:p>
                  </a:txBody>
                  <a:tcPr marL="12700" marR="12700" marT="12700" marB="0" anchor="ctr">
                    <a:lnT w="38100" cap="flat" cmpd="sng" algn="ctr">
                      <a:solidFill>
                        <a:prstClr val="black"/>
                      </a:solidFill>
                      <a:prstDash val="solid"/>
                      <a:round/>
                      <a:headEnd type="none" w="med" len="med"/>
                      <a:tailEnd type="none" w="med" len="med"/>
                    </a:lnT>
                  </a:tcPr>
                </a:tc>
                <a:tc>
                  <a:txBody>
                    <a:bodyPr/>
                    <a:lstStyle/>
                    <a:p>
                      <a:pPr algn="ctr" fontAlgn="b"/>
                      <a:r>
                        <a:rPr lang="en-US" sz="1800" b="0" i="0" u="none" strike="noStrike" dirty="0" smtClean="0">
                          <a:solidFill>
                            <a:srgbClr val="000000"/>
                          </a:solidFill>
                          <a:effectLst/>
                          <a:latin typeface="Calibri"/>
                        </a:rPr>
                        <a:t>1442/</a:t>
                      </a:r>
                      <a:r>
                        <a:rPr lang="en-US" sz="1800" b="0" i="0" u="none" strike="noStrike" dirty="0" smtClean="0">
                          <a:solidFill>
                            <a:srgbClr val="FF0000"/>
                          </a:solidFill>
                          <a:effectLst/>
                          <a:latin typeface="Calibri"/>
                        </a:rPr>
                        <a:t>1936</a:t>
                      </a:r>
                      <a:endParaRPr lang="en-US" sz="1800" b="0" i="0" u="none" strike="noStrike" dirty="0">
                        <a:solidFill>
                          <a:srgbClr val="FF0000"/>
                        </a:solidFill>
                        <a:effectLst/>
                        <a:latin typeface="Calibri"/>
                      </a:endParaRPr>
                    </a:p>
                  </a:txBody>
                  <a:tcPr marL="12700" marR="12700" marT="12700" marB="0" anchor="ctr">
                    <a:lnT w="38100" cap="flat" cmpd="sng" algn="ctr">
                      <a:solidFill>
                        <a:prstClr val="black"/>
                      </a:solidFill>
                      <a:prstDash val="solid"/>
                      <a:round/>
                      <a:headEnd type="none" w="med" len="med"/>
                      <a:tailEnd type="none" w="med" len="med"/>
                    </a:lnT>
                  </a:tcPr>
                </a:tc>
                <a:tc>
                  <a:txBody>
                    <a:bodyPr/>
                    <a:lstStyle/>
                    <a:p>
                      <a:pPr algn="ctr" fontAlgn="b"/>
                      <a:r>
                        <a:rPr lang="en-US" sz="1800" b="0" i="0" u="none" strike="noStrike" dirty="0" smtClean="0">
                          <a:solidFill>
                            <a:srgbClr val="000000"/>
                          </a:solidFill>
                          <a:effectLst/>
                          <a:latin typeface="Calibri"/>
                        </a:rPr>
                        <a:t>577/</a:t>
                      </a:r>
                      <a:r>
                        <a:rPr lang="en-US" sz="1800" b="0" i="0" u="none" strike="noStrike" dirty="0" smtClean="0">
                          <a:solidFill>
                            <a:srgbClr val="008000"/>
                          </a:solidFill>
                          <a:effectLst/>
                          <a:latin typeface="Calibri"/>
                        </a:rPr>
                        <a:t>981</a:t>
                      </a:r>
                      <a:endParaRPr lang="en-US" sz="1800" b="0" i="0" u="none" strike="noStrike" dirty="0">
                        <a:solidFill>
                          <a:srgbClr val="008000"/>
                        </a:solidFill>
                        <a:effectLst/>
                        <a:latin typeface="Calibri"/>
                      </a:endParaRPr>
                    </a:p>
                  </a:txBody>
                  <a:tcPr marL="12700" marR="12700" marT="12700" marB="0" anchor="ctr">
                    <a:lnT w="38100" cap="flat" cmpd="sng" algn="ctr">
                      <a:solidFill>
                        <a:prstClr val="black"/>
                      </a:solidFill>
                      <a:prstDash val="solid"/>
                      <a:round/>
                      <a:headEnd type="none" w="med" len="med"/>
                      <a:tailEnd type="none" w="med" len="med"/>
                    </a:lnT>
                  </a:tcPr>
                </a:tc>
                <a:tc>
                  <a:txBody>
                    <a:bodyPr/>
                    <a:lstStyle/>
                    <a:p>
                      <a:pPr algn="ctr" fontAlgn="b"/>
                      <a:r>
                        <a:rPr lang="en-US" sz="1800" b="0" i="0" u="none" strike="noStrike" dirty="0" smtClean="0">
                          <a:solidFill>
                            <a:srgbClr val="000000"/>
                          </a:solidFill>
                          <a:effectLst/>
                          <a:latin typeface="Calibri"/>
                        </a:rPr>
                        <a:t>135/</a:t>
                      </a:r>
                      <a:r>
                        <a:rPr lang="en-US" sz="1800" b="0" i="0" u="none" strike="noStrike" dirty="0" smtClean="0">
                          <a:solidFill>
                            <a:srgbClr val="008000"/>
                          </a:solidFill>
                          <a:effectLst/>
                          <a:latin typeface="Calibri"/>
                        </a:rPr>
                        <a:t>474</a:t>
                      </a:r>
                      <a:endParaRPr lang="en-US" sz="1800" b="0" i="0" u="none" strike="noStrike" dirty="0">
                        <a:solidFill>
                          <a:srgbClr val="008000"/>
                        </a:solidFill>
                        <a:effectLst/>
                        <a:latin typeface="Calibri"/>
                      </a:endParaRPr>
                    </a:p>
                  </a:txBody>
                  <a:tcPr marL="12700" marR="12700" marT="12700" marB="0" anchor="ctr">
                    <a:lnT w="38100" cap="flat" cmpd="sng" algn="ctr">
                      <a:solidFill>
                        <a:prstClr val="black"/>
                      </a:solidFill>
                      <a:prstDash val="solid"/>
                      <a:round/>
                      <a:headEnd type="none" w="med" len="med"/>
                      <a:tailEnd type="none" w="med" len="med"/>
                    </a:lnT>
                  </a:tcPr>
                </a:tc>
              </a:tr>
              <a:tr h="367293">
                <a:tc vMerge="1">
                  <a:txBody>
                    <a:bodyPr/>
                    <a:lstStyle/>
                    <a:p>
                      <a:endParaRPr lang="en-US" sz="1600" dirty="0"/>
                    </a:p>
                  </a:txBody>
                  <a:tcPr/>
                </a:tc>
                <a:tc>
                  <a:txBody>
                    <a:bodyPr/>
                    <a:lstStyle/>
                    <a:p>
                      <a:pPr algn="l" fontAlgn="b"/>
                      <a:r>
                        <a:rPr lang="en-US" sz="1800" b="0" i="0" u="none" strike="noStrike" dirty="0" err="1">
                          <a:solidFill>
                            <a:srgbClr val="000000"/>
                          </a:solidFill>
                          <a:effectLst/>
                          <a:latin typeface="Calibri"/>
                        </a:rPr>
                        <a:t>ccvolt</a:t>
                      </a:r>
                      <a:r>
                        <a:rPr lang="en-US" sz="1800" b="0" i="0" u="none" strike="noStrike" dirty="0">
                          <a:solidFill>
                            <a:srgbClr val="000000"/>
                          </a:solidFill>
                          <a:effectLst/>
                          <a:latin typeface="Calibri"/>
                        </a:rPr>
                        <a:t>    </a:t>
                      </a:r>
                    </a:p>
                  </a:txBody>
                  <a:tcPr marL="12700" marR="12700" marT="12700" marB="0" anchor="ctr"/>
                </a:tc>
                <a:tc>
                  <a:txBody>
                    <a:bodyPr/>
                    <a:lstStyle/>
                    <a:p>
                      <a:pPr algn="ctr" fontAlgn="b"/>
                      <a:r>
                        <a:rPr lang="en-US" sz="1800" b="0" i="0" u="none" strike="noStrike" dirty="0">
                          <a:solidFill>
                            <a:srgbClr val="008000"/>
                          </a:solidFill>
                          <a:effectLst/>
                          <a:latin typeface="Calibri"/>
                        </a:rPr>
                        <a:t>1.7</a:t>
                      </a:r>
                    </a:p>
                  </a:txBody>
                  <a:tcPr marL="12700" marR="12700" marT="12700" marB="0" anchor="ctr"/>
                </a:tc>
                <a:tc>
                  <a:txBody>
                    <a:bodyPr/>
                    <a:lstStyle/>
                    <a:p>
                      <a:pPr algn="ctr" fontAlgn="b"/>
                      <a:r>
                        <a:rPr lang="en-US" sz="1800" b="0" i="0" u="none" strike="noStrike" dirty="0" smtClean="0">
                          <a:solidFill>
                            <a:srgbClr val="000000"/>
                          </a:solidFill>
                          <a:effectLst/>
                          <a:latin typeface="Calibri"/>
                        </a:rPr>
                        <a:t>449/764</a:t>
                      </a:r>
                      <a:endParaRPr lang="en-US" sz="1800" b="0" i="0" u="none" strike="noStrike" dirty="0">
                        <a:solidFill>
                          <a:srgbClr val="000000"/>
                        </a:solidFill>
                        <a:effectLst/>
                        <a:latin typeface="Calibri"/>
                      </a:endParaRPr>
                    </a:p>
                  </a:txBody>
                  <a:tcPr marL="12700" marR="12700" marT="12700" marB="0" anchor="ctr"/>
                </a:tc>
                <a:tc>
                  <a:txBody>
                    <a:bodyPr/>
                    <a:lstStyle/>
                    <a:p>
                      <a:pPr algn="ctr" fontAlgn="b"/>
                      <a:r>
                        <a:rPr lang="en-US" sz="1800" b="0" i="0" u="none" strike="noStrike" dirty="0">
                          <a:solidFill>
                            <a:srgbClr val="008000"/>
                          </a:solidFill>
                          <a:effectLst/>
                          <a:latin typeface="Calibri"/>
                        </a:rPr>
                        <a:t>11.89</a:t>
                      </a:r>
                    </a:p>
                  </a:txBody>
                  <a:tcPr marL="12700" marR="12700" marT="12700" marB="0" anchor="ctr"/>
                </a:tc>
                <a:tc>
                  <a:txBody>
                    <a:bodyPr/>
                    <a:lstStyle/>
                    <a:p>
                      <a:pPr algn="ctr" fontAlgn="b"/>
                      <a:r>
                        <a:rPr lang="en-US" sz="1800" b="0" i="0" u="none" strike="noStrike" dirty="0">
                          <a:solidFill>
                            <a:srgbClr val="FF0000"/>
                          </a:solidFill>
                          <a:effectLst/>
                          <a:latin typeface="Calibri"/>
                        </a:rPr>
                        <a:t>18.2</a:t>
                      </a:r>
                    </a:p>
                  </a:txBody>
                  <a:tcPr marL="12700" marR="12700" marT="12700" marB="0" anchor="ctr"/>
                </a:tc>
                <a:tc>
                  <a:txBody>
                    <a:bodyPr/>
                    <a:lstStyle/>
                    <a:p>
                      <a:pPr algn="ctr" fontAlgn="b"/>
                      <a:r>
                        <a:rPr lang="en-US" sz="1800" b="0" i="0" u="none" strike="noStrike" dirty="0" smtClean="0">
                          <a:solidFill>
                            <a:srgbClr val="000000"/>
                          </a:solidFill>
                          <a:effectLst/>
                          <a:latin typeface="Calibri"/>
                        </a:rPr>
                        <a:t>1386/</a:t>
                      </a:r>
                      <a:r>
                        <a:rPr lang="en-US" sz="1800" b="0" i="0" u="none" strike="noStrike" dirty="0" smtClean="0">
                          <a:solidFill>
                            <a:srgbClr val="FF0000"/>
                          </a:solidFill>
                          <a:effectLst/>
                          <a:latin typeface="Calibri"/>
                        </a:rPr>
                        <a:t>1999</a:t>
                      </a:r>
                      <a:endParaRPr lang="en-US" sz="1800" b="0" i="0" u="none" strike="noStrike" dirty="0">
                        <a:solidFill>
                          <a:srgbClr val="FF0000"/>
                        </a:solidFill>
                        <a:effectLst/>
                        <a:latin typeface="Calibri"/>
                      </a:endParaRPr>
                    </a:p>
                  </a:txBody>
                  <a:tcPr marL="12700" marR="12700" marT="12700" marB="0" anchor="ctr"/>
                </a:tc>
                <a:tc>
                  <a:txBody>
                    <a:bodyPr/>
                    <a:lstStyle/>
                    <a:p>
                      <a:pPr algn="ctr" fontAlgn="b"/>
                      <a:r>
                        <a:rPr lang="en-US" sz="1800" b="0" i="0" u="none" strike="noStrike" dirty="0" smtClean="0">
                          <a:solidFill>
                            <a:srgbClr val="000000"/>
                          </a:solidFill>
                          <a:effectLst/>
                          <a:latin typeface="Calibri"/>
                        </a:rPr>
                        <a:t>630/</a:t>
                      </a:r>
                      <a:r>
                        <a:rPr lang="en-US" sz="1800" b="0" i="0" u="none" strike="noStrike" dirty="0" smtClean="0">
                          <a:solidFill>
                            <a:srgbClr val="008000"/>
                          </a:solidFill>
                          <a:effectLst/>
                          <a:latin typeface="Calibri"/>
                        </a:rPr>
                        <a:t>913</a:t>
                      </a:r>
                      <a:endParaRPr lang="en-US" sz="1800" b="0" i="0" u="none" strike="noStrike" dirty="0">
                        <a:solidFill>
                          <a:srgbClr val="008000"/>
                        </a:solidFill>
                        <a:effectLst/>
                        <a:latin typeface="Calibri"/>
                      </a:endParaRPr>
                    </a:p>
                  </a:txBody>
                  <a:tcPr marL="12700" marR="12700" marT="12700" marB="0" anchor="ctr"/>
                </a:tc>
                <a:tc>
                  <a:txBody>
                    <a:bodyPr/>
                    <a:lstStyle/>
                    <a:p>
                      <a:pPr algn="ctr" fontAlgn="b"/>
                      <a:r>
                        <a:rPr lang="en-US" sz="1800" b="0" i="0" u="none" strike="noStrike" dirty="0" smtClean="0">
                          <a:solidFill>
                            <a:srgbClr val="000000"/>
                          </a:solidFill>
                          <a:effectLst/>
                          <a:latin typeface="Calibri"/>
                        </a:rPr>
                        <a:t>152/</a:t>
                      </a:r>
                      <a:r>
                        <a:rPr lang="en-US" sz="1800" b="0" i="0" u="none" strike="noStrike" dirty="0" smtClean="0">
                          <a:solidFill>
                            <a:srgbClr val="008000"/>
                          </a:solidFill>
                          <a:effectLst/>
                          <a:latin typeface="Calibri"/>
                        </a:rPr>
                        <a:t>464</a:t>
                      </a:r>
                      <a:endParaRPr lang="en-US" sz="1800" b="0" i="0" u="none" strike="noStrike" dirty="0">
                        <a:solidFill>
                          <a:srgbClr val="008000"/>
                        </a:solidFill>
                        <a:effectLst/>
                        <a:latin typeface="Calibri"/>
                      </a:endParaRPr>
                    </a:p>
                  </a:txBody>
                  <a:tcPr marL="12700" marR="12700" marT="12700" marB="0" anchor="ctr"/>
                </a:tc>
              </a:tr>
              <a:tr h="367293">
                <a:tc vMerge="1">
                  <a:txBody>
                    <a:bodyPr/>
                    <a:lstStyle/>
                    <a:p>
                      <a:endParaRPr lang="en-US" sz="1600" dirty="0"/>
                    </a:p>
                  </a:txBody>
                  <a:tcPr/>
                </a:tc>
                <a:tc>
                  <a:txBody>
                    <a:bodyPr/>
                    <a:lstStyle/>
                    <a:p>
                      <a:pPr algn="l" fontAlgn="b"/>
                      <a:r>
                        <a:rPr lang="en-US" sz="1800" b="0" i="0" u="none" strike="noStrike" dirty="0">
                          <a:solidFill>
                            <a:srgbClr val="000000"/>
                          </a:solidFill>
                          <a:effectLst/>
                          <a:latin typeface="Calibri"/>
                        </a:rPr>
                        <a:t>impedance </a:t>
                      </a:r>
                    </a:p>
                  </a:txBody>
                  <a:tcPr marL="12700" marR="12700" marT="12700" marB="0" anchor="ctr">
                    <a:lnB w="38100" cap="flat" cmpd="sng" algn="ctr">
                      <a:solidFill>
                        <a:prstClr val="black"/>
                      </a:solidFill>
                      <a:prstDash val="solid"/>
                      <a:round/>
                      <a:headEnd type="none" w="med" len="med"/>
                      <a:tailEnd type="none" w="med" len="med"/>
                    </a:lnB>
                  </a:tcPr>
                </a:tc>
                <a:tc>
                  <a:txBody>
                    <a:bodyPr/>
                    <a:lstStyle/>
                    <a:p>
                      <a:pPr algn="ctr" fontAlgn="b"/>
                      <a:r>
                        <a:rPr lang="en-US" sz="1800" b="0" i="0" u="none" strike="noStrike" dirty="0">
                          <a:solidFill>
                            <a:srgbClr val="008000"/>
                          </a:solidFill>
                          <a:effectLst/>
                          <a:latin typeface="Calibri"/>
                        </a:rPr>
                        <a:t>1.65</a:t>
                      </a:r>
                    </a:p>
                  </a:txBody>
                  <a:tcPr marL="12700" marR="12700" marT="12700" marB="0" anchor="ctr">
                    <a:lnB w="38100" cap="flat" cmpd="sng" algn="ctr">
                      <a:solidFill>
                        <a:prstClr val="black"/>
                      </a:solidFill>
                      <a:prstDash val="solid"/>
                      <a:round/>
                      <a:headEnd type="none" w="med" len="med"/>
                      <a:tailEnd type="none" w="med" len="med"/>
                    </a:lnB>
                  </a:tcPr>
                </a:tc>
                <a:tc>
                  <a:txBody>
                    <a:bodyPr/>
                    <a:lstStyle/>
                    <a:p>
                      <a:pPr algn="ctr" fontAlgn="b"/>
                      <a:r>
                        <a:rPr lang="en-US" sz="1800" b="0" i="0" u="none" strike="noStrike" dirty="0" smtClean="0">
                          <a:solidFill>
                            <a:srgbClr val="000000"/>
                          </a:solidFill>
                          <a:effectLst/>
                          <a:latin typeface="Calibri"/>
                        </a:rPr>
                        <a:t>451/742</a:t>
                      </a:r>
                      <a:endParaRPr lang="en-US" sz="1800" b="0" i="0" u="none" strike="noStrike" dirty="0">
                        <a:solidFill>
                          <a:srgbClr val="000000"/>
                        </a:solidFill>
                        <a:effectLst/>
                        <a:latin typeface="Calibri"/>
                      </a:endParaRPr>
                    </a:p>
                  </a:txBody>
                  <a:tcPr marL="12700" marR="12700" marT="12700" marB="0" anchor="ctr">
                    <a:lnB w="38100" cap="flat" cmpd="sng" algn="ctr">
                      <a:solidFill>
                        <a:prstClr val="black"/>
                      </a:solidFill>
                      <a:prstDash val="solid"/>
                      <a:round/>
                      <a:headEnd type="none" w="med" len="med"/>
                      <a:tailEnd type="none" w="med" len="med"/>
                    </a:lnB>
                  </a:tcPr>
                </a:tc>
                <a:tc>
                  <a:txBody>
                    <a:bodyPr/>
                    <a:lstStyle/>
                    <a:p>
                      <a:pPr algn="ctr" fontAlgn="b"/>
                      <a:r>
                        <a:rPr lang="en-US" sz="1800" b="0" i="0" u="none" strike="noStrike" dirty="0">
                          <a:solidFill>
                            <a:srgbClr val="008000"/>
                          </a:solidFill>
                          <a:effectLst/>
                          <a:latin typeface="Calibri"/>
                        </a:rPr>
                        <a:t>11.86</a:t>
                      </a:r>
                    </a:p>
                  </a:txBody>
                  <a:tcPr marL="12700" marR="12700" marT="12700" marB="0" anchor="ctr">
                    <a:lnB w="38100" cap="flat" cmpd="sng" algn="ctr">
                      <a:solidFill>
                        <a:prstClr val="black"/>
                      </a:solidFill>
                      <a:prstDash val="solid"/>
                      <a:round/>
                      <a:headEnd type="none" w="med" len="med"/>
                      <a:tailEnd type="none" w="med" len="med"/>
                    </a:lnB>
                  </a:tcPr>
                </a:tc>
                <a:tc>
                  <a:txBody>
                    <a:bodyPr/>
                    <a:lstStyle/>
                    <a:p>
                      <a:pPr algn="ctr" fontAlgn="b"/>
                      <a:r>
                        <a:rPr lang="en-US" sz="1800" b="0" i="0" u="none" strike="noStrike" dirty="0">
                          <a:solidFill>
                            <a:srgbClr val="008000"/>
                          </a:solidFill>
                          <a:effectLst/>
                          <a:latin typeface="Calibri"/>
                        </a:rPr>
                        <a:t>18</a:t>
                      </a:r>
                    </a:p>
                  </a:txBody>
                  <a:tcPr marL="12700" marR="12700" marT="12700" marB="0" anchor="ctr">
                    <a:lnB w="38100" cap="flat" cmpd="sng" algn="ctr">
                      <a:solidFill>
                        <a:prstClr val="black"/>
                      </a:solidFill>
                      <a:prstDash val="solid"/>
                      <a:round/>
                      <a:headEnd type="none" w="med" len="med"/>
                      <a:tailEnd type="none" w="med" len="med"/>
                    </a:lnB>
                  </a:tcPr>
                </a:tc>
                <a:tc>
                  <a:txBody>
                    <a:bodyPr/>
                    <a:lstStyle/>
                    <a:p>
                      <a:pPr algn="ctr" fontAlgn="b"/>
                      <a:r>
                        <a:rPr lang="en-US" sz="1800" b="0" i="0" u="none" strike="noStrike" dirty="0" smtClean="0">
                          <a:solidFill>
                            <a:srgbClr val="000000"/>
                          </a:solidFill>
                          <a:effectLst/>
                          <a:latin typeface="Calibri"/>
                        </a:rPr>
                        <a:t>1361/</a:t>
                      </a:r>
                      <a:r>
                        <a:rPr lang="en-US" sz="1800" b="0" i="0" u="none" strike="noStrike" dirty="0" smtClean="0">
                          <a:solidFill>
                            <a:srgbClr val="FF0000"/>
                          </a:solidFill>
                          <a:effectLst/>
                          <a:latin typeface="Calibri"/>
                        </a:rPr>
                        <a:t>2006</a:t>
                      </a:r>
                      <a:endParaRPr lang="en-US" sz="1800" b="0" i="0" u="none" strike="noStrike" dirty="0">
                        <a:solidFill>
                          <a:srgbClr val="FF0000"/>
                        </a:solidFill>
                        <a:effectLst/>
                        <a:latin typeface="Calibri"/>
                      </a:endParaRPr>
                    </a:p>
                  </a:txBody>
                  <a:tcPr marL="12700" marR="12700" marT="12700" marB="0" anchor="ctr">
                    <a:lnB w="38100" cap="flat" cmpd="sng" algn="ctr">
                      <a:solidFill>
                        <a:prstClr val="black"/>
                      </a:solidFill>
                      <a:prstDash val="solid"/>
                      <a:round/>
                      <a:headEnd type="none" w="med" len="med"/>
                      <a:tailEnd type="none" w="med" len="med"/>
                    </a:lnB>
                  </a:tcPr>
                </a:tc>
                <a:tc>
                  <a:txBody>
                    <a:bodyPr/>
                    <a:lstStyle/>
                    <a:p>
                      <a:pPr algn="ctr" fontAlgn="b"/>
                      <a:r>
                        <a:rPr lang="en-US" sz="1800" b="0" i="0" u="none" strike="noStrike" dirty="0" smtClean="0">
                          <a:solidFill>
                            <a:srgbClr val="000000"/>
                          </a:solidFill>
                          <a:effectLst/>
                          <a:latin typeface="Calibri"/>
                        </a:rPr>
                        <a:t>637/</a:t>
                      </a:r>
                      <a:r>
                        <a:rPr lang="en-US" sz="1800" b="0" i="0" u="none" strike="noStrike" dirty="0" smtClean="0">
                          <a:solidFill>
                            <a:srgbClr val="008000"/>
                          </a:solidFill>
                          <a:effectLst/>
                          <a:latin typeface="Calibri"/>
                        </a:rPr>
                        <a:t>883</a:t>
                      </a:r>
                      <a:endParaRPr lang="en-US" sz="1800" b="0" i="0" u="none" strike="noStrike" dirty="0">
                        <a:solidFill>
                          <a:srgbClr val="008000"/>
                        </a:solidFill>
                        <a:effectLst/>
                        <a:latin typeface="Calibri"/>
                      </a:endParaRPr>
                    </a:p>
                  </a:txBody>
                  <a:tcPr marL="12700" marR="12700" marT="12700" marB="0" anchor="ctr">
                    <a:lnB w="38100" cap="flat" cmpd="sng" algn="ctr">
                      <a:solidFill>
                        <a:prstClr val="black"/>
                      </a:solidFill>
                      <a:prstDash val="solid"/>
                      <a:round/>
                      <a:headEnd type="none" w="med" len="med"/>
                      <a:tailEnd type="none" w="med" len="med"/>
                    </a:lnB>
                  </a:tcPr>
                </a:tc>
                <a:tc>
                  <a:txBody>
                    <a:bodyPr/>
                    <a:lstStyle/>
                    <a:p>
                      <a:pPr algn="ctr" fontAlgn="b"/>
                      <a:r>
                        <a:rPr lang="en-US" sz="1800" b="0" i="0" u="none" strike="noStrike" dirty="0" smtClean="0">
                          <a:solidFill>
                            <a:srgbClr val="000000"/>
                          </a:solidFill>
                          <a:effectLst/>
                          <a:latin typeface="Calibri"/>
                        </a:rPr>
                        <a:t>149/</a:t>
                      </a:r>
                      <a:r>
                        <a:rPr lang="en-US" sz="1800" b="0" i="0" u="none" strike="noStrike" dirty="0" smtClean="0">
                          <a:solidFill>
                            <a:srgbClr val="008000"/>
                          </a:solidFill>
                          <a:effectLst/>
                          <a:latin typeface="Calibri"/>
                        </a:rPr>
                        <a:t>454</a:t>
                      </a:r>
                      <a:endParaRPr lang="en-US" sz="1800" b="0" i="0" u="none" strike="noStrike" dirty="0">
                        <a:solidFill>
                          <a:srgbClr val="008000"/>
                        </a:solidFill>
                        <a:effectLst/>
                        <a:latin typeface="Calibri"/>
                      </a:endParaRPr>
                    </a:p>
                  </a:txBody>
                  <a:tcPr marL="12700" marR="12700" marT="12700" marB="0" anchor="ctr">
                    <a:lnB w="38100" cap="flat" cmpd="sng" algn="ctr">
                      <a:solidFill>
                        <a:prstClr val="black"/>
                      </a:solidFill>
                      <a:prstDash val="solid"/>
                      <a:round/>
                      <a:headEnd type="none" w="med" len="med"/>
                      <a:tailEnd type="none" w="med" len="med"/>
                    </a:lnB>
                  </a:tcPr>
                </a:tc>
              </a:tr>
              <a:tr h="367293">
                <a:tc rowSpan="3">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smtClean="0"/>
                        <a:t>Q4-2m, Q5-2m</a:t>
                      </a:r>
                    </a:p>
                  </a:txBody>
                  <a:tcPr anchor="ctr">
                    <a:lnT w="38100" cap="flat" cmpd="sng" algn="ctr">
                      <a:solidFill>
                        <a:prstClr val="black"/>
                      </a:solidFill>
                      <a:prstDash val="solid"/>
                      <a:round/>
                      <a:headEnd type="none" w="med" len="med"/>
                      <a:tailEnd type="none" w="med" len="med"/>
                    </a:lnT>
                  </a:tcPr>
                </a:tc>
                <a:tc>
                  <a:txBody>
                    <a:bodyPr/>
                    <a:lstStyle/>
                    <a:p>
                      <a:pPr algn="l" fontAlgn="b"/>
                      <a:r>
                        <a:rPr lang="de-DE" sz="1800" b="0" i="0" u="none" strike="noStrike" dirty="0" err="1">
                          <a:solidFill>
                            <a:srgbClr val="000000"/>
                          </a:solidFill>
                          <a:effectLst/>
                          <a:latin typeface="Calibri"/>
                        </a:rPr>
                        <a:t>wire</a:t>
                      </a:r>
                      <a:r>
                        <a:rPr lang="de-DE" sz="1800" b="0" i="0" u="none" strike="noStrike" dirty="0">
                          <a:solidFill>
                            <a:srgbClr val="000000"/>
                          </a:solidFill>
                          <a:effectLst/>
                          <a:latin typeface="Calibri"/>
                        </a:rPr>
                        <a:t>      </a:t>
                      </a:r>
                    </a:p>
                  </a:txBody>
                  <a:tcPr marL="12700" marR="12700" marT="12700" marB="0" anchor="ctr">
                    <a:lnT w="38100" cap="flat" cmpd="sng" algn="ctr">
                      <a:solidFill>
                        <a:prstClr val="black"/>
                      </a:solidFill>
                      <a:prstDash val="solid"/>
                      <a:round/>
                      <a:headEnd type="none" w="med" len="med"/>
                      <a:tailEnd type="none" w="med" len="med"/>
                    </a:lnT>
                  </a:tcPr>
                </a:tc>
                <a:tc>
                  <a:txBody>
                    <a:bodyPr/>
                    <a:lstStyle/>
                    <a:p>
                      <a:pPr algn="ctr" fontAlgn="b"/>
                      <a:r>
                        <a:rPr lang="en-US" sz="1800" b="0" i="0" u="none" strike="noStrike" dirty="0">
                          <a:solidFill>
                            <a:srgbClr val="000000"/>
                          </a:solidFill>
                          <a:effectLst/>
                          <a:latin typeface="Calibri"/>
                        </a:rPr>
                        <a:t>2</a:t>
                      </a:r>
                    </a:p>
                  </a:txBody>
                  <a:tcPr marL="12700" marR="12700" marT="12700" marB="0" anchor="ctr">
                    <a:lnT w="38100" cap="flat" cmpd="sng" algn="ctr">
                      <a:solidFill>
                        <a:prstClr val="black"/>
                      </a:solidFill>
                      <a:prstDash val="solid"/>
                      <a:round/>
                      <a:headEnd type="none" w="med" len="med"/>
                      <a:tailEnd type="none" w="med" len="med"/>
                    </a:lnT>
                  </a:tcPr>
                </a:tc>
                <a:tc>
                  <a:txBody>
                    <a:bodyPr/>
                    <a:lstStyle/>
                    <a:p>
                      <a:pPr algn="ctr" fontAlgn="b"/>
                      <a:r>
                        <a:rPr lang="en-US" sz="1800" b="0" i="0" u="none" strike="noStrike" dirty="0" smtClean="0">
                          <a:solidFill>
                            <a:srgbClr val="000000"/>
                          </a:solidFill>
                          <a:effectLst/>
                          <a:latin typeface="Calibri"/>
                        </a:rPr>
                        <a:t>474/948</a:t>
                      </a:r>
                      <a:endParaRPr lang="en-US" sz="1800" b="0" i="0" u="none" strike="noStrike" dirty="0">
                        <a:solidFill>
                          <a:srgbClr val="000000"/>
                        </a:solidFill>
                        <a:effectLst/>
                        <a:latin typeface="Calibri"/>
                      </a:endParaRPr>
                    </a:p>
                  </a:txBody>
                  <a:tcPr marL="12700" marR="12700" marT="12700" marB="0" anchor="ctr">
                    <a:lnT w="38100" cap="flat" cmpd="sng" algn="ctr">
                      <a:solidFill>
                        <a:prstClr val="black"/>
                      </a:solidFill>
                      <a:prstDash val="solid"/>
                      <a:round/>
                      <a:headEnd type="none" w="med" len="med"/>
                      <a:tailEnd type="none" w="med" len="med"/>
                    </a:lnT>
                  </a:tcPr>
                </a:tc>
                <a:tc>
                  <a:txBody>
                    <a:bodyPr/>
                    <a:lstStyle/>
                    <a:p>
                      <a:pPr algn="ctr" fontAlgn="b"/>
                      <a:r>
                        <a:rPr lang="en-US" sz="1800" b="0" i="0" u="none" strike="noStrike" dirty="0">
                          <a:solidFill>
                            <a:srgbClr val="FF0000"/>
                          </a:solidFill>
                          <a:effectLst/>
                          <a:latin typeface="Calibri"/>
                        </a:rPr>
                        <a:t>12.43</a:t>
                      </a:r>
                    </a:p>
                  </a:txBody>
                  <a:tcPr marL="12700" marR="12700" marT="12700" marB="0" anchor="ctr">
                    <a:lnT w="38100" cap="flat" cmpd="sng" algn="ctr">
                      <a:solidFill>
                        <a:prstClr val="black"/>
                      </a:solidFill>
                      <a:prstDash val="solid"/>
                      <a:round/>
                      <a:headEnd type="none" w="med" len="med"/>
                      <a:tailEnd type="none" w="med" len="med"/>
                    </a:lnT>
                  </a:tcPr>
                </a:tc>
                <a:tc>
                  <a:txBody>
                    <a:bodyPr/>
                    <a:lstStyle/>
                    <a:p>
                      <a:pPr algn="ctr" fontAlgn="b"/>
                      <a:r>
                        <a:rPr lang="en-US" sz="1800" b="0" i="0" u="none" strike="noStrike" dirty="0">
                          <a:solidFill>
                            <a:srgbClr val="FF6600"/>
                          </a:solidFill>
                          <a:effectLst/>
                          <a:latin typeface="Calibri"/>
                        </a:rPr>
                        <a:t>18.8</a:t>
                      </a:r>
                    </a:p>
                  </a:txBody>
                  <a:tcPr marL="12700" marR="12700" marT="12700" marB="0" anchor="ctr">
                    <a:lnT w="38100" cap="flat" cmpd="sng" algn="ctr">
                      <a:solidFill>
                        <a:prstClr val="black"/>
                      </a:solidFill>
                      <a:prstDash val="solid"/>
                      <a:round/>
                      <a:headEnd type="none" w="med" len="med"/>
                      <a:tailEnd type="none" w="med" len="med"/>
                    </a:lnT>
                  </a:tcPr>
                </a:tc>
                <a:tc>
                  <a:txBody>
                    <a:bodyPr/>
                    <a:lstStyle/>
                    <a:p>
                      <a:pPr algn="ctr" fontAlgn="b"/>
                      <a:r>
                        <a:rPr lang="en-US" sz="1800" b="0" i="0" u="none" strike="noStrike" dirty="0" smtClean="0">
                          <a:solidFill>
                            <a:srgbClr val="000000"/>
                          </a:solidFill>
                          <a:effectLst/>
                          <a:latin typeface="Calibri"/>
                        </a:rPr>
                        <a:t>1546/</a:t>
                      </a:r>
                      <a:r>
                        <a:rPr lang="en-US" sz="1800" b="0" i="0" u="none" strike="noStrike" dirty="0" smtClean="0">
                          <a:solidFill>
                            <a:srgbClr val="008000"/>
                          </a:solidFill>
                          <a:effectLst/>
                          <a:latin typeface="Calibri"/>
                        </a:rPr>
                        <a:t>1891</a:t>
                      </a:r>
                      <a:endParaRPr lang="en-US" sz="1800" b="0" i="0" u="none" strike="noStrike" dirty="0">
                        <a:solidFill>
                          <a:srgbClr val="008000"/>
                        </a:solidFill>
                        <a:effectLst/>
                        <a:latin typeface="Calibri"/>
                      </a:endParaRPr>
                    </a:p>
                  </a:txBody>
                  <a:tcPr marL="12700" marR="12700" marT="12700" marB="0" anchor="ctr">
                    <a:lnT w="38100" cap="flat" cmpd="sng" algn="ctr">
                      <a:solidFill>
                        <a:prstClr val="black"/>
                      </a:solidFill>
                      <a:prstDash val="solid"/>
                      <a:round/>
                      <a:headEnd type="none" w="med" len="med"/>
                      <a:tailEnd type="none" w="med" len="med"/>
                    </a:lnT>
                  </a:tcPr>
                </a:tc>
                <a:tc>
                  <a:txBody>
                    <a:bodyPr/>
                    <a:lstStyle/>
                    <a:p>
                      <a:pPr algn="ctr" fontAlgn="b"/>
                      <a:r>
                        <a:rPr lang="en-US" sz="1800" b="0" i="0" u="none" strike="noStrike" dirty="0" smtClean="0">
                          <a:solidFill>
                            <a:srgbClr val="000000"/>
                          </a:solidFill>
                          <a:effectLst/>
                          <a:latin typeface="Calibri"/>
                        </a:rPr>
                        <a:t>643/</a:t>
                      </a:r>
                      <a:r>
                        <a:rPr lang="en-US" sz="1800" b="0" i="0" u="none" strike="noStrike" dirty="0" smtClean="0">
                          <a:solidFill>
                            <a:srgbClr val="FF0000"/>
                          </a:solidFill>
                          <a:effectLst/>
                          <a:latin typeface="Calibri"/>
                        </a:rPr>
                        <a:t>1150</a:t>
                      </a:r>
                      <a:endParaRPr lang="en-US" sz="1800" b="0" i="0" u="none" strike="noStrike" dirty="0">
                        <a:solidFill>
                          <a:srgbClr val="FF0000"/>
                        </a:solidFill>
                        <a:effectLst/>
                        <a:latin typeface="Calibri"/>
                      </a:endParaRPr>
                    </a:p>
                  </a:txBody>
                  <a:tcPr marL="12700" marR="12700" marT="12700" marB="0" anchor="ctr">
                    <a:lnT w="38100" cap="flat" cmpd="sng" algn="ctr">
                      <a:solidFill>
                        <a:prstClr val="black"/>
                      </a:solidFill>
                      <a:prstDash val="solid"/>
                      <a:round/>
                      <a:headEnd type="none" w="med" len="med"/>
                      <a:tailEnd type="none" w="med" len="med"/>
                    </a:lnT>
                  </a:tcPr>
                </a:tc>
                <a:tc>
                  <a:txBody>
                    <a:bodyPr/>
                    <a:lstStyle/>
                    <a:p>
                      <a:pPr algn="ctr" fontAlgn="b"/>
                      <a:r>
                        <a:rPr lang="en-US" sz="1800" b="0" i="0" u="none" strike="noStrike" dirty="0" smtClean="0">
                          <a:solidFill>
                            <a:srgbClr val="000000"/>
                          </a:solidFill>
                          <a:effectLst/>
                          <a:latin typeface="Calibri"/>
                        </a:rPr>
                        <a:t>202/</a:t>
                      </a:r>
                      <a:r>
                        <a:rPr lang="en-US" sz="1800" b="0" i="0" u="none" strike="noStrike" dirty="0" smtClean="0">
                          <a:solidFill>
                            <a:srgbClr val="FF0000"/>
                          </a:solidFill>
                          <a:effectLst/>
                          <a:latin typeface="Calibri"/>
                        </a:rPr>
                        <a:t>514</a:t>
                      </a:r>
                      <a:endParaRPr lang="en-US" sz="1800" b="0" i="0" u="none" strike="noStrike" dirty="0">
                        <a:solidFill>
                          <a:srgbClr val="FF0000"/>
                        </a:solidFill>
                        <a:effectLst/>
                        <a:latin typeface="Calibri"/>
                      </a:endParaRPr>
                    </a:p>
                  </a:txBody>
                  <a:tcPr marL="12700" marR="12700" marT="12700" marB="0" anchor="ctr">
                    <a:lnT w="38100" cap="flat" cmpd="sng" algn="ctr">
                      <a:solidFill>
                        <a:prstClr val="black"/>
                      </a:solidFill>
                      <a:prstDash val="solid"/>
                      <a:round/>
                      <a:headEnd type="none" w="med" len="med"/>
                      <a:tailEnd type="none" w="med" len="med"/>
                    </a:lnT>
                  </a:tcPr>
                </a:tc>
              </a:tr>
              <a:tr h="367293">
                <a:tc vMerge="1">
                  <a:txBody>
                    <a:bodyPr/>
                    <a:lstStyle/>
                    <a:p>
                      <a:endParaRPr lang="en-US" sz="1600" dirty="0"/>
                    </a:p>
                  </a:txBody>
                  <a:tcPr/>
                </a:tc>
                <a:tc>
                  <a:txBody>
                    <a:bodyPr/>
                    <a:lstStyle/>
                    <a:p>
                      <a:pPr algn="l" fontAlgn="b"/>
                      <a:r>
                        <a:rPr lang="en-US" sz="1800" b="0" i="0" u="none" strike="noStrike" dirty="0" err="1">
                          <a:solidFill>
                            <a:srgbClr val="000000"/>
                          </a:solidFill>
                          <a:effectLst/>
                          <a:latin typeface="Calibri"/>
                        </a:rPr>
                        <a:t>ccvolt</a:t>
                      </a:r>
                      <a:r>
                        <a:rPr lang="en-US" sz="1800" b="0" i="0" u="none" strike="noStrike" dirty="0">
                          <a:solidFill>
                            <a:srgbClr val="000000"/>
                          </a:solidFill>
                          <a:effectLst/>
                          <a:latin typeface="Calibri"/>
                        </a:rPr>
                        <a:t>    </a:t>
                      </a:r>
                    </a:p>
                  </a:txBody>
                  <a:tcPr marL="12700" marR="12700" marT="12700" marB="0" anchor="ctr"/>
                </a:tc>
                <a:tc>
                  <a:txBody>
                    <a:bodyPr/>
                    <a:lstStyle/>
                    <a:p>
                      <a:pPr algn="ctr" fontAlgn="b"/>
                      <a:r>
                        <a:rPr lang="en-US" sz="1800" b="0" i="0" u="none" strike="noStrike" dirty="0">
                          <a:solidFill>
                            <a:srgbClr val="FF0000"/>
                          </a:solidFill>
                          <a:effectLst/>
                          <a:latin typeface="Calibri"/>
                        </a:rPr>
                        <a:t>1.53</a:t>
                      </a:r>
                    </a:p>
                  </a:txBody>
                  <a:tcPr marL="12700" marR="12700" marT="12700" marB="0" anchor="ctr"/>
                </a:tc>
                <a:tc>
                  <a:txBody>
                    <a:bodyPr/>
                    <a:lstStyle/>
                    <a:p>
                      <a:pPr algn="ctr" fontAlgn="b"/>
                      <a:r>
                        <a:rPr lang="en-US" sz="1800" b="0" i="0" u="none" strike="noStrike" dirty="0" smtClean="0">
                          <a:solidFill>
                            <a:srgbClr val="000000"/>
                          </a:solidFill>
                          <a:effectLst/>
                          <a:latin typeface="Calibri"/>
                        </a:rPr>
                        <a:t>525/801</a:t>
                      </a:r>
                      <a:endParaRPr lang="en-US" sz="1800" b="0" i="0" u="none" strike="noStrike" dirty="0">
                        <a:solidFill>
                          <a:srgbClr val="000000"/>
                        </a:solidFill>
                        <a:effectLst/>
                        <a:latin typeface="Calibri"/>
                      </a:endParaRPr>
                    </a:p>
                  </a:txBody>
                  <a:tcPr marL="12700" marR="12700" marT="12700" marB="0" anchor="ctr"/>
                </a:tc>
                <a:tc>
                  <a:txBody>
                    <a:bodyPr/>
                    <a:lstStyle/>
                    <a:p>
                      <a:pPr algn="ctr" fontAlgn="b"/>
                      <a:r>
                        <a:rPr lang="en-US" sz="1800" b="0" i="0" u="none" strike="noStrike" dirty="0">
                          <a:solidFill>
                            <a:srgbClr val="FF0000"/>
                          </a:solidFill>
                          <a:effectLst/>
                          <a:latin typeface="Calibri"/>
                        </a:rPr>
                        <a:t>11.98</a:t>
                      </a:r>
                    </a:p>
                  </a:txBody>
                  <a:tcPr marL="12700" marR="12700" marT="12700" marB="0" anchor="ctr"/>
                </a:tc>
                <a:tc>
                  <a:txBody>
                    <a:bodyPr/>
                    <a:lstStyle/>
                    <a:p>
                      <a:pPr algn="ctr" fontAlgn="b"/>
                      <a:r>
                        <a:rPr lang="en-US" sz="1800" b="0" i="0" u="none" strike="noStrike" dirty="0">
                          <a:solidFill>
                            <a:srgbClr val="008000"/>
                          </a:solidFill>
                          <a:effectLst/>
                          <a:latin typeface="Calibri"/>
                        </a:rPr>
                        <a:t>18</a:t>
                      </a:r>
                    </a:p>
                  </a:txBody>
                  <a:tcPr marL="12700" marR="12700" marT="12700" marB="0" anchor="ctr"/>
                </a:tc>
                <a:tc>
                  <a:txBody>
                    <a:bodyPr/>
                    <a:lstStyle/>
                    <a:p>
                      <a:pPr algn="ctr" fontAlgn="b"/>
                      <a:r>
                        <a:rPr lang="en-US" sz="1800" b="0" i="0" u="none" strike="noStrike" dirty="0" smtClean="0">
                          <a:solidFill>
                            <a:srgbClr val="000000"/>
                          </a:solidFill>
                          <a:effectLst/>
                          <a:latin typeface="Calibri"/>
                        </a:rPr>
                        <a:t>1379/</a:t>
                      </a:r>
                      <a:r>
                        <a:rPr lang="en-US" sz="1800" b="0" i="0" u="none" strike="noStrike" dirty="0" smtClean="0">
                          <a:solidFill>
                            <a:srgbClr val="008000"/>
                          </a:solidFill>
                          <a:effectLst/>
                          <a:latin typeface="Calibri"/>
                        </a:rPr>
                        <a:t>1983</a:t>
                      </a:r>
                      <a:endParaRPr lang="en-US" sz="1800" b="0" i="0" u="none" strike="noStrike" dirty="0">
                        <a:solidFill>
                          <a:srgbClr val="008000"/>
                        </a:solidFill>
                        <a:effectLst/>
                        <a:latin typeface="Calibri"/>
                      </a:endParaRPr>
                    </a:p>
                  </a:txBody>
                  <a:tcPr marL="12700" marR="12700" marT="12700" marB="0" anchor="ctr"/>
                </a:tc>
                <a:tc>
                  <a:txBody>
                    <a:bodyPr/>
                    <a:lstStyle/>
                    <a:p>
                      <a:pPr algn="ctr" fontAlgn="b"/>
                      <a:r>
                        <a:rPr lang="en-US" sz="1800" b="0" i="0" u="none" strike="noStrike" dirty="0" smtClean="0">
                          <a:solidFill>
                            <a:srgbClr val="000000"/>
                          </a:solidFill>
                          <a:effectLst/>
                          <a:latin typeface="Calibri"/>
                        </a:rPr>
                        <a:t>722/</a:t>
                      </a:r>
                      <a:r>
                        <a:rPr lang="en-US" sz="1800" b="0" i="0" u="none" strike="noStrike" dirty="0" smtClean="0">
                          <a:solidFill>
                            <a:srgbClr val="FF0000"/>
                          </a:solidFill>
                          <a:effectLst/>
                          <a:latin typeface="Calibri"/>
                        </a:rPr>
                        <a:t>950</a:t>
                      </a:r>
                      <a:endParaRPr lang="en-US" sz="1800" b="0" i="0" u="none" strike="noStrike" dirty="0">
                        <a:solidFill>
                          <a:srgbClr val="FF0000"/>
                        </a:solidFill>
                        <a:effectLst/>
                        <a:latin typeface="Calibri"/>
                      </a:endParaRPr>
                    </a:p>
                  </a:txBody>
                  <a:tcPr marL="12700" marR="12700" marT="12700" marB="0" anchor="ctr"/>
                </a:tc>
                <a:tc>
                  <a:txBody>
                    <a:bodyPr/>
                    <a:lstStyle/>
                    <a:p>
                      <a:pPr algn="ctr" fontAlgn="b"/>
                      <a:r>
                        <a:rPr lang="en-US" sz="1800" b="0" i="0" u="none" strike="noStrike" dirty="0" smtClean="0">
                          <a:solidFill>
                            <a:srgbClr val="000000"/>
                          </a:solidFill>
                          <a:effectLst/>
                          <a:latin typeface="Calibri"/>
                        </a:rPr>
                        <a:t>196/</a:t>
                      </a:r>
                      <a:r>
                        <a:rPr lang="en-US" sz="1800" b="0" i="0" u="none" strike="noStrike" dirty="0" smtClean="0">
                          <a:solidFill>
                            <a:srgbClr val="FF0000"/>
                          </a:solidFill>
                          <a:effectLst/>
                          <a:latin typeface="Calibri"/>
                        </a:rPr>
                        <a:t>495</a:t>
                      </a:r>
                      <a:endParaRPr lang="en-US" sz="1800" b="0" i="0" u="none" strike="noStrike" dirty="0">
                        <a:solidFill>
                          <a:srgbClr val="FF0000"/>
                        </a:solidFill>
                        <a:effectLst/>
                        <a:latin typeface="Calibri"/>
                      </a:endParaRPr>
                    </a:p>
                  </a:txBody>
                  <a:tcPr marL="12700" marR="12700" marT="12700" marB="0" anchor="ctr"/>
                </a:tc>
              </a:tr>
              <a:tr h="367293">
                <a:tc vMerge="1">
                  <a:txBody>
                    <a:bodyPr/>
                    <a:lstStyle/>
                    <a:p>
                      <a:endParaRPr lang="en-US" sz="1600" dirty="0"/>
                    </a:p>
                  </a:txBody>
                  <a:tcPr/>
                </a:tc>
                <a:tc>
                  <a:txBody>
                    <a:bodyPr/>
                    <a:lstStyle/>
                    <a:p>
                      <a:pPr algn="l" fontAlgn="b"/>
                      <a:r>
                        <a:rPr lang="en-US" sz="1800" b="0" i="0" u="none" strike="noStrike" dirty="0">
                          <a:solidFill>
                            <a:srgbClr val="000000"/>
                          </a:solidFill>
                          <a:effectLst/>
                          <a:latin typeface="Calibri"/>
                        </a:rPr>
                        <a:t>impedance </a:t>
                      </a:r>
                    </a:p>
                  </a:txBody>
                  <a:tcPr marL="12700" marR="12700" marT="12700" marB="0" anchor="ctr"/>
                </a:tc>
                <a:tc>
                  <a:txBody>
                    <a:bodyPr/>
                    <a:lstStyle/>
                    <a:p>
                      <a:pPr algn="ctr" fontAlgn="b"/>
                      <a:r>
                        <a:rPr lang="en-US" sz="1800" b="0" i="0" u="none" strike="noStrike" dirty="0">
                          <a:solidFill>
                            <a:srgbClr val="FF0000"/>
                          </a:solidFill>
                          <a:effectLst/>
                          <a:latin typeface="Calibri"/>
                        </a:rPr>
                        <a:t>1.53</a:t>
                      </a:r>
                    </a:p>
                  </a:txBody>
                  <a:tcPr marL="12700" marR="12700" marT="12700" marB="0" anchor="ctr"/>
                </a:tc>
                <a:tc>
                  <a:txBody>
                    <a:bodyPr/>
                    <a:lstStyle/>
                    <a:p>
                      <a:pPr algn="ctr" fontAlgn="b"/>
                      <a:r>
                        <a:rPr lang="en-US" sz="1800" b="0" i="0" u="none" strike="noStrike" dirty="0" smtClean="0">
                          <a:solidFill>
                            <a:srgbClr val="000000"/>
                          </a:solidFill>
                          <a:effectLst/>
                          <a:latin typeface="Calibri"/>
                        </a:rPr>
                        <a:t>525/801</a:t>
                      </a:r>
                      <a:endParaRPr lang="en-US" sz="1800" b="0" i="0" u="none" strike="noStrike" dirty="0">
                        <a:solidFill>
                          <a:srgbClr val="000000"/>
                        </a:solidFill>
                        <a:effectLst/>
                        <a:latin typeface="Calibri"/>
                      </a:endParaRPr>
                    </a:p>
                  </a:txBody>
                  <a:tcPr marL="12700" marR="12700" marT="12700" marB="0" anchor="ctr"/>
                </a:tc>
                <a:tc>
                  <a:txBody>
                    <a:bodyPr/>
                    <a:lstStyle/>
                    <a:p>
                      <a:pPr algn="ctr" fontAlgn="b"/>
                      <a:r>
                        <a:rPr lang="en-US" sz="1800" b="0" i="0" u="none" strike="noStrike" dirty="0">
                          <a:solidFill>
                            <a:srgbClr val="FF0000"/>
                          </a:solidFill>
                          <a:effectLst/>
                          <a:latin typeface="Calibri"/>
                        </a:rPr>
                        <a:t>11.98</a:t>
                      </a:r>
                    </a:p>
                  </a:txBody>
                  <a:tcPr marL="12700" marR="12700" marT="12700" marB="0" anchor="ctr"/>
                </a:tc>
                <a:tc>
                  <a:txBody>
                    <a:bodyPr/>
                    <a:lstStyle/>
                    <a:p>
                      <a:pPr algn="ctr" fontAlgn="b"/>
                      <a:r>
                        <a:rPr lang="en-US" sz="1800" b="0" i="0" u="none" strike="noStrike" dirty="0">
                          <a:solidFill>
                            <a:srgbClr val="008000"/>
                          </a:solidFill>
                          <a:effectLst/>
                          <a:latin typeface="Calibri"/>
                        </a:rPr>
                        <a:t>18</a:t>
                      </a:r>
                    </a:p>
                  </a:txBody>
                  <a:tcPr marL="12700" marR="12700" marT="12700" marB="0" anchor="ctr"/>
                </a:tc>
                <a:tc>
                  <a:txBody>
                    <a:bodyPr/>
                    <a:lstStyle/>
                    <a:p>
                      <a:pPr algn="ctr" fontAlgn="b"/>
                      <a:r>
                        <a:rPr lang="en-US" sz="1800" b="0" i="0" u="none" strike="noStrike" dirty="0" smtClean="0">
                          <a:solidFill>
                            <a:srgbClr val="000000"/>
                          </a:solidFill>
                          <a:effectLst/>
                          <a:latin typeface="Calibri"/>
                        </a:rPr>
                        <a:t>1379/</a:t>
                      </a:r>
                      <a:r>
                        <a:rPr lang="en-US" sz="1800" b="0" i="0" u="none" strike="noStrike" dirty="0" smtClean="0">
                          <a:solidFill>
                            <a:srgbClr val="008000"/>
                          </a:solidFill>
                          <a:effectLst/>
                          <a:latin typeface="Calibri"/>
                        </a:rPr>
                        <a:t>1983</a:t>
                      </a:r>
                      <a:endParaRPr lang="en-US" sz="1800" b="0" i="0" u="none" strike="noStrike" dirty="0">
                        <a:solidFill>
                          <a:srgbClr val="008000"/>
                        </a:solidFill>
                        <a:effectLst/>
                        <a:latin typeface="Calibri"/>
                      </a:endParaRPr>
                    </a:p>
                  </a:txBody>
                  <a:tcPr marL="12700" marR="12700" marT="12700" marB="0" anchor="ctr"/>
                </a:tc>
                <a:tc>
                  <a:txBody>
                    <a:bodyPr/>
                    <a:lstStyle/>
                    <a:p>
                      <a:pPr algn="ctr" fontAlgn="b"/>
                      <a:r>
                        <a:rPr lang="en-US" sz="1800" b="0" i="0" u="none" strike="noStrike" dirty="0" smtClean="0">
                          <a:solidFill>
                            <a:srgbClr val="000000"/>
                          </a:solidFill>
                          <a:effectLst/>
                          <a:latin typeface="Calibri"/>
                        </a:rPr>
                        <a:t>722/</a:t>
                      </a:r>
                      <a:r>
                        <a:rPr lang="en-US" sz="1800" b="0" i="0" u="none" strike="noStrike" dirty="0" smtClean="0">
                          <a:solidFill>
                            <a:srgbClr val="FF0000"/>
                          </a:solidFill>
                          <a:effectLst/>
                          <a:latin typeface="Calibri"/>
                        </a:rPr>
                        <a:t>950</a:t>
                      </a:r>
                      <a:endParaRPr lang="en-US" sz="1800" b="0" i="0" u="none" strike="noStrike" dirty="0">
                        <a:solidFill>
                          <a:srgbClr val="FF0000"/>
                        </a:solidFill>
                        <a:effectLst/>
                        <a:latin typeface="Calibri"/>
                      </a:endParaRPr>
                    </a:p>
                  </a:txBody>
                  <a:tcPr marL="12700" marR="12700" marT="12700" marB="0" anchor="ctr"/>
                </a:tc>
                <a:tc>
                  <a:txBody>
                    <a:bodyPr/>
                    <a:lstStyle/>
                    <a:p>
                      <a:pPr algn="ctr" fontAlgn="b"/>
                      <a:r>
                        <a:rPr lang="en-US" sz="1800" b="0" i="0" u="none" strike="noStrike" dirty="0" smtClean="0">
                          <a:solidFill>
                            <a:srgbClr val="000000"/>
                          </a:solidFill>
                          <a:effectLst/>
                          <a:latin typeface="Calibri"/>
                        </a:rPr>
                        <a:t>196/</a:t>
                      </a:r>
                      <a:r>
                        <a:rPr lang="en-US" sz="1800" b="0" i="0" u="none" strike="noStrike" dirty="0" smtClean="0">
                          <a:solidFill>
                            <a:srgbClr val="FF0000"/>
                          </a:solidFill>
                          <a:effectLst/>
                          <a:latin typeface="Calibri"/>
                        </a:rPr>
                        <a:t>495</a:t>
                      </a:r>
                      <a:endParaRPr lang="en-US" sz="1800" b="0" i="0" u="none" strike="noStrike" dirty="0">
                        <a:solidFill>
                          <a:srgbClr val="FF0000"/>
                        </a:solidFill>
                        <a:effectLst/>
                        <a:latin typeface="Calibri"/>
                      </a:endParaRPr>
                    </a:p>
                  </a:txBody>
                  <a:tcPr marL="12700" marR="12700" marT="12700" marB="0" anchor="ctr"/>
                </a:tc>
              </a:tr>
            </a:tbl>
          </a:graphicData>
        </a:graphic>
      </p:graphicFrame>
      <p:sp>
        <p:nvSpPr>
          <p:cNvPr id="5" name="TextBox 4"/>
          <p:cNvSpPr txBox="1"/>
          <p:nvPr/>
        </p:nvSpPr>
        <p:spPr>
          <a:xfrm>
            <a:off x="677334" y="5608135"/>
            <a:ext cx="8009466" cy="923330"/>
          </a:xfrm>
          <a:prstGeom prst="rect">
            <a:avLst/>
          </a:prstGeom>
          <a:noFill/>
        </p:spPr>
        <p:txBody>
          <a:bodyPr wrap="square" rtlCol="0">
            <a:spAutoFit/>
          </a:bodyPr>
          <a:lstStyle/>
          <a:p>
            <a:r>
              <a:rPr lang="en-US" b="1" dirty="0" smtClean="0"/>
              <a:t>=&gt; moving Q4 and Q5 by 2m is advantageous in some respects and worse for optics flexibility, alignment optics, small loss in D2 aperture (to be checked taking also the orbit into account) and a very small degradation of the impedance.</a:t>
            </a:r>
            <a:endParaRPr lang="en-US" b="1" dirty="0"/>
          </a:p>
        </p:txBody>
      </p:sp>
    </p:spTree>
    <p:extLst>
      <p:ext uri="{BB962C8B-B14F-4D97-AF65-F5344CB8AC3E}">
        <p14:creationId xmlns:p14="http://schemas.microsoft.com/office/powerpoint/2010/main" val="3553213757"/>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FA004B2-1541-5046-B6F2-22AF56585712}" type="slidenum">
              <a:rPr lang="en-US" smtClean="0"/>
              <a:pPr/>
              <a:t>23</a:t>
            </a:fld>
            <a:endParaRPr lang="en-US"/>
          </a:p>
        </p:txBody>
      </p:sp>
      <p:sp>
        <p:nvSpPr>
          <p:cNvPr id="4" name="Title 3"/>
          <p:cNvSpPr>
            <a:spLocks noGrp="1"/>
          </p:cNvSpPr>
          <p:nvPr>
            <p:ph type="title"/>
          </p:nvPr>
        </p:nvSpPr>
        <p:spPr>
          <a:xfrm>
            <a:off x="457200" y="2224778"/>
            <a:ext cx="8229600" cy="914400"/>
          </a:xfrm>
        </p:spPr>
        <p:txBody>
          <a:bodyPr/>
          <a:lstStyle/>
          <a:p>
            <a:pPr algn="ctr"/>
            <a:r>
              <a:rPr lang="en-US" dirty="0" err="1" smtClean="0"/>
              <a:t>LHCb</a:t>
            </a:r>
            <a:r>
              <a:rPr lang="en-US" dirty="0" smtClean="0"/>
              <a:t> upgrade</a:t>
            </a:r>
            <a:endParaRPr lang="en-US" dirty="0"/>
          </a:p>
        </p:txBody>
      </p:sp>
      <p:sp>
        <p:nvSpPr>
          <p:cNvPr id="5" name="Footer Placeholder 4"/>
          <p:cNvSpPr>
            <a:spLocks noGrp="1"/>
          </p:cNvSpPr>
          <p:nvPr>
            <p:ph type="ftr" sz="quarter" idx="3"/>
          </p:nvPr>
        </p:nvSpPr>
        <p:spPr/>
        <p:txBody>
          <a:bodyPr/>
          <a:lstStyle/>
          <a:p>
            <a:endParaRPr lang="en-GB" dirty="0"/>
          </a:p>
        </p:txBody>
      </p:sp>
    </p:spTree>
    <p:extLst>
      <p:ext uri="{BB962C8B-B14F-4D97-AF65-F5344CB8AC3E}">
        <p14:creationId xmlns:p14="http://schemas.microsoft.com/office/powerpoint/2010/main" val="4125438760"/>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24</a:t>
            </a:fld>
            <a:endParaRPr lang="en-US"/>
          </a:p>
        </p:txBody>
      </p:sp>
      <p:sp>
        <p:nvSpPr>
          <p:cNvPr id="3" name="Title 2"/>
          <p:cNvSpPr>
            <a:spLocks noGrp="1"/>
          </p:cNvSpPr>
          <p:nvPr>
            <p:ph type="title"/>
          </p:nvPr>
        </p:nvSpPr>
        <p:spPr/>
        <p:txBody>
          <a:bodyPr/>
          <a:lstStyle/>
          <a:p>
            <a:r>
              <a:rPr lang="en-GB" dirty="0"/>
              <a:t>Implication of running to higher levelled </a:t>
            </a:r>
            <a:r>
              <a:rPr lang="en-GB" dirty="0" smtClean="0"/>
              <a:t>luminosity in </a:t>
            </a:r>
            <a:r>
              <a:rPr lang="en-GB" dirty="0" err="1" smtClean="0"/>
              <a:t>LHCb</a:t>
            </a:r>
            <a:r>
              <a:rPr lang="en-GB" dirty="0" smtClean="0"/>
              <a:t> </a:t>
            </a:r>
            <a:endParaRPr lang="en-GB" b="1" dirty="0"/>
          </a:p>
        </p:txBody>
      </p:sp>
      <p:graphicFrame>
        <p:nvGraphicFramePr>
          <p:cNvPr id="5" name="Table 4"/>
          <p:cNvGraphicFramePr>
            <a:graphicFrameLocks noGrp="1"/>
          </p:cNvGraphicFramePr>
          <p:nvPr>
            <p:extLst>
              <p:ext uri="{D42A27DB-BD31-4B8C-83A1-F6EECF244321}">
                <p14:modId xmlns:p14="http://schemas.microsoft.com/office/powerpoint/2010/main" val="3745965115"/>
              </p:ext>
            </p:extLst>
          </p:nvPr>
        </p:nvGraphicFramePr>
        <p:xfrm>
          <a:off x="457200" y="1406823"/>
          <a:ext cx="5638800" cy="4282440"/>
        </p:xfrm>
        <a:graphic>
          <a:graphicData uri="http://schemas.openxmlformats.org/drawingml/2006/table">
            <a:tbl>
              <a:tblPr firstRow="1" bandRow="1">
                <a:tableStyleId>{5C22544A-7EE6-4342-B048-85BDC9FD1C3A}</a:tableStyleId>
              </a:tblPr>
              <a:tblGrid>
                <a:gridCol w="1076325"/>
                <a:gridCol w="847725"/>
                <a:gridCol w="1038225"/>
                <a:gridCol w="1076325"/>
                <a:gridCol w="752475"/>
                <a:gridCol w="847725"/>
              </a:tblGrid>
              <a:tr h="0">
                <a:tc>
                  <a:txBody>
                    <a:bodyPr/>
                    <a:lstStyle/>
                    <a:p>
                      <a:r>
                        <a:rPr lang="en-GB" sz="1400" dirty="0" smtClean="0"/>
                        <a:t>Levelled</a:t>
                      </a:r>
                      <a:r>
                        <a:rPr lang="en-GB" sz="1400" baseline="0" dirty="0" smtClean="0"/>
                        <a:t> luminosity </a:t>
                      </a:r>
                      <a:r>
                        <a:rPr lang="en-GB" sz="1400" baseline="0" dirty="0" err="1" smtClean="0"/>
                        <a:t>LHCb</a:t>
                      </a:r>
                      <a:r>
                        <a:rPr lang="en-GB" sz="1400" baseline="0" dirty="0" smtClean="0"/>
                        <a:t> [10</a:t>
                      </a:r>
                      <a:r>
                        <a:rPr lang="en-GB" sz="1400" baseline="30000" dirty="0" smtClean="0"/>
                        <a:t>34</a:t>
                      </a:r>
                      <a:r>
                        <a:rPr lang="en-GB" sz="1400" baseline="0" dirty="0" smtClean="0"/>
                        <a:t> cm</a:t>
                      </a:r>
                      <a:r>
                        <a:rPr lang="en-GB" sz="1400" baseline="30000" dirty="0" smtClean="0"/>
                        <a:t>-2</a:t>
                      </a:r>
                      <a:r>
                        <a:rPr lang="en-GB" sz="1400" baseline="0" dirty="0" smtClean="0"/>
                        <a:t>s</a:t>
                      </a:r>
                      <a:r>
                        <a:rPr lang="en-GB" sz="1400" baseline="30000" dirty="0" smtClean="0"/>
                        <a:t>-1</a:t>
                      </a:r>
                      <a:r>
                        <a:rPr lang="en-GB" sz="1400" baseline="0" dirty="0" smtClean="0"/>
                        <a:t>]</a:t>
                      </a:r>
                      <a:endParaRPr lang="en-GB" sz="1400" dirty="0"/>
                    </a:p>
                  </a:txBody>
                  <a:tcPr/>
                </a:tc>
                <a:tc>
                  <a:txBody>
                    <a:bodyPr/>
                    <a:lstStyle/>
                    <a:p>
                      <a:r>
                        <a:rPr lang="en-GB" sz="1400" dirty="0" smtClean="0"/>
                        <a:t>Opt fill length (IP1/5) [h]</a:t>
                      </a:r>
                      <a:endParaRPr lang="en-GB" sz="1400" dirty="0"/>
                    </a:p>
                  </a:txBody>
                  <a:tcPr/>
                </a:tc>
                <a:tc>
                  <a:txBody>
                    <a:bodyPr/>
                    <a:lstStyle/>
                    <a:p>
                      <a:r>
                        <a:rPr lang="en-GB" sz="1400" dirty="0" smtClean="0"/>
                        <a:t>Integrated luminosity</a:t>
                      </a:r>
                      <a:r>
                        <a:rPr lang="en-GB" sz="1400" baseline="0" dirty="0" smtClean="0"/>
                        <a:t> ATLAS/CMS [fb</a:t>
                      </a:r>
                      <a:r>
                        <a:rPr lang="en-GB" sz="1400" baseline="30000" dirty="0" smtClean="0"/>
                        <a:t>-1</a:t>
                      </a:r>
                      <a:r>
                        <a:rPr lang="en-GB" sz="1400" baseline="0" dirty="0" smtClean="0"/>
                        <a:t>/y]</a:t>
                      </a:r>
                      <a:endParaRPr lang="en-GB" sz="1400" dirty="0"/>
                    </a:p>
                  </a:txBody>
                  <a:tcPr/>
                </a:tc>
                <a:tc>
                  <a:txBody>
                    <a:bodyPr/>
                    <a:lstStyle/>
                    <a:p>
                      <a:r>
                        <a:rPr lang="en-GB" sz="1400" dirty="0" smtClean="0"/>
                        <a:t>Integrated</a:t>
                      </a:r>
                      <a:r>
                        <a:rPr lang="en-GB" sz="1400" baseline="0" dirty="0" smtClean="0"/>
                        <a:t> luminosity </a:t>
                      </a:r>
                      <a:r>
                        <a:rPr lang="en-GB" sz="1400" baseline="0" dirty="0" err="1" smtClean="0"/>
                        <a:t>LHCb</a:t>
                      </a:r>
                      <a:r>
                        <a:rPr lang="en-GB" sz="1400" baseline="0" dirty="0" smtClean="0"/>
                        <a:t> [fb</a:t>
                      </a:r>
                      <a:r>
                        <a:rPr lang="en-GB" sz="1400" baseline="30000" dirty="0" smtClean="0"/>
                        <a:t>-1</a:t>
                      </a:r>
                      <a:r>
                        <a:rPr lang="en-GB" sz="1400" baseline="0" dirty="0" smtClean="0"/>
                        <a:t>/y]</a:t>
                      </a:r>
                      <a:endParaRPr lang="en-GB" sz="1400" dirty="0"/>
                    </a:p>
                  </a:txBody>
                  <a:tcPr/>
                </a:tc>
                <a:tc>
                  <a:txBody>
                    <a:bodyPr/>
                    <a:lstStyle/>
                    <a:p>
                      <a:r>
                        <a:rPr lang="en-GB" sz="1400" dirty="0" smtClean="0">
                          <a:latin typeface="Symbol" panose="05050102010706020507" pitchFamily="18" charset="2"/>
                        </a:rPr>
                        <a:t>b</a:t>
                      </a:r>
                      <a:r>
                        <a:rPr lang="en-GB" sz="1400" dirty="0" smtClean="0"/>
                        <a:t>* IP8</a:t>
                      </a:r>
                    </a:p>
                    <a:p>
                      <a:r>
                        <a:rPr lang="en-GB" sz="1400" dirty="0" smtClean="0"/>
                        <a:t>[m]</a:t>
                      </a:r>
                      <a:endParaRPr lang="en-GB" sz="1400" dirty="0"/>
                    </a:p>
                  </a:txBody>
                  <a:tcPr/>
                </a:tc>
                <a:tc>
                  <a:txBody>
                    <a:bodyPr/>
                    <a:lstStyle/>
                    <a:p>
                      <a:r>
                        <a:rPr lang="en-GB" sz="1400" dirty="0" smtClean="0"/>
                        <a:t>Levelling time IP8</a:t>
                      </a:r>
                    </a:p>
                    <a:p>
                      <a:r>
                        <a:rPr lang="en-GB" sz="1400" dirty="0" smtClean="0"/>
                        <a:t>[h]</a:t>
                      </a:r>
                      <a:endParaRPr lang="en-GB" sz="1400" dirty="0"/>
                    </a:p>
                  </a:txBody>
                  <a:tcPr/>
                </a:tc>
              </a:tr>
              <a:tr h="370840">
                <a:tc>
                  <a:txBody>
                    <a:bodyPr/>
                    <a:lstStyle/>
                    <a:p>
                      <a:r>
                        <a:rPr lang="en-GB" sz="1600" dirty="0" smtClean="0"/>
                        <a:t>0.2 (nom.)</a:t>
                      </a:r>
                      <a:endParaRPr lang="en-GB" sz="1600" dirty="0"/>
                    </a:p>
                  </a:txBody>
                  <a:tcPr/>
                </a:tc>
                <a:tc>
                  <a:txBody>
                    <a:bodyPr/>
                    <a:lstStyle/>
                    <a:p>
                      <a:r>
                        <a:rPr lang="en-GB" sz="1600" dirty="0" smtClean="0"/>
                        <a:t>9.3</a:t>
                      </a:r>
                      <a:endParaRPr lang="en-GB" sz="1600" dirty="0"/>
                    </a:p>
                  </a:txBody>
                  <a:tcPr/>
                </a:tc>
                <a:tc>
                  <a:txBody>
                    <a:bodyPr/>
                    <a:lstStyle/>
                    <a:p>
                      <a:r>
                        <a:rPr lang="en-GB" sz="1600" dirty="0" smtClean="0"/>
                        <a:t>261</a:t>
                      </a:r>
                      <a:endParaRPr lang="en-GB" sz="1600" dirty="0"/>
                    </a:p>
                  </a:txBody>
                  <a:tcPr/>
                </a:tc>
                <a:tc>
                  <a:txBody>
                    <a:bodyPr/>
                    <a:lstStyle/>
                    <a:p>
                      <a:r>
                        <a:rPr lang="en-GB" sz="1600" dirty="0" smtClean="0"/>
                        <a:t>10.5</a:t>
                      </a:r>
                      <a:endParaRPr lang="en-GB" sz="1600" dirty="0"/>
                    </a:p>
                  </a:txBody>
                  <a:tcPr/>
                </a:tc>
                <a:tc>
                  <a:txBody>
                    <a:bodyPr/>
                    <a:lstStyle/>
                    <a:p>
                      <a:r>
                        <a:rPr lang="en-GB" sz="1600" dirty="0" smtClean="0"/>
                        <a:t>3</a:t>
                      </a:r>
                      <a:endParaRPr lang="en-GB" sz="1600" dirty="0"/>
                    </a:p>
                  </a:txBody>
                  <a:tcPr/>
                </a:tc>
                <a:tc>
                  <a:txBody>
                    <a:bodyPr/>
                    <a:lstStyle/>
                    <a:p>
                      <a:r>
                        <a:rPr lang="en-GB" sz="1600" dirty="0" smtClean="0"/>
                        <a:t>9</a:t>
                      </a:r>
                      <a:endParaRPr lang="en-GB" sz="1600" dirty="0"/>
                    </a:p>
                  </a:txBody>
                  <a:tcPr/>
                </a:tc>
              </a:tr>
              <a:tr h="370840">
                <a:tc>
                  <a:txBody>
                    <a:bodyPr/>
                    <a:lstStyle/>
                    <a:p>
                      <a:r>
                        <a:rPr lang="en-GB" sz="1600" dirty="0" smtClean="0"/>
                        <a:t>1</a:t>
                      </a:r>
                      <a:endParaRPr lang="en-GB" sz="1600" dirty="0"/>
                    </a:p>
                  </a:txBody>
                  <a:tcPr/>
                </a:tc>
                <a:tc>
                  <a:txBody>
                    <a:bodyPr/>
                    <a:lstStyle/>
                    <a:p>
                      <a:r>
                        <a:rPr lang="en-GB" sz="1600" dirty="0" smtClean="0"/>
                        <a:t>9.1</a:t>
                      </a:r>
                      <a:endParaRPr lang="en-GB" sz="1600" dirty="0"/>
                    </a:p>
                  </a:txBody>
                  <a:tcPr/>
                </a:tc>
                <a:tc>
                  <a:txBody>
                    <a:bodyPr/>
                    <a:lstStyle/>
                    <a:p>
                      <a:r>
                        <a:rPr lang="en-GB" sz="1600" dirty="0" smtClean="0"/>
                        <a:t>258</a:t>
                      </a:r>
                      <a:endParaRPr lang="en-GB" sz="1600" dirty="0"/>
                    </a:p>
                  </a:txBody>
                  <a:tcPr/>
                </a:tc>
                <a:tc>
                  <a:txBody>
                    <a:bodyPr/>
                    <a:lstStyle/>
                    <a:p>
                      <a:r>
                        <a:rPr lang="en-GB" sz="1600" dirty="0" smtClean="0"/>
                        <a:t>28</a:t>
                      </a:r>
                      <a:endParaRPr lang="en-GB" sz="1600" dirty="0"/>
                    </a:p>
                  </a:txBody>
                  <a:tcPr/>
                </a:tc>
                <a:tc>
                  <a:txBody>
                    <a:bodyPr/>
                    <a:lstStyle/>
                    <a:p>
                      <a:r>
                        <a:rPr lang="en-GB" sz="1600" dirty="0" smtClean="0"/>
                        <a:t>3</a:t>
                      </a:r>
                      <a:endParaRPr lang="en-GB" sz="1600" dirty="0"/>
                    </a:p>
                  </a:txBody>
                  <a:tcPr/>
                </a:tc>
                <a:tc>
                  <a:txBody>
                    <a:bodyPr/>
                    <a:lstStyle/>
                    <a:p>
                      <a:r>
                        <a:rPr lang="en-GB" sz="1600" dirty="0" smtClean="0"/>
                        <a:t>0.5</a:t>
                      </a:r>
                      <a:endParaRPr lang="en-GB" sz="1600" dirty="0"/>
                    </a:p>
                  </a:txBody>
                  <a:tcPr/>
                </a:tc>
              </a:tr>
              <a:tr h="370840">
                <a:tc>
                  <a:txBody>
                    <a:bodyPr/>
                    <a:lstStyle/>
                    <a:p>
                      <a:r>
                        <a:rPr lang="en-GB" sz="1600" dirty="0" smtClean="0"/>
                        <a:t>1</a:t>
                      </a:r>
                      <a:endParaRPr lang="en-GB" sz="1600" dirty="0"/>
                    </a:p>
                  </a:txBody>
                  <a:tcPr/>
                </a:tc>
                <a:tc>
                  <a:txBody>
                    <a:bodyPr/>
                    <a:lstStyle/>
                    <a:p>
                      <a:r>
                        <a:rPr lang="en-GB" sz="1600" dirty="0" smtClean="0"/>
                        <a:t>9</a:t>
                      </a:r>
                      <a:endParaRPr lang="en-GB" sz="1600" dirty="0"/>
                    </a:p>
                  </a:txBody>
                  <a:tcPr/>
                </a:tc>
                <a:tc>
                  <a:txBody>
                    <a:bodyPr/>
                    <a:lstStyle/>
                    <a:p>
                      <a:r>
                        <a:rPr lang="en-GB" sz="1600" dirty="0" smtClean="0"/>
                        <a:t>257</a:t>
                      </a:r>
                      <a:endParaRPr lang="en-GB" sz="1600" dirty="0"/>
                    </a:p>
                  </a:txBody>
                  <a:tcPr/>
                </a:tc>
                <a:tc>
                  <a:txBody>
                    <a:bodyPr/>
                    <a:lstStyle/>
                    <a:p>
                      <a:r>
                        <a:rPr lang="en-GB" sz="1600" dirty="0" smtClean="0"/>
                        <a:t>37</a:t>
                      </a:r>
                      <a:endParaRPr lang="en-GB" sz="1600" dirty="0"/>
                    </a:p>
                  </a:txBody>
                  <a:tcPr/>
                </a:tc>
                <a:tc>
                  <a:txBody>
                    <a:bodyPr/>
                    <a:lstStyle/>
                    <a:p>
                      <a:r>
                        <a:rPr lang="en-GB" sz="1600" dirty="0" smtClean="0"/>
                        <a:t>2</a:t>
                      </a:r>
                      <a:endParaRPr lang="en-GB" sz="1600" dirty="0"/>
                    </a:p>
                  </a:txBody>
                  <a:tcPr/>
                </a:tc>
                <a:tc>
                  <a:txBody>
                    <a:bodyPr/>
                    <a:lstStyle/>
                    <a:p>
                      <a:r>
                        <a:rPr lang="en-GB" sz="1600" dirty="0" smtClean="0"/>
                        <a:t>3</a:t>
                      </a:r>
                      <a:endParaRPr lang="en-GB" sz="1600" dirty="0"/>
                    </a:p>
                  </a:txBody>
                  <a:tcPr/>
                </a:tc>
              </a:tr>
              <a:tr h="370840">
                <a:tc>
                  <a:txBody>
                    <a:bodyPr/>
                    <a:lstStyle/>
                    <a:p>
                      <a:r>
                        <a:rPr lang="en-GB" sz="1600" dirty="0" smtClean="0"/>
                        <a:t>1</a:t>
                      </a:r>
                      <a:endParaRPr lang="en-GB" sz="1600" dirty="0"/>
                    </a:p>
                  </a:txBody>
                  <a:tcPr/>
                </a:tc>
                <a:tc>
                  <a:txBody>
                    <a:bodyPr/>
                    <a:lstStyle/>
                    <a:p>
                      <a:r>
                        <a:rPr lang="en-GB" sz="1600" dirty="0" smtClean="0"/>
                        <a:t>8.8</a:t>
                      </a:r>
                      <a:endParaRPr lang="en-GB" sz="1600" dirty="0"/>
                    </a:p>
                  </a:txBody>
                  <a:tcPr/>
                </a:tc>
                <a:tc>
                  <a:txBody>
                    <a:bodyPr/>
                    <a:lstStyle/>
                    <a:p>
                      <a:r>
                        <a:rPr lang="en-GB" sz="1600" dirty="0" smtClean="0"/>
                        <a:t>256</a:t>
                      </a:r>
                      <a:endParaRPr lang="en-GB" sz="1600" dirty="0"/>
                    </a:p>
                  </a:txBody>
                  <a:tcPr/>
                </a:tc>
                <a:tc>
                  <a:txBody>
                    <a:bodyPr/>
                    <a:lstStyle/>
                    <a:p>
                      <a:r>
                        <a:rPr lang="en-GB" sz="1600" dirty="0" smtClean="0"/>
                        <a:t>47</a:t>
                      </a:r>
                      <a:endParaRPr lang="en-GB" sz="1600" dirty="0"/>
                    </a:p>
                  </a:txBody>
                  <a:tcPr/>
                </a:tc>
                <a:tc>
                  <a:txBody>
                    <a:bodyPr/>
                    <a:lstStyle/>
                    <a:p>
                      <a:r>
                        <a:rPr lang="en-GB" sz="1600" dirty="0" smtClean="0"/>
                        <a:t>1</a:t>
                      </a:r>
                      <a:endParaRPr lang="en-GB" sz="1600" dirty="0"/>
                    </a:p>
                  </a:txBody>
                  <a:tcPr/>
                </a:tc>
                <a:tc>
                  <a:txBody>
                    <a:bodyPr/>
                    <a:lstStyle/>
                    <a:p>
                      <a:r>
                        <a:rPr lang="en-GB" sz="1600" dirty="0" smtClean="0"/>
                        <a:t>6</a:t>
                      </a:r>
                      <a:endParaRPr lang="en-GB" sz="1600" dirty="0"/>
                    </a:p>
                  </a:txBody>
                  <a:tcPr/>
                </a:tc>
              </a:tr>
              <a:tr h="370840">
                <a:tc>
                  <a:txBody>
                    <a:bodyPr/>
                    <a:lstStyle/>
                    <a:p>
                      <a:r>
                        <a:rPr lang="en-GB" sz="1600" dirty="0" smtClean="0"/>
                        <a:t>1</a:t>
                      </a:r>
                      <a:endParaRPr lang="en-GB" sz="1600" dirty="0"/>
                    </a:p>
                  </a:txBody>
                  <a:tcPr/>
                </a:tc>
                <a:tc>
                  <a:txBody>
                    <a:bodyPr/>
                    <a:lstStyle/>
                    <a:p>
                      <a:r>
                        <a:rPr lang="en-GB" sz="1600" dirty="0" smtClean="0"/>
                        <a:t>8.8</a:t>
                      </a:r>
                      <a:endParaRPr lang="en-GB" sz="1600" dirty="0"/>
                    </a:p>
                  </a:txBody>
                  <a:tcPr/>
                </a:tc>
                <a:tc>
                  <a:txBody>
                    <a:bodyPr/>
                    <a:lstStyle/>
                    <a:p>
                      <a:r>
                        <a:rPr lang="en-GB" sz="1600" dirty="0" smtClean="0"/>
                        <a:t>255</a:t>
                      </a:r>
                      <a:endParaRPr lang="en-GB" sz="1600" dirty="0"/>
                    </a:p>
                  </a:txBody>
                  <a:tcPr/>
                </a:tc>
                <a:tc>
                  <a:txBody>
                    <a:bodyPr/>
                    <a:lstStyle/>
                    <a:p>
                      <a:r>
                        <a:rPr lang="en-GB" sz="1600" dirty="0" smtClean="0"/>
                        <a:t>51</a:t>
                      </a:r>
                      <a:endParaRPr lang="en-GB" sz="1600" dirty="0"/>
                    </a:p>
                  </a:txBody>
                  <a:tcPr/>
                </a:tc>
                <a:tc>
                  <a:txBody>
                    <a:bodyPr/>
                    <a:lstStyle/>
                    <a:p>
                      <a:r>
                        <a:rPr lang="en-GB" sz="1600" dirty="0" smtClean="0"/>
                        <a:t>0.5</a:t>
                      </a:r>
                      <a:endParaRPr lang="en-GB" sz="1600" dirty="0"/>
                    </a:p>
                  </a:txBody>
                  <a:tcPr/>
                </a:tc>
                <a:tc>
                  <a:txBody>
                    <a:bodyPr/>
                    <a:lstStyle/>
                    <a:p>
                      <a:r>
                        <a:rPr lang="en-GB" sz="1600" dirty="0" smtClean="0"/>
                        <a:t>8</a:t>
                      </a:r>
                      <a:endParaRPr lang="en-GB" sz="1600" dirty="0"/>
                    </a:p>
                  </a:txBody>
                  <a:tcPr/>
                </a:tc>
              </a:tr>
              <a:tr h="370840">
                <a:tc>
                  <a:txBody>
                    <a:bodyPr/>
                    <a:lstStyle/>
                    <a:p>
                      <a:r>
                        <a:rPr lang="en-GB" sz="1600" dirty="0" smtClean="0"/>
                        <a:t>2</a:t>
                      </a:r>
                      <a:endParaRPr lang="en-GB" sz="1600" dirty="0"/>
                    </a:p>
                  </a:txBody>
                  <a:tcPr/>
                </a:tc>
                <a:tc>
                  <a:txBody>
                    <a:bodyPr/>
                    <a:lstStyle/>
                    <a:p>
                      <a:r>
                        <a:rPr lang="en-GB" sz="1600" dirty="0" smtClean="0"/>
                        <a:t>9.1</a:t>
                      </a:r>
                      <a:endParaRPr lang="en-GB" sz="1600" dirty="0"/>
                    </a:p>
                  </a:txBody>
                  <a:tcPr/>
                </a:tc>
                <a:tc>
                  <a:txBody>
                    <a:bodyPr/>
                    <a:lstStyle/>
                    <a:p>
                      <a:r>
                        <a:rPr lang="en-GB" sz="1600" dirty="0" smtClean="0"/>
                        <a:t>258</a:t>
                      </a:r>
                      <a:endParaRPr lang="en-GB" sz="1600" dirty="0"/>
                    </a:p>
                  </a:txBody>
                  <a:tcPr/>
                </a:tc>
                <a:tc>
                  <a:txBody>
                    <a:bodyPr/>
                    <a:lstStyle/>
                    <a:p>
                      <a:r>
                        <a:rPr lang="en-GB" sz="1600" dirty="0" smtClean="0"/>
                        <a:t>28</a:t>
                      </a:r>
                      <a:endParaRPr lang="en-GB" sz="1600" dirty="0"/>
                    </a:p>
                  </a:txBody>
                  <a:tcPr/>
                </a:tc>
                <a:tc>
                  <a:txBody>
                    <a:bodyPr/>
                    <a:lstStyle/>
                    <a:p>
                      <a:r>
                        <a:rPr lang="en-GB" sz="1600" dirty="0" smtClean="0"/>
                        <a:t>3</a:t>
                      </a:r>
                      <a:endParaRPr lang="en-GB" sz="1600" dirty="0"/>
                    </a:p>
                  </a:txBody>
                  <a:tcPr/>
                </a:tc>
                <a:tc>
                  <a:txBody>
                    <a:bodyPr/>
                    <a:lstStyle/>
                    <a:p>
                      <a:r>
                        <a:rPr lang="en-GB" sz="1600" dirty="0" smtClean="0"/>
                        <a:t>0</a:t>
                      </a:r>
                      <a:endParaRPr lang="en-GB" sz="1600" dirty="0"/>
                    </a:p>
                  </a:txBody>
                  <a:tcPr/>
                </a:tc>
              </a:tr>
              <a:tr h="370840">
                <a:tc>
                  <a:txBody>
                    <a:bodyPr/>
                    <a:lstStyle/>
                    <a:p>
                      <a:r>
                        <a:rPr lang="en-GB" sz="1600" dirty="0" smtClean="0"/>
                        <a:t>2</a:t>
                      </a:r>
                      <a:endParaRPr lang="en-GB" sz="1600" dirty="0"/>
                    </a:p>
                  </a:txBody>
                  <a:tcPr/>
                </a:tc>
                <a:tc>
                  <a:txBody>
                    <a:bodyPr/>
                    <a:lstStyle/>
                    <a:p>
                      <a:r>
                        <a:rPr lang="en-GB" sz="1600" dirty="0" smtClean="0"/>
                        <a:t>8.9</a:t>
                      </a:r>
                      <a:endParaRPr lang="en-GB" sz="1600" dirty="0"/>
                    </a:p>
                  </a:txBody>
                  <a:tcPr/>
                </a:tc>
                <a:tc>
                  <a:txBody>
                    <a:bodyPr/>
                    <a:lstStyle/>
                    <a:p>
                      <a:r>
                        <a:rPr lang="en-GB" sz="1600" dirty="0" smtClean="0"/>
                        <a:t>257</a:t>
                      </a:r>
                      <a:endParaRPr lang="en-GB" sz="1600" dirty="0"/>
                    </a:p>
                  </a:txBody>
                  <a:tcPr/>
                </a:tc>
                <a:tc>
                  <a:txBody>
                    <a:bodyPr/>
                    <a:lstStyle/>
                    <a:p>
                      <a:r>
                        <a:rPr lang="en-GB" sz="1600" dirty="0" smtClean="0"/>
                        <a:t>40</a:t>
                      </a:r>
                      <a:endParaRPr lang="en-GB" sz="1600" dirty="0"/>
                    </a:p>
                  </a:txBody>
                  <a:tcPr/>
                </a:tc>
                <a:tc>
                  <a:txBody>
                    <a:bodyPr/>
                    <a:lstStyle/>
                    <a:p>
                      <a:r>
                        <a:rPr lang="en-GB" sz="1600" dirty="0" smtClean="0"/>
                        <a:t>2</a:t>
                      </a:r>
                      <a:endParaRPr lang="en-GB" sz="1600" dirty="0"/>
                    </a:p>
                  </a:txBody>
                  <a:tcPr/>
                </a:tc>
                <a:tc>
                  <a:txBody>
                    <a:bodyPr/>
                    <a:lstStyle/>
                    <a:p>
                      <a:r>
                        <a:rPr lang="en-GB" sz="1600" dirty="0" smtClean="0"/>
                        <a:t>0</a:t>
                      </a:r>
                      <a:endParaRPr lang="en-GB" sz="1600" dirty="0"/>
                    </a:p>
                  </a:txBody>
                  <a:tcPr/>
                </a:tc>
              </a:tr>
              <a:tr h="370840">
                <a:tc>
                  <a:txBody>
                    <a:bodyPr/>
                    <a:lstStyle/>
                    <a:p>
                      <a:r>
                        <a:rPr lang="en-GB" sz="1600" dirty="0" smtClean="0"/>
                        <a:t>2</a:t>
                      </a:r>
                      <a:endParaRPr lang="en-GB" sz="1600" dirty="0"/>
                    </a:p>
                  </a:txBody>
                  <a:tcPr/>
                </a:tc>
                <a:tc>
                  <a:txBody>
                    <a:bodyPr/>
                    <a:lstStyle/>
                    <a:p>
                      <a:r>
                        <a:rPr lang="en-GB" sz="1600" dirty="0" smtClean="0"/>
                        <a:t>8.5</a:t>
                      </a:r>
                      <a:endParaRPr lang="en-GB" sz="1600" dirty="0"/>
                    </a:p>
                  </a:txBody>
                  <a:tcPr/>
                </a:tc>
                <a:tc>
                  <a:txBody>
                    <a:bodyPr/>
                    <a:lstStyle/>
                    <a:p>
                      <a:r>
                        <a:rPr lang="en-GB" sz="1600" dirty="0" smtClean="0"/>
                        <a:t>253</a:t>
                      </a:r>
                      <a:endParaRPr lang="en-GB" sz="1600" dirty="0"/>
                    </a:p>
                  </a:txBody>
                  <a:tcPr/>
                </a:tc>
                <a:tc>
                  <a:txBody>
                    <a:bodyPr/>
                    <a:lstStyle/>
                    <a:p>
                      <a:r>
                        <a:rPr lang="en-GB" sz="1600" dirty="0" smtClean="0"/>
                        <a:t>69</a:t>
                      </a:r>
                      <a:endParaRPr lang="en-GB" sz="1600" dirty="0"/>
                    </a:p>
                  </a:txBody>
                  <a:tcPr/>
                </a:tc>
                <a:tc>
                  <a:txBody>
                    <a:bodyPr/>
                    <a:lstStyle/>
                    <a:p>
                      <a:r>
                        <a:rPr lang="en-GB" sz="1600" dirty="0" smtClean="0"/>
                        <a:t>1</a:t>
                      </a:r>
                      <a:endParaRPr lang="en-GB" sz="1600" dirty="0"/>
                    </a:p>
                  </a:txBody>
                  <a:tcPr/>
                </a:tc>
                <a:tc>
                  <a:txBody>
                    <a:bodyPr/>
                    <a:lstStyle/>
                    <a:p>
                      <a:r>
                        <a:rPr lang="en-GB" sz="1600" dirty="0" smtClean="0"/>
                        <a:t>2</a:t>
                      </a:r>
                      <a:endParaRPr lang="en-GB" sz="1600" dirty="0"/>
                    </a:p>
                  </a:txBody>
                  <a:tcPr/>
                </a:tc>
              </a:tr>
              <a:tr h="370840">
                <a:tc>
                  <a:txBody>
                    <a:bodyPr/>
                    <a:lstStyle/>
                    <a:p>
                      <a:r>
                        <a:rPr lang="en-GB" sz="1600" dirty="0" smtClean="0"/>
                        <a:t>2</a:t>
                      </a:r>
                      <a:endParaRPr lang="en-GB" sz="1600" dirty="0"/>
                    </a:p>
                  </a:txBody>
                  <a:tcPr/>
                </a:tc>
                <a:tc>
                  <a:txBody>
                    <a:bodyPr/>
                    <a:lstStyle/>
                    <a:p>
                      <a:r>
                        <a:rPr lang="en-GB" sz="1600" dirty="0" smtClean="0"/>
                        <a:t>8.3</a:t>
                      </a:r>
                      <a:endParaRPr lang="en-GB" sz="1600" dirty="0"/>
                    </a:p>
                  </a:txBody>
                  <a:tcPr/>
                </a:tc>
                <a:tc>
                  <a:txBody>
                    <a:bodyPr/>
                    <a:lstStyle/>
                    <a:p>
                      <a:r>
                        <a:rPr lang="en-GB" sz="1600" dirty="0" smtClean="0"/>
                        <a:t>250</a:t>
                      </a:r>
                      <a:endParaRPr lang="en-GB" sz="1600" dirty="0"/>
                    </a:p>
                  </a:txBody>
                  <a:tcPr/>
                </a:tc>
                <a:tc>
                  <a:txBody>
                    <a:bodyPr/>
                    <a:lstStyle/>
                    <a:p>
                      <a:r>
                        <a:rPr lang="en-GB" sz="1600" dirty="0" smtClean="0"/>
                        <a:t>87</a:t>
                      </a:r>
                      <a:endParaRPr lang="en-GB" sz="1600" dirty="0"/>
                    </a:p>
                  </a:txBody>
                  <a:tcPr/>
                </a:tc>
                <a:tc>
                  <a:txBody>
                    <a:bodyPr/>
                    <a:lstStyle/>
                    <a:p>
                      <a:r>
                        <a:rPr lang="en-GB" sz="1600" dirty="0" smtClean="0"/>
                        <a:t>0.5</a:t>
                      </a:r>
                      <a:endParaRPr lang="en-GB" sz="1600" dirty="0"/>
                    </a:p>
                  </a:txBody>
                  <a:tcPr/>
                </a:tc>
                <a:tc>
                  <a:txBody>
                    <a:bodyPr/>
                    <a:lstStyle/>
                    <a:p>
                      <a:r>
                        <a:rPr lang="en-GB" sz="1600" dirty="0" smtClean="0"/>
                        <a:t>4.5</a:t>
                      </a:r>
                      <a:endParaRPr lang="en-GB" sz="1600" dirty="0"/>
                    </a:p>
                  </a:txBody>
                  <a:tcPr/>
                </a:tc>
              </a:tr>
            </a:tbl>
          </a:graphicData>
        </a:graphic>
      </p:graphicFrame>
      <p:sp>
        <p:nvSpPr>
          <p:cNvPr id="6" name="Rectangle 5"/>
          <p:cNvSpPr/>
          <p:nvPr/>
        </p:nvSpPr>
        <p:spPr>
          <a:xfrm>
            <a:off x="245313" y="5934670"/>
            <a:ext cx="8654036" cy="830997"/>
          </a:xfrm>
          <a:prstGeom prst="rect">
            <a:avLst/>
          </a:prstGeom>
          <a:noFill/>
        </p:spPr>
        <p:txBody>
          <a:bodyPr wrap="none" lIns="91440" tIns="45720" rIns="91440" bIns="45720">
            <a:spAutoFit/>
          </a:bodyPr>
          <a:lstStyle/>
          <a:p>
            <a:pPr algn="ctr"/>
            <a:r>
              <a:rPr lang="en-GB" sz="48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Preliminary, G. Arduini 8/9/2015 </a:t>
            </a:r>
            <a:endParaRPr lang="en-GB" sz="48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
        <p:nvSpPr>
          <p:cNvPr id="9" name="TextBox 8"/>
          <p:cNvSpPr txBox="1"/>
          <p:nvPr/>
        </p:nvSpPr>
        <p:spPr>
          <a:xfrm>
            <a:off x="6096001" y="2157351"/>
            <a:ext cx="3048000" cy="1754326"/>
          </a:xfrm>
          <a:prstGeom prst="rect">
            <a:avLst/>
          </a:prstGeom>
          <a:solidFill>
            <a:srgbClr val="F79646">
              <a:alpha val="40000"/>
            </a:srgbClr>
          </a:solidFill>
          <a:ln>
            <a:noFill/>
          </a:ln>
        </p:spPr>
        <p:style>
          <a:lnRef idx="3">
            <a:schemeClr val="lt1"/>
          </a:lnRef>
          <a:fillRef idx="1">
            <a:schemeClr val="accent6"/>
          </a:fillRef>
          <a:effectRef idx="1">
            <a:schemeClr val="accent6"/>
          </a:effectRef>
          <a:fontRef idx="minor">
            <a:schemeClr val="lt1"/>
          </a:fontRef>
        </p:style>
        <p:txBody>
          <a:bodyPr wrap="square" rtlCol="0">
            <a:spAutoFit/>
          </a:bodyPr>
          <a:lstStyle/>
          <a:p>
            <a:r>
              <a:rPr lang="en-GB" dirty="0">
                <a:latin typeface="Symbol" panose="05050102010706020507" pitchFamily="18" charset="2"/>
              </a:rPr>
              <a:t>b</a:t>
            </a:r>
            <a:r>
              <a:rPr lang="en-GB" dirty="0" smtClean="0"/>
              <a:t>* not demonstrated yet</a:t>
            </a:r>
            <a:endParaRPr lang="en-GB" dirty="0" smtClean="0">
              <a:latin typeface="Symbol" panose="05050102010706020507" pitchFamily="18" charset="2"/>
            </a:endParaRPr>
          </a:p>
          <a:p>
            <a:endParaRPr lang="en-GB" dirty="0">
              <a:latin typeface="Symbol" panose="05050102010706020507" pitchFamily="18" charset="2"/>
            </a:endParaRPr>
          </a:p>
          <a:p>
            <a:r>
              <a:rPr lang="en-GB" dirty="0" smtClean="0">
                <a:latin typeface="Symbol" panose="05050102010706020507" pitchFamily="18" charset="2"/>
              </a:rPr>
              <a:t>b</a:t>
            </a:r>
            <a:r>
              <a:rPr lang="en-GB" dirty="0" smtClean="0"/>
              <a:t>*=</a:t>
            </a:r>
            <a:r>
              <a:rPr lang="en-US" dirty="0" smtClean="0"/>
              <a:t>0.5 m</a:t>
            </a:r>
          </a:p>
          <a:p>
            <a:r>
              <a:rPr lang="en-US" dirty="0" smtClean="0"/>
              <a:t>-&gt; Challenging without IP shift</a:t>
            </a:r>
          </a:p>
          <a:p>
            <a:r>
              <a:rPr lang="en-GB" dirty="0">
                <a:latin typeface="Symbol" panose="05050102010706020507" pitchFamily="18" charset="2"/>
              </a:rPr>
              <a:t>b</a:t>
            </a:r>
            <a:r>
              <a:rPr lang="en-GB" dirty="0"/>
              <a:t>*= </a:t>
            </a:r>
            <a:r>
              <a:rPr lang="en-US" dirty="0" smtClean="0"/>
              <a:t>1.0 m</a:t>
            </a:r>
          </a:p>
          <a:p>
            <a:r>
              <a:rPr lang="en-US" dirty="0" smtClean="0"/>
              <a:t>-&gt;Challenging  with IP shift</a:t>
            </a:r>
            <a:endParaRPr lang="en-US" dirty="0"/>
          </a:p>
        </p:txBody>
      </p:sp>
    </p:spTree>
    <p:extLst>
      <p:ext uri="{BB962C8B-B14F-4D97-AF65-F5344CB8AC3E}">
        <p14:creationId xmlns:p14="http://schemas.microsoft.com/office/powerpoint/2010/main" val="1563088322"/>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FA004B2-1541-5046-B6F2-22AF56585712}" type="slidenum">
              <a:rPr lang="en-US" smtClean="0"/>
              <a:pPr/>
              <a:t>25</a:t>
            </a:fld>
            <a:endParaRPr lang="en-US"/>
          </a:p>
        </p:txBody>
      </p:sp>
      <p:sp>
        <p:nvSpPr>
          <p:cNvPr id="4" name="Title 3"/>
          <p:cNvSpPr>
            <a:spLocks noGrp="1"/>
          </p:cNvSpPr>
          <p:nvPr>
            <p:ph type="title"/>
          </p:nvPr>
        </p:nvSpPr>
        <p:spPr/>
        <p:txBody>
          <a:bodyPr/>
          <a:lstStyle/>
          <a:p>
            <a:r>
              <a:rPr lang="en-US" dirty="0" smtClean="0"/>
              <a:t>Layout</a:t>
            </a:r>
            <a:endParaRPr lang="en-US" dirty="0"/>
          </a:p>
        </p:txBody>
      </p:sp>
      <p:sp>
        <p:nvSpPr>
          <p:cNvPr id="5" name="Footer Placeholder 4"/>
          <p:cNvSpPr>
            <a:spLocks noGrp="1"/>
          </p:cNvSpPr>
          <p:nvPr>
            <p:ph type="ftr" sz="quarter" idx="3"/>
          </p:nvPr>
        </p:nvSpPr>
        <p:spPr/>
        <p:txBody>
          <a:bodyPr/>
          <a:lstStyle/>
          <a:p>
            <a:endParaRPr lang="en-GB" dirty="0"/>
          </a:p>
        </p:txBody>
      </p:sp>
      <p:pic>
        <p:nvPicPr>
          <p:cNvPr id="6" name="Content Placeholder 7"/>
          <p:cNvPicPr>
            <a:picLocks noGrp="1" noChangeAspect="1"/>
          </p:cNvPicPr>
          <p:nvPr/>
        </p:nvPicPr>
        <p:blipFill rotWithShape="1">
          <a:blip r:embed="rId2"/>
          <a:srcRect l="21624" t="54275" r="26641" b="-1782"/>
          <a:stretch/>
        </p:blipFill>
        <p:spPr>
          <a:xfrm>
            <a:off x="704849" y="994886"/>
            <a:ext cx="4143375" cy="2540794"/>
          </a:xfrm>
          <a:prstGeom prst="rect">
            <a:avLst/>
          </a:prstGeom>
        </p:spPr>
      </p:pic>
      <p:sp>
        <p:nvSpPr>
          <p:cNvPr id="7" name="TextBox 6"/>
          <p:cNvSpPr txBox="1"/>
          <p:nvPr/>
        </p:nvSpPr>
        <p:spPr>
          <a:xfrm>
            <a:off x="4922037" y="1333818"/>
            <a:ext cx="4374364" cy="1754326"/>
          </a:xfrm>
          <a:prstGeom prst="rect">
            <a:avLst/>
          </a:prstGeom>
          <a:noFill/>
        </p:spPr>
        <p:txBody>
          <a:bodyPr wrap="square" rtlCol="0">
            <a:spAutoFit/>
          </a:bodyPr>
          <a:lstStyle/>
          <a:p>
            <a:r>
              <a:rPr lang="en-US" dirty="0" smtClean="0"/>
              <a:t>E. </a:t>
            </a:r>
            <a:r>
              <a:rPr lang="en-US" dirty="0"/>
              <a:t>Thomas </a:t>
            </a:r>
            <a:r>
              <a:rPr lang="en-US" dirty="0" smtClean="0"/>
              <a:t>, R. Lindner</a:t>
            </a:r>
          </a:p>
          <a:p>
            <a:r>
              <a:rPr lang="en-US" dirty="0"/>
              <a:t>IP8 displaced by 3.7</a:t>
            </a:r>
            <a:r>
              <a:rPr lang="en-US" dirty="0">
                <a:solidFill>
                  <a:srgbClr val="FF0000"/>
                </a:solidFill>
              </a:rPr>
              <a:t>4</a:t>
            </a:r>
            <a:r>
              <a:rPr lang="en-US" dirty="0"/>
              <a:t> m to Point </a:t>
            </a:r>
            <a:r>
              <a:rPr lang="en-US" dirty="0" smtClean="0"/>
              <a:t>7</a:t>
            </a:r>
          </a:p>
          <a:p>
            <a:r>
              <a:rPr lang="en-US" dirty="0" smtClean="0"/>
              <a:t>D1(new) (0.9 - 1.2 Tm) at 2 m</a:t>
            </a:r>
          </a:p>
          <a:p>
            <a:r>
              <a:rPr lang="en-US" dirty="0" smtClean="0"/>
              <a:t> from IP8 to Point 7</a:t>
            </a:r>
          </a:p>
          <a:p>
            <a:r>
              <a:rPr lang="en-US" dirty="0" smtClean="0"/>
              <a:t>D2(</a:t>
            </a:r>
            <a:r>
              <a:rPr lang="en-US" dirty="0" err="1" smtClean="0"/>
              <a:t>LHCb</a:t>
            </a:r>
            <a:r>
              <a:rPr lang="en-US" dirty="0" smtClean="0"/>
              <a:t>) (~4.0 Tm</a:t>
            </a:r>
            <a:r>
              <a:rPr lang="en-US" dirty="0"/>
              <a:t>) at </a:t>
            </a:r>
            <a:r>
              <a:rPr lang="en-US" dirty="0" smtClean="0"/>
              <a:t>2 m</a:t>
            </a:r>
          </a:p>
          <a:p>
            <a:r>
              <a:rPr lang="en-US" dirty="0" smtClean="0"/>
              <a:t> </a:t>
            </a:r>
            <a:r>
              <a:rPr lang="en-US" dirty="0"/>
              <a:t>from IP8 to Point </a:t>
            </a:r>
            <a:r>
              <a:rPr lang="en-US" dirty="0" smtClean="0"/>
              <a:t>7</a:t>
            </a:r>
            <a:endParaRPr lang="en-US" dirty="0"/>
          </a:p>
        </p:txBody>
      </p:sp>
      <p:grpSp>
        <p:nvGrpSpPr>
          <p:cNvPr id="8" name="Group 7"/>
          <p:cNvGrpSpPr/>
          <p:nvPr/>
        </p:nvGrpSpPr>
        <p:grpSpPr>
          <a:xfrm>
            <a:off x="60960" y="4008120"/>
            <a:ext cx="8831580" cy="2514005"/>
            <a:chOff x="-157163" y="2400300"/>
            <a:chExt cx="8329613" cy="3704630"/>
          </a:xfrm>
        </p:grpSpPr>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3490" t="5368"/>
            <a:stretch/>
          </p:blipFill>
          <p:spPr bwMode="auto">
            <a:xfrm>
              <a:off x="3829050" y="2400300"/>
              <a:ext cx="4343400" cy="37046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t="11351" r="26191" b="4281"/>
            <a:stretch/>
          </p:blipFill>
          <p:spPr bwMode="auto">
            <a:xfrm>
              <a:off x="-157163" y="2400300"/>
              <a:ext cx="3986213" cy="37046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1033" name="Group 1032"/>
          <p:cNvGrpSpPr/>
          <p:nvPr/>
        </p:nvGrpSpPr>
        <p:grpSpPr>
          <a:xfrm>
            <a:off x="1036320" y="3821768"/>
            <a:ext cx="6141721" cy="945050"/>
            <a:chOff x="1036320" y="3037078"/>
            <a:chExt cx="6141721" cy="1729740"/>
          </a:xfrm>
        </p:grpSpPr>
        <p:pic>
          <p:nvPicPr>
            <p:cNvPr id="30" name="Picture 29"/>
            <p:cNvPicPr>
              <a:picLocks noChangeAspect="1"/>
            </p:cNvPicPr>
            <p:nvPr/>
          </p:nvPicPr>
          <p:blipFill rotWithShape="1">
            <a:blip r:embed="rId5">
              <a:extLst>
                <a:ext uri="{28A0092B-C50C-407E-A947-70E740481C1C}">
                  <a14:useLocalDpi xmlns:a14="http://schemas.microsoft.com/office/drawing/2010/main" val="0"/>
                </a:ext>
              </a:extLst>
            </a:blip>
            <a:srcRect l="13840" t="18508" r="12497" b="17405"/>
            <a:stretch/>
          </p:blipFill>
          <p:spPr>
            <a:xfrm>
              <a:off x="1036320" y="3037078"/>
              <a:ext cx="3413760" cy="1569381"/>
            </a:xfrm>
            <a:prstGeom prst="rect">
              <a:avLst/>
            </a:prstGeom>
          </p:spPr>
        </p:pic>
        <p:pic>
          <p:nvPicPr>
            <p:cNvPr id="31" name="Picture 30"/>
            <p:cNvPicPr>
              <a:picLocks noChangeAspect="1"/>
            </p:cNvPicPr>
            <p:nvPr/>
          </p:nvPicPr>
          <p:blipFill rotWithShape="1">
            <a:blip r:embed="rId6">
              <a:extLst>
                <a:ext uri="{28A0092B-C50C-407E-A947-70E740481C1C}">
                  <a14:useLocalDpi xmlns:a14="http://schemas.microsoft.com/office/drawing/2010/main" val="0"/>
                </a:ext>
              </a:extLst>
            </a:blip>
            <a:srcRect l="24915" t="18467" r="12024" b="10332"/>
            <a:stretch/>
          </p:blipFill>
          <p:spPr>
            <a:xfrm>
              <a:off x="4287395" y="3037078"/>
              <a:ext cx="2890646" cy="1729740"/>
            </a:xfrm>
            <a:prstGeom prst="rect">
              <a:avLst/>
            </a:prstGeom>
          </p:spPr>
        </p:pic>
      </p:grpSp>
      <p:cxnSp>
        <p:nvCxnSpPr>
          <p:cNvPr id="1024" name="Straight Arrow Connector 1023"/>
          <p:cNvCxnSpPr/>
          <p:nvPr/>
        </p:nvCxnSpPr>
        <p:spPr>
          <a:xfrm flipH="1">
            <a:off x="3644266" y="5441156"/>
            <a:ext cx="242888" cy="714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7" name="Straight Arrow Connector 36"/>
          <p:cNvCxnSpPr/>
          <p:nvPr/>
        </p:nvCxnSpPr>
        <p:spPr>
          <a:xfrm flipH="1">
            <a:off x="4054795" y="5450681"/>
            <a:ext cx="242888" cy="714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029" name="Rectangle 1028"/>
          <p:cNvSpPr/>
          <p:nvPr/>
        </p:nvSpPr>
        <p:spPr>
          <a:xfrm>
            <a:off x="4392433" y="5305282"/>
            <a:ext cx="52387" cy="367665"/>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cxnSp>
        <p:nvCxnSpPr>
          <p:cNvPr id="1031" name="Straight Arrow Connector 1030"/>
          <p:cNvCxnSpPr>
            <a:endCxn id="1029" idx="0"/>
          </p:cNvCxnSpPr>
          <p:nvPr/>
        </p:nvCxnSpPr>
        <p:spPr>
          <a:xfrm>
            <a:off x="1592580" y="3025140"/>
            <a:ext cx="2826047" cy="228014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032" name="TextBox 1031"/>
          <p:cNvSpPr txBox="1"/>
          <p:nvPr/>
        </p:nvSpPr>
        <p:spPr>
          <a:xfrm>
            <a:off x="3481463" y="5458143"/>
            <a:ext cx="413896" cy="246221"/>
          </a:xfrm>
          <a:prstGeom prst="rect">
            <a:avLst/>
          </a:prstGeom>
          <a:noFill/>
        </p:spPr>
        <p:txBody>
          <a:bodyPr wrap="none" rtlCol="0">
            <a:spAutoFit/>
          </a:bodyPr>
          <a:lstStyle/>
          <a:p>
            <a:r>
              <a:rPr lang="en-US" sz="1000" dirty="0" smtClean="0"/>
              <a:t>3.74</a:t>
            </a:r>
            <a:endParaRPr lang="en-US" sz="1600" dirty="0"/>
          </a:p>
        </p:txBody>
      </p:sp>
      <p:sp>
        <p:nvSpPr>
          <p:cNvPr id="42" name="TextBox 41"/>
          <p:cNvSpPr txBox="1"/>
          <p:nvPr/>
        </p:nvSpPr>
        <p:spPr>
          <a:xfrm>
            <a:off x="3940585" y="5472416"/>
            <a:ext cx="413896" cy="246221"/>
          </a:xfrm>
          <a:prstGeom prst="rect">
            <a:avLst/>
          </a:prstGeom>
          <a:noFill/>
        </p:spPr>
        <p:txBody>
          <a:bodyPr wrap="none" rtlCol="0">
            <a:spAutoFit/>
          </a:bodyPr>
          <a:lstStyle/>
          <a:p>
            <a:r>
              <a:rPr lang="en-US" sz="1000" dirty="0" smtClean="0"/>
              <a:t>3.74</a:t>
            </a:r>
            <a:endParaRPr lang="en-US" sz="1100" dirty="0"/>
          </a:p>
        </p:txBody>
      </p:sp>
    </p:spTree>
    <p:extLst>
      <p:ext uri="{BB962C8B-B14F-4D97-AF65-F5344CB8AC3E}">
        <p14:creationId xmlns:p14="http://schemas.microsoft.com/office/powerpoint/2010/main" val="1223819660"/>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2200057098"/>
              </p:ext>
            </p:extLst>
          </p:nvPr>
        </p:nvGraphicFramePr>
        <p:xfrm>
          <a:off x="457200" y="1189038"/>
          <a:ext cx="6900419" cy="4719320"/>
        </p:xfrm>
        <a:graphic>
          <a:graphicData uri="http://schemas.openxmlformats.org/drawingml/2006/table">
            <a:tbl>
              <a:tblPr firstRow="1" bandRow="1">
                <a:tableStyleId>{5C22544A-7EE6-4342-B048-85BDC9FD1C3A}</a:tableStyleId>
              </a:tblPr>
              <a:tblGrid>
                <a:gridCol w="1905699"/>
                <a:gridCol w="1702880"/>
                <a:gridCol w="1645920"/>
                <a:gridCol w="1645920"/>
              </a:tblGrid>
              <a:tr h="370840">
                <a:tc>
                  <a:txBody>
                    <a:bodyPr/>
                    <a:lstStyle/>
                    <a:p>
                      <a:r>
                        <a:rPr lang="en-US" dirty="0" smtClean="0"/>
                        <a:t>Element</a:t>
                      </a:r>
                      <a:endParaRPr lang="en-US" dirty="0"/>
                    </a:p>
                  </a:txBody>
                  <a:tcPr/>
                </a:tc>
                <a:tc>
                  <a:txBody>
                    <a:bodyPr/>
                    <a:lstStyle/>
                    <a:p>
                      <a:r>
                        <a:rPr lang="en-US" dirty="0" smtClean="0"/>
                        <a:t>Nominal Specification</a:t>
                      </a:r>
                      <a:endParaRPr lang="en-US" dirty="0"/>
                    </a:p>
                  </a:txBody>
                  <a:tcPr/>
                </a:tc>
                <a:tc>
                  <a:txBody>
                    <a:bodyPr/>
                    <a:lstStyle/>
                    <a:p>
                      <a:r>
                        <a:rPr lang="en-US" dirty="0" smtClean="0"/>
                        <a:t>Nominal</a:t>
                      </a:r>
                    </a:p>
                    <a:p>
                      <a:r>
                        <a:rPr lang="en-US" dirty="0" smtClean="0"/>
                        <a:t>Position</a:t>
                      </a:r>
                      <a:endParaRPr lang="en-US" dirty="0"/>
                    </a:p>
                  </a:txBody>
                  <a:tcPr/>
                </a:tc>
                <a:tc>
                  <a:txBody>
                    <a:bodyPr/>
                    <a:lstStyle/>
                    <a:p>
                      <a:r>
                        <a:rPr lang="en-US" dirty="0" smtClean="0"/>
                        <a:t>Upgrade</a:t>
                      </a:r>
                      <a:r>
                        <a:rPr lang="en-US" baseline="0" dirty="0" smtClean="0"/>
                        <a:t> position</a:t>
                      </a:r>
                      <a:endParaRPr lang="en-US" dirty="0"/>
                    </a:p>
                  </a:txBody>
                  <a:tcPr/>
                </a:tc>
              </a:tr>
              <a:tr h="370840">
                <a:tc>
                  <a:txBody>
                    <a:bodyPr/>
                    <a:lstStyle/>
                    <a:p>
                      <a:r>
                        <a:rPr lang="en-US" dirty="0" smtClean="0"/>
                        <a:t>MQXA.1L8</a:t>
                      </a:r>
                      <a:endParaRPr lang="en-US" dirty="0"/>
                    </a:p>
                  </a:txBody>
                  <a:tcPr/>
                </a:tc>
                <a:tc>
                  <a:txBody>
                    <a:bodyPr/>
                    <a:lstStyle/>
                    <a:p>
                      <a:r>
                        <a:rPr lang="en-US" dirty="0" smtClean="0"/>
                        <a:t>205</a:t>
                      </a:r>
                      <a:r>
                        <a:rPr lang="en-US" baseline="0" dirty="0" smtClean="0"/>
                        <a:t> T/m, 6.37m</a:t>
                      </a:r>
                      <a:endParaRPr lang="en-US" dirty="0"/>
                    </a:p>
                  </a:txBody>
                  <a:tcPr/>
                </a:tc>
                <a:tc>
                  <a:txBody>
                    <a:bodyPr/>
                    <a:lstStyle/>
                    <a:p>
                      <a:r>
                        <a:rPr lang="en-US" dirty="0" smtClean="0"/>
                        <a:t>-26.15 m</a:t>
                      </a:r>
                      <a:endParaRPr lang="en-US" dirty="0"/>
                    </a:p>
                  </a:txBody>
                  <a:tcPr/>
                </a:tc>
                <a:tc>
                  <a:txBody>
                    <a:bodyPr/>
                    <a:lstStyle/>
                    <a:p>
                      <a:r>
                        <a:rPr lang="en-US" dirty="0" smtClean="0"/>
                        <a:t>-26.15 m</a:t>
                      </a:r>
                      <a:endParaRPr lang="en-US" dirty="0"/>
                    </a:p>
                  </a:txBody>
                  <a:tcPr/>
                </a:tc>
              </a:tr>
              <a:tr h="370840">
                <a:tc>
                  <a:txBody>
                    <a:bodyPr/>
                    <a:lstStyle/>
                    <a:p>
                      <a:r>
                        <a:rPr lang="en-US" dirty="0" smtClean="0"/>
                        <a:t>L*</a:t>
                      </a:r>
                      <a:endParaRPr lang="en-US" dirty="0"/>
                    </a:p>
                  </a:txBody>
                  <a:tcPr/>
                </a:tc>
                <a:tc>
                  <a:txBody>
                    <a:bodyPr/>
                    <a:lstStyle/>
                    <a:p>
                      <a:endParaRPr lang="en-US" dirty="0"/>
                    </a:p>
                  </a:txBody>
                  <a:tcPr/>
                </a:tc>
                <a:tc>
                  <a:txBody>
                    <a:bodyPr/>
                    <a:lstStyle/>
                    <a:p>
                      <a:r>
                        <a:rPr lang="en-US" dirty="0" smtClean="0"/>
                        <a:t>-22.965 m</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-22.965 m</a:t>
                      </a:r>
                    </a:p>
                  </a:txBody>
                  <a:tcPr/>
                </a:tc>
              </a:tr>
              <a:tr h="370840">
                <a:tc>
                  <a:txBody>
                    <a:bodyPr/>
                    <a:lstStyle/>
                    <a:p>
                      <a:r>
                        <a:rPr lang="en-US" dirty="0" smtClean="0"/>
                        <a:t>BPMSW.1L8</a:t>
                      </a:r>
                      <a:endParaRPr lang="en-US" dirty="0"/>
                    </a:p>
                  </a:txBody>
                  <a:tcPr/>
                </a:tc>
                <a:tc>
                  <a:txBody>
                    <a:bodyPr/>
                    <a:lstStyle/>
                    <a:p>
                      <a:endParaRPr lang="en-US" dirty="0"/>
                    </a:p>
                  </a:txBody>
                  <a:tcPr/>
                </a:tc>
                <a:tc>
                  <a:txBody>
                    <a:bodyPr/>
                    <a:lstStyle/>
                    <a:p>
                      <a:r>
                        <a:rPr lang="en-US" dirty="0" smtClean="0"/>
                        <a:t>-21.595 m</a:t>
                      </a:r>
                      <a:endParaRPr lang="en-US" dirty="0"/>
                    </a:p>
                  </a:txBody>
                  <a:tcPr/>
                </a:tc>
                <a:tc>
                  <a:txBody>
                    <a:bodyPr/>
                    <a:lstStyle/>
                    <a:p>
                      <a:r>
                        <a:rPr lang="en-US" dirty="0" smtClean="0"/>
                        <a:t>-21.595 m</a:t>
                      </a:r>
                      <a:endParaRPr lang="en-US" dirty="0"/>
                    </a:p>
                  </a:txBody>
                  <a:tcPr/>
                </a:tc>
              </a:tr>
              <a:tr h="370840">
                <a:tc>
                  <a:txBody>
                    <a:bodyPr/>
                    <a:lstStyle/>
                    <a:p>
                      <a:r>
                        <a:rPr lang="en-US" dirty="0" smtClean="0"/>
                        <a:t>MBXWS.1L8</a:t>
                      </a:r>
                      <a:endParaRPr lang="en-US" dirty="0"/>
                    </a:p>
                  </a:txBody>
                  <a:tcPr/>
                </a:tc>
                <a:tc>
                  <a:txBody>
                    <a:bodyPr/>
                    <a:lstStyle/>
                    <a:p>
                      <a:r>
                        <a:rPr lang="en-US" dirty="0" smtClean="0"/>
                        <a:t>0.78 </a:t>
                      </a:r>
                      <a:r>
                        <a:rPr lang="en-US" baseline="0" dirty="0" smtClean="0"/>
                        <a:t>T, </a:t>
                      </a:r>
                      <a:r>
                        <a:rPr lang="en-US" dirty="0" smtClean="0"/>
                        <a:t>1.1</a:t>
                      </a:r>
                      <a:r>
                        <a:rPr lang="en-US" baseline="0" dirty="0" smtClean="0"/>
                        <a:t> </a:t>
                      </a:r>
                      <a:r>
                        <a:rPr lang="en-US" dirty="0" smtClean="0"/>
                        <a:t>m </a:t>
                      </a:r>
                      <a:endParaRPr lang="en-US" dirty="0"/>
                    </a:p>
                  </a:txBody>
                  <a:tcPr/>
                </a:tc>
                <a:tc>
                  <a:txBody>
                    <a:bodyPr/>
                    <a:lstStyle/>
                    <a:p>
                      <a:r>
                        <a:rPr lang="en-US" dirty="0" smtClean="0"/>
                        <a:t>-20.765 m</a:t>
                      </a:r>
                      <a:endParaRPr lang="en-US" dirty="0"/>
                    </a:p>
                  </a:txBody>
                  <a:tcPr/>
                </a:tc>
                <a:tc>
                  <a:txBody>
                    <a:bodyPr/>
                    <a:lstStyle/>
                    <a:p>
                      <a:r>
                        <a:rPr lang="en-US" dirty="0" smtClean="0"/>
                        <a:t>-20.765 m</a:t>
                      </a:r>
                      <a:endParaRPr lang="en-US" dirty="0"/>
                    </a:p>
                  </a:txBody>
                  <a:tcPr/>
                </a:tc>
              </a:tr>
              <a:tr h="370840">
                <a:tc>
                  <a:txBody>
                    <a:bodyPr/>
                    <a:lstStyle/>
                    <a:p>
                      <a:r>
                        <a:rPr lang="en-US" dirty="0" smtClean="0"/>
                        <a:t>MBXWH.1L8</a:t>
                      </a:r>
                      <a:endParaRPr lang="en-US" dirty="0"/>
                    </a:p>
                  </a:txBody>
                  <a:tcPr/>
                </a:tc>
                <a:tc>
                  <a:txBody>
                    <a:bodyPr/>
                    <a:lstStyle/>
                    <a:p>
                      <a:r>
                        <a:rPr lang="en-US" dirty="0" smtClean="0"/>
                        <a:t>1.24 T, 3.4 m</a:t>
                      </a:r>
                      <a:endParaRPr lang="en-US" dirty="0"/>
                    </a:p>
                  </a:txBody>
                  <a:tcPr/>
                </a:tc>
                <a:tc>
                  <a:txBody>
                    <a:bodyPr/>
                    <a:lstStyle/>
                    <a:p>
                      <a:r>
                        <a:rPr lang="en-US" dirty="0" smtClean="0"/>
                        <a:t>-5.25 m</a:t>
                      </a:r>
                      <a:endParaRPr lang="en-US" dirty="0"/>
                    </a:p>
                  </a:txBody>
                  <a:tcPr/>
                </a:tc>
                <a:tc>
                  <a:txBody>
                    <a:bodyPr/>
                    <a:lstStyle/>
                    <a:p>
                      <a:r>
                        <a:rPr lang="en-US" dirty="0" smtClean="0"/>
                        <a:t>-5.25</a:t>
                      </a:r>
                      <a:r>
                        <a:rPr lang="en-US" dirty="0" smtClean="0">
                          <a:solidFill>
                            <a:srgbClr val="FF0000"/>
                          </a:solidFill>
                        </a:rPr>
                        <a:t>-3.74</a:t>
                      </a:r>
                      <a:r>
                        <a:rPr lang="en-US" dirty="0" smtClean="0"/>
                        <a:t>  m</a:t>
                      </a:r>
                      <a:endParaRPr lang="en-US" dirty="0"/>
                    </a:p>
                  </a:txBody>
                  <a:tcPr/>
                </a:tc>
              </a:tr>
              <a:tr h="370840">
                <a:tc>
                  <a:txBody>
                    <a:bodyPr/>
                    <a:lstStyle/>
                    <a:p>
                      <a:r>
                        <a:rPr lang="en-US" dirty="0" smtClean="0"/>
                        <a:t>IP8</a:t>
                      </a:r>
                      <a:endParaRPr lang="en-US" dirty="0"/>
                    </a:p>
                  </a:txBody>
                  <a:tcPr/>
                </a:tc>
                <a:tc>
                  <a:txBody>
                    <a:bodyPr/>
                    <a:lstStyle/>
                    <a:p>
                      <a:endParaRPr lang="en-US" dirty="0"/>
                    </a:p>
                  </a:txBody>
                  <a:tcPr/>
                </a:tc>
                <a:tc>
                  <a:txBody>
                    <a:bodyPr/>
                    <a:lstStyle/>
                    <a:p>
                      <a:r>
                        <a:rPr lang="en-US" dirty="0" smtClean="0"/>
                        <a:t>0 m</a:t>
                      </a:r>
                      <a:endParaRPr lang="en-US" dirty="0"/>
                    </a:p>
                  </a:txBody>
                  <a:tcPr/>
                </a:tc>
                <a:tc>
                  <a:txBody>
                    <a:bodyPr/>
                    <a:lstStyle/>
                    <a:p>
                      <a:r>
                        <a:rPr lang="en-US" dirty="0" smtClean="0">
                          <a:solidFill>
                            <a:srgbClr val="FF0000"/>
                          </a:solidFill>
                        </a:rPr>
                        <a:t>-3.74</a:t>
                      </a:r>
                      <a:r>
                        <a:rPr lang="en-US" dirty="0" smtClean="0"/>
                        <a:t>  m</a:t>
                      </a:r>
                      <a:endParaRPr lang="en-US" dirty="0"/>
                    </a:p>
                  </a:txBody>
                  <a:tcPr/>
                </a:tc>
              </a:tr>
              <a:tr h="370840">
                <a:tc>
                  <a:txBody>
                    <a:bodyPr/>
                    <a:lstStyle/>
                    <a:p>
                      <a:r>
                        <a:rPr lang="en-US" dirty="0" smtClean="0">
                          <a:solidFill>
                            <a:srgbClr val="FF0000"/>
                          </a:solidFill>
                        </a:rPr>
                        <a:t>MBNW</a:t>
                      </a:r>
                      <a:r>
                        <a:rPr lang="en-US" dirty="0" smtClean="0"/>
                        <a:t> (“D1”)</a:t>
                      </a:r>
                      <a:endParaRPr lang="en-US" dirty="0"/>
                    </a:p>
                  </a:txBody>
                  <a:tcPr/>
                </a:tc>
                <a:tc>
                  <a:txBody>
                    <a:bodyPr/>
                    <a:lstStyle/>
                    <a:p>
                      <a:r>
                        <a:rPr lang="en-US" dirty="0" smtClean="0"/>
                        <a:t>0.9-1.2</a:t>
                      </a:r>
                      <a:r>
                        <a:rPr lang="en-US" baseline="0" dirty="0" smtClean="0"/>
                        <a:t> Tm</a:t>
                      </a:r>
                      <a:endParaRPr lang="en-US" dirty="0"/>
                    </a:p>
                  </a:txBody>
                  <a:tcPr/>
                </a:tc>
                <a:tc>
                  <a:txBody>
                    <a:bodyPr/>
                    <a:lstStyle/>
                    <a:p>
                      <a:r>
                        <a:rPr lang="en-US" dirty="0" smtClean="0"/>
                        <a:t>n/a</a:t>
                      </a:r>
                      <a:endParaRPr lang="en-US" dirty="0"/>
                    </a:p>
                  </a:txBody>
                  <a:tcPr/>
                </a:tc>
                <a:tc>
                  <a:txBody>
                    <a:bodyPr/>
                    <a:lstStyle/>
                    <a:p>
                      <a:pPr marL="0" indent="0">
                        <a:buNone/>
                      </a:pPr>
                      <a:r>
                        <a:rPr lang="en-US" dirty="0" smtClean="0">
                          <a:solidFill>
                            <a:srgbClr val="FF0000"/>
                          </a:solidFill>
                        </a:rPr>
                        <a:t>2</a:t>
                      </a:r>
                      <a:r>
                        <a:rPr lang="en-US" baseline="0" dirty="0" smtClean="0"/>
                        <a:t> m</a:t>
                      </a:r>
                      <a:endParaRPr lang="en-US" dirty="0"/>
                    </a:p>
                  </a:txBody>
                  <a:tcPr/>
                </a:tc>
              </a:tr>
              <a:tr h="370840">
                <a:tc>
                  <a:txBody>
                    <a:bodyPr/>
                    <a:lstStyle/>
                    <a:p>
                      <a:r>
                        <a:rPr lang="en-US" dirty="0" smtClean="0"/>
                        <a:t>MBLW.1R8 (“D2”)</a:t>
                      </a:r>
                      <a:endParaRPr lang="en-US" dirty="0"/>
                    </a:p>
                  </a:txBody>
                  <a:tcPr/>
                </a:tc>
                <a:tc>
                  <a:txBody>
                    <a:bodyPr/>
                    <a:lstStyle/>
                    <a:p>
                      <a:r>
                        <a:rPr lang="en-US" dirty="0" smtClean="0"/>
                        <a:t>3.636 T, 1.1m</a:t>
                      </a:r>
                      <a:endParaRPr lang="en-US" dirty="0"/>
                    </a:p>
                  </a:txBody>
                  <a:tcPr/>
                </a:tc>
                <a:tc>
                  <a:txBody>
                    <a:bodyPr/>
                    <a:lstStyle/>
                    <a:p>
                      <a:r>
                        <a:rPr lang="en-US" dirty="0" smtClean="0"/>
                        <a:t>5.25 m </a:t>
                      </a:r>
                      <a:endParaRPr lang="en-US" dirty="0"/>
                    </a:p>
                  </a:txBody>
                  <a:tcPr/>
                </a:tc>
                <a:tc>
                  <a:txBody>
                    <a:bodyPr/>
                    <a:lstStyle/>
                    <a:p>
                      <a:r>
                        <a:rPr lang="en-US" dirty="0" smtClean="0"/>
                        <a:t>5.25  m</a:t>
                      </a:r>
                      <a:endParaRPr lang="en-US" dirty="0"/>
                    </a:p>
                  </a:txBody>
                  <a:tcPr/>
                </a:tc>
              </a:tr>
              <a:tr h="370840">
                <a:tc>
                  <a:txBody>
                    <a:bodyPr/>
                    <a:lstStyle/>
                    <a:p>
                      <a:r>
                        <a:rPr lang="en-US" dirty="0" smtClean="0"/>
                        <a:t>MBXWS.1R8</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0.78 </a:t>
                      </a:r>
                      <a:r>
                        <a:rPr lang="en-US" baseline="0" dirty="0" smtClean="0"/>
                        <a:t>T, </a:t>
                      </a:r>
                      <a:r>
                        <a:rPr lang="en-US" dirty="0" smtClean="0"/>
                        <a:t>1.1</a:t>
                      </a:r>
                      <a:r>
                        <a:rPr lang="en-US" baseline="0" dirty="0" smtClean="0"/>
                        <a:t> </a:t>
                      </a:r>
                      <a:r>
                        <a:rPr lang="en-US" dirty="0" smtClean="0"/>
                        <a:t>m </a:t>
                      </a:r>
                    </a:p>
                  </a:txBody>
                  <a:tcPr/>
                </a:tc>
                <a:tc>
                  <a:txBody>
                    <a:bodyPr/>
                    <a:lstStyle/>
                    <a:p>
                      <a:r>
                        <a:rPr lang="en-US" dirty="0" smtClean="0"/>
                        <a:t>20.765 m</a:t>
                      </a:r>
                      <a:endParaRPr lang="en-US" dirty="0"/>
                    </a:p>
                  </a:txBody>
                  <a:tcPr/>
                </a:tc>
                <a:tc>
                  <a:txBody>
                    <a:bodyPr/>
                    <a:lstStyle/>
                    <a:p>
                      <a:r>
                        <a:rPr lang="en-US" dirty="0" smtClean="0"/>
                        <a:t>20.765  m</a:t>
                      </a:r>
                      <a:endParaRPr lang="en-US" dirty="0"/>
                    </a:p>
                  </a:txBody>
                  <a:tcPr/>
                </a:tc>
              </a:tr>
              <a:tr h="370840">
                <a:tc>
                  <a:txBody>
                    <a:bodyPr/>
                    <a:lstStyle/>
                    <a:p>
                      <a:r>
                        <a:rPr lang="en-US" dirty="0" smtClean="0"/>
                        <a:t>BPMSW.1R8</a:t>
                      </a:r>
                      <a:endParaRPr lang="en-US" dirty="0"/>
                    </a:p>
                  </a:txBody>
                  <a:tcPr/>
                </a:tc>
                <a:tc>
                  <a:txBody>
                    <a:bodyPr/>
                    <a:lstStyle/>
                    <a:p>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21.595 m</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21.595 m</a:t>
                      </a:r>
                    </a:p>
                  </a:txBody>
                  <a:tcPr/>
                </a:tc>
              </a:tr>
              <a:tr h="370840">
                <a:tc>
                  <a:txBody>
                    <a:bodyPr/>
                    <a:lstStyle/>
                    <a:p>
                      <a:r>
                        <a:rPr lang="en-US" dirty="0" smtClean="0"/>
                        <a:t>MQXA.1R8</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205</a:t>
                      </a:r>
                      <a:r>
                        <a:rPr lang="en-US" baseline="0" dirty="0" smtClean="0"/>
                        <a:t> T/m</a:t>
                      </a:r>
                      <a:endParaRPr lang="en-US" dirty="0" smtClean="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26.15 m</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26.15 m</a:t>
                      </a:r>
                    </a:p>
                  </a:txBody>
                  <a:tcPr/>
                </a:tc>
              </a:tr>
            </a:tbl>
          </a:graphicData>
        </a:graphic>
      </p:graphicFrame>
      <p:sp>
        <p:nvSpPr>
          <p:cNvPr id="3" name="Slide Number Placeholder 2"/>
          <p:cNvSpPr>
            <a:spLocks noGrp="1"/>
          </p:cNvSpPr>
          <p:nvPr>
            <p:ph type="sldNum" sz="quarter" idx="12"/>
          </p:nvPr>
        </p:nvSpPr>
        <p:spPr/>
        <p:txBody>
          <a:bodyPr/>
          <a:lstStyle/>
          <a:p>
            <a:fld id="{0FA004B2-1541-5046-B6F2-22AF56585712}" type="slidenum">
              <a:rPr lang="en-US" smtClean="0"/>
              <a:pPr/>
              <a:t>26</a:t>
            </a:fld>
            <a:endParaRPr lang="en-US"/>
          </a:p>
        </p:txBody>
      </p:sp>
      <p:sp>
        <p:nvSpPr>
          <p:cNvPr id="4" name="Title 3"/>
          <p:cNvSpPr>
            <a:spLocks noGrp="1"/>
          </p:cNvSpPr>
          <p:nvPr>
            <p:ph type="title"/>
          </p:nvPr>
        </p:nvSpPr>
        <p:spPr/>
        <p:txBody>
          <a:bodyPr/>
          <a:lstStyle/>
          <a:p>
            <a:r>
              <a:rPr lang="en-US" dirty="0" smtClean="0"/>
              <a:t>Layout</a:t>
            </a:r>
            <a:endParaRPr lang="en-US" dirty="0"/>
          </a:p>
        </p:txBody>
      </p:sp>
      <p:sp>
        <p:nvSpPr>
          <p:cNvPr id="5" name="Footer Placeholder 4"/>
          <p:cNvSpPr>
            <a:spLocks noGrp="1"/>
          </p:cNvSpPr>
          <p:nvPr>
            <p:ph type="ftr" sz="quarter" idx="3"/>
          </p:nvPr>
        </p:nvSpPr>
        <p:spPr/>
        <p:txBody>
          <a:bodyPr/>
          <a:lstStyle/>
          <a:p>
            <a:endParaRPr lang="en-GB" dirty="0"/>
          </a:p>
        </p:txBody>
      </p:sp>
    </p:spTree>
    <p:extLst>
      <p:ext uri="{BB962C8B-B14F-4D97-AF65-F5344CB8AC3E}">
        <p14:creationId xmlns:p14="http://schemas.microsoft.com/office/powerpoint/2010/main" val="3535583336"/>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pPr marL="0" indent="0">
              <a:buNone/>
            </a:pPr>
            <a:r>
              <a:rPr lang="en-US" dirty="0" smtClean="0"/>
              <a:t>Collision optics needs to compatible with ATS squeeze in Point 1: need extra flexibility</a:t>
            </a:r>
          </a:p>
          <a:p>
            <a:r>
              <a:rPr lang="en-US" dirty="0" smtClean="0"/>
              <a:t>Required crossing angle and separation (at injection): need to look at the details of the orbit in the experimental region</a:t>
            </a:r>
          </a:p>
          <a:p>
            <a:r>
              <a:rPr lang="en-US" dirty="0"/>
              <a:t>Triplet powering: with the shift we need large differences in triplet powering, perhaps beyond the limit of the powering scheme</a:t>
            </a:r>
            <a:r>
              <a:rPr lang="en-US" dirty="0" smtClean="0"/>
              <a:t>.</a:t>
            </a:r>
          </a:p>
          <a:p>
            <a:r>
              <a:rPr lang="en-US" dirty="0" err="1" smtClean="0"/>
              <a:t>Quadrupole</a:t>
            </a:r>
            <a:r>
              <a:rPr lang="en-US" dirty="0" smtClean="0"/>
              <a:t> strengths: max triplet gradient 205 T/m like present IR1/IR5 or more? Margins from energy deposition?</a:t>
            </a:r>
          </a:p>
          <a:p>
            <a:r>
              <a:rPr lang="en-US" dirty="0"/>
              <a:t>Triplet aperture: to be </a:t>
            </a:r>
            <a:r>
              <a:rPr lang="en-US" dirty="0" smtClean="0"/>
              <a:t>checked depending on external angle</a:t>
            </a:r>
          </a:p>
          <a:p>
            <a:r>
              <a:rPr lang="en-US" dirty="0" smtClean="0"/>
              <a:t>Experimental pipe apertures: to be checked </a:t>
            </a:r>
          </a:p>
          <a:p>
            <a:r>
              <a:rPr lang="en-US" dirty="0" smtClean="0"/>
              <a:t>Orbit correct strengths: limit total external crossing angle</a:t>
            </a:r>
          </a:p>
          <a:p>
            <a:r>
              <a:rPr lang="en-US" dirty="0" smtClean="0"/>
              <a:t>Collimation efficiency: what is the impact of a new global bottleneck?</a:t>
            </a:r>
            <a:endParaRPr lang="en-US" dirty="0"/>
          </a:p>
        </p:txBody>
      </p:sp>
      <p:sp>
        <p:nvSpPr>
          <p:cNvPr id="3" name="Slide Number Placeholder 2"/>
          <p:cNvSpPr>
            <a:spLocks noGrp="1"/>
          </p:cNvSpPr>
          <p:nvPr>
            <p:ph type="sldNum" sz="quarter" idx="12"/>
          </p:nvPr>
        </p:nvSpPr>
        <p:spPr/>
        <p:txBody>
          <a:bodyPr/>
          <a:lstStyle/>
          <a:p>
            <a:fld id="{0FA004B2-1541-5046-B6F2-22AF56585712}" type="slidenum">
              <a:rPr lang="en-US" smtClean="0"/>
              <a:pPr/>
              <a:t>27</a:t>
            </a:fld>
            <a:endParaRPr lang="en-US"/>
          </a:p>
        </p:txBody>
      </p:sp>
      <p:sp>
        <p:nvSpPr>
          <p:cNvPr id="4" name="Title 3"/>
          <p:cNvSpPr>
            <a:spLocks noGrp="1"/>
          </p:cNvSpPr>
          <p:nvPr>
            <p:ph type="title"/>
          </p:nvPr>
        </p:nvSpPr>
        <p:spPr/>
        <p:txBody>
          <a:bodyPr/>
          <a:lstStyle/>
          <a:p>
            <a:r>
              <a:rPr lang="en-US" dirty="0" smtClean="0"/>
              <a:t>Optics considerations</a:t>
            </a:r>
            <a:endParaRPr lang="en-US" dirty="0"/>
          </a:p>
        </p:txBody>
      </p:sp>
      <p:sp>
        <p:nvSpPr>
          <p:cNvPr id="5" name="Footer Placeholder 4"/>
          <p:cNvSpPr>
            <a:spLocks noGrp="1"/>
          </p:cNvSpPr>
          <p:nvPr>
            <p:ph type="ftr" sz="quarter" idx="3"/>
          </p:nvPr>
        </p:nvSpPr>
        <p:spPr/>
        <p:txBody>
          <a:bodyPr/>
          <a:lstStyle/>
          <a:p>
            <a:endParaRPr lang="en-GB" dirty="0"/>
          </a:p>
        </p:txBody>
      </p:sp>
      <p:sp>
        <p:nvSpPr>
          <p:cNvPr id="6" name="Content Placeholder 3"/>
          <p:cNvSpPr>
            <a:spLocks noGrp="1"/>
          </p:cNvSpPr>
          <p:nvPr/>
        </p:nvSpPr>
        <p:spPr>
          <a:xfrm>
            <a:off x="457200" y="754380"/>
            <a:ext cx="8229600" cy="5349240"/>
          </a:xfrm>
          <a:prstGeom prst="rect">
            <a:avLst/>
          </a:prstGeom>
        </p:spPr>
        <p:txBody>
          <a:bodyPr vert="horz" lIns="91440" tIns="0" rIns="91440" bIns="0" rtlCol="0">
            <a:normAutofit/>
          </a:bodyPr>
          <a:lstStyle>
            <a:lvl1pPr marL="228600" indent="-228600" algn="l" defTabSz="457200" rtl="0" eaLnBrk="1" latinLnBrk="0" hangingPunct="1">
              <a:lnSpc>
                <a:spcPct val="120000"/>
              </a:lnSpc>
              <a:spcBef>
                <a:spcPts val="600"/>
              </a:spcBef>
              <a:buClr>
                <a:srgbClr val="0089B5"/>
              </a:buClr>
              <a:buFont typeface="Arial"/>
              <a:buChar char="•"/>
              <a:defRPr sz="3200" kern="1200">
                <a:solidFill>
                  <a:schemeClr val="tx1">
                    <a:lumMod val="75000"/>
                    <a:lumOff val="25000"/>
                  </a:schemeClr>
                </a:solidFill>
                <a:effectLst/>
                <a:latin typeface="Calibri" pitchFamily="34" charset="0"/>
                <a:ea typeface="+mn-ea"/>
                <a:cs typeface="+mn-cs"/>
              </a:defRPr>
            </a:lvl1pPr>
            <a:lvl2pPr marL="457200" indent="-228600" algn="l" defTabSz="457200" rtl="0" eaLnBrk="1" latinLnBrk="0" hangingPunct="1">
              <a:lnSpc>
                <a:spcPct val="120000"/>
              </a:lnSpc>
              <a:spcBef>
                <a:spcPts val="400"/>
              </a:spcBef>
              <a:buClr>
                <a:srgbClr val="0089B5"/>
              </a:buClr>
              <a:buSzPct val="95000"/>
              <a:buFont typeface="Arial"/>
              <a:buChar char="•"/>
              <a:defRPr sz="3200" kern="1200" baseline="0">
                <a:solidFill>
                  <a:schemeClr val="tx1">
                    <a:lumMod val="75000"/>
                    <a:lumOff val="25000"/>
                  </a:schemeClr>
                </a:solidFill>
                <a:effectLst/>
                <a:latin typeface="Calibri" pitchFamily="34" charset="0"/>
                <a:ea typeface="+mn-ea"/>
                <a:cs typeface="+mn-cs"/>
              </a:defRPr>
            </a:lvl2pPr>
            <a:lvl3pPr marL="6858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Calibri" pitchFamily="34" charset="0"/>
                <a:ea typeface="+mn-ea"/>
                <a:cs typeface="+mn-cs"/>
              </a:defRPr>
            </a:lvl3pPr>
            <a:lvl4pPr marL="9144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Calibri" pitchFamily="34" charset="0"/>
                <a:ea typeface="+mn-ea"/>
                <a:cs typeface="+mn-cs"/>
              </a:defRPr>
            </a:lvl4pPr>
            <a:lvl5pPr marL="1143000" indent="-228600" algn="l" defTabSz="457200" rtl="0" eaLnBrk="1" latinLnBrk="0" hangingPunct="1">
              <a:lnSpc>
                <a:spcPct val="120000"/>
              </a:lnSpc>
              <a:spcBef>
                <a:spcPts val="0"/>
              </a:spcBef>
              <a:buClr>
                <a:schemeClr val="bg1">
                  <a:lumMod val="50000"/>
                </a:schemeClr>
              </a:buClr>
              <a:buSzPct val="90000"/>
              <a:buFont typeface="Arial"/>
              <a:buChar char="•"/>
              <a:defRPr sz="2800" kern="1200" baseline="0">
                <a:solidFill>
                  <a:schemeClr val="tx1">
                    <a:lumMod val="50000"/>
                    <a:lumOff val="50000"/>
                  </a:schemeClr>
                </a:solidFill>
                <a:effectLst/>
                <a:latin typeface="Calibri" pitchFamily="34"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GB" dirty="0" smtClean="0"/>
          </a:p>
        </p:txBody>
      </p:sp>
    </p:spTree>
    <p:extLst>
      <p:ext uri="{BB962C8B-B14F-4D97-AF65-F5344CB8AC3E}">
        <p14:creationId xmlns:p14="http://schemas.microsoft.com/office/powerpoint/2010/main" val="135137099"/>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55000" lnSpcReduction="20000"/>
          </a:bodyPr>
          <a:lstStyle/>
          <a:p>
            <a:pPr marL="0" indent="0">
              <a:buNone/>
            </a:pPr>
            <a:r>
              <a:rPr lang="en-US" dirty="0" smtClean="0"/>
              <a:t>There was a previous attempt B. Schmidt and S. Fartoukh to build a solution with 7.5m shift and no extra dipole. 3m obtained but no ATS, spectrometer bumps closed with MCBX (Private communication with Stephane)</a:t>
            </a:r>
          </a:p>
          <a:p>
            <a:pPr marL="0" indent="0">
              <a:buNone/>
            </a:pPr>
            <a:r>
              <a:rPr lang="en-US" dirty="0" smtClean="0"/>
              <a:t>  </a:t>
            </a:r>
          </a:p>
          <a:p>
            <a:pPr marL="0" indent="0">
              <a:buNone/>
            </a:pPr>
            <a:r>
              <a:rPr lang="en-US" dirty="0" smtClean="0"/>
              <a:t>Currently squeeze IP8 to 2 m, 1 m, 70 cm  without IP shift and round ATS: easier from many point of views, allow some beam-beam scaling. Flat ATS should be possible as well if needed. </a:t>
            </a:r>
          </a:p>
          <a:p>
            <a:pPr marL="0" indent="0">
              <a:buNone/>
            </a:pPr>
            <a:endParaRPr lang="en-US" dirty="0" smtClean="0"/>
          </a:p>
          <a:p>
            <a:pPr marL="0" indent="0">
              <a:buNone/>
            </a:pPr>
            <a:r>
              <a:rPr lang="en-US" dirty="0" smtClean="0"/>
              <a:t>Optics with IP shift under preparation:</a:t>
            </a:r>
          </a:p>
          <a:p>
            <a:r>
              <a:rPr lang="en-US" dirty="0"/>
              <a:t>2</a:t>
            </a:r>
            <a:r>
              <a:rPr lang="en-US" dirty="0" smtClean="0"/>
              <a:t> m reached with round ATS but not yet optimal</a:t>
            </a:r>
          </a:p>
          <a:p>
            <a:r>
              <a:rPr lang="en-US" dirty="0" smtClean="0"/>
              <a:t>Increasing Q1 Trim (now 600A) could be beneficial to reduce Q1 right strength </a:t>
            </a:r>
          </a:p>
          <a:p>
            <a:r>
              <a:rPr lang="en-US" dirty="0" smtClean="0"/>
              <a:t>Spectrometer bumps to be refined (additional strength in corrector may be gain by a magnetic TAS)</a:t>
            </a:r>
          </a:p>
          <a:p>
            <a:pPr marL="0" indent="0">
              <a:buNone/>
            </a:pPr>
            <a:endParaRPr lang="en-US" dirty="0" smtClean="0"/>
          </a:p>
          <a:p>
            <a:pPr marL="0" indent="0">
              <a:buNone/>
            </a:pPr>
            <a:r>
              <a:rPr lang="en-US" dirty="0" smtClean="0"/>
              <a:t> </a:t>
            </a:r>
          </a:p>
        </p:txBody>
      </p:sp>
      <p:sp>
        <p:nvSpPr>
          <p:cNvPr id="3" name="Slide Number Placeholder 2"/>
          <p:cNvSpPr>
            <a:spLocks noGrp="1"/>
          </p:cNvSpPr>
          <p:nvPr>
            <p:ph type="sldNum" sz="quarter" idx="12"/>
          </p:nvPr>
        </p:nvSpPr>
        <p:spPr/>
        <p:txBody>
          <a:bodyPr/>
          <a:lstStyle/>
          <a:p>
            <a:fld id="{0FA004B2-1541-5046-B6F2-22AF56585712}" type="slidenum">
              <a:rPr lang="en-US" smtClean="0"/>
              <a:pPr/>
              <a:t>28</a:t>
            </a:fld>
            <a:endParaRPr lang="en-US"/>
          </a:p>
        </p:txBody>
      </p:sp>
      <p:sp>
        <p:nvSpPr>
          <p:cNvPr id="4" name="Title 3"/>
          <p:cNvSpPr>
            <a:spLocks noGrp="1"/>
          </p:cNvSpPr>
          <p:nvPr>
            <p:ph type="title"/>
          </p:nvPr>
        </p:nvSpPr>
        <p:spPr/>
        <p:txBody>
          <a:bodyPr/>
          <a:lstStyle/>
          <a:p>
            <a:r>
              <a:rPr lang="en-US" dirty="0" smtClean="0"/>
              <a:t>Status Preliminary optics</a:t>
            </a:r>
            <a:endParaRPr lang="en-US" dirty="0"/>
          </a:p>
        </p:txBody>
      </p:sp>
      <p:sp>
        <p:nvSpPr>
          <p:cNvPr id="5" name="Footer Placeholder 4"/>
          <p:cNvSpPr>
            <a:spLocks noGrp="1"/>
          </p:cNvSpPr>
          <p:nvPr>
            <p:ph type="ftr" sz="quarter" idx="3"/>
          </p:nvPr>
        </p:nvSpPr>
        <p:spPr/>
        <p:txBody>
          <a:bodyPr/>
          <a:lstStyle/>
          <a:p>
            <a:endParaRPr lang="en-GB" dirty="0"/>
          </a:p>
        </p:txBody>
      </p:sp>
    </p:spTree>
    <p:extLst>
      <p:ext uri="{BB962C8B-B14F-4D97-AF65-F5344CB8AC3E}">
        <p14:creationId xmlns:p14="http://schemas.microsoft.com/office/powerpoint/2010/main" val="3339408431"/>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FA004B2-1541-5046-B6F2-22AF56585712}" type="slidenum">
              <a:rPr lang="en-US" smtClean="0"/>
              <a:pPr/>
              <a:t>29</a:t>
            </a:fld>
            <a:endParaRPr lang="en-US"/>
          </a:p>
        </p:txBody>
      </p:sp>
      <p:sp>
        <p:nvSpPr>
          <p:cNvPr id="4" name="Title 3"/>
          <p:cNvSpPr>
            <a:spLocks noGrp="1"/>
          </p:cNvSpPr>
          <p:nvPr>
            <p:ph type="title"/>
          </p:nvPr>
        </p:nvSpPr>
        <p:spPr>
          <a:xfrm>
            <a:off x="457200" y="2023925"/>
            <a:ext cx="8229600" cy="914400"/>
          </a:xfrm>
        </p:spPr>
        <p:txBody>
          <a:bodyPr/>
          <a:lstStyle/>
          <a:p>
            <a:pPr algn="ctr"/>
            <a:r>
              <a:rPr lang="en-US" dirty="0" smtClean="0"/>
              <a:t>Back-up</a:t>
            </a:r>
            <a:endParaRPr lang="en-US" dirty="0"/>
          </a:p>
        </p:txBody>
      </p:sp>
      <p:sp>
        <p:nvSpPr>
          <p:cNvPr id="5" name="Footer Placeholder 4"/>
          <p:cNvSpPr>
            <a:spLocks noGrp="1"/>
          </p:cNvSpPr>
          <p:nvPr>
            <p:ph type="ftr" sz="quarter" idx="3"/>
          </p:nvPr>
        </p:nvSpPr>
        <p:spPr/>
        <p:txBody>
          <a:bodyPr/>
          <a:lstStyle/>
          <a:p>
            <a:endParaRPr lang="en-GB" dirty="0"/>
          </a:p>
        </p:txBody>
      </p:sp>
    </p:spTree>
    <p:extLst>
      <p:ext uri="{BB962C8B-B14F-4D97-AF65-F5344CB8AC3E}">
        <p14:creationId xmlns:p14="http://schemas.microsoft.com/office/powerpoint/2010/main" val="3452321277"/>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FA004B2-1541-5046-B6F2-22AF56585712}" type="slidenum">
              <a:rPr lang="en-US" smtClean="0"/>
              <a:pPr/>
              <a:t>3</a:t>
            </a:fld>
            <a:endParaRPr lang="en-US"/>
          </a:p>
        </p:txBody>
      </p:sp>
      <p:sp>
        <p:nvSpPr>
          <p:cNvPr id="4" name="Title 3"/>
          <p:cNvSpPr>
            <a:spLocks noGrp="1"/>
          </p:cNvSpPr>
          <p:nvPr>
            <p:ph type="title"/>
          </p:nvPr>
        </p:nvSpPr>
        <p:spPr>
          <a:xfrm>
            <a:off x="457200" y="2741613"/>
            <a:ext cx="8229600" cy="914400"/>
          </a:xfrm>
        </p:spPr>
        <p:txBody>
          <a:bodyPr/>
          <a:lstStyle/>
          <a:p>
            <a:r>
              <a:rPr lang="en-US" dirty="0" smtClean="0"/>
              <a:t>Aperture update</a:t>
            </a:r>
            <a:endParaRPr lang="en-US" dirty="0"/>
          </a:p>
        </p:txBody>
      </p:sp>
      <p:sp>
        <p:nvSpPr>
          <p:cNvPr id="5" name="Footer Placeholder 4"/>
          <p:cNvSpPr>
            <a:spLocks noGrp="1"/>
          </p:cNvSpPr>
          <p:nvPr>
            <p:ph type="ftr" sz="quarter" idx="3"/>
          </p:nvPr>
        </p:nvSpPr>
        <p:spPr/>
        <p:txBody>
          <a:bodyPr/>
          <a:lstStyle/>
          <a:p>
            <a:endParaRPr lang="en-GB" dirty="0"/>
          </a:p>
        </p:txBody>
      </p:sp>
    </p:spTree>
    <p:extLst>
      <p:ext uri="{BB962C8B-B14F-4D97-AF65-F5344CB8AC3E}">
        <p14:creationId xmlns:p14="http://schemas.microsoft.com/office/powerpoint/2010/main" val="763805618"/>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22155" y="1324697"/>
            <a:ext cx="4357235" cy="4726699"/>
          </a:xfrm>
        </p:spPr>
        <p:txBody>
          <a:bodyPr>
            <a:normAutofit fontScale="70000" lnSpcReduction="20000"/>
          </a:bodyPr>
          <a:lstStyle/>
          <a:p>
            <a:pPr marL="0" indent="0">
              <a:buNone/>
            </a:pPr>
            <a:r>
              <a:rPr lang="en-US" dirty="0" smtClean="0"/>
              <a:t>Octagonal beam screens for triplets/D1 with Tungsten shielding have been designed.</a:t>
            </a:r>
          </a:p>
          <a:p>
            <a:pPr marL="0" indent="0">
              <a:buNone/>
            </a:pPr>
            <a:endParaRPr lang="en-US" dirty="0" smtClean="0"/>
          </a:p>
          <a:p>
            <a:pPr marL="0" indent="0">
              <a:buNone/>
            </a:pPr>
            <a:r>
              <a:rPr lang="en-US" dirty="0"/>
              <a:t>Expected straightness 0.5 mm and shape tolerance +- 1 mm (C. Garion 12/06/2015 </a:t>
            </a:r>
            <a:r>
              <a:rPr lang="en-US" dirty="0" smtClean="0"/>
              <a:t>), to be confirmed by the prototype.</a:t>
            </a:r>
          </a:p>
          <a:p>
            <a:pPr marL="0" indent="0">
              <a:buNone/>
            </a:pPr>
            <a:endParaRPr lang="en-US" dirty="0" smtClean="0"/>
          </a:p>
          <a:p>
            <a:pPr marL="0" indent="0">
              <a:buNone/>
            </a:pPr>
            <a:r>
              <a:rPr lang="en-US" dirty="0" smtClean="0"/>
              <a:t>To be checked the possibility of reducing the W layer thanks to alternating crossing angle sign (F. Cerutti, S. Fartoukh).  </a:t>
            </a:r>
          </a:p>
          <a:p>
            <a:pPr marL="0" indent="0">
              <a:buNone/>
            </a:pPr>
            <a:endParaRPr lang="en-US" dirty="0"/>
          </a:p>
          <a:p>
            <a:pPr marL="0" indent="0">
              <a:buNone/>
            </a:pPr>
            <a:endParaRPr lang="en-US" dirty="0" smtClean="0"/>
          </a:p>
          <a:p>
            <a:pPr marL="0" indent="0">
              <a:buNone/>
            </a:pPr>
            <a:endParaRPr lang="en-US" dirty="0" smtClean="0"/>
          </a:p>
          <a:p>
            <a:pPr marL="0" indent="0">
              <a:buNone/>
            </a:pPr>
            <a:endParaRPr lang="en-US" dirty="0"/>
          </a:p>
          <a:p>
            <a:pPr marL="0" indent="0">
              <a:buNone/>
            </a:pPr>
            <a:endParaRPr lang="en-GB" dirty="0"/>
          </a:p>
        </p:txBody>
      </p:sp>
      <p:sp>
        <p:nvSpPr>
          <p:cNvPr id="3" name="Slide Number Placeholder 2"/>
          <p:cNvSpPr>
            <a:spLocks noGrp="1"/>
          </p:cNvSpPr>
          <p:nvPr>
            <p:ph type="sldNum" sz="quarter" idx="12"/>
          </p:nvPr>
        </p:nvSpPr>
        <p:spPr/>
        <p:txBody>
          <a:bodyPr/>
          <a:lstStyle/>
          <a:p>
            <a:fld id="{0FA004B2-1541-5046-B6F2-22AF56585712}" type="slidenum">
              <a:rPr lang="en-US" smtClean="0"/>
              <a:pPr/>
              <a:t>30</a:t>
            </a:fld>
            <a:endParaRPr lang="en-US"/>
          </a:p>
        </p:txBody>
      </p:sp>
      <p:sp>
        <p:nvSpPr>
          <p:cNvPr id="4" name="Title 3"/>
          <p:cNvSpPr>
            <a:spLocks noGrp="1"/>
          </p:cNvSpPr>
          <p:nvPr>
            <p:ph type="title"/>
          </p:nvPr>
        </p:nvSpPr>
        <p:spPr/>
        <p:txBody>
          <a:bodyPr/>
          <a:lstStyle/>
          <a:p>
            <a:r>
              <a:rPr lang="en-US" dirty="0" smtClean="0"/>
              <a:t>Triplet area aperture</a:t>
            </a:r>
            <a:endParaRPr lang="en-GB" dirty="0"/>
          </a:p>
        </p:txBody>
      </p:sp>
      <p:sp>
        <p:nvSpPr>
          <p:cNvPr id="5" name="Footer Placeholder 4"/>
          <p:cNvSpPr>
            <a:spLocks noGrp="1"/>
          </p:cNvSpPr>
          <p:nvPr>
            <p:ph type="ftr" sz="quarter" idx="3"/>
          </p:nvPr>
        </p:nvSpPr>
        <p:spPr/>
        <p:txBody>
          <a:bodyPr/>
          <a:lstStyle/>
          <a:p>
            <a:endParaRPr lang="en-GB" dirty="0"/>
          </a:p>
        </p:txBody>
      </p:sp>
      <p:pic>
        <p:nvPicPr>
          <p:cNvPr id="6" name="Picture 5"/>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428891" y="138979"/>
            <a:ext cx="3693499" cy="3284501"/>
          </a:xfrm>
          <a:prstGeom prst="rect">
            <a:avLst/>
          </a:prstGeom>
        </p:spPr>
      </p:pic>
      <p:sp>
        <p:nvSpPr>
          <p:cNvPr id="8" name="TextBox 7"/>
          <p:cNvSpPr txBox="1"/>
          <p:nvPr/>
        </p:nvSpPr>
        <p:spPr>
          <a:xfrm>
            <a:off x="5841064" y="341961"/>
            <a:ext cx="3124198" cy="369332"/>
          </a:xfrm>
          <a:prstGeom prst="rect">
            <a:avLst/>
          </a:prstGeom>
          <a:noFill/>
        </p:spPr>
        <p:txBody>
          <a:bodyPr wrap="square" rtlCol="0">
            <a:spAutoFit/>
          </a:bodyPr>
          <a:lstStyle/>
          <a:p>
            <a:r>
              <a:rPr lang="en-US" dirty="0" smtClean="0"/>
              <a:t>Triplet beam screens, C. </a:t>
            </a:r>
            <a:r>
              <a:rPr lang="en-US" dirty="0" err="1" smtClean="0"/>
              <a:t>Garion</a:t>
            </a:r>
            <a:endParaRPr lang="en-GB" dirty="0"/>
          </a:p>
        </p:txBody>
      </p:sp>
      <p:cxnSp>
        <p:nvCxnSpPr>
          <p:cNvPr id="13" name="Straight Arrow Connector 12"/>
          <p:cNvCxnSpPr>
            <a:endCxn id="14" idx="0"/>
          </p:cNvCxnSpPr>
          <p:nvPr/>
        </p:nvCxnSpPr>
        <p:spPr>
          <a:xfrm>
            <a:off x="7270794" y="2600240"/>
            <a:ext cx="354676" cy="30007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7113951" y="2900316"/>
            <a:ext cx="1023037" cy="369332"/>
          </a:xfrm>
          <a:prstGeom prst="rect">
            <a:avLst/>
          </a:prstGeom>
          <a:noFill/>
        </p:spPr>
        <p:txBody>
          <a:bodyPr wrap="none" rtlCol="0">
            <a:spAutoFit/>
          </a:bodyPr>
          <a:lstStyle/>
          <a:p>
            <a:r>
              <a:rPr lang="en-US" dirty="0" smtClean="0"/>
              <a:t>shielding</a:t>
            </a:r>
            <a:endParaRPr lang="en-GB" dirty="0"/>
          </a:p>
        </p:txBody>
      </p:sp>
      <p:cxnSp>
        <p:nvCxnSpPr>
          <p:cNvPr id="17" name="Straight Arrow Connector 16"/>
          <p:cNvCxnSpPr>
            <a:endCxn id="18" idx="1"/>
          </p:cNvCxnSpPr>
          <p:nvPr/>
        </p:nvCxnSpPr>
        <p:spPr>
          <a:xfrm>
            <a:off x="7801338" y="2448381"/>
            <a:ext cx="419623" cy="15185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8220961" y="2415574"/>
            <a:ext cx="860813" cy="369332"/>
          </a:xfrm>
          <a:prstGeom prst="rect">
            <a:avLst/>
          </a:prstGeom>
          <a:noFill/>
        </p:spPr>
        <p:txBody>
          <a:bodyPr wrap="none" rtlCol="0">
            <a:spAutoFit/>
          </a:bodyPr>
          <a:lstStyle/>
          <a:p>
            <a:r>
              <a:rPr lang="en-US" dirty="0" smtClean="0"/>
              <a:t>cooling</a:t>
            </a:r>
            <a:endParaRPr lang="en-GB" dirty="0"/>
          </a:p>
        </p:txBody>
      </p:sp>
      <p:graphicFrame>
        <p:nvGraphicFramePr>
          <p:cNvPr id="31" name="Table 30"/>
          <p:cNvGraphicFramePr>
            <a:graphicFrameLocks noGrp="1"/>
          </p:cNvGraphicFramePr>
          <p:nvPr>
            <p:extLst>
              <p:ext uri="{D42A27DB-BD31-4B8C-83A1-F6EECF244321}">
                <p14:modId xmlns:p14="http://schemas.microsoft.com/office/powerpoint/2010/main" val="858419069"/>
              </p:ext>
            </p:extLst>
          </p:nvPr>
        </p:nvGraphicFramePr>
        <p:xfrm>
          <a:off x="4883085" y="3918109"/>
          <a:ext cx="3768282" cy="1747520"/>
        </p:xfrm>
        <a:graphic>
          <a:graphicData uri="http://schemas.openxmlformats.org/drawingml/2006/table">
            <a:tbl>
              <a:tblPr firstRow="1" bandRow="1">
                <a:tableStyleId>{5C22544A-7EE6-4342-B048-85BDC9FD1C3A}</a:tableStyleId>
              </a:tblPr>
              <a:tblGrid>
                <a:gridCol w="1256094"/>
                <a:gridCol w="1256094"/>
                <a:gridCol w="1256094"/>
              </a:tblGrid>
              <a:tr h="370840">
                <a:tc>
                  <a:txBody>
                    <a:bodyPr/>
                    <a:lstStyle/>
                    <a:p>
                      <a:r>
                        <a:rPr lang="en-US" dirty="0" smtClean="0"/>
                        <a:t>Nominal</a:t>
                      </a:r>
                    </a:p>
                    <a:p>
                      <a:r>
                        <a:rPr lang="en-US" dirty="0" smtClean="0"/>
                        <a:t>apertures</a:t>
                      </a:r>
                      <a:endParaRPr lang="en-GB" dirty="0"/>
                    </a:p>
                  </a:txBody>
                  <a:tcPr/>
                </a:tc>
                <a:tc>
                  <a:txBody>
                    <a:bodyPr/>
                    <a:lstStyle/>
                    <a:p>
                      <a:r>
                        <a:rPr lang="en-US" dirty="0" smtClean="0"/>
                        <a:t>H,V</a:t>
                      </a:r>
                      <a:r>
                        <a:rPr lang="en-US" baseline="0" dirty="0" smtClean="0"/>
                        <a:t> gap</a:t>
                      </a:r>
                    </a:p>
                    <a:p>
                      <a:r>
                        <a:rPr lang="en-US" baseline="0" dirty="0" smtClean="0"/>
                        <a:t>[mm]</a:t>
                      </a:r>
                      <a:endParaRPr lang="en-GB" dirty="0"/>
                    </a:p>
                  </a:txBody>
                  <a:tcPr/>
                </a:tc>
                <a:tc>
                  <a:txBody>
                    <a:bodyPr/>
                    <a:lstStyle/>
                    <a:p>
                      <a:r>
                        <a:rPr lang="en-US" dirty="0" smtClean="0"/>
                        <a:t>45° gap</a:t>
                      </a:r>
                    </a:p>
                    <a:p>
                      <a:r>
                        <a:rPr lang="en-US" dirty="0" smtClean="0"/>
                        <a:t>[mm]</a:t>
                      </a:r>
                      <a:endParaRPr lang="en-GB" dirty="0"/>
                    </a:p>
                  </a:txBody>
                  <a:tcPr/>
                </a:tc>
              </a:tr>
              <a:tr h="322664">
                <a:tc>
                  <a:txBody>
                    <a:bodyPr/>
                    <a:lstStyle/>
                    <a:p>
                      <a:r>
                        <a:rPr lang="en-US" dirty="0" smtClean="0"/>
                        <a:t>Q1</a:t>
                      </a:r>
                      <a:endParaRPr lang="en-GB" dirty="0"/>
                    </a:p>
                  </a:txBody>
                  <a:tcPr/>
                </a:tc>
                <a:tc>
                  <a:txBody>
                    <a:bodyPr/>
                    <a:lstStyle/>
                    <a:p>
                      <a:r>
                        <a:rPr lang="en-US" dirty="0" smtClean="0"/>
                        <a:t>102</a:t>
                      </a:r>
                      <a:endParaRPr lang="en-GB" dirty="0"/>
                    </a:p>
                  </a:txBody>
                  <a:tcPr/>
                </a:tc>
                <a:tc>
                  <a:txBody>
                    <a:bodyPr/>
                    <a:lstStyle/>
                    <a:p>
                      <a:r>
                        <a:rPr lang="en-US" dirty="0" smtClean="0"/>
                        <a:t>102</a:t>
                      </a:r>
                      <a:endParaRPr lang="en-GB" dirty="0"/>
                    </a:p>
                  </a:txBody>
                  <a:tcPr/>
                </a:tc>
              </a:tr>
              <a:tr h="370840">
                <a:tc>
                  <a:txBody>
                    <a:bodyPr/>
                    <a:lstStyle/>
                    <a:p>
                      <a:r>
                        <a:rPr lang="en-US" dirty="0" smtClean="0"/>
                        <a:t>Q2-Q3-CP</a:t>
                      </a:r>
                      <a:endParaRPr lang="en-GB" dirty="0"/>
                    </a:p>
                  </a:txBody>
                  <a:tcPr/>
                </a:tc>
                <a:tc>
                  <a:txBody>
                    <a:bodyPr/>
                    <a:lstStyle/>
                    <a:p>
                      <a:r>
                        <a:rPr lang="en-US" dirty="0" smtClean="0"/>
                        <a:t>122</a:t>
                      </a:r>
                      <a:endParaRPr lang="en-GB" dirty="0">
                        <a:solidFill>
                          <a:srgbClr val="FF0000"/>
                        </a:solidFill>
                      </a:endParaRPr>
                    </a:p>
                  </a:txBody>
                  <a:tcPr/>
                </a:tc>
                <a:tc>
                  <a:txBody>
                    <a:bodyPr/>
                    <a:lstStyle/>
                    <a:p>
                      <a:r>
                        <a:rPr lang="en-US" dirty="0" smtClean="0"/>
                        <a:t>114</a:t>
                      </a:r>
                      <a:endParaRPr lang="en-GB" dirty="0"/>
                    </a:p>
                  </a:txBody>
                  <a:tcPr/>
                </a:tc>
              </a:tr>
              <a:tr h="370840">
                <a:tc>
                  <a:txBody>
                    <a:bodyPr/>
                    <a:lstStyle/>
                    <a:p>
                      <a:r>
                        <a:rPr lang="en-US" dirty="0" smtClean="0"/>
                        <a:t>D1</a:t>
                      </a:r>
                      <a:endParaRPr lang="en-GB" dirty="0"/>
                    </a:p>
                  </a:txBody>
                  <a:tcPr/>
                </a:tc>
                <a:tc>
                  <a:txBody>
                    <a:bodyPr/>
                    <a:lstStyle/>
                    <a:p>
                      <a:r>
                        <a:rPr lang="en-US" dirty="0" smtClean="0"/>
                        <a:t>122</a:t>
                      </a:r>
                      <a:endParaRPr lang="en-GB" dirty="0"/>
                    </a:p>
                  </a:txBody>
                  <a:tcPr/>
                </a:tc>
                <a:tc>
                  <a:txBody>
                    <a:bodyPr/>
                    <a:lstStyle/>
                    <a:p>
                      <a:r>
                        <a:rPr lang="en-US" dirty="0" smtClean="0"/>
                        <a:t>114</a:t>
                      </a:r>
                      <a:endParaRPr lang="en-GB" dirty="0"/>
                    </a:p>
                  </a:txBody>
                  <a:tcPr/>
                </a:tc>
              </a:tr>
            </a:tbl>
          </a:graphicData>
        </a:graphic>
      </p:graphicFrame>
      <p:sp>
        <p:nvSpPr>
          <p:cNvPr id="7" name="TextBox 6"/>
          <p:cNvSpPr txBox="1"/>
          <p:nvPr/>
        </p:nvSpPr>
        <p:spPr>
          <a:xfrm>
            <a:off x="4779390" y="5665629"/>
            <a:ext cx="4623766" cy="923330"/>
          </a:xfrm>
          <a:prstGeom prst="rect">
            <a:avLst/>
          </a:prstGeom>
          <a:noFill/>
        </p:spPr>
        <p:txBody>
          <a:bodyPr wrap="square" rtlCol="0">
            <a:spAutoFit/>
          </a:bodyPr>
          <a:lstStyle/>
          <a:p>
            <a:r>
              <a:rPr lang="en-US" dirty="0" smtClean="0">
                <a:solidFill>
                  <a:srgbClr val="FF0000"/>
                </a:solidFill>
              </a:rPr>
              <a:t>The tolerance of 1.5 mm is removed radially to the tolerance budget thus reducing the available aperture.</a:t>
            </a:r>
            <a:endParaRPr lang="en-US" dirty="0">
              <a:solidFill>
                <a:srgbClr val="FF0000"/>
              </a:solidFill>
            </a:endParaRPr>
          </a:p>
        </p:txBody>
      </p:sp>
    </p:spTree>
    <p:extLst>
      <p:ext uri="{BB962C8B-B14F-4D97-AF65-F5344CB8AC3E}">
        <p14:creationId xmlns:p14="http://schemas.microsoft.com/office/powerpoint/2010/main" val="1553479608"/>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88719"/>
            <a:ext cx="4533900" cy="1236981"/>
          </a:xfrm>
        </p:spPr>
        <p:txBody>
          <a:bodyPr>
            <a:normAutofit fontScale="62500" lnSpcReduction="20000"/>
          </a:bodyPr>
          <a:lstStyle/>
          <a:p>
            <a:r>
              <a:rPr lang="en-US" dirty="0" smtClean="0"/>
              <a:t>New D2-Q4 octagonal beam screens have been designed, no tolerances given yet. Same triplet tolerances removed from the shape.</a:t>
            </a:r>
          </a:p>
          <a:p>
            <a:pPr marL="0" indent="0">
              <a:buNone/>
            </a:pPr>
            <a:endParaRPr lang="en-US" dirty="0" smtClean="0"/>
          </a:p>
          <a:p>
            <a:pPr marL="0" indent="0">
              <a:buNone/>
            </a:pPr>
            <a:endParaRPr lang="en-GB" dirty="0"/>
          </a:p>
        </p:txBody>
      </p:sp>
      <p:sp>
        <p:nvSpPr>
          <p:cNvPr id="3" name="Slide Number Placeholder 2"/>
          <p:cNvSpPr>
            <a:spLocks noGrp="1"/>
          </p:cNvSpPr>
          <p:nvPr>
            <p:ph type="sldNum" sz="quarter" idx="12"/>
          </p:nvPr>
        </p:nvSpPr>
        <p:spPr/>
        <p:txBody>
          <a:bodyPr/>
          <a:lstStyle/>
          <a:p>
            <a:fld id="{0FA004B2-1541-5046-B6F2-22AF56585712}" type="slidenum">
              <a:rPr lang="en-US" smtClean="0"/>
              <a:pPr/>
              <a:t>31</a:t>
            </a:fld>
            <a:endParaRPr lang="en-US"/>
          </a:p>
        </p:txBody>
      </p:sp>
      <p:sp>
        <p:nvSpPr>
          <p:cNvPr id="4" name="Title 3"/>
          <p:cNvSpPr>
            <a:spLocks noGrp="1"/>
          </p:cNvSpPr>
          <p:nvPr>
            <p:ph type="title"/>
          </p:nvPr>
        </p:nvSpPr>
        <p:spPr/>
        <p:txBody>
          <a:bodyPr/>
          <a:lstStyle/>
          <a:p>
            <a:r>
              <a:rPr lang="en-US" dirty="0" smtClean="0"/>
              <a:t>D2-Q4-Q5 Aperture</a:t>
            </a:r>
            <a:endParaRPr lang="en-GB" dirty="0"/>
          </a:p>
        </p:txBody>
      </p:sp>
      <p:sp>
        <p:nvSpPr>
          <p:cNvPr id="5" name="Footer Placeholder 4"/>
          <p:cNvSpPr>
            <a:spLocks noGrp="1"/>
          </p:cNvSpPr>
          <p:nvPr>
            <p:ph type="ftr" sz="quarter" idx="3"/>
          </p:nvPr>
        </p:nvSpPr>
        <p:spPr/>
        <p:txBody>
          <a:bodyPr/>
          <a:lstStyle/>
          <a:p>
            <a:endParaRPr lang="en-GB" dirty="0"/>
          </a:p>
        </p:txBody>
      </p:sp>
      <p:pic>
        <p:nvPicPr>
          <p:cNvPr id="8" name="Picture 7"/>
          <p:cNvPicPr>
            <a:picLocks noChangeAspect="1"/>
          </p:cNvPicPr>
          <p:nvPr/>
        </p:nvPicPr>
        <p:blipFill rotWithShape="1">
          <a:blip r:embed="rId2" cstate="email">
            <a:extLst>
              <a:ext uri="{28A0092B-C50C-407E-A947-70E740481C1C}">
                <a14:useLocalDpi xmlns:a14="http://schemas.microsoft.com/office/drawing/2010/main" val="0"/>
              </a:ext>
            </a:extLst>
          </a:blip>
          <a:srcRect l="4855" t="14080" r="3142"/>
          <a:stretch/>
        </p:blipFill>
        <p:spPr>
          <a:xfrm>
            <a:off x="5919350" y="456462"/>
            <a:ext cx="2603500" cy="2557462"/>
          </a:xfrm>
          <a:prstGeom prst="rect">
            <a:avLst/>
          </a:prstGeom>
        </p:spPr>
      </p:pic>
      <p:pic>
        <p:nvPicPr>
          <p:cNvPr id="9" name="Picture 8"/>
          <p:cNvPicPr>
            <a:picLocks noChangeAspect="1"/>
          </p:cNvPicPr>
          <p:nvPr/>
        </p:nvPicPr>
        <p:blipFill rotWithShape="1">
          <a:blip r:embed="rId3" cstate="email">
            <a:extLst>
              <a:ext uri="{28A0092B-C50C-407E-A947-70E740481C1C}">
                <a14:useLocalDpi xmlns:a14="http://schemas.microsoft.com/office/drawing/2010/main" val="0"/>
              </a:ext>
            </a:extLst>
          </a:blip>
          <a:srcRect l="12165" t="21291" r="11838" b="9798"/>
          <a:stretch/>
        </p:blipFill>
        <p:spPr>
          <a:xfrm>
            <a:off x="6019800" y="3543520"/>
            <a:ext cx="2413000" cy="2311400"/>
          </a:xfrm>
          <a:prstGeom prst="rect">
            <a:avLst/>
          </a:prstGeom>
        </p:spPr>
      </p:pic>
      <p:sp>
        <p:nvSpPr>
          <p:cNvPr id="10" name="TextBox 9"/>
          <p:cNvSpPr txBox="1"/>
          <p:nvPr/>
        </p:nvSpPr>
        <p:spPr>
          <a:xfrm>
            <a:off x="6699324" y="1269170"/>
            <a:ext cx="444352" cy="369332"/>
          </a:xfrm>
          <a:prstGeom prst="rect">
            <a:avLst/>
          </a:prstGeom>
          <a:noFill/>
        </p:spPr>
        <p:txBody>
          <a:bodyPr wrap="none" rtlCol="0">
            <a:spAutoFit/>
          </a:bodyPr>
          <a:lstStyle/>
          <a:p>
            <a:r>
              <a:rPr lang="en-US" dirty="0" smtClean="0"/>
              <a:t>D2</a:t>
            </a:r>
            <a:endParaRPr lang="en-GB" dirty="0"/>
          </a:p>
        </p:txBody>
      </p:sp>
      <p:sp>
        <p:nvSpPr>
          <p:cNvPr id="11" name="TextBox 10"/>
          <p:cNvSpPr txBox="1"/>
          <p:nvPr/>
        </p:nvSpPr>
        <p:spPr>
          <a:xfrm>
            <a:off x="6763924" y="4278988"/>
            <a:ext cx="457176" cy="369332"/>
          </a:xfrm>
          <a:prstGeom prst="rect">
            <a:avLst/>
          </a:prstGeom>
          <a:noFill/>
        </p:spPr>
        <p:txBody>
          <a:bodyPr wrap="none" rtlCol="0">
            <a:spAutoFit/>
          </a:bodyPr>
          <a:lstStyle/>
          <a:p>
            <a:r>
              <a:rPr lang="en-US" dirty="0" smtClean="0"/>
              <a:t>Q4</a:t>
            </a:r>
            <a:endParaRPr lang="en-GB" dirty="0"/>
          </a:p>
        </p:txBody>
      </p:sp>
      <p:sp>
        <p:nvSpPr>
          <p:cNvPr id="12" name="TextBox 11"/>
          <p:cNvSpPr txBox="1"/>
          <p:nvPr/>
        </p:nvSpPr>
        <p:spPr>
          <a:xfrm>
            <a:off x="5764165" y="3118966"/>
            <a:ext cx="3204147" cy="369332"/>
          </a:xfrm>
          <a:prstGeom prst="rect">
            <a:avLst/>
          </a:prstGeom>
          <a:noFill/>
        </p:spPr>
        <p:txBody>
          <a:bodyPr wrap="none" rtlCol="0">
            <a:spAutoFit/>
          </a:bodyPr>
          <a:lstStyle/>
          <a:p>
            <a:r>
              <a:rPr lang="en-US" dirty="0" smtClean="0"/>
              <a:t>C. Garion, no tolerance included</a:t>
            </a:r>
            <a:endParaRPr lang="en-GB" dirty="0"/>
          </a:p>
        </p:txBody>
      </p:sp>
      <p:graphicFrame>
        <p:nvGraphicFramePr>
          <p:cNvPr id="13" name="Table 12"/>
          <p:cNvGraphicFramePr>
            <a:graphicFrameLocks noGrp="1"/>
          </p:cNvGraphicFramePr>
          <p:nvPr>
            <p:extLst>
              <p:ext uri="{D42A27DB-BD31-4B8C-83A1-F6EECF244321}">
                <p14:modId xmlns:p14="http://schemas.microsoft.com/office/powerpoint/2010/main" val="4184748342"/>
              </p:ext>
            </p:extLst>
          </p:nvPr>
        </p:nvGraphicFramePr>
        <p:xfrm>
          <a:off x="774700" y="2565400"/>
          <a:ext cx="3768282" cy="1381760"/>
        </p:xfrm>
        <a:graphic>
          <a:graphicData uri="http://schemas.openxmlformats.org/drawingml/2006/table">
            <a:tbl>
              <a:tblPr firstRow="1" bandRow="1">
                <a:tableStyleId>{5C22544A-7EE6-4342-B048-85BDC9FD1C3A}</a:tableStyleId>
              </a:tblPr>
              <a:tblGrid>
                <a:gridCol w="1256094"/>
                <a:gridCol w="1256094"/>
                <a:gridCol w="1256094"/>
              </a:tblGrid>
              <a:tr h="370840">
                <a:tc>
                  <a:txBody>
                    <a:bodyPr/>
                    <a:lstStyle/>
                    <a:p>
                      <a:r>
                        <a:rPr lang="en-US" dirty="0" smtClean="0"/>
                        <a:t>Nominal</a:t>
                      </a:r>
                    </a:p>
                    <a:p>
                      <a:r>
                        <a:rPr lang="en-US" dirty="0" smtClean="0"/>
                        <a:t>apertures</a:t>
                      </a:r>
                      <a:endParaRPr lang="en-GB" dirty="0"/>
                    </a:p>
                  </a:txBody>
                  <a:tcPr/>
                </a:tc>
                <a:tc>
                  <a:txBody>
                    <a:bodyPr/>
                    <a:lstStyle/>
                    <a:p>
                      <a:r>
                        <a:rPr lang="en-US" dirty="0" smtClean="0"/>
                        <a:t>H,V</a:t>
                      </a:r>
                      <a:r>
                        <a:rPr lang="en-US" baseline="0" dirty="0" smtClean="0"/>
                        <a:t> gap</a:t>
                      </a:r>
                    </a:p>
                    <a:p>
                      <a:r>
                        <a:rPr lang="en-US" baseline="0" dirty="0" smtClean="0"/>
                        <a:t>[mm]</a:t>
                      </a:r>
                      <a:endParaRPr lang="en-GB" dirty="0"/>
                    </a:p>
                  </a:txBody>
                  <a:tcPr/>
                </a:tc>
                <a:tc>
                  <a:txBody>
                    <a:bodyPr/>
                    <a:lstStyle/>
                    <a:p>
                      <a:r>
                        <a:rPr lang="en-US" dirty="0" smtClean="0"/>
                        <a:t>45° gap</a:t>
                      </a:r>
                    </a:p>
                    <a:p>
                      <a:r>
                        <a:rPr lang="en-US" dirty="0" smtClean="0"/>
                        <a:t>[mm]</a:t>
                      </a:r>
                      <a:endParaRPr lang="en-GB" dirty="0"/>
                    </a:p>
                  </a:txBody>
                  <a:tcPr/>
                </a:tc>
              </a:tr>
              <a:tr h="370840">
                <a:tc>
                  <a:txBody>
                    <a:bodyPr/>
                    <a:lstStyle/>
                    <a:p>
                      <a:r>
                        <a:rPr lang="en-US" dirty="0" smtClean="0"/>
                        <a:t>MBRD</a:t>
                      </a:r>
                      <a:endParaRPr lang="en-GB" dirty="0"/>
                    </a:p>
                  </a:txBody>
                  <a:tcPr/>
                </a:tc>
                <a:tc>
                  <a:txBody>
                    <a:bodyPr/>
                    <a:lstStyle/>
                    <a:p>
                      <a:r>
                        <a:rPr lang="en-US" dirty="0" smtClean="0"/>
                        <a:t>87</a:t>
                      </a:r>
                      <a:endParaRPr lang="en-GB" dirty="0"/>
                    </a:p>
                  </a:txBody>
                  <a:tcPr/>
                </a:tc>
                <a:tc>
                  <a:txBody>
                    <a:bodyPr/>
                    <a:lstStyle/>
                    <a:p>
                      <a:r>
                        <a:rPr lang="en-GB" dirty="0" smtClean="0"/>
                        <a:t>78</a:t>
                      </a:r>
                      <a:endParaRPr lang="en-GB" dirty="0">
                        <a:solidFill>
                          <a:srgbClr val="FF0000"/>
                        </a:solidFill>
                      </a:endParaRPr>
                    </a:p>
                  </a:txBody>
                  <a:tcPr/>
                </a:tc>
              </a:tr>
              <a:tr h="370840">
                <a:tc>
                  <a:txBody>
                    <a:bodyPr/>
                    <a:lstStyle/>
                    <a:p>
                      <a:r>
                        <a:rPr lang="en-US" dirty="0" smtClean="0"/>
                        <a:t>MQYY</a:t>
                      </a:r>
                      <a:endParaRPr lang="en-GB" dirty="0"/>
                    </a:p>
                  </a:txBody>
                  <a:tcPr/>
                </a:tc>
                <a:tc>
                  <a:txBody>
                    <a:bodyPr/>
                    <a:lstStyle/>
                    <a:p>
                      <a:r>
                        <a:rPr lang="en-US" dirty="0" smtClean="0">
                          <a:solidFill>
                            <a:schemeClr val="dk1"/>
                          </a:solidFill>
                        </a:rPr>
                        <a:t>73.8</a:t>
                      </a:r>
                      <a:endParaRPr lang="en-GB" dirty="0">
                        <a:solidFill>
                          <a:srgbClr val="FF0000"/>
                        </a:solidFill>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dirty="0" smtClean="0"/>
                        <a:t>63.8</a:t>
                      </a:r>
                      <a:endParaRPr lang="en-GB" dirty="0" smtClean="0">
                        <a:solidFill>
                          <a:srgbClr val="FF0000"/>
                        </a:solidFill>
                      </a:endParaRPr>
                    </a:p>
                  </a:txBody>
                  <a:tcPr/>
                </a:tc>
              </a:tr>
            </a:tbl>
          </a:graphicData>
        </a:graphic>
      </p:graphicFrame>
      <p:sp>
        <p:nvSpPr>
          <p:cNvPr id="14" name="TextBox 13"/>
          <p:cNvSpPr txBox="1"/>
          <p:nvPr/>
        </p:nvSpPr>
        <p:spPr>
          <a:xfrm>
            <a:off x="457200" y="4060043"/>
            <a:ext cx="4623766" cy="646331"/>
          </a:xfrm>
          <a:prstGeom prst="rect">
            <a:avLst/>
          </a:prstGeom>
          <a:noFill/>
        </p:spPr>
        <p:txBody>
          <a:bodyPr wrap="square" rtlCol="0">
            <a:spAutoFit/>
          </a:bodyPr>
          <a:lstStyle/>
          <a:p>
            <a:r>
              <a:rPr lang="en-US" dirty="0" smtClean="0">
                <a:solidFill>
                  <a:srgbClr val="FF0000"/>
                </a:solidFill>
              </a:rPr>
              <a:t>The tolerance of 1.5/2 mm is  subtracted  from the gaps thus reducing the available aperture.</a:t>
            </a:r>
            <a:endParaRPr lang="en-US" dirty="0">
              <a:solidFill>
                <a:srgbClr val="FF0000"/>
              </a:solidFill>
            </a:endParaRPr>
          </a:p>
        </p:txBody>
      </p:sp>
      <p:sp>
        <p:nvSpPr>
          <p:cNvPr id="6" name="Rectangle 5"/>
          <p:cNvSpPr/>
          <p:nvPr/>
        </p:nvSpPr>
        <p:spPr>
          <a:xfrm>
            <a:off x="457200" y="4740008"/>
            <a:ext cx="4724400" cy="1015663"/>
          </a:xfrm>
          <a:prstGeom prst="rect">
            <a:avLst/>
          </a:prstGeom>
        </p:spPr>
        <p:txBody>
          <a:bodyPr wrap="square">
            <a:spAutoFit/>
          </a:bodyPr>
          <a:lstStyle/>
          <a:p>
            <a:pPr marL="285750" indent="-285750">
              <a:buFont typeface="Arial" panose="020B0604020202020204" pitchFamily="34" charset="0"/>
              <a:buChar char="•"/>
            </a:pPr>
            <a:r>
              <a:rPr lang="en-US" sz="2000" dirty="0"/>
              <a:t>Q5 beam screens (MQY, </a:t>
            </a:r>
            <a:r>
              <a:rPr lang="en-US" sz="2000" dirty="0" err="1"/>
              <a:t>rectellipse</a:t>
            </a:r>
            <a:r>
              <a:rPr lang="en-US" sz="2000" dirty="0"/>
              <a:t> of 57.8/48 mm) oriented to optimize apertures in collision optics.</a:t>
            </a:r>
          </a:p>
        </p:txBody>
      </p:sp>
    </p:spTree>
    <p:extLst>
      <p:ext uri="{BB962C8B-B14F-4D97-AF65-F5344CB8AC3E}">
        <p14:creationId xmlns:p14="http://schemas.microsoft.com/office/powerpoint/2010/main" val="2920975923"/>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88719"/>
            <a:ext cx="8229600" cy="2659381"/>
          </a:xfrm>
        </p:spPr>
        <p:txBody>
          <a:bodyPr/>
          <a:lstStyle/>
          <a:p>
            <a:r>
              <a:rPr lang="en-US" dirty="0" smtClean="0"/>
              <a:t>Optics scenarios considered:</a:t>
            </a:r>
          </a:p>
          <a:p>
            <a:pPr marL="0" indent="0">
              <a:buNone/>
            </a:pPr>
            <a:endParaRPr lang="en-US" dirty="0" smtClean="0"/>
          </a:p>
          <a:p>
            <a:pPr marL="0" indent="0">
              <a:buNone/>
            </a:pPr>
            <a:r>
              <a:rPr lang="en-US" dirty="0" smtClean="0"/>
              <a:t> </a:t>
            </a:r>
          </a:p>
        </p:txBody>
      </p:sp>
      <p:sp>
        <p:nvSpPr>
          <p:cNvPr id="3" name="Slide Number Placeholder 2"/>
          <p:cNvSpPr>
            <a:spLocks noGrp="1"/>
          </p:cNvSpPr>
          <p:nvPr>
            <p:ph type="sldNum" sz="quarter" idx="12"/>
          </p:nvPr>
        </p:nvSpPr>
        <p:spPr/>
        <p:txBody>
          <a:bodyPr/>
          <a:lstStyle/>
          <a:p>
            <a:fld id="{0FA004B2-1541-5046-B6F2-22AF56585712}" type="slidenum">
              <a:rPr lang="en-US" smtClean="0"/>
              <a:pPr/>
              <a:t>4</a:t>
            </a:fld>
            <a:endParaRPr lang="en-US"/>
          </a:p>
        </p:txBody>
      </p:sp>
      <p:sp>
        <p:nvSpPr>
          <p:cNvPr id="4" name="Title 3"/>
          <p:cNvSpPr>
            <a:spLocks noGrp="1"/>
          </p:cNvSpPr>
          <p:nvPr>
            <p:ph type="title"/>
          </p:nvPr>
        </p:nvSpPr>
        <p:spPr/>
        <p:txBody>
          <a:bodyPr/>
          <a:lstStyle/>
          <a:p>
            <a:r>
              <a:rPr lang="en-US" dirty="0" smtClean="0"/>
              <a:t>Squeezed optics</a:t>
            </a:r>
            <a:endParaRPr lang="en-US" dirty="0"/>
          </a:p>
        </p:txBody>
      </p:sp>
      <p:sp>
        <p:nvSpPr>
          <p:cNvPr id="5" name="Footer Placeholder 4"/>
          <p:cNvSpPr>
            <a:spLocks noGrp="1"/>
          </p:cNvSpPr>
          <p:nvPr>
            <p:ph type="ftr" sz="quarter" idx="3"/>
          </p:nvPr>
        </p:nvSpPr>
        <p:spPr/>
        <p:txBody>
          <a:bodyPr/>
          <a:lstStyle/>
          <a:p>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2678787310"/>
              </p:ext>
            </p:extLst>
          </p:nvPr>
        </p:nvGraphicFramePr>
        <p:xfrm>
          <a:off x="903266" y="1918100"/>
          <a:ext cx="6941758" cy="1606598"/>
        </p:xfrm>
        <a:graphic>
          <a:graphicData uri="http://schemas.openxmlformats.org/drawingml/2006/table">
            <a:tbl>
              <a:tblPr bandRow="1">
                <a:tableStyleId>{5C22544A-7EE6-4342-B048-85BDC9FD1C3A}</a:tableStyleId>
              </a:tblPr>
              <a:tblGrid>
                <a:gridCol w="1569847"/>
                <a:gridCol w="1232281"/>
                <a:gridCol w="1403668"/>
                <a:gridCol w="1284669"/>
                <a:gridCol w="1451293"/>
              </a:tblGrid>
              <a:tr h="437539">
                <a:tc>
                  <a:txBody>
                    <a:bodyPr/>
                    <a:lstStyle/>
                    <a:p>
                      <a:r>
                        <a:rPr lang="el-GR" dirty="0" smtClean="0"/>
                        <a:t>β</a:t>
                      </a:r>
                      <a:r>
                        <a:rPr lang="en-US" dirty="0" smtClean="0"/>
                        <a:t>*</a:t>
                      </a:r>
                      <a:endParaRPr lang="en-US" dirty="0"/>
                    </a:p>
                  </a:txBody>
                  <a:tcPr/>
                </a:tc>
                <a:tc>
                  <a:txBody>
                    <a:bodyPr/>
                    <a:lstStyle/>
                    <a:p>
                      <a:r>
                        <a:rPr lang="en-US" dirty="0" smtClean="0"/>
                        <a:t>15 cm</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7.5cm/30cm</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20 cm</a:t>
                      </a:r>
                      <a:endParaRPr lang="en-US" dirty="0"/>
                    </a:p>
                  </a:txBody>
                  <a:tcPr/>
                </a:tc>
                <a:tc>
                  <a:txBody>
                    <a:bodyPr/>
                    <a:lstStyle/>
                    <a:p>
                      <a:r>
                        <a:rPr lang="en-US" dirty="0" smtClean="0"/>
                        <a:t>10 cm/40 cm</a:t>
                      </a:r>
                      <a:endParaRPr lang="en-US" dirty="0"/>
                    </a:p>
                  </a:txBody>
                  <a:tcPr/>
                </a:tc>
              </a:tr>
              <a:tr h="0">
                <a:tc rowSpan="2">
                  <a:txBody>
                    <a:bodyPr/>
                    <a:lstStyle/>
                    <a:p>
                      <a:r>
                        <a:rPr lang="en-US" dirty="0" smtClean="0"/>
                        <a:t>Crossing angle</a:t>
                      </a:r>
                      <a:endParaRPr lang="en-US" dirty="0"/>
                    </a:p>
                  </a:txBody>
                  <a:tcPr/>
                </a:tc>
                <a:tc>
                  <a:txBody>
                    <a:bodyPr/>
                    <a:lstStyle/>
                    <a:p>
                      <a:r>
                        <a:rPr lang="en-US" dirty="0" smtClean="0"/>
                        <a:t>± 295 </a:t>
                      </a:r>
                      <a:r>
                        <a:rPr lang="el-GR" dirty="0" smtClean="0"/>
                        <a:t>μ</a:t>
                      </a:r>
                      <a:r>
                        <a:rPr lang="en-US" dirty="0" smtClean="0"/>
                        <a:t>rad</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 245 </a:t>
                      </a:r>
                      <a:r>
                        <a:rPr lang="el-GR" dirty="0" smtClean="0"/>
                        <a:t>μ</a:t>
                      </a:r>
                      <a:r>
                        <a:rPr lang="en-US" dirty="0" smtClean="0"/>
                        <a:t>rad</a:t>
                      </a:r>
                    </a:p>
                  </a:txBody>
                  <a:tcPr/>
                </a:tc>
                <a:tc>
                  <a:txBody>
                    <a:bodyPr/>
                    <a:lstStyle/>
                    <a:p>
                      <a:r>
                        <a:rPr lang="en-US" dirty="0" smtClean="0"/>
                        <a:t>± 255 </a:t>
                      </a:r>
                      <a:r>
                        <a:rPr lang="el-GR" dirty="0" smtClean="0"/>
                        <a:t>μ</a:t>
                      </a:r>
                      <a:r>
                        <a:rPr lang="en-US" dirty="0" smtClean="0"/>
                        <a:t>rad </a:t>
                      </a:r>
                      <a:endParaRPr lang="en-US" dirty="0"/>
                    </a:p>
                  </a:txBody>
                  <a:tcPr/>
                </a:tc>
                <a:tc>
                  <a:txBody>
                    <a:bodyPr/>
                    <a:lstStyle/>
                    <a:p>
                      <a:r>
                        <a:rPr lang="en-US" dirty="0" smtClean="0"/>
                        <a:t>± 210  </a:t>
                      </a:r>
                      <a:r>
                        <a:rPr lang="el-GR" dirty="0" smtClean="0"/>
                        <a:t>μ</a:t>
                      </a:r>
                      <a:r>
                        <a:rPr lang="en-US" dirty="0" smtClean="0"/>
                        <a:t>rad</a:t>
                      </a:r>
                      <a:endParaRPr lang="en-US" dirty="0"/>
                    </a:p>
                  </a:txBody>
                  <a:tcPr/>
                </a:tc>
              </a:tr>
              <a:tr h="0">
                <a:tc vMerge="1">
                  <a:txBody>
                    <a:bodyPr/>
                    <a:lstStyle/>
                    <a:p>
                      <a:endParaRPr lang="en-US" dirty="0"/>
                    </a:p>
                  </a:txBody>
                  <a:tcPr/>
                </a:tc>
                <a:tc>
                  <a:txBody>
                    <a:bodyPr/>
                    <a:lstStyle/>
                    <a:p>
                      <a:r>
                        <a:rPr lang="en-US" dirty="0" smtClean="0"/>
                        <a:t>12.5</a:t>
                      </a:r>
                      <a:r>
                        <a:rPr lang="en-US" baseline="0" dirty="0" smtClean="0"/>
                        <a:t> </a:t>
                      </a:r>
                      <a:r>
                        <a:rPr lang="el-GR" baseline="0" dirty="0" smtClean="0">
                          <a:latin typeface="Calibri"/>
                        </a:rPr>
                        <a:t>σ</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14.5</a:t>
                      </a:r>
                      <a:r>
                        <a:rPr lang="en-US" baseline="0" dirty="0" smtClean="0"/>
                        <a:t> </a:t>
                      </a:r>
                      <a:r>
                        <a:rPr lang="el-GR" baseline="0" dirty="0" smtClean="0">
                          <a:latin typeface="+mn-lt"/>
                        </a:rPr>
                        <a:t>σ</a:t>
                      </a:r>
                      <a:endParaRPr lang="en-US" dirty="0" smtClean="0"/>
                    </a:p>
                  </a:txBody>
                  <a:tcPr/>
                </a:tc>
                <a:tc>
                  <a:txBody>
                    <a:bodyPr/>
                    <a:lstStyle/>
                    <a:p>
                      <a:r>
                        <a:rPr lang="en-US" dirty="0" smtClean="0"/>
                        <a:t>12.5</a:t>
                      </a:r>
                      <a:r>
                        <a:rPr lang="en-US" baseline="0" dirty="0" smtClean="0"/>
                        <a:t> </a:t>
                      </a:r>
                      <a:r>
                        <a:rPr lang="el-GR" baseline="0" dirty="0" smtClean="0">
                          <a:latin typeface="Calibri"/>
                        </a:rPr>
                        <a:t>σ</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14.5</a:t>
                      </a:r>
                      <a:r>
                        <a:rPr lang="en-US" baseline="0" dirty="0" smtClean="0"/>
                        <a:t> </a:t>
                      </a:r>
                      <a:r>
                        <a:rPr lang="el-GR" baseline="0" dirty="0" smtClean="0">
                          <a:latin typeface="+mn-lt"/>
                        </a:rPr>
                        <a:t>σ</a:t>
                      </a:r>
                      <a:endParaRPr lang="en-US" dirty="0" smtClean="0"/>
                    </a:p>
                  </a:txBody>
                  <a:tcPr/>
                </a:tc>
              </a:tr>
              <a:tr h="437539">
                <a:tc>
                  <a:txBody>
                    <a:bodyPr/>
                    <a:lstStyle/>
                    <a:p>
                      <a:r>
                        <a:rPr lang="en-US" dirty="0" smtClean="0"/>
                        <a:t>Separation</a:t>
                      </a:r>
                      <a:endParaRPr lang="en-US" dirty="0"/>
                    </a:p>
                  </a:txBody>
                  <a:tcPr/>
                </a:tc>
                <a:tc>
                  <a:txBody>
                    <a:bodyPr/>
                    <a:lstStyle/>
                    <a:p>
                      <a:r>
                        <a:rPr lang="en-US" dirty="0" smtClean="0"/>
                        <a:t>± 2.00 mm </a:t>
                      </a:r>
                      <a:endParaRPr lang="en-US" dirty="0"/>
                    </a:p>
                  </a:txBody>
                  <a:tcPr/>
                </a:tc>
                <a:tc>
                  <a:txBody>
                    <a:bodyPr/>
                    <a:lstStyle/>
                    <a:p>
                      <a:r>
                        <a:rPr lang="en-US" dirty="0" smtClean="0"/>
                        <a:t>± 0.75 mm </a:t>
                      </a:r>
                      <a:endParaRPr lang="en-US" dirty="0"/>
                    </a:p>
                  </a:txBody>
                  <a:tcPr/>
                </a:tc>
                <a:tc>
                  <a:txBody>
                    <a:bodyPr/>
                    <a:lstStyle/>
                    <a:p>
                      <a:r>
                        <a:rPr lang="en-US" dirty="0" smtClean="0"/>
                        <a:t>± 2.00 mm </a:t>
                      </a:r>
                      <a:endParaRPr lang="en-US" dirty="0"/>
                    </a:p>
                  </a:txBody>
                  <a:tcPr/>
                </a:tc>
                <a:tc>
                  <a:txBody>
                    <a:bodyPr/>
                    <a:lstStyle/>
                    <a:p>
                      <a:r>
                        <a:rPr lang="en-US" dirty="0" smtClean="0"/>
                        <a:t>± 0.75 mm </a:t>
                      </a:r>
                      <a:endParaRPr lang="en-US" dirty="0"/>
                    </a:p>
                  </a:txBody>
                  <a:tcPr/>
                </a:tc>
              </a:tr>
            </a:tbl>
          </a:graphicData>
        </a:graphic>
      </p:graphicFrame>
    </p:spTree>
    <p:extLst>
      <p:ext uri="{BB962C8B-B14F-4D97-AF65-F5344CB8AC3E}">
        <p14:creationId xmlns:p14="http://schemas.microsoft.com/office/powerpoint/2010/main" val="354040339"/>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359216" y="1085850"/>
            <a:ext cx="4505384" cy="3466010"/>
          </a:xfrm>
        </p:spPr>
        <p:txBody>
          <a:bodyPr>
            <a:normAutofit fontScale="47500" lnSpcReduction="20000"/>
          </a:bodyPr>
          <a:lstStyle/>
          <a:p>
            <a:pPr marL="514350" indent="-514350">
              <a:buFont typeface="+mj-lt"/>
              <a:buAutoNum type="arabicPeriod"/>
            </a:pPr>
            <a:r>
              <a:rPr lang="en-US" dirty="0" smtClean="0"/>
              <a:t>Optics defines nominal orbit and beam sizes</a:t>
            </a:r>
            <a:r>
              <a:rPr lang="en-GB" dirty="0" smtClean="0"/>
              <a:t>.</a:t>
            </a:r>
          </a:p>
          <a:p>
            <a:pPr marL="514350" indent="-514350">
              <a:buFont typeface="+mj-lt"/>
              <a:buAutoNum type="arabicPeriod"/>
            </a:pPr>
            <a:r>
              <a:rPr lang="en-US" dirty="0" smtClean="0"/>
              <a:t>Geometry of the vacuum region (e.g. beam screens inner dimensions with tolerances </a:t>
            </a:r>
            <a:r>
              <a:rPr lang="en-US" dirty="0" err="1" smtClean="0"/>
              <a:t>incuded</a:t>
            </a:r>
            <a:r>
              <a:rPr lang="en-US" dirty="0" smtClean="0"/>
              <a:t> provided).</a:t>
            </a:r>
          </a:p>
          <a:p>
            <a:pPr marL="514350" indent="-514350">
              <a:buFont typeface="+mj-lt"/>
              <a:buAutoNum type="arabicPeriod"/>
            </a:pPr>
            <a:r>
              <a:rPr lang="en-US" dirty="0"/>
              <a:t>Operational tolerances on the </a:t>
            </a:r>
            <a:r>
              <a:rPr lang="en-US" dirty="0" smtClean="0"/>
              <a:t>beam position.</a:t>
            </a:r>
          </a:p>
          <a:p>
            <a:pPr marL="514350" indent="-514350">
              <a:buFont typeface="+mj-lt"/>
              <a:buAutoNum type="arabicPeriod"/>
            </a:pPr>
            <a:r>
              <a:rPr lang="en-US" dirty="0" smtClean="0"/>
              <a:t>Alignment and </a:t>
            </a:r>
            <a:r>
              <a:rPr lang="en-US" dirty="0" err="1" smtClean="0"/>
              <a:t>fiducialization</a:t>
            </a:r>
            <a:r>
              <a:rPr lang="en-US" dirty="0" smtClean="0"/>
              <a:t> tolerances are subtracted from available aperture.</a:t>
            </a:r>
          </a:p>
          <a:p>
            <a:pPr marL="514350" indent="-514350">
              <a:buFont typeface="+mj-lt"/>
              <a:buAutoNum type="arabicPeriod"/>
            </a:pPr>
            <a:r>
              <a:rPr lang="en-US" dirty="0" smtClean="0"/>
              <a:t>The maximum amplitude that fit in the aperture is calculated and given in beam sigma with operational tolerances on sigma.</a:t>
            </a:r>
          </a:p>
          <a:p>
            <a:pPr marL="514350" indent="-514350">
              <a:buFont typeface="+mj-lt"/>
              <a:buAutoNum type="arabicPeriod"/>
            </a:pPr>
            <a:r>
              <a:rPr lang="en-US" dirty="0" smtClean="0"/>
              <a:t>The available stay-clear distance of a beam with the target amplitude is computed in mm.</a:t>
            </a:r>
          </a:p>
        </p:txBody>
      </p:sp>
      <p:sp>
        <p:nvSpPr>
          <p:cNvPr id="3" name="Slide Number Placeholder 2"/>
          <p:cNvSpPr>
            <a:spLocks noGrp="1"/>
          </p:cNvSpPr>
          <p:nvPr>
            <p:ph type="sldNum" sz="quarter" idx="12"/>
          </p:nvPr>
        </p:nvSpPr>
        <p:spPr/>
        <p:txBody>
          <a:bodyPr/>
          <a:lstStyle/>
          <a:p>
            <a:fld id="{0FA004B2-1541-5046-B6F2-22AF56585712}" type="slidenum">
              <a:rPr lang="en-US" smtClean="0"/>
              <a:pPr/>
              <a:t>5</a:t>
            </a:fld>
            <a:endParaRPr lang="en-US"/>
          </a:p>
        </p:txBody>
      </p:sp>
      <p:sp>
        <p:nvSpPr>
          <p:cNvPr id="4" name="Title 3"/>
          <p:cNvSpPr>
            <a:spLocks noGrp="1"/>
          </p:cNvSpPr>
          <p:nvPr>
            <p:ph type="title"/>
          </p:nvPr>
        </p:nvSpPr>
        <p:spPr/>
        <p:txBody>
          <a:bodyPr/>
          <a:lstStyle/>
          <a:p>
            <a:r>
              <a:rPr lang="en-US" dirty="0" smtClean="0"/>
              <a:t>Aperture margins ingredients</a:t>
            </a:r>
            <a:endParaRPr lang="en-GB" dirty="0"/>
          </a:p>
        </p:txBody>
      </p:sp>
      <p:sp>
        <p:nvSpPr>
          <p:cNvPr id="5" name="Footer Placeholder 4"/>
          <p:cNvSpPr>
            <a:spLocks noGrp="1"/>
          </p:cNvSpPr>
          <p:nvPr>
            <p:ph type="ftr" sz="quarter" idx="3"/>
          </p:nvPr>
        </p:nvSpPr>
        <p:spPr/>
        <p:txBody>
          <a:bodyPr/>
          <a:lstStyle/>
          <a:p>
            <a:endParaRPr lang="en-GB" dirty="0"/>
          </a:p>
        </p:txBody>
      </p:sp>
      <p:sp>
        <p:nvSpPr>
          <p:cNvPr id="6" name="TextBox 5"/>
          <p:cNvSpPr txBox="1"/>
          <p:nvPr/>
        </p:nvSpPr>
        <p:spPr>
          <a:xfrm>
            <a:off x="457200" y="4654729"/>
            <a:ext cx="8509000" cy="1754326"/>
          </a:xfrm>
          <a:prstGeom prst="rect">
            <a:avLst/>
          </a:prstGeom>
          <a:noFill/>
        </p:spPr>
        <p:txBody>
          <a:bodyPr wrap="square" rtlCol="0">
            <a:spAutoFit/>
          </a:bodyPr>
          <a:lstStyle/>
          <a:p>
            <a:r>
              <a:rPr lang="en-US" dirty="0" smtClean="0"/>
              <a:t>In practice:</a:t>
            </a:r>
          </a:p>
          <a:p>
            <a:pPr marL="342900" indent="-342900">
              <a:buFont typeface="+mj-lt"/>
              <a:buAutoNum type="arabicPeriod"/>
            </a:pPr>
            <a:r>
              <a:rPr lang="en-US" dirty="0" smtClean="0"/>
              <a:t>an area of possible beam positions with respect to an ideal aperture is found by adding all tolerances from the ideal beam positions. </a:t>
            </a:r>
          </a:p>
          <a:p>
            <a:pPr marL="342900" indent="-342900">
              <a:buFont typeface="+mj-lt"/>
              <a:buAutoNum type="arabicPeriod"/>
            </a:pPr>
            <a:r>
              <a:rPr lang="en-US" dirty="0"/>
              <a:t>t</a:t>
            </a:r>
            <a:r>
              <a:rPr lang="en-US" dirty="0" smtClean="0"/>
              <a:t>he distance between the boundary of the this area and the ideal aperture in measured for several angles </a:t>
            </a:r>
            <a:r>
              <a:rPr lang="en-US" dirty="0"/>
              <a:t> </a:t>
            </a:r>
            <a:r>
              <a:rPr lang="en-US" dirty="0" smtClean="0"/>
              <a:t>in mm and scaled with the imperfect sigma for a given angle.</a:t>
            </a:r>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7650" y="1085850"/>
            <a:ext cx="3539650" cy="3140969"/>
          </a:xfrm>
          <a:prstGeom prst="rect">
            <a:avLst/>
          </a:prstGeom>
        </p:spPr>
      </p:pic>
      <p:cxnSp>
        <p:nvCxnSpPr>
          <p:cNvPr id="37" name="Straight Arrow Connector 36"/>
          <p:cNvCxnSpPr/>
          <p:nvPr/>
        </p:nvCxnSpPr>
        <p:spPr>
          <a:xfrm flipH="1">
            <a:off x="3124200" y="1549400"/>
            <a:ext cx="1235016" cy="2921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9" name="Straight Arrow Connector 38"/>
          <p:cNvCxnSpPr/>
          <p:nvPr/>
        </p:nvCxnSpPr>
        <p:spPr>
          <a:xfrm flipH="1">
            <a:off x="2247900" y="2298700"/>
            <a:ext cx="2111316" cy="1397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1" name="Straight Arrow Connector 40"/>
          <p:cNvCxnSpPr/>
          <p:nvPr/>
        </p:nvCxnSpPr>
        <p:spPr>
          <a:xfrm flipH="1" flipV="1">
            <a:off x="2387600" y="2552700"/>
            <a:ext cx="1971616" cy="5181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4" name="Straight Arrow Connector 43"/>
          <p:cNvCxnSpPr/>
          <p:nvPr/>
        </p:nvCxnSpPr>
        <p:spPr>
          <a:xfrm flipH="1">
            <a:off x="2768600" y="3194050"/>
            <a:ext cx="1590616" cy="3175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9" name="Straight Arrow Connector 48"/>
          <p:cNvCxnSpPr/>
          <p:nvPr/>
        </p:nvCxnSpPr>
        <p:spPr>
          <a:xfrm flipH="1" flipV="1">
            <a:off x="1485900" y="1695450"/>
            <a:ext cx="254000" cy="29845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96512078"/>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FA004B2-1541-5046-B6F2-22AF56585712}" type="slidenum">
              <a:rPr lang="en-US" smtClean="0"/>
              <a:pPr/>
              <a:t>6</a:t>
            </a:fld>
            <a:endParaRPr lang="en-US"/>
          </a:p>
        </p:txBody>
      </p:sp>
      <p:sp>
        <p:nvSpPr>
          <p:cNvPr id="4" name="Title 3"/>
          <p:cNvSpPr>
            <a:spLocks noGrp="1"/>
          </p:cNvSpPr>
          <p:nvPr>
            <p:ph type="title"/>
          </p:nvPr>
        </p:nvSpPr>
        <p:spPr/>
        <p:txBody>
          <a:bodyPr/>
          <a:lstStyle/>
          <a:p>
            <a:r>
              <a:rPr lang="en-US" dirty="0" smtClean="0"/>
              <a:t>Aperture and knobs effects</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804664283"/>
              </p:ext>
            </p:extLst>
          </p:nvPr>
        </p:nvGraphicFramePr>
        <p:xfrm>
          <a:off x="835860" y="1280855"/>
          <a:ext cx="6801212" cy="4225290"/>
        </p:xfrm>
        <a:graphic>
          <a:graphicData uri="http://schemas.openxmlformats.org/drawingml/2006/table">
            <a:tbl>
              <a:tblPr firstRow="1" bandRow="1">
                <a:tableStyleId>{5C22544A-7EE6-4342-B048-85BDC9FD1C3A}</a:tableStyleId>
              </a:tblPr>
              <a:tblGrid>
                <a:gridCol w="1053529"/>
                <a:gridCol w="750507"/>
                <a:gridCol w="848487"/>
                <a:gridCol w="744537"/>
                <a:gridCol w="458788"/>
                <a:gridCol w="675704"/>
                <a:gridCol w="762826"/>
                <a:gridCol w="829501"/>
                <a:gridCol w="677333"/>
              </a:tblGrid>
              <a:tr h="370840">
                <a:tc>
                  <a:txBody>
                    <a:bodyPr/>
                    <a:lstStyle/>
                    <a:p>
                      <a:pPr algn="l" fontAlgn="b"/>
                      <a:endParaRPr lang="en-US" sz="1400" b="0" i="0" u="none" strike="noStrike" dirty="0">
                        <a:solidFill>
                          <a:srgbClr val="000000"/>
                        </a:solidFill>
                        <a:effectLst/>
                        <a:latin typeface="+mn-lt"/>
                      </a:endParaRPr>
                    </a:p>
                  </a:txBody>
                  <a:tcPr marL="9525" marR="9525" marT="9525" marB="0" anchor="b"/>
                </a:tc>
                <a:tc>
                  <a:txBody>
                    <a:bodyPr/>
                    <a:lstStyle/>
                    <a:p>
                      <a:pPr algn="l" fontAlgn="b"/>
                      <a:r>
                        <a:rPr lang="en-US" sz="1400" u="none" strike="noStrike" dirty="0" smtClean="0">
                          <a:effectLst/>
                          <a:latin typeface="+mn-lt"/>
                        </a:rPr>
                        <a:t>Coil</a:t>
                      </a:r>
                    </a:p>
                    <a:p>
                      <a:pPr algn="l" fontAlgn="b"/>
                      <a:r>
                        <a:rPr lang="en-US" sz="1400" u="none" strike="noStrike" dirty="0" smtClean="0">
                          <a:effectLst/>
                          <a:latin typeface="+mn-lt"/>
                        </a:rPr>
                        <a:t>aperture</a:t>
                      </a:r>
                      <a:endParaRPr lang="en-US" sz="1400" b="0" i="0" u="none" strike="noStrike" dirty="0">
                        <a:solidFill>
                          <a:srgbClr val="000000"/>
                        </a:solidFill>
                        <a:effectLst/>
                        <a:latin typeface="+mn-lt"/>
                      </a:endParaRPr>
                    </a:p>
                  </a:txBody>
                  <a:tcPr marL="9525" marR="9525" marT="9525" marB="0" anchor="b"/>
                </a:tc>
                <a:tc>
                  <a:txBody>
                    <a:bodyPr/>
                    <a:lstStyle/>
                    <a:p>
                      <a:pPr algn="l" fontAlgn="b"/>
                      <a:r>
                        <a:rPr lang="en-US" sz="1400" u="none" strike="noStrike" dirty="0" smtClean="0">
                          <a:effectLst/>
                          <a:latin typeface="+mn-lt"/>
                        </a:rPr>
                        <a:t>Beam</a:t>
                      </a:r>
                      <a:r>
                        <a:rPr lang="en-US" sz="1400" u="none" strike="noStrike" baseline="30000" dirty="0" smtClean="0">
                          <a:effectLst/>
                          <a:latin typeface="+mn-lt"/>
                        </a:rPr>
                        <a:t>1</a:t>
                      </a:r>
                    </a:p>
                    <a:p>
                      <a:pPr algn="l" fontAlgn="b"/>
                      <a:r>
                        <a:rPr lang="en-US" sz="1400" u="none" strike="noStrike" baseline="0" dirty="0" smtClean="0">
                          <a:effectLst/>
                          <a:latin typeface="+mn-lt"/>
                        </a:rPr>
                        <a:t>aperture </a:t>
                      </a:r>
                      <a:endParaRPr lang="en-US" sz="1400" u="none" strike="noStrike" dirty="0" smtClean="0">
                        <a:effectLst/>
                        <a:latin typeface="+mn-lt"/>
                      </a:endParaRPr>
                    </a:p>
                  </a:txBody>
                  <a:tcPr marL="9525" marR="9525" marT="9525" marB="0" anchor="b"/>
                </a:tc>
                <a:tc>
                  <a:txBody>
                    <a:bodyPr/>
                    <a:lstStyle/>
                    <a:p>
                      <a:pPr algn="l" fontAlgn="b"/>
                      <a:r>
                        <a:rPr lang="en-US" sz="1400" u="none" strike="noStrike" dirty="0" smtClean="0">
                          <a:effectLst/>
                          <a:latin typeface="+mn-lt"/>
                        </a:rPr>
                        <a:t>H,V</a:t>
                      </a:r>
                      <a:r>
                        <a:rPr lang="en-US" sz="1400" u="none" strike="noStrike" baseline="30000" dirty="0" smtClean="0">
                          <a:effectLst/>
                          <a:latin typeface="+mn-lt"/>
                        </a:rPr>
                        <a:t>2</a:t>
                      </a:r>
                      <a:r>
                        <a:rPr lang="en-US" sz="1400" u="none" strike="noStrike" dirty="0" smtClean="0">
                          <a:effectLst/>
                          <a:latin typeface="+mn-lt"/>
                        </a:rPr>
                        <a:t>full</a:t>
                      </a:r>
                      <a:endParaRPr lang="en-US" sz="1400" u="none" strike="noStrike" baseline="0" dirty="0" smtClean="0">
                        <a:effectLst/>
                        <a:latin typeface="+mn-lt"/>
                      </a:endParaRPr>
                    </a:p>
                    <a:p>
                      <a:pPr algn="l" fontAlgn="b"/>
                      <a:r>
                        <a:rPr lang="en-US" sz="1400" u="none" strike="noStrike" baseline="0" dirty="0" smtClean="0">
                          <a:effectLst/>
                          <a:latin typeface="+mn-lt"/>
                        </a:rPr>
                        <a:t>gaps </a:t>
                      </a:r>
                      <a:endParaRPr lang="en-US" sz="1400" b="0" i="0" u="none" strike="noStrike" dirty="0">
                        <a:solidFill>
                          <a:srgbClr val="000000"/>
                        </a:solidFill>
                        <a:effectLst/>
                        <a:latin typeface="+mn-lt"/>
                      </a:endParaRPr>
                    </a:p>
                  </a:txBody>
                  <a:tcPr marL="9525" marR="9525" marT="9525" marB="0" anchor="b"/>
                </a:tc>
                <a:tc>
                  <a:txBody>
                    <a:bodyPr/>
                    <a:lstStyle/>
                    <a:p>
                      <a:pPr algn="l" fontAlgn="b"/>
                      <a:r>
                        <a:rPr lang="en-US" sz="1400" u="none" strike="noStrike" dirty="0" smtClean="0">
                          <a:effectLst/>
                          <a:latin typeface="+mn-lt"/>
                        </a:rPr>
                        <a:t>Sep.</a:t>
                      </a:r>
                    </a:p>
                    <a:p>
                      <a:pPr algn="l" fontAlgn="b"/>
                      <a:r>
                        <a:rPr lang="en-US" sz="1400" u="none" strike="noStrike" dirty="0" smtClean="0">
                          <a:effectLst/>
                          <a:latin typeface="+mn-lt"/>
                        </a:rPr>
                        <a:t>knob</a:t>
                      </a:r>
                      <a:endParaRPr lang="en-US" sz="1400" b="0" i="0" u="none" strike="noStrike" dirty="0">
                        <a:solidFill>
                          <a:srgbClr val="000000"/>
                        </a:solidFill>
                        <a:effectLst/>
                        <a:latin typeface="+mn-lt"/>
                      </a:endParaRPr>
                    </a:p>
                  </a:txBody>
                  <a:tcPr marL="9525" marR="9525" marT="9525" marB="0" anchor="b"/>
                </a:tc>
                <a:tc>
                  <a:txBody>
                    <a:bodyPr/>
                    <a:lstStyle/>
                    <a:p>
                      <a:pPr algn="l" fontAlgn="b"/>
                      <a:r>
                        <a:rPr lang="en-US" sz="1400" u="none" strike="noStrike" dirty="0" smtClean="0">
                          <a:effectLst/>
                          <a:latin typeface="+mn-lt"/>
                        </a:rPr>
                        <a:t>Crossing</a:t>
                      </a:r>
                    </a:p>
                    <a:p>
                      <a:pPr algn="l" fontAlgn="b"/>
                      <a:r>
                        <a:rPr lang="en-US" sz="1400" u="none" strike="noStrike" dirty="0" smtClean="0">
                          <a:effectLst/>
                          <a:latin typeface="+mn-lt"/>
                        </a:rPr>
                        <a:t>Knob</a:t>
                      </a:r>
                      <a:endParaRPr lang="en-US" sz="1400" b="0" i="0" u="none" strike="noStrike" dirty="0">
                        <a:solidFill>
                          <a:srgbClr val="000000"/>
                        </a:solidFill>
                        <a:effectLst/>
                        <a:latin typeface="+mn-lt"/>
                      </a:endParaRPr>
                    </a:p>
                  </a:txBody>
                  <a:tcPr marL="9525" marR="9525" marT="9525" marB="0" anchor="b"/>
                </a:tc>
                <a:tc>
                  <a:txBody>
                    <a:bodyPr/>
                    <a:lstStyle/>
                    <a:p>
                      <a:pPr algn="l" fontAlgn="b"/>
                      <a:r>
                        <a:rPr lang="en-US" sz="1400" u="none" strike="noStrike" dirty="0" smtClean="0">
                          <a:effectLst/>
                          <a:latin typeface="+mn-lt"/>
                        </a:rPr>
                        <a:t>Crab shift</a:t>
                      </a:r>
                    </a:p>
                    <a:p>
                      <a:pPr algn="l" fontAlgn="b"/>
                      <a:r>
                        <a:rPr lang="en-US" sz="1400" u="none" strike="noStrike" dirty="0" smtClean="0">
                          <a:effectLst/>
                          <a:latin typeface="+mn-lt"/>
                        </a:rPr>
                        <a:t>knob</a:t>
                      </a:r>
                      <a:endParaRPr lang="en-US" sz="1400" b="0" i="0" u="none" strike="noStrike" dirty="0">
                        <a:solidFill>
                          <a:srgbClr val="000000"/>
                        </a:solidFill>
                        <a:effectLst/>
                        <a:latin typeface="+mn-lt"/>
                      </a:endParaRPr>
                    </a:p>
                  </a:txBody>
                  <a:tcPr marL="9525" marR="9525" marT="9525" marB="0" anchor="b"/>
                </a:tc>
                <a:tc>
                  <a:txBody>
                    <a:bodyPr/>
                    <a:lstStyle/>
                    <a:p>
                      <a:pPr algn="l" fontAlgn="b"/>
                      <a:r>
                        <a:rPr lang="en-US" sz="1400" u="none" strike="noStrike" dirty="0" smtClean="0">
                          <a:effectLst/>
                          <a:latin typeface="+mn-lt"/>
                        </a:rPr>
                        <a:t>Crab slope</a:t>
                      </a:r>
                    </a:p>
                    <a:p>
                      <a:pPr algn="l" fontAlgn="b"/>
                      <a:r>
                        <a:rPr lang="en-US" sz="1400" u="none" strike="noStrike" baseline="0" dirty="0" smtClean="0">
                          <a:effectLst/>
                          <a:latin typeface="+mn-lt"/>
                        </a:rPr>
                        <a:t>knob</a:t>
                      </a:r>
                      <a:endParaRPr lang="en-US" sz="1400" b="0" i="0" u="none" strike="noStrike" dirty="0">
                        <a:solidFill>
                          <a:srgbClr val="000000"/>
                        </a:solidFill>
                        <a:effectLst/>
                        <a:latin typeface="+mn-lt"/>
                      </a:endParaRPr>
                    </a:p>
                  </a:txBody>
                  <a:tcPr marL="9525" marR="9525" marT="9525" marB="0" anchor="b"/>
                </a:tc>
                <a:tc>
                  <a:txBody>
                    <a:bodyPr/>
                    <a:lstStyle/>
                    <a:p>
                      <a:pPr algn="l" fontAlgn="b"/>
                      <a:r>
                        <a:rPr lang="en-US" sz="1400" u="none" strike="noStrike" dirty="0" smtClean="0">
                          <a:effectLst/>
                          <a:latin typeface="+mn-lt"/>
                        </a:rPr>
                        <a:t>Offset</a:t>
                      </a:r>
                    </a:p>
                    <a:p>
                      <a:pPr algn="l" fontAlgn="b"/>
                      <a:r>
                        <a:rPr lang="en-US" sz="1400" u="none" strike="noStrike" dirty="0" smtClean="0">
                          <a:effectLst/>
                          <a:latin typeface="+mn-lt"/>
                        </a:rPr>
                        <a:t>knob</a:t>
                      </a:r>
                      <a:endParaRPr lang="en-US" sz="1400" b="0" i="0" u="none" strike="noStrike" dirty="0">
                        <a:solidFill>
                          <a:srgbClr val="000000"/>
                        </a:solidFill>
                        <a:effectLst/>
                        <a:latin typeface="+mn-lt"/>
                      </a:endParaRPr>
                    </a:p>
                  </a:txBody>
                  <a:tcPr marL="9525" marR="9525" marT="9525" marB="0" anchor="b"/>
                </a:tc>
              </a:tr>
              <a:tr h="0">
                <a:tc>
                  <a:txBody>
                    <a:bodyPr/>
                    <a:lstStyle/>
                    <a:p>
                      <a:pPr algn="ctr" fontAlgn="b"/>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u="none" strike="noStrike" dirty="0">
                          <a:effectLst/>
                          <a:latin typeface="+mn-lt"/>
                        </a:rPr>
                        <a:t>[mm]</a:t>
                      </a:r>
                      <a:endParaRPr lang="en-US" sz="1400" b="0" i="0" u="none" strike="noStrike" dirty="0">
                        <a:solidFill>
                          <a:srgbClr val="000000"/>
                        </a:solidFill>
                        <a:effectLst/>
                        <a:latin typeface="+mn-lt"/>
                      </a:endParaRPr>
                    </a:p>
                  </a:txBody>
                  <a:tcPr marL="9525" marR="9525" marT="9525" marB="0" anchor="b"/>
                </a:tc>
                <a:tc>
                  <a:txBody>
                    <a:bodyPr/>
                    <a:lstStyle/>
                    <a:p>
                      <a:pPr algn="ctr" fontAlgn="b"/>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u="none" strike="noStrike" dirty="0">
                          <a:effectLst/>
                          <a:latin typeface="+mn-lt"/>
                        </a:rPr>
                        <a:t>[mm]</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u="none" strike="noStrike" dirty="0">
                          <a:effectLst/>
                          <a:latin typeface="+mn-lt"/>
                        </a:rPr>
                        <a:t>[mm]</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u="none" strike="noStrike" dirty="0">
                          <a:effectLst/>
                          <a:latin typeface="+mn-lt"/>
                        </a:rPr>
                        <a:t>[mm]</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u="none" strike="noStrike" dirty="0">
                          <a:effectLst/>
                          <a:latin typeface="+mn-lt"/>
                        </a:rPr>
                        <a:t>[mm]</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u="none" strike="noStrike" dirty="0">
                          <a:effectLst/>
                          <a:latin typeface="+mn-lt"/>
                        </a:rPr>
                        <a:t>[mm]</a:t>
                      </a:r>
                      <a:endParaRPr lang="en-US" sz="1400" b="0" i="0" u="none" strike="noStrike" dirty="0">
                        <a:solidFill>
                          <a:srgbClr val="000000"/>
                        </a:solidFill>
                        <a:effectLst/>
                        <a:latin typeface="+mn-lt"/>
                      </a:endParaRPr>
                    </a:p>
                  </a:txBody>
                  <a:tcPr marL="9525" marR="9525" marT="9525" marB="0" anchor="b"/>
                </a:tc>
                <a:tc>
                  <a:txBody>
                    <a:bodyPr/>
                    <a:lstStyle/>
                    <a:p>
                      <a:pPr marL="0" marR="0" indent="0" algn="ctr" defTabSz="457200" rtl="0" eaLnBrk="1" fontAlgn="b" latinLnBrk="0" hangingPunct="1">
                        <a:lnSpc>
                          <a:spcPct val="100000"/>
                        </a:lnSpc>
                        <a:spcBef>
                          <a:spcPts val="0"/>
                        </a:spcBef>
                        <a:spcAft>
                          <a:spcPts val="0"/>
                        </a:spcAft>
                        <a:buClrTx/>
                        <a:buSzTx/>
                        <a:buFontTx/>
                        <a:buNone/>
                        <a:tabLst/>
                        <a:defRPr/>
                      </a:pPr>
                      <a:r>
                        <a:rPr lang="en-US" sz="1400" u="none" strike="noStrike" dirty="0" smtClean="0">
                          <a:effectLst/>
                          <a:latin typeface="+mn-lt"/>
                        </a:rPr>
                        <a:t>[mm]</a:t>
                      </a:r>
                      <a:endParaRPr lang="en-US" sz="1400" b="0" i="0" u="none" strike="noStrike" dirty="0" smtClean="0">
                        <a:solidFill>
                          <a:srgbClr val="000000"/>
                        </a:solidFill>
                        <a:effectLst/>
                        <a:latin typeface="+mn-lt"/>
                      </a:endParaRPr>
                    </a:p>
                  </a:txBody>
                  <a:tcPr marL="9525" marR="9525" marT="9525" marB="0" anchor="b"/>
                </a:tc>
              </a:tr>
              <a:tr h="0">
                <a:tc>
                  <a:txBody>
                    <a:bodyPr/>
                    <a:lstStyle/>
                    <a:p>
                      <a:pPr algn="l" fontAlgn="b"/>
                      <a:r>
                        <a:rPr lang="en-US" sz="1400" u="none" strike="noStrike" dirty="0">
                          <a:effectLst/>
                          <a:latin typeface="+mn-lt"/>
                        </a:rPr>
                        <a:t>TAXS</a:t>
                      </a:r>
                      <a:endParaRPr lang="en-US" sz="1400" b="0" i="0" u="none" strike="noStrike" dirty="0">
                        <a:solidFill>
                          <a:srgbClr val="000000"/>
                        </a:solidFill>
                        <a:effectLst/>
                        <a:latin typeface="+mn-lt"/>
                      </a:endParaRPr>
                    </a:p>
                  </a:txBody>
                  <a:tcPr marL="9525" marR="9525" marT="9525" marB="0" anchor="b"/>
                </a:tc>
                <a:tc>
                  <a:txBody>
                    <a:bodyPr/>
                    <a:lstStyle/>
                    <a:p>
                      <a:pPr algn="ctr" fontAlgn="b"/>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u="none" strike="noStrike" dirty="0">
                          <a:effectLst/>
                          <a:latin typeface="+mn-lt"/>
                        </a:rPr>
                        <a:t>C</a:t>
                      </a:r>
                      <a:r>
                        <a:rPr lang="en-US" sz="1400" u="none" strike="noStrike" dirty="0" smtClean="0">
                          <a:effectLst/>
                          <a:latin typeface="+mn-lt"/>
                        </a:rPr>
                        <a:t>ircle</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u="none" strike="noStrike" dirty="0" smtClean="0">
                          <a:effectLst/>
                          <a:latin typeface="+mn-lt"/>
                        </a:rPr>
                        <a:t>60, 60</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a:effectLst/>
                          <a:latin typeface="+mn-lt"/>
                        </a:rPr>
                        <a:t>0.8</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a:effectLst/>
                          <a:latin typeface="+mn-lt"/>
                        </a:rPr>
                        <a:t>6.1</a:t>
                      </a:r>
                      <a:endParaRPr lang="en-US" sz="1400" b="0" i="0" u="none" strike="noStrike">
                        <a:solidFill>
                          <a:srgbClr val="000000"/>
                        </a:solidFill>
                        <a:effectLst/>
                        <a:latin typeface="+mn-lt"/>
                      </a:endParaRPr>
                    </a:p>
                  </a:txBody>
                  <a:tcPr marL="9525" marR="9525" marT="9525" marB="0" anchor="b"/>
                </a:tc>
                <a:tc>
                  <a:txBody>
                    <a:bodyPr/>
                    <a:lstStyle/>
                    <a:p>
                      <a:pPr algn="r" fontAlgn="b"/>
                      <a:r>
                        <a:rPr lang="en-US" sz="1400" u="none" strike="noStrike" dirty="0" smtClean="0">
                          <a:effectLst/>
                          <a:latin typeface="+mn-lt"/>
                        </a:rPr>
                        <a:t>0.0</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smtClean="0">
                          <a:effectLst/>
                          <a:latin typeface="+mn-lt"/>
                        </a:rPr>
                        <a:t>0.0</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smtClean="0">
                          <a:effectLst/>
                          <a:latin typeface="+mn-lt"/>
                        </a:rPr>
                        <a:t>2.0</a:t>
                      </a:r>
                      <a:endParaRPr lang="en-US" sz="1400" b="0" i="0" u="none" strike="noStrike" dirty="0">
                        <a:solidFill>
                          <a:srgbClr val="000000"/>
                        </a:solidFill>
                        <a:effectLst/>
                        <a:latin typeface="+mn-lt"/>
                      </a:endParaRPr>
                    </a:p>
                  </a:txBody>
                  <a:tcPr marL="9525" marR="9525" marT="9525" marB="0" anchor="b"/>
                </a:tc>
              </a:tr>
              <a:tr h="0">
                <a:tc>
                  <a:txBody>
                    <a:bodyPr/>
                    <a:lstStyle/>
                    <a:p>
                      <a:pPr algn="l" fontAlgn="b"/>
                      <a:r>
                        <a:rPr lang="en-US" sz="1400" u="none" strike="noStrike" dirty="0" smtClean="0">
                          <a:effectLst/>
                          <a:latin typeface="+mn-lt"/>
                        </a:rPr>
                        <a:t>MQXFA.[AB]1</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u="none" strike="noStrike" dirty="0">
                          <a:effectLst/>
                          <a:latin typeface="+mn-lt"/>
                        </a:rPr>
                        <a:t>150</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u="none" strike="noStrike" dirty="0" smtClean="0">
                          <a:effectLst/>
                          <a:latin typeface="+mn-lt"/>
                        </a:rPr>
                        <a:t>Octagon</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u="none" strike="noStrike" dirty="0">
                          <a:effectLst/>
                          <a:latin typeface="+mn-lt"/>
                        </a:rPr>
                        <a:t> </a:t>
                      </a:r>
                      <a:r>
                        <a:rPr lang="en-US" sz="1400" u="none" strike="noStrike" dirty="0" smtClean="0">
                          <a:effectLst/>
                          <a:latin typeface="+mn-lt"/>
                        </a:rPr>
                        <a:t>99, 99</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a:effectLst/>
                          <a:latin typeface="+mn-lt"/>
                        </a:rPr>
                        <a:t>0.8</a:t>
                      </a:r>
                      <a:endParaRPr lang="en-US" sz="1400" b="0" i="0" u="none" strike="noStrike">
                        <a:solidFill>
                          <a:srgbClr val="000000"/>
                        </a:solidFill>
                        <a:effectLst/>
                        <a:latin typeface="+mn-lt"/>
                      </a:endParaRPr>
                    </a:p>
                  </a:txBody>
                  <a:tcPr marL="9525" marR="9525" marT="9525" marB="0" anchor="b"/>
                </a:tc>
                <a:tc>
                  <a:txBody>
                    <a:bodyPr/>
                    <a:lstStyle/>
                    <a:p>
                      <a:pPr algn="r" fontAlgn="b"/>
                      <a:r>
                        <a:rPr lang="en-US" sz="1400" u="none" strike="noStrike" dirty="0">
                          <a:effectLst/>
                          <a:latin typeface="+mn-lt"/>
                        </a:rPr>
                        <a:t>11.2</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smtClean="0">
                          <a:effectLst/>
                          <a:latin typeface="+mn-lt"/>
                        </a:rPr>
                        <a:t>0.0</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smtClean="0">
                          <a:effectLst/>
                          <a:latin typeface="+mn-lt"/>
                        </a:rPr>
                        <a:t>0.0</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a:effectLst/>
                          <a:latin typeface="+mn-lt"/>
                        </a:rPr>
                        <a:t>2.4</a:t>
                      </a:r>
                      <a:endParaRPr lang="en-US" sz="1400" b="0" i="0" u="none" strike="noStrike" dirty="0">
                        <a:solidFill>
                          <a:srgbClr val="000000"/>
                        </a:solidFill>
                        <a:effectLst/>
                        <a:latin typeface="+mn-lt"/>
                      </a:endParaRPr>
                    </a:p>
                  </a:txBody>
                  <a:tcPr marL="9525" marR="9525" marT="9525" marB="0" anchor="b"/>
                </a:tc>
              </a:tr>
              <a:tr h="0">
                <a:tc>
                  <a:txBody>
                    <a:bodyPr/>
                    <a:lstStyle/>
                    <a:p>
                      <a:pPr algn="l" fontAlgn="b"/>
                      <a:r>
                        <a:rPr lang="en-US" sz="1400" u="none" strike="noStrike" dirty="0" smtClean="0">
                          <a:effectLst/>
                          <a:latin typeface="+mn-lt"/>
                        </a:rPr>
                        <a:t>MQXFB.[AB]2</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u="none" strike="noStrike" dirty="0">
                          <a:effectLst/>
                          <a:latin typeface="+mn-lt"/>
                        </a:rPr>
                        <a:t>150</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u="none" strike="noStrike" dirty="0" smtClean="0">
                          <a:effectLst/>
                          <a:latin typeface="+mn-lt"/>
                        </a:rPr>
                        <a:t>Octagon</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u="none" strike="noStrike" dirty="0">
                          <a:effectLst/>
                          <a:latin typeface="+mn-lt"/>
                        </a:rPr>
                        <a:t> </a:t>
                      </a:r>
                      <a:r>
                        <a:rPr lang="en-US" sz="1400" u="none" strike="noStrike" dirty="0" smtClean="0">
                          <a:effectLst/>
                          <a:latin typeface="+mn-lt"/>
                        </a:rPr>
                        <a:t>119, 119</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a:effectLst/>
                          <a:latin typeface="+mn-lt"/>
                        </a:rPr>
                        <a:t>1.2</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a:effectLst/>
                          <a:latin typeface="+mn-lt"/>
                        </a:rPr>
                        <a:t>16.7</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a:effectLst/>
                          <a:latin typeface="+mn-lt"/>
                        </a:rPr>
                        <a:t>0.2</a:t>
                      </a:r>
                      <a:endParaRPr lang="en-US" sz="1400" b="0" i="0" u="none" strike="noStrike">
                        <a:solidFill>
                          <a:srgbClr val="000000"/>
                        </a:solidFill>
                        <a:effectLst/>
                        <a:latin typeface="+mn-lt"/>
                      </a:endParaRPr>
                    </a:p>
                  </a:txBody>
                  <a:tcPr marL="9525" marR="9525" marT="9525" marB="0" anchor="b"/>
                </a:tc>
                <a:tc>
                  <a:txBody>
                    <a:bodyPr/>
                    <a:lstStyle/>
                    <a:p>
                      <a:pPr algn="r" fontAlgn="b"/>
                      <a:r>
                        <a:rPr lang="en-US" sz="1400" u="none" strike="noStrike" dirty="0" smtClean="0">
                          <a:effectLst/>
                          <a:latin typeface="+mn-lt"/>
                        </a:rPr>
                        <a:t>0.0</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a:effectLst/>
                          <a:latin typeface="+mn-lt"/>
                        </a:rPr>
                        <a:t>3.6</a:t>
                      </a:r>
                      <a:endParaRPr lang="en-US" sz="1400" b="0" i="0" u="none" strike="noStrike" dirty="0">
                        <a:solidFill>
                          <a:srgbClr val="000000"/>
                        </a:solidFill>
                        <a:effectLst/>
                        <a:latin typeface="+mn-lt"/>
                      </a:endParaRPr>
                    </a:p>
                  </a:txBody>
                  <a:tcPr marL="9525" marR="9525" marT="9525" marB="0" anchor="b"/>
                </a:tc>
              </a:tr>
              <a:tr h="0">
                <a:tc>
                  <a:txBody>
                    <a:bodyPr/>
                    <a:lstStyle/>
                    <a:p>
                      <a:pPr algn="l" fontAlgn="b"/>
                      <a:r>
                        <a:rPr lang="en-US" sz="1400" u="none" strike="noStrike" dirty="0">
                          <a:effectLst/>
                          <a:latin typeface="+mn-lt"/>
                        </a:rPr>
                        <a:t>MQXFA.[AB]3</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u="none" strike="noStrike" dirty="0">
                          <a:effectLst/>
                          <a:latin typeface="+mn-lt"/>
                        </a:rPr>
                        <a:t>150</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u="none" strike="noStrike" dirty="0" smtClean="0">
                          <a:effectLst/>
                          <a:latin typeface="+mn-lt"/>
                        </a:rPr>
                        <a:t>Octagon</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u="none" strike="noStrike" dirty="0">
                          <a:effectLst/>
                          <a:latin typeface="+mn-lt"/>
                        </a:rPr>
                        <a:t> </a:t>
                      </a:r>
                      <a:r>
                        <a:rPr lang="en-US" sz="1400" u="none" strike="noStrike" dirty="0" smtClean="0">
                          <a:effectLst/>
                          <a:latin typeface="+mn-lt"/>
                        </a:rPr>
                        <a:t>119, 119</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a:effectLst/>
                          <a:latin typeface="+mn-lt"/>
                        </a:rPr>
                        <a:t>0.8</a:t>
                      </a:r>
                      <a:endParaRPr lang="en-US" sz="1400" b="0" i="0" u="none" strike="noStrike">
                        <a:solidFill>
                          <a:srgbClr val="000000"/>
                        </a:solidFill>
                        <a:effectLst/>
                        <a:latin typeface="+mn-lt"/>
                      </a:endParaRPr>
                    </a:p>
                  </a:txBody>
                  <a:tcPr marL="9525" marR="9525" marT="9525" marB="0" anchor="b"/>
                </a:tc>
                <a:tc>
                  <a:txBody>
                    <a:bodyPr/>
                    <a:lstStyle/>
                    <a:p>
                      <a:pPr algn="r" fontAlgn="b"/>
                      <a:r>
                        <a:rPr lang="en-US" sz="1400" u="none" strike="noStrike">
                          <a:effectLst/>
                          <a:latin typeface="+mn-lt"/>
                        </a:rPr>
                        <a:t>16.6</a:t>
                      </a:r>
                      <a:endParaRPr lang="en-US" sz="1400" b="0" i="0" u="none" strike="noStrike">
                        <a:solidFill>
                          <a:srgbClr val="000000"/>
                        </a:solidFill>
                        <a:effectLst/>
                        <a:latin typeface="+mn-lt"/>
                      </a:endParaRPr>
                    </a:p>
                  </a:txBody>
                  <a:tcPr marL="9525" marR="9525" marT="9525" marB="0" anchor="b"/>
                </a:tc>
                <a:tc>
                  <a:txBody>
                    <a:bodyPr/>
                    <a:lstStyle/>
                    <a:p>
                      <a:pPr algn="r" fontAlgn="b"/>
                      <a:r>
                        <a:rPr lang="en-US" sz="1400" u="none" strike="noStrike" dirty="0">
                          <a:effectLst/>
                          <a:latin typeface="+mn-lt"/>
                        </a:rPr>
                        <a:t>0.4</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smtClean="0">
                          <a:effectLst/>
                          <a:latin typeface="+mn-lt"/>
                        </a:rPr>
                        <a:t>0.0</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a:effectLst/>
                          <a:latin typeface="+mn-lt"/>
                        </a:rPr>
                        <a:t>2.8</a:t>
                      </a:r>
                      <a:endParaRPr lang="en-US" sz="1400" b="0" i="0" u="none" strike="noStrike" dirty="0">
                        <a:solidFill>
                          <a:srgbClr val="000000"/>
                        </a:solidFill>
                        <a:effectLst/>
                        <a:latin typeface="+mn-lt"/>
                      </a:endParaRPr>
                    </a:p>
                  </a:txBody>
                  <a:tcPr marL="9525" marR="9525" marT="9525" marB="0" anchor="b"/>
                </a:tc>
              </a:tr>
              <a:tr h="0">
                <a:tc>
                  <a:txBody>
                    <a:bodyPr/>
                    <a:lstStyle/>
                    <a:p>
                      <a:pPr algn="l" fontAlgn="b"/>
                      <a:r>
                        <a:rPr lang="en-US" sz="1400" u="none" strike="noStrike">
                          <a:effectLst/>
                          <a:latin typeface="+mn-lt"/>
                        </a:rPr>
                        <a:t>MBXF</a:t>
                      </a:r>
                      <a:endParaRPr lang="en-US" sz="1400" b="0" i="0" u="none" strike="noStrike">
                        <a:solidFill>
                          <a:srgbClr val="000000"/>
                        </a:solidFill>
                        <a:effectLst/>
                        <a:latin typeface="+mn-lt"/>
                      </a:endParaRPr>
                    </a:p>
                  </a:txBody>
                  <a:tcPr marL="9525" marR="9525" marT="9525" marB="0" anchor="b"/>
                </a:tc>
                <a:tc>
                  <a:txBody>
                    <a:bodyPr/>
                    <a:lstStyle/>
                    <a:p>
                      <a:pPr algn="ctr" fontAlgn="b"/>
                      <a:r>
                        <a:rPr lang="en-US" sz="1400" u="none" strike="noStrike" dirty="0">
                          <a:effectLst/>
                          <a:latin typeface="+mn-lt"/>
                        </a:rPr>
                        <a:t>150</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u="none" strike="noStrike" dirty="0" smtClean="0">
                          <a:effectLst/>
                          <a:latin typeface="+mn-lt"/>
                        </a:rPr>
                        <a:t>Octagon</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u="none" strike="noStrike" dirty="0">
                          <a:effectLst/>
                          <a:latin typeface="+mn-lt"/>
                        </a:rPr>
                        <a:t> </a:t>
                      </a:r>
                      <a:r>
                        <a:rPr lang="en-US" sz="1400" u="none" strike="noStrike" dirty="0" smtClean="0">
                          <a:effectLst/>
                          <a:latin typeface="+mn-lt"/>
                        </a:rPr>
                        <a:t>119, 119</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a:effectLst/>
                          <a:latin typeface="+mn-lt"/>
                        </a:rPr>
                        <a:t>0.5</a:t>
                      </a:r>
                      <a:endParaRPr lang="en-US" sz="1400" b="0" i="0" u="none" strike="noStrike">
                        <a:solidFill>
                          <a:srgbClr val="000000"/>
                        </a:solidFill>
                        <a:effectLst/>
                        <a:latin typeface="+mn-lt"/>
                      </a:endParaRPr>
                    </a:p>
                  </a:txBody>
                  <a:tcPr marL="9525" marR="9525" marT="9525" marB="0" anchor="b"/>
                </a:tc>
                <a:tc>
                  <a:txBody>
                    <a:bodyPr/>
                    <a:lstStyle/>
                    <a:p>
                      <a:pPr algn="r" fontAlgn="b"/>
                      <a:r>
                        <a:rPr lang="en-US" sz="1400" u="none" strike="noStrike">
                          <a:effectLst/>
                          <a:latin typeface="+mn-lt"/>
                        </a:rPr>
                        <a:t>15.5</a:t>
                      </a:r>
                      <a:endParaRPr lang="en-US" sz="1400" b="0" i="0" u="none" strike="noStrike">
                        <a:solidFill>
                          <a:srgbClr val="000000"/>
                        </a:solidFill>
                        <a:effectLst/>
                        <a:latin typeface="+mn-lt"/>
                      </a:endParaRPr>
                    </a:p>
                  </a:txBody>
                  <a:tcPr marL="9525" marR="9525" marT="9525" marB="0" anchor="b"/>
                </a:tc>
                <a:tc>
                  <a:txBody>
                    <a:bodyPr/>
                    <a:lstStyle/>
                    <a:p>
                      <a:pPr algn="r" fontAlgn="b"/>
                      <a:r>
                        <a:rPr lang="en-US" sz="1400" u="none" strike="noStrike" dirty="0">
                          <a:effectLst/>
                          <a:latin typeface="+mn-lt"/>
                        </a:rPr>
                        <a:t>0.5</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smtClean="0">
                          <a:effectLst/>
                          <a:latin typeface="+mn-lt"/>
                        </a:rPr>
                        <a:t>0.0</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smtClean="0">
                          <a:effectLst/>
                          <a:latin typeface="+mn-lt"/>
                        </a:rPr>
                        <a:t>2.4</a:t>
                      </a:r>
                      <a:endParaRPr lang="en-US" sz="1400" b="0" i="0" u="none" strike="noStrike" dirty="0">
                        <a:solidFill>
                          <a:srgbClr val="000000"/>
                        </a:solidFill>
                        <a:effectLst/>
                        <a:latin typeface="+mn-lt"/>
                      </a:endParaRPr>
                    </a:p>
                  </a:txBody>
                  <a:tcPr marL="9525" marR="9525" marT="9525" marB="0" anchor="b"/>
                </a:tc>
              </a:tr>
              <a:tr h="0">
                <a:tc>
                  <a:txBody>
                    <a:bodyPr/>
                    <a:lstStyle/>
                    <a:p>
                      <a:pPr algn="l" fontAlgn="b"/>
                      <a:r>
                        <a:rPr lang="en-US" sz="1400" u="none" strike="noStrike">
                          <a:effectLst/>
                          <a:latin typeface="+mn-lt"/>
                        </a:rPr>
                        <a:t>TAXN</a:t>
                      </a:r>
                      <a:endParaRPr lang="en-US" sz="1400" b="0" i="0" u="none" strike="noStrike">
                        <a:solidFill>
                          <a:srgbClr val="000000"/>
                        </a:solidFill>
                        <a:effectLst/>
                        <a:latin typeface="+mn-lt"/>
                      </a:endParaRPr>
                    </a:p>
                  </a:txBody>
                  <a:tcPr marL="9525" marR="9525" marT="9525" marB="0" anchor="b"/>
                </a:tc>
                <a:tc>
                  <a:txBody>
                    <a:bodyPr/>
                    <a:lstStyle/>
                    <a:p>
                      <a:pPr algn="ctr" fontAlgn="b"/>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u="none" strike="noStrike" dirty="0" smtClean="0">
                          <a:effectLst/>
                          <a:latin typeface="+mn-lt"/>
                        </a:rPr>
                        <a:t>Circle</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u="none" strike="noStrike" dirty="0">
                          <a:effectLst/>
                          <a:latin typeface="+mn-lt"/>
                        </a:rPr>
                        <a:t>  </a:t>
                      </a:r>
                      <a:r>
                        <a:rPr lang="en-US" sz="1400" u="none" strike="noStrike" dirty="0" smtClean="0">
                          <a:effectLst/>
                          <a:latin typeface="+mn-lt"/>
                        </a:rPr>
                        <a:t>85,  85</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a:effectLst/>
                          <a:latin typeface="+mn-lt"/>
                        </a:rPr>
                        <a:t>0.2</a:t>
                      </a:r>
                      <a:endParaRPr lang="en-US" sz="1400" b="0" i="0" u="none" strike="noStrike">
                        <a:solidFill>
                          <a:srgbClr val="000000"/>
                        </a:solidFill>
                        <a:effectLst/>
                        <a:latin typeface="+mn-lt"/>
                      </a:endParaRPr>
                    </a:p>
                  </a:txBody>
                  <a:tcPr marL="9525" marR="9525" marT="9525" marB="0" anchor="b"/>
                </a:tc>
                <a:tc>
                  <a:txBody>
                    <a:bodyPr/>
                    <a:lstStyle/>
                    <a:p>
                      <a:pPr algn="r" fontAlgn="b"/>
                      <a:r>
                        <a:rPr lang="en-US" sz="1400" u="none" strike="noStrike" dirty="0">
                          <a:effectLst/>
                          <a:latin typeface="+mn-lt"/>
                        </a:rPr>
                        <a:t>5.5</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a:effectLst/>
                          <a:latin typeface="+mn-lt"/>
                        </a:rPr>
                        <a:t>0.9</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smtClean="0">
                          <a:effectLst/>
                          <a:latin typeface="+mn-lt"/>
                        </a:rPr>
                        <a:t>0.0</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smtClean="0">
                          <a:effectLst/>
                          <a:latin typeface="+mn-lt"/>
                        </a:rPr>
                        <a:t>3.0</a:t>
                      </a:r>
                      <a:endParaRPr lang="en-US" sz="1400" b="0" i="0" u="none" strike="noStrike" dirty="0">
                        <a:solidFill>
                          <a:srgbClr val="000000"/>
                        </a:solidFill>
                        <a:effectLst/>
                        <a:latin typeface="+mn-lt"/>
                      </a:endParaRPr>
                    </a:p>
                  </a:txBody>
                  <a:tcPr marL="9525" marR="9525" marT="9525" marB="0" anchor="b"/>
                </a:tc>
              </a:tr>
              <a:tr h="0">
                <a:tc>
                  <a:txBody>
                    <a:bodyPr/>
                    <a:lstStyle/>
                    <a:p>
                      <a:pPr algn="l" fontAlgn="b"/>
                      <a:r>
                        <a:rPr lang="en-US" sz="1400" u="none" strike="noStrike">
                          <a:effectLst/>
                          <a:latin typeface="+mn-lt"/>
                        </a:rPr>
                        <a:t>MBRD</a:t>
                      </a:r>
                      <a:endParaRPr lang="en-US" sz="1400" b="0" i="0" u="none" strike="noStrike">
                        <a:solidFill>
                          <a:srgbClr val="000000"/>
                        </a:solidFill>
                        <a:effectLst/>
                        <a:latin typeface="+mn-lt"/>
                      </a:endParaRPr>
                    </a:p>
                  </a:txBody>
                  <a:tcPr marL="9525" marR="9525" marT="9525" marB="0" anchor="b"/>
                </a:tc>
                <a:tc>
                  <a:txBody>
                    <a:bodyPr/>
                    <a:lstStyle/>
                    <a:p>
                      <a:pPr algn="ctr" fontAlgn="b"/>
                      <a:r>
                        <a:rPr lang="en-US" sz="1400" u="none" strike="noStrike" dirty="0">
                          <a:effectLst/>
                          <a:latin typeface="+mn-lt"/>
                        </a:rPr>
                        <a:t>105</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u="none" strike="noStrike" dirty="0" smtClean="0">
                          <a:effectLst/>
                          <a:latin typeface="+mn-lt"/>
                        </a:rPr>
                        <a:t>Octagon</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u="none" strike="noStrike" dirty="0">
                          <a:effectLst/>
                          <a:latin typeface="+mn-lt"/>
                        </a:rPr>
                        <a:t>  </a:t>
                      </a:r>
                      <a:r>
                        <a:rPr lang="en-US" sz="1400" u="none" strike="noStrike" dirty="0" smtClean="0">
                          <a:effectLst/>
                          <a:latin typeface="+mn-lt"/>
                        </a:rPr>
                        <a:t>84,  84</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a:effectLst/>
                          <a:latin typeface="+mn-lt"/>
                        </a:rPr>
                        <a:t>0.1</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a:effectLst/>
                          <a:latin typeface="+mn-lt"/>
                        </a:rPr>
                        <a:t>3.3</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smtClean="0">
                          <a:effectLst/>
                          <a:latin typeface="+mn-lt"/>
                        </a:rPr>
                        <a:t>1.0</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smtClean="0">
                          <a:effectLst/>
                          <a:latin typeface="+mn-lt"/>
                        </a:rPr>
                        <a:t>0.0</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a:effectLst/>
                          <a:latin typeface="+mn-lt"/>
                        </a:rPr>
                        <a:t>3.3</a:t>
                      </a:r>
                      <a:endParaRPr lang="en-US" sz="1400" b="0" i="0" u="none" strike="noStrike" dirty="0">
                        <a:solidFill>
                          <a:srgbClr val="000000"/>
                        </a:solidFill>
                        <a:effectLst/>
                        <a:latin typeface="+mn-lt"/>
                      </a:endParaRPr>
                    </a:p>
                  </a:txBody>
                  <a:tcPr marL="9525" marR="9525" marT="9525" marB="0" anchor="b"/>
                </a:tc>
              </a:tr>
              <a:tr h="0">
                <a:tc>
                  <a:txBody>
                    <a:bodyPr/>
                    <a:lstStyle/>
                    <a:p>
                      <a:pPr algn="l" fontAlgn="b"/>
                      <a:r>
                        <a:rPr lang="en-US" sz="1400" u="none" strike="noStrike" dirty="0">
                          <a:effectLst/>
                          <a:latin typeface="+mn-lt"/>
                        </a:rPr>
                        <a:t>MCBRD</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u="none" strike="noStrike" dirty="0">
                          <a:effectLst/>
                          <a:latin typeface="+mn-lt"/>
                        </a:rPr>
                        <a:t>105</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u="none" strike="noStrike" dirty="0" smtClean="0">
                          <a:effectLst/>
                          <a:latin typeface="+mn-lt"/>
                        </a:rPr>
                        <a:t>Octagon</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u="none" strike="noStrike" dirty="0">
                          <a:effectLst/>
                          <a:latin typeface="+mn-lt"/>
                        </a:rPr>
                        <a:t>  </a:t>
                      </a:r>
                      <a:r>
                        <a:rPr lang="en-US" sz="1400" u="none" strike="noStrike" dirty="0" smtClean="0">
                          <a:effectLst/>
                          <a:latin typeface="+mn-lt"/>
                        </a:rPr>
                        <a:t>84,  84</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a:effectLst/>
                          <a:latin typeface="+mn-lt"/>
                        </a:rPr>
                        <a:t>0.1</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a:effectLst/>
                          <a:latin typeface="+mn-lt"/>
                        </a:rPr>
                        <a:t>1.7</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smtClean="0">
                          <a:effectLst/>
                          <a:latin typeface="+mn-lt"/>
                        </a:rPr>
                        <a:t>1.0</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a:effectLst/>
                          <a:latin typeface="+mn-lt"/>
                        </a:rPr>
                        <a:t>0.1</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a:effectLst/>
                          <a:latin typeface="+mn-lt"/>
                        </a:rPr>
                        <a:t>3.4</a:t>
                      </a:r>
                      <a:endParaRPr lang="en-US" sz="1400" b="0" i="0" u="none" strike="noStrike" dirty="0">
                        <a:solidFill>
                          <a:srgbClr val="000000"/>
                        </a:solidFill>
                        <a:effectLst/>
                        <a:latin typeface="+mn-lt"/>
                      </a:endParaRPr>
                    </a:p>
                  </a:txBody>
                  <a:tcPr marL="9525" marR="9525" marT="9525" marB="0" anchor="b"/>
                </a:tc>
              </a:tr>
              <a:tr h="0">
                <a:tc>
                  <a:txBody>
                    <a:bodyPr/>
                    <a:lstStyle/>
                    <a:p>
                      <a:pPr algn="l" fontAlgn="b"/>
                      <a:r>
                        <a:rPr lang="en-US" sz="1400" u="none" strike="noStrike" dirty="0">
                          <a:effectLst/>
                          <a:latin typeface="+mn-lt"/>
                        </a:rPr>
                        <a:t>MCBYY</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u="none" strike="noStrike" dirty="0">
                          <a:effectLst/>
                          <a:latin typeface="+mn-lt"/>
                        </a:rPr>
                        <a:t>90</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u="none" strike="noStrike" dirty="0" smtClean="0">
                          <a:effectLst/>
                          <a:latin typeface="+mn-lt"/>
                        </a:rPr>
                        <a:t>Octagon</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u="none" strike="noStrike" dirty="0" smtClean="0">
                          <a:effectLst/>
                          <a:latin typeface="+mn-lt"/>
                        </a:rPr>
                        <a:t>70.8,70.8</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smtClean="0">
                          <a:effectLst/>
                          <a:latin typeface="+mn-lt"/>
                        </a:rPr>
                        <a:t>0.0</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a:effectLst/>
                          <a:latin typeface="+mn-lt"/>
                        </a:rPr>
                        <a:t>0.1</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smtClean="0">
                          <a:effectLst/>
                          <a:latin typeface="+mn-lt"/>
                        </a:rPr>
                        <a:t>1.0</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a:effectLst/>
                          <a:latin typeface="+mn-lt"/>
                        </a:rPr>
                        <a:t>0.5</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smtClean="0">
                          <a:effectLst/>
                          <a:latin typeface="+mn-lt"/>
                        </a:rPr>
                        <a:t>4.0</a:t>
                      </a:r>
                      <a:endParaRPr lang="en-US" sz="1400" b="0" i="0" u="none" strike="noStrike" dirty="0">
                        <a:solidFill>
                          <a:srgbClr val="000000"/>
                        </a:solidFill>
                        <a:effectLst/>
                        <a:latin typeface="+mn-lt"/>
                      </a:endParaRPr>
                    </a:p>
                  </a:txBody>
                  <a:tcPr marL="9525" marR="9525" marT="9525" marB="0" anchor="b"/>
                </a:tc>
              </a:tr>
              <a:tr h="0">
                <a:tc>
                  <a:txBody>
                    <a:bodyPr/>
                    <a:lstStyle/>
                    <a:p>
                      <a:pPr algn="l" fontAlgn="b"/>
                      <a:r>
                        <a:rPr lang="en-US" sz="1400" u="none" strike="noStrike" dirty="0">
                          <a:effectLst/>
                          <a:latin typeface="+mn-lt"/>
                        </a:rPr>
                        <a:t>MQYY</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u="none" strike="noStrike" dirty="0" smtClean="0">
                          <a:effectLst/>
                          <a:latin typeface="+mn-lt"/>
                        </a:rPr>
                        <a:t>90</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u="none" strike="noStrike" dirty="0" smtClean="0">
                          <a:effectLst/>
                          <a:latin typeface="+mn-lt"/>
                        </a:rPr>
                        <a:t>Octagon</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u="none" strike="noStrike" dirty="0" smtClean="0">
                          <a:effectLst/>
                          <a:latin typeface="+mn-lt"/>
                        </a:rPr>
                        <a:t>70.8,70.8</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smtClean="0">
                          <a:effectLst/>
                          <a:latin typeface="+mn-lt"/>
                        </a:rPr>
                        <a:t>0.0</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smtClean="0">
                          <a:effectLst/>
                          <a:latin typeface="+mn-lt"/>
                        </a:rPr>
                        <a:t>0.0</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smtClean="0">
                          <a:effectLst/>
                          <a:latin typeface="+mn-lt"/>
                        </a:rPr>
                        <a:t>1.0</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a:effectLst/>
                          <a:latin typeface="+mn-lt"/>
                        </a:rPr>
                        <a:t>0.5</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a:effectLst/>
                          <a:latin typeface="+mn-lt"/>
                        </a:rPr>
                        <a:t>3.9</a:t>
                      </a:r>
                      <a:endParaRPr lang="en-US" sz="1400" b="0" i="0" u="none" strike="noStrike" dirty="0">
                        <a:solidFill>
                          <a:srgbClr val="000000"/>
                        </a:solidFill>
                        <a:effectLst/>
                        <a:latin typeface="+mn-lt"/>
                      </a:endParaRPr>
                    </a:p>
                  </a:txBody>
                  <a:tcPr marL="9525" marR="9525" marT="9525" marB="0" anchor="b"/>
                </a:tc>
              </a:tr>
              <a:tr h="0">
                <a:tc>
                  <a:txBody>
                    <a:bodyPr/>
                    <a:lstStyle/>
                    <a:p>
                      <a:pPr algn="l" fontAlgn="b"/>
                      <a:r>
                        <a:rPr lang="en-US" sz="1400" u="none" strike="noStrike">
                          <a:effectLst/>
                          <a:latin typeface="+mn-lt"/>
                        </a:rPr>
                        <a:t>TCLMB.5</a:t>
                      </a:r>
                      <a:endParaRPr lang="en-US" sz="1400" b="0" i="0" u="none" strike="noStrike">
                        <a:solidFill>
                          <a:srgbClr val="000000"/>
                        </a:solidFill>
                        <a:effectLst/>
                        <a:latin typeface="+mn-lt"/>
                      </a:endParaRPr>
                    </a:p>
                  </a:txBody>
                  <a:tcPr marL="9525" marR="9525" marT="9525" marB="0" anchor="b"/>
                </a:tc>
                <a:tc>
                  <a:txBody>
                    <a:bodyPr/>
                    <a:lstStyle/>
                    <a:p>
                      <a:pPr algn="ctr" fontAlgn="b"/>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u="none" strike="noStrike" dirty="0" err="1" smtClean="0">
                          <a:effectLst/>
                          <a:latin typeface="+mn-lt"/>
                        </a:rPr>
                        <a:t>RectEllipse</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u="none" strike="noStrike" dirty="0">
                          <a:effectLst/>
                          <a:latin typeface="+mn-lt"/>
                        </a:rPr>
                        <a:t>57.8,  48</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smtClean="0">
                          <a:effectLst/>
                          <a:latin typeface="+mn-lt"/>
                        </a:rPr>
                        <a:t>0.0</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smtClean="0">
                          <a:effectLst/>
                          <a:latin typeface="+mn-lt"/>
                        </a:rPr>
                        <a:t>0.0</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a:effectLst/>
                          <a:latin typeface="+mn-lt"/>
                        </a:rPr>
                        <a:t>0.4</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a:effectLst/>
                          <a:latin typeface="+mn-lt"/>
                        </a:rPr>
                        <a:t>0.2</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a:effectLst/>
                          <a:latin typeface="+mn-lt"/>
                        </a:rPr>
                        <a:t>3.7</a:t>
                      </a:r>
                      <a:endParaRPr lang="en-US" sz="1400" b="0" i="0" u="none" strike="noStrike" dirty="0">
                        <a:solidFill>
                          <a:srgbClr val="000000"/>
                        </a:solidFill>
                        <a:effectLst/>
                        <a:latin typeface="+mn-lt"/>
                      </a:endParaRPr>
                    </a:p>
                  </a:txBody>
                  <a:tcPr marL="9525" marR="9525" marT="9525" marB="0" anchor="b"/>
                </a:tc>
              </a:tr>
              <a:tr h="0">
                <a:tc>
                  <a:txBody>
                    <a:bodyPr/>
                    <a:lstStyle/>
                    <a:p>
                      <a:pPr algn="l" fontAlgn="b"/>
                      <a:r>
                        <a:rPr lang="en-US" sz="1400" u="none" strike="noStrike" dirty="0">
                          <a:effectLst/>
                          <a:latin typeface="+mn-lt"/>
                        </a:rPr>
                        <a:t>MCBY[HV].5</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u="none" strike="noStrike" dirty="0">
                          <a:effectLst/>
                          <a:latin typeface="+mn-lt"/>
                        </a:rPr>
                        <a:t>70</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u="none" strike="noStrike" dirty="0" err="1" smtClean="0">
                          <a:effectLst/>
                          <a:latin typeface="+mn-lt"/>
                        </a:rPr>
                        <a:t>RectEllipse</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u="none" strike="noStrike" dirty="0">
                          <a:effectLst/>
                          <a:latin typeface="+mn-lt"/>
                        </a:rPr>
                        <a:t>57.8,  48</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smtClean="0">
                          <a:effectLst/>
                          <a:latin typeface="+mn-lt"/>
                        </a:rPr>
                        <a:t>0.0</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smtClean="0">
                          <a:effectLst/>
                          <a:latin typeface="+mn-lt"/>
                        </a:rPr>
                        <a:t>0.0</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smtClean="0">
                          <a:effectLst/>
                          <a:latin typeface="+mn-lt"/>
                        </a:rPr>
                        <a:t>0.0</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smtClean="0">
                          <a:effectLst/>
                          <a:latin typeface="+mn-lt"/>
                        </a:rPr>
                        <a:t>0.0</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a:effectLst/>
                          <a:latin typeface="+mn-lt"/>
                        </a:rPr>
                        <a:t>3.6</a:t>
                      </a:r>
                      <a:endParaRPr lang="en-US" sz="1400" b="0" i="0" u="none" strike="noStrike" dirty="0">
                        <a:solidFill>
                          <a:srgbClr val="000000"/>
                        </a:solidFill>
                        <a:effectLst/>
                        <a:latin typeface="+mn-lt"/>
                      </a:endParaRPr>
                    </a:p>
                  </a:txBody>
                  <a:tcPr marL="9525" marR="9525" marT="9525" marB="0" anchor="b"/>
                </a:tc>
              </a:tr>
              <a:tr h="0">
                <a:tc>
                  <a:txBody>
                    <a:bodyPr/>
                    <a:lstStyle/>
                    <a:p>
                      <a:pPr algn="l" fontAlgn="b"/>
                      <a:r>
                        <a:rPr lang="en-US" sz="1400" u="none" strike="noStrike">
                          <a:effectLst/>
                          <a:latin typeface="+mn-lt"/>
                        </a:rPr>
                        <a:t>MQY.5</a:t>
                      </a:r>
                      <a:endParaRPr lang="en-US" sz="1400" b="0" i="0" u="none" strike="noStrike">
                        <a:solidFill>
                          <a:srgbClr val="000000"/>
                        </a:solidFill>
                        <a:effectLst/>
                        <a:latin typeface="+mn-lt"/>
                      </a:endParaRPr>
                    </a:p>
                  </a:txBody>
                  <a:tcPr marL="9525" marR="9525" marT="9525" marB="0" anchor="b"/>
                </a:tc>
                <a:tc>
                  <a:txBody>
                    <a:bodyPr/>
                    <a:lstStyle/>
                    <a:p>
                      <a:pPr algn="ctr" fontAlgn="b"/>
                      <a:r>
                        <a:rPr lang="en-US" sz="1400" u="none" strike="noStrike" dirty="0">
                          <a:effectLst/>
                          <a:latin typeface="+mn-lt"/>
                        </a:rPr>
                        <a:t>70</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u="none" strike="noStrike" dirty="0" err="1" smtClean="0">
                          <a:effectLst/>
                          <a:latin typeface="+mn-lt"/>
                        </a:rPr>
                        <a:t>RectEllipse</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u="none" strike="noStrike" dirty="0">
                          <a:effectLst/>
                          <a:latin typeface="+mn-lt"/>
                        </a:rPr>
                        <a:t>57.8,  48</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smtClean="0">
                          <a:effectLst/>
                          <a:latin typeface="+mn-lt"/>
                        </a:rPr>
                        <a:t>0.0</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smtClean="0">
                          <a:effectLst/>
                          <a:latin typeface="+mn-lt"/>
                        </a:rPr>
                        <a:t>0.0</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a:effectLst/>
                          <a:latin typeface="+mn-lt"/>
                        </a:rPr>
                        <a:t>0.2</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a:effectLst/>
                          <a:latin typeface="+mn-lt"/>
                        </a:rPr>
                        <a:t>0.1</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a:effectLst/>
                          <a:latin typeface="+mn-lt"/>
                        </a:rPr>
                        <a:t>3.5</a:t>
                      </a:r>
                      <a:endParaRPr lang="en-US" sz="1400" b="0" i="0" u="none" strike="noStrike" dirty="0">
                        <a:solidFill>
                          <a:srgbClr val="000000"/>
                        </a:solidFill>
                        <a:effectLst/>
                        <a:latin typeface="+mn-lt"/>
                      </a:endParaRPr>
                    </a:p>
                  </a:txBody>
                  <a:tcPr marL="9525" marR="9525" marT="9525" marB="0" anchor="b"/>
                </a:tc>
              </a:tr>
              <a:tr h="0">
                <a:tc>
                  <a:txBody>
                    <a:bodyPr/>
                    <a:lstStyle/>
                    <a:p>
                      <a:pPr algn="l" fontAlgn="b"/>
                      <a:r>
                        <a:rPr lang="en-US" sz="1400" u="none" strike="noStrike" dirty="0">
                          <a:effectLst/>
                          <a:latin typeface="+mn-lt"/>
                        </a:rPr>
                        <a:t>TCLMC.6</a:t>
                      </a:r>
                      <a:endParaRPr lang="en-US" sz="1400" b="0" i="0" u="none" strike="noStrike" dirty="0">
                        <a:solidFill>
                          <a:srgbClr val="000000"/>
                        </a:solidFill>
                        <a:effectLst/>
                        <a:latin typeface="+mn-lt"/>
                      </a:endParaRPr>
                    </a:p>
                  </a:txBody>
                  <a:tcPr marL="9525" marR="9525" marT="9525" marB="0" anchor="b"/>
                </a:tc>
                <a:tc>
                  <a:txBody>
                    <a:bodyPr/>
                    <a:lstStyle/>
                    <a:p>
                      <a:pPr algn="ctr" fontAlgn="b"/>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u="none" strike="noStrike" dirty="0" err="1" smtClean="0">
                          <a:effectLst/>
                          <a:latin typeface="+mn-lt"/>
                        </a:rPr>
                        <a:t>RectEllipse</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u="none" strike="noStrike" dirty="0">
                          <a:effectLst/>
                          <a:latin typeface="+mn-lt"/>
                        </a:rPr>
                        <a:t>45.1,35.3</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smtClean="0">
                          <a:effectLst/>
                          <a:latin typeface="+mn-lt"/>
                        </a:rPr>
                        <a:t>0.0</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smtClean="0">
                          <a:effectLst/>
                          <a:latin typeface="+mn-lt"/>
                        </a:rPr>
                        <a:t>0.0</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smtClean="0">
                          <a:effectLst/>
                          <a:latin typeface="+mn-lt"/>
                        </a:rPr>
                        <a:t>0.0</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smtClean="0">
                          <a:effectLst/>
                          <a:latin typeface="+mn-lt"/>
                        </a:rPr>
                        <a:t>0.0</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smtClean="0">
                          <a:effectLst/>
                          <a:latin typeface="+mn-lt"/>
                        </a:rPr>
                        <a:t>2.3</a:t>
                      </a:r>
                      <a:endParaRPr lang="en-US" sz="1400" b="0" i="0" u="none" strike="noStrike" dirty="0">
                        <a:solidFill>
                          <a:srgbClr val="000000"/>
                        </a:solidFill>
                        <a:effectLst/>
                        <a:latin typeface="+mn-lt"/>
                      </a:endParaRPr>
                    </a:p>
                  </a:txBody>
                  <a:tcPr marL="9525" marR="9525" marT="9525" marB="0" anchor="b"/>
                </a:tc>
              </a:tr>
              <a:tr h="0">
                <a:tc>
                  <a:txBody>
                    <a:bodyPr/>
                    <a:lstStyle/>
                    <a:p>
                      <a:pPr algn="l" fontAlgn="b"/>
                      <a:r>
                        <a:rPr lang="en-US" sz="1400" u="none" strike="noStrike">
                          <a:effectLst/>
                          <a:latin typeface="+mn-lt"/>
                        </a:rPr>
                        <a:t>MCBC[HV].6</a:t>
                      </a:r>
                      <a:endParaRPr lang="en-US" sz="1400" b="0" i="0" u="none" strike="noStrike">
                        <a:solidFill>
                          <a:srgbClr val="000000"/>
                        </a:solidFill>
                        <a:effectLst/>
                        <a:latin typeface="+mn-lt"/>
                      </a:endParaRPr>
                    </a:p>
                  </a:txBody>
                  <a:tcPr marL="9525" marR="9525" marT="9525" marB="0" anchor="b"/>
                </a:tc>
                <a:tc>
                  <a:txBody>
                    <a:bodyPr/>
                    <a:lstStyle/>
                    <a:p>
                      <a:pPr algn="ctr" fontAlgn="b"/>
                      <a:r>
                        <a:rPr lang="en-US" sz="1400" u="none" strike="noStrike" dirty="0">
                          <a:effectLst/>
                          <a:latin typeface="+mn-lt"/>
                        </a:rPr>
                        <a:t>56</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u="none" strike="noStrike" dirty="0" err="1" smtClean="0">
                          <a:effectLst/>
                          <a:latin typeface="+mn-lt"/>
                        </a:rPr>
                        <a:t>RectEllipse</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u="none" strike="noStrike" dirty="0">
                          <a:effectLst/>
                          <a:latin typeface="+mn-lt"/>
                        </a:rPr>
                        <a:t>45.1,35.3</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smtClean="0">
                          <a:effectLst/>
                          <a:latin typeface="+mn-lt"/>
                        </a:rPr>
                        <a:t>0.0</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smtClean="0">
                          <a:effectLst/>
                          <a:latin typeface="+mn-lt"/>
                        </a:rPr>
                        <a:t>0.0</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smtClean="0">
                          <a:effectLst/>
                          <a:latin typeface="+mn-lt"/>
                        </a:rPr>
                        <a:t>0.0</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smtClean="0">
                          <a:effectLst/>
                          <a:latin typeface="+mn-lt"/>
                        </a:rPr>
                        <a:t>0.0</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smtClean="0">
                          <a:effectLst/>
                          <a:latin typeface="+mn-lt"/>
                        </a:rPr>
                        <a:t>2.1</a:t>
                      </a:r>
                      <a:endParaRPr lang="en-US" sz="1400" b="0" i="0" u="none" strike="noStrike" dirty="0">
                        <a:solidFill>
                          <a:srgbClr val="000000"/>
                        </a:solidFill>
                        <a:effectLst/>
                        <a:latin typeface="+mn-lt"/>
                      </a:endParaRPr>
                    </a:p>
                  </a:txBody>
                  <a:tcPr marL="9525" marR="9525" marT="9525" marB="0" anchor="b"/>
                </a:tc>
              </a:tr>
              <a:tr h="0">
                <a:tc>
                  <a:txBody>
                    <a:bodyPr/>
                    <a:lstStyle/>
                    <a:p>
                      <a:pPr algn="l" fontAlgn="b"/>
                      <a:r>
                        <a:rPr lang="en-US" sz="1400" u="none" strike="noStrike">
                          <a:effectLst/>
                          <a:latin typeface="+mn-lt"/>
                        </a:rPr>
                        <a:t>MQML.6</a:t>
                      </a:r>
                      <a:endParaRPr lang="en-US" sz="1400" b="0" i="0" u="none" strike="noStrike">
                        <a:solidFill>
                          <a:srgbClr val="000000"/>
                        </a:solidFill>
                        <a:effectLst/>
                        <a:latin typeface="+mn-lt"/>
                      </a:endParaRPr>
                    </a:p>
                  </a:txBody>
                  <a:tcPr marL="9525" marR="9525" marT="9525" marB="0" anchor="b"/>
                </a:tc>
                <a:tc>
                  <a:txBody>
                    <a:bodyPr/>
                    <a:lstStyle/>
                    <a:p>
                      <a:pPr algn="ctr" fontAlgn="b"/>
                      <a:r>
                        <a:rPr lang="en-US" sz="1400" u="none" strike="noStrike" dirty="0">
                          <a:effectLst/>
                          <a:latin typeface="+mn-lt"/>
                        </a:rPr>
                        <a:t>56</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u="none" strike="noStrike" dirty="0" err="1" smtClean="0">
                          <a:effectLst/>
                          <a:latin typeface="+mn-lt"/>
                        </a:rPr>
                        <a:t>RectEllipse</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u="none" strike="noStrike" dirty="0">
                          <a:effectLst/>
                          <a:latin typeface="+mn-lt"/>
                        </a:rPr>
                        <a:t>45.1,35.3</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smtClean="0">
                          <a:effectLst/>
                          <a:latin typeface="+mn-lt"/>
                        </a:rPr>
                        <a:t>0.0</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smtClean="0">
                          <a:effectLst/>
                          <a:latin typeface="+mn-lt"/>
                        </a:rPr>
                        <a:t>0.0</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smtClean="0">
                          <a:effectLst/>
                          <a:latin typeface="+mn-lt"/>
                        </a:rPr>
                        <a:t>0.0</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smtClean="0">
                          <a:effectLst/>
                          <a:latin typeface="+mn-lt"/>
                        </a:rPr>
                        <a:t>0.0</a:t>
                      </a:r>
                      <a:endParaRPr lang="en-US" sz="1400" b="0" i="0" u="none" strike="noStrike" dirty="0">
                        <a:solidFill>
                          <a:srgbClr val="000000"/>
                        </a:solidFill>
                        <a:effectLst/>
                        <a:latin typeface="+mn-lt"/>
                      </a:endParaRPr>
                    </a:p>
                  </a:txBody>
                  <a:tcPr marL="9525" marR="9525" marT="9525" marB="0" anchor="b"/>
                </a:tc>
                <a:tc>
                  <a:txBody>
                    <a:bodyPr/>
                    <a:lstStyle/>
                    <a:p>
                      <a:pPr algn="r" fontAlgn="b"/>
                      <a:r>
                        <a:rPr lang="en-US" sz="1400" u="none" strike="noStrike" dirty="0" smtClean="0">
                          <a:effectLst/>
                          <a:latin typeface="+mn-lt"/>
                        </a:rPr>
                        <a:t>2.1</a:t>
                      </a:r>
                      <a:endParaRPr lang="en-US" sz="1400" b="0" i="0" u="none" strike="noStrike" dirty="0">
                        <a:solidFill>
                          <a:srgbClr val="000000"/>
                        </a:solidFill>
                        <a:effectLst/>
                        <a:latin typeface="+mn-lt"/>
                      </a:endParaRPr>
                    </a:p>
                  </a:txBody>
                  <a:tcPr marL="9525" marR="9525" marT="9525" marB="0" anchor="b"/>
                </a:tc>
              </a:tr>
            </a:tbl>
          </a:graphicData>
        </a:graphic>
      </p:graphicFrame>
      <p:sp>
        <p:nvSpPr>
          <p:cNvPr id="9" name="Rectangle 8"/>
          <p:cNvSpPr/>
          <p:nvPr/>
        </p:nvSpPr>
        <p:spPr>
          <a:xfrm>
            <a:off x="782793" y="5675352"/>
            <a:ext cx="8149172" cy="923330"/>
          </a:xfrm>
          <a:prstGeom prst="rect">
            <a:avLst/>
          </a:prstGeom>
        </p:spPr>
        <p:txBody>
          <a:bodyPr wrap="square">
            <a:spAutoFit/>
          </a:bodyPr>
          <a:lstStyle/>
          <a:p>
            <a:r>
              <a:rPr lang="en-US" baseline="30000" dirty="0" smtClean="0"/>
              <a:t>1</a:t>
            </a:r>
            <a:r>
              <a:rPr lang="en-US" dirty="0" smtClean="0"/>
              <a:t>Either Beam screen or beam pipe;</a:t>
            </a:r>
          </a:p>
          <a:p>
            <a:r>
              <a:rPr lang="en-US" baseline="30000" dirty="0" smtClean="0"/>
              <a:t>2 </a:t>
            </a:r>
            <a:r>
              <a:rPr lang="en-US" dirty="0" smtClean="0"/>
              <a:t>Mechanical tolerances already removed. </a:t>
            </a:r>
            <a:r>
              <a:rPr lang="en-US" dirty="0" err="1" smtClean="0"/>
              <a:t>Rectellipse</a:t>
            </a:r>
            <a:r>
              <a:rPr lang="en-US" dirty="0" smtClean="0"/>
              <a:t> types are exchanges the H,V orientation depending on the polarity.</a:t>
            </a:r>
            <a:endParaRPr lang="en-US" dirty="0"/>
          </a:p>
        </p:txBody>
      </p:sp>
    </p:spTree>
    <p:extLst>
      <p:ext uri="{BB962C8B-B14F-4D97-AF65-F5344CB8AC3E}">
        <p14:creationId xmlns:p14="http://schemas.microsoft.com/office/powerpoint/2010/main" val="2457386148"/>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7100" y="1327845"/>
            <a:ext cx="4287564" cy="3328995"/>
          </a:xfrm>
        </p:spPr>
        <p:txBody>
          <a:bodyPr>
            <a:normAutofit fontScale="55000" lnSpcReduction="20000"/>
          </a:bodyPr>
          <a:lstStyle/>
          <a:p>
            <a:pPr marL="0" indent="0">
              <a:buNone/>
            </a:pPr>
            <a:r>
              <a:rPr lang="en-US" dirty="0" smtClean="0"/>
              <a:t>Beam tolerances have been re-defined by:</a:t>
            </a:r>
          </a:p>
          <a:p>
            <a:r>
              <a:rPr lang="en-US" dirty="0" smtClean="0">
                <a:solidFill>
                  <a:srgbClr val="FF0000"/>
                </a:solidFill>
              </a:rPr>
              <a:t>taking into account LHC Run I positive experience</a:t>
            </a:r>
          </a:p>
          <a:p>
            <a:r>
              <a:rPr lang="en-US" dirty="0" smtClean="0"/>
              <a:t>adding safety margins based on possible unknowns.</a:t>
            </a:r>
          </a:p>
          <a:p>
            <a:pPr marL="0" indent="0">
              <a:buNone/>
            </a:pPr>
            <a:r>
              <a:rPr lang="en-US" dirty="0" smtClean="0"/>
              <a:t>For collimation:</a:t>
            </a:r>
          </a:p>
          <a:p>
            <a:r>
              <a:rPr lang="en-US" dirty="0" smtClean="0"/>
              <a:t>magnet protected by TCT: ≥12 </a:t>
            </a:r>
            <a:r>
              <a:rPr lang="el-GR" dirty="0" smtClean="0"/>
              <a:t>σ</a:t>
            </a:r>
            <a:endParaRPr lang="en-US" dirty="0" smtClean="0"/>
          </a:p>
          <a:p>
            <a:r>
              <a:rPr lang="en-US" dirty="0" smtClean="0"/>
              <a:t>magnet not protect by TCT</a:t>
            </a:r>
            <a:r>
              <a:rPr lang="en-US" dirty="0"/>
              <a:t>: </a:t>
            </a:r>
            <a:r>
              <a:rPr lang="en-US" dirty="0" smtClean="0">
                <a:solidFill>
                  <a:srgbClr val="FF0000"/>
                </a:solidFill>
              </a:rPr>
              <a:t>18</a:t>
            </a:r>
            <a:r>
              <a:rPr lang="en-US" dirty="0" smtClean="0"/>
              <a:t> </a:t>
            </a:r>
            <a:r>
              <a:rPr lang="el-GR" dirty="0" smtClean="0">
                <a:solidFill>
                  <a:srgbClr val="FF0000"/>
                </a:solidFill>
              </a:rPr>
              <a:t>σ</a:t>
            </a:r>
            <a:r>
              <a:rPr lang="en-US" baseline="30000" dirty="0">
                <a:solidFill>
                  <a:srgbClr val="FF0000"/>
                </a:solidFill>
              </a:rPr>
              <a:t>(2)</a:t>
            </a:r>
            <a:r>
              <a:rPr lang="en-US" dirty="0" smtClean="0"/>
              <a:t> or possibly less pending dedicated studies (R. Bruce) .</a:t>
            </a:r>
          </a:p>
        </p:txBody>
      </p:sp>
      <p:sp>
        <p:nvSpPr>
          <p:cNvPr id="3" name="Slide Number Placeholder 2"/>
          <p:cNvSpPr>
            <a:spLocks noGrp="1"/>
          </p:cNvSpPr>
          <p:nvPr>
            <p:ph type="sldNum" sz="quarter" idx="12"/>
          </p:nvPr>
        </p:nvSpPr>
        <p:spPr/>
        <p:txBody>
          <a:bodyPr/>
          <a:lstStyle/>
          <a:p>
            <a:fld id="{0FA004B2-1541-5046-B6F2-22AF56585712}" type="slidenum">
              <a:rPr lang="en-US" smtClean="0"/>
              <a:pPr/>
              <a:t>7</a:t>
            </a:fld>
            <a:endParaRPr lang="en-US"/>
          </a:p>
        </p:txBody>
      </p:sp>
      <p:sp>
        <p:nvSpPr>
          <p:cNvPr id="4" name="Title 3"/>
          <p:cNvSpPr>
            <a:spLocks noGrp="1"/>
          </p:cNvSpPr>
          <p:nvPr>
            <p:ph type="title"/>
          </p:nvPr>
        </p:nvSpPr>
        <p:spPr/>
        <p:txBody>
          <a:bodyPr/>
          <a:lstStyle/>
          <a:p>
            <a:r>
              <a:rPr lang="en-US" dirty="0" smtClean="0"/>
              <a:t>Beam tolerances and collimation apertures</a:t>
            </a:r>
            <a:endParaRPr lang="en-GB" dirty="0"/>
          </a:p>
        </p:txBody>
      </p:sp>
      <p:sp>
        <p:nvSpPr>
          <p:cNvPr id="5" name="Footer Placeholder 4"/>
          <p:cNvSpPr>
            <a:spLocks noGrp="1"/>
          </p:cNvSpPr>
          <p:nvPr>
            <p:ph type="ftr" sz="quarter" idx="3"/>
          </p:nvPr>
        </p:nvSpPr>
        <p:spPr/>
        <p:txBody>
          <a:bodyPr/>
          <a:lstStyle/>
          <a:p>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143434919"/>
              </p:ext>
            </p:extLst>
          </p:nvPr>
        </p:nvGraphicFramePr>
        <p:xfrm>
          <a:off x="4677059" y="1189038"/>
          <a:ext cx="4359085" cy="3134360"/>
        </p:xfrm>
        <a:graphic>
          <a:graphicData uri="http://schemas.openxmlformats.org/drawingml/2006/table">
            <a:tbl>
              <a:tblPr firstRow="1" bandRow="1">
                <a:tableStyleId>{5C22544A-7EE6-4342-B048-85BDC9FD1C3A}</a:tableStyleId>
              </a:tblPr>
              <a:tblGrid>
                <a:gridCol w="2105787"/>
                <a:gridCol w="870268"/>
                <a:gridCol w="1383030"/>
              </a:tblGrid>
              <a:tr h="370840">
                <a:tc>
                  <a:txBody>
                    <a:bodyPr/>
                    <a:lstStyle/>
                    <a:p>
                      <a:r>
                        <a:rPr lang="en-US" dirty="0" smtClean="0"/>
                        <a:t>Beam</a:t>
                      </a:r>
                      <a:r>
                        <a:rPr lang="en-US" baseline="0" dirty="0" smtClean="0"/>
                        <a:t> </a:t>
                      </a:r>
                      <a:r>
                        <a:rPr lang="en-US" dirty="0" smtClean="0"/>
                        <a:t>Tolerance</a:t>
                      </a:r>
                      <a:endParaRPr lang="en-GB" dirty="0"/>
                    </a:p>
                  </a:txBody>
                  <a:tcPr/>
                </a:tc>
                <a:tc>
                  <a:txBody>
                    <a:bodyPr/>
                    <a:lstStyle/>
                    <a:p>
                      <a:r>
                        <a:rPr lang="en-US" dirty="0" smtClean="0"/>
                        <a:t>LHC</a:t>
                      </a:r>
                    </a:p>
                    <a:p>
                      <a:r>
                        <a:rPr lang="en-US" dirty="0" smtClean="0"/>
                        <a:t>Design</a:t>
                      </a:r>
                      <a:endParaRPr lang="en-GB" dirty="0"/>
                    </a:p>
                  </a:txBody>
                  <a:tcPr/>
                </a:tc>
                <a:tc>
                  <a:txBody>
                    <a:bodyPr/>
                    <a:lstStyle/>
                    <a:p>
                      <a:r>
                        <a:rPr lang="en-US" dirty="0" smtClean="0"/>
                        <a:t>HL-LHC</a:t>
                      </a:r>
                    </a:p>
                    <a:p>
                      <a:r>
                        <a:rPr lang="en-US" dirty="0" smtClean="0"/>
                        <a:t>Inj./Coll.</a:t>
                      </a:r>
                      <a:endParaRPr lang="en-GB" dirty="0"/>
                    </a:p>
                  </a:txBody>
                  <a:tcPr/>
                </a:tc>
              </a:tr>
              <a:tr h="370840">
                <a:tc>
                  <a:txBody>
                    <a:bodyPr/>
                    <a:lstStyle/>
                    <a:p>
                      <a:r>
                        <a:rPr lang="en-US" dirty="0" smtClean="0"/>
                        <a:t>Emittance [µm]</a:t>
                      </a:r>
                    </a:p>
                    <a:p>
                      <a:r>
                        <a:rPr lang="en-US" dirty="0" smtClean="0"/>
                        <a:t>(normalization</a:t>
                      </a:r>
                      <a:r>
                        <a:rPr lang="en-US" baseline="0" dirty="0" smtClean="0"/>
                        <a:t> only)</a:t>
                      </a:r>
                      <a:endParaRPr lang="en-GB" dirty="0"/>
                    </a:p>
                  </a:txBody>
                  <a:tcPr/>
                </a:tc>
                <a:tc>
                  <a:txBody>
                    <a:bodyPr/>
                    <a:lstStyle/>
                    <a:p>
                      <a:r>
                        <a:rPr lang="en-US" dirty="0" smtClean="0"/>
                        <a:t>3.75</a:t>
                      </a:r>
                      <a:endParaRPr lang="en-GB" dirty="0"/>
                    </a:p>
                  </a:txBody>
                  <a:tcPr/>
                </a:tc>
                <a:tc>
                  <a:txBody>
                    <a:bodyPr/>
                    <a:lstStyle/>
                    <a:p>
                      <a:r>
                        <a:rPr lang="en-US" dirty="0" smtClean="0"/>
                        <a:t>3.5/3.5</a:t>
                      </a:r>
                      <a:endParaRPr lang="en-GB" dirty="0"/>
                    </a:p>
                  </a:txBody>
                  <a:tcPr/>
                </a:tc>
              </a:tr>
              <a:tr h="370840">
                <a:tc>
                  <a:txBody>
                    <a:bodyPr/>
                    <a:lstStyle/>
                    <a:p>
                      <a:r>
                        <a:rPr lang="el-GR" dirty="0" smtClean="0"/>
                        <a:t>β</a:t>
                      </a:r>
                      <a:r>
                        <a:rPr lang="en-US" dirty="0" smtClean="0"/>
                        <a:t>-beating [%]</a:t>
                      </a:r>
                      <a:endParaRPr lang="en-GB" dirty="0"/>
                    </a:p>
                  </a:txBody>
                  <a:tcPr/>
                </a:tc>
                <a:tc>
                  <a:txBody>
                    <a:bodyPr/>
                    <a:lstStyle/>
                    <a:p>
                      <a:r>
                        <a:rPr lang="en-US" dirty="0" smtClean="0"/>
                        <a:t>20</a:t>
                      </a:r>
                      <a:endParaRPr lang="en-GB" dirty="0"/>
                    </a:p>
                  </a:txBody>
                  <a:tcPr/>
                </a:tc>
                <a:tc>
                  <a:txBody>
                    <a:bodyPr/>
                    <a:lstStyle/>
                    <a:p>
                      <a:r>
                        <a:rPr lang="en-US" dirty="0" smtClean="0"/>
                        <a:t>10/20</a:t>
                      </a:r>
                      <a:endParaRPr lang="en-GB" dirty="0"/>
                    </a:p>
                  </a:txBody>
                  <a:tcPr/>
                </a:tc>
              </a:tr>
              <a:tr h="370840">
                <a:tc>
                  <a:txBody>
                    <a:bodyPr/>
                    <a:lstStyle/>
                    <a:p>
                      <a:r>
                        <a:rPr lang="en-US" dirty="0" smtClean="0"/>
                        <a:t>Orbit error [mm]</a:t>
                      </a:r>
                      <a:endParaRPr lang="en-GB" dirty="0"/>
                    </a:p>
                  </a:txBody>
                  <a:tcPr/>
                </a:tc>
                <a:tc>
                  <a:txBody>
                    <a:bodyPr/>
                    <a:lstStyle/>
                    <a:p>
                      <a:r>
                        <a:rPr lang="en-US" dirty="0" smtClean="0"/>
                        <a:t>4</a:t>
                      </a:r>
                      <a:endParaRPr lang="en-GB" dirty="0"/>
                    </a:p>
                  </a:txBody>
                  <a:tcPr/>
                </a:tc>
                <a:tc>
                  <a:txBody>
                    <a:bodyPr/>
                    <a:lstStyle/>
                    <a:p>
                      <a:r>
                        <a:rPr lang="en-US" dirty="0" smtClean="0"/>
                        <a:t>4/2</a:t>
                      </a:r>
                      <a:endParaRPr lang="en-GB" dirty="0"/>
                    </a:p>
                  </a:txBody>
                  <a:tcPr/>
                </a:tc>
              </a:tr>
              <a:tr h="370840">
                <a:tc>
                  <a:txBody>
                    <a:bodyPr/>
                    <a:lstStyle/>
                    <a:p>
                      <a:r>
                        <a:rPr lang="en-US" dirty="0" smtClean="0"/>
                        <a:t>Spurious</a:t>
                      </a:r>
                      <a:r>
                        <a:rPr lang="en-US" baseline="0" dirty="0" smtClean="0"/>
                        <a:t> Disp. </a:t>
                      </a:r>
                      <a:r>
                        <a:rPr lang="en-US" dirty="0" smtClean="0"/>
                        <a:t>[%]</a:t>
                      </a:r>
                      <a:endParaRPr lang="en-GB" dirty="0"/>
                    </a:p>
                  </a:txBody>
                  <a:tcPr/>
                </a:tc>
                <a:tc>
                  <a:txBody>
                    <a:bodyPr/>
                    <a:lstStyle/>
                    <a:p>
                      <a:r>
                        <a:rPr lang="en-US" dirty="0" smtClean="0"/>
                        <a:t>27.3</a:t>
                      </a:r>
                      <a:endParaRPr lang="en-GB" dirty="0"/>
                    </a:p>
                  </a:txBody>
                  <a:tcPr/>
                </a:tc>
                <a:tc>
                  <a:txBody>
                    <a:bodyPr/>
                    <a:lstStyle/>
                    <a:p>
                      <a:r>
                        <a:rPr lang="en-US" dirty="0" smtClean="0"/>
                        <a:t>14/10</a:t>
                      </a:r>
                      <a:endParaRPr lang="en-GB" dirty="0"/>
                    </a:p>
                  </a:txBody>
                  <a:tcPr/>
                </a:tc>
              </a:tr>
              <a:tr h="370840">
                <a:tc>
                  <a:txBody>
                    <a:bodyPr/>
                    <a:lstStyle/>
                    <a:p>
                      <a:r>
                        <a:rPr lang="en-US" dirty="0" smtClean="0"/>
                        <a:t>Energy error [10</a:t>
                      </a:r>
                      <a:r>
                        <a:rPr lang="en-US" baseline="30000" dirty="0" smtClean="0"/>
                        <a:t>-3</a:t>
                      </a:r>
                      <a:r>
                        <a:rPr lang="en-US" dirty="0" smtClean="0"/>
                        <a:t>]</a:t>
                      </a:r>
                      <a:endParaRPr lang="en-GB" dirty="0"/>
                    </a:p>
                  </a:txBody>
                  <a:tcPr/>
                </a:tc>
                <a:tc>
                  <a:txBody>
                    <a:bodyPr/>
                    <a:lstStyle/>
                    <a:p>
                      <a:r>
                        <a:rPr lang="en-US" dirty="0" smtClean="0"/>
                        <a:t>8</a:t>
                      </a:r>
                      <a:endParaRPr lang="en-GB" dirty="0"/>
                    </a:p>
                  </a:txBody>
                  <a:tcPr/>
                </a:tc>
                <a:tc>
                  <a:txBody>
                    <a:bodyPr/>
                    <a:lstStyle/>
                    <a:p>
                      <a:r>
                        <a:rPr lang="en-US" dirty="0" smtClean="0"/>
                        <a:t>6/2</a:t>
                      </a:r>
                      <a:endParaRPr lang="en-GB" dirty="0"/>
                    </a:p>
                  </a:txBody>
                  <a:tcPr/>
                </a:tc>
              </a:tr>
              <a:tr h="370840">
                <a:tc>
                  <a:txBody>
                    <a:bodyPr/>
                    <a:lstStyle/>
                    <a:p>
                      <a:r>
                        <a:rPr lang="en-US" dirty="0" smtClean="0"/>
                        <a:t>Target</a:t>
                      </a:r>
                      <a:r>
                        <a:rPr lang="en-US" baseline="0" dirty="0" smtClean="0"/>
                        <a:t> aperture </a:t>
                      </a:r>
                      <a:r>
                        <a:rPr lang="en-US" dirty="0" smtClean="0"/>
                        <a:t>[</a:t>
                      </a:r>
                      <a:r>
                        <a:rPr lang="el-GR" dirty="0" smtClean="0"/>
                        <a:t>σ</a:t>
                      </a:r>
                      <a:r>
                        <a:rPr lang="en-US" dirty="0" smtClean="0"/>
                        <a:t>]</a:t>
                      </a:r>
                      <a:endParaRPr lang="en-GB" dirty="0"/>
                    </a:p>
                  </a:txBody>
                  <a:tcPr/>
                </a:tc>
                <a:tc>
                  <a:txBody>
                    <a:bodyPr/>
                    <a:lstStyle/>
                    <a:p>
                      <a:r>
                        <a:rPr lang="en-US" dirty="0" smtClean="0"/>
                        <a:t>8.4 </a:t>
                      </a:r>
                      <a:endParaRPr lang="en-GB" dirty="0"/>
                    </a:p>
                  </a:txBody>
                  <a:tcPr/>
                </a:tc>
                <a:tc>
                  <a:txBody>
                    <a:bodyPr/>
                    <a:lstStyle/>
                    <a:p>
                      <a:r>
                        <a:rPr lang="en-US" dirty="0" smtClean="0">
                          <a:solidFill>
                            <a:srgbClr val="FF0000"/>
                          </a:solidFill>
                        </a:rPr>
                        <a:t>9</a:t>
                      </a:r>
                      <a:r>
                        <a:rPr lang="en-US" baseline="30000" dirty="0" smtClean="0">
                          <a:solidFill>
                            <a:srgbClr val="FF0000"/>
                          </a:solidFill>
                        </a:rPr>
                        <a:t>(1)</a:t>
                      </a:r>
                      <a:r>
                        <a:rPr lang="en-US" dirty="0" smtClean="0"/>
                        <a:t>/12(</a:t>
                      </a:r>
                      <a:r>
                        <a:rPr lang="en-US" dirty="0" smtClean="0">
                          <a:solidFill>
                            <a:srgbClr val="FF0000"/>
                          </a:solidFill>
                        </a:rPr>
                        <a:t>18</a:t>
                      </a:r>
                      <a:r>
                        <a:rPr lang="en-US" baseline="30000" dirty="0" smtClean="0">
                          <a:solidFill>
                            <a:srgbClr val="FF0000"/>
                          </a:solidFill>
                        </a:rPr>
                        <a:t>(2)</a:t>
                      </a:r>
                      <a:r>
                        <a:rPr lang="en-US" dirty="0" smtClean="0"/>
                        <a:t>)</a:t>
                      </a:r>
                      <a:endParaRPr lang="en-GB" dirty="0"/>
                    </a:p>
                  </a:txBody>
                  <a:tcPr/>
                </a:tc>
              </a:tr>
            </a:tbl>
          </a:graphicData>
        </a:graphic>
      </p:graphicFrame>
      <p:sp>
        <p:nvSpPr>
          <p:cNvPr id="7" name="TextBox 6"/>
          <p:cNvSpPr txBox="1"/>
          <p:nvPr/>
        </p:nvSpPr>
        <p:spPr>
          <a:xfrm>
            <a:off x="6759714" y="4370043"/>
            <a:ext cx="1479829" cy="369332"/>
          </a:xfrm>
          <a:prstGeom prst="rect">
            <a:avLst/>
          </a:prstGeom>
          <a:noFill/>
        </p:spPr>
        <p:txBody>
          <a:bodyPr wrap="none" rtlCol="0">
            <a:spAutoFit/>
          </a:bodyPr>
          <a:lstStyle/>
          <a:p>
            <a:r>
              <a:rPr lang="en-US" dirty="0" smtClean="0"/>
              <a:t>R. Bruce et al.</a:t>
            </a:r>
            <a:endParaRPr lang="en-GB" dirty="0"/>
          </a:p>
        </p:txBody>
      </p:sp>
      <p:sp>
        <p:nvSpPr>
          <p:cNvPr id="8" name="TextBox 7"/>
          <p:cNvSpPr txBox="1"/>
          <p:nvPr/>
        </p:nvSpPr>
        <p:spPr>
          <a:xfrm>
            <a:off x="695739" y="4949687"/>
            <a:ext cx="7543804" cy="646331"/>
          </a:xfrm>
          <a:prstGeom prst="rect">
            <a:avLst/>
          </a:prstGeom>
          <a:noFill/>
        </p:spPr>
        <p:txBody>
          <a:bodyPr wrap="square" rtlCol="0">
            <a:spAutoFit/>
          </a:bodyPr>
          <a:lstStyle/>
          <a:p>
            <a:r>
              <a:rPr lang="en-US" dirty="0" smtClean="0"/>
              <a:t>Minimum aperture not protected by TCT  in collision and aperture targets at injection should be confirmed by WP5</a:t>
            </a:r>
            <a:r>
              <a:rPr lang="en-US" baseline="30000" dirty="0">
                <a:solidFill>
                  <a:srgbClr val="FF0000"/>
                </a:solidFill>
              </a:rPr>
              <a:t>(2)</a:t>
            </a:r>
            <a:r>
              <a:rPr lang="en-US" dirty="0" smtClean="0"/>
              <a:t> and WP14</a:t>
            </a:r>
            <a:r>
              <a:rPr lang="en-US" baseline="30000" dirty="0">
                <a:solidFill>
                  <a:srgbClr val="FF0000"/>
                </a:solidFill>
              </a:rPr>
              <a:t>(1)</a:t>
            </a:r>
            <a:r>
              <a:rPr lang="en-US" dirty="0" smtClean="0"/>
              <a:t>.</a:t>
            </a:r>
            <a:endParaRPr lang="en-US" dirty="0"/>
          </a:p>
        </p:txBody>
      </p:sp>
    </p:spTree>
    <p:extLst>
      <p:ext uri="{BB962C8B-B14F-4D97-AF65-F5344CB8AC3E}">
        <p14:creationId xmlns:p14="http://schemas.microsoft.com/office/powerpoint/2010/main" val="3440410674"/>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FA004B2-1541-5046-B6F2-22AF56585712}" type="slidenum">
              <a:rPr lang="en-US" smtClean="0"/>
              <a:pPr/>
              <a:t>8</a:t>
            </a:fld>
            <a:endParaRPr lang="en-US"/>
          </a:p>
        </p:txBody>
      </p:sp>
      <p:sp>
        <p:nvSpPr>
          <p:cNvPr id="4" name="Title 3"/>
          <p:cNvSpPr>
            <a:spLocks noGrp="1"/>
          </p:cNvSpPr>
          <p:nvPr>
            <p:ph type="title"/>
          </p:nvPr>
        </p:nvSpPr>
        <p:spPr/>
        <p:txBody>
          <a:bodyPr/>
          <a:lstStyle/>
          <a:p>
            <a:r>
              <a:rPr lang="en-US" dirty="0" smtClean="0"/>
              <a:t>Survey tolerances</a:t>
            </a:r>
            <a:endParaRPr lang="en-US" dirty="0"/>
          </a:p>
        </p:txBody>
      </p:sp>
      <p:sp>
        <p:nvSpPr>
          <p:cNvPr id="5" name="Footer Placeholder 4"/>
          <p:cNvSpPr>
            <a:spLocks noGrp="1"/>
          </p:cNvSpPr>
          <p:nvPr>
            <p:ph type="ftr" sz="quarter" idx="3"/>
          </p:nvPr>
        </p:nvSpPr>
        <p:spPr/>
        <p:txBody>
          <a:bodyPr/>
          <a:lstStyle/>
          <a:p>
            <a:endParaRPr lang="en-GB" dirty="0"/>
          </a:p>
        </p:txBody>
      </p:sp>
      <p:graphicFrame>
        <p:nvGraphicFramePr>
          <p:cNvPr id="8" name="Table 7"/>
          <p:cNvGraphicFramePr>
            <a:graphicFrameLocks noGrp="1"/>
          </p:cNvGraphicFramePr>
          <p:nvPr>
            <p:extLst>
              <p:ext uri="{D42A27DB-BD31-4B8C-83A1-F6EECF244321}">
                <p14:modId xmlns:p14="http://schemas.microsoft.com/office/powerpoint/2010/main" val="1282409600"/>
              </p:ext>
            </p:extLst>
          </p:nvPr>
        </p:nvGraphicFramePr>
        <p:xfrm>
          <a:off x="334622" y="1321014"/>
          <a:ext cx="5556039" cy="3230880"/>
        </p:xfrm>
        <a:graphic>
          <a:graphicData uri="http://schemas.openxmlformats.org/drawingml/2006/table">
            <a:tbl>
              <a:tblPr firstRow="1" bandRow="1">
                <a:tableStyleId>{5C22544A-7EE6-4342-B048-85BDC9FD1C3A}</a:tableStyleId>
              </a:tblPr>
              <a:tblGrid>
                <a:gridCol w="1170033"/>
                <a:gridCol w="731001"/>
                <a:gridCol w="731001"/>
                <a:gridCol w="731001"/>
                <a:gridCol w="731001"/>
                <a:gridCol w="731001"/>
                <a:gridCol w="731001"/>
              </a:tblGrid>
              <a:tr h="0">
                <a:tc>
                  <a:txBody>
                    <a:bodyPr/>
                    <a:lstStyle/>
                    <a:p>
                      <a:endParaRPr lang="en-US" dirty="0" smtClean="0"/>
                    </a:p>
                  </a:txBody>
                  <a:tcPr/>
                </a:tc>
                <a:tc gridSpan="3">
                  <a:txBody>
                    <a:bodyPr/>
                    <a:lstStyle/>
                    <a:p>
                      <a:r>
                        <a:rPr lang="en-US" dirty="0" smtClean="0"/>
                        <a:t>Ground motion</a:t>
                      </a:r>
                    </a:p>
                  </a:txBody>
                  <a:tcPr/>
                </a:tc>
                <a:tc hMerge="1">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GB" dirty="0" smtClean="0"/>
                    </a:p>
                  </a:txBody>
                  <a:tcPr/>
                </a:tc>
                <a:tc hMerge="1">
                  <a:txBody>
                    <a:bodyPr/>
                    <a:lstStyle/>
                    <a:p>
                      <a:endParaRPr lang="en-GB" dirty="0"/>
                    </a:p>
                  </a:txBody>
                  <a:tcPr/>
                </a:tc>
                <a:tc gridSpan="3">
                  <a:txBody>
                    <a:bodyPr/>
                    <a:lstStyle/>
                    <a:p>
                      <a:r>
                        <a:rPr lang="en-GB" dirty="0" err="1" smtClean="0"/>
                        <a:t>Fiducializaton</a:t>
                      </a:r>
                      <a:endParaRPr lang="en-GB" dirty="0"/>
                    </a:p>
                  </a:txBody>
                  <a:tcPr/>
                </a:tc>
                <a:tc hMerge="1">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GB" dirty="0" smtClean="0"/>
                    </a:p>
                  </a:txBody>
                  <a:tcPr/>
                </a:tc>
                <a:tc hMerge="1">
                  <a:txBody>
                    <a:bodyPr/>
                    <a:lstStyle/>
                    <a:p>
                      <a:endParaRPr lang="en-GB" dirty="0"/>
                    </a:p>
                  </a:txBody>
                  <a:tcPr/>
                </a:tc>
              </a:tr>
              <a:tr h="0">
                <a:tc>
                  <a:txBody>
                    <a:bodyPr/>
                    <a:lstStyle/>
                    <a:p>
                      <a:endParaRPr lang="en-US" dirty="0" smtClean="0">
                        <a:solidFill>
                          <a:schemeClr val="bg1"/>
                        </a:solidFill>
                      </a:endParaRPr>
                    </a:p>
                  </a:txBody>
                  <a:tcPr>
                    <a:solidFill>
                      <a:schemeClr val="accent1"/>
                    </a:solidFill>
                  </a:tcPr>
                </a:tc>
                <a:tc>
                  <a:txBody>
                    <a:bodyPr/>
                    <a:lstStyle/>
                    <a:p>
                      <a:r>
                        <a:rPr lang="en-US" dirty="0" smtClean="0">
                          <a:solidFill>
                            <a:schemeClr val="bg1"/>
                          </a:solidFill>
                        </a:rPr>
                        <a:t>r</a:t>
                      </a:r>
                    </a:p>
                    <a:p>
                      <a:r>
                        <a:rPr lang="en-US" dirty="0" smtClean="0">
                          <a:solidFill>
                            <a:schemeClr val="bg1"/>
                          </a:solidFill>
                        </a:rPr>
                        <a:t>[mm]</a:t>
                      </a:r>
                      <a:endParaRPr lang="en-GB" dirty="0">
                        <a:solidFill>
                          <a:schemeClr val="bg1"/>
                        </a:solidFill>
                      </a:endParaRPr>
                    </a:p>
                  </a:txBody>
                  <a:tcPr>
                    <a:solidFill>
                      <a:schemeClr val="accent1"/>
                    </a:solidFill>
                  </a:tcPr>
                </a:tc>
                <a:tc>
                  <a:txBody>
                    <a:bodyPr/>
                    <a:lstStyle/>
                    <a:p>
                      <a:r>
                        <a:rPr lang="en-US" dirty="0" smtClean="0">
                          <a:solidFill>
                            <a:schemeClr val="bg1"/>
                          </a:solidFill>
                        </a:rPr>
                        <a:t>h</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solidFill>
                            <a:schemeClr val="bg1"/>
                          </a:solidFill>
                        </a:rPr>
                        <a:t>[mm]</a:t>
                      </a:r>
                      <a:endParaRPr lang="en-GB" dirty="0" smtClean="0">
                        <a:solidFill>
                          <a:schemeClr val="bg1"/>
                        </a:solidFill>
                      </a:endParaRPr>
                    </a:p>
                  </a:txBody>
                  <a:tcPr>
                    <a:solidFill>
                      <a:schemeClr val="accent1"/>
                    </a:solidFill>
                  </a:tcPr>
                </a:tc>
                <a:tc>
                  <a:txBody>
                    <a:bodyPr/>
                    <a:lstStyle/>
                    <a:p>
                      <a:r>
                        <a:rPr lang="en-US" dirty="0" smtClean="0">
                          <a:solidFill>
                            <a:schemeClr val="bg1"/>
                          </a:solidFill>
                        </a:rPr>
                        <a:t>v</a:t>
                      </a:r>
                    </a:p>
                    <a:p>
                      <a:r>
                        <a:rPr lang="en-US" dirty="0" smtClean="0">
                          <a:solidFill>
                            <a:schemeClr val="bg1"/>
                          </a:solidFill>
                        </a:rPr>
                        <a:t>[mm]</a:t>
                      </a:r>
                      <a:endParaRPr lang="en-GB" dirty="0">
                        <a:solidFill>
                          <a:schemeClr val="bg1"/>
                        </a:solidFill>
                      </a:endParaRPr>
                    </a:p>
                  </a:txBody>
                  <a:tcPr>
                    <a:solidFill>
                      <a:schemeClr val="accent1"/>
                    </a:solidFill>
                  </a:tcPr>
                </a:tc>
                <a:tc>
                  <a:txBody>
                    <a:bodyPr/>
                    <a:lstStyle/>
                    <a:p>
                      <a:r>
                        <a:rPr lang="en-US" dirty="0" smtClean="0">
                          <a:solidFill>
                            <a:schemeClr val="bg1"/>
                          </a:solidFill>
                        </a:rPr>
                        <a:t>r</a:t>
                      </a:r>
                    </a:p>
                    <a:p>
                      <a:r>
                        <a:rPr lang="en-US" dirty="0" smtClean="0">
                          <a:solidFill>
                            <a:schemeClr val="bg1"/>
                          </a:solidFill>
                        </a:rPr>
                        <a:t>[mm]</a:t>
                      </a:r>
                      <a:endParaRPr lang="en-GB" dirty="0">
                        <a:solidFill>
                          <a:schemeClr val="bg1"/>
                        </a:solidFill>
                      </a:endParaRPr>
                    </a:p>
                  </a:txBody>
                  <a:tcPr>
                    <a:solidFill>
                      <a:schemeClr val="accent1"/>
                    </a:solidFill>
                  </a:tcPr>
                </a:tc>
                <a:tc>
                  <a:txBody>
                    <a:bodyPr/>
                    <a:lstStyle/>
                    <a:p>
                      <a:r>
                        <a:rPr lang="en-US" dirty="0" smtClean="0">
                          <a:solidFill>
                            <a:schemeClr val="bg1"/>
                          </a:solidFill>
                        </a:rPr>
                        <a:t>h</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solidFill>
                            <a:schemeClr val="bg1"/>
                          </a:solidFill>
                        </a:rPr>
                        <a:t>[mm]</a:t>
                      </a:r>
                      <a:endParaRPr lang="en-GB" dirty="0" smtClean="0">
                        <a:solidFill>
                          <a:schemeClr val="bg1"/>
                        </a:solidFill>
                      </a:endParaRPr>
                    </a:p>
                  </a:txBody>
                  <a:tcPr>
                    <a:solidFill>
                      <a:schemeClr val="accent1"/>
                    </a:solidFill>
                  </a:tcPr>
                </a:tc>
                <a:tc>
                  <a:txBody>
                    <a:bodyPr/>
                    <a:lstStyle/>
                    <a:p>
                      <a:r>
                        <a:rPr lang="en-US" dirty="0" smtClean="0">
                          <a:solidFill>
                            <a:schemeClr val="bg1"/>
                          </a:solidFill>
                        </a:rPr>
                        <a:t>v</a:t>
                      </a:r>
                    </a:p>
                    <a:p>
                      <a:r>
                        <a:rPr lang="en-US" dirty="0" smtClean="0">
                          <a:solidFill>
                            <a:schemeClr val="bg1"/>
                          </a:solidFill>
                        </a:rPr>
                        <a:t>[mm]</a:t>
                      </a:r>
                      <a:endParaRPr lang="en-GB" dirty="0">
                        <a:solidFill>
                          <a:schemeClr val="bg1"/>
                        </a:solidFill>
                      </a:endParaRPr>
                    </a:p>
                  </a:txBody>
                  <a:tcPr>
                    <a:solidFill>
                      <a:schemeClr val="accent1"/>
                    </a:solidFill>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TAXS </a:t>
                      </a:r>
                      <a:r>
                        <a:rPr lang="en-GB" dirty="0" smtClean="0"/>
                        <a:t>(*)</a:t>
                      </a:r>
                    </a:p>
                  </a:txBody>
                  <a:tcPr/>
                </a:tc>
                <a:tc>
                  <a:txBody>
                    <a:bodyPr/>
                    <a:lstStyle/>
                    <a:p>
                      <a:r>
                        <a:rPr lang="en-US" dirty="0" smtClean="0"/>
                        <a:t>2.0</a:t>
                      </a:r>
                      <a:endParaRPr lang="en-GB" dirty="0"/>
                    </a:p>
                  </a:txBody>
                  <a:tcPr/>
                </a:tc>
                <a:tc>
                  <a:txBody>
                    <a:bodyPr/>
                    <a:lstStyle/>
                    <a:p>
                      <a:r>
                        <a:rPr lang="en-US" dirty="0" smtClean="0"/>
                        <a:t>0</a:t>
                      </a:r>
                      <a:endParaRPr lang="en-GB" dirty="0"/>
                    </a:p>
                  </a:txBody>
                  <a:tcPr/>
                </a:tc>
                <a:tc>
                  <a:txBody>
                    <a:bodyPr/>
                    <a:lstStyle/>
                    <a:p>
                      <a:r>
                        <a:rPr lang="en-US" dirty="0" smtClean="0"/>
                        <a:t>0</a:t>
                      </a:r>
                      <a:endParaRPr lang="en-GB" dirty="0"/>
                    </a:p>
                  </a:txBody>
                  <a:tcPr/>
                </a:tc>
                <a:tc>
                  <a:txBody>
                    <a:bodyPr/>
                    <a:lstStyle/>
                    <a:p>
                      <a:r>
                        <a:rPr lang="en-US" dirty="0" smtClean="0"/>
                        <a:t>0</a:t>
                      </a:r>
                      <a:endParaRPr lang="en-GB" dirty="0"/>
                    </a:p>
                  </a:txBody>
                  <a:tcPr/>
                </a:tc>
                <a:tc>
                  <a:txBody>
                    <a:bodyPr/>
                    <a:lstStyle/>
                    <a:p>
                      <a:r>
                        <a:rPr lang="en-US" dirty="0" smtClean="0"/>
                        <a:t>0.5</a:t>
                      </a:r>
                      <a:endParaRPr lang="en-GB" dirty="0"/>
                    </a:p>
                  </a:txBody>
                  <a:tcPr/>
                </a:tc>
                <a:tc>
                  <a:txBody>
                    <a:bodyPr/>
                    <a:lstStyle/>
                    <a:p>
                      <a:r>
                        <a:rPr lang="en-US" dirty="0" smtClean="0"/>
                        <a:t>0.5</a:t>
                      </a:r>
                      <a:endParaRPr lang="en-GB" dirty="0"/>
                    </a:p>
                  </a:txBody>
                  <a:tcPr/>
                </a:tc>
              </a:tr>
              <a:tr h="370840">
                <a:tc>
                  <a:txBody>
                    <a:bodyPr/>
                    <a:lstStyle/>
                    <a:p>
                      <a:r>
                        <a:rPr lang="en-US" dirty="0" smtClean="0"/>
                        <a:t>Triplets</a:t>
                      </a:r>
                      <a:endParaRPr lang="en-GB" dirty="0"/>
                    </a:p>
                  </a:txBody>
                  <a:tcPr/>
                </a:tc>
                <a:tc>
                  <a:txBody>
                    <a:bodyPr/>
                    <a:lstStyle/>
                    <a:p>
                      <a:r>
                        <a:rPr lang="en-US" dirty="0" smtClean="0"/>
                        <a:t>0.6</a:t>
                      </a:r>
                      <a:endParaRPr lang="en-GB" dirty="0"/>
                    </a:p>
                  </a:txBody>
                  <a:tcPr/>
                </a:tc>
                <a:tc>
                  <a:txBody>
                    <a:bodyPr/>
                    <a:lstStyle/>
                    <a:p>
                      <a:r>
                        <a:rPr lang="en-US" dirty="0" smtClean="0"/>
                        <a:t>0</a:t>
                      </a:r>
                      <a:endParaRPr lang="en-GB" dirty="0"/>
                    </a:p>
                  </a:txBody>
                  <a:tcPr/>
                </a:tc>
                <a:tc>
                  <a:txBody>
                    <a:bodyPr/>
                    <a:lstStyle/>
                    <a:p>
                      <a:r>
                        <a:rPr lang="en-US" dirty="0" smtClean="0"/>
                        <a:t>0</a:t>
                      </a:r>
                      <a:endParaRPr lang="en-GB" dirty="0"/>
                    </a:p>
                  </a:txBody>
                  <a:tcPr/>
                </a:tc>
                <a:tc>
                  <a:txBody>
                    <a:bodyPr/>
                    <a:lstStyle/>
                    <a:p>
                      <a:r>
                        <a:rPr lang="en-US" dirty="0" smtClean="0"/>
                        <a:t>0</a:t>
                      </a:r>
                      <a:endParaRPr lang="en-GB" dirty="0"/>
                    </a:p>
                  </a:txBody>
                  <a:tcPr/>
                </a:tc>
                <a:tc>
                  <a:txBody>
                    <a:bodyPr/>
                    <a:lstStyle/>
                    <a:p>
                      <a:r>
                        <a:rPr lang="en-US" dirty="0" smtClean="0"/>
                        <a:t>1.0</a:t>
                      </a:r>
                      <a:endParaRPr lang="en-GB" dirty="0"/>
                    </a:p>
                  </a:txBody>
                  <a:tcPr/>
                </a:tc>
                <a:tc>
                  <a:txBody>
                    <a:bodyPr/>
                    <a:lstStyle/>
                    <a:p>
                      <a:r>
                        <a:rPr lang="en-US" dirty="0" smtClean="0"/>
                        <a:t>1.0</a:t>
                      </a:r>
                      <a:endParaRPr lang="en-GB" dirty="0"/>
                    </a:p>
                  </a:txBody>
                  <a:tcPr/>
                </a:tc>
              </a:tr>
              <a:tr h="370840">
                <a:tc>
                  <a:txBody>
                    <a:bodyPr/>
                    <a:lstStyle/>
                    <a:p>
                      <a:r>
                        <a:rPr lang="en-US" dirty="0" smtClean="0"/>
                        <a:t>BPMs</a:t>
                      </a:r>
                      <a:endParaRPr lang="en-GB" dirty="0"/>
                    </a:p>
                  </a:txBody>
                  <a:tcPr/>
                </a:tc>
                <a:tc>
                  <a:txBody>
                    <a:bodyPr/>
                    <a:lstStyle/>
                    <a:p>
                      <a:r>
                        <a:rPr lang="en-US" dirty="0" smtClean="0"/>
                        <a:t>0</a:t>
                      </a:r>
                      <a:endParaRPr lang="en-GB" dirty="0"/>
                    </a:p>
                  </a:txBody>
                  <a:tcPr/>
                </a:tc>
                <a:tc>
                  <a:txBody>
                    <a:bodyPr/>
                    <a:lstStyle/>
                    <a:p>
                      <a:r>
                        <a:rPr lang="en-US" dirty="0" smtClean="0"/>
                        <a:t>0</a:t>
                      </a:r>
                      <a:endParaRPr lang="en-GB" dirty="0"/>
                    </a:p>
                  </a:txBody>
                  <a:tcPr/>
                </a:tc>
                <a:tc>
                  <a:txBody>
                    <a:bodyPr/>
                    <a:lstStyle/>
                    <a:p>
                      <a:r>
                        <a:rPr lang="en-US" dirty="0" smtClean="0"/>
                        <a:t>0</a:t>
                      </a:r>
                      <a:endParaRPr lang="en-GB" dirty="0"/>
                    </a:p>
                  </a:txBody>
                  <a:tcPr/>
                </a:tc>
                <a:tc>
                  <a:txBody>
                    <a:bodyPr/>
                    <a:lstStyle/>
                    <a:p>
                      <a:r>
                        <a:rPr lang="en-US" dirty="0" smtClean="0"/>
                        <a:t>2.5</a:t>
                      </a:r>
                      <a:endParaRPr lang="en-GB" dirty="0"/>
                    </a:p>
                  </a:txBody>
                  <a:tcPr/>
                </a:tc>
                <a:tc>
                  <a:txBody>
                    <a:bodyPr/>
                    <a:lstStyle/>
                    <a:p>
                      <a:r>
                        <a:rPr lang="en-US" dirty="0" smtClean="0"/>
                        <a:t>0</a:t>
                      </a:r>
                      <a:endParaRPr lang="en-GB" dirty="0"/>
                    </a:p>
                  </a:txBody>
                  <a:tcPr/>
                </a:tc>
                <a:tc>
                  <a:txBody>
                    <a:bodyPr/>
                    <a:lstStyle/>
                    <a:p>
                      <a:r>
                        <a:rPr lang="en-US" dirty="0" smtClean="0"/>
                        <a:t>0</a:t>
                      </a:r>
                      <a:endParaRPr lang="en-GB" dirty="0"/>
                    </a:p>
                  </a:txBody>
                  <a:tcPr/>
                </a:tc>
              </a:tr>
              <a:tr h="370840">
                <a:tc>
                  <a:txBody>
                    <a:bodyPr/>
                    <a:lstStyle/>
                    <a:p>
                      <a:r>
                        <a:rPr lang="en-GB" dirty="0" smtClean="0"/>
                        <a:t>TAXN (*)</a:t>
                      </a:r>
                      <a:endParaRPr lang="en-GB" dirty="0"/>
                    </a:p>
                  </a:txBody>
                  <a:tcPr/>
                </a:tc>
                <a:tc>
                  <a:txBody>
                    <a:bodyPr/>
                    <a:lstStyle/>
                    <a:p>
                      <a:r>
                        <a:rPr lang="en-US" dirty="0" smtClean="0"/>
                        <a:t>0.84</a:t>
                      </a:r>
                    </a:p>
                  </a:txBody>
                  <a:tcPr/>
                </a:tc>
                <a:tc>
                  <a:txBody>
                    <a:bodyPr/>
                    <a:lstStyle/>
                    <a:p>
                      <a:r>
                        <a:rPr lang="en-US" dirty="0" smtClean="0"/>
                        <a:t>0.36</a:t>
                      </a:r>
                      <a:endParaRPr lang="en-GB" dirty="0"/>
                    </a:p>
                  </a:txBody>
                  <a:tcPr/>
                </a:tc>
                <a:tc>
                  <a:txBody>
                    <a:bodyPr/>
                    <a:lstStyle/>
                    <a:p>
                      <a:r>
                        <a:rPr lang="en-GB" dirty="0" smtClean="0"/>
                        <a:t>0</a:t>
                      </a:r>
                      <a:endParaRPr lang="en-GB" dirty="0"/>
                    </a:p>
                  </a:txBody>
                  <a:tcPr/>
                </a:tc>
                <a:tc>
                  <a:txBody>
                    <a:bodyPr/>
                    <a:lstStyle/>
                    <a:p>
                      <a:r>
                        <a:rPr lang="en-US" dirty="0" smtClean="0"/>
                        <a:t>0</a:t>
                      </a:r>
                      <a:endParaRPr lang="en-GB" dirty="0"/>
                    </a:p>
                  </a:txBody>
                  <a:tcPr/>
                </a:tc>
                <a:tc>
                  <a:txBody>
                    <a:bodyPr/>
                    <a:lstStyle/>
                    <a:p>
                      <a:r>
                        <a:rPr lang="en-US" dirty="0" smtClean="0"/>
                        <a:t>1.0</a:t>
                      </a:r>
                      <a:endParaRPr lang="en-GB" dirty="0"/>
                    </a:p>
                  </a:txBody>
                  <a:tcPr/>
                </a:tc>
                <a:tc>
                  <a:txBody>
                    <a:bodyPr/>
                    <a:lstStyle/>
                    <a:p>
                      <a:r>
                        <a:rPr lang="en-US" dirty="0" smtClean="0"/>
                        <a:t>1.0</a:t>
                      </a:r>
                      <a:endParaRPr lang="en-GB" dirty="0"/>
                    </a:p>
                  </a:txBody>
                  <a:tcPr/>
                </a:tc>
              </a:tr>
              <a:tr h="370840">
                <a:tc>
                  <a:txBody>
                    <a:bodyPr/>
                    <a:lstStyle/>
                    <a:p>
                      <a:r>
                        <a:rPr lang="en-US" dirty="0" smtClean="0"/>
                        <a:t>D1</a:t>
                      </a:r>
                      <a:endParaRPr lang="en-GB" dirty="0"/>
                    </a:p>
                  </a:txBody>
                  <a:tcPr/>
                </a:tc>
                <a:tc>
                  <a:txBody>
                    <a:bodyPr/>
                    <a:lstStyle/>
                    <a:p>
                      <a:r>
                        <a:rPr lang="en-US" dirty="0" smtClean="0"/>
                        <a:t>0.6</a:t>
                      </a:r>
                    </a:p>
                  </a:txBody>
                  <a:tcPr/>
                </a:tc>
                <a:tc>
                  <a:txBody>
                    <a:bodyPr/>
                    <a:lstStyle/>
                    <a:p>
                      <a:r>
                        <a:rPr lang="en-US" dirty="0" smtClean="0"/>
                        <a:t>0.36</a:t>
                      </a:r>
                      <a:endParaRPr lang="en-GB" dirty="0"/>
                    </a:p>
                  </a:txBody>
                  <a:tcPr/>
                </a:tc>
                <a:tc>
                  <a:txBody>
                    <a:bodyPr/>
                    <a:lstStyle/>
                    <a:p>
                      <a:r>
                        <a:rPr lang="en-US" dirty="0" smtClean="0"/>
                        <a:t>0</a:t>
                      </a:r>
                      <a:endParaRPr lang="en-GB" dirty="0"/>
                    </a:p>
                  </a:txBody>
                  <a:tcPr/>
                </a:tc>
                <a:tc>
                  <a:txBody>
                    <a:bodyPr/>
                    <a:lstStyle/>
                    <a:p>
                      <a:r>
                        <a:rPr lang="en-US" dirty="0" smtClean="0"/>
                        <a:t>0</a:t>
                      </a:r>
                      <a:endParaRPr lang="en-GB" dirty="0"/>
                    </a:p>
                  </a:txBody>
                  <a:tcPr/>
                </a:tc>
                <a:tc>
                  <a:txBody>
                    <a:bodyPr/>
                    <a:lstStyle/>
                    <a:p>
                      <a:r>
                        <a:rPr lang="en-US" dirty="0" smtClean="0"/>
                        <a:t>1.0</a:t>
                      </a:r>
                      <a:endParaRPr lang="en-GB" dirty="0"/>
                    </a:p>
                  </a:txBody>
                  <a:tcPr/>
                </a:tc>
                <a:tc>
                  <a:txBody>
                    <a:bodyPr/>
                    <a:lstStyle/>
                    <a:p>
                      <a:r>
                        <a:rPr lang="en-US" dirty="0" smtClean="0"/>
                        <a:t>1.0</a:t>
                      </a:r>
                      <a:endParaRPr lang="en-GB" dirty="0"/>
                    </a:p>
                  </a:txBody>
                  <a:tcPr/>
                </a:tc>
              </a:tr>
              <a:tr h="370840">
                <a:tc>
                  <a:txBody>
                    <a:bodyPr/>
                    <a:lstStyle/>
                    <a:p>
                      <a:r>
                        <a:rPr lang="en-GB" dirty="0" smtClean="0"/>
                        <a:t>D2/Q4/Q5</a:t>
                      </a:r>
                      <a:endParaRPr lang="en-GB" dirty="0"/>
                    </a:p>
                  </a:txBody>
                  <a:tcPr/>
                </a:tc>
                <a:tc>
                  <a:txBody>
                    <a:bodyPr/>
                    <a:lstStyle/>
                    <a:p>
                      <a:r>
                        <a:rPr lang="en-US" dirty="0" smtClean="0"/>
                        <a:t>0.84</a:t>
                      </a:r>
                    </a:p>
                  </a:txBody>
                  <a:tcPr/>
                </a:tc>
                <a:tc>
                  <a:txBody>
                    <a:bodyPr/>
                    <a:lstStyle/>
                    <a:p>
                      <a:r>
                        <a:rPr lang="en-US" dirty="0" smtClean="0"/>
                        <a:t>0.36</a:t>
                      </a:r>
                      <a:endParaRPr lang="en-GB" dirty="0"/>
                    </a:p>
                  </a:txBody>
                  <a:tcPr/>
                </a:tc>
                <a:tc>
                  <a:txBody>
                    <a:bodyPr/>
                    <a:lstStyle/>
                    <a:p>
                      <a:r>
                        <a:rPr lang="en-GB" dirty="0" smtClean="0"/>
                        <a:t>0</a:t>
                      </a:r>
                      <a:endParaRPr lang="en-GB" dirty="0"/>
                    </a:p>
                  </a:txBody>
                  <a:tcPr/>
                </a:tc>
                <a:tc>
                  <a:txBody>
                    <a:bodyPr/>
                    <a:lstStyle/>
                    <a:p>
                      <a:r>
                        <a:rPr lang="en-GB" dirty="0" smtClean="0"/>
                        <a:t>0</a:t>
                      </a:r>
                      <a:endParaRPr lang="en-GB" dirty="0"/>
                    </a:p>
                  </a:txBody>
                  <a:tcPr/>
                </a:tc>
                <a:tc>
                  <a:txBody>
                    <a:bodyPr/>
                    <a:lstStyle/>
                    <a:p>
                      <a:r>
                        <a:rPr lang="en-GB" dirty="0" smtClean="0"/>
                        <a:t>0.9</a:t>
                      </a:r>
                      <a:endParaRPr lang="en-GB" dirty="0"/>
                    </a:p>
                  </a:txBody>
                  <a:tcPr/>
                </a:tc>
                <a:tc>
                  <a:txBody>
                    <a:bodyPr/>
                    <a:lstStyle/>
                    <a:p>
                      <a:r>
                        <a:rPr lang="en-GB" dirty="0" smtClean="0"/>
                        <a:t>0.6</a:t>
                      </a:r>
                      <a:endParaRPr lang="en-GB" dirty="0"/>
                    </a:p>
                  </a:txBody>
                  <a:tcPr/>
                </a:tc>
              </a:tr>
            </a:tbl>
          </a:graphicData>
        </a:graphic>
      </p:graphicFrame>
      <p:sp>
        <p:nvSpPr>
          <p:cNvPr id="9" name="TextBox 8"/>
          <p:cNvSpPr txBox="1"/>
          <p:nvPr/>
        </p:nvSpPr>
        <p:spPr>
          <a:xfrm>
            <a:off x="457200" y="4928135"/>
            <a:ext cx="6934200" cy="830997"/>
          </a:xfrm>
          <a:prstGeom prst="rect">
            <a:avLst/>
          </a:prstGeom>
          <a:noFill/>
        </p:spPr>
        <p:txBody>
          <a:bodyPr wrap="square" rtlCol="0">
            <a:spAutoFit/>
          </a:bodyPr>
          <a:lstStyle/>
          <a:p>
            <a:r>
              <a:rPr lang="en-US" sz="2400" dirty="0" smtClean="0"/>
              <a:t>Value derived from J</a:t>
            </a:r>
            <a:r>
              <a:rPr lang="en-US" sz="2400" dirty="0"/>
              <a:t>. </a:t>
            </a:r>
            <a:r>
              <a:rPr lang="en-US" sz="2400" dirty="0" err="1"/>
              <a:t>Jeanneret</a:t>
            </a:r>
            <a:r>
              <a:rPr lang="en-US" sz="2400" dirty="0"/>
              <a:t>, LHC rep </a:t>
            </a:r>
            <a:r>
              <a:rPr lang="en-US" sz="2400" dirty="0" smtClean="0"/>
              <a:t>1007 but to be validated by survey, WP3, WP8(</a:t>
            </a:r>
            <a:r>
              <a:rPr lang="en-GB" sz="2400" dirty="0" smtClean="0"/>
              <a:t>*) </a:t>
            </a:r>
            <a:r>
              <a:rPr lang="en-US" sz="2400" dirty="0" smtClean="0"/>
              <a:t> teams</a:t>
            </a:r>
            <a:endParaRPr lang="en-US" sz="2400" dirty="0"/>
          </a:p>
        </p:txBody>
      </p:sp>
      <p:grpSp>
        <p:nvGrpSpPr>
          <p:cNvPr id="36" name="Group 35"/>
          <p:cNvGrpSpPr/>
          <p:nvPr/>
        </p:nvGrpSpPr>
        <p:grpSpPr>
          <a:xfrm>
            <a:off x="6686265" y="1882721"/>
            <a:ext cx="1799923" cy="1322955"/>
            <a:chOff x="721584" y="5245046"/>
            <a:chExt cx="1799923" cy="1322955"/>
          </a:xfrm>
        </p:grpSpPr>
        <p:sp>
          <p:nvSpPr>
            <p:cNvPr id="10" name="Rounded Rectangle 9"/>
            <p:cNvSpPr/>
            <p:nvPr/>
          </p:nvSpPr>
          <p:spPr>
            <a:xfrm>
              <a:off x="721584" y="5297467"/>
              <a:ext cx="1799923" cy="1270534"/>
            </a:xfrm>
            <a:prstGeom prst="roundRect">
              <a:avLst>
                <a:gd name="adj" fmla="val 24597"/>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1" name="Rectangle 10"/>
            <p:cNvSpPr/>
            <p:nvPr/>
          </p:nvSpPr>
          <p:spPr>
            <a:xfrm>
              <a:off x="1087345" y="5600662"/>
              <a:ext cx="1087654" cy="56789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cxnSp>
          <p:nvCxnSpPr>
            <p:cNvPr id="14" name="Straight Connector 13"/>
            <p:cNvCxnSpPr/>
            <p:nvPr/>
          </p:nvCxnSpPr>
          <p:spPr>
            <a:xfrm flipV="1">
              <a:off x="2174999" y="5382087"/>
              <a:ext cx="258478" cy="218575"/>
            </a:xfrm>
            <a:prstGeom prst="line">
              <a:avLst/>
            </a:prstGeom>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a:off x="1621545" y="5585825"/>
              <a:ext cx="0" cy="279132"/>
            </a:xfrm>
            <a:prstGeom prst="line">
              <a:avLst/>
            </a:prstGeom>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1692823" y="5799490"/>
              <a:ext cx="306494" cy="369332"/>
            </a:xfrm>
            <a:prstGeom prst="rect">
              <a:avLst/>
            </a:prstGeom>
            <a:noFill/>
          </p:spPr>
          <p:txBody>
            <a:bodyPr wrap="none" rtlCol="0">
              <a:spAutoFit/>
            </a:bodyPr>
            <a:lstStyle/>
            <a:p>
              <a:r>
                <a:rPr lang="en-US" dirty="0">
                  <a:solidFill>
                    <a:schemeClr val="tx2">
                      <a:lumMod val="60000"/>
                      <a:lumOff val="40000"/>
                    </a:schemeClr>
                  </a:solidFill>
                </a:rPr>
                <a:t>h</a:t>
              </a:r>
            </a:p>
          </p:txBody>
        </p:sp>
        <p:sp>
          <p:nvSpPr>
            <p:cNvPr id="21" name="TextBox 20"/>
            <p:cNvSpPr txBox="1"/>
            <p:nvPr/>
          </p:nvSpPr>
          <p:spPr>
            <a:xfrm>
              <a:off x="1718374" y="5563402"/>
              <a:ext cx="288862" cy="369332"/>
            </a:xfrm>
            <a:prstGeom prst="rect">
              <a:avLst/>
            </a:prstGeom>
            <a:noFill/>
          </p:spPr>
          <p:txBody>
            <a:bodyPr wrap="none" rtlCol="0">
              <a:spAutoFit/>
            </a:bodyPr>
            <a:lstStyle/>
            <a:p>
              <a:r>
                <a:rPr lang="en-US" dirty="0" smtClean="0">
                  <a:solidFill>
                    <a:schemeClr val="tx2">
                      <a:lumMod val="60000"/>
                      <a:lumOff val="40000"/>
                    </a:schemeClr>
                  </a:solidFill>
                </a:rPr>
                <a:t>v</a:t>
              </a:r>
              <a:endParaRPr lang="en-US" dirty="0">
                <a:solidFill>
                  <a:schemeClr val="tx2">
                    <a:lumMod val="60000"/>
                    <a:lumOff val="40000"/>
                  </a:schemeClr>
                </a:solidFill>
              </a:endParaRPr>
            </a:p>
          </p:txBody>
        </p:sp>
        <p:cxnSp>
          <p:nvCxnSpPr>
            <p:cNvPr id="23" name="Straight Connector 22"/>
            <p:cNvCxnSpPr>
              <a:stCxn id="11" idx="3"/>
            </p:cNvCxnSpPr>
            <p:nvPr/>
          </p:nvCxnSpPr>
          <p:spPr>
            <a:xfrm flipH="1">
              <a:off x="1621545" y="5884607"/>
              <a:ext cx="553454" cy="0"/>
            </a:xfrm>
            <a:prstGeom prst="line">
              <a:avLst/>
            </a:prstGeom>
          </p:spPr>
          <p:style>
            <a:lnRef idx="2">
              <a:schemeClr val="accent1"/>
            </a:lnRef>
            <a:fillRef idx="0">
              <a:schemeClr val="accent1"/>
            </a:fillRef>
            <a:effectRef idx="1">
              <a:schemeClr val="accent1"/>
            </a:effectRef>
            <a:fontRef idx="minor">
              <a:schemeClr val="tx1"/>
            </a:fontRef>
          </p:style>
        </p:cxnSp>
        <p:sp>
          <p:nvSpPr>
            <p:cNvPr id="35" name="TextBox 34"/>
            <p:cNvSpPr txBox="1"/>
            <p:nvPr/>
          </p:nvSpPr>
          <p:spPr>
            <a:xfrm>
              <a:off x="2073181" y="5245046"/>
              <a:ext cx="264816" cy="369332"/>
            </a:xfrm>
            <a:prstGeom prst="rect">
              <a:avLst/>
            </a:prstGeom>
            <a:noFill/>
          </p:spPr>
          <p:txBody>
            <a:bodyPr wrap="none" rtlCol="0">
              <a:spAutoFit/>
            </a:bodyPr>
            <a:lstStyle/>
            <a:p>
              <a:r>
                <a:rPr lang="en-US" dirty="0" smtClean="0">
                  <a:solidFill>
                    <a:schemeClr val="tx2">
                      <a:lumMod val="60000"/>
                      <a:lumOff val="40000"/>
                    </a:schemeClr>
                  </a:solidFill>
                </a:rPr>
                <a:t>r</a:t>
              </a:r>
              <a:endParaRPr lang="en-US" dirty="0">
                <a:solidFill>
                  <a:schemeClr val="tx2">
                    <a:lumMod val="60000"/>
                    <a:lumOff val="40000"/>
                  </a:schemeClr>
                </a:solidFill>
              </a:endParaRPr>
            </a:p>
          </p:txBody>
        </p:sp>
      </p:grpSp>
    </p:spTree>
    <p:extLst>
      <p:ext uri="{BB962C8B-B14F-4D97-AF65-F5344CB8AC3E}">
        <p14:creationId xmlns:p14="http://schemas.microsoft.com/office/powerpoint/2010/main" val="1664742374"/>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pPr marL="0" indent="0">
              <a:buNone/>
            </a:pPr>
            <a:r>
              <a:rPr lang="en-US" dirty="0" smtClean="0"/>
              <a:t>Adding tolerances one by one in the next tables:</a:t>
            </a:r>
          </a:p>
          <a:p>
            <a:r>
              <a:rPr lang="en-US" dirty="0" smtClean="0"/>
              <a:t>Bare: no mechanical tolerances, perfect beam, perfect alignment</a:t>
            </a:r>
          </a:p>
          <a:p>
            <a:r>
              <a:rPr lang="en-US" dirty="0" err="1" smtClean="0"/>
              <a:t>Mech</a:t>
            </a:r>
            <a:r>
              <a:rPr lang="en-US" dirty="0" smtClean="0"/>
              <a:t>: mechanical tolerances in beam screen, </a:t>
            </a:r>
            <a:r>
              <a:rPr lang="en-US" dirty="0"/>
              <a:t>perfect beam, perfect alignment</a:t>
            </a:r>
          </a:p>
          <a:p>
            <a:r>
              <a:rPr lang="en-US" dirty="0" smtClean="0"/>
              <a:t>Beam: </a:t>
            </a:r>
            <a:r>
              <a:rPr lang="en-US" dirty="0"/>
              <a:t>mechanical tolerances in beam screen, </a:t>
            </a:r>
            <a:r>
              <a:rPr lang="en-US" dirty="0" smtClean="0"/>
              <a:t>imperfect beam (including triplet misalignments in orbit budget), perfect crab and perfect IP alignment</a:t>
            </a:r>
          </a:p>
          <a:p>
            <a:r>
              <a:rPr lang="en-US" dirty="0" smtClean="0"/>
              <a:t>Crab: </a:t>
            </a:r>
            <a:r>
              <a:rPr lang="en-US" dirty="0"/>
              <a:t>mechanical tolerances in beam screen, imperfect beam (including triplet </a:t>
            </a:r>
            <a:r>
              <a:rPr lang="en-US" dirty="0" smtClean="0"/>
              <a:t>misalignments </a:t>
            </a:r>
            <a:r>
              <a:rPr lang="en-US" dirty="0"/>
              <a:t>in orbit budget</a:t>
            </a:r>
            <a:r>
              <a:rPr lang="en-US" dirty="0" smtClean="0"/>
              <a:t>), crab misalignment, </a:t>
            </a:r>
            <a:r>
              <a:rPr lang="en-US" dirty="0"/>
              <a:t>perfect IP </a:t>
            </a:r>
            <a:r>
              <a:rPr lang="en-US" dirty="0" smtClean="0"/>
              <a:t>alignment</a:t>
            </a:r>
          </a:p>
          <a:p>
            <a:r>
              <a:rPr lang="en-US" dirty="0" smtClean="0"/>
              <a:t>Offset: </a:t>
            </a:r>
            <a:r>
              <a:rPr lang="en-US" dirty="0"/>
              <a:t>mechanical tolerances in beam screen, imperfect beam (including triplet misalignments in orbit budget), crab misalignment, </a:t>
            </a:r>
            <a:r>
              <a:rPr lang="en-US" dirty="0" smtClean="0"/>
              <a:t>IP misalignment</a:t>
            </a:r>
            <a:endParaRPr lang="en-US" dirty="0"/>
          </a:p>
        </p:txBody>
      </p:sp>
      <p:sp>
        <p:nvSpPr>
          <p:cNvPr id="3" name="Slide Number Placeholder 2"/>
          <p:cNvSpPr>
            <a:spLocks noGrp="1"/>
          </p:cNvSpPr>
          <p:nvPr>
            <p:ph type="sldNum" sz="quarter" idx="12"/>
          </p:nvPr>
        </p:nvSpPr>
        <p:spPr/>
        <p:txBody>
          <a:bodyPr/>
          <a:lstStyle/>
          <a:p>
            <a:fld id="{0FA004B2-1541-5046-B6F2-22AF56585712}" type="slidenum">
              <a:rPr lang="en-US" smtClean="0"/>
              <a:pPr/>
              <a:t>9</a:t>
            </a:fld>
            <a:endParaRPr lang="en-US"/>
          </a:p>
        </p:txBody>
      </p:sp>
      <p:sp>
        <p:nvSpPr>
          <p:cNvPr id="4" name="Title 3"/>
          <p:cNvSpPr>
            <a:spLocks noGrp="1"/>
          </p:cNvSpPr>
          <p:nvPr>
            <p:ph type="title"/>
          </p:nvPr>
        </p:nvSpPr>
        <p:spPr/>
        <p:txBody>
          <a:bodyPr/>
          <a:lstStyle/>
          <a:p>
            <a:r>
              <a:rPr lang="en-US" dirty="0" smtClean="0"/>
              <a:t>Aperture update</a:t>
            </a:r>
            <a:endParaRPr lang="en-US" dirty="0"/>
          </a:p>
        </p:txBody>
      </p:sp>
      <p:sp>
        <p:nvSpPr>
          <p:cNvPr id="5" name="Footer Placeholder 4"/>
          <p:cNvSpPr>
            <a:spLocks noGrp="1"/>
          </p:cNvSpPr>
          <p:nvPr>
            <p:ph type="ftr" sz="quarter" idx="3"/>
          </p:nvPr>
        </p:nvSpPr>
        <p:spPr/>
        <p:txBody>
          <a:bodyPr/>
          <a:lstStyle/>
          <a:p>
            <a:endParaRPr lang="en-GB" dirty="0"/>
          </a:p>
        </p:txBody>
      </p:sp>
    </p:spTree>
    <p:extLst>
      <p:ext uri="{BB962C8B-B14F-4D97-AF65-F5344CB8AC3E}">
        <p14:creationId xmlns:p14="http://schemas.microsoft.com/office/powerpoint/2010/main" val="1392073301"/>
      </p:ext>
    </p:extLst>
  </p:cSld>
  <p:clrMapOvr>
    <a:masterClrMapping/>
  </p:clrMapOvr>
  <p:transition/>
</p:sld>
</file>

<file path=ppt/theme/theme1.xml><?xml version="1.0" encoding="utf-8"?>
<a:theme xmlns:a="http://schemas.openxmlformats.org/drawingml/2006/main" name="HiLumiLHC_Presentation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D65F00B9AFF9D4DB8D423D62D364FE5" ma:contentTypeVersion="0" ma:contentTypeDescription="Create a new document." ma:contentTypeScope="" ma:versionID="1f5c5222447e6795847028ce554a3f68">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A7ED259-6AEE-4E24-A95A-9729541A612D}">
  <ds:schemaRefs>
    <ds:schemaRef ds:uri="http://schemas.microsoft.com/sharepoint/v3/contenttype/forms"/>
  </ds:schemaRefs>
</ds:datastoreItem>
</file>

<file path=customXml/itemProps2.xml><?xml version="1.0" encoding="utf-8"?>
<ds:datastoreItem xmlns:ds="http://schemas.openxmlformats.org/officeDocument/2006/customXml" ds:itemID="{3D553D58-F42B-43B9-BDA1-90638D0CBA0D}">
  <ds:schemaRefs>
    <ds:schemaRef ds:uri="http://schemas.microsoft.com/office/2006/metadata/properties"/>
    <ds:schemaRef ds:uri="http://purl.org/dc/elements/1.1/"/>
    <ds:schemaRef ds:uri="http://schemas.microsoft.com/office/infopath/2007/PartnerControls"/>
    <ds:schemaRef ds:uri="http://purl.org/dc/dcmitype/"/>
    <ds:schemaRef ds:uri="http://purl.org/dc/terms/"/>
    <ds:schemaRef ds:uri="http://schemas.openxmlformats.org/package/2006/metadata/core-properties"/>
    <ds:schemaRef ds:uri="http://schemas.microsoft.com/office/2006/documentManagement/types"/>
    <ds:schemaRef ds:uri="http://www.w3.org/XML/1998/namespace"/>
  </ds:schemaRefs>
</ds:datastoreItem>
</file>

<file path=customXml/itemProps3.xml><?xml version="1.0" encoding="utf-8"?>
<ds:datastoreItem xmlns:ds="http://schemas.openxmlformats.org/officeDocument/2006/customXml" ds:itemID="{C82125E1-CCB4-4909-BE88-A72A822A6F9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HiLumiLHC_PresentationTemplate</Template>
  <TotalTime>21841</TotalTime>
  <Words>2733</Words>
  <Application>Microsoft Office PowerPoint</Application>
  <PresentationFormat>On-screen Show (4:3)</PresentationFormat>
  <Paragraphs>1133</Paragraphs>
  <Slides>31</Slides>
  <Notes>0</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HiLumiLHC_PresentationTemplate</vt:lpstr>
      <vt:lpstr>HL-LHC V1.2 Update</vt:lpstr>
      <vt:lpstr>HL-LHCv1.2 status</vt:lpstr>
      <vt:lpstr>Aperture update</vt:lpstr>
      <vt:lpstr>Squeezed optics</vt:lpstr>
      <vt:lpstr>Aperture margins ingredients</vt:lpstr>
      <vt:lpstr>Aperture and knobs effects</vt:lpstr>
      <vt:lpstr>Beam tolerances and collimation apertures</vt:lpstr>
      <vt:lpstr>Survey tolerances</vt:lpstr>
      <vt:lpstr>Aperture update</vt:lpstr>
      <vt:lpstr>Aperture Round</vt:lpstr>
      <vt:lpstr>Aperture Round</vt:lpstr>
      <vt:lpstr>Aperture Round</vt:lpstr>
      <vt:lpstr>Aperture Flat</vt:lpstr>
      <vt:lpstr>Aperture Flat</vt:lpstr>
      <vt:lpstr>Optics and wire beta/crab impedance</vt:lpstr>
      <vt:lpstr>Optimization of Q4/Q5 position</vt:lpstr>
      <vt:lpstr>Baseline: Q4@177.6, Q5@207.49</vt:lpstr>
      <vt:lpstr>Baseline: Q4@177.6, Q5@207.49</vt:lpstr>
      <vt:lpstr>Baseline: Q4@177.6, Q5@207.49</vt:lpstr>
      <vt:lpstr>Dependence on Q4 position</vt:lpstr>
      <vt:lpstr>Dependence on Q5 position</vt:lpstr>
      <vt:lpstr>Comparison of cornercases</vt:lpstr>
      <vt:lpstr>LHCb upgrade</vt:lpstr>
      <vt:lpstr>Implication of running to higher levelled luminosity in LHCb </vt:lpstr>
      <vt:lpstr>Layout</vt:lpstr>
      <vt:lpstr>Layout</vt:lpstr>
      <vt:lpstr>Optics considerations</vt:lpstr>
      <vt:lpstr>Status Preliminary optics</vt:lpstr>
      <vt:lpstr>Back-up</vt:lpstr>
      <vt:lpstr>Triplet area aperture</vt:lpstr>
      <vt:lpstr>D2-Q4-Q5 Aperture</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 for HiLumi collaborators</dc:title>
  <dc:creator>Cecile Noels</dc:creator>
  <cp:lastModifiedBy>Riccardo De Maria</cp:lastModifiedBy>
  <cp:revision>1303</cp:revision>
  <cp:lastPrinted>2013-09-10T11:06:09Z</cp:lastPrinted>
  <dcterms:created xsi:type="dcterms:W3CDTF">2011-12-13T14:40:13Z</dcterms:created>
  <dcterms:modified xsi:type="dcterms:W3CDTF">2015-10-01T08:55:10Z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0x0101003D65F00B9AFF9D4DB8D423D62D364FE5</vt:lpwstr>
  </property>
</Properties>
</file>