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0"/>
  </p:notesMasterIdLst>
  <p:sldIdLst>
    <p:sldId id="302" r:id="rId5"/>
    <p:sldId id="260" r:id="rId6"/>
    <p:sldId id="272" r:id="rId7"/>
    <p:sldId id="365" r:id="rId8"/>
    <p:sldId id="367" r:id="rId9"/>
    <p:sldId id="369" r:id="rId10"/>
    <p:sldId id="368" r:id="rId11"/>
    <p:sldId id="370" r:id="rId12"/>
    <p:sldId id="371" r:id="rId13"/>
    <p:sldId id="373" r:id="rId14"/>
    <p:sldId id="372" r:id="rId15"/>
    <p:sldId id="262" r:id="rId16"/>
    <p:sldId id="366" r:id="rId17"/>
    <p:sldId id="375" r:id="rId18"/>
    <p:sldId id="374" r:id="rId19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404040"/>
    <a:srgbClr val="6296C6"/>
    <a:srgbClr val="D60080"/>
    <a:srgbClr val="26FEFE"/>
    <a:srgbClr val="FDA1FC"/>
    <a:srgbClr val="2C4EF9"/>
    <a:srgbClr val="1FF83B"/>
    <a:srgbClr val="1A609C"/>
    <a:srgbClr val="188C40"/>
    <a:srgbClr val="0089B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ABFCF23-3B69-468F-B69F-88F6DE6A72F2}" styleName="Medium Style 1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45" autoAdjust="0"/>
    <p:restoredTop sz="86741" autoAdjust="0"/>
  </p:normalViewPr>
  <p:slideViewPr>
    <p:cSldViewPr snapToGrid="0" snapToObjects="1">
      <p:cViewPr>
        <p:scale>
          <a:sx n="90" d="100"/>
          <a:sy n="90" d="100"/>
        </p:scale>
        <p:origin x="-1208" y="-4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notesMaster" Target="notesMasters/notes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2CD457-2C93-4605-B86D-F519940C8090}" type="datetimeFigureOut">
              <a:rPr lang="en-GB" smtClean="0"/>
              <a:t>09/10/15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AD5AE1-8DAA-4720-851B-5749129BDBE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63027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19345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1) compare</a:t>
            </a:r>
            <a:r>
              <a:rPr lang="en-US" baseline="0" dirty="0" smtClean="0"/>
              <a:t> squeeze 41 and 42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26188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1) compare</a:t>
            </a:r>
            <a:r>
              <a:rPr lang="en-US" baseline="0" dirty="0" smtClean="0"/>
              <a:t> squeeze 41 and 42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AD5AE1-8DAA-4720-851B-5749129BDBE5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261885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4" Type="http://schemas.openxmlformats.org/officeDocument/2006/relationships/image" Target="../media/image4.jpeg"/><Relationship Id="rId5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314" y="1861231"/>
            <a:ext cx="4149834" cy="199874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08310" y="1608069"/>
            <a:ext cx="3978489" cy="2506731"/>
          </a:xfrm>
        </p:spPr>
        <p:txBody>
          <a:bodyPr/>
          <a:lstStyle>
            <a:lvl1pPr algn="l">
              <a:lnSpc>
                <a:spcPct val="100000"/>
              </a:lnSpc>
              <a:defRPr b="1" i="0">
                <a:solidFill>
                  <a:srgbClr val="005872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114800"/>
            <a:ext cx="8229600" cy="1828800"/>
          </a:xfrm>
        </p:spPr>
        <p:txBody>
          <a:bodyPr lIns="0" rIns="0">
            <a:normAutofit/>
          </a:bodyPr>
          <a:lstStyle>
            <a:lvl1pPr marL="0" indent="0" algn="ctr">
              <a:lnSpc>
                <a:spcPct val="100000"/>
              </a:lnSpc>
              <a:spcBef>
                <a:spcPts val="0"/>
              </a:spcBef>
              <a:buNone/>
              <a:defRPr sz="2500" b="1">
                <a:solidFill>
                  <a:schemeClr val="bg1">
                    <a:lumMod val="50000"/>
                  </a:schemeClr>
                </a:solidFill>
                <a:effectLst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561279" y="1967225"/>
            <a:ext cx="0" cy="1786759"/>
          </a:xfrm>
          <a:prstGeom prst="line">
            <a:avLst/>
          </a:prstGeom>
          <a:ln>
            <a:solidFill>
              <a:srgbClr val="5BC1E6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, Grant Agreement 284404. </a:t>
            </a:r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430" y="6147097"/>
            <a:ext cx="493025" cy="40181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207140"/>
            <a:ext cx="417381" cy="281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428793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85056C-7C50-47D9-8FC5-1DE549BC4934}" type="datetime1">
              <a:rPr lang="en-US" smtClean="0"/>
              <a:t>09/10/15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buClrTx/>
              <a:defRPr sz="2400"/>
            </a:lvl1pPr>
            <a:lvl2pPr>
              <a:buClrTx/>
              <a:defRPr sz="2400"/>
            </a:lvl2pPr>
            <a:lvl3pPr>
              <a:buClrTx/>
              <a:defRPr sz="2400"/>
            </a:lvl3pPr>
            <a:lvl4pPr>
              <a:buClrTx/>
              <a:defRPr sz="2400"/>
            </a:lvl4pPr>
            <a:lvl5pPr>
              <a:buClrTx/>
              <a:defRPr sz="24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Slide Number Placeholder 5"/>
          <p:cNvSpPr txBox="1">
            <a:spLocks/>
          </p:cNvSpPr>
          <p:nvPr userDrawn="1"/>
        </p:nvSpPr>
        <p:spPr>
          <a:xfrm>
            <a:off x="2082800" y="6584514"/>
            <a:ext cx="66040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defPPr>
              <a:defRPr lang="en-US"/>
            </a:defPPr>
            <a:lvl1pPr marL="0" algn="r" defTabSz="457200" rtl="0" eaLnBrk="1" latinLnBrk="0" hangingPunct="1">
              <a:defRPr sz="1200" b="1" kern="1200" baseline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200" b="1" kern="120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rPr>
              <a:t>WP2 Task Leader meeting, Squeeze IR6 for HL</a:t>
            </a:r>
            <a:r>
              <a:rPr lang="en-US" sz="1200" b="1" kern="1200" baseline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rPr>
              <a:t>-LHC layout </a:t>
            </a:r>
            <a:r>
              <a:rPr lang="en-US" sz="1200" b="1" kern="1200" baseline="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  <a:ea typeface="+mn-ea"/>
                <a:cs typeface="+mn-cs"/>
              </a:rPr>
              <a:t>V1.2</a:t>
            </a:r>
            <a:r>
              <a:rPr lang="en-US" baseline="0" smtClean="0"/>
              <a:t>, 09.09.2015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78561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78760E-2249-4B52-91A3-4D822E5C828B}" type="datetime1">
              <a:rPr lang="en-US" smtClean="0"/>
              <a:t>09/10/15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1189037"/>
            <a:ext cx="8229600" cy="5349240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6381266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AE2AA9-A126-4CEC-8F44-C649137035AE}" type="datetime1">
              <a:rPr lang="en-US" smtClean="0"/>
              <a:t>09/10/15</a:t>
            </a:fld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189038"/>
            <a:ext cx="4038600" cy="5348922"/>
          </a:xfrm>
        </p:spPr>
        <p:txBody>
          <a:bodyPr/>
          <a:lstStyle>
            <a:lvl1pPr>
              <a:defRPr sz="3200"/>
            </a:lvl1pPr>
            <a:lvl2pPr marL="346075" indent="-228600">
              <a:defRPr sz="3200"/>
            </a:lvl2pPr>
            <a:lvl3pPr marL="452438" indent="-228600">
              <a:defRPr sz="2800"/>
            </a:lvl3pPr>
            <a:lvl4pPr marL="569913" indent="-228600">
              <a:defRPr sz="2800"/>
            </a:lvl4pPr>
            <a:lvl5pPr marL="685800" indent="-228600">
              <a:defRPr sz="2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189038"/>
            <a:ext cx="4038600" cy="5348922"/>
          </a:xfrm>
        </p:spPr>
        <p:txBody>
          <a:bodyPr/>
          <a:lstStyle>
            <a:lvl1pPr>
              <a:defRPr sz="3200"/>
            </a:lvl1pPr>
            <a:lvl2pPr marL="346075" indent="-228600">
              <a:defRPr sz="3200"/>
            </a:lvl2pPr>
            <a:lvl3pPr marL="452438" indent="-228600">
              <a:defRPr sz="2800"/>
            </a:lvl3pPr>
            <a:lvl4pPr marL="569913" indent="-228600">
              <a:defRPr sz="2800"/>
            </a:lvl4pPr>
            <a:lvl5pPr marL="685800" indent="-228600">
              <a:defRPr sz="2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91446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7EA0CD-8623-47C2-804B-3818E748C240}" type="datetime1">
              <a:rPr lang="en-US" smtClean="0"/>
              <a:t>09/10/15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779599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8D66D-8DB7-48C8-8198-91721BE663D5}" type="datetime1">
              <a:rPr lang="en-US" smtClean="0"/>
              <a:t>09/10/15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0" y="274638"/>
            <a:ext cx="8229600" cy="6263639"/>
          </a:xfrm>
        </p:spPr>
        <p:txBody>
          <a:bodyPr anchor="ctr" anchorCtr="1">
            <a:noAutofit/>
          </a:bodyPr>
          <a:lstStyle>
            <a:lvl1pPr marL="0" indent="0">
              <a:buFontTx/>
              <a:buNone/>
              <a:defRPr sz="4000" baseline="0">
                <a:solidFill>
                  <a:srgbClr val="005872"/>
                </a:solidFill>
                <a:effectLst/>
              </a:defRPr>
            </a:lvl1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857947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41464C-CF15-4466-8A40-2B63316F8F17}" type="datetime1">
              <a:rPr lang="en-US" smtClean="0"/>
              <a:t>09/10/15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4513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Fin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18798" y="2298933"/>
            <a:ext cx="3430919" cy="1652483"/>
          </a:xfrm>
          <a:prstGeom prst="rect">
            <a:avLst/>
          </a:prstGeom>
        </p:spPr>
      </p:pic>
      <p:sp>
        <p:nvSpPr>
          <p:cNvPr id="4" name="TextBox 3"/>
          <p:cNvSpPr txBox="1"/>
          <p:nvPr userDrawn="1"/>
        </p:nvSpPr>
        <p:spPr>
          <a:xfrm>
            <a:off x="692447" y="6117173"/>
            <a:ext cx="76836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The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HiLumi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LHC Design Study is included in the High Luminosity LHC project and is partly funded by the European Commission within the Framework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 7 Capacities Specific </a:t>
            </a:r>
            <a:r>
              <a:rPr lang="en-US" sz="1200" dirty="0" err="1" smtClean="0">
                <a:solidFill>
                  <a:schemeClr val="accent5">
                    <a:lumMod val="75000"/>
                  </a:schemeClr>
                </a:solidFill>
              </a:rPr>
              <a:t>Programme</a:t>
            </a:r>
            <a:r>
              <a:rPr lang="en-US" sz="1200" dirty="0" smtClean="0">
                <a:solidFill>
                  <a:schemeClr val="accent5">
                    <a:lumMod val="75000"/>
                  </a:schemeClr>
                </a:solidFill>
              </a:rPr>
              <a:t>, Grant Agreement 284404. </a:t>
            </a:r>
            <a:endParaRPr lang="en-GB" sz="1200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430" y="6147097"/>
            <a:ext cx="493025" cy="40181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60290" y="6207140"/>
            <a:ext cx="417381" cy="2817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35898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0" Type="http://schemas.openxmlformats.org/officeDocument/2006/relationships/image" Target="../media/image1.jpeg"/><Relationship Id="rId11" Type="http://schemas.openxmlformats.org/officeDocument/2006/relationships/image" Target="../media/image2.jp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6200000">
            <a:off x="5769864" y="3154680"/>
            <a:ext cx="6537962" cy="228600"/>
          </a:xfrm>
          <a:prstGeom prst="rect">
            <a:avLst/>
          </a:prstGeom>
        </p:spPr>
        <p:txBody>
          <a:bodyPr vert="horz" lIns="91440" tIns="0" rIns="91440" bIns="0" rtlCol="0" anchor="ctr"/>
          <a:lstStyle>
            <a:lvl1pPr algn="l">
              <a:defRPr sz="1000" baseline="0">
                <a:solidFill>
                  <a:schemeClr val="bg1">
                    <a:lumMod val="75000"/>
                  </a:schemeClr>
                </a:solidFill>
              </a:defRPr>
            </a:lvl1pPr>
          </a:lstStyle>
          <a:p>
            <a:fld id="{894D7256-0BB1-4DAE-B62F-9AB083050611}" type="datetime1">
              <a:rPr lang="en-US" smtClean="0"/>
              <a:t>09/10/15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86800" y="6537960"/>
            <a:ext cx="457200" cy="320040"/>
          </a:xfrm>
          <a:prstGeom prst="rect">
            <a:avLst/>
          </a:prstGeom>
        </p:spPr>
        <p:txBody>
          <a:bodyPr vert="horz" lIns="91440" tIns="0" rIns="91440" bIns="0" rtlCol="0" anchor="ctr" anchorCtr="0"/>
          <a:lstStyle>
            <a:lvl1pPr algn="r">
              <a:defRPr sz="1200" b="1" baseline="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FA004B2-1541-5046-B6F2-22AF5658571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14400"/>
          </a:xfrm>
          <a:prstGeom prst="rect">
            <a:avLst/>
          </a:prstGeom>
        </p:spPr>
        <p:txBody>
          <a:bodyPr vert="horz" lIns="36000" tIns="0" rIns="36000" bIns="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88719"/>
            <a:ext cx="8229600" cy="5349240"/>
          </a:xfrm>
          <a:prstGeom prst="rect">
            <a:avLst/>
          </a:prstGeom>
        </p:spPr>
        <p:txBody>
          <a:bodyPr vert="horz" lIns="91440" tIns="0" rIns="9144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10" name="Picture 9" descr="2011-10-04_logoHiLumi561px.jpg"/>
          <p:cNvPicPr>
            <a:picLocks noChangeAspect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275" y="6163009"/>
            <a:ext cx="777850" cy="3749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9953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0" r:id="rId2"/>
    <p:sldLayoutId id="2147483659" r:id="rId3"/>
    <p:sldLayoutId id="2147483657" r:id="rId4"/>
    <p:sldLayoutId id="2147483654" r:id="rId5"/>
    <p:sldLayoutId id="2147483658" r:id="rId6"/>
    <p:sldLayoutId id="2147483655" r:id="rId7"/>
    <p:sldLayoutId id="2147483660" r:id="rId8"/>
  </p:sldLayoutIdLst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l" defTabSz="457200" rtl="0" eaLnBrk="1" latinLnBrk="0" hangingPunct="1">
        <a:spcBef>
          <a:spcPct val="0"/>
        </a:spcBef>
        <a:buNone/>
        <a:defRPr sz="4000" kern="1200" baseline="0">
          <a:solidFill>
            <a:schemeClr val="tx1">
              <a:lumMod val="75000"/>
              <a:lumOff val="25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457200" rtl="0" eaLnBrk="1" latinLnBrk="0" hangingPunct="1">
        <a:lnSpc>
          <a:spcPct val="120000"/>
        </a:lnSpc>
        <a:spcBef>
          <a:spcPts val="600"/>
        </a:spcBef>
        <a:buClr>
          <a:srgbClr val="0089B5"/>
        </a:buClr>
        <a:buFont typeface="Arial"/>
        <a:buChar char="•"/>
        <a:defRPr sz="3200" kern="120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1pPr>
      <a:lvl2pPr marL="457200" indent="-228600" algn="l" defTabSz="457200" rtl="0" eaLnBrk="1" latinLnBrk="0" hangingPunct="1">
        <a:lnSpc>
          <a:spcPct val="120000"/>
        </a:lnSpc>
        <a:spcBef>
          <a:spcPts val="400"/>
        </a:spcBef>
        <a:buClr>
          <a:srgbClr val="0089B5"/>
        </a:buClr>
        <a:buSzPct val="95000"/>
        <a:buFont typeface="Arial"/>
        <a:buChar char="•"/>
        <a:defRPr sz="32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2pPr>
      <a:lvl3pPr marL="6858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3pPr>
      <a:lvl4pPr marL="914400" indent="-228600" algn="l" defTabSz="457200" rtl="0" eaLnBrk="1" latinLnBrk="0" hangingPunct="1">
        <a:lnSpc>
          <a:spcPct val="120000"/>
        </a:lnSpc>
        <a:spcBef>
          <a:spcPts val="200"/>
        </a:spcBef>
        <a:buClr>
          <a:srgbClr val="0089B5"/>
        </a:buClr>
        <a:buSzPct val="90000"/>
        <a:buFont typeface="Arial"/>
        <a:buChar char="•"/>
        <a:defRPr sz="2800" kern="1200" baseline="0">
          <a:solidFill>
            <a:schemeClr val="tx1">
              <a:lumMod val="75000"/>
              <a:lumOff val="25000"/>
            </a:schemeClr>
          </a:solidFill>
          <a:effectLst/>
          <a:latin typeface="+mn-lt"/>
          <a:ea typeface="+mn-ea"/>
          <a:cs typeface="+mn-cs"/>
        </a:defRPr>
      </a:lvl4pPr>
      <a:lvl5pPr marL="1143000" indent="-228600" algn="l" defTabSz="457200" rtl="0" eaLnBrk="1" latinLnBrk="0" hangingPunct="1">
        <a:lnSpc>
          <a:spcPct val="120000"/>
        </a:lnSpc>
        <a:spcBef>
          <a:spcPts val="0"/>
        </a:spcBef>
        <a:buClr>
          <a:schemeClr val="bg1">
            <a:lumMod val="50000"/>
          </a:schemeClr>
        </a:buClr>
        <a:buSzPct val="90000"/>
        <a:buFont typeface="Arial"/>
        <a:buChar char="•"/>
        <a:defRPr sz="2800" kern="1200" baseline="0">
          <a:solidFill>
            <a:schemeClr val="tx1">
              <a:lumMod val="50000"/>
              <a:lumOff val="50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3" Type="http://schemas.openxmlformats.org/officeDocument/2006/relationships/image" Target="../media/image15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Relationship Id="rId3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IR6 squeeze for layout HLLHCV1.2</a:t>
            </a:r>
            <a:endParaRPr lang="en-US" dirty="0">
              <a:effectLst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40953" y="4524019"/>
            <a:ext cx="7271447" cy="1346203"/>
          </a:xfrm>
        </p:spPr>
        <p:txBody>
          <a:bodyPr/>
          <a:lstStyle/>
          <a:p>
            <a:pPr>
              <a:spcAft>
                <a:spcPts val="600"/>
              </a:spcAft>
            </a:pPr>
            <a:r>
              <a:rPr lang="en-US" dirty="0" smtClean="0">
                <a:effectLst/>
              </a:rPr>
              <a:t>M. Fitterer, R. De Maria</a:t>
            </a:r>
          </a:p>
          <a:p>
            <a:r>
              <a:rPr lang="en-US" dirty="0" smtClean="0"/>
              <a:t>Acknowledgments: R. Bruce</a:t>
            </a:r>
            <a:r>
              <a:rPr lang="en-US" dirty="0"/>
              <a:t>, </a:t>
            </a:r>
            <a:r>
              <a:rPr lang="en-US" dirty="0" smtClean="0"/>
              <a:t>S. </a:t>
            </a:r>
            <a:r>
              <a:rPr lang="en-US" dirty="0" err="1" smtClean="0"/>
              <a:t>Fartoukh</a:t>
            </a:r>
            <a:r>
              <a:rPr lang="en-US" dirty="0" smtClean="0"/>
              <a:t>, J</a:t>
            </a:r>
            <a:r>
              <a:rPr lang="en-US" dirty="0"/>
              <a:t>. </a:t>
            </a:r>
            <a:r>
              <a:rPr lang="en-US" dirty="0" err="1" smtClean="0"/>
              <a:t>Uythoven</a:t>
            </a:r>
            <a:r>
              <a:rPr lang="en-US" dirty="0" smtClean="0"/>
              <a:t>, M. </a:t>
            </a:r>
            <a:r>
              <a:rPr lang="en-US" smtClean="0"/>
              <a:t>Fraser</a:t>
            </a:r>
            <a:endParaRPr lang="en-US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80457859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10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6200000">
            <a:off x="-3105746" y="3237469"/>
            <a:ext cx="6653999" cy="395220"/>
          </a:xfrm>
          <a:solidFill>
            <a:schemeClr val="bg1"/>
          </a:solidFill>
        </p:spPr>
        <p:txBody>
          <a:bodyPr/>
          <a:lstStyle/>
          <a:p>
            <a:r>
              <a:rPr lang="en-US" sz="3200" dirty="0" smtClean="0"/>
              <a:t>Squeeze </a:t>
            </a:r>
            <a:r>
              <a:rPr lang="en-US" sz="3200" dirty="0" err="1" smtClean="0"/>
              <a:t>flathv</a:t>
            </a:r>
            <a:r>
              <a:rPr lang="en-US" sz="3200" dirty="0" smtClean="0"/>
              <a:t>: 0.48 m -&gt; 0.30/0.075 m</a:t>
            </a:r>
            <a:endParaRPr lang="en-US" sz="3200" dirty="0">
              <a:effectLst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5863" y="319765"/>
            <a:ext cx="8466667" cy="6180666"/>
          </a:xfrm>
          <a:prstGeom prst="rect">
            <a:avLst/>
          </a:prstGeom>
        </p:spPr>
      </p:pic>
      <p:grpSp>
        <p:nvGrpSpPr>
          <p:cNvPr id="4" name="Group 3"/>
          <p:cNvGrpSpPr/>
          <p:nvPr/>
        </p:nvGrpSpPr>
        <p:grpSpPr>
          <a:xfrm>
            <a:off x="2067043" y="2000161"/>
            <a:ext cx="2413000" cy="1093088"/>
            <a:chOff x="2099734" y="1550573"/>
            <a:chExt cx="2413000" cy="1093088"/>
          </a:xfrm>
        </p:grpSpPr>
        <p:sp>
          <p:nvSpPr>
            <p:cNvPr id="11" name="Oval 10"/>
            <p:cNvSpPr/>
            <p:nvPr/>
          </p:nvSpPr>
          <p:spPr>
            <a:xfrm>
              <a:off x="3118557" y="2269067"/>
              <a:ext cx="385231" cy="374594"/>
            </a:xfrm>
            <a:prstGeom prst="ellipse">
              <a:avLst/>
            </a:prstGeom>
            <a:noFill/>
            <a:ln w="28575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099734" y="1550573"/>
              <a:ext cx="2413000" cy="646331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induces strong change of slope in  kq4.l6b2</a:t>
              </a:r>
              <a:endParaRPr lang="en-US" dirty="0"/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8105046" y="4613997"/>
            <a:ext cx="5620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round</a:t>
            </a:r>
            <a:endParaRPr lang="en-US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7568358" y="5212226"/>
            <a:ext cx="11889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flat 0.10/0.40 m</a:t>
            </a:r>
            <a:endParaRPr lang="en-US" sz="1200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7604033" y="4896486"/>
            <a:ext cx="0" cy="118547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3" name="Group 12"/>
          <p:cNvGrpSpPr/>
          <p:nvPr/>
        </p:nvGrpSpPr>
        <p:grpSpPr>
          <a:xfrm>
            <a:off x="4124443" y="1842121"/>
            <a:ext cx="2413000" cy="1685750"/>
            <a:chOff x="2099734" y="957911"/>
            <a:chExt cx="2413000" cy="1685750"/>
          </a:xfrm>
        </p:grpSpPr>
        <p:sp>
          <p:nvSpPr>
            <p:cNvPr id="14" name="Oval 13"/>
            <p:cNvSpPr/>
            <p:nvPr/>
          </p:nvSpPr>
          <p:spPr>
            <a:xfrm>
              <a:off x="3118557" y="2269067"/>
              <a:ext cx="385231" cy="374594"/>
            </a:xfrm>
            <a:prstGeom prst="ellipse">
              <a:avLst/>
            </a:prstGeom>
            <a:noFill/>
            <a:ln w="28575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099734" y="957911"/>
              <a:ext cx="2413000" cy="1200329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induces strong changes of slope in  </a:t>
              </a:r>
              <a:r>
                <a:rPr lang="en-US" dirty="0"/>
                <a:t>kq5.l6b1, kq9.r6b1,kq10.r6b1</a:t>
              </a:r>
              <a:r>
                <a:rPr lang="en-US" dirty="0" smtClean="0"/>
                <a:t>, kq10.l6b1</a:t>
              </a:r>
              <a:r>
                <a:rPr lang="en-US" dirty="0"/>
                <a:t>, </a:t>
              </a:r>
              <a:r>
                <a:rPr lang="en-US" dirty="0" smtClean="0"/>
                <a:t>…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64416541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11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553976" y="1188719"/>
            <a:ext cx="8242099" cy="5349240"/>
          </a:xfrm>
        </p:spPr>
        <p:txBody>
          <a:bodyPr>
            <a:normAutofit/>
          </a:bodyPr>
          <a:lstStyle/>
          <a:p>
            <a:pPr marL="457200" indent="-457200">
              <a:lnSpc>
                <a:spcPct val="100000"/>
              </a:lnSpc>
              <a:buClr>
                <a:schemeClr val="tx1"/>
              </a:buClr>
              <a:buFont typeface="+mj-lt"/>
              <a:buAutoNum type="arabicPeriod"/>
            </a:pPr>
            <a:r>
              <a:rPr lang="en-US" dirty="0"/>
              <a:t>injection aperture could be improved if </a:t>
            </a:r>
            <a:r>
              <a:rPr lang="en-US" dirty="0">
                <a:solidFill>
                  <a:srgbClr val="404040"/>
                </a:solidFill>
              </a:rPr>
              <a:t>β</a:t>
            </a:r>
            <a:r>
              <a:rPr lang="en-US" baseline="-25000" dirty="0">
                <a:solidFill>
                  <a:srgbClr val="404040"/>
                </a:solidFill>
              </a:rPr>
              <a:t>x/y</a:t>
            </a:r>
            <a:r>
              <a:rPr lang="en-US" dirty="0">
                <a:solidFill>
                  <a:srgbClr val="404040"/>
                </a:solidFill>
              </a:rPr>
              <a:t> (TCDQ) or β</a:t>
            </a:r>
            <a:r>
              <a:rPr lang="en-US" baseline="-25000" dirty="0">
                <a:solidFill>
                  <a:srgbClr val="404040"/>
                </a:solidFill>
              </a:rPr>
              <a:t>x/y</a:t>
            </a:r>
            <a:r>
              <a:rPr lang="en-US" dirty="0">
                <a:solidFill>
                  <a:srgbClr val="404040"/>
                </a:solidFill>
              </a:rPr>
              <a:t> (dump) are </a:t>
            </a:r>
            <a:r>
              <a:rPr lang="en-US" dirty="0" smtClean="0">
                <a:solidFill>
                  <a:srgbClr val="404040"/>
                </a:solidFill>
              </a:rPr>
              <a:t>relaxed</a:t>
            </a:r>
            <a:endParaRPr lang="en-US" dirty="0" smtClean="0"/>
          </a:p>
          <a:p>
            <a:pPr marL="457200" indent="-457200">
              <a:lnSpc>
                <a:spcPct val="100000"/>
              </a:lnSpc>
              <a:buClr>
                <a:schemeClr val="tx1"/>
              </a:buClr>
              <a:buFont typeface="+mj-lt"/>
              <a:buAutoNum type="arabicPeriod"/>
            </a:pPr>
            <a:r>
              <a:rPr lang="en-US" dirty="0" smtClean="0"/>
              <a:t>round, flat and </a:t>
            </a:r>
            <a:r>
              <a:rPr lang="en-US" dirty="0" err="1" smtClean="0"/>
              <a:t>flathv</a:t>
            </a:r>
            <a:r>
              <a:rPr lang="en-US" dirty="0" smtClean="0"/>
              <a:t> meet ABT/collimation constraints (MQY4 strength for kick enhancement, maximum beta at dump and TCDQ for dump and asynchronous dump protection, dispersion)</a:t>
            </a:r>
          </a:p>
          <a:p>
            <a:pPr marL="457200" indent="-457200">
              <a:lnSpc>
                <a:spcPct val="100000"/>
              </a:lnSpc>
              <a:buClr>
                <a:schemeClr val="tx1"/>
              </a:buClr>
              <a:buFont typeface="+mj-lt"/>
              <a:buAutoNum type="arabicPeriod"/>
            </a:pPr>
            <a:r>
              <a:rPr lang="en-US" dirty="0" smtClean="0"/>
              <a:t>smoothness of flat and </a:t>
            </a:r>
            <a:r>
              <a:rPr lang="en-US" dirty="0" err="1" smtClean="0"/>
              <a:t>flathv</a:t>
            </a:r>
            <a:r>
              <a:rPr lang="en-US" dirty="0" smtClean="0"/>
              <a:t> could be improved by squeezing both planes equally fast. Each change in the squeeze causes “steps”. Ideal squeeze x/y</a:t>
            </a:r>
            <a:r>
              <a:rPr lang="en-US" dirty="0"/>
              <a:t>-</a:t>
            </a:r>
            <a:r>
              <a:rPr lang="en-US" dirty="0" smtClean="0"/>
              <a:t>ratio for </a:t>
            </a:r>
            <a:r>
              <a:rPr lang="en-US" dirty="0" smtClean="0">
                <a:solidFill>
                  <a:srgbClr val="404040"/>
                </a:solidFill>
              </a:rPr>
              <a:t>β*-</a:t>
            </a:r>
            <a:r>
              <a:rPr lang="en-US" dirty="0" smtClean="0"/>
              <a:t>leveling to be defined.</a:t>
            </a:r>
          </a:p>
        </p:txBody>
      </p:sp>
    </p:spTree>
    <p:extLst>
      <p:ext uri="{BB962C8B-B14F-4D97-AF65-F5344CB8AC3E}">
        <p14:creationId xmlns:p14="http://schemas.microsoft.com/office/powerpoint/2010/main" val="40218011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101839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13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beta @ MKD and TCDQ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3774437"/>
              </p:ext>
            </p:extLst>
          </p:nvPr>
        </p:nvGraphicFramePr>
        <p:xfrm>
          <a:off x="487430" y="995811"/>
          <a:ext cx="8199370" cy="457807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3606"/>
                <a:gridCol w="1013372"/>
                <a:gridCol w="783675"/>
                <a:gridCol w="783675"/>
                <a:gridCol w="783675"/>
                <a:gridCol w="783675"/>
                <a:gridCol w="691923"/>
                <a:gridCol w="691923"/>
                <a:gridCol w="691923"/>
                <a:gridCol w="691923"/>
              </a:tblGrid>
              <a:tr h="508675">
                <a:tc rowSpan="2"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layout</a:t>
                      </a:r>
                    </a:p>
                  </a:txBody>
                  <a:tcPr marL="12700" marR="12700" marT="12700" marB="0" anchor="ctr">
                    <a:lnB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β</a:t>
                      </a:r>
                      <a:r>
                        <a:rPr lang="en-US" sz="1800" b="1" i="0" u="none" strike="noStrike" baseline="-250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x/y</a:t>
                      </a:r>
                      <a:r>
                        <a:rPr lang="en-US" sz="18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* [m]</a:t>
                      </a:r>
                      <a:endParaRPr lang="en-US" sz="18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B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lang="tr-TR" sz="1800" b="1" dirty="0" smtClean="0">
                          <a:solidFill>
                            <a:schemeClr val="bg1"/>
                          </a:solidFill>
                        </a:rPr>
                        <a:t>MKD.H5[LR]6.B[12], </a:t>
                      </a:r>
                      <a:r>
                        <a:rPr lang="en-US" sz="18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β [m]</a:t>
                      </a:r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12700" marR="12700" marT="12700" marB="0" anchor="ctr"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12700" marR="12700" marT="12700" marB="0" anchor="b"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12700" marR="12700" marT="12700" marB="0" anchor="b"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12700" marR="12700" marT="12700" marB="0" anchor="b"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tr-TR" sz="18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TCDQA.A4[LR]6.B[12], </a:t>
                      </a:r>
                      <a:r>
                        <a:rPr lang="en-US" sz="18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β [m]</a:t>
                      </a:r>
                      <a:endParaRPr lang="en-US" sz="18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08675">
                <a:tc vMerge="1"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x, b1</a:t>
                      </a:r>
                      <a:endParaRPr lang="en-US" sz="1800" b="1" i="0" u="none" strike="noStrike" baseline="-25000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y, b1</a:t>
                      </a:r>
                      <a:endParaRPr lang="en-US" sz="1800" b="1" i="0" u="none" strike="noStrike" baseline="-25000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x, b2</a:t>
                      </a:r>
                      <a:endParaRPr lang="en-US" sz="1800" b="1" i="0" u="none" strike="noStrike" baseline="-25000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y, b2</a:t>
                      </a:r>
                      <a:endParaRPr lang="en-US" sz="1800" b="1" i="0" u="none" strike="noStrike" baseline="-25000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x, b1</a:t>
                      </a:r>
                      <a:endParaRPr lang="en-US" sz="1800" b="1" i="0" u="none" strike="noStrike" baseline="-25000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y, b1</a:t>
                      </a:r>
                      <a:endParaRPr lang="en-US" sz="1800" b="1" i="0" u="none" strike="noStrike" baseline="-25000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x, b2</a:t>
                      </a:r>
                      <a:endParaRPr lang="en-US" sz="1800" b="1" i="0" u="none" strike="noStrike" baseline="-25000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y, b2</a:t>
                      </a:r>
                      <a:endParaRPr lang="en-US" sz="1800" b="1" i="0" u="none" strike="noStrike" baseline="-25000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50867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LHC, </a:t>
                      </a:r>
                      <a:r>
                        <a:rPr lang="en-US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RunI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T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0.6/</a:t>
                      </a: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0.6</a:t>
                      </a:r>
                    </a:p>
                  </a:txBody>
                  <a:tcPr marL="12700" marR="12700" marT="12700" marB="0" anchor="ctr">
                    <a:lnT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chemeClr val="tx1"/>
                          </a:solidFill>
                          <a:effectLst/>
                          <a:latin typeface="Calibri"/>
                        </a:rPr>
                        <a:t>382</a:t>
                      </a:r>
                    </a:p>
                  </a:txBody>
                  <a:tcPr marL="12700" marR="12700" marT="12700" marB="0" anchor="ctr">
                    <a:lnT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356</a:t>
                      </a:r>
                    </a:p>
                  </a:txBody>
                  <a:tcPr marL="12700" marR="12700" marT="12700" marB="0" anchor="ctr">
                    <a:lnT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377</a:t>
                      </a:r>
                    </a:p>
                  </a:txBody>
                  <a:tcPr marL="12700" marR="12700" marT="12700" marB="0" anchor="ctr">
                    <a:lnT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355</a:t>
                      </a:r>
                    </a:p>
                  </a:txBody>
                  <a:tcPr marL="12700" marR="12700" marT="12700" marB="0" anchor="ctr">
                    <a:lnT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495</a:t>
                      </a:r>
                    </a:p>
                  </a:txBody>
                  <a:tcPr marL="12700" marR="12700" marT="12700" marB="0" anchor="ctr">
                    <a:lnT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165</a:t>
                      </a:r>
                    </a:p>
                  </a:txBody>
                  <a:tcPr marL="12700" marR="12700" marT="12700" marB="0" anchor="ctr">
                    <a:lnT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500</a:t>
                      </a:r>
                    </a:p>
                  </a:txBody>
                  <a:tcPr marL="12700" marR="12700" marT="12700" marB="0" anchor="ctr">
                    <a:lnT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165</a:t>
                      </a:r>
                    </a:p>
                  </a:txBody>
                  <a:tcPr marL="12700" marR="12700" marT="12700" marB="0" anchor="ctr">
                    <a:lnT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50867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LHC,</a:t>
                      </a:r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8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RunII</a:t>
                      </a:r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*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0.8/0.8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382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356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377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484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161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488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162</a:t>
                      </a:r>
                    </a:p>
                  </a:txBody>
                  <a:tcPr marL="12700" marR="12700" marT="12700" marB="0" anchor="ctr"/>
                </a:tc>
              </a:tr>
              <a:tr h="50867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HLLHCV1.0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0.15/0.15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195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460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269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350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966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129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697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168</a:t>
                      </a:r>
                    </a:p>
                  </a:txBody>
                  <a:tcPr marL="12700" marR="12700" marT="12700" marB="0" anchor="ctr"/>
                </a:tc>
              </a:tr>
              <a:tr h="50867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HLLHCV1.1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0.15/0.15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232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438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281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273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814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133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667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216</a:t>
                      </a:r>
                    </a:p>
                  </a:txBody>
                  <a:tcPr marL="12700" marR="12700" marT="12700" marB="0" anchor="ctr"/>
                </a:tc>
              </a:tr>
              <a:tr h="50867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HLLHCV1.2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0.15/0.15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258</a:t>
                      </a:r>
                      <a:endParaRPr lang="en-US" dirty="0"/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363</a:t>
                      </a:r>
                      <a:endParaRPr lang="en-US" dirty="0"/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239</a:t>
                      </a:r>
                      <a:endParaRPr lang="en-US" dirty="0"/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362</a:t>
                      </a:r>
                      <a:endParaRPr lang="en-US" dirty="0"/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732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8000"/>
                          </a:solidFill>
                          <a:effectLst/>
                          <a:latin typeface="Calibri"/>
                        </a:rPr>
                        <a:t>161</a:t>
                      </a:r>
                      <a:endParaRPr lang="en-US" sz="1800" b="0" i="0" u="none" strike="noStrike" dirty="0">
                        <a:solidFill>
                          <a:srgbClr val="008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788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8000"/>
                          </a:solidFill>
                          <a:effectLst/>
                          <a:latin typeface="Calibri"/>
                        </a:rPr>
                        <a:t>162</a:t>
                      </a:r>
                      <a:endParaRPr lang="en-US" sz="1800" b="0" i="0" u="none" strike="noStrike" dirty="0">
                        <a:solidFill>
                          <a:srgbClr val="008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</a:tr>
              <a:tr h="50867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HLLHCV1.2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0.075/0.3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380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327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349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318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497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8000"/>
                          </a:solidFill>
                          <a:effectLst/>
                          <a:latin typeface="Calibri"/>
                        </a:rPr>
                        <a:t>181</a:t>
                      </a:r>
                      <a:endParaRPr lang="en-US" sz="1800" b="0" i="0" u="none" strike="noStrike" dirty="0">
                        <a:solidFill>
                          <a:srgbClr val="008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540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8000"/>
                          </a:solidFill>
                          <a:effectLst/>
                          <a:latin typeface="Calibri"/>
                        </a:rPr>
                        <a:t>185</a:t>
                      </a:r>
                      <a:endParaRPr lang="en-US" sz="1800" b="0" i="0" u="none" strike="noStrike" dirty="0">
                        <a:solidFill>
                          <a:srgbClr val="008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</a:tr>
              <a:tr h="508675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HLLHCV1.2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0.3/0.075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270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320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280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204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700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8000"/>
                          </a:solidFill>
                          <a:effectLst/>
                          <a:latin typeface="Calibri"/>
                        </a:rPr>
                        <a:t>185</a:t>
                      </a:r>
                      <a:endParaRPr lang="en-US" sz="1800" b="0" i="0" u="none" strike="noStrike" dirty="0">
                        <a:solidFill>
                          <a:srgbClr val="008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673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8000"/>
                          </a:solidFill>
                          <a:effectLst/>
                          <a:latin typeface="Calibri"/>
                        </a:rPr>
                        <a:t>289</a:t>
                      </a:r>
                      <a:endParaRPr lang="en-US" sz="1800" b="0" i="0" u="none" strike="noStrike" dirty="0">
                        <a:solidFill>
                          <a:srgbClr val="008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931334" y="5869113"/>
            <a:ext cx="680466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 smtClean="0"/>
              <a:t>*injection with MQT for adjustment of WP (beta-</a:t>
            </a:r>
            <a:r>
              <a:rPr lang="en-US" sz="1600" dirty="0" err="1" smtClean="0"/>
              <a:t>betating</a:t>
            </a:r>
            <a:r>
              <a:rPr lang="en-US" sz="1600" dirty="0" smtClean="0"/>
              <a:t>), strength unchanged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41184458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14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Injection β</a:t>
            </a:r>
            <a:r>
              <a:rPr lang="en-US" dirty="0"/>
              <a:t>*=</a:t>
            </a:r>
            <a:r>
              <a:rPr lang="en-US" dirty="0" smtClean="0"/>
              <a:t>6m - aperture</a:t>
            </a:r>
            <a:endParaRPr lang="en-US" dirty="0">
              <a:effectLst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08" y="1080798"/>
            <a:ext cx="5046923" cy="4095852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2413" y="1169814"/>
            <a:ext cx="5111999" cy="414866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916635" y="3602600"/>
            <a:ext cx="102981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9.4</a:t>
            </a:r>
          </a:p>
          <a:p>
            <a:r>
              <a:rPr lang="en-US" dirty="0" smtClean="0"/>
              <a:t>(real target to be defined)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783678" y="5062707"/>
            <a:ext cx="1212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HLLHCV1.1</a:t>
            </a:r>
            <a:endParaRPr lang="en-US" dirty="0"/>
          </a:p>
        </p:txBody>
      </p:sp>
      <p:sp>
        <p:nvSpPr>
          <p:cNvPr id="16" name="Oval 15"/>
          <p:cNvSpPr>
            <a:spLocks noChangeAspect="1"/>
          </p:cNvSpPr>
          <p:nvPr/>
        </p:nvSpPr>
        <p:spPr>
          <a:xfrm>
            <a:off x="407517" y="5172589"/>
            <a:ext cx="179997" cy="176672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>
            <a:spLocks noChangeAspect="1"/>
          </p:cNvSpPr>
          <p:nvPr/>
        </p:nvSpPr>
        <p:spPr>
          <a:xfrm>
            <a:off x="2091048" y="5198641"/>
            <a:ext cx="179997" cy="176672"/>
          </a:xfrm>
          <a:prstGeom prst="ellipse">
            <a:avLst/>
          </a:prstGeom>
          <a:solidFill>
            <a:schemeClr val="tx1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2408818" y="5089984"/>
            <a:ext cx="1212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HLLHCV1.2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5450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15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6200000">
            <a:off x="-3105746" y="3237469"/>
            <a:ext cx="6653999" cy="395220"/>
          </a:xfrm>
          <a:solidFill>
            <a:schemeClr val="bg1"/>
          </a:solidFill>
        </p:spPr>
        <p:txBody>
          <a:bodyPr/>
          <a:lstStyle/>
          <a:p>
            <a:r>
              <a:rPr lang="en-US" sz="2800" dirty="0" smtClean="0"/>
              <a:t>Squeeze round with V1.1 injection endpoint</a:t>
            </a:r>
            <a:endParaRPr lang="en-US" sz="2800" dirty="0">
              <a:effectLst/>
            </a:endParaRPr>
          </a:p>
        </p:txBody>
      </p:sp>
      <p:pic>
        <p:nvPicPr>
          <p:cNvPr id="8" name="Picture 7" descr="ir6_round_v11_idx25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641" y="249190"/>
            <a:ext cx="8569914" cy="64274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11116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2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/>
              </a:rPr>
              <a:t>Outline</a:t>
            </a:r>
            <a:endParaRPr lang="en-US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ClrTx/>
              <a:buFont typeface="+mj-lt"/>
              <a:buAutoNum type="arabicPeriod"/>
            </a:pPr>
            <a:r>
              <a:rPr lang="en-US" sz="2400" dirty="0" smtClean="0"/>
              <a:t>IR6 optics – aperture optimization at injection</a:t>
            </a:r>
          </a:p>
          <a:p>
            <a:pPr marL="514350" indent="-514350">
              <a:buClrTx/>
              <a:buFont typeface="+mj-lt"/>
              <a:buAutoNum type="arabicPeriod"/>
            </a:pPr>
            <a:r>
              <a:rPr lang="en-US" sz="2400" dirty="0" smtClean="0"/>
              <a:t>IR6 constraints from ABT </a:t>
            </a:r>
            <a:r>
              <a:rPr lang="en-US" dirty="0" smtClean="0"/>
              <a:t>and </a:t>
            </a:r>
            <a:r>
              <a:rPr lang="en-US" sz="2400" dirty="0" smtClean="0"/>
              <a:t>collimation</a:t>
            </a:r>
          </a:p>
          <a:p>
            <a:pPr marL="514350" indent="-514350">
              <a:buClrTx/>
              <a:buFont typeface="+mj-lt"/>
              <a:buAutoNum type="arabicPeriod"/>
            </a:pPr>
            <a:r>
              <a:rPr lang="en-US" sz="2400" dirty="0" smtClean="0"/>
              <a:t>IR6 squeeze</a:t>
            </a:r>
            <a:r>
              <a:rPr lang="en-US" dirty="0"/>
              <a:t> </a:t>
            </a:r>
            <a:r>
              <a:rPr lang="en-US" dirty="0" smtClean="0"/>
              <a:t>(round, flat, </a:t>
            </a:r>
            <a:r>
              <a:rPr lang="en-US" dirty="0" err="1" smtClean="0"/>
              <a:t>flathv</a:t>
            </a:r>
            <a:r>
              <a:rPr lang="en-US" dirty="0" smtClean="0"/>
              <a:t>)</a:t>
            </a:r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280767084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3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199" y="274638"/>
            <a:ext cx="8419945" cy="914400"/>
          </a:xfrm>
        </p:spPr>
        <p:txBody>
          <a:bodyPr/>
          <a:lstStyle/>
          <a:p>
            <a:r>
              <a:rPr lang="en-US" dirty="0" smtClean="0"/>
              <a:t>IR6 constraints from ABT + collimation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188719"/>
            <a:ext cx="8229600" cy="5349240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sz="2000" dirty="0" smtClean="0">
                <a:solidFill>
                  <a:srgbClr val="404040"/>
                </a:solidFill>
              </a:rPr>
              <a:t>Constraints derived from V1.0 squeeze analysis </a:t>
            </a:r>
            <a:r>
              <a:rPr lang="en-US" sz="2000" dirty="0">
                <a:solidFill>
                  <a:srgbClr val="404040"/>
                </a:solidFill>
              </a:rPr>
              <a:t>and </a:t>
            </a:r>
            <a:r>
              <a:rPr lang="en-US" sz="2000" dirty="0" err="1">
                <a:solidFill>
                  <a:srgbClr val="404040"/>
                </a:solidFill>
              </a:rPr>
              <a:t>RunII</a:t>
            </a:r>
            <a:r>
              <a:rPr lang="en-US" sz="2000" dirty="0">
                <a:solidFill>
                  <a:srgbClr val="404040"/>
                </a:solidFill>
              </a:rPr>
              <a:t> </a:t>
            </a:r>
            <a:r>
              <a:rPr lang="en-US" sz="2000" dirty="0" smtClean="0">
                <a:solidFill>
                  <a:srgbClr val="404040"/>
                </a:solidFill>
              </a:rPr>
              <a:t>optics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dirty="0" smtClean="0">
                <a:solidFill>
                  <a:srgbClr val="404040"/>
                </a:solidFill>
              </a:rPr>
              <a:t>(M.A. Fraser, J. </a:t>
            </a:r>
            <a:r>
              <a:rPr lang="en-US" sz="2000" dirty="0" err="1" smtClean="0">
                <a:solidFill>
                  <a:srgbClr val="404040"/>
                </a:solidFill>
              </a:rPr>
              <a:t>Uythoven</a:t>
            </a:r>
            <a:r>
              <a:rPr lang="en-US" sz="2000" dirty="0" smtClean="0">
                <a:solidFill>
                  <a:srgbClr val="404040"/>
                </a:solidFill>
              </a:rPr>
              <a:t>, R. Bruce):</a:t>
            </a:r>
          </a:p>
          <a:p>
            <a:pPr marL="457200" indent="-457200">
              <a:lnSpc>
                <a:spcPct val="100000"/>
              </a:lnSpc>
              <a:buClr>
                <a:schemeClr val="tx1"/>
              </a:buClr>
              <a:buFont typeface="+mj-lt"/>
              <a:buAutoNum type="arabicPeriod"/>
            </a:pP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maximize β-functions at dump in order to ensure a sufficient distribution of the beam energy</a:t>
            </a:r>
          </a:p>
          <a:p>
            <a:pPr marL="914400" lvl="4" indent="0">
              <a:buClr>
                <a:schemeClr val="tx1"/>
              </a:buClr>
              <a:buNone/>
            </a:pP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	Beam </a:t>
            </a: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1: β</a:t>
            </a:r>
            <a:r>
              <a:rPr lang="en-US" sz="2000" baseline="-25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</a:t>
            </a: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&gt; 5012 m, β</a:t>
            </a:r>
            <a:r>
              <a:rPr lang="en-US" sz="2000" baseline="-25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y</a:t>
            </a: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&gt; 3955 m</a:t>
            </a:r>
          </a:p>
          <a:p>
            <a:pPr marL="685800" lvl="3" indent="0">
              <a:lnSpc>
                <a:spcPct val="100000"/>
              </a:lnSpc>
              <a:buClr>
                <a:schemeClr val="tx1"/>
              </a:buClr>
              <a:buNone/>
            </a:pP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		Beam 2: β</a:t>
            </a:r>
            <a:r>
              <a:rPr lang="en-US" sz="2000" baseline="-25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</a:t>
            </a: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&gt; 5052 m, β</a:t>
            </a:r>
            <a:r>
              <a:rPr lang="en-US" sz="2000" baseline="-25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y</a:t>
            </a: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 &gt; 3698 m</a:t>
            </a:r>
          </a:p>
          <a:p>
            <a:pPr marL="457200" lvl="2" indent="0">
              <a:lnSpc>
                <a:spcPct val="100000"/>
              </a:lnSpc>
              <a:buClr>
                <a:schemeClr val="tx1"/>
              </a:buClr>
              <a:buNone/>
            </a:pP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Limits taken </a:t>
            </a: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not to </a:t>
            </a: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decrease nominal LHC ones.</a:t>
            </a:r>
          </a:p>
          <a:p>
            <a:pPr marL="457200" lvl="2" indent="0">
              <a:lnSpc>
                <a:spcPct val="100000"/>
              </a:lnSpc>
              <a:buClr>
                <a:schemeClr val="tx1"/>
              </a:buClr>
              <a:buNone/>
            </a:pP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-&gt; Can they be relaxed to minimum over both beams ?</a:t>
            </a:r>
          </a:p>
          <a:p>
            <a:pPr marL="457200" lvl="2" indent="0">
              <a:lnSpc>
                <a:spcPct val="100000"/>
              </a:lnSpc>
              <a:buClr>
                <a:schemeClr val="tx1"/>
              </a:buClr>
              <a:buNone/>
            </a:pP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-&gt; What is the true minimum on the β in one plane, what is the minimum on </a:t>
            </a:r>
            <a:r>
              <a:rPr lang="en-US" sz="2000" dirty="0" err="1">
                <a:solidFill>
                  <a:schemeClr val="tx1">
                    <a:lumMod val="85000"/>
                    <a:lumOff val="15000"/>
                  </a:schemeClr>
                </a:solidFill>
              </a:rPr>
              <a:t>sqrt</a:t>
            </a: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(β</a:t>
            </a:r>
            <a:r>
              <a:rPr lang="en-US" sz="2000" baseline="-25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x</a:t>
            </a:r>
            <a:r>
              <a:rPr lang="en-US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*β</a:t>
            </a:r>
            <a:r>
              <a:rPr lang="en-US" sz="2000" baseline="-25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y</a:t>
            </a: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) ? -&gt; FLUKA simulations needed (Jan)</a:t>
            </a:r>
          </a:p>
          <a:p>
            <a:pPr marL="457200" indent="-457200">
              <a:lnSpc>
                <a:spcPct val="100000"/>
              </a:lnSpc>
              <a:buClr>
                <a:schemeClr val="tx1"/>
              </a:buClr>
              <a:buFont typeface="+mj-lt"/>
              <a:buAutoNum type="arabicPeriod"/>
            </a:pPr>
            <a:r>
              <a:rPr lang="tr-TR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MQY.4L6.</a:t>
            </a:r>
            <a:r>
              <a:rPr lang="tr-TR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B1 </a:t>
            </a:r>
            <a:r>
              <a:rPr lang="tr-TR" sz="20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and</a:t>
            </a:r>
            <a:r>
              <a:rPr lang="tr-TR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tr-TR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MQY.4R6.</a:t>
            </a:r>
            <a:r>
              <a:rPr lang="tr-TR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B2 </a:t>
            </a:r>
            <a:r>
              <a:rPr lang="tr-TR" sz="20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constant</a:t>
            </a:r>
            <a:r>
              <a:rPr lang="tr-TR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in </a:t>
            </a:r>
            <a:r>
              <a:rPr lang="tr-TR" sz="20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order</a:t>
            </a:r>
            <a:r>
              <a:rPr lang="tr-TR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tr-TR" sz="20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to</a:t>
            </a:r>
            <a:r>
              <a:rPr lang="tr-TR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tr-TR" sz="20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ensure</a:t>
            </a:r>
            <a:r>
              <a:rPr lang="tr-TR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tr-TR" sz="20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enhancement</a:t>
            </a:r>
            <a:r>
              <a:rPr lang="tr-TR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of </a:t>
            </a:r>
            <a:r>
              <a:rPr lang="tr-TR" sz="20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the</a:t>
            </a:r>
            <a:r>
              <a:rPr lang="tr-TR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tr-TR" sz="20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MKD </a:t>
            </a:r>
            <a:r>
              <a:rPr lang="tr-TR" sz="20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kick</a:t>
            </a:r>
            <a:r>
              <a:rPr lang="tr-TR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(1% </a:t>
            </a:r>
            <a:r>
              <a:rPr lang="tr-TR" sz="20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gradient</a:t>
            </a:r>
            <a:r>
              <a:rPr lang="tr-TR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tr-TR" sz="20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error</a:t>
            </a:r>
            <a:r>
              <a:rPr lang="tr-TR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tr-TR" sz="20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acceptable</a:t>
            </a:r>
            <a:r>
              <a:rPr lang="tr-TR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)</a:t>
            </a:r>
          </a:p>
          <a:p>
            <a:pPr marL="457200" indent="-457200">
              <a:lnSpc>
                <a:spcPct val="100000"/>
              </a:lnSpc>
              <a:buClr>
                <a:schemeClr val="tx1"/>
              </a:buClr>
              <a:buFont typeface="+mj-lt"/>
              <a:buAutoNum type="arabicPeriod"/>
            </a:pPr>
            <a:r>
              <a:rPr lang="tr-TR" sz="20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dispersion</a:t>
            </a:r>
            <a:r>
              <a:rPr lang="tr-TR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tr-TR" sz="20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smaller</a:t>
            </a:r>
            <a:r>
              <a:rPr lang="tr-TR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r>
              <a:rPr lang="tr-TR" sz="2000" dirty="0" err="1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than</a:t>
            </a:r>
            <a:r>
              <a:rPr lang="tr-TR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0.5 m </a:t>
            </a:r>
            <a:r>
              <a:rPr lang="en-US" sz="20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in straight section (educated guess)</a:t>
            </a:r>
          </a:p>
          <a:p>
            <a:pPr marL="685800" lvl="3" indent="0">
              <a:lnSpc>
                <a:spcPct val="100000"/>
              </a:lnSpc>
              <a:buClr>
                <a:schemeClr val="tx1"/>
              </a:buClr>
              <a:buNone/>
            </a:pPr>
            <a:r>
              <a:rPr lang="en-US" sz="2000" dirty="0" smtClean="0">
                <a:solidFill>
                  <a:srgbClr val="404040"/>
                </a:solidFill>
              </a:rPr>
              <a:t>		</a:t>
            </a:r>
          </a:p>
        </p:txBody>
      </p:sp>
    </p:spTree>
    <p:extLst>
      <p:ext uri="{BB962C8B-B14F-4D97-AF65-F5344CB8AC3E}">
        <p14:creationId xmlns:p14="http://schemas.microsoft.com/office/powerpoint/2010/main" val="29239734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4</a:t>
            </a:fld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IR6 constraints from ABT </a:t>
            </a:r>
            <a:r>
              <a:rPr lang="en-US" smtClean="0"/>
              <a:t>+ collimation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553976" y="1188719"/>
            <a:ext cx="8242099" cy="5349240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sz="2000" dirty="0">
                <a:solidFill>
                  <a:srgbClr val="404040"/>
                </a:solidFill>
              </a:rPr>
              <a:t>Constraints derived from V1.0 squeeze </a:t>
            </a:r>
            <a:r>
              <a:rPr lang="en-US" sz="2000" dirty="0" smtClean="0">
                <a:solidFill>
                  <a:srgbClr val="404040"/>
                </a:solidFill>
              </a:rPr>
              <a:t>analysis and </a:t>
            </a:r>
            <a:r>
              <a:rPr lang="en-US" sz="2000" dirty="0" err="1" smtClean="0">
                <a:solidFill>
                  <a:srgbClr val="404040"/>
                </a:solidFill>
              </a:rPr>
              <a:t>RunII</a:t>
            </a:r>
            <a:r>
              <a:rPr lang="en-US" sz="2000" dirty="0" smtClean="0">
                <a:solidFill>
                  <a:srgbClr val="404040"/>
                </a:solidFill>
              </a:rPr>
              <a:t> optics</a:t>
            </a:r>
            <a:endParaRPr lang="en-US" sz="2000" dirty="0">
              <a:solidFill>
                <a:srgbClr val="404040"/>
              </a:solidFill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2000" dirty="0">
                <a:solidFill>
                  <a:srgbClr val="404040"/>
                </a:solidFill>
              </a:rPr>
              <a:t>(M.A. Fraser, J. </a:t>
            </a:r>
            <a:r>
              <a:rPr lang="en-US" sz="2000" dirty="0" err="1">
                <a:solidFill>
                  <a:srgbClr val="404040"/>
                </a:solidFill>
              </a:rPr>
              <a:t>Uythoven</a:t>
            </a:r>
            <a:r>
              <a:rPr lang="en-US" sz="2000" dirty="0">
                <a:solidFill>
                  <a:srgbClr val="404040"/>
                </a:solidFill>
              </a:rPr>
              <a:t>, R. Bruce):</a:t>
            </a:r>
          </a:p>
          <a:p>
            <a:pPr marL="457200" indent="-457200">
              <a:lnSpc>
                <a:spcPct val="100000"/>
              </a:lnSpc>
              <a:buClr>
                <a:schemeClr val="tx1"/>
              </a:buClr>
              <a:buFont typeface="+mj-lt"/>
              <a:buAutoNum type="arabicPeriod" startAt="2"/>
            </a:pPr>
            <a:r>
              <a:rPr lang="en-US" sz="2000" dirty="0" smtClean="0">
                <a:solidFill>
                  <a:srgbClr val="404040"/>
                </a:solidFill>
              </a:rPr>
              <a:t>asynchronous dump:</a:t>
            </a:r>
          </a:p>
          <a:p>
            <a:pPr lvl="2">
              <a:lnSpc>
                <a:spcPct val="100000"/>
              </a:lnSpc>
              <a:buClr>
                <a:schemeClr val="tx1"/>
              </a:buClr>
            </a:pPr>
            <a:r>
              <a:rPr lang="en-US" sz="2000" dirty="0">
                <a:solidFill>
                  <a:srgbClr val="404040"/>
                </a:solidFill>
              </a:rPr>
              <a:t>phase advance of </a:t>
            </a:r>
            <a:r>
              <a:rPr lang="en-US" sz="2000" dirty="0" smtClean="0">
                <a:solidFill>
                  <a:srgbClr val="404040"/>
                </a:solidFill>
              </a:rPr>
              <a:t>π/</a:t>
            </a:r>
            <a:r>
              <a:rPr lang="en-US" sz="2000" dirty="0">
                <a:solidFill>
                  <a:srgbClr val="404040"/>
                </a:solidFill>
              </a:rPr>
              <a:t>2 between MKD and TCDQ to ensure protection by TCDQ in case of asynchronous </a:t>
            </a:r>
            <a:r>
              <a:rPr lang="en-US" sz="2000" dirty="0" smtClean="0">
                <a:solidFill>
                  <a:srgbClr val="404040"/>
                </a:solidFill>
              </a:rPr>
              <a:t>dumps -&gt; 10% relative error tolerable</a:t>
            </a:r>
          </a:p>
          <a:p>
            <a:pPr marL="457200" lvl="2" indent="0">
              <a:lnSpc>
                <a:spcPct val="100000"/>
              </a:lnSpc>
              <a:buClr>
                <a:schemeClr val="tx1"/>
              </a:buClr>
              <a:buNone/>
            </a:pPr>
            <a:r>
              <a:rPr lang="en-US" sz="2000" dirty="0">
                <a:solidFill>
                  <a:srgbClr val="404040"/>
                </a:solidFill>
              </a:rPr>
              <a:t>	</a:t>
            </a:r>
            <a:r>
              <a:rPr lang="en-US" sz="2000" dirty="0" smtClean="0">
                <a:solidFill>
                  <a:srgbClr val="404040"/>
                </a:solidFill>
              </a:rPr>
              <a:t>		</a:t>
            </a:r>
            <a:r>
              <a:rPr lang="en-US" sz="2000" dirty="0" err="1" smtClean="0">
                <a:solidFill>
                  <a:srgbClr val="404040"/>
                </a:solidFill>
              </a:rPr>
              <a:t>Δμ</a:t>
            </a:r>
            <a:r>
              <a:rPr lang="en-US" sz="2000" baseline="-25000" dirty="0" err="1" smtClean="0">
                <a:solidFill>
                  <a:srgbClr val="404040"/>
                </a:solidFill>
              </a:rPr>
              <a:t>x</a:t>
            </a:r>
            <a:r>
              <a:rPr lang="en-US" sz="2000" dirty="0" smtClean="0">
                <a:solidFill>
                  <a:srgbClr val="404040"/>
                </a:solidFill>
              </a:rPr>
              <a:t> (MKD-&gt;TCDQ) = 0.5*π ± </a:t>
            </a:r>
            <a:r>
              <a:rPr lang="en-US" sz="2000" dirty="0" smtClean="0"/>
              <a:t>0.025*</a:t>
            </a:r>
            <a:r>
              <a:rPr lang="en-US" sz="2000" dirty="0">
                <a:solidFill>
                  <a:srgbClr val="404040"/>
                </a:solidFill>
              </a:rPr>
              <a:t>π</a:t>
            </a:r>
          </a:p>
          <a:p>
            <a:pPr lvl="2">
              <a:lnSpc>
                <a:spcPct val="100000"/>
              </a:lnSpc>
              <a:buClr>
                <a:schemeClr val="tx1"/>
              </a:buClr>
            </a:pPr>
            <a:r>
              <a:rPr lang="en-US" sz="2000" dirty="0" smtClean="0">
                <a:solidFill>
                  <a:srgbClr val="404040"/>
                </a:solidFill>
              </a:rPr>
              <a:t>maximize </a:t>
            </a:r>
            <a:r>
              <a:rPr lang="en-US" sz="2000" dirty="0">
                <a:solidFill>
                  <a:srgbClr val="404040"/>
                </a:solidFill>
              </a:rPr>
              <a:t>β-functions </a:t>
            </a:r>
            <a:r>
              <a:rPr lang="en-US" sz="2000" dirty="0" smtClean="0">
                <a:solidFill>
                  <a:srgbClr val="404040"/>
                </a:solidFill>
              </a:rPr>
              <a:t>at TCDQ in </a:t>
            </a:r>
            <a:r>
              <a:rPr lang="en-US" sz="2000" dirty="0">
                <a:solidFill>
                  <a:srgbClr val="404040"/>
                </a:solidFill>
              </a:rPr>
              <a:t>order to ensure a sufficient distribution of the beam </a:t>
            </a:r>
            <a:r>
              <a:rPr lang="en-US" sz="2000" dirty="0" smtClean="0">
                <a:solidFill>
                  <a:srgbClr val="404040"/>
                </a:solidFill>
              </a:rPr>
              <a:t>energy (hor. less critical as already diluted by horizontal kick)</a:t>
            </a:r>
          </a:p>
          <a:p>
            <a:pPr marL="457200" lvl="2" indent="0">
              <a:lnSpc>
                <a:spcPct val="100000"/>
              </a:lnSpc>
              <a:buClr>
                <a:schemeClr val="tx1"/>
              </a:buClr>
              <a:buNone/>
            </a:pPr>
            <a:r>
              <a:rPr lang="en-US" sz="2000" dirty="0">
                <a:solidFill>
                  <a:srgbClr val="404040"/>
                </a:solidFill>
              </a:rPr>
              <a:t>	</a:t>
            </a:r>
            <a:r>
              <a:rPr lang="en-US" sz="2000" dirty="0" smtClean="0">
                <a:solidFill>
                  <a:srgbClr val="404040"/>
                </a:solidFill>
              </a:rPr>
              <a:t>			β</a:t>
            </a:r>
            <a:r>
              <a:rPr lang="en-US" sz="2000" baseline="-25000" dirty="0" smtClean="0">
                <a:solidFill>
                  <a:srgbClr val="404040"/>
                </a:solidFill>
              </a:rPr>
              <a:t>x/y</a:t>
            </a:r>
            <a:r>
              <a:rPr lang="en-US" sz="2000" dirty="0" smtClean="0">
                <a:solidFill>
                  <a:srgbClr val="404040"/>
                </a:solidFill>
              </a:rPr>
              <a:t> (TCDQ) &gt; </a:t>
            </a:r>
            <a:r>
              <a:rPr lang="en-US" sz="2000" dirty="0" smtClean="0"/>
              <a:t>160 m </a:t>
            </a:r>
            <a:r>
              <a:rPr lang="en-US" sz="2000" dirty="0"/>
              <a:t>(= nominal LHC</a:t>
            </a:r>
            <a:r>
              <a:rPr lang="en-US" sz="2000" dirty="0" smtClean="0"/>
              <a:t>)</a:t>
            </a:r>
            <a:endParaRPr lang="en-US" sz="2000" dirty="0"/>
          </a:p>
          <a:p>
            <a:pPr marL="457200" lvl="2" indent="0">
              <a:lnSpc>
                <a:spcPct val="100000"/>
              </a:lnSpc>
              <a:buClr>
                <a:schemeClr val="tx1"/>
              </a:buClr>
              <a:buNone/>
            </a:pPr>
            <a:endParaRPr lang="en-US" sz="2000" dirty="0" smtClean="0"/>
          </a:p>
          <a:p>
            <a:pPr marL="0" indent="0">
              <a:lnSpc>
                <a:spcPct val="100000"/>
              </a:lnSpc>
              <a:buClr>
                <a:schemeClr val="tx1"/>
              </a:buClr>
              <a:buNone/>
            </a:pPr>
            <a:r>
              <a:rPr lang="en-US" sz="2000" u="sng" dirty="0" smtClean="0"/>
              <a:t>in addition: </a:t>
            </a:r>
            <a:r>
              <a:rPr lang="en-US" sz="2000" dirty="0" smtClean="0"/>
              <a:t>aperture limit at 7 </a:t>
            </a:r>
            <a:r>
              <a:rPr lang="en-US" sz="2000" dirty="0" err="1" smtClean="0"/>
              <a:t>TeV</a:t>
            </a:r>
            <a:r>
              <a:rPr lang="en-US" sz="2000" dirty="0" smtClean="0"/>
              <a:t> =</a:t>
            </a:r>
            <a:r>
              <a:rPr lang="en-US" sz="2000" dirty="0" smtClean="0">
                <a:solidFill>
                  <a:srgbClr val="404040"/>
                </a:solidFill>
              </a:rPr>
              <a:t>β</a:t>
            </a:r>
            <a:r>
              <a:rPr lang="en-US" sz="2000" baseline="-25000" dirty="0" smtClean="0"/>
              <a:t>IR6</a:t>
            </a:r>
            <a:r>
              <a:rPr lang="en-US" sz="2000" dirty="0" smtClean="0"/>
              <a:t> &lt;  </a:t>
            </a:r>
            <a:r>
              <a:rPr lang="en-US" sz="2000" dirty="0" smtClean="0">
                <a:solidFill>
                  <a:srgbClr val="404040"/>
                </a:solidFill>
              </a:rPr>
              <a:t>β</a:t>
            </a:r>
            <a:r>
              <a:rPr lang="en-US" sz="2000" baseline="-25000" dirty="0" smtClean="0"/>
              <a:t>arc</a:t>
            </a:r>
            <a:r>
              <a:rPr lang="en-US" sz="2000" dirty="0" smtClean="0"/>
              <a:t> + 20 m, e.g. flat </a:t>
            </a:r>
            <a:r>
              <a:rPr lang="en-US" sz="2000" dirty="0" smtClean="0">
                <a:solidFill>
                  <a:srgbClr val="404040"/>
                </a:solidFill>
              </a:rPr>
              <a:t>β</a:t>
            </a:r>
            <a:r>
              <a:rPr lang="en-US" sz="2000" baseline="-25000" dirty="0" smtClean="0"/>
              <a:t>arc</a:t>
            </a:r>
            <a:r>
              <a:rPr lang="en-US" sz="2000" dirty="0" smtClean="0"/>
              <a:t>=1150 m</a:t>
            </a:r>
          </a:p>
        </p:txBody>
      </p:sp>
    </p:spTree>
    <p:extLst>
      <p:ext uri="{BB962C8B-B14F-4D97-AF65-F5344CB8AC3E}">
        <p14:creationId xmlns:p14="http://schemas.microsoft.com/office/powerpoint/2010/main" val="47336667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5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/>
              </a:rPr>
              <a:t>Injection β*=6m - optics</a:t>
            </a:r>
            <a:endParaRPr lang="en-US" dirty="0">
              <a:effectLst/>
            </a:endParaRPr>
          </a:p>
        </p:txBody>
      </p:sp>
      <p:pic>
        <p:nvPicPr>
          <p:cNvPr id="11" name="Picture 10" descr="opt_ir6_inj_new_b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527" y="1075691"/>
            <a:ext cx="5111995" cy="4086832"/>
          </a:xfrm>
          <a:prstGeom prst="rect">
            <a:avLst/>
          </a:prstGeom>
        </p:spPr>
      </p:pic>
      <p:pic>
        <p:nvPicPr>
          <p:cNvPr id="12" name="Picture 11" descr="opt_ir6_inj_new_b2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1365" y="1062181"/>
            <a:ext cx="5111995" cy="4086832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932310" y="5062707"/>
            <a:ext cx="180286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TCDQ (black/red)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3303426" y="5054701"/>
            <a:ext cx="6463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MKD</a:t>
            </a:r>
            <a:endParaRPr lang="en-US" dirty="0"/>
          </a:p>
        </p:txBody>
      </p:sp>
      <p:sp>
        <p:nvSpPr>
          <p:cNvPr id="17" name="Oval 16"/>
          <p:cNvSpPr>
            <a:spLocks noChangeAspect="1"/>
          </p:cNvSpPr>
          <p:nvPr/>
        </p:nvSpPr>
        <p:spPr>
          <a:xfrm>
            <a:off x="407517" y="5172589"/>
            <a:ext cx="179997" cy="176672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Oval 17"/>
          <p:cNvSpPr>
            <a:spLocks noChangeAspect="1"/>
          </p:cNvSpPr>
          <p:nvPr/>
        </p:nvSpPr>
        <p:spPr>
          <a:xfrm>
            <a:off x="739914" y="5173619"/>
            <a:ext cx="179997" cy="176672"/>
          </a:xfrm>
          <a:prstGeom prst="ellipse">
            <a:avLst/>
          </a:prstGeom>
          <a:solidFill>
            <a:schemeClr val="tx1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/>
          <p:cNvSpPr>
            <a:spLocks noChangeAspect="1"/>
          </p:cNvSpPr>
          <p:nvPr/>
        </p:nvSpPr>
        <p:spPr>
          <a:xfrm>
            <a:off x="2982271" y="5149013"/>
            <a:ext cx="179997" cy="176672"/>
          </a:xfrm>
          <a:prstGeom prst="ellipse">
            <a:avLst/>
          </a:prstGeom>
          <a:solidFill>
            <a:srgbClr val="0000FF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280379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6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Injection β</a:t>
            </a:r>
            <a:r>
              <a:rPr lang="en-US" dirty="0"/>
              <a:t>*=</a:t>
            </a:r>
            <a:r>
              <a:rPr lang="en-US" dirty="0" smtClean="0"/>
              <a:t>6m - aperture</a:t>
            </a:r>
            <a:endParaRPr lang="en-US" dirty="0">
              <a:effectLst/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9859615"/>
              </p:ext>
            </p:extLst>
          </p:nvPr>
        </p:nvGraphicFramePr>
        <p:xfrm>
          <a:off x="457200" y="1405035"/>
          <a:ext cx="8229600" cy="28847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20800"/>
                <a:gridCol w="1045932"/>
                <a:gridCol w="1729489"/>
                <a:gridCol w="1026885"/>
                <a:gridCol w="2021498"/>
                <a:gridCol w="1084996"/>
              </a:tblGrid>
              <a:tr h="412106">
                <a:tc rowSpan="2"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layout</a:t>
                      </a:r>
                    </a:p>
                  </a:txBody>
                  <a:tcPr marL="12700" marR="12700" marT="12700" marB="0" anchor="ctr">
                    <a:lnB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l" fontAlgn="b"/>
                      <a:r>
                        <a:rPr lang="en-US" sz="18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β</a:t>
                      </a:r>
                      <a:r>
                        <a:rPr lang="en-US" sz="1800" b="1" i="0" u="none" strike="noStrike" baseline="-25000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x/y</a:t>
                      </a:r>
                      <a:r>
                        <a:rPr lang="en-US" sz="18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* [m]</a:t>
                      </a:r>
                      <a:endParaRPr lang="en-US" sz="1800" b="1" i="0" u="none" strike="noStrike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B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bg1"/>
                          </a:solidFill>
                        </a:rPr>
                        <a:t>minimum n1, Beam</a:t>
                      </a:r>
                      <a:r>
                        <a:rPr lang="en-US" sz="1800" b="1" baseline="0" dirty="0" smtClean="0">
                          <a:solidFill>
                            <a:schemeClr val="bg1"/>
                          </a:solidFill>
                        </a:rPr>
                        <a:t> 1</a:t>
                      </a:r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12700" marR="12700" marT="12700" marB="0" anchor="ctr"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12700" marR="12700" marT="12700" marB="0" anchor="b"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800" b="1" dirty="0" smtClean="0">
                          <a:solidFill>
                            <a:schemeClr val="bg1"/>
                          </a:solidFill>
                        </a:rPr>
                        <a:t>minimum n1, Beam</a:t>
                      </a:r>
                      <a:r>
                        <a:rPr lang="en-US" sz="1800" b="1" baseline="0" dirty="0" smtClean="0">
                          <a:solidFill>
                            <a:schemeClr val="bg1"/>
                          </a:solidFill>
                        </a:rPr>
                        <a:t> 1</a:t>
                      </a:r>
                      <a:endParaRPr lang="en-US" sz="1800" b="1" dirty="0">
                        <a:solidFill>
                          <a:schemeClr val="bg1"/>
                        </a:solidFill>
                      </a:endParaRPr>
                    </a:p>
                  </a:txBody>
                  <a:tcPr marL="12700" marR="12700" marT="12700" marB="0" anchor="ctr"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 marL="12700" marR="12700" marT="12700" marB="0" anchor="b"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2106">
                <a:tc vMerge="1"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b"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element</a:t>
                      </a:r>
                      <a:endParaRPr lang="en-US" sz="1800" b="1" i="0" u="none" strike="noStrike" baseline="-25000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value</a:t>
                      </a:r>
                      <a:endParaRPr lang="en-US" sz="1800" b="1" i="0" u="none" strike="noStrike" baseline="-25000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Calibri"/>
                        </a:rPr>
                        <a:t>element</a:t>
                      </a:r>
                      <a:endParaRPr lang="en-US" sz="1800" b="1" i="0" u="none" strike="noStrike" baseline="-25000" dirty="0">
                        <a:solidFill>
                          <a:schemeClr val="bg1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+mn-lt"/>
                        </a:rPr>
                        <a:t>value</a:t>
                      </a:r>
                      <a:endParaRPr lang="en-US" sz="1800" b="1" i="0" u="none" strike="noStrike" baseline="-25000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/>
                    </a:solidFill>
                  </a:tcPr>
                </a:tc>
              </a:tr>
              <a:tr h="412106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LHC, </a:t>
                      </a:r>
                      <a:r>
                        <a:rPr lang="en-US" sz="18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RunI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>
                    <a:lnT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</a:t>
                      </a:r>
                      <a:endParaRPr lang="en-US" sz="1800" b="0" i="0" u="none" strike="noStrike" dirty="0" smtClean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12700" marR="12700" marT="12700" marB="0" anchor="ctr">
                    <a:lnT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MQ.11R6.B1</a:t>
                      </a:r>
                    </a:p>
                  </a:txBody>
                  <a:tcPr marL="12700" marR="12700" marT="12700" marB="0" anchor="ctr">
                    <a:lnT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9.54</a:t>
                      </a:r>
                    </a:p>
                  </a:txBody>
                  <a:tcPr marL="12700" marR="12700" marT="12700" marB="0" anchor="ctr">
                    <a:lnT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MQML.10R6.B2</a:t>
                      </a:r>
                    </a:p>
                  </a:txBody>
                  <a:tcPr marL="12700" marR="12700" marT="12700" marB="0" anchor="ctr">
                    <a:lnT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9.49</a:t>
                      </a:r>
                    </a:p>
                  </a:txBody>
                  <a:tcPr marL="12700" marR="12700" marT="12700" marB="0" anchor="ctr">
                    <a:lnT w="38100" cap="flat" cmpd="sng" algn="ctr">
                      <a:solidFill>
                        <a:prstClr val="whit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412106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LHC,</a:t>
                      </a:r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US" sz="1800" b="0" i="0" u="none" strike="noStrike" baseline="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RunII</a:t>
                      </a:r>
                      <a:r>
                        <a:rPr lang="en-US" sz="18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*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MQ.11R6.B1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9.49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MQML.10R6.B2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9.47</a:t>
                      </a:r>
                    </a:p>
                  </a:txBody>
                  <a:tcPr marL="12700" marR="12700" marT="12700" marB="0" anchor="ctr"/>
                </a:tc>
              </a:tr>
              <a:tr h="412106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HLLHCV1.0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MQ.11R6.B1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9.42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MQML.10R6.B2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9.50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</a:tr>
              <a:tr h="412106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HLLHCV1.1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6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MQML.10L6.B1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9.28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MCBV.12R6.B2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9.40**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</a:tr>
              <a:tr h="412106">
                <a:tc>
                  <a:txBody>
                    <a:bodyPr/>
                    <a:lstStyle/>
                    <a:p>
                      <a:pPr algn="l" fontAlgn="b"/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HLLHCV1.2</a:t>
                      </a:r>
                      <a:endParaRPr lang="en-US" sz="18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8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MQ.11R6.B1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9.24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tr-TR" sz="1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MQML.10R6.B2</a:t>
                      </a:r>
                    </a:p>
                  </a:txBody>
                  <a:tcPr marL="12700" marR="12700" marT="1270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 dirty="0">
                          <a:solidFill>
                            <a:srgbClr val="FF0000"/>
                          </a:solidFill>
                          <a:effectLst/>
                          <a:latin typeface="Calibri"/>
                        </a:rPr>
                        <a:t>9.25</a:t>
                      </a:r>
                    </a:p>
                  </a:txBody>
                  <a:tcPr marL="12700" marR="12700" marT="12700" marB="0" anchor="ctr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57200" y="5167701"/>
            <a:ext cx="8229600" cy="1323439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Symbol" charset="0"/>
              <a:buChar char=""/>
            </a:pPr>
            <a:r>
              <a:rPr lang="en-US" sz="2000" dirty="0" smtClean="0"/>
              <a:t>aperture degraded in order to meet </a:t>
            </a:r>
            <a:r>
              <a:rPr lang="en-US" sz="2000" dirty="0" err="1" smtClean="0"/>
              <a:t>ABT+collimation</a:t>
            </a:r>
            <a:r>
              <a:rPr lang="en-US" sz="2000" dirty="0" smtClean="0"/>
              <a:t> constraints</a:t>
            </a:r>
          </a:p>
          <a:p>
            <a:r>
              <a:rPr lang="en-US" sz="2000" dirty="0"/>
              <a:t>	</a:t>
            </a:r>
            <a:r>
              <a:rPr lang="en-US" sz="2000" dirty="0" smtClean="0"/>
              <a:t>+ n1&gt;9.4 in straight section</a:t>
            </a:r>
          </a:p>
          <a:p>
            <a:pPr marL="342900" indent="-342900">
              <a:buFont typeface="Symbol" charset="0"/>
              <a:buChar char=""/>
            </a:pPr>
            <a:r>
              <a:rPr lang="en-US" sz="2000" dirty="0" smtClean="0"/>
              <a:t>relaxation of </a:t>
            </a:r>
            <a:r>
              <a:rPr lang="en-US" sz="2000" dirty="0">
                <a:solidFill>
                  <a:srgbClr val="404040"/>
                </a:solidFill>
              </a:rPr>
              <a:t>β</a:t>
            </a:r>
            <a:r>
              <a:rPr lang="en-US" sz="2000" baseline="-25000" dirty="0">
                <a:solidFill>
                  <a:srgbClr val="404040"/>
                </a:solidFill>
              </a:rPr>
              <a:t>x/y</a:t>
            </a:r>
            <a:r>
              <a:rPr lang="en-US" sz="2000" dirty="0">
                <a:solidFill>
                  <a:srgbClr val="404040"/>
                </a:solidFill>
              </a:rPr>
              <a:t> (TCDQ) </a:t>
            </a:r>
            <a:r>
              <a:rPr lang="en-US" sz="2000" dirty="0" smtClean="0">
                <a:solidFill>
                  <a:srgbClr val="404040"/>
                </a:solidFill>
              </a:rPr>
              <a:t>or </a:t>
            </a:r>
            <a:r>
              <a:rPr lang="en-US" sz="2000" dirty="0">
                <a:solidFill>
                  <a:srgbClr val="404040"/>
                </a:solidFill>
              </a:rPr>
              <a:t>β</a:t>
            </a:r>
            <a:r>
              <a:rPr lang="en-US" sz="2000" baseline="-25000" dirty="0">
                <a:solidFill>
                  <a:srgbClr val="404040"/>
                </a:solidFill>
              </a:rPr>
              <a:t>x/y</a:t>
            </a:r>
            <a:r>
              <a:rPr lang="en-US" sz="2000" dirty="0">
                <a:solidFill>
                  <a:srgbClr val="404040"/>
                </a:solidFill>
              </a:rPr>
              <a:t> </a:t>
            </a:r>
            <a:r>
              <a:rPr lang="en-US" sz="2000" dirty="0" smtClean="0">
                <a:solidFill>
                  <a:srgbClr val="404040"/>
                </a:solidFill>
              </a:rPr>
              <a:t>(dump) would improve aperture at injection (see V1.1 optics)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57200" y="4409416"/>
            <a:ext cx="8390467" cy="73866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*injection with MQT for adjustment of WP (beta-</a:t>
            </a:r>
            <a:r>
              <a:rPr lang="en-US" sz="1400" dirty="0" err="1" smtClean="0"/>
              <a:t>betating</a:t>
            </a:r>
            <a:r>
              <a:rPr lang="en-US" sz="1400" dirty="0" smtClean="0"/>
              <a:t>), strength unchanged</a:t>
            </a:r>
          </a:p>
          <a:p>
            <a:r>
              <a:rPr lang="en-US" sz="1400" dirty="0" smtClean="0"/>
              <a:t>**aperture for b1 worse in order to fulfill </a:t>
            </a:r>
            <a:r>
              <a:rPr lang="en-US" sz="1400" dirty="0"/>
              <a:t>β</a:t>
            </a:r>
            <a:r>
              <a:rPr lang="en-US" sz="1400" baseline="-25000" dirty="0"/>
              <a:t>x/</a:t>
            </a:r>
            <a:r>
              <a:rPr lang="en-US" sz="1400" baseline="-25000" dirty="0" smtClean="0"/>
              <a:t>y</a:t>
            </a:r>
            <a:r>
              <a:rPr lang="en-US" sz="1400" dirty="0" smtClean="0"/>
              <a:t>(TCDQ)&gt;160 m, for beam 2 dump constrained is not fulfilled </a:t>
            </a:r>
          </a:p>
          <a:p>
            <a:r>
              <a:rPr lang="en-US" sz="1400" dirty="0" smtClean="0"/>
              <a:t>β</a:t>
            </a:r>
            <a:r>
              <a:rPr lang="en-US" sz="1400" baseline="-25000" dirty="0" smtClean="0"/>
              <a:t>x</a:t>
            </a:r>
            <a:r>
              <a:rPr lang="en-US" sz="1400" baseline="-25000" dirty="0"/>
              <a:t>/y</a:t>
            </a:r>
            <a:r>
              <a:rPr lang="en-US" sz="1400" dirty="0" smtClean="0"/>
              <a:t>(dump, V1.1)=3538 m &lt; 3955 m</a:t>
            </a: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11031593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7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Injection β</a:t>
            </a:r>
            <a:r>
              <a:rPr lang="en-US" dirty="0"/>
              <a:t>*=</a:t>
            </a:r>
            <a:r>
              <a:rPr lang="en-US" dirty="0" smtClean="0"/>
              <a:t>6m - aperture</a:t>
            </a:r>
            <a:endParaRPr lang="en-US" dirty="0">
              <a:effectLst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408" y="1080798"/>
            <a:ext cx="5046923" cy="4095853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2413" y="1169814"/>
            <a:ext cx="5112000" cy="414866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916635" y="3602600"/>
            <a:ext cx="102981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9.4</a:t>
            </a:r>
          </a:p>
          <a:p>
            <a:r>
              <a:rPr lang="en-US" dirty="0" smtClean="0"/>
              <a:t>(real target to be defined)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783678" y="5062707"/>
            <a:ext cx="1212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HLLHCV1.0</a:t>
            </a:r>
            <a:endParaRPr lang="en-US" dirty="0"/>
          </a:p>
        </p:txBody>
      </p:sp>
      <p:sp>
        <p:nvSpPr>
          <p:cNvPr id="16" name="Oval 15"/>
          <p:cNvSpPr>
            <a:spLocks noChangeAspect="1"/>
          </p:cNvSpPr>
          <p:nvPr/>
        </p:nvSpPr>
        <p:spPr>
          <a:xfrm>
            <a:off x="407517" y="5172589"/>
            <a:ext cx="179997" cy="176672"/>
          </a:xfrm>
          <a:prstGeom prst="ellipse">
            <a:avLst/>
          </a:prstGeom>
          <a:solidFill>
            <a:srgbClr val="FF0000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>
            <a:spLocks noChangeAspect="1"/>
          </p:cNvSpPr>
          <p:nvPr/>
        </p:nvSpPr>
        <p:spPr>
          <a:xfrm>
            <a:off x="2091048" y="5198641"/>
            <a:ext cx="179997" cy="176672"/>
          </a:xfrm>
          <a:prstGeom prst="ellipse">
            <a:avLst/>
          </a:prstGeom>
          <a:solidFill>
            <a:schemeClr val="tx1"/>
          </a:solidFill>
          <a:ln>
            <a:solidFill>
              <a:srgbClr val="0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TextBox 20"/>
          <p:cNvSpPr txBox="1"/>
          <p:nvPr/>
        </p:nvSpPr>
        <p:spPr>
          <a:xfrm>
            <a:off x="2408818" y="5089984"/>
            <a:ext cx="12127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HLLHCV1.2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447671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8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6200000">
            <a:off x="-3105746" y="3237469"/>
            <a:ext cx="6653999" cy="395220"/>
          </a:xfrm>
          <a:solidFill>
            <a:schemeClr val="bg1"/>
          </a:solidFill>
        </p:spPr>
        <p:txBody>
          <a:bodyPr/>
          <a:lstStyle/>
          <a:p>
            <a:r>
              <a:rPr lang="en-US" sz="3200" dirty="0" smtClean="0"/>
              <a:t>Squeeze round: 0.48 m -&gt; 0.15 m</a:t>
            </a:r>
            <a:endParaRPr lang="en-US" sz="3200" dirty="0">
              <a:effectLst/>
            </a:endParaRPr>
          </a:p>
        </p:txBody>
      </p:sp>
      <p:pic>
        <p:nvPicPr>
          <p:cNvPr id="3" name="Picture 2" descr="ir6_round_idx_2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9075" y="174039"/>
            <a:ext cx="8558437" cy="6418828"/>
          </a:xfrm>
          <a:prstGeom prst="rect">
            <a:avLst/>
          </a:prstGeom>
        </p:spPr>
      </p:pic>
      <p:grpSp>
        <p:nvGrpSpPr>
          <p:cNvPr id="11" name="Group 10"/>
          <p:cNvGrpSpPr/>
          <p:nvPr/>
        </p:nvGrpSpPr>
        <p:grpSpPr>
          <a:xfrm>
            <a:off x="2462389" y="2267855"/>
            <a:ext cx="6240116" cy="3235478"/>
            <a:chOff x="2462389" y="2267855"/>
            <a:chExt cx="6240116" cy="3235478"/>
          </a:xfrm>
        </p:grpSpPr>
        <p:grpSp>
          <p:nvGrpSpPr>
            <p:cNvPr id="7" name="Group 6"/>
            <p:cNvGrpSpPr/>
            <p:nvPr/>
          </p:nvGrpSpPr>
          <p:grpSpPr>
            <a:xfrm>
              <a:off x="2462389" y="4388556"/>
              <a:ext cx="2413000" cy="1114777"/>
              <a:chOff x="2462389" y="4388556"/>
              <a:chExt cx="2413000" cy="1114777"/>
            </a:xfrm>
          </p:grpSpPr>
          <p:sp>
            <p:nvSpPr>
              <p:cNvPr id="4" name="Oval 3"/>
              <p:cNvSpPr/>
              <p:nvPr/>
            </p:nvSpPr>
            <p:spPr>
              <a:xfrm>
                <a:off x="3668889" y="5150556"/>
                <a:ext cx="578556" cy="352777"/>
              </a:xfrm>
              <a:prstGeom prst="ellipse">
                <a:avLst/>
              </a:prstGeom>
              <a:noFill/>
              <a:ln w="28575" cmpd="sng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FF0000"/>
                  </a:solidFill>
                </a:endParaRPr>
              </a:p>
            </p:txBody>
          </p:sp>
          <p:sp>
            <p:nvSpPr>
              <p:cNvPr id="6" name="TextBox 5"/>
              <p:cNvSpPr txBox="1"/>
              <p:nvPr/>
            </p:nvSpPr>
            <p:spPr>
              <a:xfrm>
                <a:off x="2462389" y="4388556"/>
                <a:ext cx="2413000" cy="646331"/>
              </a:xfrm>
              <a:prstGeom prst="rect">
                <a:avLst/>
              </a:prstGeom>
              <a:solidFill>
                <a:srgbClr val="FFFFFF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not possible to remove </a:t>
                </a:r>
              </a:p>
              <a:p>
                <a:r>
                  <a:rPr lang="en-US" dirty="0" smtClean="0"/>
                  <a:t>(origin kq10.l6b1)</a:t>
                </a:r>
                <a:endParaRPr lang="en-US" dirty="0"/>
              </a:p>
            </p:txBody>
          </p:sp>
        </p:grpSp>
        <p:grpSp>
          <p:nvGrpSpPr>
            <p:cNvPr id="8" name="Group 7"/>
            <p:cNvGrpSpPr/>
            <p:nvPr/>
          </p:nvGrpSpPr>
          <p:grpSpPr>
            <a:xfrm>
              <a:off x="6289505" y="2267855"/>
              <a:ext cx="2413000" cy="647025"/>
              <a:chOff x="5584382" y="3540789"/>
              <a:chExt cx="2413000" cy="647025"/>
            </a:xfrm>
          </p:grpSpPr>
          <p:sp>
            <p:nvSpPr>
              <p:cNvPr id="9" name="Oval 8"/>
              <p:cNvSpPr/>
              <p:nvPr/>
            </p:nvSpPr>
            <p:spPr>
              <a:xfrm>
                <a:off x="7277806" y="3968650"/>
                <a:ext cx="540182" cy="219164"/>
              </a:xfrm>
              <a:prstGeom prst="ellipse">
                <a:avLst/>
              </a:prstGeom>
              <a:noFill/>
              <a:ln w="28575" cmpd="sng">
                <a:solidFill>
                  <a:srgbClr val="008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solidFill>
                    <a:srgbClr val="FF0000"/>
                  </a:solidFill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5584382" y="3540789"/>
                <a:ext cx="2413000" cy="369332"/>
              </a:xfrm>
              <a:prstGeom prst="rect">
                <a:avLst/>
              </a:prstGeom>
              <a:solidFill>
                <a:srgbClr val="FFFFFF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/>
                  <a:t>no change of slope</a:t>
                </a:r>
                <a:endParaRPr lang="en-US" dirty="0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7965392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t>9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6200000">
            <a:off x="-3105746" y="3237469"/>
            <a:ext cx="6653999" cy="395220"/>
          </a:xfrm>
          <a:solidFill>
            <a:schemeClr val="bg1"/>
          </a:solidFill>
        </p:spPr>
        <p:txBody>
          <a:bodyPr/>
          <a:lstStyle/>
          <a:p>
            <a:r>
              <a:rPr lang="en-US" sz="3200" dirty="0" smtClean="0"/>
              <a:t>Squeeze flat: 0.48 m -&gt; 0.075/0.30 m</a:t>
            </a:r>
            <a:endParaRPr lang="en-US" sz="3200" dirty="0">
              <a:effectLst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9781" y="108079"/>
            <a:ext cx="8304130" cy="622809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120495" y="4387341"/>
            <a:ext cx="5620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round</a:t>
            </a:r>
            <a:endParaRPr lang="en-US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7583807" y="4985570"/>
            <a:ext cx="118899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flat 0.40/0.10 m</a:t>
            </a:r>
            <a:endParaRPr lang="en-US" sz="1200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7619482" y="4721412"/>
            <a:ext cx="0" cy="1185478"/>
          </a:xfrm>
          <a:prstGeom prst="straightConnector1">
            <a:avLst/>
          </a:prstGeom>
          <a:ln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3" name="Group 2"/>
          <p:cNvGrpSpPr/>
          <p:nvPr/>
        </p:nvGrpSpPr>
        <p:grpSpPr>
          <a:xfrm>
            <a:off x="1803400" y="1036723"/>
            <a:ext cx="5414434" cy="4976000"/>
            <a:chOff x="1803400" y="1036723"/>
            <a:chExt cx="5414434" cy="4976000"/>
          </a:xfrm>
        </p:grpSpPr>
        <p:sp>
          <p:nvSpPr>
            <p:cNvPr id="10" name="Oval 9"/>
            <p:cNvSpPr/>
            <p:nvPr/>
          </p:nvSpPr>
          <p:spPr>
            <a:xfrm>
              <a:off x="6011334" y="2405502"/>
              <a:ext cx="578556" cy="352777"/>
            </a:xfrm>
            <a:prstGeom prst="ellipse">
              <a:avLst/>
            </a:prstGeom>
            <a:noFill/>
            <a:ln w="28575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4804834" y="1036723"/>
              <a:ext cx="2413000" cy="1200329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very difficult to remove</a:t>
              </a:r>
            </a:p>
            <a:p>
              <a:r>
                <a:rPr lang="en-US" dirty="0" smtClean="0"/>
                <a:t>-&gt; small change results in large impact on other </a:t>
              </a:r>
              <a:r>
                <a:rPr lang="en-US" dirty="0" err="1" smtClean="0"/>
                <a:t>quadrupoles</a:t>
              </a:r>
              <a:endParaRPr lang="en-US" dirty="0"/>
            </a:p>
          </p:txBody>
        </p:sp>
        <p:sp>
          <p:nvSpPr>
            <p:cNvPr id="12" name="Oval 11"/>
            <p:cNvSpPr/>
            <p:nvPr/>
          </p:nvSpPr>
          <p:spPr>
            <a:xfrm>
              <a:off x="1803400" y="5659946"/>
              <a:ext cx="578556" cy="352777"/>
            </a:xfrm>
            <a:prstGeom prst="ellipse">
              <a:avLst/>
            </a:prstGeom>
            <a:noFill/>
            <a:ln w="28575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6273800" y="3266281"/>
            <a:ext cx="2413000" cy="999102"/>
            <a:chOff x="5067300" y="2557903"/>
            <a:chExt cx="2413000" cy="999102"/>
          </a:xfrm>
        </p:grpSpPr>
        <p:sp>
          <p:nvSpPr>
            <p:cNvPr id="13" name="Oval 12"/>
            <p:cNvSpPr/>
            <p:nvPr/>
          </p:nvSpPr>
          <p:spPr>
            <a:xfrm>
              <a:off x="6224412" y="2557903"/>
              <a:ext cx="404988" cy="219164"/>
            </a:xfrm>
            <a:prstGeom prst="ellipse">
              <a:avLst/>
            </a:prstGeom>
            <a:noFill/>
            <a:ln w="28575" cmpd="sng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067300" y="2910674"/>
              <a:ext cx="2413000" cy="646331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results in change of slope in kq4.r6b1</a:t>
              </a:r>
              <a:endParaRPr lang="en-US" dirty="0"/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6589890" y="2163507"/>
            <a:ext cx="2413000" cy="647025"/>
            <a:chOff x="5584382" y="3540789"/>
            <a:chExt cx="2413000" cy="647025"/>
          </a:xfrm>
        </p:grpSpPr>
        <p:sp>
          <p:nvSpPr>
            <p:cNvPr id="17" name="Oval 16"/>
            <p:cNvSpPr/>
            <p:nvPr/>
          </p:nvSpPr>
          <p:spPr>
            <a:xfrm>
              <a:off x="7277806" y="3968650"/>
              <a:ext cx="404988" cy="219164"/>
            </a:xfrm>
            <a:prstGeom prst="ellipse">
              <a:avLst/>
            </a:prstGeom>
            <a:noFill/>
            <a:ln w="28575" cmpd="sng">
              <a:solidFill>
                <a:srgbClr val="008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FF0000"/>
                </a:solidFill>
              </a:endParaRPr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5584382" y="3540789"/>
              <a:ext cx="2413000" cy="369332"/>
            </a:xfrm>
            <a:prstGeom prst="rect">
              <a:avLst/>
            </a:prstGeom>
            <a:solidFill>
              <a:srgbClr val="FFFFFF"/>
            </a:solidFill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no change of slope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2820677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HiLumiLHC_Presentation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D65F00B9AFF9D4DB8D423D62D364FE5" ma:contentTypeVersion="0" ma:contentTypeDescription="Create a new document." ma:contentTypeScope="" ma:versionID="1f5c5222447e6795847028ce554a3f6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82125E1-CCB4-4909-BE88-A72A822A6F9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8A7ED259-6AEE-4E24-A95A-9729541A612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3D553D58-F42B-43B9-BDA1-90638D0CBA0D}">
  <ds:schemaRefs>
    <ds:schemaRef ds:uri="http://schemas.microsoft.com/office/2006/metadata/properties"/>
    <ds:schemaRef ds:uri="http://schemas.openxmlformats.org/package/2006/metadata/core-properties"/>
    <ds:schemaRef ds:uri="http://purl.org/dc/dcmitype/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purl.org/dc/terms/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15533</TotalTime>
  <Words>800</Words>
  <Application>Microsoft Macintosh PowerPoint</Application>
  <PresentationFormat>On-screen Show (4:3)</PresentationFormat>
  <Paragraphs>210</Paragraphs>
  <Slides>15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HiLumiLHC_PresentationTemplate</vt:lpstr>
      <vt:lpstr>IR6 squeeze for layout HLLHCV1.2</vt:lpstr>
      <vt:lpstr>Outline</vt:lpstr>
      <vt:lpstr>IR6 constraints from ABT + collimation</vt:lpstr>
      <vt:lpstr>IR6 constraints from ABT + collimation</vt:lpstr>
      <vt:lpstr>Injection β*=6m - optics</vt:lpstr>
      <vt:lpstr>Injection β*=6m - aperture</vt:lpstr>
      <vt:lpstr>Injection β*=6m - aperture</vt:lpstr>
      <vt:lpstr>Squeeze round: 0.48 m -&gt; 0.15 m</vt:lpstr>
      <vt:lpstr>Squeeze flat: 0.48 m -&gt; 0.075/0.30 m</vt:lpstr>
      <vt:lpstr>Squeeze flathv: 0.48 m -&gt; 0.30/0.075 m</vt:lpstr>
      <vt:lpstr>Summary</vt:lpstr>
      <vt:lpstr>PowerPoint Presentation</vt:lpstr>
      <vt:lpstr>beta @ MKD and TCDQ</vt:lpstr>
      <vt:lpstr>Injection β*=6m - aperture</vt:lpstr>
      <vt:lpstr>Squeeze round with V1.1 injection endpoint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template for HiLumi collaborators</dc:title>
  <dc:creator>Cecile Noels</dc:creator>
  <cp:lastModifiedBy>Miriam Fitterer</cp:lastModifiedBy>
  <cp:revision>2090</cp:revision>
  <dcterms:created xsi:type="dcterms:W3CDTF">2011-12-13T14:40:13Z</dcterms:created>
  <dcterms:modified xsi:type="dcterms:W3CDTF">2015-10-09T14:13:56Z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0x0101003D65F00B9AFF9D4DB8D423D62D364FE5</vt:lpwstr>
  </property>
</Properties>
</file>