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24"/>
  </p:notesMasterIdLst>
  <p:sldIdLst>
    <p:sldId id="314" r:id="rId3"/>
    <p:sldId id="321" r:id="rId4"/>
    <p:sldId id="324" r:id="rId5"/>
    <p:sldId id="308" r:id="rId6"/>
    <p:sldId id="309" r:id="rId7"/>
    <p:sldId id="310" r:id="rId8"/>
    <p:sldId id="300" r:id="rId9"/>
    <p:sldId id="325" r:id="rId10"/>
    <p:sldId id="286" r:id="rId11"/>
    <p:sldId id="312" r:id="rId12"/>
    <p:sldId id="313" r:id="rId13"/>
    <p:sldId id="316" r:id="rId14"/>
    <p:sldId id="318" r:id="rId15"/>
    <p:sldId id="263" r:id="rId16"/>
    <p:sldId id="306" r:id="rId17"/>
    <p:sldId id="326" r:id="rId18"/>
    <p:sldId id="320" r:id="rId19"/>
    <p:sldId id="323" r:id="rId20"/>
    <p:sldId id="319" r:id="rId21"/>
    <p:sldId id="294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6" autoAdjust="0"/>
    <p:restoredTop sz="86534" autoAdjust="0"/>
  </p:normalViewPr>
  <p:slideViewPr>
    <p:cSldViewPr snapToGrid="0" snapToObjects="1">
      <p:cViewPr varScale="1">
        <p:scale>
          <a:sx n="73" d="100"/>
          <a:sy n="73" d="100"/>
        </p:scale>
        <p:origin x="679" y="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DDD99-3D6E-47AC-8117-E3BCFB1A1B67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C8402-FDA1-4058-9E06-8A747EED3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73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C8402-FDA1-4058-9E06-8A747EED32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852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187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616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392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C8402-FDA1-4058-9E06-8A747EED327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357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C8402-FDA1-4058-9E06-8A747EED327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6267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560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4833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C8402-FDA1-4058-9E06-8A747EED327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8347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254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28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75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49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06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97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11DF8F-C5B6-3440-B7E8-03CD8164E1AC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554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834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C8402-FDA1-4058-9E06-8A747EED327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63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1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37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53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5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3908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7939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687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10/9/2015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953652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72322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10/9/2015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734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10/9/2015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27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81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10/9/2015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98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10/9/2015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966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10/9/2015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44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Trascinare l'immagine su un segnaposto o fare clic sull'icona per aggiungerla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10/9/2015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112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866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11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18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09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3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6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55D02-81D2-5B44-86AE-E616A828C312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98B85-234B-CC46-B6D2-2E96BC144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4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914400"/>
              <a:t>10/9/2015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26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7.gif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ndico.cern.ch/event/446455/" TargetMode="External"/><Relationship Id="rId5" Type="http://schemas.openxmlformats.org/officeDocument/2006/relationships/hyperlink" Target="http://indico.cern.ch/event/394530/" TargetMode="External"/><Relationship Id="rId4" Type="http://schemas.openxmlformats.org/officeDocument/2006/relationships/hyperlink" Target="http://indico.cern.ch/event/446452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ndico.cern.ch/event/446452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gif"/><Relationship Id="rId7" Type="http://schemas.microsoft.com/office/2007/relationships/hdphoto" Target="../media/hdphoto2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9.jpeg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126332" y="300622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Update on e-cloud activities</a:t>
            </a:r>
            <a:endParaRPr lang="en-US" sz="26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0" y="3611358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sz="2200" dirty="0" err="1" smtClean="0">
                <a:solidFill>
                  <a:schemeClr val="tx2"/>
                </a:solidFill>
                <a:latin typeface="Calibri" pitchFamily="34" charset="0"/>
              </a:rPr>
              <a:t>Iadarola</a:t>
            </a:r>
            <a:r>
              <a:rPr lang="en-US" sz="2200" dirty="0" smtClean="0">
                <a:solidFill>
                  <a:schemeClr val="tx2"/>
                </a:solidFill>
                <a:latin typeface="Calibri" pitchFamily="34" charset="0"/>
              </a:rPr>
              <a:t>, A. </a:t>
            </a:r>
            <a:r>
              <a:rPr lang="en-US" sz="2200" dirty="0" err="1" smtClean="0">
                <a:solidFill>
                  <a:schemeClr val="tx2"/>
                </a:solidFill>
                <a:latin typeface="Calibri" pitchFamily="34" charset="0"/>
              </a:rPr>
              <a:t>Axford</a:t>
            </a:r>
            <a:r>
              <a:rPr lang="en-US" sz="2200" dirty="0" smtClean="0">
                <a:solidFill>
                  <a:schemeClr val="tx2"/>
                </a:solidFill>
                <a:latin typeface="Calibri" pitchFamily="34" charset="0"/>
              </a:rPr>
              <a:t>, K. Li, A. Romano, G. </a:t>
            </a:r>
            <a:r>
              <a:rPr lang="en-US" sz="2200" dirty="0" err="1" smtClean="0">
                <a:solidFill>
                  <a:schemeClr val="tx2"/>
                </a:solidFill>
                <a:latin typeface="Calibri" pitchFamily="34" charset="0"/>
              </a:rPr>
              <a:t>Rumolo</a:t>
            </a:r>
            <a:endParaRPr lang="en-US" sz="2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0" y="6368475"/>
            <a:ext cx="914400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GB" dirty="0" smtClean="0"/>
              <a:t>Joint </a:t>
            </a:r>
            <a:r>
              <a:rPr lang="en-GB" dirty="0" err="1" smtClean="0"/>
              <a:t>HiLumi</a:t>
            </a:r>
            <a:r>
              <a:rPr lang="en-GB" dirty="0" smtClean="0"/>
              <a:t> LHC - LARP Annual Meeting, 11-13 </a:t>
            </a:r>
            <a:r>
              <a:rPr lang="en-GB" dirty="0"/>
              <a:t>November </a:t>
            </a:r>
            <a:r>
              <a:rPr lang="en-GB" dirty="0" smtClean="0"/>
              <a:t>2015, </a:t>
            </a:r>
            <a:r>
              <a:rPr lang="en-GB" dirty="0" err="1" smtClean="0"/>
              <a:t>Fermilab</a:t>
            </a:r>
            <a:r>
              <a:rPr lang="en-GB" dirty="0" smtClean="0"/>
              <a:t>, USA</a:t>
            </a:r>
            <a:endParaRPr lang="en-US" dirty="0">
              <a:solidFill>
                <a:srgbClr val="1F497D"/>
              </a:solidFill>
            </a:endParaRP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28028"/>
          <a:stretch/>
        </p:blipFill>
        <p:spPr>
          <a:xfrm>
            <a:off x="3238501" y="839299"/>
            <a:ext cx="2666999" cy="121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3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Convergence scans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38711" y="609600"/>
            <a:ext cx="780003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Continued validation of our new </a:t>
            </a:r>
            <a:r>
              <a:rPr lang="en-GB" sz="1600" dirty="0" err="1" smtClean="0">
                <a:solidFill>
                  <a:schemeClr val="tx2"/>
                </a:solidFill>
                <a:cs typeface="Arial" panose="020B0604020202020204" pitchFamily="34" charset="0"/>
              </a:rPr>
              <a:t>PyECLOUD-PyHEADTAIL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 simulation setup</a:t>
            </a:r>
          </a:p>
          <a:p>
            <a:pPr marL="285750" indent="-285750">
              <a:lnSpc>
                <a:spcPct val="125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Over the last months extensive </a:t>
            </a:r>
            <a:r>
              <a:rPr lang="en-GB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convergence scans </a:t>
            </a:r>
            <a:r>
              <a:rPr lang="en-GB" sz="1600" dirty="0">
                <a:solidFill>
                  <a:schemeClr val="tx2"/>
                </a:solidFill>
                <a:cs typeface="Arial" panose="020B0604020202020204" pitchFamily="34" charset="0"/>
              </a:rPr>
              <a:t>(especially at 7 </a:t>
            </a:r>
            <a:r>
              <a:rPr lang="en-GB" sz="1600" dirty="0" err="1">
                <a:solidFill>
                  <a:schemeClr val="tx2"/>
                </a:solidFill>
                <a:cs typeface="Arial" panose="020B0604020202020204" pitchFamily="34" charset="0"/>
              </a:rPr>
              <a:t>TeV</a:t>
            </a:r>
            <a:r>
              <a:rPr lang="en-GB" sz="1600" dirty="0">
                <a:solidFill>
                  <a:schemeClr val="tx2"/>
                </a:solidFill>
                <a:cs typeface="Arial" panose="020B0604020202020204" pitchFamily="34" charset="0"/>
              </a:rPr>
              <a:t>) 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with respect to:</a:t>
            </a: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  <a:cs typeface="Arial" panose="020B0604020202020204" pitchFamily="34" charset="0"/>
              </a:rPr>
              <a:t>The </a:t>
            </a:r>
            <a:r>
              <a:rPr lang="en-GB" sz="1600" b="1" dirty="0">
                <a:solidFill>
                  <a:srgbClr val="FF0000"/>
                </a:solidFill>
                <a:cs typeface="Arial" panose="020B0604020202020204" pitchFamily="34" charset="0"/>
              </a:rPr>
              <a:t>number of kicks </a:t>
            </a: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  <a:cs typeface="Arial" panose="020B0604020202020204" pitchFamily="34" charset="0"/>
              </a:rPr>
              <a:t>The </a:t>
            </a:r>
            <a:r>
              <a:rPr lang="en-GB" sz="1600" b="1" dirty="0">
                <a:solidFill>
                  <a:srgbClr val="FF0000"/>
                </a:solidFill>
                <a:cs typeface="Arial" panose="020B0604020202020204" pitchFamily="34" charset="0"/>
              </a:rPr>
              <a:t>grid size </a:t>
            </a: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  <a:cs typeface="Arial" panose="020B0604020202020204" pitchFamily="34" charset="0"/>
              </a:rPr>
              <a:t>The </a:t>
            </a:r>
            <a:r>
              <a:rPr lang="en-GB" sz="1600" b="1" dirty="0">
                <a:solidFill>
                  <a:srgbClr val="FF0000"/>
                </a:solidFill>
                <a:cs typeface="Arial" panose="020B0604020202020204" pitchFamily="34" charset="0"/>
              </a:rPr>
              <a:t>number of </a:t>
            </a:r>
            <a:r>
              <a:rPr lang="en-GB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slices</a:t>
            </a:r>
          </a:p>
          <a:p>
            <a:pPr marL="285750" indent="-285750">
              <a:lnSpc>
                <a:spcPct val="125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Each parameter </a:t>
            </a:r>
            <a:r>
              <a:rPr lang="en-GB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scanned together with electron density 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(for dipoles and quadrupoles)</a:t>
            </a:r>
          </a:p>
          <a:p>
            <a:pPr marL="285750" indent="-285750">
              <a:lnSpc>
                <a:spcPct val="125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Each </a:t>
            </a:r>
            <a:r>
              <a:rPr lang="en-GB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simulation repeated 5 times 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to mitigate dependence on initial conditions (seed)</a:t>
            </a:r>
          </a:p>
          <a:p>
            <a:pPr marL="742950" lvl="1" indent="-28575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7" t="6699" r="5530" b="3327"/>
          <a:stretch/>
        </p:blipFill>
        <p:spPr>
          <a:xfrm>
            <a:off x="2080014" y="3049022"/>
            <a:ext cx="5524637" cy="357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1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Instability 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thresholds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212327"/>
              </p:ext>
            </p:extLst>
          </p:nvPr>
        </p:nvGraphicFramePr>
        <p:xfrm>
          <a:off x="2164299" y="2669396"/>
          <a:ext cx="685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1.3</a:t>
                      </a:r>
                      <a:r>
                        <a:rPr lang="en-GB" sz="1600" baseline="0" dirty="0" smtClean="0"/>
                        <a:t> x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dirty="0" smtClean="0"/>
                        <a:t> ppb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1.8</a:t>
                      </a:r>
                      <a:r>
                        <a:rPr lang="en-GB" sz="1600" baseline="0" dirty="0" smtClean="0"/>
                        <a:t> x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dirty="0" smtClean="0"/>
                        <a:t>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2.3</a:t>
                      </a:r>
                      <a:r>
                        <a:rPr lang="en-GB" sz="1600" baseline="0" dirty="0" smtClean="0"/>
                        <a:t> x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dirty="0" smtClean="0"/>
                        <a:t> ppb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450 GeV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1.2 x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1 x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 </a:t>
                      </a:r>
                      <a:r>
                        <a:rPr lang="en-GB" sz="1600" baseline="0" dirty="0" smtClean="0"/>
                        <a:t>x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TeV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8 x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8 x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9 x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2982920"/>
            <a:ext cx="21642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Arc dipoles </a:t>
            </a:r>
            <a:endParaRPr lang="en-US" sz="1600" b="1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algn="ctr"/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(~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65% of the machine)</a:t>
            </a:r>
            <a:endParaRPr lang="en-GB" sz="16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329459"/>
              </p:ext>
            </p:extLst>
          </p:nvPr>
        </p:nvGraphicFramePr>
        <p:xfrm>
          <a:off x="2164299" y="1062837"/>
          <a:ext cx="685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1.3</a:t>
                      </a:r>
                      <a:r>
                        <a:rPr lang="en-GB" sz="1600" baseline="0" dirty="0" smtClean="0"/>
                        <a:t> x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dirty="0" smtClean="0"/>
                        <a:t> ppb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1.8</a:t>
                      </a:r>
                      <a:r>
                        <a:rPr lang="en-GB" sz="1600" baseline="0" dirty="0" smtClean="0"/>
                        <a:t> x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dirty="0" smtClean="0"/>
                        <a:t>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2.3</a:t>
                      </a:r>
                      <a:r>
                        <a:rPr lang="en-GB" sz="1600" baseline="0" dirty="0" smtClean="0"/>
                        <a:t> x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dirty="0" smtClean="0"/>
                        <a:t> ppb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450 GeV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9</a:t>
                      </a:r>
                      <a:r>
                        <a:rPr lang="en-GB" sz="1600" baseline="0" dirty="0" smtClean="0"/>
                        <a:t> x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9</a:t>
                      </a:r>
                      <a:r>
                        <a:rPr lang="en-GB" sz="1600" baseline="0" dirty="0" smtClean="0"/>
                        <a:t> x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</a:t>
                      </a:r>
                      <a:r>
                        <a:rPr lang="en-GB" sz="1600" baseline="0" dirty="0" smtClean="0"/>
                        <a:t> x 10</a:t>
                      </a:r>
                      <a:r>
                        <a:rPr lang="en-GB" sz="1600" baseline="30000" dirty="0" smtClean="0"/>
                        <a:t>12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TeV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1.2 x 10</a:t>
                      </a:r>
                      <a:r>
                        <a:rPr lang="en-GB" sz="1600" baseline="30000" dirty="0" smtClean="0"/>
                        <a:t>14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1.1 x 10</a:t>
                      </a:r>
                      <a:r>
                        <a:rPr lang="en-GB" sz="1600" baseline="30000" dirty="0" smtClean="0"/>
                        <a:t>14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1.2 x 10</a:t>
                      </a:r>
                      <a:r>
                        <a:rPr lang="en-GB" sz="1600" baseline="30000" dirty="0" smtClean="0"/>
                        <a:t>14</a:t>
                      </a:r>
                      <a:r>
                        <a:rPr lang="en-GB" sz="1600" dirty="0" smtClean="0"/>
                        <a:t> 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dirty="0" smtClean="0"/>
                        <a:t>/m</a:t>
                      </a:r>
                      <a:r>
                        <a:rPr lang="en-GB" sz="1600" baseline="30000" dirty="0" smtClean="0"/>
                        <a:t>3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06899" y="1378918"/>
            <a:ext cx="20722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Arc quadrupoles </a:t>
            </a:r>
            <a:endParaRPr lang="en-US" sz="1600" b="1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algn="ctr"/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(~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5</a:t>
            </a:r>
            <a:r>
              <a:rPr lang="en-US" sz="1600" dirty="0">
                <a:solidFill>
                  <a:schemeClr val="tx2"/>
                </a:solidFill>
                <a:cs typeface="Arial" panose="020B0604020202020204" pitchFamily="34" charset="0"/>
              </a:rPr>
              <a:t>% of the machine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)</a:t>
            </a:r>
            <a:r>
              <a:rPr lang="en-US" sz="16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endParaRPr lang="en-GB" sz="1600" dirty="0"/>
          </a:p>
        </p:txBody>
      </p:sp>
      <p:sp>
        <p:nvSpPr>
          <p:cNvPr id="20" name="Rectangle 19"/>
          <p:cNvSpPr/>
          <p:nvPr/>
        </p:nvSpPr>
        <p:spPr>
          <a:xfrm>
            <a:off x="1238712" y="537242"/>
            <a:ext cx="7371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Basically confirmed preliminary results presented at </a:t>
            </a:r>
            <a:r>
              <a:rPr lang="en-GB" sz="1600" dirty="0" err="1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Fermilab</a:t>
            </a: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:</a:t>
            </a:r>
            <a:endParaRPr lang="en-GB" sz="1600" b="1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1500" y="4303930"/>
            <a:ext cx="7924800" cy="1664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Dependence on bunch intensity is quite weak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The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threshold e</a:t>
            </a:r>
            <a:r>
              <a:rPr lang="en-US" sz="1600" baseline="300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-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density for transverse instability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increases by one order of magnitude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going to 7 </a:t>
            </a:r>
            <a:r>
              <a:rPr lang="en-US" sz="1600" dirty="0" err="1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TeV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effect of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increased beam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rigidity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5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0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Dependence on beam energy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38712" y="563554"/>
            <a:ext cx="7371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Started with </a:t>
            </a:r>
            <a:r>
              <a:rPr lang="en-GB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simplified case </a:t>
            </a: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(easier to spot “suspect” behaviours of the code):</a:t>
            </a: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Constant bunch length</a:t>
            </a: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Constant RF voltage</a:t>
            </a: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Bunch matched do the </a:t>
            </a:r>
            <a:r>
              <a:rPr lang="en-GB" sz="1600" dirty="0" err="1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backet</a:t>
            </a:r>
            <a:endParaRPr lang="en-GB" sz="1600" dirty="0" smtClean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Magnetic fields increasing with energy</a:t>
            </a:r>
          </a:p>
          <a:p>
            <a:pPr marL="285750" indent="-285750">
              <a:lnSpc>
                <a:spcPct val="125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Instability </a:t>
            </a:r>
            <a:r>
              <a:rPr lang="en-GB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threshold scales linearly with gamma</a:t>
            </a:r>
            <a:endParaRPr lang="en-GB" sz="1600" b="1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712" y="2617591"/>
            <a:ext cx="6534126" cy="408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4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708" y="2595381"/>
            <a:ext cx="6422317" cy="4013948"/>
          </a:xfrm>
          <a:prstGeom prst="rect">
            <a:avLst/>
          </a:prstGeom>
        </p:spPr>
      </p:pic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Dependence on beam energy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38712" y="563554"/>
            <a:ext cx="7371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Started with </a:t>
            </a:r>
            <a:r>
              <a:rPr lang="en-GB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simplified case </a:t>
            </a: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(easier to spot “suspect” behaviours of the code):</a:t>
            </a: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Constant bunch length</a:t>
            </a: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Constant RF voltage</a:t>
            </a: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Bunch matched do the </a:t>
            </a:r>
            <a:r>
              <a:rPr lang="en-GB" sz="1600" dirty="0" err="1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backet</a:t>
            </a:r>
            <a:endParaRPr lang="en-GB" sz="1600" dirty="0" smtClean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pPr marL="742950" lvl="1" indent="-285750">
              <a:lnSpc>
                <a:spcPct val="125000"/>
              </a:lnSpc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  <a:cs typeface="Arial" panose="020B0604020202020204" pitchFamily="34" charset="0"/>
              </a:rPr>
              <a:t>Magnetic fields increasing with ener</a:t>
            </a: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gy</a:t>
            </a:r>
          </a:p>
          <a:p>
            <a:pPr marL="285750" indent="-285750">
              <a:lnSpc>
                <a:spcPct val="125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Instability </a:t>
            </a:r>
            <a:r>
              <a:rPr lang="en-GB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threshold scales linearly with gamma</a:t>
            </a:r>
            <a:endParaRPr lang="en-GB" sz="1600" b="1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874849" y="5335096"/>
            <a:ext cx="1611712" cy="90124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567194" y="5528453"/>
            <a:ext cx="32480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25000"/>
              </a:lnSpc>
              <a:buClr>
                <a:schemeClr val="tx2"/>
              </a:buClr>
            </a:pPr>
            <a:r>
              <a:rPr lang="en-GB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Related to the change in gradient</a:t>
            </a:r>
          </a:p>
          <a:p>
            <a:pPr marL="457200" lvl="2">
              <a:lnSpc>
                <a:spcPct val="125000"/>
              </a:lnSpc>
              <a:buClr>
                <a:schemeClr val="tx2"/>
              </a:buClr>
            </a:pPr>
            <a:r>
              <a:rPr lang="en-GB" sz="16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to be further investigated</a:t>
            </a:r>
            <a:endParaRPr lang="en-GB" sz="16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47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7" t="17120" r="49064" b="20802"/>
          <a:stretch/>
        </p:blipFill>
        <p:spPr>
          <a:xfrm>
            <a:off x="1542034" y="3550223"/>
            <a:ext cx="3546982" cy="326989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8" t="18289" r="48561" b="20920"/>
          <a:stretch/>
        </p:blipFill>
        <p:spPr>
          <a:xfrm>
            <a:off x="5307998" y="3550223"/>
            <a:ext cx="3553145" cy="3202106"/>
          </a:xfrm>
          <a:prstGeom prst="rect">
            <a:avLst/>
          </a:prstGeom>
        </p:spPr>
      </p:pic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Tune footprints with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, Q’ and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octupoles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6" t="17120" r="48993" b="20218"/>
          <a:stretch/>
        </p:blipFill>
        <p:spPr>
          <a:xfrm>
            <a:off x="1542034" y="457200"/>
            <a:ext cx="3522331" cy="33006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8" t="16887" r="48777" b="20335"/>
          <a:stretch/>
        </p:blipFill>
        <p:spPr>
          <a:xfrm>
            <a:off x="5295673" y="457200"/>
            <a:ext cx="3565470" cy="33067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55467" y="734199"/>
            <a:ext cx="19557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err="1" smtClean="0"/>
              <a:t>Octupole</a:t>
            </a:r>
            <a:r>
              <a:rPr lang="en-GB" sz="1500" b="1" dirty="0" smtClean="0"/>
              <a:t>  knob at -1.5</a:t>
            </a:r>
          </a:p>
          <a:p>
            <a:r>
              <a:rPr lang="en-GB" sz="1500" b="1" dirty="0" smtClean="0"/>
              <a:t>Q’=0/0, no e-cloud</a:t>
            </a:r>
            <a:endParaRPr lang="en-GB" sz="15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41418" y="734199"/>
            <a:ext cx="19557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err="1" smtClean="0"/>
              <a:t>Octupole</a:t>
            </a:r>
            <a:r>
              <a:rPr lang="en-GB" sz="1500" b="1" dirty="0" smtClean="0"/>
              <a:t>  knob at -1.5</a:t>
            </a:r>
          </a:p>
          <a:p>
            <a:r>
              <a:rPr lang="en-GB" sz="1500" b="1" dirty="0" smtClean="0"/>
              <a:t>Q’=15/20, no e-cloud</a:t>
            </a:r>
            <a:endParaRPr lang="en-GB" sz="15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255467" y="3833723"/>
            <a:ext cx="1945917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err="1" smtClean="0"/>
              <a:t>Octupole</a:t>
            </a:r>
            <a:r>
              <a:rPr lang="en-GB" sz="1500" b="1" dirty="0" smtClean="0"/>
              <a:t>  knob at 0.</a:t>
            </a:r>
          </a:p>
          <a:p>
            <a:r>
              <a:rPr lang="en-GB" sz="1500" b="1" dirty="0" smtClean="0"/>
              <a:t>Q’=0/0, </a:t>
            </a:r>
            <a:r>
              <a:rPr lang="en-US" sz="1600" b="1" dirty="0" smtClean="0"/>
              <a:t>5 </a:t>
            </a:r>
            <a:r>
              <a:rPr lang="en-US" sz="1600" b="1" dirty="0"/>
              <a:t>x </a:t>
            </a:r>
            <a:r>
              <a:rPr lang="en-US" sz="1600" b="1" dirty="0" smtClean="0"/>
              <a:t>10</a:t>
            </a:r>
            <a:r>
              <a:rPr lang="en-US" sz="1600" b="1" baseline="30000" dirty="0" smtClean="0"/>
              <a:t>11</a:t>
            </a:r>
            <a:r>
              <a:rPr lang="en-US" sz="1600" b="1" dirty="0"/>
              <a:t> </a:t>
            </a:r>
            <a:r>
              <a:rPr lang="en-US" sz="1600" b="1" dirty="0" smtClean="0"/>
              <a:t>e/m</a:t>
            </a:r>
            <a:r>
              <a:rPr lang="en-US" sz="1600" b="1" baseline="30000" dirty="0"/>
              <a:t>3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982212" y="3761104"/>
            <a:ext cx="2141484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err="1" smtClean="0"/>
              <a:t>Octupole</a:t>
            </a:r>
            <a:r>
              <a:rPr lang="en-GB" sz="1500" b="1" dirty="0" smtClean="0"/>
              <a:t>  knob at -1.5</a:t>
            </a:r>
          </a:p>
          <a:p>
            <a:r>
              <a:rPr lang="en-GB" sz="1500" b="1" dirty="0" smtClean="0"/>
              <a:t>Q’=15/20, </a:t>
            </a:r>
            <a:r>
              <a:rPr lang="en-US" sz="1600" b="1" dirty="0" smtClean="0"/>
              <a:t>5 </a:t>
            </a:r>
            <a:r>
              <a:rPr lang="en-US" sz="1600" b="1" dirty="0"/>
              <a:t>x </a:t>
            </a:r>
            <a:r>
              <a:rPr lang="en-US" sz="1600" b="1" dirty="0" smtClean="0"/>
              <a:t>10</a:t>
            </a:r>
            <a:r>
              <a:rPr lang="en-US" sz="1600" b="1" baseline="30000" dirty="0" smtClean="0"/>
              <a:t>11</a:t>
            </a:r>
            <a:r>
              <a:rPr lang="en-US" sz="1600" b="1" dirty="0"/>
              <a:t> </a:t>
            </a:r>
            <a:r>
              <a:rPr lang="en-US" sz="1600" b="1" dirty="0" smtClean="0"/>
              <a:t>e/m</a:t>
            </a:r>
            <a:r>
              <a:rPr lang="en-US" sz="1600" b="1" baseline="30000" dirty="0"/>
              <a:t>3</a:t>
            </a:r>
            <a:endParaRPr lang="en-US" sz="1600" b="1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387643" y="5328518"/>
            <a:ext cx="203931" cy="4604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982212" y="4696991"/>
            <a:ext cx="214148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52400" y="3125837"/>
            <a:ext cx="14844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ct val="125000"/>
              </a:lnSpc>
              <a:buClr>
                <a:schemeClr val="tx2"/>
              </a:buClr>
            </a:pPr>
            <a:r>
              <a:rPr lang="en-GB" sz="1600" b="1" dirty="0">
                <a:solidFill>
                  <a:schemeClr val="tx2"/>
                </a:solidFill>
                <a:cs typeface="Arial" panose="020B0604020202020204" pitchFamily="34" charset="0"/>
              </a:rPr>
              <a:t>N</a:t>
            </a:r>
            <a:r>
              <a:rPr lang="en-GB" sz="16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ominal bunch intensity</a:t>
            </a:r>
            <a:endParaRPr lang="en-GB" sz="16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96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976" t="17266" r="6416" b="35439"/>
          <a:stretch/>
        </p:blipFill>
        <p:spPr>
          <a:xfrm>
            <a:off x="549245" y="1128625"/>
            <a:ext cx="7912500" cy="32434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786" y="2306688"/>
            <a:ext cx="96845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Q’v</a:t>
            </a:r>
            <a:r>
              <a:rPr lang="en-US" dirty="0" smtClean="0"/>
              <a:t>=10</a:t>
            </a:r>
          </a:p>
          <a:p>
            <a:pPr algn="ctr"/>
            <a:r>
              <a:rPr lang="en-US" dirty="0" smtClean="0"/>
              <a:t>Qv=.305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921085" y="2151425"/>
            <a:ext cx="101266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Q’v</a:t>
            </a:r>
            <a:r>
              <a:rPr lang="en-US" dirty="0" smtClean="0"/>
              <a:t>=15</a:t>
            </a:r>
          </a:p>
          <a:p>
            <a:pPr algn="ctr"/>
            <a:r>
              <a:rPr lang="en-US" dirty="0" smtClean="0"/>
              <a:t>Qv=.300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140131" y="1128625"/>
            <a:ext cx="0" cy="28830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790280" y="1128625"/>
            <a:ext cx="0" cy="28830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962262" y="1392056"/>
            <a:ext cx="1012663" cy="58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 err="1" smtClean="0"/>
              <a:t>Q’v</a:t>
            </a:r>
            <a:r>
              <a:rPr lang="en-US" sz="1600" dirty="0" smtClean="0"/>
              <a:t>=15</a:t>
            </a:r>
          </a:p>
          <a:p>
            <a:pPr algn="ctr"/>
            <a:r>
              <a:rPr lang="en-US" sz="1600" dirty="0" smtClean="0"/>
              <a:t>Qv=.305</a:t>
            </a:r>
            <a:endParaRPr lang="en-US" sz="1600" dirty="0"/>
          </a:p>
        </p:txBody>
      </p:sp>
      <p:grpSp>
        <p:nvGrpSpPr>
          <p:cNvPr id="9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Consistent with recent machine observations: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9600" y="4701928"/>
            <a:ext cx="8534400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1750" lvl="1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Losses are on </a:t>
            </a:r>
            <a:r>
              <a:rPr lang="en-GB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trailing bunches of the train </a:t>
            </a:r>
            <a:r>
              <a:rPr lang="en-GB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(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a</a:t>
            </a:r>
            <a:r>
              <a:rPr lang="en-GB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s </a:t>
            </a:r>
            <a:r>
              <a:rPr lang="en-GB" sz="1600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axpected</a:t>
            </a:r>
            <a:r>
              <a:rPr lang="en-GB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)</a:t>
            </a:r>
            <a:endParaRPr lang="en-GB" sz="16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2708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Outline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3916" y="1378918"/>
            <a:ext cx="814879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e-cloud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buildup with/without shielding baffle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plates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For details:</a:t>
            </a:r>
          </a:p>
          <a:p>
            <a:pPr lvl="2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http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://indico.cern.ch/event/396577/</a:t>
            </a:r>
          </a:p>
          <a:p>
            <a:pPr lvl="2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http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://indico.cern.ch/event/446452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/</a:t>
            </a:r>
          </a:p>
          <a:p>
            <a:pPr lvl="2"/>
            <a:endParaRPr lang="en-US" b="1" dirty="0">
              <a:solidFill>
                <a:srgbClr val="1F49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Update on </a:t>
            </a:r>
            <a:r>
              <a:rPr lang="en-US" b="1" dirty="0" err="1" smtClean="0">
                <a:solidFill>
                  <a:schemeClr val="bg1">
                    <a:lumMod val="75000"/>
                  </a:schemeClr>
                </a:solidFill>
              </a:rPr>
              <a:t>PyHEADTAIL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 simulations</a:t>
            </a:r>
          </a:p>
          <a:p>
            <a:pPr marL="457200" lvl="2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details:</a:t>
            </a:r>
          </a:p>
          <a:p>
            <a:pPr marL="457200" lvl="2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http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://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indico.cern.ch/event/394530/</a:t>
            </a:r>
          </a:p>
          <a:p>
            <a:pPr marL="914400" lvl="3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http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://indico.cern.ch/event/446452/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prstClr val="white">
                  <a:lumMod val="75000"/>
                </a:prst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Lessons </a:t>
            </a:r>
            <a:r>
              <a:rPr lang="en-GB" b="1" dirty="0">
                <a:solidFill>
                  <a:schemeClr val="tx2"/>
                </a:solidFill>
              </a:rPr>
              <a:t>learned from the 25 ns run so far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For details: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	http://indico.cern.ch/event/446455/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1F497D"/>
              </a:solidFill>
            </a:endParaRPr>
          </a:p>
          <a:p>
            <a:pPr marL="285750" lvl="1" indent="-285750" defTabSz="91440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5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CT_HL_from_25072015_0800_336.5h_wInt_xlab_both_time-d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" t="7681" r="4292" b="31847"/>
          <a:stretch/>
        </p:blipFill>
        <p:spPr>
          <a:xfrm>
            <a:off x="196771" y="948034"/>
            <a:ext cx="8868185" cy="4669934"/>
          </a:xfrm>
          <a:prstGeom prst="rect">
            <a:avLst/>
          </a:prstGeom>
        </p:spPr>
      </p:pic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515226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Lessons learnt from experience with 25 ns beam in 2015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4397" y="758904"/>
            <a:ext cx="5314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Scrubbing Run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25 ns operation (25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July - 7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August 2015)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4291" y="5625288"/>
            <a:ext cx="8207368" cy="76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Scrubbing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accumulated during Run 1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lost completely during the shutdown</a:t>
            </a:r>
          </a:p>
          <a:p>
            <a:pPr lvl="1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Deconditioning observed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even after the (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after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running in low e-cloud conditions)</a:t>
            </a:r>
          </a:p>
        </p:txBody>
      </p:sp>
    </p:spTree>
    <p:extLst>
      <p:ext uri="{BB962C8B-B14F-4D97-AF65-F5344CB8AC3E}">
        <p14:creationId xmlns:p14="http://schemas.microsoft.com/office/powerpoint/2010/main" val="19132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6165"/>
          <a:stretch/>
        </p:blipFill>
        <p:spPr>
          <a:xfrm>
            <a:off x="0" y="1217006"/>
            <a:ext cx="9144000" cy="5599768"/>
          </a:xfrm>
          <a:prstGeom prst="rect">
            <a:avLst/>
          </a:prstGeom>
        </p:spPr>
      </p:pic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evolution during the last weeks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53943" y="2693812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1608b</a:t>
            </a:r>
            <a:r>
              <a:rPr lang="en-GB" sz="1600" dirty="0" smtClean="0">
                <a:solidFill>
                  <a:srgbClr val="00B050"/>
                </a:solidFill>
              </a:rPr>
              <a:t>.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38064" y="2693812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1465b.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40635" y="2693812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1321b.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15406" y="2693812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1177b.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85754" y="2693812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1033b.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77699" y="2693812"/>
            <a:ext cx="662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745b.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39752" y="2693812"/>
            <a:ext cx="662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889b.</a:t>
            </a:r>
            <a:endParaRPr lang="en-GB" sz="1600" b="1" dirty="0">
              <a:solidFill>
                <a:srgbClr val="00B05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574233" y="4528457"/>
            <a:ext cx="0" cy="127000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74233" y="4525567"/>
            <a:ext cx="1717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75000"/>
                  </a:schemeClr>
                </a:solidFill>
              </a:rPr>
              <a:t>Bun. length target</a:t>
            </a:r>
          </a:p>
          <a:p>
            <a:r>
              <a:rPr lang="en-GB" sz="1600" b="1" dirty="0" smtClean="0">
                <a:solidFill>
                  <a:schemeClr val="accent6">
                    <a:lumMod val="75000"/>
                  </a:schemeClr>
                </a:solidFill>
              </a:rPr>
              <a:t>1.35 ns</a:t>
            </a:r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43000" y="547660"/>
            <a:ext cx="8621705" cy="76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After scrubbing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e-cloud still observed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in the machine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	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but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further scrubbing visible during intensity ramp up</a:t>
            </a:r>
            <a:endParaRPr lang="en-US" sz="16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32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CT_HL_from_25072015_0800_336.5h_wInt_xlab_both_time-d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" t="7682" r="4292" b="61481"/>
          <a:stretch/>
        </p:blipFill>
        <p:spPr>
          <a:xfrm>
            <a:off x="196771" y="948034"/>
            <a:ext cx="8868185" cy="2381387"/>
          </a:xfrm>
          <a:prstGeom prst="rect">
            <a:avLst/>
          </a:prstGeom>
        </p:spPr>
      </p:pic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515226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Lessons learnt from experience with 25 ns beam in 2015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4397" y="758904"/>
            <a:ext cx="5314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Scrubbing Run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25 ns operation (25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July - 7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August 2015)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3251" y="3329421"/>
            <a:ext cx="8621705" cy="321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Scrubbing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efficiency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relies on our capability to keep injecting and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preserve good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beam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quality: 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Injection speed can be limited by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t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ransients on heat loads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observed when injecting beam. Important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improvements from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:</a:t>
            </a:r>
          </a:p>
          <a:p>
            <a:pPr marL="1200150" lvl="2" indent="-28575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à"/>
            </a:pP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Feedforward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algorithm on </a:t>
            </a:r>
            <a:r>
              <a:rPr lang="en-US" sz="1600" dirty="0" err="1">
                <a:solidFill>
                  <a:schemeClr val="tx2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C</a:t>
            </a:r>
            <a:r>
              <a:rPr lang="en-US" sz="1600" dirty="0" err="1" smtClean="0">
                <a:solidFill>
                  <a:schemeClr val="tx2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ryo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regulation</a:t>
            </a:r>
          </a:p>
          <a:p>
            <a:pPr marL="1200150" lvl="2" indent="-28575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à"/>
            </a:pP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Optimization of 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Cryo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Maintain limits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on beam screen temperature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Improved </a:t>
            </a: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vacuum in MKI region 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and </a:t>
            </a: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more robust TDIs 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would significantly help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Transverse damper 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performance is crucial to keep the beam in the LHC (even in presence of intra-bunch instabilities)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Need to run with </a:t>
            </a: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high Q’ and </a:t>
            </a:r>
            <a:r>
              <a:rPr lang="en-US" sz="16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octupoles</a:t>
            </a: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Tune optimization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can strongly improve beam lifetime</a:t>
            </a:r>
            <a:endParaRPr lang="en-US" sz="16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43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3916" y="1378918"/>
            <a:ext cx="814879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+mj-lt"/>
              </a:rPr>
              <a:t>e-cloud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buildup with/without shielding baffle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plates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latin typeface="+mj-lt"/>
              </a:rPr>
              <a:t>For details: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  <a:latin typeface="+mj-lt"/>
                <a:hlinkClick r:id="rId4"/>
              </a:rPr>
              <a:t>http</a:t>
            </a:r>
            <a:r>
              <a:rPr lang="en-US" b="1" dirty="0">
                <a:solidFill>
                  <a:schemeClr val="tx2"/>
                </a:solidFill>
                <a:latin typeface="+mj-lt"/>
                <a:hlinkClick r:id="rId4"/>
              </a:rPr>
              <a:t>://indico.cern.ch/event/396577/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  <a:latin typeface="+mj-lt"/>
                <a:hlinkClick r:id="rId4"/>
              </a:rPr>
              <a:t>http</a:t>
            </a:r>
            <a:r>
              <a:rPr lang="en-US" b="1" dirty="0">
                <a:solidFill>
                  <a:schemeClr val="tx2"/>
                </a:solidFill>
                <a:latin typeface="+mj-lt"/>
                <a:hlinkClick r:id="rId4"/>
              </a:rPr>
              <a:t>://indico.cern.ch/event/446452</a:t>
            </a:r>
            <a:r>
              <a:rPr lang="en-US" b="1" dirty="0" smtClean="0">
                <a:solidFill>
                  <a:schemeClr val="tx2"/>
                </a:solidFill>
                <a:latin typeface="+mj-lt"/>
                <a:hlinkClick r:id="rId4"/>
              </a:rPr>
              <a:t>/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pPr lvl="2"/>
            <a:endParaRPr lang="en-US" b="1" dirty="0">
              <a:solidFill>
                <a:schemeClr val="tx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+mj-lt"/>
              </a:rPr>
              <a:t>Update on </a:t>
            </a:r>
            <a:r>
              <a:rPr lang="en-US" b="1" dirty="0" err="1" smtClean="0">
                <a:solidFill>
                  <a:schemeClr val="tx2"/>
                </a:solidFill>
                <a:latin typeface="+mj-lt"/>
              </a:rPr>
              <a:t>PyHEADTAIL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 simulations</a:t>
            </a:r>
          </a:p>
          <a:p>
            <a:pPr marL="457200" lvl="2"/>
            <a:r>
              <a:rPr lang="en-US" dirty="0">
                <a:solidFill>
                  <a:schemeClr val="tx2"/>
                </a:solidFill>
              </a:rPr>
              <a:t>For </a:t>
            </a:r>
            <a:r>
              <a:rPr lang="en-US" dirty="0" smtClean="0">
                <a:solidFill>
                  <a:schemeClr val="tx2"/>
                </a:solidFill>
              </a:rPr>
              <a:t>details:</a:t>
            </a:r>
          </a:p>
          <a:p>
            <a:pPr marL="457200" lvl="2"/>
            <a:r>
              <a:rPr lang="en-US" b="1" dirty="0">
                <a:solidFill>
                  <a:schemeClr val="tx2"/>
                </a:solidFill>
                <a:latin typeface="+mj-lt"/>
              </a:rPr>
              <a:t>	</a:t>
            </a:r>
            <a:r>
              <a:rPr lang="en-US" b="1" dirty="0" smtClean="0">
                <a:solidFill>
                  <a:schemeClr val="tx2"/>
                </a:solidFill>
                <a:latin typeface="+mj-lt"/>
                <a:hlinkClick r:id="rId5"/>
              </a:rPr>
              <a:t>http</a:t>
            </a:r>
            <a:r>
              <a:rPr lang="en-US" b="1" dirty="0">
                <a:solidFill>
                  <a:schemeClr val="tx2"/>
                </a:solidFill>
                <a:latin typeface="+mj-lt"/>
                <a:hlinkClick r:id="rId5"/>
              </a:rPr>
              <a:t>://</a:t>
            </a:r>
            <a:r>
              <a:rPr lang="en-US" b="1" dirty="0" smtClean="0">
                <a:solidFill>
                  <a:schemeClr val="tx2"/>
                </a:solidFill>
                <a:latin typeface="+mj-lt"/>
                <a:hlinkClick r:id="rId5"/>
              </a:rPr>
              <a:t>indico.cern.ch/event/394530/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pPr marL="914400" lvl="3"/>
            <a:r>
              <a:rPr lang="en-US" b="1" dirty="0" smtClean="0">
                <a:solidFill>
                  <a:schemeClr val="tx2"/>
                </a:solidFill>
                <a:hlinkClick r:id="rId4"/>
              </a:rPr>
              <a:t>http</a:t>
            </a:r>
            <a:r>
              <a:rPr lang="en-US" b="1" dirty="0">
                <a:solidFill>
                  <a:schemeClr val="tx2"/>
                </a:solidFill>
                <a:hlinkClick r:id="rId4"/>
              </a:rPr>
              <a:t>://indico.cern.ch/event/446452/</a:t>
            </a:r>
            <a:endParaRPr lang="en-US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2"/>
                </a:solidFill>
                <a:latin typeface="+mj-lt"/>
              </a:rPr>
              <a:t>Lessons </a:t>
            </a:r>
            <a:r>
              <a:rPr lang="en-GB" b="1" dirty="0">
                <a:solidFill>
                  <a:schemeClr val="tx2"/>
                </a:solidFill>
                <a:latin typeface="+mj-lt"/>
              </a:rPr>
              <a:t>learned from the 25 ns run so far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For details: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dirty="0">
                <a:solidFill>
                  <a:schemeClr val="tx2"/>
                </a:solidFill>
                <a:hlinkClick r:id="rId6"/>
              </a:rPr>
              <a:t>http://indico.cern.ch/event/446455/</a:t>
            </a: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2"/>
              </a:solidFill>
              <a:latin typeface="+mj-lt"/>
            </a:endParaRPr>
          </a:p>
          <a:p>
            <a:pPr marL="285750" lvl="1" indent="-285750" defTabSz="91440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8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S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crubbing in the HL-LHC era…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6319" y="1146362"/>
            <a:ext cx="4314825" cy="31813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1056" y="4576945"/>
            <a:ext cx="7846955" cy="142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Dependence on bunch intensity is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quite steep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for high values of the SEY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and flattens down when approaching the threshold: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	 cooling capacity important to minimize required scrubbing time</a:t>
            </a:r>
            <a:endParaRPr lang="en-US" sz="1600" dirty="0" smtClean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	</a:t>
            </a:r>
            <a:endParaRPr lang="en-US" sz="1600" dirty="0" smtClean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9575" y="1109008"/>
            <a:ext cx="1266825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6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  <a:endParaRPr lang="en-US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6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23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3916" y="1378918"/>
            <a:ext cx="814879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+mj-lt"/>
              </a:rPr>
              <a:t>e-cloud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buildup with/without shielding baffle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plates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latin typeface="+mj-lt"/>
              </a:rPr>
              <a:t>For details: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  <a:latin typeface="+mj-lt"/>
                <a:hlinkClick r:id="rId4"/>
              </a:rPr>
              <a:t>http</a:t>
            </a:r>
            <a:r>
              <a:rPr lang="en-US" b="1" dirty="0">
                <a:solidFill>
                  <a:schemeClr val="tx2"/>
                </a:solidFill>
                <a:latin typeface="+mj-lt"/>
                <a:hlinkClick r:id="rId4"/>
              </a:rPr>
              <a:t>://indico.cern.ch/event/396577/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  <a:latin typeface="+mj-lt"/>
                <a:hlinkClick r:id="rId4"/>
              </a:rPr>
              <a:t>http</a:t>
            </a:r>
            <a:r>
              <a:rPr lang="en-US" b="1" dirty="0">
                <a:solidFill>
                  <a:schemeClr val="tx2"/>
                </a:solidFill>
                <a:latin typeface="+mj-lt"/>
                <a:hlinkClick r:id="rId4"/>
              </a:rPr>
              <a:t>://indico.cern.ch/event/446452</a:t>
            </a:r>
            <a:r>
              <a:rPr lang="en-US" b="1" dirty="0" smtClean="0">
                <a:solidFill>
                  <a:schemeClr val="tx2"/>
                </a:solidFill>
                <a:latin typeface="+mj-lt"/>
                <a:hlinkClick r:id="rId4"/>
              </a:rPr>
              <a:t>/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pPr lvl="2"/>
            <a:endParaRPr lang="en-US" b="1" dirty="0">
              <a:solidFill>
                <a:schemeClr val="tx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Update on </a:t>
            </a:r>
            <a:r>
              <a:rPr lang="en-US" b="1" dirty="0" err="1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PyHEADTAIL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 simulations</a:t>
            </a:r>
          </a:p>
          <a:p>
            <a:pPr marL="457200" lvl="2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details:</a:t>
            </a:r>
          </a:p>
          <a:p>
            <a:pPr marL="457200" lvl="2"/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	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http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://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indico.cern.ch/event/394530/</a:t>
            </a:r>
          </a:p>
          <a:p>
            <a:pPr marL="914400" lvl="3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http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://indico.cern.ch/event/446452/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Lessons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learned from the 25 ns run so far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 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For details:</a:t>
            </a:r>
            <a:br>
              <a:rPr lang="en-US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http://indico.cern.ch/event/446455/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2"/>
              </a:solidFill>
              <a:latin typeface="+mj-lt"/>
            </a:endParaRPr>
          </a:p>
          <a:p>
            <a:pPr marL="285750" lvl="1" indent="-285750" defTabSz="91440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90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CasellaDiTesto 13"/>
          <p:cNvSpPr txBox="1"/>
          <p:nvPr/>
        </p:nvSpPr>
        <p:spPr>
          <a:xfrm>
            <a:off x="4056067" y="661052"/>
            <a:ext cx="5977417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it-IT" b="1" dirty="0">
                <a:solidFill>
                  <a:schemeClr val="tx2"/>
                </a:solidFill>
                <a:cs typeface="Garamond"/>
              </a:rPr>
              <a:t>LHC </a:t>
            </a:r>
            <a:r>
              <a:rPr lang="it-IT" b="1" dirty="0" err="1">
                <a:solidFill>
                  <a:schemeClr val="tx2"/>
                </a:solidFill>
                <a:cs typeface="Garamond"/>
              </a:rPr>
              <a:t>beam</a:t>
            </a:r>
            <a:r>
              <a:rPr lang="it-IT" b="1" dirty="0">
                <a:solidFill>
                  <a:schemeClr val="tx2"/>
                </a:solidFill>
                <a:cs typeface="Garamond"/>
              </a:rPr>
              <a:t> screen </a:t>
            </a:r>
            <a:r>
              <a:rPr lang="it-IT" b="1" dirty="0" err="1">
                <a:solidFill>
                  <a:srgbClr val="FF0000"/>
                </a:solidFill>
                <a:cs typeface="Garamond"/>
              </a:rPr>
              <a:t>without</a:t>
            </a:r>
            <a:r>
              <a:rPr lang="it-IT" b="1" dirty="0">
                <a:solidFill>
                  <a:srgbClr val="FF0000"/>
                </a:solidFill>
                <a:cs typeface="Garamond"/>
              </a:rPr>
              <a:t> </a:t>
            </a:r>
            <a:r>
              <a:rPr lang="it-IT" b="1" dirty="0" err="1">
                <a:solidFill>
                  <a:srgbClr val="FF0000"/>
                </a:solidFill>
                <a:cs typeface="Garamond"/>
              </a:rPr>
              <a:t>baffle</a:t>
            </a:r>
            <a:r>
              <a:rPr lang="it-IT" b="1" dirty="0">
                <a:solidFill>
                  <a:srgbClr val="FF0000"/>
                </a:solidFill>
                <a:cs typeface="Garamond"/>
              </a:rPr>
              <a:t> </a:t>
            </a:r>
            <a:r>
              <a:rPr lang="it-IT" b="1" dirty="0" err="1">
                <a:solidFill>
                  <a:srgbClr val="FF0000"/>
                </a:solidFill>
                <a:cs typeface="Garamond"/>
              </a:rPr>
              <a:t>plate</a:t>
            </a:r>
            <a:r>
              <a:rPr lang="it-IT" b="1" dirty="0">
                <a:solidFill>
                  <a:srgbClr val="FF0000"/>
                </a:solidFill>
                <a:cs typeface="Garamond"/>
              </a:rPr>
              <a:t> </a:t>
            </a:r>
          </a:p>
        </p:txBody>
      </p:sp>
      <p:sp>
        <p:nvSpPr>
          <p:cNvPr id="22" name="CasellaDiTesto 15"/>
          <p:cNvSpPr txBox="1"/>
          <p:nvPr/>
        </p:nvSpPr>
        <p:spPr>
          <a:xfrm>
            <a:off x="-101829" y="661052"/>
            <a:ext cx="5987867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it-IT" b="1" dirty="0">
                <a:solidFill>
                  <a:schemeClr val="tx2"/>
                </a:solidFill>
                <a:cs typeface="Garamond"/>
              </a:rPr>
              <a:t>LHC </a:t>
            </a:r>
            <a:r>
              <a:rPr lang="it-IT" b="1" dirty="0" err="1">
                <a:solidFill>
                  <a:schemeClr val="tx2"/>
                </a:solidFill>
                <a:cs typeface="Garamond"/>
              </a:rPr>
              <a:t>beam</a:t>
            </a:r>
            <a:r>
              <a:rPr lang="it-IT" b="1" dirty="0">
                <a:solidFill>
                  <a:schemeClr val="tx2"/>
                </a:solidFill>
                <a:cs typeface="Garamond"/>
              </a:rPr>
              <a:t> screen </a:t>
            </a:r>
            <a:r>
              <a:rPr lang="it-IT" b="1" dirty="0">
                <a:solidFill>
                  <a:srgbClr val="FF0000"/>
                </a:solidFill>
                <a:cs typeface="Garamond"/>
              </a:rPr>
              <a:t>with </a:t>
            </a:r>
            <a:r>
              <a:rPr lang="it-IT" b="1" dirty="0" err="1">
                <a:solidFill>
                  <a:srgbClr val="FF0000"/>
                </a:solidFill>
                <a:cs typeface="Garamond"/>
              </a:rPr>
              <a:t>baffle</a:t>
            </a:r>
            <a:r>
              <a:rPr lang="it-IT" b="1" dirty="0">
                <a:solidFill>
                  <a:srgbClr val="FF0000"/>
                </a:solidFill>
                <a:cs typeface="Garamond"/>
              </a:rPr>
              <a:t> </a:t>
            </a:r>
            <a:r>
              <a:rPr lang="it-IT" b="1" dirty="0" err="1">
                <a:solidFill>
                  <a:srgbClr val="FF0000"/>
                </a:solidFill>
                <a:cs typeface="Garamond"/>
              </a:rPr>
              <a:t>plate</a:t>
            </a:r>
            <a:r>
              <a:rPr lang="it-IT" b="1" dirty="0">
                <a:solidFill>
                  <a:srgbClr val="FF0000"/>
                </a:solidFill>
                <a:cs typeface="Garamond"/>
              </a:rPr>
              <a:t> </a:t>
            </a:r>
          </a:p>
        </p:txBody>
      </p: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e-cloud buildup with/without shielding baffle plates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3916" y="3859705"/>
            <a:ext cx="814879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defTabSz="91440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Goal:</a:t>
            </a:r>
            <a:r>
              <a:rPr lang="en-US" sz="1600" dirty="0" smtClean="0">
                <a:solidFill>
                  <a:srgbClr val="1F497D"/>
                </a:solidFill>
              </a:rPr>
              <a:t> </a:t>
            </a:r>
            <a:r>
              <a:rPr lang="en-US" sz="1600" dirty="0" smtClean="0">
                <a:solidFill>
                  <a:srgbClr val="1F497D"/>
                </a:solidFill>
              </a:rPr>
              <a:t>check </a:t>
            </a:r>
            <a:r>
              <a:rPr lang="en-US" sz="1600" dirty="0" smtClean="0">
                <a:solidFill>
                  <a:srgbClr val="1F497D"/>
                </a:solidFill>
              </a:rPr>
              <a:t>the need to shield the pumping holes to avoid </a:t>
            </a:r>
            <a:r>
              <a:rPr lang="en-US" sz="1600" dirty="0" err="1" smtClean="0">
                <a:solidFill>
                  <a:srgbClr val="1F497D"/>
                </a:solidFill>
              </a:rPr>
              <a:t>multipacting</a:t>
            </a:r>
            <a:r>
              <a:rPr lang="en-US" sz="1600" dirty="0" smtClean="0">
                <a:solidFill>
                  <a:srgbClr val="1F497D"/>
                </a:solidFill>
              </a:rPr>
              <a:t> with the cold bore</a:t>
            </a:r>
          </a:p>
          <a:p>
            <a:pPr marL="742950" lvl="2" indent="-285750" defTabSz="91440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rgbClr val="1F497D"/>
                </a:solidFill>
              </a:rPr>
              <a:t>Check whether electric shielding provided by the beam screen is already sufficient to suppress </a:t>
            </a:r>
            <a:r>
              <a:rPr lang="en-US" sz="1600" dirty="0" err="1" smtClean="0">
                <a:solidFill>
                  <a:srgbClr val="1F497D"/>
                </a:solidFill>
              </a:rPr>
              <a:t>multipacting</a:t>
            </a:r>
            <a:endParaRPr lang="en-US" sz="1600" dirty="0" smtClean="0">
              <a:solidFill>
                <a:srgbClr val="1F497D"/>
              </a:solidFill>
            </a:endParaRPr>
          </a:p>
          <a:p>
            <a:pPr marL="285750" lvl="1" indent="-285750" defTabSz="91440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rgbClr val="FF0000"/>
                </a:solidFill>
              </a:rPr>
              <a:t>PyECLOUD</a:t>
            </a:r>
            <a:r>
              <a:rPr lang="en-US" sz="1600" b="1" dirty="0" smtClean="0">
                <a:solidFill>
                  <a:srgbClr val="FF0000"/>
                </a:solidFill>
              </a:rPr>
              <a:t> had to be modified </a:t>
            </a:r>
            <a:r>
              <a:rPr lang="en-US" sz="1600" dirty="0" smtClean="0">
                <a:solidFill>
                  <a:srgbClr val="1F497D"/>
                </a:solidFill>
              </a:rPr>
              <a:t>in order to handle non convex boundaries:</a:t>
            </a:r>
          </a:p>
          <a:p>
            <a:pPr marL="742950" lvl="2" indent="-285750" defTabSz="91440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rgbClr val="1F497D"/>
                </a:solidFill>
              </a:rPr>
              <a:t>Electron impact </a:t>
            </a:r>
            <a:r>
              <a:rPr lang="en-US" sz="1600" dirty="0" smtClean="0">
                <a:solidFill>
                  <a:srgbClr val="1F497D"/>
                </a:solidFill>
              </a:rPr>
              <a:t>detection and handling</a:t>
            </a:r>
          </a:p>
          <a:p>
            <a:pPr marL="742950" lvl="2" indent="-285750" defTabSz="91440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rgbClr val="1F497D"/>
                </a:solidFill>
              </a:rPr>
              <a:t>Boundary condition in the </a:t>
            </a:r>
            <a:r>
              <a:rPr lang="en-US" sz="1600" dirty="0" err="1" smtClean="0">
                <a:solidFill>
                  <a:srgbClr val="1F497D"/>
                </a:solidFill>
              </a:rPr>
              <a:t>PyPIC</a:t>
            </a:r>
            <a:r>
              <a:rPr lang="en-US" sz="1600" dirty="0" smtClean="0">
                <a:solidFill>
                  <a:srgbClr val="1F497D"/>
                </a:solidFill>
              </a:rPr>
              <a:t> space charge </a:t>
            </a:r>
            <a:r>
              <a:rPr lang="en-US" sz="1600" dirty="0" smtClean="0">
                <a:solidFill>
                  <a:srgbClr val="1F497D"/>
                </a:solidFill>
              </a:rPr>
              <a:t>module (to continue using </a:t>
            </a:r>
            <a:r>
              <a:rPr lang="en-US" sz="1600" dirty="0" err="1" smtClean="0">
                <a:solidFill>
                  <a:srgbClr val="1F497D"/>
                </a:solidFill>
              </a:rPr>
              <a:t>Shortley</a:t>
            </a:r>
            <a:r>
              <a:rPr lang="en-US" sz="1600" dirty="0" smtClean="0">
                <a:solidFill>
                  <a:srgbClr val="1F497D"/>
                </a:solidFill>
              </a:rPr>
              <a:t>-Weller refined boundary) </a:t>
            </a:r>
            <a:endParaRPr lang="en-US" sz="1600" dirty="0" smtClean="0">
              <a:solidFill>
                <a:srgbClr val="1F497D"/>
              </a:solidFill>
            </a:endParaRPr>
          </a:p>
          <a:p>
            <a:pPr marL="285750" lvl="1" indent="-285750" defTabSz="91440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F497D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2839" y="1037690"/>
            <a:ext cx="2620142" cy="2278319"/>
            <a:chOff x="4093954" y="243621"/>
            <a:chExt cx="2620142" cy="2278319"/>
          </a:xfrm>
        </p:grpSpPr>
        <p:pic>
          <p:nvPicPr>
            <p:cNvPr id="24" name="Immagine 12" descr="Schermata 2015-08-12 alle 16.05.00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81" t="50000" r="9473" b="20233"/>
            <a:stretch/>
          </p:blipFill>
          <p:spPr>
            <a:xfrm>
              <a:off x="4093954" y="243621"/>
              <a:ext cx="2620142" cy="22783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Ovale 1"/>
            <p:cNvSpPr/>
            <p:nvPr/>
          </p:nvSpPr>
          <p:spPr>
            <a:xfrm>
              <a:off x="5390338" y="620391"/>
              <a:ext cx="593712" cy="273638"/>
            </a:xfrm>
            <a:prstGeom prst="ellipse">
              <a:avLst/>
            </a:prstGeom>
            <a:noFill/>
            <a:ln w="28575" cmpd="sng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23" name="Immagine 11" descr="new_chamb1_baffle.png"/>
          <p:cNvPicPr>
            <a:picLocks noChangeAspect="1"/>
          </p:cNvPicPr>
          <p:nvPr/>
        </p:nvPicPr>
        <p:blipFill rotWithShape="1">
          <a:blip r:embed="rId6" cstate="print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5149" b="90572" l="11817" r="836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36" t="5721" r="7354"/>
          <a:stretch/>
        </p:blipFill>
        <p:spPr>
          <a:xfrm>
            <a:off x="1728141" y="938599"/>
            <a:ext cx="3613175" cy="2926614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881512" y="1185515"/>
            <a:ext cx="2163264" cy="2175200"/>
            <a:chOff x="5236809" y="1042917"/>
            <a:chExt cx="2163264" cy="2175200"/>
          </a:xfrm>
        </p:grpSpPr>
        <p:pic>
          <p:nvPicPr>
            <p:cNvPr id="17" name="Immagine 9" descr="Schermata 2015-08-12 alle 16.09.43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90" t="25229" r="54064" b="31380"/>
            <a:stretch/>
          </p:blipFill>
          <p:spPr>
            <a:xfrm>
              <a:off x="5236809" y="1042917"/>
              <a:ext cx="1298974" cy="2175200"/>
            </a:xfrm>
            <a:prstGeom prst="rect">
              <a:avLst/>
            </a:prstGeom>
          </p:spPr>
        </p:pic>
        <p:pic>
          <p:nvPicPr>
            <p:cNvPr id="28" name="Immagine 9" descr="Schermata 2015-08-12 alle 16.09.43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90" t="25229" r="56789" b="31380"/>
            <a:stretch/>
          </p:blipFill>
          <p:spPr>
            <a:xfrm flipH="1">
              <a:off x="6316293" y="1042917"/>
              <a:ext cx="1083780" cy="2175200"/>
            </a:xfrm>
            <a:prstGeom prst="rect">
              <a:avLst/>
            </a:prstGeom>
          </p:spPr>
        </p:pic>
        <p:sp>
          <p:nvSpPr>
            <p:cNvPr id="19" name="Ovale 10"/>
            <p:cNvSpPr/>
            <p:nvPr/>
          </p:nvSpPr>
          <p:spPr>
            <a:xfrm>
              <a:off x="5540896" y="1619912"/>
              <a:ext cx="1565298" cy="12126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8" name="Immagine 3" descr="new_chamb1.png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4972" b="90552" l="11640" r="834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59" t="5525" r="7530"/>
          <a:stretch/>
        </p:blipFill>
        <p:spPr>
          <a:xfrm>
            <a:off x="6090976" y="991196"/>
            <a:ext cx="3521652" cy="282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48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" descr="comparison_Heat_loa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45" y="709576"/>
            <a:ext cx="7517279" cy="5011519"/>
          </a:xfrm>
          <a:prstGeom prst="rect">
            <a:avLst/>
          </a:prstGeom>
        </p:spPr>
      </p:pic>
      <p:sp>
        <p:nvSpPr>
          <p:cNvPr id="37" name="Rettangolo 15"/>
          <p:cNvSpPr/>
          <p:nvPr/>
        </p:nvSpPr>
        <p:spPr>
          <a:xfrm>
            <a:off x="1641881" y="918114"/>
            <a:ext cx="2106706" cy="2689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+mj-lt"/>
            </a:endParaRP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Simulations results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3916" y="3859705"/>
            <a:ext cx="81487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defTabSz="91440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F497D"/>
              </a:solidFill>
            </a:endParaRPr>
          </a:p>
          <a:p>
            <a:pPr marL="285750" lvl="1" indent="-285750" defTabSz="91440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F497D"/>
              </a:solidFill>
            </a:endParaRPr>
          </a:p>
        </p:txBody>
      </p:sp>
      <p:sp>
        <p:nvSpPr>
          <p:cNvPr id="21" name="CasellaDiTesto 13"/>
          <p:cNvSpPr txBox="1"/>
          <p:nvPr/>
        </p:nvSpPr>
        <p:spPr>
          <a:xfrm>
            <a:off x="76200" y="5883682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rgbClr val="0055A0"/>
                </a:solidFill>
                <a:cs typeface="Garamond"/>
              </a:rPr>
              <a:t>Assuming the </a:t>
            </a:r>
            <a:r>
              <a:rPr lang="it-IT" sz="1600" b="1" dirty="0" smtClean="0">
                <a:solidFill>
                  <a:srgbClr val="F60000"/>
                </a:solidFill>
                <a:cs typeface="Garamond"/>
              </a:rPr>
              <a:t>SEY equal to 1.4</a:t>
            </a:r>
            <a:r>
              <a:rPr lang="it-IT" sz="1600" dirty="0" smtClean="0">
                <a:solidFill>
                  <a:srgbClr val="0055A0"/>
                </a:solidFill>
                <a:cs typeface="Garamond"/>
              </a:rPr>
              <a:t>, the heat load deposited is </a:t>
            </a:r>
            <a:r>
              <a:rPr lang="it-IT" sz="1600" b="1" dirty="0" smtClean="0">
                <a:solidFill>
                  <a:srgbClr val="F60000"/>
                </a:solidFill>
                <a:cs typeface="Garamond"/>
              </a:rPr>
              <a:t>almost </a:t>
            </a:r>
            <a:r>
              <a:rPr lang="it-IT" sz="1600" b="1" dirty="0" smtClean="0">
                <a:solidFill>
                  <a:srgbClr val="F60000"/>
                </a:solidFill>
                <a:cs typeface="Garamond"/>
              </a:rPr>
              <a:t>0.15 W/m </a:t>
            </a:r>
            <a:r>
              <a:rPr lang="it-IT" sz="1600" dirty="0" smtClean="0">
                <a:solidFill>
                  <a:srgbClr val="0055A0"/>
                </a:solidFill>
                <a:cs typeface="Garamond"/>
              </a:rPr>
              <a:t>for both </a:t>
            </a:r>
            <a:r>
              <a:rPr lang="it-IT" sz="1600" dirty="0" smtClean="0">
                <a:solidFill>
                  <a:srgbClr val="0055A0"/>
                </a:solidFill>
                <a:cs typeface="Garamond"/>
              </a:rPr>
              <a:t>cases </a:t>
            </a:r>
          </a:p>
          <a:p>
            <a:pPr lvl="1">
              <a:lnSpc>
                <a:spcPct val="150000"/>
              </a:lnSpc>
            </a:pPr>
            <a:r>
              <a:rPr lang="it-IT" sz="1600" b="1" dirty="0" smtClean="0">
                <a:solidFill>
                  <a:srgbClr val="FF0000"/>
                </a:solidFill>
                <a:cs typeface="Garamond"/>
                <a:sym typeface="Wingdings" panose="05000000000000000000" pitchFamily="2" charset="2"/>
              </a:rPr>
              <a:t> baffles protect the cold bore from a non regligible heat load </a:t>
            </a:r>
            <a:endParaRPr lang="it-IT" sz="1600" b="1" dirty="0">
              <a:solidFill>
                <a:srgbClr val="FF0000"/>
              </a:solidFill>
              <a:cs typeface="Garamond"/>
            </a:endParaRPr>
          </a:p>
        </p:txBody>
      </p:sp>
      <p:grpSp>
        <p:nvGrpSpPr>
          <p:cNvPr id="29" name="Gruppo 20"/>
          <p:cNvGrpSpPr/>
          <p:nvPr/>
        </p:nvGrpSpPr>
        <p:grpSpPr>
          <a:xfrm>
            <a:off x="1452321" y="930382"/>
            <a:ext cx="5972188" cy="4017989"/>
            <a:chOff x="1367655" y="958604"/>
            <a:chExt cx="5972188" cy="4017989"/>
          </a:xfrm>
        </p:grpSpPr>
        <p:sp>
          <p:nvSpPr>
            <p:cNvPr id="30" name="Rettangolo 9"/>
            <p:cNvSpPr/>
            <p:nvPr/>
          </p:nvSpPr>
          <p:spPr>
            <a:xfrm>
              <a:off x="4956563" y="958604"/>
              <a:ext cx="2106706" cy="2689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sp>
          <p:nvSpPr>
            <p:cNvPr id="31" name="CasellaDiTesto 16"/>
            <p:cNvSpPr txBox="1"/>
            <p:nvPr/>
          </p:nvSpPr>
          <p:spPr>
            <a:xfrm>
              <a:off x="1367655" y="1866185"/>
              <a:ext cx="18540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0000FF"/>
                  </a:solidFill>
                  <a:latin typeface="+mj-lt"/>
                  <a:cs typeface="Garamond"/>
                </a:rPr>
                <a:t>H</a:t>
              </a:r>
              <a:r>
                <a:rPr lang="it-IT" dirty="0" smtClean="0">
                  <a:solidFill>
                    <a:srgbClr val="0000FF"/>
                  </a:solidFill>
                  <a:latin typeface="+mj-lt"/>
                  <a:cs typeface="Garamond"/>
                </a:rPr>
                <a:t>eat </a:t>
              </a:r>
              <a:r>
                <a:rPr lang="it-IT" dirty="0" smtClean="0">
                  <a:solidFill>
                    <a:srgbClr val="0000FF"/>
                  </a:solidFill>
                  <a:latin typeface="+mj-lt"/>
                  <a:cs typeface="Garamond"/>
                </a:rPr>
                <a:t>load </a:t>
              </a:r>
              <a:r>
                <a:rPr lang="it-IT" dirty="0" smtClean="0">
                  <a:solidFill>
                    <a:srgbClr val="0000FF"/>
                  </a:solidFill>
                  <a:latin typeface="+mj-lt"/>
                  <a:cs typeface="Garamond"/>
                </a:rPr>
                <a:t>on</a:t>
              </a:r>
            </a:p>
            <a:p>
              <a:pPr algn="ctr"/>
              <a:r>
                <a:rPr lang="it-IT" dirty="0" smtClean="0">
                  <a:solidFill>
                    <a:srgbClr val="0000FF"/>
                  </a:solidFill>
                  <a:latin typeface="+mj-lt"/>
                  <a:cs typeface="Garamond"/>
                </a:rPr>
                <a:t>the </a:t>
              </a:r>
              <a:r>
                <a:rPr lang="it-IT" b="1" dirty="0" smtClean="0">
                  <a:solidFill>
                    <a:srgbClr val="0000FF"/>
                  </a:solidFill>
                  <a:latin typeface="+mj-lt"/>
                  <a:cs typeface="Garamond"/>
                </a:rPr>
                <a:t>chamber</a:t>
              </a:r>
              <a:endParaRPr lang="it-IT" b="1" dirty="0">
                <a:solidFill>
                  <a:srgbClr val="0000FF"/>
                </a:solidFill>
                <a:latin typeface="+mj-lt"/>
                <a:cs typeface="Garamond"/>
              </a:endParaRPr>
            </a:p>
          </p:txBody>
        </p:sp>
        <p:sp>
          <p:nvSpPr>
            <p:cNvPr id="32" name="CasellaDiTesto 17"/>
            <p:cNvSpPr txBox="1"/>
            <p:nvPr/>
          </p:nvSpPr>
          <p:spPr>
            <a:xfrm>
              <a:off x="2326507" y="4164863"/>
              <a:ext cx="18540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F60000"/>
                  </a:solidFill>
                  <a:latin typeface="+mj-lt"/>
                  <a:cs typeface="Garamond"/>
                </a:rPr>
                <a:t>H</a:t>
              </a:r>
              <a:r>
                <a:rPr lang="it-IT" dirty="0" smtClean="0">
                  <a:solidFill>
                    <a:srgbClr val="F60000"/>
                  </a:solidFill>
                  <a:latin typeface="+mj-lt"/>
                  <a:cs typeface="Garamond"/>
                </a:rPr>
                <a:t>eat </a:t>
              </a:r>
              <a:r>
                <a:rPr lang="it-IT" dirty="0" smtClean="0">
                  <a:solidFill>
                    <a:srgbClr val="F60000"/>
                  </a:solidFill>
                  <a:latin typeface="+mj-lt"/>
                  <a:cs typeface="Garamond"/>
                </a:rPr>
                <a:t>load on</a:t>
              </a:r>
            </a:p>
            <a:p>
              <a:pPr algn="ctr"/>
              <a:r>
                <a:rPr lang="it-IT" dirty="0" smtClean="0">
                  <a:solidFill>
                    <a:srgbClr val="F60000"/>
                  </a:solidFill>
                  <a:latin typeface="+mj-lt"/>
                  <a:cs typeface="Garamond"/>
                </a:rPr>
                <a:t>the </a:t>
              </a:r>
              <a:r>
                <a:rPr lang="it-IT" b="1" dirty="0" smtClean="0">
                  <a:solidFill>
                    <a:srgbClr val="F60000"/>
                  </a:solidFill>
                  <a:latin typeface="+mj-lt"/>
                  <a:cs typeface="Garamond"/>
                </a:rPr>
                <a:t>cold bore </a:t>
              </a:r>
              <a:endParaRPr lang="it-IT" b="1" dirty="0">
                <a:solidFill>
                  <a:srgbClr val="F60000"/>
                </a:solidFill>
                <a:latin typeface="+mj-lt"/>
                <a:cs typeface="Garamond"/>
              </a:endParaRPr>
            </a:p>
          </p:txBody>
        </p:sp>
        <p:sp>
          <p:nvSpPr>
            <p:cNvPr id="33" name="CasellaDiTesto 18"/>
            <p:cNvSpPr txBox="1"/>
            <p:nvPr/>
          </p:nvSpPr>
          <p:spPr>
            <a:xfrm>
              <a:off x="5485787" y="4330262"/>
              <a:ext cx="18540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F60000"/>
                  </a:solidFill>
                  <a:latin typeface="+mj-lt"/>
                  <a:cs typeface="Garamond"/>
                </a:rPr>
                <a:t>H</a:t>
              </a:r>
              <a:r>
                <a:rPr lang="it-IT" dirty="0" smtClean="0">
                  <a:solidFill>
                    <a:srgbClr val="F60000"/>
                  </a:solidFill>
                  <a:latin typeface="+mj-lt"/>
                  <a:cs typeface="Garamond"/>
                </a:rPr>
                <a:t>eat </a:t>
              </a:r>
              <a:r>
                <a:rPr lang="it-IT" dirty="0" smtClean="0">
                  <a:solidFill>
                    <a:srgbClr val="F60000"/>
                  </a:solidFill>
                  <a:latin typeface="+mj-lt"/>
                  <a:cs typeface="Garamond"/>
                </a:rPr>
                <a:t>load on</a:t>
              </a:r>
            </a:p>
            <a:p>
              <a:pPr algn="ctr"/>
              <a:r>
                <a:rPr lang="it-IT" dirty="0" smtClean="0">
                  <a:solidFill>
                    <a:srgbClr val="F60000"/>
                  </a:solidFill>
                  <a:latin typeface="+mj-lt"/>
                  <a:cs typeface="Garamond"/>
                </a:rPr>
                <a:t>the </a:t>
              </a:r>
              <a:r>
                <a:rPr lang="it-IT" b="1" dirty="0" smtClean="0">
                  <a:solidFill>
                    <a:srgbClr val="F60000"/>
                  </a:solidFill>
                  <a:latin typeface="+mj-lt"/>
                  <a:cs typeface="Garamond"/>
                </a:rPr>
                <a:t>baffle plate </a:t>
              </a:r>
              <a:endParaRPr lang="it-IT" b="1" dirty="0">
                <a:solidFill>
                  <a:srgbClr val="F60000"/>
                </a:solidFill>
                <a:latin typeface="+mj-lt"/>
                <a:cs typeface="Garamond"/>
              </a:endParaRPr>
            </a:p>
          </p:txBody>
        </p:sp>
        <p:sp>
          <p:nvSpPr>
            <p:cNvPr id="34" name="CasellaDiTesto 19"/>
            <p:cNvSpPr txBox="1"/>
            <p:nvPr/>
          </p:nvSpPr>
          <p:spPr>
            <a:xfrm>
              <a:off x="4769422" y="1864751"/>
              <a:ext cx="18540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0000FF"/>
                  </a:solidFill>
                  <a:latin typeface="+mj-lt"/>
                  <a:cs typeface="Garamond"/>
                </a:rPr>
                <a:t>H</a:t>
              </a:r>
              <a:r>
                <a:rPr lang="it-IT" dirty="0" smtClean="0">
                  <a:solidFill>
                    <a:srgbClr val="0000FF"/>
                  </a:solidFill>
                  <a:latin typeface="+mj-lt"/>
                  <a:cs typeface="Garamond"/>
                </a:rPr>
                <a:t>eat </a:t>
              </a:r>
              <a:r>
                <a:rPr lang="it-IT" dirty="0" smtClean="0">
                  <a:solidFill>
                    <a:srgbClr val="0000FF"/>
                  </a:solidFill>
                  <a:latin typeface="+mj-lt"/>
                  <a:cs typeface="Garamond"/>
                </a:rPr>
                <a:t>load </a:t>
              </a:r>
              <a:r>
                <a:rPr lang="it-IT" dirty="0" smtClean="0">
                  <a:solidFill>
                    <a:srgbClr val="0000FF"/>
                  </a:solidFill>
                  <a:latin typeface="+mj-lt"/>
                  <a:cs typeface="Garamond"/>
                </a:rPr>
                <a:t>on</a:t>
              </a:r>
            </a:p>
            <a:p>
              <a:pPr algn="ctr"/>
              <a:r>
                <a:rPr lang="it-IT" dirty="0" smtClean="0">
                  <a:solidFill>
                    <a:srgbClr val="0000FF"/>
                  </a:solidFill>
                  <a:latin typeface="+mj-lt"/>
                  <a:cs typeface="Garamond"/>
                </a:rPr>
                <a:t>the </a:t>
              </a:r>
              <a:r>
                <a:rPr lang="it-IT" b="1" dirty="0" smtClean="0">
                  <a:solidFill>
                    <a:srgbClr val="0000FF"/>
                  </a:solidFill>
                  <a:latin typeface="+mj-lt"/>
                  <a:cs typeface="Garamond"/>
                </a:rPr>
                <a:t>chamber</a:t>
              </a:r>
              <a:endParaRPr lang="it-IT" b="1" dirty="0">
                <a:solidFill>
                  <a:srgbClr val="0000FF"/>
                </a:solidFill>
                <a:latin typeface="+mj-lt"/>
                <a:cs typeface="Garamond"/>
              </a:endParaRPr>
            </a:p>
          </p:txBody>
        </p:sp>
      </p:grpSp>
      <p:sp>
        <p:nvSpPr>
          <p:cNvPr id="36" name="CasellaDiTesto 14"/>
          <p:cNvSpPr txBox="1"/>
          <p:nvPr/>
        </p:nvSpPr>
        <p:spPr>
          <a:xfrm>
            <a:off x="1491533" y="767795"/>
            <a:ext cx="2555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 smtClean="0">
                <a:solidFill>
                  <a:schemeClr val="tx2"/>
                </a:solidFill>
                <a:latin typeface="+mj-lt"/>
                <a:cs typeface="Garamond"/>
              </a:rPr>
              <a:t>Without baffle</a:t>
            </a:r>
            <a:endParaRPr lang="it-IT" sz="2200" b="1" dirty="0">
              <a:solidFill>
                <a:schemeClr val="tx2"/>
              </a:solidFill>
              <a:latin typeface="+mj-lt"/>
              <a:cs typeface="Garamond"/>
            </a:endParaRPr>
          </a:p>
        </p:txBody>
      </p:sp>
      <p:sp>
        <p:nvSpPr>
          <p:cNvPr id="35" name="CasellaDiTesto 22"/>
          <p:cNvSpPr txBox="1"/>
          <p:nvPr/>
        </p:nvSpPr>
        <p:spPr>
          <a:xfrm>
            <a:off x="4645771" y="767795"/>
            <a:ext cx="2555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 smtClean="0">
                <a:solidFill>
                  <a:schemeClr val="tx2"/>
                </a:solidFill>
                <a:latin typeface="+mj-lt"/>
                <a:cs typeface="Garamond"/>
              </a:rPr>
              <a:t>With baffle</a:t>
            </a:r>
            <a:endParaRPr lang="it-IT" sz="2200" b="1" dirty="0">
              <a:solidFill>
                <a:schemeClr val="tx2"/>
              </a:solidFill>
              <a:latin typeface="+mj-lt"/>
              <a:cs typeface="Garamond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24509" y="1188228"/>
            <a:ext cx="104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smtClean="0">
                <a:solidFill>
                  <a:srgbClr val="0055A0"/>
                </a:solidFill>
                <a:cs typeface="Garamond"/>
              </a:rPr>
              <a:t>Arc dipole</a:t>
            </a:r>
          </a:p>
          <a:p>
            <a:r>
              <a:rPr lang="it-IT" sz="1600" b="1" dirty="0" smtClean="0">
                <a:solidFill>
                  <a:srgbClr val="0055A0"/>
                </a:solidFill>
              </a:rPr>
              <a:t>450GeV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73958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Underlying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mechanim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9" name="Rettangolo 10"/>
          <p:cNvSpPr/>
          <p:nvPr/>
        </p:nvSpPr>
        <p:spPr>
          <a:xfrm>
            <a:off x="4035425" y="2768898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it-IT" dirty="0">
                <a:solidFill>
                  <a:prstClr val="white"/>
                </a:solidFill>
              </a:rPr>
              <a:t>file:///.file/id=6571367.13687216</a:t>
            </a:r>
          </a:p>
        </p:txBody>
      </p:sp>
      <p:sp>
        <p:nvSpPr>
          <p:cNvPr id="23" name="CasellaDiTesto 9"/>
          <p:cNvSpPr txBox="1"/>
          <p:nvPr/>
        </p:nvSpPr>
        <p:spPr>
          <a:xfrm>
            <a:off x="152400" y="1204478"/>
            <a:ext cx="66709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defTabSz="914400">
              <a:lnSpc>
                <a:spcPct val="120000"/>
              </a:lnSpc>
              <a:buFont typeface="Arial"/>
              <a:buChar char="•"/>
            </a:pPr>
            <a:r>
              <a:rPr lang="en-US" sz="1600" dirty="0" smtClean="0">
                <a:solidFill>
                  <a:srgbClr val="0055A0"/>
                </a:solidFill>
                <a:cs typeface="Garamond"/>
              </a:rPr>
              <a:t>At 450GeV </a:t>
            </a:r>
            <a:r>
              <a:rPr lang="en-US" sz="1600" b="1" dirty="0" smtClean="0">
                <a:solidFill>
                  <a:srgbClr val="FF0000"/>
                </a:solidFill>
                <a:cs typeface="Garamond"/>
              </a:rPr>
              <a:t>B=0.53 T</a:t>
            </a:r>
            <a:r>
              <a:rPr lang="en-US" sz="1600" dirty="0" smtClean="0">
                <a:solidFill>
                  <a:srgbClr val="0055A0"/>
                </a:solidFill>
                <a:cs typeface="Garamond"/>
              </a:rPr>
              <a:t>: cyclotron </a:t>
            </a:r>
            <a:r>
              <a:rPr lang="en-US" sz="1600" dirty="0">
                <a:solidFill>
                  <a:srgbClr val="0055A0"/>
                </a:solidFill>
                <a:cs typeface="Garamond"/>
              </a:rPr>
              <a:t>radius does not exceed few </a:t>
            </a:r>
            <a:r>
              <a:rPr lang="en-US" sz="1600" dirty="0" smtClean="0">
                <a:solidFill>
                  <a:srgbClr val="0055A0"/>
                </a:solidFill>
                <a:cs typeface="Garamond"/>
              </a:rPr>
              <a:t>micrometers </a:t>
            </a:r>
          </a:p>
          <a:p>
            <a:pPr marL="742950" lvl="1" indent="-285750" algn="just" defTabSz="91440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sz="1600" dirty="0" smtClean="0">
                <a:solidFill>
                  <a:srgbClr val="0055A0"/>
                </a:solidFill>
                <a:cs typeface="Garamond"/>
                <a:sym typeface="Wingdings" panose="05000000000000000000" pitchFamily="2" charset="2"/>
              </a:rPr>
              <a:t>Practically Electrons </a:t>
            </a:r>
            <a:r>
              <a:rPr lang="en-US" sz="1600" b="1" dirty="0" smtClean="0">
                <a:solidFill>
                  <a:srgbClr val="FF0000"/>
                </a:solidFill>
                <a:cs typeface="Garamond"/>
                <a:sym typeface="Wingdings" panose="05000000000000000000" pitchFamily="2" charset="2"/>
              </a:rPr>
              <a:t>practically move only in vertical</a:t>
            </a:r>
          </a:p>
          <a:p>
            <a:pPr marL="742950" lvl="1" indent="-285750" algn="just" defTabSz="914400"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US" sz="800" dirty="0" smtClean="0">
              <a:solidFill>
                <a:srgbClr val="0055A0"/>
              </a:solidFill>
              <a:cs typeface="Garamond"/>
            </a:endParaRPr>
          </a:p>
          <a:p>
            <a:pPr marL="342900" indent="-342900" algn="just" defTabSz="914400">
              <a:lnSpc>
                <a:spcPct val="120000"/>
              </a:lnSpc>
              <a:buFont typeface="Arial"/>
              <a:buChar char="•"/>
            </a:pPr>
            <a:r>
              <a:rPr lang="en-US" sz="1600" dirty="0" smtClean="0">
                <a:solidFill>
                  <a:srgbClr val="0055A0"/>
                </a:solidFill>
                <a:cs typeface="Garamond"/>
              </a:rPr>
              <a:t>The </a:t>
            </a:r>
            <a:r>
              <a:rPr lang="en-US" sz="1600" b="1" dirty="0" smtClean="0">
                <a:solidFill>
                  <a:srgbClr val="FF0000"/>
                </a:solidFill>
                <a:cs typeface="Garamond"/>
              </a:rPr>
              <a:t>kinetic energy </a:t>
            </a:r>
            <a:r>
              <a:rPr lang="en-US" sz="1600" dirty="0" smtClean="0">
                <a:solidFill>
                  <a:srgbClr val="0055A0"/>
                </a:solidFill>
                <a:cs typeface="Garamond"/>
              </a:rPr>
              <a:t>of secondary electrons is </a:t>
            </a:r>
            <a:r>
              <a:rPr lang="en-US" sz="1600" b="1" dirty="0" smtClean="0">
                <a:solidFill>
                  <a:srgbClr val="FF0000"/>
                </a:solidFill>
                <a:cs typeface="Garamond"/>
              </a:rPr>
              <a:t>not larger than 30 eV</a:t>
            </a:r>
          </a:p>
          <a:p>
            <a:pPr marL="742950" lvl="1" indent="-285750" algn="just" defTabSz="91440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sz="1600" dirty="0" smtClean="0">
                <a:solidFill>
                  <a:srgbClr val="0055A0"/>
                </a:solidFill>
                <a:cs typeface="Garamond"/>
              </a:rPr>
              <a:t>It is enough for them to make </a:t>
            </a:r>
            <a:r>
              <a:rPr lang="en-US" sz="1600" b="1" dirty="0" smtClean="0">
                <a:solidFill>
                  <a:srgbClr val="FF0000"/>
                </a:solidFill>
                <a:cs typeface="Garamond"/>
              </a:rPr>
              <a:t>few mm per ns</a:t>
            </a:r>
          </a:p>
          <a:p>
            <a:pPr marL="742950" lvl="1" indent="-285750" algn="just" defTabSz="91440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sz="1600" dirty="0" smtClean="0">
                <a:solidFill>
                  <a:srgbClr val="0055A0"/>
                </a:solidFill>
                <a:cs typeface="Garamond"/>
              </a:rPr>
              <a:t>Electrons can make it to </a:t>
            </a:r>
            <a:r>
              <a:rPr lang="en-US" sz="1600" b="1" dirty="0" smtClean="0">
                <a:solidFill>
                  <a:srgbClr val="FF0000"/>
                </a:solidFill>
                <a:cs typeface="Garamond"/>
              </a:rPr>
              <a:t>go back into the chamber before the following bunch passage</a:t>
            </a:r>
            <a:r>
              <a:rPr lang="en-US" sz="1600" dirty="0" smtClean="0">
                <a:solidFill>
                  <a:srgbClr val="0055A0"/>
                </a:solidFill>
                <a:cs typeface="Garamond"/>
              </a:rPr>
              <a:t> even without being accelerated by the beam</a:t>
            </a:r>
          </a:p>
        </p:txBody>
      </p:sp>
      <p:pic>
        <p:nvPicPr>
          <p:cNvPr id="24" name="Immagine 3" descr="new_chamb1.pn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972" b="90552" l="11640" r="834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59" t="5525" r="7530"/>
          <a:stretch/>
        </p:blipFill>
        <p:spPr>
          <a:xfrm>
            <a:off x="6064662" y="877387"/>
            <a:ext cx="3521652" cy="28214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7611" y="3773866"/>
            <a:ext cx="1390650" cy="24288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7522" y="3811966"/>
            <a:ext cx="318135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49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4035425" y="2768898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/>
              <a:t>file:///.file/id=6571367.13687216</a:t>
            </a:r>
          </a:p>
        </p:txBody>
      </p:sp>
      <p:pic>
        <p:nvPicPr>
          <p:cNvPr id="4" name="pass30_les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7908"/>
          <a:stretch/>
        </p:blipFill>
        <p:spPr>
          <a:xfrm>
            <a:off x="3065643" y="882873"/>
            <a:ext cx="3689567" cy="5285712"/>
          </a:xfrm>
          <a:prstGeom prst="rect">
            <a:avLst/>
          </a:prstGeom>
        </p:spPr>
      </p:pic>
      <p:sp>
        <p:nvSpPr>
          <p:cNvPr id="9" name="Rectangle 5"/>
          <p:cNvSpPr/>
          <p:nvPr/>
        </p:nvSpPr>
        <p:spPr>
          <a:xfrm>
            <a:off x="266400" y="197169"/>
            <a:ext cx="865632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en-GB" sz="5400" dirty="0" smtClean="0">
                <a:solidFill>
                  <a:srgbClr val="004078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EC build-up</a:t>
            </a:r>
            <a:endParaRPr lang="en-GB" sz="5400" dirty="0">
              <a:solidFill>
                <a:srgbClr val="004078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7"/>
          <p:cNvSpPr txBox="1">
            <a:spLocks/>
          </p:cNvSpPr>
          <p:nvPr/>
        </p:nvSpPr>
        <p:spPr>
          <a:xfrm>
            <a:off x="1447562" y="6233133"/>
            <a:ext cx="5957397" cy="6947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 smtClean="0">
                <a:latin typeface="Garamond"/>
                <a:cs typeface="Garamond"/>
              </a:rPr>
              <a:t>Electron Cloud meeting 18/09/2015</a:t>
            </a:r>
            <a:endParaRPr lang="en-US" sz="2400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6778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Outline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3916" y="1378918"/>
            <a:ext cx="814879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e-cloud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buildup with/without shielding baffle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plates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For details:</a:t>
            </a:r>
          </a:p>
          <a:p>
            <a:pPr lvl="2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http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://indico.cern.ch/event/396577/</a:t>
            </a:r>
          </a:p>
          <a:p>
            <a:pPr lvl="2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http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://indico.cern.ch/event/446452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/</a:t>
            </a:r>
          </a:p>
          <a:p>
            <a:pPr lvl="2"/>
            <a:endParaRPr lang="en-US" b="1" dirty="0">
              <a:solidFill>
                <a:srgbClr val="1F49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Update on </a:t>
            </a:r>
            <a:r>
              <a:rPr lang="en-US" b="1" dirty="0" err="1" smtClean="0">
                <a:solidFill>
                  <a:schemeClr val="tx2"/>
                </a:solidFill>
              </a:rPr>
              <a:t>PyHEADTAIL</a:t>
            </a:r>
            <a:r>
              <a:rPr lang="en-US" b="1" dirty="0" smtClean="0">
                <a:solidFill>
                  <a:schemeClr val="tx2"/>
                </a:solidFill>
              </a:rPr>
              <a:t> simulations</a:t>
            </a:r>
          </a:p>
          <a:p>
            <a:pPr marL="457200" lvl="2"/>
            <a:r>
              <a:rPr lang="en-US" dirty="0">
                <a:solidFill>
                  <a:schemeClr val="tx2"/>
                </a:solidFill>
              </a:rPr>
              <a:t>For </a:t>
            </a:r>
            <a:r>
              <a:rPr lang="en-US" dirty="0" smtClean="0">
                <a:solidFill>
                  <a:schemeClr val="tx2"/>
                </a:solidFill>
              </a:rPr>
              <a:t>details:</a:t>
            </a:r>
          </a:p>
          <a:p>
            <a:pPr marL="457200" lvl="2"/>
            <a:r>
              <a:rPr lang="en-US" b="1" dirty="0">
                <a:solidFill>
                  <a:schemeClr val="tx2"/>
                </a:solidFill>
              </a:rPr>
              <a:t>	</a:t>
            </a:r>
            <a:r>
              <a:rPr lang="en-US" b="1" dirty="0" smtClean="0">
                <a:solidFill>
                  <a:schemeClr val="tx2"/>
                </a:solidFill>
              </a:rPr>
              <a:t>http</a:t>
            </a:r>
            <a:r>
              <a:rPr lang="en-US" b="1" dirty="0">
                <a:solidFill>
                  <a:schemeClr val="tx2"/>
                </a:solidFill>
              </a:rPr>
              <a:t>://</a:t>
            </a:r>
            <a:r>
              <a:rPr lang="en-US" b="1" dirty="0" smtClean="0">
                <a:solidFill>
                  <a:schemeClr val="tx2"/>
                </a:solidFill>
              </a:rPr>
              <a:t>indico.cern.ch/event/394530/</a:t>
            </a:r>
          </a:p>
          <a:p>
            <a:pPr marL="914400" lvl="3"/>
            <a:r>
              <a:rPr lang="en-US" b="1" dirty="0" smtClean="0">
                <a:solidFill>
                  <a:schemeClr val="tx2"/>
                </a:solidFill>
              </a:rPr>
              <a:t>http</a:t>
            </a:r>
            <a:r>
              <a:rPr lang="en-US" b="1" dirty="0">
                <a:solidFill>
                  <a:schemeClr val="tx2"/>
                </a:solidFill>
              </a:rPr>
              <a:t>://indico.cern.ch/event/446452/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prstClr val="white">
                  <a:lumMod val="75000"/>
                </a:prst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prstClr val="white">
                    <a:lumMod val="75000"/>
                  </a:prstClr>
                </a:solidFill>
              </a:rPr>
              <a:t>Lessons </a:t>
            </a:r>
            <a:r>
              <a:rPr lang="en-GB" b="1" dirty="0">
                <a:solidFill>
                  <a:prstClr val="white">
                    <a:lumMod val="75000"/>
                  </a:prstClr>
                </a:solidFill>
              </a:rPr>
              <a:t>learned from the 25 ns run so far</a:t>
            </a:r>
            <a:r>
              <a:rPr lang="en-US" b="1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</a:p>
          <a:p>
            <a:pPr lvl="1"/>
            <a:r>
              <a:rPr lang="en-US" dirty="0">
                <a:solidFill>
                  <a:prstClr val="white">
                    <a:lumMod val="75000"/>
                  </a:prstClr>
                </a:solidFill>
              </a:rPr>
              <a:t>For details:</a:t>
            </a:r>
            <a:br>
              <a:rPr lang="en-US" dirty="0">
                <a:solidFill>
                  <a:prstClr val="white">
                    <a:lumMod val="75000"/>
                  </a:prstClr>
                </a:solidFill>
              </a:rPr>
            </a:br>
            <a:r>
              <a:rPr lang="en-US" dirty="0">
                <a:solidFill>
                  <a:prstClr val="white">
                    <a:lumMod val="75000"/>
                  </a:prstClr>
                </a:solidFill>
              </a:rPr>
              <a:t>	http://indico.cern.ch/event/446455/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1F497D"/>
              </a:solidFill>
            </a:endParaRPr>
          </a:p>
          <a:p>
            <a:pPr marL="285750" lvl="1" indent="-285750" defTabSz="91440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e-cloud instability simulations for the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38712" y="609600"/>
            <a:ext cx="737188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We simulated the </a:t>
            </a:r>
            <a:r>
              <a:rPr lang="en-GB" sz="15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interaction of a single bunch </a:t>
            </a:r>
            <a:r>
              <a:rPr lang="en-GB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with the electron cloud in the </a:t>
            </a:r>
            <a:r>
              <a:rPr lang="en-GB" sz="15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dipoles and in the quadrupoles separately</a:t>
            </a:r>
            <a:r>
              <a:rPr lang="en-GB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scanning the bunch intensity and the electron density </a:t>
            </a: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Before the bunch passage electrons are </a:t>
            </a:r>
            <a:r>
              <a:rPr lang="en-GB" sz="15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uniformly distributed </a:t>
            </a:r>
            <a:r>
              <a:rPr lang="en-GB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in the chamber a</a:t>
            </a:r>
            <a:r>
              <a:rPr lang="en-GB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nd </a:t>
            </a:r>
            <a:r>
              <a:rPr lang="en-GB" sz="15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at </a:t>
            </a:r>
            <a:r>
              <a:rPr lang="en-GB" sz="15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rest</a:t>
            </a:r>
            <a:endParaRPr lang="en-GB" sz="15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226262"/>
              </p:ext>
            </p:extLst>
          </p:nvPr>
        </p:nvGraphicFramePr>
        <p:xfrm>
          <a:off x="1676400" y="1866634"/>
          <a:ext cx="6096000" cy="4058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Value @ 450 GeV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Value @ 7 </a:t>
                      </a:r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N (p/b)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</a:t>
                      </a:r>
                      <a:r>
                        <a:rPr lang="en-US" sz="1400" baseline="0" dirty="0" smtClean="0"/>
                        <a:t> – 2.3</a:t>
                      </a:r>
                      <a:r>
                        <a:rPr lang="en-US" sz="1400" dirty="0" smtClean="0"/>
                        <a:t> x 10</a:t>
                      </a:r>
                      <a:r>
                        <a:rPr lang="en-US" sz="1400" baseline="300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</a:t>
                      </a:r>
                      <a:r>
                        <a:rPr lang="en-US" sz="1400" baseline="0" dirty="0" smtClean="0"/>
                        <a:t> – 2.3</a:t>
                      </a:r>
                      <a:r>
                        <a:rPr lang="en-US" sz="1400" dirty="0" smtClean="0"/>
                        <a:t> x 10</a:t>
                      </a:r>
                      <a:r>
                        <a:rPr lang="en-US" sz="1400" baseline="300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1400" b="0" baseline="-25000" dirty="0" err="1" smtClean="0"/>
                        <a:t>x,y</a:t>
                      </a:r>
                      <a:r>
                        <a:rPr lang="en-US" sz="1400" b="0" baseline="0" dirty="0" smtClean="0"/>
                        <a:t> (</a:t>
                      </a:r>
                      <a:r>
                        <a:rPr lang="en-US" sz="1400" b="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="0" baseline="0" dirty="0" smtClean="0"/>
                        <a:t>m)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0" baseline="-25000" dirty="0" err="1" smtClean="0"/>
                        <a:t>z</a:t>
                      </a:r>
                      <a:r>
                        <a:rPr lang="en-US" sz="1400" b="0" baseline="0" dirty="0" smtClean="0"/>
                        <a:t> (m)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0. 075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B (T, T/m)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0.53, 12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8.2, 187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V</a:t>
                      </a:r>
                      <a:r>
                        <a:rPr lang="en-US" sz="1400" b="0" baseline="-25000" dirty="0" smtClean="0"/>
                        <a:t>400MHz</a:t>
                      </a:r>
                      <a:r>
                        <a:rPr lang="en-US" sz="1400" b="0" baseline="0" dirty="0" smtClean="0"/>
                        <a:t> </a:t>
                      </a:r>
                      <a:r>
                        <a:rPr lang="en-US" sz="1400" b="0" dirty="0" smtClean="0"/>
                        <a:t>(MV)</a:t>
                      </a:r>
                      <a:endParaRPr lang="en-US" sz="1400" b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/>
                        <a:t>N</a:t>
                      </a:r>
                      <a:r>
                        <a:rPr lang="en-US" sz="1400" b="0" baseline="-25000" dirty="0" err="1" smtClean="0"/>
                        <a:t>el</a:t>
                      </a:r>
                      <a:r>
                        <a:rPr lang="en-US" sz="1400" b="0" baseline="0" dirty="0" smtClean="0"/>
                        <a:t> (e</a:t>
                      </a:r>
                      <a:r>
                        <a:rPr lang="en-US" sz="1400" b="0" baseline="30000" dirty="0" smtClean="0"/>
                        <a:t>-</a:t>
                      </a:r>
                      <a:r>
                        <a:rPr lang="en-US" sz="1400" b="0" baseline="0" dirty="0" smtClean="0"/>
                        <a:t>/m</a:t>
                      </a:r>
                      <a:r>
                        <a:rPr lang="en-US" sz="1400" b="0" baseline="30000" dirty="0" smtClean="0"/>
                        <a:t>3</a:t>
                      </a:r>
                      <a:r>
                        <a:rPr lang="en-US" sz="1400" b="0" baseline="0" dirty="0" smtClean="0"/>
                        <a:t>)</a:t>
                      </a:r>
                      <a:endParaRPr lang="en-US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 – 20 x 10</a:t>
                      </a:r>
                      <a:r>
                        <a:rPr lang="en-US" sz="1400" baseline="300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 – 20 x 10</a:t>
                      </a:r>
                      <a:r>
                        <a:rPr lang="en-US" sz="1400" baseline="300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/>
                        <a:t>N</a:t>
                      </a:r>
                      <a:r>
                        <a:rPr lang="en-US" sz="1400" b="0" baseline="-25000" dirty="0" err="1" smtClean="0"/>
                        <a:t>segments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N</a:t>
                      </a:r>
                      <a:r>
                        <a:rPr lang="en-US" sz="1400" b="0" baseline="-25000" dirty="0" smtClean="0"/>
                        <a:t>MP</a:t>
                      </a:r>
                      <a:r>
                        <a:rPr lang="en-US" sz="1400" b="0" baseline="0" dirty="0" smtClean="0"/>
                        <a:t> (e</a:t>
                      </a:r>
                      <a:r>
                        <a:rPr lang="en-US" sz="1400" b="0" baseline="30000" dirty="0" smtClean="0"/>
                        <a:t>-</a:t>
                      </a:r>
                      <a:r>
                        <a:rPr lang="en-US" sz="1400" b="0" baseline="0" dirty="0" smtClean="0"/>
                        <a:t>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N</a:t>
                      </a:r>
                      <a:r>
                        <a:rPr lang="en-US" sz="1400" b="0" baseline="-25000" dirty="0" smtClean="0"/>
                        <a:t>MP</a:t>
                      </a:r>
                      <a:r>
                        <a:rPr lang="en-US" sz="1400" b="0" baseline="0" dirty="0" smtClean="0"/>
                        <a:t> (p)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 x 10</a:t>
                      </a:r>
                      <a:r>
                        <a:rPr lang="en-US" sz="1400" baseline="300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 x 10</a:t>
                      </a:r>
                      <a:r>
                        <a:rPr lang="en-US" sz="1400" baseline="300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</a:rPr>
                        <a:t>N_kicks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Grid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</a:rPr>
                        <a:t>zize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0.2e-3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0.07e-3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312225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Time step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GB" sz="1400" b="0" baseline="0" dirty="0" err="1" smtClean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676400" y="5604820"/>
            <a:ext cx="6096000" cy="33549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676400" y="3091864"/>
            <a:ext cx="6096000" cy="34047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5" name="Rectangle 14"/>
          <p:cNvSpPr/>
          <p:nvPr/>
        </p:nvSpPr>
        <p:spPr>
          <a:xfrm>
            <a:off x="1676400" y="4974290"/>
            <a:ext cx="6096000" cy="63053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9" name="Rectangle 18"/>
          <p:cNvSpPr/>
          <p:nvPr/>
        </p:nvSpPr>
        <p:spPr>
          <a:xfrm>
            <a:off x="533400" y="5940319"/>
            <a:ext cx="80772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Simulations at 7 </a:t>
            </a:r>
            <a:r>
              <a:rPr lang="en-US" sz="1500" dirty="0" err="1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TeV</a:t>
            </a:r>
            <a:r>
              <a:rPr lang="en-US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are </a:t>
            </a:r>
            <a:r>
              <a:rPr lang="en-US" sz="15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numerically more challenging </a:t>
            </a:r>
            <a:r>
              <a:rPr lang="en-US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due to the </a:t>
            </a:r>
            <a:r>
              <a:rPr lang="en-US" sz="15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smaller beam size </a:t>
            </a:r>
            <a:r>
              <a:rPr lang="en-US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(need for finer grid) and </a:t>
            </a:r>
            <a:r>
              <a:rPr lang="en-US" sz="15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stronger magnetic fields </a:t>
            </a:r>
            <a:r>
              <a:rPr lang="en-US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(need fro smaller time steps to resolve electron motion) </a:t>
            </a:r>
          </a:p>
        </p:txBody>
      </p:sp>
    </p:spTree>
    <p:extLst>
      <p:ext uri="{BB962C8B-B14F-4D97-AF65-F5344CB8AC3E}">
        <p14:creationId xmlns:p14="http://schemas.microsoft.com/office/powerpoint/2010/main" val="79491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4" grpId="0" animBg="1"/>
      <p:bldP spid="14" grpId="1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_2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1219</Words>
  <Application>Microsoft Office PowerPoint</Application>
  <PresentationFormat>On-screen Show (4:3)</PresentationFormat>
  <Paragraphs>253</Paragraphs>
  <Slides>21</Slides>
  <Notes>19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Courier New</vt:lpstr>
      <vt:lpstr>Garamond</vt:lpstr>
      <vt:lpstr>Symbol</vt:lpstr>
      <vt:lpstr>Times New Roman</vt:lpstr>
      <vt:lpstr>Wingdings</vt:lpstr>
      <vt:lpstr>Office Theme</vt:lpstr>
      <vt:lpstr>CERN_2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giadarol</cp:lastModifiedBy>
  <cp:revision>75</cp:revision>
  <dcterms:created xsi:type="dcterms:W3CDTF">2015-10-06T20:43:28Z</dcterms:created>
  <dcterms:modified xsi:type="dcterms:W3CDTF">2015-10-09T14:00:00Z</dcterms:modified>
</cp:coreProperties>
</file>