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sldIdLst>
    <p:sldId id="256" r:id="rId2"/>
    <p:sldId id="259" r:id="rId3"/>
    <p:sldId id="274" r:id="rId4"/>
    <p:sldId id="260" r:id="rId5"/>
    <p:sldId id="262" r:id="rId6"/>
    <p:sldId id="263" r:id="rId7"/>
    <p:sldId id="264" r:id="rId8"/>
    <p:sldId id="275" r:id="rId9"/>
    <p:sldId id="265" r:id="rId10"/>
    <p:sldId id="266" r:id="rId11"/>
    <p:sldId id="267" r:id="rId12"/>
    <p:sldId id="280" r:id="rId13"/>
    <p:sldId id="268" r:id="rId14"/>
    <p:sldId id="270" r:id="rId15"/>
    <p:sldId id="269" r:id="rId16"/>
    <p:sldId id="271" r:id="rId17"/>
    <p:sldId id="278" r:id="rId18"/>
    <p:sldId id="279" r:id="rId19"/>
    <p:sldId id="284" r:id="rId20"/>
    <p:sldId id="285" r:id="rId21"/>
    <p:sldId id="286" r:id="rId22"/>
    <p:sldId id="272" r:id="rId23"/>
    <p:sldId id="273" r:id="rId24"/>
    <p:sldId id="277" r:id="rId25"/>
    <p:sldId id="276" r:id="rId26"/>
    <p:sldId id="25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786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1A1FF-9128-404C-9925-54CEDBB61756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C4EAE-963A-48A8-9765-B158C9728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29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368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952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086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042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752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674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938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813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514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846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72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075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0243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989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5203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147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30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034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294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05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402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494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20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114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73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0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4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05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13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90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24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947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30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625CD-5120-4DD3-AA29-1B5AE67F33D7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D3CF9-524B-4A85-BD07-70A6481E5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96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877" y="1736770"/>
            <a:ext cx="4153829" cy="1786758"/>
          </a:xfrm>
        </p:spPr>
        <p:txBody>
          <a:bodyPr vert="horz" lIns="36000" tIns="0" rIns="36000" bIns="0" rtlCol="0" anchor="ctr">
            <a:noAutofit/>
          </a:bodyPr>
          <a:lstStyle/>
          <a:p>
            <a:pPr algn="l" defTabSz="457200">
              <a:lnSpc>
                <a:spcPct val="100000"/>
              </a:lnSpc>
            </a:pPr>
            <a:r>
              <a:rPr lang="en-GB" sz="3200" b="1" dirty="0" smtClean="0">
                <a:solidFill>
                  <a:srgbClr val="005872"/>
                </a:solidFill>
              </a:rPr>
              <a:t>Energy deposition in the Triplet-D1 region (v1.2)</a:t>
            </a:r>
            <a:endParaRPr lang="en-GB" sz="3200" b="1" dirty="0">
              <a:solidFill>
                <a:srgbClr val="00587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989" y="3635296"/>
            <a:ext cx="7508580" cy="2234426"/>
          </a:xfrm>
        </p:spPr>
        <p:txBody>
          <a:bodyPr vert="horz" lIns="0" tIns="0" rIns="0" bIns="0" rtlCol="0">
            <a:normAutofit fontScale="85000" lnSpcReduction="20000"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A. Tsinganis, F.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Cerutti</a:t>
            </a: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EN/STI/EET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With input from: C.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Garion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R. Fernandez-Gomez, T.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Lefevre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R. De Maria, S.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Fartoukh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b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Ferracin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M. Sugano, I.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Efthymiopoulos</a:t>
            </a:r>
            <a:endParaRPr lang="en-GB" sz="1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Acknowledgements: G.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Arduini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E.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Todesco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T.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Nakamoto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P.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Fessia</a:t>
            </a: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72" y="1736771"/>
            <a:ext cx="3706446" cy="178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17" y="6097276"/>
            <a:ext cx="535258" cy="435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410" y="6162463"/>
            <a:ext cx="455296" cy="3033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6439" y="6083322"/>
            <a:ext cx="721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The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HiLumi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 LHC Design Study is included in the High Luminosity LHC project and is partly funded by the European Commission within the Framework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Programme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 7 Capacities Specific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Programme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, Grant Agreement 284404.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736770"/>
            <a:ext cx="0" cy="1786759"/>
          </a:xfrm>
          <a:prstGeom prst="line">
            <a:avLst/>
          </a:prstGeom>
          <a:ln w="19050"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er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05948" y="4095569"/>
            <a:ext cx="515271" cy="50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8" y="4095569"/>
            <a:ext cx="567486" cy="504000"/>
          </a:xfrm>
          <a:prstGeom prst="rect">
            <a:avLst/>
          </a:prstGeom>
        </p:spPr>
      </p:pic>
      <p:pic>
        <p:nvPicPr>
          <p:cNvPr id="11" name="Picture 15" descr="fluka_logo_3000x2000.png"/>
          <p:cNvPicPr>
            <a:picLocks noChangeAspect="1"/>
          </p:cNvPicPr>
          <p:nvPr/>
        </p:nvPicPr>
        <p:blipFill>
          <a:blip r:embed="rId7" cstate="print"/>
          <a:srcRect t="28934" b="17726"/>
          <a:stretch>
            <a:fillRect/>
          </a:stretch>
        </p:blipFill>
        <p:spPr bwMode="auto">
          <a:xfrm>
            <a:off x="4619182" y="4096272"/>
            <a:ext cx="1405381" cy="5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50751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</a:t>
            </a:r>
            <a:r>
              <a:rPr lang="en-GB" sz="3600" b="1" dirty="0">
                <a:solidFill>
                  <a:srgbClr val="005872"/>
                </a:solidFill>
              </a:rPr>
              <a:t>power density </a:t>
            </a:r>
            <a:r>
              <a:rPr lang="en-GB" sz="3600" b="1" dirty="0" smtClean="0">
                <a:solidFill>
                  <a:srgbClr val="005872"/>
                </a:solidFill>
              </a:rPr>
              <a:t>(</a:t>
            </a:r>
            <a:r>
              <a:rPr lang="en-GB" sz="3600" b="1" i="1" dirty="0" smtClean="0">
                <a:solidFill>
                  <a:srgbClr val="005872"/>
                </a:solidFill>
              </a:rPr>
              <a:t>L</a:t>
            </a:r>
            <a:r>
              <a:rPr lang="en-GB" sz="3600" b="1" dirty="0" smtClean="0">
                <a:solidFill>
                  <a:srgbClr val="005872"/>
                </a:solidFill>
              </a:rPr>
              <a:t>=7.5</a:t>
            </a:r>
            <a:r>
              <a:rPr lang="en-GB" sz="3600" b="1" i="1" dirty="0" smtClean="0">
                <a:solidFill>
                  <a:srgbClr val="005872"/>
                </a:solidFill>
              </a:rPr>
              <a:t>L</a:t>
            </a:r>
            <a:r>
              <a:rPr lang="en-GB" sz="3600" b="1" i="1" baseline="-25000" dirty="0" smtClean="0">
                <a:solidFill>
                  <a:srgbClr val="005872"/>
                </a:solidFill>
              </a:rPr>
              <a:t>0</a:t>
            </a:r>
            <a:r>
              <a:rPr lang="en-GB" sz="3600" b="1" dirty="0" smtClean="0">
                <a:solidFill>
                  <a:srgbClr val="005872"/>
                </a:solidFill>
              </a:rPr>
              <a:t>)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277" y="5189008"/>
            <a:ext cx="8659446" cy="102493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Values quite low overall</a:t>
            </a: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is an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important effect in the IP-faces due to shielding gap in the interconnect, especially in horizontal crossing</a:t>
            </a: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10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279" y="683944"/>
            <a:ext cx="6497442" cy="454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88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(</a:t>
            </a:r>
            <a:r>
              <a:rPr lang="en-GB" sz="3600" b="1" i="1" dirty="0" smtClean="0">
                <a:solidFill>
                  <a:srgbClr val="005872"/>
                </a:solidFill>
              </a:rPr>
              <a:t>L</a:t>
            </a:r>
            <a:r>
              <a:rPr lang="en-GB" sz="3600" b="1" i="1" baseline="-25000" dirty="0" smtClean="0">
                <a:solidFill>
                  <a:srgbClr val="005872"/>
                </a:solidFill>
              </a:rPr>
              <a:t>int</a:t>
            </a:r>
            <a:r>
              <a:rPr lang="en-GB" sz="3600" b="1" dirty="0" smtClean="0">
                <a:solidFill>
                  <a:srgbClr val="005872"/>
                </a:solidFill>
              </a:rPr>
              <a:t> = 4000fb</a:t>
            </a:r>
            <a:r>
              <a:rPr lang="en-GB" sz="3600" b="1" baseline="30000" dirty="0" smtClean="0">
                <a:solidFill>
                  <a:srgbClr val="005872"/>
                </a:solidFill>
              </a:rPr>
              <a:t>-1</a:t>
            </a:r>
            <a:r>
              <a:rPr lang="en-GB" sz="3600" b="1" dirty="0" smtClean="0">
                <a:solidFill>
                  <a:srgbClr val="005872"/>
                </a:solidFill>
              </a:rPr>
              <a:t>)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11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0" t="12653" r="16232" b="8609"/>
          <a:stretch/>
        </p:blipFill>
        <p:spPr>
          <a:xfrm>
            <a:off x="5585445" y="4255419"/>
            <a:ext cx="2460702" cy="21707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1" t="12384" r="16232" b="8609"/>
          <a:stretch/>
        </p:blipFill>
        <p:spPr>
          <a:xfrm>
            <a:off x="1117964" y="4255419"/>
            <a:ext cx="2468136" cy="21782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14" y="1011046"/>
            <a:ext cx="4432564" cy="31027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50" y="1011046"/>
            <a:ext cx="4432564" cy="3102794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6266986" y="3218986"/>
            <a:ext cx="208156" cy="1011044"/>
          </a:xfrm>
          <a:custGeom>
            <a:avLst/>
            <a:gdLst>
              <a:gd name="connsiteX0" fmla="*/ 208156 w 208156"/>
              <a:gd name="connsiteY0" fmla="*/ 0 h 1011044"/>
              <a:gd name="connsiteX1" fmla="*/ 0 w 208156"/>
              <a:gd name="connsiteY1" fmla="*/ 847493 h 1011044"/>
              <a:gd name="connsiteX2" fmla="*/ 0 w 208156"/>
              <a:gd name="connsiteY2" fmla="*/ 1011044 h 1011044"/>
              <a:gd name="connsiteX0" fmla="*/ 208156 w 208156"/>
              <a:gd name="connsiteY0" fmla="*/ 0 h 1011044"/>
              <a:gd name="connsiteX1" fmla="*/ 173425 w 208156"/>
              <a:gd name="connsiteY1" fmla="*/ 150832 h 1011044"/>
              <a:gd name="connsiteX2" fmla="*/ 0 w 208156"/>
              <a:gd name="connsiteY2" fmla="*/ 847493 h 1011044"/>
              <a:gd name="connsiteX3" fmla="*/ 0 w 208156"/>
              <a:gd name="connsiteY3" fmla="*/ 1011044 h 1011044"/>
              <a:gd name="connsiteX0" fmla="*/ 208156 w 208156"/>
              <a:gd name="connsiteY0" fmla="*/ 0 h 1011044"/>
              <a:gd name="connsiteX1" fmla="*/ 206763 w 208156"/>
              <a:gd name="connsiteY1" fmla="*/ 198457 h 1011044"/>
              <a:gd name="connsiteX2" fmla="*/ 0 w 208156"/>
              <a:gd name="connsiteY2" fmla="*/ 847493 h 1011044"/>
              <a:gd name="connsiteX3" fmla="*/ 0 w 208156"/>
              <a:gd name="connsiteY3" fmla="*/ 1011044 h 101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156" h="1011044">
                <a:moveTo>
                  <a:pt x="208156" y="0"/>
                </a:moveTo>
                <a:cubicBezTo>
                  <a:pt x="207692" y="66152"/>
                  <a:pt x="207227" y="132305"/>
                  <a:pt x="206763" y="198457"/>
                </a:cubicBezTo>
                <a:lnTo>
                  <a:pt x="0" y="847493"/>
                </a:lnTo>
                <a:lnTo>
                  <a:pt x="0" y="1011044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1797146" y="3490332"/>
            <a:ext cx="208156" cy="739698"/>
          </a:xfrm>
          <a:custGeom>
            <a:avLst/>
            <a:gdLst>
              <a:gd name="connsiteX0" fmla="*/ 208156 w 208156"/>
              <a:gd name="connsiteY0" fmla="*/ 0 h 1011044"/>
              <a:gd name="connsiteX1" fmla="*/ 0 w 208156"/>
              <a:gd name="connsiteY1" fmla="*/ 847493 h 1011044"/>
              <a:gd name="connsiteX2" fmla="*/ 0 w 208156"/>
              <a:gd name="connsiteY2" fmla="*/ 1011044 h 1011044"/>
              <a:gd name="connsiteX0" fmla="*/ 208156 w 208156"/>
              <a:gd name="connsiteY0" fmla="*/ 0 h 1011044"/>
              <a:gd name="connsiteX1" fmla="*/ 173425 w 208156"/>
              <a:gd name="connsiteY1" fmla="*/ 150832 h 1011044"/>
              <a:gd name="connsiteX2" fmla="*/ 0 w 208156"/>
              <a:gd name="connsiteY2" fmla="*/ 847493 h 1011044"/>
              <a:gd name="connsiteX3" fmla="*/ 0 w 208156"/>
              <a:gd name="connsiteY3" fmla="*/ 1011044 h 1011044"/>
              <a:gd name="connsiteX0" fmla="*/ 208156 w 208156"/>
              <a:gd name="connsiteY0" fmla="*/ 0 h 1011044"/>
              <a:gd name="connsiteX1" fmla="*/ 206763 w 208156"/>
              <a:gd name="connsiteY1" fmla="*/ 198457 h 1011044"/>
              <a:gd name="connsiteX2" fmla="*/ 0 w 208156"/>
              <a:gd name="connsiteY2" fmla="*/ 847493 h 1011044"/>
              <a:gd name="connsiteX3" fmla="*/ 0 w 208156"/>
              <a:gd name="connsiteY3" fmla="*/ 1011044 h 101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156" h="1011044">
                <a:moveTo>
                  <a:pt x="208156" y="0"/>
                </a:moveTo>
                <a:cubicBezTo>
                  <a:pt x="207692" y="66152"/>
                  <a:pt x="207227" y="132305"/>
                  <a:pt x="206763" y="198457"/>
                </a:cubicBezTo>
                <a:lnTo>
                  <a:pt x="0" y="847493"/>
                </a:lnTo>
                <a:lnTo>
                  <a:pt x="0" y="1011044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403906" y="738162"/>
            <a:ext cx="2044436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Vertical crossing</a:t>
            </a:r>
            <a:endParaRPr lang="en-GB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730833" y="724414"/>
            <a:ext cx="2315314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crossing</a:t>
            </a:r>
            <a:endParaRPr lang="en-GB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052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(</a:t>
            </a:r>
            <a:r>
              <a:rPr lang="en-GB" sz="3600" b="1" i="1" dirty="0" smtClean="0">
                <a:solidFill>
                  <a:srgbClr val="005872"/>
                </a:solidFill>
              </a:rPr>
              <a:t>L</a:t>
            </a:r>
            <a:r>
              <a:rPr lang="en-GB" sz="3600" b="1" i="1" baseline="-25000" dirty="0" smtClean="0">
                <a:solidFill>
                  <a:srgbClr val="005872"/>
                </a:solidFill>
              </a:rPr>
              <a:t>int</a:t>
            </a:r>
            <a:r>
              <a:rPr lang="en-GB" sz="3600" b="1" dirty="0" smtClean="0">
                <a:solidFill>
                  <a:srgbClr val="005872"/>
                </a:solidFill>
              </a:rPr>
              <a:t> = 4000fb</a:t>
            </a:r>
            <a:r>
              <a:rPr lang="en-GB" sz="3600" b="1" baseline="30000" dirty="0" smtClean="0">
                <a:solidFill>
                  <a:srgbClr val="005872"/>
                </a:solidFill>
              </a:rPr>
              <a:t>-1</a:t>
            </a:r>
            <a:r>
              <a:rPr lang="en-GB" sz="3600" b="1" dirty="0" smtClean="0">
                <a:solidFill>
                  <a:srgbClr val="005872"/>
                </a:solidFill>
              </a:rPr>
              <a:t>)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1"/>
            <a:ext cx="8659446" cy="102493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horizontal case is worse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Shielding gap in the interconnect creates a localised problem</a:t>
            </a: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12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7" y="1596843"/>
            <a:ext cx="6476986" cy="453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51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Is this consistent with previous results?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2"/>
            <a:ext cx="8659446" cy="1302888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increase in the peak dose in Q2B is expected going from vertical to horizontal crossing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longer gap (from 10 to 50cm) in the BS shielding was shown to lead to significantly higher peak dose values in the IP-faces (especially in Q2B)</a:t>
            </a:r>
          </a:p>
          <a:p>
            <a:pPr lvl="2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REMINDER: Gap is now </a:t>
            </a:r>
            <a:r>
              <a:rPr lang="en-GB" sz="1200" i="1" baseline="-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71cm</a:t>
            </a: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13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2" name="Content Placeholder 3" descr="TUPFI021f5-eps-converted-to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" r="-3242"/>
          <a:stretch/>
        </p:blipFill>
        <p:spPr>
          <a:xfrm>
            <a:off x="78240" y="2440421"/>
            <a:ext cx="4412198" cy="3369190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2813504" y="5970901"/>
            <a:ext cx="351699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See F. </a:t>
            </a:r>
            <a:r>
              <a:rPr lang="en-GB" sz="1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Cerutti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5</a:t>
            </a:r>
            <a:r>
              <a:rPr lang="en-GB" sz="1600" i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PLC Meeting, July 2, 2013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523935" y="2339089"/>
            <a:ext cx="4431834" cy="3503398"/>
            <a:chOff x="4523935" y="2028961"/>
            <a:chExt cx="4431834" cy="3503398"/>
          </a:xfrm>
        </p:grpSpPr>
        <p:pic>
          <p:nvPicPr>
            <p:cNvPr id="38" name="Content Placeholder 3" descr="peak_dose_50cm_vs_10cm_Gap.eps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3" r="8352"/>
            <a:stretch/>
          </p:blipFill>
          <p:spPr>
            <a:xfrm>
              <a:off x="4523935" y="2028961"/>
              <a:ext cx="4431834" cy="3503398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/>
            <p:nvPr/>
          </p:nvCxnSpPr>
          <p:spPr>
            <a:xfrm flipH="1" flipV="1">
              <a:off x="6438900" y="3569494"/>
              <a:ext cx="0" cy="969169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7092384" y="3181350"/>
              <a:ext cx="1360" cy="54381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7754032" y="2805113"/>
              <a:ext cx="0" cy="91076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203084" y="2914639"/>
              <a:ext cx="4299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Q1</a:t>
              </a:r>
              <a:endParaRPr lang="en-US" sz="16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95045" y="2914639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Q2A</a:t>
              </a:r>
              <a:endParaRPr lang="en-US" sz="16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69832" y="2914639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Q2B</a:t>
              </a:r>
              <a:endParaRPr lang="en-US" sz="16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16370" y="2914639"/>
              <a:ext cx="4299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Q3</a:t>
              </a:r>
              <a:endParaRPr lang="en-US" sz="16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810746" y="2914639"/>
              <a:ext cx="4026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CP</a:t>
              </a:r>
              <a:endParaRPr lang="en-US" sz="16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317043" y="2914639"/>
              <a:ext cx="418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D1</a:t>
              </a:r>
              <a:endParaRPr lang="en-US" sz="1600" b="1" dirty="0"/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>
            <a:off x="2071688" y="3570624"/>
            <a:ext cx="0" cy="87335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2"/>
          <p:cNvSpPr txBox="1">
            <a:spLocks/>
          </p:cNvSpPr>
          <p:nvPr/>
        </p:nvSpPr>
        <p:spPr>
          <a:xfrm>
            <a:off x="3857482" y="1962736"/>
            <a:ext cx="1429036" cy="272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r>
              <a:rPr lang="en-GB" sz="1600" b="1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3000fb</a:t>
            </a:r>
            <a:r>
              <a:rPr lang="en-GB" sz="16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-1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068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Further studies: flat optics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2"/>
            <a:ext cx="8659446" cy="1689888"/>
          </a:xfrm>
        </p:spPr>
        <p:txBody>
          <a:bodyPr vert="horz" lIns="91440" tIns="0" rIns="91440" bIns="0" rtlCol="0">
            <a:normAutofit fontScale="92500"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flat optics scenarios were also studied for both vertical and horizontal crossing</a:t>
            </a:r>
            <a:endParaRPr lang="en-GB" sz="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 half-crossing angle, 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β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en-GB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β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en-GB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40 / 10 cm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210</a:t>
            </a:r>
            <a:r>
              <a:rPr lang="el-G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rad half-crossing angle, </a:t>
            </a:r>
            <a:r>
              <a:rPr lang="el-G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β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en-GB" sz="16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 </a:t>
            </a:r>
            <a:r>
              <a:rPr lang="el-G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β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en-GB" sz="16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40 /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 cm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Sensitivity of results to changes in bunch length and beam divergence is limited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contrary, the crossing angle plays an important role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Lower dose for lower crossing angle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14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4" y="2619461"/>
            <a:ext cx="4525708" cy="31680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1460368" y="4104151"/>
            <a:ext cx="48275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460368" y="3811257"/>
            <a:ext cx="482755" cy="0"/>
          </a:xfrm>
          <a:prstGeom prst="straightConnector1">
            <a:avLst/>
          </a:prstGeom>
          <a:ln w="285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460368" y="3392161"/>
            <a:ext cx="48275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2"/>
          <p:cNvSpPr txBox="1">
            <a:spLocks/>
          </p:cNvSpPr>
          <p:nvPr/>
        </p:nvSpPr>
        <p:spPr>
          <a:xfrm>
            <a:off x="567806" y="3918427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150</a:t>
            </a:r>
            <a:r>
              <a:rPr lang="el-GR" sz="1600" b="1" dirty="0" smtClean="0">
                <a:solidFill>
                  <a:srgbClr val="FF0000"/>
                </a:solidFill>
              </a:rPr>
              <a:t>μ</a:t>
            </a:r>
            <a:r>
              <a:rPr lang="en-GB" sz="1600" b="1" dirty="0" smtClean="0">
                <a:solidFill>
                  <a:srgbClr val="FF0000"/>
                </a:solidFill>
              </a:rPr>
              <a:t>rad</a:t>
            </a: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67806" y="3624735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0000CC"/>
                </a:solidFill>
              </a:rPr>
              <a:t>210</a:t>
            </a:r>
            <a:r>
              <a:rPr lang="el-GR" sz="1600" b="1" dirty="0" smtClean="0">
                <a:solidFill>
                  <a:srgbClr val="0000CC"/>
                </a:solidFill>
              </a:rPr>
              <a:t>μ</a:t>
            </a:r>
            <a:r>
              <a:rPr lang="en-GB" sz="1600" b="1" dirty="0" smtClean="0">
                <a:solidFill>
                  <a:srgbClr val="0000CC"/>
                </a:solidFill>
              </a:rPr>
              <a:t>rad</a:t>
            </a: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567806" y="3205563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FF"/>
                </a:solidFill>
              </a:rPr>
              <a:t>295</a:t>
            </a:r>
            <a:r>
              <a:rPr lang="el-GR" sz="1600" b="1" dirty="0" smtClean="0">
                <a:solidFill>
                  <a:srgbClr val="FF00FF"/>
                </a:solidFill>
              </a:rPr>
              <a:t>μ</a:t>
            </a:r>
            <a:r>
              <a:rPr lang="en-GB" sz="1600" b="1" dirty="0" smtClean="0">
                <a:solidFill>
                  <a:srgbClr val="FF00FF"/>
                </a:solidFill>
              </a:rPr>
              <a:t>rad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18799" y="4104151"/>
            <a:ext cx="252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18799" y="3811257"/>
            <a:ext cx="252000" cy="0"/>
          </a:xfrm>
          <a:prstGeom prst="line">
            <a:avLst/>
          </a:prstGeom>
          <a:ln w="12700">
            <a:solidFill>
              <a:srgbClr val="0000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18799" y="3394639"/>
            <a:ext cx="252000" cy="0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610" y="2619726"/>
            <a:ext cx="4525719" cy="3168000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5970387" y="4301964"/>
            <a:ext cx="482755" cy="0"/>
          </a:xfrm>
          <a:prstGeom prst="straightConnector1">
            <a:avLst/>
          </a:prstGeom>
          <a:ln w="285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970389" y="4049558"/>
            <a:ext cx="48275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>
          <a:xfrm>
            <a:off x="5077825" y="4115442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0000CC"/>
                </a:solidFill>
              </a:rPr>
              <a:t>210</a:t>
            </a:r>
            <a:r>
              <a:rPr lang="el-GR" sz="1600" b="1" dirty="0" smtClean="0">
                <a:solidFill>
                  <a:srgbClr val="0000CC"/>
                </a:solidFill>
              </a:rPr>
              <a:t>μ</a:t>
            </a:r>
            <a:r>
              <a:rPr lang="en-GB" sz="1600" b="1" dirty="0" smtClean="0">
                <a:solidFill>
                  <a:srgbClr val="0000CC"/>
                </a:solidFill>
              </a:rPr>
              <a:t>rad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077827" y="3862960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FF"/>
                </a:solidFill>
              </a:rPr>
              <a:t>295</a:t>
            </a:r>
            <a:r>
              <a:rPr lang="el-GR" sz="1600" b="1" dirty="0" smtClean="0">
                <a:solidFill>
                  <a:srgbClr val="FF00FF"/>
                </a:solidFill>
              </a:rPr>
              <a:t>μ</a:t>
            </a:r>
            <a:r>
              <a:rPr lang="en-GB" sz="1600" b="1" dirty="0" smtClean="0">
                <a:solidFill>
                  <a:srgbClr val="FF00FF"/>
                </a:solidFill>
              </a:rPr>
              <a:t>rad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928818" y="4301964"/>
            <a:ext cx="252000" cy="0"/>
          </a:xfrm>
          <a:prstGeom prst="line">
            <a:avLst/>
          </a:prstGeom>
          <a:ln w="12700">
            <a:solidFill>
              <a:srgbClr val="0000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928820" y="4052036"/>
            <a:ext cx="252000" cy="0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9562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99820"/>
            <a:ext cx="9144000" cy="558681"/>
          </a:xfrm>
          <a:effectLst/>
        </p:spPr>
        <p:txBody>
          <a:bodyPr vert="horz" lIns="36000" tIns="0" rIns="36000" bIns="0" rtlCol="0" anchor="ctr">
            <a:normAutofit fontScale="90000"/>
          </a:bodyPr>
          <a:lstStyle/>
          <a:p>
            <a:pPr algn="ctr"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with alternative</a:t>
            </a:r>
            <a:br>
              <a:rPr lang="en-GB" sz="3600" b="1" dirty="0" smtClean="0">
                <a:solidFill>
                  <a:srgbClr val="005872"/>
                </a:solidFill>
              </a:rPr>
            </a:br>
            <a:r>
              <a:rPr lang="en-GB" sz="3600" b="1" dirty="0" smtClean="0">
                <a:solidFill>
                  <a:srgbClr val="005872"/>
                </a:solidFill>
              </a:rPr>
              <a:t>optics &amp; crossing combinations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15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696308" y="4561014"/>
            <a:ext cx="3751384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collaboration with S. </a:t>
            </a:r>
            <a:r>
              <a:rPr lang="en-GB" sz="1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Fartoukh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(BE/ABP)</a:t>
            </a:r>
          </a:p>
        </p:txBody>
      </p:sp>
    </p:spTree>
    <p:extLst>
      <p:ext uri="{BB962C8B-B14F-4D97-AF65-F5344CB8AC3E}">
        <p14:creationId xmlns:p14="http://schemas.microsoft.com/office/powerpoint/2010/main" val="17397919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scenarios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0"/>
            <a:ext cx="8700238" cy="449044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combinations of optics and crossing can reduce peak dose values</a:t>
            </a:r>
          </a:p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flexibility of such combinations depends on various constraints e.g.: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Possibility of exchange of crossing planes between IP1 and IP5 (HV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VH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Possibility of running with the same crossing plane in IP1 and IP5 (HH or VV)</a:t>
            </a:r>
          </a:p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Four scenarios considered, with decreasing constraints: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Baseline scenario: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50% vertical up (V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/ 50% vertical down (V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in IP1, 100% horizontal (H) in IP5 with round optics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Crossing plane exchange between the two IPs: 50% H, 25% 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25% 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round optics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Crossing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plane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exchange between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two IPs: 50% H, 25%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25%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with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flat optics (150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rad)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No constraints: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 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 50%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flat optics (150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rad) in both IPs, which is better than 100% H</a:t>
            </a: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16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</p:spTree>
    <p:extLst>
      <p:ext uri="{BB962C8B-B14F-4D97-AF65-F5344CB8AC3E}">
        <p14:creationId xmlns:p14="http://schemas.microsoft.com/office/powerpoint/2010/main" val="1170127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scenarios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0"/>
            <a:ext cx="8700238" cy="449044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Baseline scenario: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50% vertical up (V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/ 50% vertical down (V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in IP1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100% horizontal (H) in IP5 with round optics</a:t>
            </a:r>
          </a:p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Important reduction in IP1 (from 35 to 25MGy)</a:t>
            </a:r>
          </a:p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we remain exposed to the high peak value in IP5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the local problem is cured, peak values would be below 30MGy.</a:t>
            </a: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17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1" y="2883841"/>
            <a:ext cx="4534829" cy="31743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857" y="2882216"/>
            <a:ext cx="4537143" cy="3176007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2026890" y="2631733"/>
            <a:ext cx="525650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IP1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603544" y="2631732"/>
            <a:ext cx="543768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IP5</a:t>
            </a:r>
          </a:p>
        </p:txBody>
      </p:sp>
    </p:spTree>
    <p:extLst>
      <p:ext uri="{BB962C8B-B14F-4D97-AF65-F5344CB8AC3E}">
        <p14:creationId xmlns:p14="http://schemas.microsoft.com/office/powerpoint/2010/main" val="78095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scenarios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0"/>
            <a:ext cx="8700238" cy="449044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Crossing plane exchange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between the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H, 25%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25%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with round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optics in both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18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712" y="1494628"/>
            <a:ext cx="6482576" cy="453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241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scenarios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0"/>
            <a:ext cx="8700238" cy="449044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Crossing plane exchange between the two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H, 25%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25%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with flat optics (150</a:t>
            </a:r>
            <a:r>
              <a:rPr lang="el-G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rad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19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712" y="1494629"/>
            <a:ext cx="6482576" cy="453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60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Outline</a:t>
            </a:r>
            <a:endParaRPr lang="en-GB" sz="3600" b="1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2"/>
            <a:ext cx="8659446" cy="5520998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 setup</a:t>
            </a:r>
          </a:p>
          <a:p>
            <a:pPr lvl="1"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and optics</a:t>
            </a:r>
          </a:p>
          <a:p>
            <a:pPr lvl="1"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Geometry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Results for round optics (V/H)</a:t>
            </a:r>
          </a:p>
          <a:p>
            <a:pPr lvl="1"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Total power</a:t>
            </a:r>
          </a:p>
          <a:p>
            <a:pPr lvl="1"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Peak power/dose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 optics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Dose minimisation with alternative optics &amp; crossing combinations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Summary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50223"/>
            <a:ext cx="423746" cy="307777"/>
          </a:xfrm>
        </p:spPr>
        <p:txBody>
          <a:bodyPr/>
          <a:lstStyle/>
          <a:p>
            <a:fld id="{BD3D3CF9-524B-4A85-BD07-70A6481E559D}" type="slidenum">
              <a:rPr lang="en-GB" sz="1400" smtClean="0"/>
              <a:t>2</a:t>
            </a:fld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region (v1.2) |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8701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scenarios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0"/>
            <a:ext cx="8700238" cy="449044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constraints</a:t>
            </a:r>
          </a:p>
          <a:p>
            <a:pPr lvl="1"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 50% V</a:t>
            </a:r>
            <a:r>
              <a:rPr lang="en-GB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with flat optics (150</a:t>
            </a:r>
            <a:r>
              <a:rPr lang="el-G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rad) in both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20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712" y="1494629"/>
            <a:ext cx="6482575" cy="453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22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Peak dose minimisation scenarios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0"/>
            <a:ext cx="8700238" cy="4490441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1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Comparison of three mixed scenarios: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21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712" y="1494629"/>
            <a:ext cx="6482575" cy="453780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528068" y="3591714"/>
            <a:ext cx="4827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28068" y="3825076"/>
            <a:ext cx="482755" cy="0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28068" y="3913198"/>
            <a:ext cx="48275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830065" y="3591710"/>
            <a:ext cx="169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30065" y="3822699"/>
            <a:ext cx="1692000" cy="0"/>
          </a:xfrm>
          <a:prstGeom prst="line">
            <a:avLst/>
          </a:prstGeom>
          <a:ln w="12700">
            <a:solidFill>
              <a:srgbClr val="00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30065" y="3913291"/>
            <a:ext cx="1692000" cy="0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4078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Possible improvement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1"/>
            <a:ext cx="8700238" cy="1753820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Octagonal shielded BPM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Shielding gap reduction to </a:t>
            </a:r>
            <a:r>
              <a:rPr lang="en-GB" sz="1600" baseline="-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57cm (instead of 71cm with circular BPM)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shorter gap would surely lead to a reduction of peak dose values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gap is still quite long (more than the 50cm studied in the past)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solution is not expected to cure the problem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22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11" y="2709373"/>
            <a:ext cx="4076386" cy="28261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216" y="2709557"/>
            <a:ext cx="4168964" cy="2824708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706144" y="2240879"/>
            <a:ext cx="1724722" cy="27844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dditional shielding</a:t>
            </a: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flipH="1">
            <a:off x="2148468" y="2519321"/>
            <a:ext cx="2420037" cy="133620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2"/>
          </p:cNvCxnSpPr>
          <p:nvPr/>
        </p:nvCxnSpPr>
        <p:spPr>
          <a:xfrm>
            <a:off x="4568505" y="2519321"/>
            <a:ext cx="1465171" cy="131694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3656006" y="5498723"/>
            <a:ext cx="1618356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Courtesy: T. 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Lefevre</a:t>
            </a:r>
            <a:endParaRPr lang="en-GB" sz="12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114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Summary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1"/>
            <a:ext cx="8700238" cy="4579649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 parameters updated to V1.2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Various geometry updates (magnet aperture, BS designs)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models added: interconnects with circular BPM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Peak dose estimates show challenging localised problem in IP-face of Q2B, especially for horizontal crossing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Flat optics scenarios show improvements attributable to the lower crossing angle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optics and crossing combinations (depending on hardware options) could significantly reduce peak dose values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Study will be extended to the matching section</a:t>
            </a:r>
          </a:p>
          <a:p>
            <a:pPr lvl="1"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23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</p:spTree>
    <p:extLst>
      <p:ext uri="{BB962C8B-B14F-4D97-AF65-F5344CB8AC3E}">
        <p14:creationId xmlns:p14="http://schemas.microsoft.com/office/powerpoint/2010/main" val="1095347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99820"/>
            <a:ext cx="9144000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algn="ctr" defTabSz="457200"/>
            <a:r>
              <a:rPr lang="en-GB" sz="3600" b="1" dirty="0" smtClean="0">
                <a:solidFill>
                  <a:srgbClr val="005872"/>
                </a:solidFill>
              </a:rPr>
              <a:t>Extra slides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24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</p:spTree>
    <p:extLst>
      <p:ext uri="{BB962C8B-B14F-4D97-AF65-F5344CB8AC3E}">
        <p14:creationId xmlns:p14="http://schemas.microsoft.com/office/powerpoint/2010/main" val="6226116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D1 magnetic field map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1"/>
            <a:ext cx="8700238" cy="4579649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Unphysical field values at certain boundaries</a:t>
            </a:r>
          </a:p>
          <a:p>
            <a:pPr lvl="1"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Due to numerical issues in Roxie?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routine was written to detect these spikes and replace them with the average of neighbouring values (excluding neighbouring spikes)</a:t>
            </a: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25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176" y="2238230"/>
            <a:ext cx="3920142" cy="3935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9" y="2219756"/>
            <a:ext cx="3920142" cy="393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614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777" y="2535622"/>
            <a:ext cx="3706446" cy="178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17" y="6097276"/>
            <a:ext cx="535258" cy="435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410" y="6162463"/>
            <a:ext cx="455296" cy="3033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6439" y="6083322"/>
            <a:ext cx="721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The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HiLumi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 LHC Design Study is included in the High Luminosity LHC project and is partly funded by the European Commission within the Framework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Programme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 7 Capacities Specific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Programme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, Grant Agreement 284404.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35669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99820"/>
            <a:ext cx="9144000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algn="ctr" defTabSz="457200"/>
            <a:r>
              <a:rPr lang="en-GB" sz="3600" b="1" dirty="0" smtClean="0">
                <a:solidFill>
                  <a:srgbClr val="005872"/>
                </a:solidFill>
              </a:rPr>
              <a:t>Simulation setup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3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</p:spTree>
    <p:extLst>
      <p:ext uri="{BB962C8B-B14F-4D97-AF65-F5344CB8AC3E}">
        <p14:creationId xmlns:p14="http://schemas.microsoft.com/office/powerpoint/2010/main" val="20224058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Layout and optics</a:t>
            </a:r>
            <a:endParaRPr lang="en-GB" sz="3600" b="1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2711" y="765502"/>
            <a:ext cx="3166947" cy="5520998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Element lengths and positions extracted from V1.2 TWISS file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Exception: TAS kept at V1.1 position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 aperture = 60mm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magnetic field map for D1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treatment necessary to remove unphysical spikes at certain boundaries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 scenarios studied: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Round optics, 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β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*=15cm, crossing 295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</a:t>
            </a:r>
          </a:p>
          <a:p>
            <a:pPr lvl="2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Vertical crossing (IP1)</a:t>
            </a:r>
          </a:p>
          <a:p>
            <a:pPr lvl="2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Horizontal crossing (IP5)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4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2" r="19448" b="3027"/>
          <a:stretch/>
        </p:blipFill>
        <p:spPr>
          <a:xfrm>
            <a:off x="133814" y="803583"/>
            <a:ext cx="5701991" cy="517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20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Geometry upgrades &amp; updates</a:t>
            </a:r>
            <a:endParaRPr lang="en-GB" sz="3600" b="1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2"/>
            <a:ext cx="8659446" cy="353725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Update of various layer thicknesses</a:t>
            </a:r>
            <a:endParaRPr lang="en-GB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5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r="69350" b="44267"/>
          <a:stretch/>
        </p:blipFill>
        <p:spPr>
          <a:xfrm>
            <a:off x="351491" y="1259898"/>
            <a:ext cx="4350367" cy="494425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084956" y="1259898"/>
            <a:ext cx="3832398" cy="494366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Coil aperture (cold): </a:t>
            </a:r>
            <a:r>
              <a:rPr lang="en-GB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7.435cm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250</a:t>
            </a:r>
            <a:r>
              <a:rPr lang="el-G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 insulation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1.5mm liquid He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</a:t>
            </a:r>
            <a:r>
              <a:rPr lang="el-G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μ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 insulation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4mm cold bore (</a:t>
            </a:r>
            <a:r>
              <a:rPr lang="en-GB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GB" sz="2000" b="1" i="1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6.84cm)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621756" y="1414463"/>
            <a:ext cx="2463200" cy="162401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319463" y="2326481"/>
            <a:ext cx="1765493" cy="114061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523786" y="3240881"/>
            <a:ext cx="1561170" cy="55920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048125" y="4150519"/>
            <a:ext cx="1036832" cy="2190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824288" y="5064454"/>
            <a:ext cx="1260668" cy="19572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2212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Geometry upgrades &amp; updates</a:t>
            </a:r>
            <a:endParaRPr lang="en-GB" sz="3600" b="1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1"/>
            <a:ext cx="8659446" cy="1071037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Beam screen design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Inermet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shielding extended towards the poles in “thin” BS (50% filling factor)</a:t>
            </a:r>
          </a:p>
          <a:p>
            <a:pPr lvl="1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Adjustment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(1.1mm radial reduction) of dimensions to adapt to change in the defined coil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aperture and other layers (insulation etc.)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6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9" r="41079"/>
          <a:stretch/>
        </p:blipFill>
        <p:spPr>
          <a:xfrm>
            <a:off x="1199918" y="2744281"/>
            <a:ext cx="3285194" cy="333169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467" r="41161"/>
          <a:stretch/>
        </p:blipFill>
        <p:spPr>
          <a:xfrm>
            <a:off x="4664872" y="2736847"/>
            <a:ext cx="3280662" cy="3339132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755476" y="2390773"/>
            <a:ext cx="1633047" cy="426690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1.5mm clearance from cold bore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801366" y="2464245"/>
            <a:ext cx="1354536" cy="325255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GB" sz="1600" b="1" i="1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16mm</a:t>
            </a:r>
            <a:endParaRPr lang="en-GB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352371" y="2464245"/>
            <a:ext cx="1184466" cy="325255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GB" sz="1600" b="1" i="1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6mm</a:t>
            </a:r>
            <a:endParaRPr lang="en-GB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stCxn id="19" idx="1"/>
          </p:cNvCxnSpPr>
          <p:nvPr/>
        </p:nvCxnSpPr>
        <p:spPr>
          <a:xfrm flipH="1">
            <a:off x="3156372" y="2604118"/>
            <a:ext cx="599104" cy="35894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3"/>
          </p:cNvCxnSpPr>
          <p:nvPr/>
        </p:nvCxnSpPr>
        <p:spPr>
          <a:xfrm>
            <a:off x="5388523" y="2604118"/>
            <a:ext cx="597781" cy="36904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3"/>
          </p:cNvCxnSpPr>
          <p:nvPr/>
        </p:nvCxnSpPr>
        <p:spPr>
          <a:xfrm>
            <a:off x="2155902" y="2626873"/>
            <a:ext cx="599105" cy="41477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1" idx="1"/>
          </p:cNvCxnSpPr>
          <p:nvPr/>
        </p:nvCxnSpPr>
        <p:spPr>
          <a:xfrm flipH="1">
            <a:off x="6426994" y="2626873"/>
            <a:ext cx="925377" cy="3903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/>
          <p:cNvSpPr txBox="1">
            <a:spLocks/>
          </p:cNvSpPr>
          <p:nvPr/>
        </p:nvSpPr>
        <p:spPr>
          <a:xfrm>
            <a:off x="7383924" y="5617302"/>
            <a:ext cx="1633047" cy="279743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50% filling factor</a:t>
            </a: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2528658" y="2004299"/>
            <a:ext cx="627714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Q1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5339654" y="2004299"/>
            <a:ext cx="1931096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Q2 and beyond</a:t>
            </a:r>
          </a:p>
        </p:txBody>
      </p:sp>
      <p:cxnSp>
        <p:nvCxnSpPr>
          <p:cNvPr id="40" name="Straight Arrow Connector 39"/>
          <p:cNvCxnSpPr>
            <a:stCxn id="35" idx="0"/>
          </p:cNvCxnSpPr>
          <p:nvPr/>
        </p:nvCxnSpPr>
        <p:spPr>
          <a:xfrm flipH="1" flipV="1">
            <a:off x="7383924" y="5053475"/>
            <a:ext cx="816524" cy="56382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871788" y="3291931"/>
            <a:ext cx="0" cy="2071401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348413" y="3087144"/>
            <a:ext cx="0" cy="2481262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2700000">
            <a:off x="6340725" y="3157631"/>
            <a:ext cx="0" cy="234000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2"/>
          <p:cNvSpPr txBox="1">
            <a:spLocks/>
          </p:cNvSpPr>
          <p:nvPr/>
        </p:nvSpPr>
        <p:spPr>
          <a:xfrm>
            <a:off x="2799677" y="3613261"/>
            <a:ext cx="903411" cy="228925"/>
          </a:xfrm>
          <a:prstGeom prst="rect">
            <a:avLst/>
          </a:prstGeom>
        </p:spPr>
        <p:txBody>
          <a:bodyPr vert="horz" lIns="91440" tIns="0" rIns="91440" bIns="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99.8mm</a:t>
            </a:r>
          </a:p>
        </p:txBody>
      </p:sp>
      <p:sp>
        <p:nvSpPr>
          <p:cNvPr id="54" name="Content Placeholder 2"/>
          <p:cNvSpPr txBox="1">
            <a:spLocks/>
          </p:cNvSpPr>
          <p:nvPr/>
        </p:nvSpPr>
        <p:spPr>
          <a:xfrm>
            <a:off x="5424488" y="3522306"/>
            <a:ext cx="992333" cy="274453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119.8mm</a:t>
            </a: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6653216" y="3916136"/>
            <a:ext cx="993091" cy="228925"/>
          </a:xfrm>
          <a:prstGeom prst="rect">
            <a:avLst/>
          </a:prstGeom>
        </p:spPr>
        <p:txBody>
          <a:bodyPr vert="horz" lIns="91440" tIns="0" rIns="91440" bIns="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112.4mm</a:t>
            </a:r>
          </a:p>
        </p:txBody>
      </p:sp>
    </p:spTree>
    <p:extLst>
      <p:ext uri="{BB962C8B-B14F-4D97-AF65-F5344CB8AC3E}">
        <p14:creationId xmlns:p14="http://schemas.microsoft.com/office/powerpoint/2010/main" val="1183600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Geometry upgrades &amp; updates</a:t>
            </a:r>
            <a:endParaRPr lang="en-GB" sz="3600" b="1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765502"/>
            <a:ext cx="8659446" cy="353725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New 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FLUKA 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models 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interconnect with 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circular BPM</a:t>
            </a:r>
            <a:endParaRPr lang="en-GB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7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10425" r="811" b="22141"/>
          <a:stretch/>
        </p:blipFill>
        <p:spPr>
          <a:xfrm>
            <a:off x="1805608" y="1457576"/>
            <a:ext cx="6406487" cy="2153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" t="10486" b="22140"/>
          <a:stretch/>
        </p:blipFill>
        <p:spPr>
          <a:xfrm>
            <a:off x="1805608" y="3649486"/>
            <a:ext cx="6409041" cy="2152070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4040430" y="1095565"/>
            <a:ext cx="2233990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BS shielding gap 70.8cm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85853" y="2394703"/>
            <a:ext cx="1531438" cy="27974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Q1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Q2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85853" y="4413582"/>
            <a:ext cx="1531438" cy="623878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Q2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Q3</a:t>
            </a:r>
          </a:p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beyond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199" y="1204329"/>
            <a:ext cx="0" cy="45360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571651" y="1200615"/>
            <a:ext cx="0" cy="45360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6274420" y="1267093"/>
            <a:ext cx="1297231" cy="0"/>
          </a:xfrm>
          <a:prstGeom prst="straightConnector1">
            <a:avLst/>
          </a:prstGeom>
          <a:ln w="127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3" idx="1"/>
          </p:cNvCxnSpPr>
          <p:nvPr/>
        </p:nvCxnSpPr>
        <p:spPr>
          <a:xfrm flipH="1">
            <a:off x="2743200" y="1267093"/>
            <a:ext cx="1297230" cy="0"/>
          </a:xfrm>
          <a:prstGeom prst="straightConnector1">
            <a:avLst/>
          </a:prstGeom>
          <a:ln w="127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ontent Placeholder 2"/>
          <p:cNvSpPr txBox="1">
            <a:spLocks/>
          </p:cNvSpPr>
          <p:nvPr/>
        </p:nvSpPr>
        <p:spPr>
          <a:xfrm>
            <a:off x="2743198" y="5851741"/>
            <a:ext cx="4828453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</a:t>
            </a: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provided by </a:t>
            </a: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R. Fernandez-Gomez, T. </a:t>
            </a:r>
            <a:r>
              <a:rPr lang="en-GB" sz="1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Lefevre</a:t>
            </a:r>
            <a:endParaRPr lang="en-GB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70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99820"/>
            <a:ext cx="9144000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algn="ctr" defTabSz="457200"/>
            <a:r>
              <a:rPr lang="en-GB" sz="3600" b="1" dirty="0" smtClean="0">
                <a:solidFill>
                  <a:srgbClr val="005872"/>
                </a:solidFill>
              </a:rPr>
              <a:t>Results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8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</p:spTree>
    <p:extLst>
      <p:ext uri="{BB962C8B-B14F-4D97-AF65-F5344CB8AC3E}">
        <p14:creationId xmlns:p14="http://schemas.microsoft.com/office/powerpoint/2010/main" val="2510012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/>
          </a:bodyPr>
          <a:lstStyle/>
          <a:p>
            <a:pPr defTabSz="457200"/>
            <a:r>
              <a:rPr lang="en-GB" sz="3600" b="1" dirty="0" smtClean="0">
                <a:solidFill>
                  <a:srgbClr val="005872"/>
                </a:solidFill>
              </a:rPr>
              <a:t>Total power for </a:t>
            </a:r>
            <a:r>
              <a:rPr lang="en-GB" sz="3600" b="1" i="1" dirty="0" smtClean="0">
                <a:solidFill>
                  <a:srgbClr val="005872"/>
                </a:solidFill>
              </a:rPr>
              <a:t>L</a:t>
            </a:r>
            <a:r>
              <a:rPr lang="en-GB" sz="3600" b="1" dirty="0" smtClean="0">
                <a:solidFill>
                  <a:srgbClr val="005872"/>
                </a:solidFill>
              </a:rPr>
              <a:t>=7.5</a:t>
            </a:r>
            <a:r>
              <a:rPr lang="en-GB" sz="3600" b="1" i="1" dirty="0" smtClean="0">
                <a:solidFill>
                  <a:srgbClr val="005872"/>
                </a:solidFill>
              </a:rPr>
              <a:t>L</a:t>
            </a:r>
            <a:r>
              <a:rPr lang="en-GB" sz="3600" b="1" i="1" baseline="-25000" dirty="0" smtClean="0">
                <a:solidFill>
                  <a:srgbClr val="005872"/>
                </a:solidFill>
              </a:rPr>
              <a:t>0</a:t>
            </a:r>
            <a:endParaRPr lang="en-GB" sz="3600" b="1" i="1" baseline="-25000" dirty="0">
              <a:solidFill>
                <a:srgbClr val="00587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8" y="5284189"/>
            <a:ext cx="8659446" cy="689977"/>
          </a:xfrm>
        </p:spPr>
        <p:txBody>
          <a:bodyPr vert="horz" lIns="91440" tIns="0" rIns="91440" bIns="0" rtlCol="0"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Extension of BS shielding towards poles re-balances loads between CM and BS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Loads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horizontal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crossing </a:t>
            </a:r>
            <a:r>
              <a:rPr lang="en-GB" sz="2000" baseline="-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10% lower with respect to vertical crossing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0254" y="6549639"/>
            <a:ext cx="423746" cy="308361"/>
          </a:xfrm>
        </p:spPr>
        <p:txBody>
          <a:bodyPr/>
          <a:lstStyle/>
          <a:p>
            <a:fld id="{BD3D3CF9-524B-4A85-BD07-70A6481E559D}" type="slidenum">
              <a:rPr lang="en-GB" b="1" smtClean="0"/>
              <a:t>9</a:t>
            </a:fld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7012" y="6550223"/>
            <a:ext cx="818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Energy deposition in the Triplet-D1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region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(v1.2)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|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WP2 Meeting – October 16, 2015 | AT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071539"/>
              </p:ext>
            </p:extLst>
          </p:nvPr>
        </p:nvGraphicFramePr>
        <p:xfrm>
          <a:off x="351492" y="943662"/>
          <a:ext cx="8403513" cy="400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191"/>
                <a:gridCol w="1180387"/>
                <a:gridCol w="1180387"/>
                <a:gridCol w="1180387"/>
                <a:gridCol w="1180387"/>
                <a:gridCol w="1180387"/>
                <a:gridCol w="118038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i="1" baseline="-25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Round vertical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Round horizontal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RV V1.1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Magnet cold mass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Beam screen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Magnet cold mass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Beam screen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Magnet cold mass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Beam screen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Power [W]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Q1A + Q1B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140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210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Q2A + corr.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150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90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Q2B + corr.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165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Q3A + Q3B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220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105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CP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105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90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D1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135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"/>
                          <a:ea typeface="Helvetica Neue"/>
                          <a:cs typeface="Helvetica Neue"/>
                        </a:defRPr>
                      </a:lvl9pPr>
                    </a:lstStyle>
                    <a:p>
                      <a:pPr marL="0" lvl="0" algn="ctr" defTabSz="914400" rtl="0" eaLnBrk="1" fontAlgn="b" latinLnBrk="0" hangingPunct="1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x-non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80</a:t>
                      </a:r>
                      <a:endParaRPr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862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881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793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795</a:t>
                      </a:r>
                      <a:endParaRPr lang="en-GB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915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675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6605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6122</TotalTime>
  <Words>1769</Words>
  <Application>Microsoft Office PowerPoint</Application>
  <PresentationFormat>On-screen Show (4:3)</PresentationFormat>
  <Paragraphs>293</Paragraphs>
  <Slides>26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Helvetica Neue</vt:lpstr>
      <vt:lpstr>Wingdings</vt:lpstr>
      <vt:lpstr>Office Theme</vt:lpstr>
      <vt:lpstr>Energy deposition in the Triplet-D1 region (v1.2)</vt:lpstr>
      <vt:lpstr>Outline</vt:lpstr>
      <vt:lpstr>Simulation setup</vt:lpstr>
      <vt:lpstr>Layout and optics</vt:lpstr>
      <vt:lpstr>Geometry upgrades &amp; updates</vt:lpstr>
      <vt:lpstr>Geometry upgrades &amp; updates</vt:lpstr>
      <vt:lpstr>Geometry upgrades &amp; updates</vt:lpstr>
      <vt:lpstr>Results</vt:lpstr>
      <vt:lpstr>Total power for L=7.5L0</vt:lpstr>
      <vt:lpstr>Peak power density (L=7.5L0)</vt:lpstr>
      <vt:lpstr>Peak dose (Lint = 4000fb-1)</vt:lpstr>
      <vt:lpstr>Peak dose (Lint = 4000fb-1)</vt:lpstr>
      <vt:lpstr>Is this consistent with previous results?</vt:lpstr>
      <vt:lpstr>Further studies: flat optics</vt:lpstr>
      <vt:lpstr>Peak dose minimisation with alternative optics &amp; crossing combinations</vt:lpstr>
      <vt:lpstr>Peak dose minimisation scenarios</vt:lpstr>
      <vt:lpstr>Peak dose minimisation scenarios</vt:lpstr>
      <vt:lpstr>Peak dose minimisation scenarios</vt:lpstr>
      <vt:lpstr>Peak dose minimisation scenarios</vt:lpstr>
      <vt:lpstr>Peak dose minimisation scenarios</vt:lpstr>
      <vt:lpstr>Peak dose minimisation scenarios</vt:lpstr>
      <vt:lpstr>Possible improvement</vt:lpstr>
      <vt:lpstr>Summary</vt:lpstr>
      <vt:lpstr>Extra slides</vt:lpstr>
      <vt:lpstr>D1 magnetic field map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Tsinganis</dc:creator>
  <cp:lastModifiedBy>Andrea Tsinganis</cp:lastModifiedBy>
  <cp:revision>213</cp:revision>
  <dcterms:created xsi:type="dcterms:W3CDTF">2015-10-07T13:04:51Z</dcterms:created>
  <dcterms:modified xsi:type="dcterms:W3CDTF">2015-10-16T13:26:58Z</dcterms:modified>
</cp:coreProperties>
</file>