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63" r:id="rId5"/>
    <p:sldId id="491" r:id="rId6"/>
    <p:sldId id="490" r:id="rId7"/>
    <p:sldId id="492" r:id="rId8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  <p:cmAuthor id="2" name="arduini" initials="GA" lastIdx="7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DCF4E1"/>
    <a:srgbClr val="000000"/>
    <a:srgbClr val="CCCC00"/>
    <a:srgbClr val="0000FF"/>
    <a:srgbClr val="D60093"/>
    <a:srgbClr val="9999FF"/>
    <a:srgbClr val="00FF00"/>
    <a:srgbClr val="EBF1DE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493" autoAdjust="0"/>
  </p:normalViewPr>
  <p:slideViewPr>
    <p:cSldViewPr snapToGrid="0" snapToObjects="1">
      <p:cViewPr varScale="1">
        <p:scale>
          <a:sx n="138" d="100"/>
          <a:sy n="138" d="100"/>
        </p:scale>
        <p:origin x="249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84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29/11/2015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r>
              <a:rPr lang="en-US" dirty="0" smtClean="0"/>
              <a:t>Blind area specification from </a:t>
            </a:r>
            <a:r>
              <a:rPr lang="en-US" dirty="0" err="1" smtClean="0"/>
              <a:t>Doros</a:t>
            </a:r>
            <a:r>
              <a:rPr lang="en-US" dirty="0" smtClean="0"/>
              <a:t> MD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448866"/>
            <a:ext cx="8229600" cy="13309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R. </a:t>
            </a:r>
            <a:r>
              <a:rPr lang="en-US" sz="2400" dirty="0"/>
              <a:t>De </a:t>
            </a:r>
            <a:r>
              <a:rPr lang="en-US" sz="2400" dirty="0" smtClean="0"/>
              <a:t>Maria, T. Lefevre</a:t>
            </a:r>
          </a:p>
        </p:txBody>
      </p:sp>
    </p:spTree>
    <p:extLst>
      <p:ext uri="{BB962C8B-B14F-4D97-AF65-F5344CB8AC3E}">
        <p14:creationId xmlns:p14="http://schemas.microsoft.com/office/powerpoint/2010/main" val="2205912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Blind area specification from </a:t>
            </a:r>
            <a:r>
              <a:rPr lang="en-US" dirty="0" err="1" smtClean="0"/>
              <a:t>Doros</a:t>
            </a:r>
            <a:r>
              <a:rPr lang="en-US" dirty="0" smtClean="0"/>
              <a:t> MD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69938" y="1552575"/>
            <a:ext cx="814387" cy="2238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2" idx="1"/>
          </p:cNvCxnSpPr>
          <p:nvPr/>
        </p:nvCxnSpPr>
        <p:spPr>
          <a:xfrm flipV="1">
            <a:off x="769938" y="1290638"/>
            <a:ext cx="0" cy="3738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1584325" y="1276351"/>
            <a:ext cx="0" cy="3738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41350" y="1900238"/>
            <a:ext cx="304800" cy="2190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1431925" y="1895476"/>
            <a:ext cx="304800" cy="2190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Explosion 1 16"/>
          <p:cNvSpPr/>
          <p:nvPr/>
        </p:nvSpPr>
        <p:spPr>
          <a:xfrm>
            <a:off x="1155701" y="1971671"/>
            <a:ext cx="95250" cy="109538"/>
          </a:xfrm>
          <a:prstGeom prst="irregularSeal1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69938" y="2252663"/>
            <a:ext cx="438150" cy="4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1208088" y="2257425"/>
            <a:ext cx="438150" cy="4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67798" y="1314748"/>
            <a:ext cx="5236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Traces from Port 1 and Port 2 overlaps in time. Strong correlation between Beam 1 and Beam 2 positions.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24603" y="10916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344552" y="1086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796035" y="3208832"/>
            <a:ext cx="814387" cy="2238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" name="Straight Connector 54"/>
          <p:cNvCxnSpPr>
            <a:stCxn id="54" idx="1"/>
          </p:cNvCxnSpPr>
          <p:nvPr/>
        </p:nvCxnSpPr>
        <p:spPr>
          <a:xfrm flipV="1">
            <a:off x="796035" y="2946895"/>
            <a:ext cx="0" cy="3738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1610422" y="2932608"/>
            <a:ext cx="0" cy="3738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667447" y="3556495"/>
            <a:ext cx="304800" cy="2190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/>
          <p:cNvSpPr/>
          <p:nvPr/>
        </p:nvSpPr>
        <p:spPr>
          <a:xfrm>
            <a:off x="3355099" y="3562846"/>
            <a:ext cx="304800" cy="21907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Explosion 1 58"/>
          <p:cNvSpPr/>
          <p:nvPr/>
        </p:nvSpPr>
        <p:spPr>
          <a:xfrm>
            <a:off x="2139080" y="3642217"/>
            <a:ext cx="95250" cy="109538"/>
          </a:xfrm>
          <a:prstGeom prst="irregularSeal1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57935" y="3908920"/>
            <a:ext cx="438150" cy="4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3101105" y="3918445"/>
            <a:ext cx="438150" cy="47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65574" y="3075482"/>
            <a:ext cx="4984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Traces from Port 1 and Port 2 are separated by </a:t>
            </a:r>
            <a:r>
              <a:rPr lang="en-US" dirty="0" smtClean="0"/>
              <a:t>3 </a:t>
            </a:r>
            <a:r>
              <a:rPr lang="en-US" dirty="0" smtClean="0"/>
              <a:t>ns. </a:t>
            </a:r>
            <a:r>
              <a:rPr lang="en-US" dirty="0" smtClean="0"/>
              <a:t>On average, no </a:t>
            </a:r>
            <a:r>
              <a:rPr lang="en-US" dirty="0" smtClean="0"/>
              <a:t>observed </a:t>
            </a:r>
            <a:r>
              <a:rPr lang="en-US" dirty="0" smtClean="0"/>
              <a:t>correlations </a:t>
            </a:r>
            <a:r>
              <a:rPr lang="en-US" dirty="0" smtClean="0"/>
              <a:t>between Beam 1 and Beam 2 positions.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736412" y="274794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64" name="TextBox 63"/>
          <p:cNvSpPr txBox="1"/>
          <p:nvPr/>
        </p:nvSpPr>
        <p:spPr>
          <a:xfrm>
            <a:off x="1356361" y="27431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610422" y="3489820"/>
            <a:ext cx="1910125" cy="58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37057" y="3093770"/>
            <a:ext cx="1893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cogging </a:t>
            </a:r>
            <a:r>
              <a:rPr lang="en-US" dirty="0" smtClean="0"/>
              <a:t>3</a:t>
            </a:r>
            <a:r>
              <a:rPr lang="en-US" dirty="0" smtClean="0"/>
              <a:t>ns/90cm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1181798" y="1178698"/>
            <a:ext cx="28119" cy="2942452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79845" y="225864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12cm</a:t>
            </a:r>
            <a:endParaRPr lang="en-GB" dirty="0"/>
          </a:p>
        </p:txBody>
      </p:sp>
      <p:cxnSp>
        <p:nvCxnSpPr>
          <p:cNvPr id="2067" name="Straight Arrow Connector 2066"/>
          <p:cNvCxnSpPr/>
          <p:nvPr/>
        </p:nvCxnSpPr>
        <p:spPr>
          <a:xfrm>
            <a:off x="760085" y="2443183"/>
            <a:ext cx="83409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59" idx="1"/>
          </p:cNvCxnSpPr>
          <p:nvPr/>
        </p:nvCxnSpPr>
        <p:spPr>
          <a:xfrm>
            <a:off x="796035" y="3672598"/>
            <a:ext cx="1343045" cy="133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1438247" y="3689844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51cm</a:t>
            </a:r>
            <a:endParaRPr lang="en-GB" dirty="0"/>
          </a:p>
        </p:txBody>
      </p:sp>
      <p:sp>
        <p:nvSpPr>
          <p:cNvPr id="2070" name="TextBox 2069"/>
          <p:cNvSpPr txBox="1"/>
          <p:nvPr/>
        </p:nvSpPr>
        <p:spPr>
          <a:xfrm>
            <a:off x="735011" y="4249956"/>
            <a:ext cx="79343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LR position should </a:t>
            </a:r>
            <a:r>
              <a:rPr lang="en-US" dirty="0" smtClean="0"/>
              <a:t>51</a:t>
            </a:r>
            <a:r>
              <a:rPr lang="en-US" dirty="0" smtClean="0"/>
              <a:t> </a:t>
            </a:r>
            <a:r>
              <a:rPr lang="en-US" dirty="0" smtClean="0"/>
              <a:t>cm far from the closest port or </a:t>
            </a:r>
            <a:r>
              <a:rPr lang="en-US" dirty="0" smtClean="0"/>
              <a:t>51+6 </a:t>
            </a:r>
            <a:r>
              <a:rPr lang="en-US" dirty="0" smtClean="0"/>
              <a:t>= </a:t>
            </a:r>
            <a:r>
              <a:rPr lang="en-US" dirty="0" smtClean="0"/>
              <a:t>57 </a:t>
            </a:r>
            <a:r>
              <a:rPr lang="en-US" dirty="0" smtClean="0"/>
              <a:t>cm from the center of the BPM. Due to the presence of </a:t>
            </a:r>
            <a:r>
              <a:rPr lang="en-US" dirty="0" smtClean="0"/>
              <a:t>80 MHz LP filter in </a:t>
            </a:r>
            <a:r>
              <a:rPr lang="en-US" dirty="0" smtClean="0"/>
              <a:t>the </a:t>
            </a:r>
            <a:r>
              <a:rPr lang="en-US" dirty="0" err="1" smtClean="0"/>
              <a:t>Doros</a:t>
            </a:r>
            <a:r>
              <a:rPr lang="en-US" dirty="0" smtClean="0"/>
              <a:t> </a:t>
            </a:r>
            <a:r>
              <a:rPr lang="en-US" dirty="0" smtClean="0"/>
              <a:t>front end, this </a:t>
            </a:r>
            <a:r>
              <a:rPr lang="en-US" dirty="0" smtClean="0"/>
              <a:t>condition is not too sensitive to changes of bunch lengths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Specification: The central position of the BPM should be outside an area defined by ±57.0 cm from the position of the long range interactions.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2628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7152102"/>
              </p:ext>
            </p:extLst>
          </p:nvPr>
        </p:nvGraphicFramePr>
        <p:xfrm>
          <a:off x="457198" y="1133620"/>
          <a:ext cx="414118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/>
                <a:gridCol w="1075055"/>
                <a:gridCol w="979022"/>
                <a:gridCol w="708278"/>
                <a:gridCol w="102767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BPM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LR [#]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Delta [m]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TAXS-Q1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22.053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-0.387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Q1b-Q2a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33.193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-0.467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Q2a-Q2b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43.978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-0.902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Q2b-Q3a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54.763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-1.337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Q3b-CP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65.903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-1.417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CP-D1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73.619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-1.181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D1-TAXN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82.089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-0.192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HLLHCv1.2 BPM positions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773498" y="1143457"/>
            <a:ext cx="42687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Blind area |Delta|&lt;0.57 m</a:t>
            </a:r>
          </a:p>
          <a:p>
            <a:endParaRPr lang="en-US" dirty="0"/>
          </a:p>
          <a:p>
            <a:r>
              <a:rPr lang="en-US" dirty="0" smtClean="0"/>
              <a:t>Negative Delta BPM is in between IP and LR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54182" y="4463197"/>
            <a:ext cx="795762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Q1 assembly is moved by 183 </a:t>
            </a:r>
            <a:r>
              <a:rPr lang="en-GB" dirty="0"/>
              <a:t>m</a:t>
            </a:r>
            <a:r>
              <a:rPr lang="en-GB" dirty="0" smtClean="0"/>
              <a:t>m towards the IP, BPM 1 and 2 become effective.</a:t>
            </a:r>
          </a:p>
          <a:p>
            <a:endParaRPr lang="en-GB" dirty="0"/>
          </a:p>
          <a:p>
            <a:r>
              <a:rPr lang="en-GB" dirty="0" smtClean="0"/>
              <a:t>In alternative at the expenses of </a:t>
            </a:r>
            <a:r>
              <a:rPr lang="el-GR" dirty="0" smtClean="0"/>
              <a:t>β</a:t>
            </a:r>
            <a:r>
              <a:rPr lang="en-GB" dirty="0" smtClean="0"/>
              <a:t>* reach and further layout changes: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Q1 should be moved by 1037 mm towards the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Q2a should be moved by 1472 mm </a:t>
            </a:r>
            <a:r>
              <a:rPr lang="en-GB" dirty="0"/>
              <a:t>towards the </a:t>
            </a:r>
            <a:r>
              <a:rPr lang="en-GB" dirty="0" smtClean="0"/>
              <a:t>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Q2b </a:t>
            </a:r>
            <a:r>
              <a:rPr lang="en-GB" dirty="0"/>
              <a:t>should be moved by </a:t>
            </a:r>
            <a:r>
              <a:rPr lang="en-GB" dirty="0" smtClean="0"/>
              <a:t>1907 </a:t>
            </a:r>
            <a:r>
              <a:rPr lang="en-GB" dirty="0"/>
              <a:t>mm towards the </a:t>
            </a:r>
            <a:r>
              <a:rPr lang="en-GB" dirty="0" smtClean="0"/>
              <a:t>arc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Q3a </a:t>
            </a:r>
            <a:r>
              <a:rPr lang="en-GB" dirty="0"/>
              <a:t>should be moved by </a:t>
            </a:r>
            <a:r>
              <a:rPr lang="en-GB" dirty="0" smtClean="0"/>
              <a:t>1987 </a:t>
            </a:r>
            <a:r>
              <a:rPr lang="en-GB" dirty="0"/>
              <a:t>mm towards the arc</a:t>
            </a:r>
          </a:p>
        </p:txBody>
      </p:sp>
    </p:spTree>
    <p:extLst>
      <p:ext uri="{BB962C8B-B14F-4D97-AF65-F5344CB8AC3E}">
        <p14:creationId xmlns:p14="http://schemas.microsoft.com/office/powerpoint/2010/main" val="130892721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48277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Option 1: BPM in the experiment with difficult alignment, BPM inside Q1 in blind area but with good alignment. Not yet feasible due to cryogenics and ATLAS openings.</a:t>
            </a:r>
          </a:p>
          <a:p>
            <a:pPr marL="0" indent="0">
              <a:buNone/>
            </a:pPr>
            <a:r>
              <a:rPr lang="en-US" dirty="0" smtClean="0"/>
              <a:t>Option 2: no BPM in the experiment, BPM outside Q1 with bad alignment and not in blind area. No solution for alignment and leaks.</a:t>
            </a:r>
          </a:p>
          <a:p>
            <a:pPr marL="0" indent="0">
              <a:buNone/>
            </a:pPr>
            <a:r>
              <a:rPr lang="en-US" dirty="0" smtClean="0"/>
              <a:t>Option 3: BPM in the TAXS with bad alignment and access, BPM inside Q1 good alignment.</a:t>
            </a:r>
          </a:p>
          <a:p>
            <a:pPr marL="0" indent="0">
              <a:buNone/>
            </a:pPr>
            <a:r>
              <a:rPr lang="en-US" dirty="0" smtClean="0"/>
              <a:t>Option 4: Ls=24 m, degradation of pre-squeeze and squeezed beta*.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50"/>
                </a:solidFill>
              </a:rPr>
              <a:t>Option 5: Ls=22.8 m no BPM in experimental area, BPM in Q1 in the good area, well aligned and more reliable, difficult to move Q1 towards the IP.</a:t>
            </a:r>
            <a:endParaRPr lang="en-US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 smtClean="0"/>
              <a:t>Option 6: Attach TAXS to Q1, mechanically difficult.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integration studies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83767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15276</TotalTime>
  <Words>440</Words>
  <Application>Microsoft Office PowerPoint</Application>
  <PresentationFormat>On-screen Show (4:3)</PresentationFormat>
  <Paragraphs>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HiLumiLHC_PresentationTemplate</vt:lpstr>
      <vt:lpstr>Blind area specification from Doros MD</vt:lpstr>
      <vt:lpstr>Blind area specification from Doros MD</vt:lpstr>
      <vt:lpstr>HLLHCv1.2 BPM positions</vt:lpstr>
      <vt:lpstr>From integration studies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Riccardo De Maria</cp:lastModifiedBy>
  <cp:revision>1106</cp:revision>
  <cp:lastPrinted>2013-09-10T11:06:09Z</cp:lastPrinted>
  <dcterms:created xsi:type="dcterms:W3CDTF">2011-12-13T14:40:13Z</dcterms:created>
  <dcterms:modified xsi:type="dcterms:W3CDTF">2015-11-29T18:12:45Z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