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1" r:id="rId1"/>
    <p:sldMasterId id="2147483687" r:id="rId2"/>
    <p:sldMasterId id="2147483711" r:id="rId3"/>
  </p:sldMasterIdLst>
  <p:notesMasterIdLst>
    <p:notesMasterId r:id="rId38"/>
  </p:notesMasterIdLst>
  <p:handoutMasterIdLst>
    <p:handoutMasterId r:id="rId39"/>
  </p:handoutMasterIdLst>
  <p:sldIdLst>
    <p:sldId id="259" r:id="rId4"/>
    <p:sldId id="534" r:id="rId5"/>
    <p:sldId id="629" r:id="rId6"/>
    <p:sldId id="637" r:id="rId7"/>
    <p:sldId id="536" r:id="rId8"/>
    <p:sldId id="539" r:id="rId9"/>
    <p:sldId id="544" r:id="rId10"/>
    <p:sldId id="545" r:id="rId11"/>
    <p:sldId id="639" r:id="rId12"/>
    <p:sldId id="630" r:id="rId13"/>
    <p:sldId id="558" r:id="rId14"/>
    <p:sldId id="521" r:id="rId15"/>
    <p:sldId id="546" r:id="rId16"/>
    <p:sldId id="520" r:id="rId17"/>
    <p:sldId id="547" r:id="rId18"/>
    <p:sldId id="553" r:id="rId19"/>
    <p:sldId id="496" r:id="rId20"/>
    <p:sldId id="632" r:id="rId21"/>
    <p:sldId id="617" r:id="rId22"/>
    <p:sldId id="611" r:id="rId23"/>
    <p:sldId id="612" r:id="rId24"/>
    <p:sldId id="619" r:id="rId25"/>
    <p:sldId id="605" r:id="rId26"/>
    <p:sldId id="636" r:id="rId27"/>
    <p:sldId id="621" r:id="rId28"/>
    <p:sldId id="635" r:id="rId29"/>
    <p:sldId id="638" r:id="rId30"/>
    <p:sldId id="625" r:id="rId31"/>
    <p:sldId id="634" r:id="rId32"/>
    <p:sldId id="618" r:id="rId33"/>
    <p:sldId id="626" r:id="rId34"/>
    <p:sldId id="623" r:id="rId35"/>
    <p:sldId id="624" r:id="rId36"/>
    <p:sldId id="557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229BE"/>
    <a:srgbClr val="DE5DFF"/>
    <a:srgbClr val="B20101"/>
    <a:srgbClr val="E3101C"/>
    <a:srgbClr val="181818"/>
    <a:srgbClr val="2ECFD1"/>
    <a:srgbClr val="B139FF"/>
    <a:srgbClr val="1C1C1C"/>
    <a:srgbClr val="0EA7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884" autoAdjust="0"/>
  </p:normalViewPr>
  <p:slideViewPr>
    <p:cSldViewPr snapToObjects="1">
      <p:cViewPr>
        <p:scale>
          <a:sx n="100" d="100"/>
          <a:sy n="100" d="100"/>
        </p:scale>
        <p:origin x="-1376" y="-792"/>
      </p:cViewPr>
      <p:guideLst>
        <p:guide orient="horz" pos="22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15B879-DCB5-4A4B-8B19-6FC11B26607D}" type="doc">
      <dgm:prSet loTypeId="urn:microsoft.com/office/officeart/2005/8/layout/cycle6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D30B54-C531-FF41-9381-14CD597E60EC}">
      <dgm:prSet phldrT="[Text]" custT="1"/>
      <dgm:spPr/>
      <dgm:t>
        <a:bodyPr/>
        <a:lstStyle/>
        <a:p>
          <a:r>
            <a:rPr lang="en-US" sz="1800" b="1" dirty="0" smtClean="0"/>
            <a:t>Successful Operation of 805 MHz “All Seasons” Cavity in 5T Magnetic Field under Vacuum </a:t>
          </a:r>
        </a:p>
        <a:p>
          <a:r>
            <a:rPr lang="en-US" sz="1400" dirty="0" err="1" smtClean="0"/>
            <a:t>MuCool</a:t>
          </a:r>
          <a:r>
            <a:rPr lang="en-US" sz="1400" dirty="0" smtClean="0"/>
            <a:t> Test Area/</a:t>
          </a:r>
          <a:r>
            <a:rPr lang="en-US" sz="1400" dirty="0" err="1" smtClean="0"/>
            <a:t>Muons</a:t>
          </a:r>
          <a:r>
            <a:rPr lang="en-US" sz="1400" dirty="0" smtClean="0"/>
            <a:t> </a:t>
          </a:r>
          <a:r>
            <a:rPr lang="en-US" sz="1400" dirty="0" err="1" smtClean="0"/>
            <a:t>Inc</a:t>
          </a:r>
          <a:endParaRPr lang="en-US" sz="1400" dirty="0"/>
        </a:p>
      </dgm:t>
    </dgm:pt>
    <dgm:pt modelId="{63284D12-BC21-634C-B07C-D364767B037B}" type="parTrans" cxnId="{F056B8D7-EE55-0A4D-9C30-08F344E2EDCC}">
      <dgm:prSet/>
      <dgm:spPr/>
      <dgm:t>
        <a:bodyPr/>
        <a:lstStyle/>
        <a:p>
          <a:endParaRPr lang="en-US"/>
        </a:p>
      </dgm:t>
    </dgm:pt>
    <dgm:pt modelId="{3EFE83EA-50EB-304F-A837-826F9701203D}" type="sibTrans" cxnId="{F056B8D7-EE55-0A4D-9C30-08F344E2EDCC}">
      <dgm:prSet/>
      <dgm:spPr/>
      <dgm:t>
        <a:bodyPr/>
        <a:lstStyle/>
        <a:p>
          <a:endParaRPr lang="en-US"/>
        </a:p>
      </dgm:t>
    </dgm:pt>
    <dgm:pt modelId="{416A14BE-8E63-F548-9A49-C9BE862D890F}">
      <dgm:prSet phldrT="[Text]" custT="1"/>
      <dgm:spPr/>
      <dgm:t>
        <a:bodyPr/>
        <a:lstStyle/>
        <a:p>
          <a:r>
            <a:rPr lang="en-US" sz="1800" b="1" dirty="0" smtClean="0"/>
            <a:t>Demonstration of High Pressure RF Cavity </a:t>
          </a:r>
          <a:r>
            <a:rPr lang="en-US" sz="1800" b="1" u="sng" dirty="0" smtClean="0"/>
            <a:t>in 3T Magnetic Field with Beam</a:t>
          </a:r>
        </a:p>
        <a:p>
          <a:r>
            <a:rPr lang="en-US" sz="1400" b="0" dirty="0" smtClean="0"/>
            <a:t>Extrapolates to required  </a:t>
          </a:r>
          <a:br>
            <a:rPr lang="en-US" sz="1400" b="0" dirty="0" smtClean="0"/>
          </a:br>
          <a:r>
            <a:rPr lang="en-US" sz="1400" b="0" dirty="0" smtClean="0">
              <a:latin typeface="Symbol" charset="2"/>
              <a:cs typeface="Symbol" charset="2"/>
            </a:rPr>
            <a:t>m</a:t>
          </a:r>
          <a:r>
            <a:rPr lang="en-US" sz="1400" b="0" dirty="0" smtClean="0">
              <a:latin typeface="+mn-lt"/>
              <a:cs typeface="Symbol" charset="2"/>
            </a:rPr>
            <a:t>-Collider Parameters</a:t>
          </a:r>
        </a:p>
        <a:p>
          <a:r>
            <a:rPr lang="en-US" sz="1400" dirty="0" err="1" smtClean="0"/>
            <a:t>MuCool</a:t>
          </a:r>
          <a:r>
            <a:rPr lang="en-US" sz="1400" dirty="0" smtClean="0"/>
            <a:t> Test Area</a:t>
          </a:r>
          <a:endParaRPr lang="en-US" sz="1400" dirty="0"/>
        </a:p>
      </dgm:t>
    </dgm:pt>
    <dgm:pt modelId="{1442E1C4-B16C-8A4D-B6A6-0E45C905396D}" type="parTrans" cxnId="{764DCCD6-EF2D-984E-B8BC-238C1CEFF6F9}">
      <dgm:prSet/>
      <dgm:spPr/>
      <dgm:t>
        <a:bodyPr/>
        <a:lstStyle/>
        <a:p>
          <a:endParaRPr lang="en-US"/>
        </a:p>
      </dgm:t>
    </dgm:pt>
    <dgm:pt modelId="{96C5DDDD-7F50-9842-B016-8A87E5B9F0B9}" type="sibTrans" cxnId="{764DCCD6-EF2D-984E-B8BC-238C1CEFF6F9}">
      <dgm:prSet/>
      <dgm:spPr/>
      <dgm:t>
        <a:bodyPr/>
        <a:lstStyle/>
        <a:p>
          <a:endParaRPr lang="en-US"/>
        </a:p>
      </dgm:t>
    </dgm:pt>
    <dgm:pt modelId="{6AFD20AC-1626-8F44-94B4-F6075385BE50}">
      <dgm:prSet phldrT="[Text]" custT="1"/>
      <dgm:spPr/>
      <dgm:t>
        <a:bodyPr/>
        <a:lstStyle/>
        <a:p>
          <a:r>
            <a:rPr lang="en-US" sz="1800" b="1" dirty="0" smtClean="0"/>
            <a:t>Breakthrough in HTS Cable Performance with Cables Matching Strand Performance</a:t>
          </a:r>
        </a:p>
        <a:p>
          <a:r>
            <a:rPr lang="en-US" sz="1400" b="0" dirty="0" smtClean="0"/>
            <a:t>FNAL-Tech </a:t>
          </a:r>
          <a:r>
            <a:rPr lang="en-US" sz="1400" b="0" dirty="0" err="1" smtClean="0"/>
            <a:t>Div</a:t>
          </a:r>
          <a:r>
            <a:rPr lang="en-US" sz="1400" b="0" dirty="0" smtClean="0"/>
            <a:t/>
          </a:r>
          <a:br>
            <a:rPr lang="en-US" sz="1400" b="0" dirty="0" smtClean="0"/>
          </a:br>
          <a:r>
            <a:rPr lang="en-US" sz="1400" b="0" dirty="0" smtClean="0"/>
            <a:t>T. </a:t>
          </a:r>
          <a:r>
            <a:rPr lang="en-US" sz="1400" b="0" dirty="0" err="1" smtClean="0"/>
            <a:t>Shen</a:t>
          </a:r>
          <a:r>
            <a:rPr lang="en-US" sz="1400" b="0" dirty="0" smtClean="0"/>
            <a:t>-Early Career Award</a:t>
          </a:r>
        </a:p>
      </dgm:t>
    </dgm:pt>
    <dgm:pt modelId="{89DB970C-415E-334B-8636-08DD2716A935}" type="parTrans" cxnId="{DF3E45C3-7336-304F-8AF1-E8CAE5C3862B}">
      <dgm:prSet/>
      <dgm:spPr/>
      <dgm:t>
        <a:bodyPr/>
        <a:lstStyle/>
        <a:p>
          <a:endParaRPr lang="en-US"/>
        </a:p>
      </dgm:t>
    </dgm:pt>
    <dgm:pt modelId="{5150C0D8-4BD9-E845-B47A-07003EEDBD6C}" type="sibTrans" cxnId="{DF3E45C3-7336-304F-8AF1-E8CAE5C3862B}">
      <dgm:prSet/>
      <dgm:spPr/>
      <dgm:t>
        <a:bodyPr/>
        <a:lstStyle/>
        <a:p>
          <a:endParaRPr lang="en-US"/>
        </a:p>
      </dgm:t>
    </dgm:pt>
    <dgm:pt modelId="{522C2D24-B12C-8847-B84E-AA6693281BC7}">
      <dgm:prSet phldrT="[Text]" custT="1"/>
      <dgm:spPr/>
      <dgm:t>
        <a:bodyPr/>
        <a:lstStyle/>
        <a:p>
          <a:r>
            <a:rPr lang="en-US" sz="1800" b="1" dirty="0" smtClean="0"/>
            <a:t>World Record HTS-only Coil</a:t>
          </a:r>
          <a:r>
            <a:rPr lang="en-US" sz="1800" dirty="0" smtClean="0"/>
            <a:t/>
          </a:r>
          <a:br>
            <a:rPr lang="en-US" sz="1800" dirty="0" smtClean="0"/>
          </a:br>
          <a:r>
            <a:rPr lang="en-US" sz="1400" dirty="0" smtClean="0"/>
            <a:t>15T on-axis field (16T on coil)</a:t>
          </a:r>
        </a:p>
        <a:p>
          <a:r>
            <a:rPr lang="en-US" sz="1400" dirty="0" smtClean="0"/>
            <a:t>R. Gupta</a:t>
          </a:r>
          <a:br>
            <a:rPr lang="en-US" sz="1400" dirty="0" smtClean="0"/>
          </a:br>
          <a:r>
            <a:rPr lang="en-US" sz="1400" dirty="0" smtClean="0"/>
            <a:t>PBL/BNL</a:t>
          </a:r>
        </a:p>
      </dgm:t>
    </dgm:pt>
    <dgm:pt modelId="{FF10E19E-ECFA-4745-82E6-BF249049EC9B}" type="sibTrans" cxnId="{FEFAE5EA-5D39-064E-8A23-E64B1C4013DE}">
      <dgm:prSet/>
      <dgm:spPr/>
      <dgm:t>
        <a:bodyPr/>
        <a:lstStyle/>
        <a:p>
          <a:endParaRPr lang="en-US"/>
        </a:p>
      </dgm:t>
    </dgm:pt>
    <dgm:pt modelId="{3AA0FF36-4457-864E-9645-CA73A0590F86}" type="parTrans" cxnId="{FEFAE5EA-5D39-064E-8A23-E64B1C4013DE}">
      <dgm:prSet/>
      <dgm:spPr/>
      <dgm:t>
        <a:bodyPr/>
        <a:lstStyle/>
        <a:p>
          <a:endParaRPr lang="en-US"/>
        </a:p>
      </dgm:t>
    </dgm:pt>
    <dgm:pt modelId="{3192B418-6557-214F-9792-BC19C0EF4A82}" type="pres">
      <dgm:prSet presAssocID="{9415B879-DCB5-4A4B-8B19-6FC11B26607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C0222F-CC53-4B41-9B66-E1B1434B7356}" type="pres">
      <dgm:prSet presAssocID="{A8D30B54-C531-FF41-9381-14CD597E60EC}" presName="node" presStyleLbl="node1" presStyleIdx="0" presStyleCnt="4" custScaleX="139581" custScaleY="106954" custRadScaleRad="94080" custRadScaleInc="-93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44C503-8A61-264A-BCB4-41FD544CD610}" type="pres">
      <dgm:prSet presAssocID="{A8D30B54-C531-FF41-9381-14CD597E60EC}" presName="spNode" presStyleCnt="0"/>
      <dgm:spPr/>
    </dgm:pt>
    <dgm:pt modelId="{AF0B31C1-E562-964A-B32C-82B34504BAA3}" type="pres">
      <dgm:prSet presAssocID="{3EFE83EA-50EB-304F-A837-826F9701203D}" presName="sibTrans" presStyleLbl="sibTrans1D1" presStyleIdx="0" presStyleCnt="4"/>
      <dgm:spPr/>
      <dgm:t>
        <a:bodyPr/>
        <a:lstStyle/>
        <a:p>
          <a:endParaRPr lang="en-US"/>
        </a:p>
      </dgm:t>
    </dgm:pt>
    <dgm:pt modelId="{B2BCFF92-BBDE-5440-822F-5CE7C986F2B4}" type="pres">
      <dgm:prSet presAssocID="{522C2D24-B12C-8847-B84E-AA6693281BC7}" presName="node" presStyleLbl="node1" presStyleIdx="1" presStyleCnt="4" custScaleX="120460" custScaleY="105026" custRadScaleRad="137177" custRadScaleInc="30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C56911-C9EC-A446-AA13-1917461EF9E6}" type="pres">
      <dgm:prSet presAssocID="{522C2D24-B12C-8847-B84E-AA6693281BC7}" presName="spNode" presStyleCnt="0"/>
      <dgm:spPr/>
    </dgm:pt>
    <dgm:pt modelId="{23F01BA2-B6FB-A24E-8725-6DE422261A0F}" type="pres">
      <dgm:prSet presAssocID="{FF10E19E-ECFA-4745-82E6-BF249049EC9B}" presName="sibTrans" presStyleLbl="sibTrans1D1" presStyleIdx="1" presStyleCnt="4"/>
      <dgm:spPr/>
      <dgm:t>
        <a:bodyPr/>
        <a:lstStyle/>
        <a:p>
          <a:endParaRPr lang="en-US"/>
        </a:p>
      </dgm:t>
    </dgm:pt>
    <dgm:pt modelId="{C49060B8-4CFC-094C-8B3A-315638FD23A0}" type="pres">
      <dgm:prSet presAssocID="{416A14BE-8E63-F548-9A49-C9BE862D890F}" presName="node" presStyleLbl="node1" presStyleIdx="2" presStyleCnt="4" custScaleX="153488" custScaleY="121939" custRadScaleRad="98753" custRadScaleInc="-10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367770-1A75-3640-9F25-41674251E4F4}" type="pres">
      <dgm:prSet presAssocID="{416A14BE-8E63-F548-9A49-C9BE862D890F}" presName="spNode" presStyleCnt="0"/>
      <dgm:spPr/>
    </dgm:pt>
    <dgm:pt modelId="{9BAFE6F9-B52A-204C-9152-862E96DD7B14}" type="pres">
      <dgm:prSet presAssocID="{96C5DDDD-7F50-9842-B016-8A87E5B9F0B9}" presName="sibTrans" presStyleLbl="sibTrans1D1" presStyleIdx="2" presStyleCnt="4"/>
      <dgm:spPr/>
      <dgm:t>
        <a:bodyPr/>
        <a:lstStyle/>
        <a:p>
          <a:endParaRPr lang="en-US"/>
        </a:p>
      </dgm:t>
    </dgm:pt>
    <dgm:pt modelId="{93DDE35D-0F8F-C94F-8DDF-06DFBC66497A}" type="pres">
      <dgm:prSet presAssocID="{6AFD20AC-1626-8F44-94B4-F6075385BE50}" presName="node" presStyleLbl="node1" presStyleIdx="3" presStyleCnt="4" custScaleX="134877" custScaleY="111554" custRadScaleRad="136503" custRadScaleInc="46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F91A5E-6ECA-AA47-847E-FA2FB575EF0D}" type="pres">
      <dgm:prSet presAssocID="{6AFD20AC-1626-8F44-94B4-F6075385BE50}" presName="spNode" presStyleCnt="0"/>
      <dgm:spPr/>
    </dgm:pt>
    <dgm:pt modelId="{EA74452A-15A2-A040-8E31-E8C1179CE922}" type="pres">
      <dgm:prSet presAssocID="{5150C0D8-4BD9-E845-B47A-07003EEDBD6C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764DCCD6-EF2D-984E-B8BC-238C1CEFF6F9}" srcId="{9415B879-DCB5-4A4B-8B19-6FC11B26607D}" destId="{416A14BE-8E63-F548-9A49-C9BE862D890F}" srcOrd="2" destOrd="0" parTransId="{1442E1C4-B16C-8A4D-B6A6-0E45C905396D}" sibTransId="{96C5DDDD-7F50-9842-B016-8A87E5B9F0B9}"/>
    <dgm:cxn modelId="{F056B8D7-EE55-0A4D-9C30-08F344E2EDCC}" srcId="{9415B879-DCB5-4A4B-8B19-6FC11B26607D}" destId="{A8D30B54-C531-FF41-9381-14CD597E60EC}" srcOrd="0" destOrd="0" parTransId="{63284D12-BC21-634C-B07C-D364767B037B}" sibTransId="{3EFE83EA-50EB-304F-A837-826F9701203D}"/>
    <dgm:cxn modelId="{9D682B9E-64EA-0240-A47C-57B65D6C5EBA}" type="presOf" srcId="{6AFD20AC-1626-8F44-94B4-F6075385BE50}" destId="{93DDE35D-0F8F-C94F-8DDF-06DFBC66497A}" srcOrd="0" destOrd="0" presId="urn:microsoft.com/office/officeart/2005/8/layout/cycle6"/>
    <dgm:cxn modelId="{1917B6C7-A00F-4048-93B3-A25D09BE0B44}" type="presOf" srcId="{3EFE83EA-50EB-304F-A837-826F9701203D}" destId="{AF0B31C1-E562-964A-B32C-82B34504BAA3}" srcOrd="0" destOrd="0" presId="urn:microsoft.com/office/officeart/2005/8/layout/cycle6"/>
    <dgm:cxn modelId="{94B8F04C-E6A3-F141-B68C-0AB629B14900}" type="presOf" srcId="{5150C0D8-4BD9-E845-B47A-07003EEDBD6C}" destId="{EA74452A-15A2-A040-8E31-E8C1179CE922}" srcOrd="0" destOrd="0" presId="urn:microsoft.com/office/officeart/2005/8/layout/cycle6"/>
    <dgm:cxn modelId="{6034B5A1-5057-F340-B1FB-F92F66DB3B9E}" type="presOf" srcId="{96C5DDDD-7F50-9842-B016-8A87E5B9F0B9}" destId="{9BAFE6F9-B52A-204C-9152-862E96DD7B14}" srcOrd="0" destOrd="0" presId="urn:microsoft.com/office/officeart/2005/8/layout/cycle6"/>
    <dgm:cxn modelId="{6E7D693D-32C7-CD41-AD2D-0633EA094587}" type="presOf" srcId="{416A14BE-8E63-F548-9A49-C9BE862D890F}" destId="{C49060B8-4CFC-094C-8B3A-315638FD23A0}" srcOrd="0" destOrd="0" presId="urn:microsoft.com/office/officeart/2005/8/layout/cycle6"/>
    <dgm:cxn modelId="{DF3E45C3-7336-304F-8AF1-E8CAE5C3862B}" srcId="{9415B879-DCB5-4A4B-8B19-6FC11B26607D}" destId="{6AFD20AC-1626-8F44-94B4-F6075385BE50}" srcOrd="3" destOrd="0" parTransId="{89DB970C-415E-334B-8636-08DD2716A935}" sibTransId="{5150C0D8-4BD9-E845-B47A-07003EEDBD6C}"/>
    <dgm:cxn modelId="{1327FEF6-9B41-434A-96D6-FED0BBB1C3F1}" type="presOf" srcId="{FF10E19E-ECFA-4745-82E6-BF249049EC9B}" destId="{23F01BA2-B6FB-A24E-8725-6DE422261A0F}" srcOrd="0" destOrd="0" presId="urn:microsoft.com/office/officeart/2005/8/layout/cycle6"/>
    <dgm:cxn modelId="{2C9186A9-3398-5F46-A996-CD2049214D9E}" type="presOf" srcId="{A8D30B54-C531-FF41-9381-14CD597E60EC}" destId="{C1C0222F-CC53-4B41-9B66-E1B1434B7356}" srcOrd="0" destOrd="0" presId="urn:microsoft.com/office/officeart/2005/8/layout/cycle6"/>
    <dgm:cxn modelId="{4C3BD330-F66E-364C-9805-26EE592E056E}" type="presOf" srcId="{9415B879-DCB5-4A4B-8B19-6FC11B26607D}" destId="{3192B418-6557-214F-9792-BC19C0EF4A82}" srcOrd="0" destOrd="0" presId="urn:microsoft.com/office/officeart/2005/8/layout/cycle6"/>
    <dgm:cxn modelId="{FEFAE5EA-5D39-064E-8A23-E64B1C4013DE}" srcId="{9415B879-DCB5-4A4B-8B19-6FC11B26607D}" destId="{522C2D24-B12C-8847-B84E-AA6693281BC7}" srcOrd="1" destOrd="0" parTransId="{3AA0FF36-4457-864E-9645-CA73A0590F86}" sibTransId="{FF10E19E-ECFA-4745-82E6-BF249049EC9B}"/>
    <dgm:cxn modelId="{782F588B-ACAD-2D4D-87E6-406B4DD79365}" type="presOf" srcId="{522C2D24-B12C-8847-B84E-AA6693281BC7}" destId="{B2BCFF92-BBDE-5440-822F-5CE7C986F2B4}" srcOrd="0" destOrd="0" presId="urn:microsoft.com/office/officeart/2005/8/layout/cycle6"/>
    <dgm:cxn modelId="{170517E0-D9FA-6C4C-84A4-79307A03FDB2}" type="presParOf" srcId="{3192B418-6557-214F-9792-BC19C0EF4A82}" destId="{C1C0222F-CC53-4B41-9B66-E1B1434B7356}" srcOrd="0" destOrd="0" presId="urn:microsoft.com/office/officeart/2005/8/layout/cycle6"/>
    <dgm:cxn modelId="{9F5D94F6-3039-7548-93B3-0562B87FAD8B}" type="presParOf" srcId="{3192B418-6557-214F-9792-BC19C0EF4A82}" destId="{7D44C503-8A61-264A-BCB4-41FD544CD610}" srcOrd="1" destOrd="0" presId="urn:microsoft.com/office/officeart/2005/8/layout/cycle6"/>
    <dgm:cxn modelId="{D929727E-022C-2D4E-9E31-97DAC25F9ADE}" type="presParOf" srcId="{3192B418-6557-214F-9792-BC19C0EF4A82}" destId="{AF0B31C1-E562-964A-B32C-82B34504BAA3}" srcOrd="2" destOrd="0" presId="urn:microsoft.com/office/officeart/2005/8/layout/cycle6"/>
    <dgm:cxn modelId="{D9A9DB8F-5B2D-7046-BD6A-5AA5C82D2582}" type="presParOf" srcId="{3192B418-6557-214F-9792-BC19C0EF4A82}" destId="{B2BCFF92-BBDE-5440-822F-5CE7C986F2B4}" srcOrd="3" destOrd="0" presId="urn:microsoft.com/office/officeart/2005/8/layout/cycle6"/>
    <dgm:cxn modelId="{02017926-C742-A840-A8EA-894CDBBEA10E}" type="presParOf" srcId="{3192B418-6557-214F-9792-BC19C0EF4A82}" destId="{A4C56911-C9EC-A446-AA13-1917461EF9E6}" srcOrd="4" destOrd="0" presId="urn:microsoft.com/office/officeart/2005/8/layout/cycle6"/>
    <dgm:cxn modelId="{8A071E85-0A1E-474E-A24E-7CDFA5C4A6FC}" type="presParOf" srcId="{3192B418-6557-214F-9792-BC19C0EF4A82}" destId="{23F01BA2-B6FB-A24E-8725-6DE422261A0F}" srcOrd="5" destOrd="0" presId="urn:microsoft.com/office/officeart/2005/8/layout/cycle6"/>
    <dgm:cxn modelId="{3D45D74A-98E3-C54C-8DC7-37829C5AF768}" type="presParOf" srcId="{3192B418-6557-214F-9792-BC19C0EF4A82}" destId="{C49060B8-4CFC-094C-8B3A-315638FD23A0}" srcOrd="6" destOrd="0" presId="urn:microsoft.com/office/officeart/2005/8/layout/cycle6"/>
    <dgm:cxn modelId="{095C2A65-D92E-CA4A-85FE-623F62618B55}" type="presParOf" srcId="{3192B418-6557-214F-9792-BC19C0EF4A82}" destId="{2F367770-1A75-3640-9F25-41674251E4F4}" srcOrd="7" destOrd="0" presId="urn:microsoft.com/office/officeart/2005/8/layout/cycle6"/>
    <dgm:cxn modelId="{4AD9942C-DD27-A04A-86F2-2D730606CA18}" type="presParOf" srcId="{3192B418-6557-214F-9792-BC19C0EF4A82}" destId="{9BAFE6F9-B52A-204C-9152-862E96DD7B14}" srcOrd="8" destOrd="0" presId="urn:microsoft.com/office/officeart/2005/8/layout/cycle6"/>
    <dgm:cxn modelId="{1FC43884-67B7-3B48-991A-CDE417B54012}" type="presParOf" srcId="{3192B418-6557-214F-9792-BC19C0EF4A82}" destId="{93DDE35D-0F8F-C94F-8DDF-06DFBC66497A}" srcOrd="9" destOrd="0" presId="urn:microsoft.com/office/officeart/2005/8/layout/cycle6"/>
    <dgm:cxn modelId="{522E8513-641E-BF44-AC80-CAC3F43291FF}" type="presParOf" srcId="{3192B418-6557-214F-9792-BC19C0EF4A82}" destId="{33F91A5E-6ECA-AA47-847E-FA2FB575EF0D}" srcOrd="10" destOrd="0" presId="urn:microsoft.com/office/officeart/2005/8/layout/cycle6"/>
    <dgm:cxn modelId="{A227326B-4CE0-E44A-8D5F-0C681E357C6F}" type="presParOf" srcId="{3192B418-6557-214F-9792-BC19C0EF4A82}" destId="{EA74452A-15A2-A040-8E31-E8C1179CE92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C0222F-CC53-4B41-9B66-E1B1434B7356}">
      <dsp:nvSpPr>
        <dsp:cNvPr id="0" name=""/>
        <dsp:cNvSpPr/>
      </dsp:nvSpPr>
      <dsp:spPr>
        <a:xfrm>
          <a:off x="3009233" y="41115"/>
          <a:ext cx="3066180" cy="15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Successful Operation of 805 MHz “All Seasons” Cavity in 5T Magnetic Field under Vacuum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MuCool</a:t>
          </a:r>
          <a:r>
            <a:rPr lang="en-US" sz="1400" kern="1200" dirty="0" smtClean="0"/>
            <a:t> Test Area/</a:t>
          </a:r>
          <a:r>
            <a:rPr lang="en-US" sz="1400" kern="1200" dirty="0" err="1" smtClean="0"/>
            <a:t>Muons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Inc</a:t>
          </a:r>
          <a:endParaRPr lang="en-US" sz="1400" kern="1200" dirty="0"/>
        </a:p>
      </dsp:txBody>
      <dsp:txXfrm>
        <a:off x="3083782" y="115664"/>
        <a:ext cx="2917082" cy="1378052"/>
      </dsp:txXfrm>
    </dsp:sp>
    <dsp:sp modelId="{AF0B31C1-E562-964A-B32C-82B34504BAA3}">
      <dsp:nvSpPr>
        <dsp:cNvPr id="0" name=""/>
        <dsp:cNvSpPr/>
      </dsp:nvSpPr>
      <dsp:spPr>
        <a:xfrm>
          <a:off x="3301295" y="1282689"/>
          <a:ext cx="4713444" cy="4713444"/>
        </a:xfrm>
        <a:custGeom>
          <a:avLst/>
          <a:gdLst/>
          <a:ahLst/>
          <a:cxnLst/>
          <a:rect l="0" t="0" r="0" b="0"/>
          <a:pathLst>
            <a:path>
              <a:moveTo>
                <a:pt x="2796758" y="41445"/>
              </a:moveTo>
              <a:arcTo wR="2356722" hR="2356722" stAng="16845669" swAng="344160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CFF92-BBDE-5440-822F-5CE7C986F2B4}">
      <dsp:nvSpPr>
        <dsp:cNvPr id="0" name=""/>
        <dsp:cNvSpPr/>
      </dsp:nvSpPr>
      <dsp:spPr>
        <a:xfrm>
          <a:off x="6497852" y="2782599"/>
          <a:ext cx="2646148" cy="14996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World Record HTS-only Coil</a:t>
          </a:r>
          <a:r>
            <a:rPr lang="en-US" sz="1800" kern="1200" dirty="0" smtClean="0"/>
            <a:t/>
          </a:r>
          <a:br>
            <a:rPr lang="en-US" sz="1800" kern="1200" dirty="0" smtClean="0"/>
          </a:br>
          <a:r>
            <a:rPr lang="en-US" sz="1400" kern="1200" dirty="0" smtClean="0"/>
            <a:t>15T on-axis field (16T on coil)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R. Gupta</a:t>
          </a:r>
          <a:br>
            <a:rPr lang="en-US" sz="1400" kern="1200" dirty="0" smtClean="0"/>
          </a:br>
          <a:r>
            <a:rPr lang="en-US" sz="1400" kern="1200" dirty="0" smtClean="0"/>
            <a:t>PBL/BNL</a:t>
          </a:r>
        </a:p>
      </dsp:txBody>
      <dsp:txXfrm>
        <a:off x="6571057" y="2855804"/>
        <a:ext cx="2499738" cy="1353211"/>
      </dsp:txXfrm>
    </dsp:sp>
    <dsp:sp modelId="{23F01BA2-B6FB-A24E-8725-6DE422261A0F}">
      <dsp:nvSpPr>
        <dsp:cNvPr id="0" name=""/>
        <dsp:cNvSpPr/>
      </dsp:nvSpPr>
      <dsp:spPr>
        <a:xfrm>
          <a:off x="4278799" y="-223311"/>
          <a:ext cx="4713444" cy="4713444"/>
        </a:xfrm>
        <a:custGeom>
          <a:avLst/>
          <a:gdLst/>
          <a:ahLst/>
          <a:cxnLst/>
          <a:rect l="0" t="0" r="0" b="0"/>
          <a:pathLst>
            <a:path>
              <a:moveTo>
                <a:pt x="3313984" y="4510274"/>
              </a:moveTo>
              <a:arcTo wR="2356722" hR="2356722" stAng="3962080" swAng="167715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060B8-4CFC-094C-8B3A-315638FD23A0}">
      <dsp:nvSpPr>
        <dsp:cNvPr id="0" name=""/>
        <dsp:cNvSpPr/>
      </dsp:nvSpPr>
      <dsp:spPr>
        <a:xfrm>
          <a:off x="3088393" y="4472742"/>
          <a:ext cx="3371676" cy="1741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Demonstration of High Pressure RF Cavity </a:t>
          </a:r>
          <a:r>
            <a:rPr lang="en-US" sz="1800" b="1" u="sng" kern="1200" dirty="0" smtClean="0"/>
            <a:t>in 3T Magnetic Field with Beam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Extrapolates to required  </a:t>
          </a:r>
          <a:br>
            <a:rPr lang="en-US" sz="1400" b="0" kern="1200" dirty="0" smtClean="0"/>
          </a:br>
          <a:r>
            <a:rPr lang="en-US" sz="1400" b="0" kern="1200" dirty="0" smtClean="0">
              <a:latin typeface="Symbol" charset="2"/>
              <a:cs typeface="Symbol" charset="2"/>
            </a:rPr>
            <a:t>m</a:t>
          </a:r>
          <a:r>
            <a:rPr lang="en-US" sz="1400" b="0" kern="1200" dirty="0" smtClean="0">
              <a:latin typeface="+mn-lt"/>
              <a:cs typeface="Symbol" charset="2"/>
            </a:rPr>
            <a:t>-Collider Parameters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MuCool</a:t>
          </a:r>
          <a:r>
            <a:rPr lang="en-US" sz="1400" kern="1200" dirty="0" smtClean="0"/>
            <a:t> Test Area</a:t>
          </a:r>
          <a:endParaRPr lang="en-US" sz="1400" kern="1200" dirty="0"/>
        </a:p>
      </dsp:txBody>
      <dsp:txXfrm>
        <a:off x="3173387" y="4557736"/>
        <a:ext cx="3201688" cy="1571126"/>
      </dsp:txXfrm>
    </dsp:sp>
    <dsp:sp modelId="{9BAFE6F9-B52A-204C-9152-862E96DD7B14}">
      <dsp:nvSpPr>
        <dsp:cNvPr id="0" name=""/>
        <dsp:cNvSpPr/>
      </dsp:nvSpPr>
      <dsp:spPr>
        <a:xfrm>
          <a:off x="1165170" y="70575"/>
          <a:ext cx="4713444" cy="4713444"/>
        </a:xfrm>
        <a:custGeom>
          <a:avLst/>
          <a:gdLst/>
          <a:ahLst/>
          <a:cxnLst/>
          <a:rect l="0" t="0" r="0" b="0"/>
          <a:pathLst>
            <a:path>
              <a:moveTo>
                <a:pt x="1905272" y="4669800"/>
              </a:moveTo>
              <a:arcTo wR="2356722" hR="2356722" stAng="6062624" swAng="268437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DDE35D-0F8F-C94F-8DDF-06DFBC66497A}">
      <dsp:nvSpPr>
        <dsp:cNvPr id="0" name=""/>
        <dsp:cNvSpPr/>
      </dsp:nvSpPr>
      <dsp:spPr>
        <a:xfrm>
          <a:off x="0" y="2144555"/>
          <a:ext cx="2962847" cy="15928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Breakthrough in HTS Cable Performance with Cables Matching Strand Performance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FNAL-Tech </a:t>
          </a:r>
          <a:r>
            <a:rPr lang="en-US" sz="1400" b="0" kern="1200" dirty="0" err="1" smtClean="0"/>
            <a:t>Div</a:t>
          </a:r>
          <a:r>
            <a:rPr lang="en-US" sz="1400" b="0" kern="1200" dirty="0" smtClean="0"/>
            <a:t/>
          </a:r>
          <a:br>
            <a:rPr lang="en-US" sz="1400" b="0" kern="1200" dirty="0" smtClean="0"/>
          </a:br>
          <a:r>
            <a:rPr lang="en-US" sz="1400" b="0" kern="1200" dirty="0" smtClean="0"/>
            <a:t>T. </a:t>
          </a:r>
          <a:r>
            <a:rPr lang="en-US" sz="1400" b="0" kern="1200" dirty="0" err="1" smtClean="0"/>
            <a:t>Shen</a:t>
          </a:r>
          <a:r>
            <a:rPr lang="en-US" sz="1400" b="0" kern="1200" dirty="0" smtClean="0"/>
            <a:t>-Early Career Award</a:t>
          </a:r>
        </a:p>
      </dsp:txBody>
      <dsp:txXfrm>
        <a:off x="77756" y="2222311"/>
        <a:ext cx="2807335" cy="1437319"/>
      </dsp:txXfrm>
    </dsp:sp>
    <dsp:sp modelId="{EA74452A-15A2-A040-8E31-E8C1179CE922}">
      <dsp:nvSpPr>
        <dsp:cNvPr id="0" name=""/>
        <dsp:cNvSpPr/>
      </dsp:nvSpPr>
      <dsp:spPr>
        <a:xfrm>
          <a:off x="843152" y="1521523"/>
          <a:ext cx="4713444" cy="4713444"/>
        </a:xfrm>
        <a:custGeom>
          <a:avLst/>
          <a:gdLst/>
          <a:ahLst/>
          <a:cxnLst/>
          <a:rect l="0" t="0" r="0" b="0"/>
          <a:pathLst>
            <a:path>
              <a:moveTo>
                <a:pt x="771655" y="612673"/>
              </a:moveTo>
              <a:arcTo wR="2356722" hR="2356722" stAng="13664045" swAng="223517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DE7ED-7422-A54A-AFA4-34993901F360}" type="datetimeFigureOut">
              <a:rPr lang="en-US" smtClean="0">
                <a:latin typeface="Arial"/>
              </a:rPr>
              <a:t>6/25/15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FA70E-65FE-F64D-B53C-0E4BE7ADFCC5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2132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25ED446A-913C-684E-A7EE-E0D6D85A9573}" type="datetimeFigureOut">
              <a:rPr lang="en-US" smtClean="0"/>
              <a:pPr/>
              <a:t>6/25/15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7221AF4E-A08A-BE4F-8E27-DF04692668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660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1AF4E-A08A-BE4F-8E27-DF04692668E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906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emf"/><Relationship Id="rId5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8674-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0" y="4233120"/>
            <a:ext cx="6019800" cy="2209800"/>
          </a:xfrm>
          <a:solidFill>
            <a:schemeClr val="bg2">
              <a:lumMod val="2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 anchor="t"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700" y="12700"/>
            <a:ext cx="977900" cy="977900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79616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1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58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0"/>
            <a:ext cx="53213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83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0429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649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102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66339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1363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6544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450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426200"/>
            <a:ext cx="5803900" cy="365125"/>
          </a:xfrm>
        </p:spPr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22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59460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4212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73464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029200" cy="6881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438400"/>
            <a:ext cx="6400800" cy="2971800"/>
          </a:xfrm>
          <a:solidFill>
            <a:schemeClr val="bg2">
              <a:lumMod val="2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 anchor="t"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887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426200"/>
            <a:ext cx="58039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5516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7056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49356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48790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78473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1350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10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68633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1750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66970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2570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7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6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8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934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2390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38800" y="6426200"/>
            <a:ext cx="18284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25,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426200"/>
            <a:ext cx="57277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0" y="4572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2700" y="12700"/>
            <a:ext cx="977900" cy="977900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712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38800" y="6426200"/>
            <a:ext cx="18284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28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38800" y="6426200"/>
            <a:ext cx="18284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426200"/>
            <a:ext cx="57277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8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6.emf"/><Relationship Id="rId3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jp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4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1.png"/><Relationship Id="rId12" Type="http://schemas.openxmlformats.org/officeDocument/2006/relationships/image" Target="../media/image62.jpg"/><Relationship Id="rId13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57.emf"/><Relationship Id="rId8" Type="http://schemas.openxmlformats.org/officeDocument/2006/relationships/image" Target="../media/image58.png"/><Relationship Id="rId9" Type="http://schemas.openxmlformats.org/officeDocument/2006/relationships/image" Target="../media/image59.emf"/><Relationship Id="rId10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jpeg"/><Relationship Id="rId3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4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3200" y="4619625"/>
            <a:ext cx="5918200" cy="223837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Muon Accelerators: </a:t>
            </a: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Implementation and Technology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200" y="5610225"/>
            <a:ext cx="5895749" cy="12192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Mark Palmer</a:t>
            </a:r>
            <a:b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Director, US Muon Accelerator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Program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June 25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2015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32000" y="2057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15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Symbol" charset="2"/>
                <a:cs typeface="Symbol" charset="2"/>
              </a:rPr>
              <a:t>n </a:t>
            </a:r>
            <a:r>
              <a:rPr lang="en-US" altLang="ja-JP" dirty="0">
                <a:cs typeface="Symbol" charset="2"/>
              </a:rPr>
              <a:t>Beams at nuSTORM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295400"/>
            <a:ext cx="3365826" cy="5362574"/>
          </a:xfrm>
        </p:spPr>
        <p:txBody>
          <a:bodyPr>
            <a:normAutofit/>
          </a:bodyPr>
          <a:lstStyle/>
          <a:p>
            <a:r>
              <a:rPr lang="en-US" altLang="ja-JP" sz="2000" dirty="0">
                <a:latin typeface="Symbol" charset="2"/>
                <a:cs typeface="Symbol" charset="2"/>
              </a:rPr>
              <a:t>n</a:t>
            </a:r>
            <a:r>
              <a:rPr lang="en-US" altLang="ja-JP" sz="2000" dirty="0"/>
              <a:t> beams from </a:t>
            </a:r>
            <a:r>
              <a:rPr lang="en-US" altLang="ja-JP" sz="2000" dirty="0" smtClean="0">
                <a:latin typeface="Symbol" charset="2"/>
                <a:cs typeface="Symbol" charset="2"/>
              </a:rPr>
              <a:t>p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decay </a:t>
            </a:r>
            <a:r>
              <a:rPr lang="en-US" altLang="ja-JP" sz="2000" dirty="0"/>
              <a:t>at </a:t>
            </a:r>
            <a:r>
              <a:rPr lang="en-US" altLang="ja-JP" sz="2000" dirty="0" smtClean="0"/>
              <a:t>nuSTORM:</a:t>
            </a:r>
            <a:br>
              <a:rPr lang="en-US" altLang="ja-JP" sz="2000" dirty="0" smtClean="0"/>
            </a:br>
            <a:r>
              <a:rPr lang="en-US" altLang="ja-JP" sz="2000" dirty="0" smtClean="0">
                <a:solidFill>
                  <a:srgbClr val="CCFFCC"/>
                </a:solidFill>
              </a:rPr>
              <a:t>High f</a:t>
            </a:r>
            <a:r>
              <a:rPr lang="en-US" altLang="ja-JP" sz="2000" dirty="0" smtClean="0">
                <a:solidFill>
                  <a:srgbClr val="CCFFCC"/>
                </a:solidFill>
              </a:rPr>
              <a:t>lavor purity </a:t>
            </a:r>
            <a:r>
              <a:rPr lang="en-US" altLang="ja-JP" sz="2000" dirty="0">
                <a:solidFill>
                  <a:srgbClr val="CCFFCC"/>
                </a:solidFill>
              </a:rPr>
              <a:t>with </a:t>
            </a:r>
            <a:r>
              <a:rPr lang="en-US" altLang="ja-JP" sz="2000" dirty="0" smtClean="0">
                <a:solidFill>
                  <a:srgbClr val="CCFFCC"/>
                </a:solidFill>
              </a:rPr>
              <a:t>flux known </a:t>
            </a:r>
            <a:r>
              <a:rPr lang="en-US" altLang="ja-JP" sz="2000" dirty="0">
                <a:solidFill>
                  <a:srgbClr val="CCFFCC"/>
                </a:solidFill>
              </a:rPr>
              <a:t>to &lt;</a:t>
            </a:r>
            <a:r>
              <a:rPr lang="en-US" altLang="ja-JP" sz="2000" dirty="0" smtClean="0">
                <a:solidFill>
                  <a:srgbClr val="CCFFCC"/>
                </a:solidFill>
              </a:rPr>
              <a:t>1%</a:t>
            </a:r>
          </a:p>
          <a:p>
            <a:endParaRPr lang="en-US" altLang="ja-JP" sz="2000" dirty="0" smtClean="0"/>
          </a:p>
          <a:p>
            <a:endParaRPr lang="en-US" altLang="ja-JP" sz="2000" dirty="0"/>
          </a:p>
          <a:p>
            <a:pPr marL="0" indent="0">
              <a:buNone/>
            </a:pPr>
            <a:endParaRPr lang="en-US" altLang="ja-JP" sz="3200" dirty="0"/>
          </a:p>
          <a:p>
            <a:r>
              <a:rPr lang="en-US" altLang="ja-JP" sz="2000" dirty="0">
                <a:solidFill>
                  <a:srgbClr val="FFFFFF"/>
                </a:solidFill>
                <a:latin typeface="Symbol" charset="2"/>
                <a:cs typeface="Symbol" charset="2"/>
              </a:rPr>
              <a:t>n</a:t>
            </a:r>
            <a:r>
              <a:rPr lang="en-US" altLang="ja-JP" sz="2000" dirty="0">
                <a:solidFill>
                  <a:srgbClr val="FFFFFF"/>
                </a:solidFill>
              </a:rPr>
              <a:t> beams from </a:t>
            </a:r>
            <a:r>
              <a:rPr lang="en-US" altLang="ja-JP" sz="2000" dirty="0">
                <a:solidFill>
                  <a:srgbClr val="FFFFFF"/>
                </a:solidFill>
                <a:latin typeface="Symbol" charset="2"/>
                <a:cs typeface="Symbol" charset="2"/>
              </a:rPr>
              <a:t>m</a:t>
            </a:r>
            <a:r>
              <a:rPr lang="en-US" altLang="ja-JP" sz="2000" dirty="0">
                <a:solidFill>
                  <a:srgbClr val="FFFFFF"/>
                </a:solidFill>
              </a:rPr>
              <a:t> decay at </a:t>
            </a:r>
            <a:r>
              <a:rPr lang="en-US" altLang="ja-JP" sz="2000" dirty="0" smtClean="0">
                <a:solidFill>
                  <a:srgbClr val="FFFFFF"/>
                </a:solidFill>
              </a:rPr>
              <a:t>nuSTORM:</a:t>
            </a:r>
            <a:br>
              <a:rPr lang="en-US" altLang="ja-JP" sz="2000" dirty="0" smtClean="0">
                <a:solidFill>
                  <a:srgbClr val="FFFFFF"/>
                </a:solidFill>
              </a:rPr>
            </a:br>
            <a:r>
              <a:rPr lang="en-US" altLang="ja-JP" sz="2000" dirty="0" smtClean="0">
                <a:solidFill>
                  <a:srgbClr val="CCFFCC"/>
                </a:solidFill>
              </a:rPr>
              <a:t>Absolute </a:t>
            </a:r>
            <a:r>
              <a:rPr lang="en-US" altLang="ja-JP" sz="2000" dirty="0">
                <a:solidFill>
                  <a:srgbClr val="CCFFCC"/>
                </a:solidFill>
              </a:rPr>
              <a:t>flavor purity with flux known to &lt;</a:t>
            </a:r>
            <a:r>
              <a:rPr lang="en-US" altLang="ja-JP" sz="2000" dirty="0" smtClean="0">
                <a:solidFill>
                  <a:srgbClr val="CCFFCC"/>
                </a:solidFill>
              </a:rPr>
              <a:t>1</a:t>
            </a:r>
            <a:r>
              <a:rPr lang="en-US" altLang="ja-JP" sz="2000" dirty="0">
                <a:solidFill>
                  <a:srgbClr val="CCFFCC"/>
                </a:solidFill>
              </a:rPr>
              <a:t>%</a:t>
            </a:r>
            <a:endParaRPr lang="ja-JP" altLang="en-US" sz="2000" dirty="0">
              <a:solidFill>
                <a:srgbClr val="CCFFCC"/>
              </a:solidFill>
            </a:endParaRPr>
          </a:p>
          <a:p>
            <a:endParaRPr lang="ja-JP" alt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10</a:t>
            </a:fld>
            <a:endParaRPr lang="en-US"/>
          </a:p>
        </p:txBody>
      </p:sp>
      <p:pic>
        <p:nvPicPr>
          <p:cNvPr id="7" name="Content Placeholder 3" descr="nu_pi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90" b="3932"/>
          <a:stretch/>
        </p:blipFill>
        <p:spPr>
          <a:xfrm>
            <a:off x="3530926" y="1447800"/>
            <a:ext cx="5613074" cy="2057400"/>
          </a:xfrm>
          <a:prstGeom prst="rect">
            <a:avLst/>
          </a:prstGeom>
        </p:spPr>
      </p:pic>
      <p:pic>
        <p:nvPicPr>
          <p:cNvPr id="8" name="Content Placeholder 3" descr="mu_nu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34" b="5015"/>
          <a:stretch/>
        </p:blipFill>
        <p:spPr>
          <a:xfrm>
            <a:off x="3530926" y="4087396"/>
            <a:ext cx="5613074" cy="20848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33800" y="990600"/>
            <a:ext cx="45720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latin typeface="Symbol" charset="2"/>
                <a:cs typeface="Symbol" charset="2"/>
              </a:rPr>
              <a:t>p</a:t>
            </a:r>
            <a:r>
              <a:rPr lang="en-US" altLang="ja-JP" baseline="30000" dirty="0">
                <a:latin typeface="Symbol" charset="2"/>
                <a:cs typeface="Symbol" charset="2"/>
              </a:rPr>
              <a:t>+</a:t>
            </a:r>
            <a:r>
              <a:rPr lang="en-US" altLang="ja-JP" dirty="0">
                <a:latin typeface="Symbol" charset="2"/>
                <a:cs typeface="Symbol" charset="2"/>
              </a:rPr>
              <a:t> </a:t>
            </a:r>
            <a:r>
              <a:rPr lang="en-US" altLang="ja-JP" sz="12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altLang="ja-JP" dirty="0">
                <a:latin typeface="Symbol" charset="2"/>
                <a:cs typeface="Symbol" charset="2"/>
              </a:rPr>
              <a:t>  m</a:t>
            </a:r>
            <a:r>
              <a:rPr lang="en-US" altLang="ja-JP" baseline="30000" dirty="0">
                <a:latin typeface="Symbol" charset="2"/>
                <a:cs typeface="Symbol" charset="2"/>
              </a:rPr>
              <a:t>+</a:t>
            </a:r>
            <a:r>
              <a:rPr lang="en-US" altLang="ja-JP" dirty="0">
                <a:latin typeface="Symbol" charset="2"/>
                <a:cs typeface="Symbol" charset="2"/>
              </a:rPr>
              <a:t> + </a:t>
            </a:r>
            <a:r>
              <a:rPr lang="en-US" altLang="ja-JP" dirty="0" smtClean="0">
                <a:latin typeface="Symbol" charset="2"/>
                <a:cs typeface="Symbol" charset="2"/>
              </a:rPr>
              <a:t>n</a:t>
            </a:r>
            <a:r>
              <a:rPr lang="en-US" altLang="ja-JP" baseline="-25000" dirty="0" smtClean="0">
                <a:latin typeface="Symbol" charset="2"/>
                <a:cs typeface="Symbol" charset="2"/>
              </a:rPr>
              <a:t>m</a:t>
            </a:r>
            <a:r>
              <a:rPr lang="en-US" altLang="ja-JP" dirty="0" smtClean="0">
                <a:latin typeface="Symbol" charset="2"/>
                <a:cs typeface="Symbol" charset="2"/>
              </a:rPr>
              <a:t>,    p </a:t>
            </a:r>
            <a:r>
              <a:rPr lang="en-US" altLang="ja-JP" dirty="0" smtClean="0">
                <a:cs typeface="Symbol" charset="2"/>
              </a:rPr>
              <a:t>decays in injection straight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733800" y="3638663"/>
            <a:ext cx="5257800" cy="457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latin typeface="Symbol" charset="2"/>
                <a:cs typeface="Symbol" charset="2"/>
              </a:rPr>
              <a:t>m</a:t>
            </a:r>
            <a:r>
              <a:rPr lang="en-US" altLang="ja-JP" baseline="30000" dirty="0">
                <a:cs typeface="Symbol" charset="2"/>
              </a:rPr>
              <a:t>+ </a:t>
            </a:r>
            <a:r>
              <a:rPr lang="en-US" altLang="ja-JP" sz="12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altLang="ja-JP" baseline="30000" dirty="0">
                <a:cs typeface="Symbol" charset="2"/>
              </a:rPr>
              <a:t>  </a:t>
            </a:r>
            <a:r>
              <a:rPr lang="en-US" altLang="ja-JP" dirty="0">
                <a:cs typeface="Symbol" charset="2"/>
              </a:rPr>
              <a:t>e</a:t>
            </a:r>
            <a:r>
              <a:rPr lang="en-US" altLang="ja-JP" baseline="30000" dirty="0">
                <a:cs typeface="Symbol" charset="2"/>
              </a:rPr>
              <a:t>+</a:t>
            </a:r>
            <a:r>
              <a:rPr lang="en-US" altLang="ja-JP" dirty="0">
                <a:cs typeface="Symbol" charset="2"/>
              </a:rPr>
              <a:t> + </a:t>
            </a:r>
            <a:r>
              <a:rPr lang="en-US" altLang="ja-JP" dirty="0">
                <a:latin typeface="Symbol" charset="2"/>
                <a:cs typeface="Symbol" charset="2"/>
              </a:rPr>
              <a:t>n</a:t>
            </a:r>
            <a:r>
              <a:rPr lang="en-US" altLang="ja-JP" baseline="-25000" dirty="0">
                <a:cs typeface="Symbol" charset="2"/>
              </a:rPr>
              <a:t>e</a:t>
            </a:r>
            <a:r>
              <a:rPr lang="en-US" altLang="ja-JP" dirty="0">
                <a:cs typeface="Symbol" charset="2"/>
              </a:rPr>
              <a:t> + </a:t>
            </a:r>
            <a:r>
              <a:rPr lang="en-US" altLang="ja-JP" dirty="0">
                <a:latin typeface="Symbol" charset="2"/>
                <a:cs typeface="Symbol" charset="2"/>
              </a:rPr>
              <a:t>n</a:t>
            </a:r>
            <a:r>
              <a:rPr lang="en-US" altLang="ja-JP" baseline="-25000" dirty="0">
                <a:latin typeface="Symbol" charset="2"/>
                <a:cs typeface="Symbol" charset="2"/>
              </a:rPr>
              <a:t>m</a:t>
            </a:r>
            <a:r>
              <a:rPr lang="en-US" altLang="ja-JP" dirty="0">
                <a:cs typeface="Symbol" charset="2"/>
              </a:rPr>
              <a:t>-bar</a:t>
            </a:r>
            <a:r>
              <a:rPr lang="en-US" altLang="ja-JP" dirty="0" smtClean="0">
                <a:latin typeface="Symbol" charset="2"/>
                <a:cs typeface="Symbol" charset="2"/>
              </a:rPr>
              <a:t>,    </a:t>
            </a:r>
            <a:r>
              <a:rPr lang="en-US" altLang="ja-JP" dirty="0" smtClean="0">
                <a:cs typeface="Symbol" charset="2"/>
              </a:rPr>
              <a:t>decays from stored muons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54234" y="1371600"/>
            <a:ext cx="868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@50m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54234" y="4096895"/>
            <a:ext cx="868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@50m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239000" y="4064629"/>
            <a:ext cx="112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@2000m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91400" y="1373261"/>
            <a:ext cx="112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@2000m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744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err="1" smtClean="0"/>
              <a:t>Storm</a:t>
            </a:r>
            <a:r>
              <a:rPr lang="en-US" dirty="0" smtClean="0"/>
              <a:t> as an R&amp;D platform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54" y="1050926"/>
            <a:ext cx="5815429" cy="549669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</a:t>
            </a:r>
            <a:r>
              <a:rPr lang="en-US" dirty="0" smtClean="0"/>
              <a:t> high-intensity pulsed </a:t>
            </a:r>
            <a:r>
              <a:rPr lang="en-US" dirty="0" err="1" smtClean="0"/>
              <a:t>muon</a:t>
            </a:r>
            <a:r>
              <a:rPr lang="en-US" dirty="0" smtClean="0"/>
              <a:t> source </a:t>
            </a:r>
            <a:endParaRPr lang="en-US" dirty="0"/>
          </a:p>
          <a:p>
            <a:r>
              <a:rPr lang="en-US" dirty="0"/>
              <a:t>100&lt;p</a:t>
            </a:r>
            <a:r>
              <a:rPr lang="el-GR" baseline="-25000" dirty="0">
                <a:latin typeface="Calibri"/>
              </a:rPr>
              <a:t>μ</a:t>
            </a:r>
            <a:r>
              <a:rPr lang="en-US" dirty="0"/>
              <a:t>&lt;300 MeV/c </a:t>
            </a:r>
            <a:r>
              <a:rPr lang="en-US" dirty="0" err="1" smtClean="0"/>
              <a:t>muons</a:t>
            </a:r>
            <a:endParaRPr lang="en-US" dirty="0"/>
          </a:p>
          <a:p>
            <a:pPr lvl="1"/>
            <a:r>
              <a:rPr lang="en-US" dirty="0" smtClean="0"/>
              <a:t>Using extracted beam from ring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10</a:t>
            </a:r>
            <a:r>
              <a:rPr lang="en-US" dirty="0" smtClean="0"/>
              <a:t> </a:t>
            </a:r>
            <a:r>
              <a:rPr lang="en-US" dirty="0" err="1" smtClean="0"/>
              <a:t>muons</a:t>
            </a:r>
            <a:r>
              <a:rPr lang="en-US" dirty="0" smtClean="0"/>
              <a:t>  per 1 </a:t>
            </a:r>
            <a:r>
              <a:rPr lang="el-GR" dirty="0" smtClean="0">
                <a:latin typeface="Calibri"/>
              </a:rPr>
              <a:t>μ</a:t>
            </a:r>
            <a:r>
              <a:rPr lang="en-US" dirty="0" smtClean="0"/>
              <a:t>sec pulse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Beam available simultaneously with physics operation</a:t>
            </a:r>
          </a:p>
          <a:p>
            <a:endParaRPr lang="en-US" dirty="0" smtClean="0"/>
          </a:p>
          <a:p>
            <a:r>
              <a:rPr lang="en-US" dirty="0" smtClean="0"/>
              <a:t>A platform </a:t>
            </a:r>
            <a:r>
              <a:rPr lang="en-US" dirty="0" smtClean="0"/>
              <a:t>to </a:t>
            </a:r>
            <a:r>
              <a:rPr lang="en-US" dirty="0" smtClean="0"/>
              <a:t>test instrumentation for characterizing high intensity muon beams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4483" y="3552825"/>
            <a:ext cx="3141747" cy="21430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4483" y="1117601"/>
            <a:ext cx="3138483" cy="236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075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The Long Baseline Neutrino Factory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003300"/>
            <a:ext cx="4112040" cy="50927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IDS-NF:  the </a:t>
            </a:r>
            <a:r>
              <a:rPr lang="en-US" sz="2400" i="1" dirty="0" smtClean="0"/>
              <a:t>ideal</a:t>
            </a:r>
            <a:r>
              <a:rPr lang="en-US" sz="2400" dirty="0" smtClean="0"/>
              <a:t> </a:t>
            </a:r>
            <a:r>
              <a:rPr lang="en-US" sz="2400" dirty="0" smtClean="0"/>
              <a:t>NF</a:t>
            </a:r>
            <a:endParaRPr lang="en-US" sz="2000" dirty="0" smtClean="0"/>
          </a:p>
          <a:p>
            <a:r>
              <a:rPr lang="en-US" sz="2400" dirty="0" smtClean="0"/>
              <a:t>Muon Accelerator Staging </a:t>
            </a:r>
            <a:br>
              <a:rPr lang="en-US" sz="2400" dirty="0" smtClean="0"/>
            </a:br>
            <a:r>
              <a:rPr lang="en-US" sz="2400" dirty="0" smtClean="0"/>
              <a:t>Study: </a:t>
            </a:r>
            <a:r>
              <a:rPr lang="en-US" sz="2400" i="1" dirty="0" smtClean="0">
                <a:solidFill>
                  <a:srgbClr val="FFFF00"/>
                </a:solidFill>
                <a:cs typeface="Wingdings 3" charset="2"/>
              </a:rPr>
              <a:t> </a:t>
            </a:r>
            <a:r>
              <a:rPr lang="en-US" sz="2400" i="1" dirty="0" smtClean="0">
                <a:solidFill>
                  <a:srgbClr val="FFFF00"/>
                </a:solidFill>
                <a:cs typeface="Wingdings 3" charset="2"/>
              </a:rPr>
              <a:t/>
            </a:r>
            <a:br>
              <a:rPr lang="en-US" sz="2400" i="1" dirty="0" smtClean="0">
                <a:solidFill>
                  <a:srgbClr val="FFFF00"/>
                </a:solidFill>
                <a:cs typeface="Wingdings 3" charset="2"/>
              </a:rPr>
            </a:br>
            <a:r>
              <a:rPr lang="en-US" sz="2400" i="1" dirty="0" smtClean="0">
                <a:solidFill>
                  <a:srgbClr val="FFFF00"/>
                </a:solidFill>
                <a:cs typeface="Wingdings 3" charset="2"/>
              </a:rPr>
              <a:t>An incremental </a:t>
            </a:r>
            <a:r>
              <a:rPr lang="en-US" sz="2400" i="1" dirty="0" smtClean="0">
                <a:solidFill>
                  <a:srgbClr val="FFFF00"/>
                </a:solidFill>
                <a:cs typeface="Wingdings 3" charset="2"/>
              </a:rPr>
              <a:t>approach </a:t>
            </a:r>
            <a:r>
              <a:rPr lang="en-US" sz="2400" i="1" dirty="0" smtClean="0">
                <a:solidFill>
                  <a:srgbClr val="FFFF00"/>
                </a:solidFill>
                <a:cs typeface="Wingdings 3" charset="2"/>
              </a:rPr>
              <a:t>-</a:t>
            </a:r>
            <a:r>
              <a:rPr lang="en-US" sz="2400" b="1" i="1" dirty="0" smtClean="0">
                <a:solidFill>
                  <a:srgbClr val="FFFF00"/>
                </a:solidFill>
                <a:cs typeface="Wingdings 3" charset="2"/>
              </a:rPr>
              <a:t>NuMAX</a:t>
            </a:r>
            <a:r>
              <a:rPr lang="en-US" sz="2400" i="1" dirty="0" smtClean="0">
                <a:solidFill>
                  <a:srgbClr val="FFFF00"/>
                </a:solidFill>
                <a:cs typeface="Wingdings 3" charset="2"/>
              </a:rPr>
              <a:t>@5 </a:t>
            </a:r>
            <a:r>
              <a:rPr lang="en-US" sz="2400" i="1" dirty="0" err="1" smtClean="0">
                <a:solidFill>
                  <a:srgbClr val="FFFF00"/>
                </a:solidFill>
                <a:cs typeface="Wingdings 3" charset="2"/>
              </a:rPr>
              <a:t>GeV</a:t>
            </a:r>
            <a:r>
              <a:rPr lang="en-US" sz="2400" i="1" dirty="0" err="1">
                <a:solidFill>
                  <a:srgbClr val="FFFF0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2400" i="1" dirty="0" err="1" smtClean="0">
                <a:solidFill>
                  <a:srgbClr val="FFFF00"/>
                </a:solidFill>
                <a:cs typeface="Wingdings 3" charset="2"/>
              </a:rPr>
              <a:t>SURF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25,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2040" y="1141640"/>
            <a:ext cx="4974810" cy="115266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2" name="Picture 1" descr="131112-IDS-N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39" y="3228340"/>
            <a:ext cx="3966001" cy="309880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</p:pic>
      <p:pic>
        <p:nvPicPr>
          <p:cNvPr id="3" name="Picture 2" descr="MIN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1940" y="2547620"/>
            <a:ext cx="50419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90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MAP Muon Accelerator Staging Study </a:t>
            </a:r>
            <a:r>
              <a:rPr lang="en-US" sz="3200" dirty="0" smtClean="0">
                <a:latin typeface="Wingdings 3" charset="2"/>
                <a:cs typeface="Wingdings 3" charset="2"/>
              </a:rPr>
              <a:t>a</a:t>
            </a:r>
            <a:r>
              <a:rPr lang="en-US" sz="3200" dirty="0" smtClean="0">
                <a:latin typeface="+mn-lt"/>
                <a:cs typeface="Wingdings 3" charset="2"/>
              </a:rPr>
              <a:t> NuMAX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13</a:t>
            </a:fld>
            <a:endParaRPr lang="en-US"/>
          </a:p>
        </p:txBody>
      </p:sp>
      <p:pic>
        <p:nvPicPr>
          <p:cNvPr id="9" name="Content Placeholder 8" descr="Block_Diagrams_R16_NuMAX.pd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269" r="-7269"/>
          <a:stretch>
            <a:fillRect/>
          </a:stretch>
        </p:blipFill>
        <p:spPr/>
      </p:pic>
      <p:sp>
        <p:nvSpPr>
          <p:cNvPr id="10" name="Rounded Rectangle 9"/>
          <p:cNvSpPr/>
          <p:nvPr/>
        </p:nvSpPr>
        <p:spPr>
          <a:xfrm>
            <a:off x="6477000" y="4038600"/>
            <a:ext cx="2609850" cy="2438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NuMAX Staging:</a:t>
            </a:r>
          </a:p>
          <a:p>
            <a:pPr marL="228600" indent="-228600">
              <a:buFont typeface="Arial"/>
              <a:buChar char="•"/>
            </a:pPr>
            <a:r>
              <a:rPr lang="en-US" sz="1600" b="1" i="1" dirty="0" smtClean="0"/>
              <a:t>Commissioning</a:t>
            </a:r>
            <a:r>
              <a:rPr lang="en-US" sz="1600" dirty="0" smtClean="0"/>
              <a:t> 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1MW Target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No Muon Cooling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10kT Detector</a:t>
            </a:r>
          </a:p>
          <a:p>
            <a:pPr marL="228600" indent="-228600">
              <a:buFont typeface="Arial"/>
              <a:buChar char="•"/>
            </a:pPr>
            <a:r>
              <a:rPr lang="en-US" sz="1600" b="1" i="1" dirty="0" smtClean="0"/>
              <a:t>NuMAX+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2.75 MW Target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6D Muon Cooling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34kT Detector</a:t>
            </a:r>
            <a:endParaRPr lang="en-US" sz="1600" dirty="0"/>
          </a:p>
        </p:txBody>
      </p:sp>
      <p:sp>
        <p:nvSpPr>
          <p:cNvPr id="3" name="Rounded Rectangle 2"/>
          <p:cNvSpPr/>
          <p:nvPr/>
        </p:nvSpPr>
        <p:spPr>
          <a:xfrm>
            <a:off x="7188200" y="1828800"/>
            <a:ext cx="1955800" cy="9144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B201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B20101"/>
                </a:solidFill>
              </a:rPr>
              <a:t>5 GeV Storage Ring optimized for Fermilab-to-SURF baseline</a:t>
            </a:r>
            <a:endParaRPr lang="en-US" sz="1400" dirty="0">
              <a:solidFill>
                <a:srgbClr val="B201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219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NF_Table copy.pd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688" b="-8688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315200" cy="1050926"/>
          </a:xfrm>
        </p:spPr>
        <p:txBody>
          <a:bodyPr>
            <a:noAutofit/>
          </a:bodyPr>
          <a:lstStyle/>
          <a:p>
            <a:r>
              <a:rPr lang="en-US" sz="4000" dirty="0" smtClean="0"/>
              <a:t>MASS NF Parameters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14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6200" y="2133600"/>
            <a:ext cx="9010650" cy="537834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76200" y="5532861"/>
            <a:ext cx="9002183" cy="18946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69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7" y="-12700"/>
            <a:ext cx="9139493" cy="6813486"/>
          </a:xfrm>
          <a:prstGeom prst="rect">
            <a:avLst/>
          </a:prstGeom>
        </p:spPr>
      </p:pic>
      <p:sp>
        <p:nvSpPr>
          <p:cNvPr id="136" name="Rectangle 135"/>
          <p:cNvSpPr/>
          <p:nvPr/>
        </p:nvSpPr>
        <p:spPr bwMode="auto">
          <a:xfrm>
            <a:off x="0" y="6413500"/>
            <a:ext cx="787400" cy="330200"/>
          </a:xfrm>
          <a:prstGeom prst="rect">
            <a:avLst/>
          </a:prstGeom>
          <a:solidFill>
            <a:srgbClr val="B9B0AC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50800"/>
          </a:effectLst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2404" y="2055151"/>
            <a:ext cx="1511639" cy="4047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SURF</a:t>
            </a:r>
          </a:p>
          <a:p>
            <a:pPr>
              <a:lnSpc>
                <a:spcPct val="70000"/>
              </a:lnSpc>
            </a:pPr>
            <a:r>
              <a:rPr lang="en-US" sz="1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Superbeam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64" name="Straight Connector 63"/>
          <p:cNvCxnSpPr>
            <a:cxnSpLocks noChangeShapeType="1"/>
          </p:cNvCxnSpPr>
          <p:nvPr/>
        </p:nvCxnSpPr>
        <p:spPr bwMode="auto">
          <a:xfrm flipH="1">
            <a:off x="3505200" y="5074907"/>
            <a:ext cx="4629150" cy="8890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" name="TextBox 84"/>
          <p:cNvSpPr txBox="1">
            <a:spLocks noChangeArrowheads="1"/>
          </p:cNvSpPr>
          <p:nvPr/>
        </p:nvSpPr>
        <p:spPr bwMode="auto">
          <a:xfrm>
            <a:off x="117016" y="2845979"/>
            <a:ext cx="127470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NuMAX: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FF6600"/>
              </a:solidFill>
              <a:latin typeface="Arial"/>
              <a:cs typeface="Arial"/>
            </a:endParaRPr>
          </a:p>
          <a:p>
            <a:pPr algn="ctr" eaLnBrk="1" hangingPunct="1"/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Symbol" charset="2"/>
                <a:cs typeface="Symbol" charset="2"/>
              </a:rPr>
              <a:t>n</a:t>
            </a:r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s to </a:t>
            </a:r>
            <a:r>
              <a:rPr lang="en-US" sz="1600" b="1" dirty="0" smtClean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SURF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71" name="TextBox 84"/>
          <p:cNvSpPr txBox="1">
            <a:spLocks noChangeArrowheads="1"/>
          </p:cNvSpPr>
          <p:nvPr/>
        </p:nvSpPr>
        <p:spPr bwMode="auto">
          <a:xfrm>
            <a:off x="3086053" y="6019800"/>
            <a:ext cx="102874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1200"/>
              </a:lnSpc>
            </a:pPr>
            <a:r>
              <a:rPr lang="en-US" sz="1600" b="1" dirty="0" err="1" smtClean="0">
                <a:ln>
                  <a:solidFill>
                    <a:srgbClr val="000000"/>
                  </a:solidFill>
                </a:ln>
                <a:solidFill>
                  <a:srgbClr val="FF6600"/>
                </a:solidFill>
                <a:latin typeface="Symbol" charset="2"/>
                <a:cs typeface="Symbol" charset="2"/>
              </a:rPr>
              <a:t>n</a:t>
            </a:r>
            <a:r>
              <a:rPr lang="en-US" sz="1600" b="1" dirty="0" err="1" smtClean="0">
                <a:ln>
                  <a:solidFill>
                    <a:srgbClr val="000000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STORM</a:t>
            </a:r>
            <a:endParaRPr lang="en-US" sz="16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 bwMode="auto">
          <a:xfrm rot="20096253">
            <a:off x="3762030" y="5683774"/>
            <a:ext cx="251006" cy="116532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cxnSp>
        <p:nvCxnSpPr>
          <p:cNvPr id="10" name="Straight Connector 9"/>
          <p:cNvCxnSpPr>
            <a:stCxn id="63" idx="3"/>
            <a:endCxn id="8" idx="1"/>
          </p:cNvCxnSpPr>
          <p:nvPr/>
        </p:nvCxnSpPr>
        <p:spPr bwMode="auto">
          <a:xfrm flipV="1">
            <a:off x="3485148" y="5795204"/>
            <a:ext cx="288699" cy="13451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863894" y="6127750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 New Roman"/>
                <a:cs typeface="Times New Roman"/>
              </a:rPr>
              <a:t>ft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48517" y="6141707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 New Roman"/>
                <a:cs typeface="Times New Roman"/>
              </a:rPr>
              <a:t>ft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81" name="TextBox 84"/>
          <p:cNvSpPr txBox="1">
            <a:spLocks noChangeArrowheads="1"/>
          </p:cNvSpPr>
          <p:nvPr/>
        </p:nvSpPr>
        <p:spPr bwMode="auto">
          <a:xfrm>
            <a:off x="3557006" y="5274277"/>
            <a:ext cx="1242159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Muon Beam</a:t>
            </a:r>
            <a:b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</a:b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R&amp;D Facility</a:t>
            </a:r>
            <a:endParaRPr lang="en-US" sz="14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930900" y="5865592"/>
            <a:ext cx="3111500" cy="6876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90"/>
                </a:solidFill>
              </a:rPr>
              <a:t>Possible to deploy subsequent muon collider capabilities </a:t>
            </a:r>
            <a:endParaRPr lang="en-US" sz="1400" b="1" dirty="0">
              <a:solidFill>
                <a:srgbClr val="000090"/>
              </a:solidFill>
            </a:endParaRPr>
          </a:p>
        </p:txBody>
      </p:sp>
      <p:sp>
        <p:nvSpPr>
          <p:cNvPr id="82" name="TextBox 93"/>
          <p:cNvSpPr txBox="1">
            <a:spLocks noChangeArrowheads="1"/>
          </p:cNvSpPr>
          <p:nvPr/>
        </p:nvSpPr>
        <p:spPr bwMode="auto">
          <a:xfrm>
            <a:off x="4604263" y="3327955"/>
            <a:ext cx="1270826" cy="461665"/>
          </a:xfrm>
          <a:prstGeom prst="rect">
            <a:avLst/>
          </a:prstGeom>
          <a:solidFill>
            <a:srgbClr val="D9D9D9"/>
          </a:solidFill>
          <a:ln>
            <a:solidFill>
              <a:srgbClr val="FF0000"/>
            </a:solidFill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1 GeV Muon </a:t>
            </a:r>
            <a:b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Linac (325MHz)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-14329" y="2564352"/>
            <a:ext cx="673394" cy="444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To </a:t>
            </a:r>
          </a:p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SURF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129" name="Straight Connector 128"/>
          <p:cNvCxnSpPr>
            <a:cxnSpLocks noChangeShapeType="1"/>
          </p:cNvCxnSpPr>
          <p:nvPr/>
        </p:nvCxnSpPr>
        <p:spPr bwMode="auto">
          <a:xfrm rot="60000">
            <a:off x="-9920" y="2286000"/>
            <a:ext cx="1622820" cy="490797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1" name="TextBox 93"/>
          <p:cNvSpPr txBox="1">
            <a:spLocks noChangeArrowheads="1"/>
          </p:cNvSpPr>
          <p:nvPr/>
        </p:nvSpPr>
        <p:spPr bwMode="auto">
          <a:xfrm>
            <a:off x="4131138" y="1707873"/>
            <a:ext cx="1245428" cy="461665"/>
          </a:xfrm>
          <a:prstGeom prst="rect">
            <a:avLst/>
          </a:prstGeom>
          <a:solidFill>
            <a:srgbClr val="D9D9D9"/>
          </a:solidFill>
          <a:ln w="9525">
            <a:solidFill>
              <a:srgbClr val="CA23FF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srgbClr val="CA23FF"/>
                </a:solidFill>
                <a:latin typeface="Arial"/>
                <a:cs typeface="Arial"/>
              </a:rPr>
              <a:t>0.8 GeV Proton </a:t>
            </a:r>
            <a:br>
              <a:rPr lang="en-US" sz="1200" dirty="0" smtClean="0">
                <a:solidFill>
                  <a:srgbClr val="CA23FF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CA23FF"/>
                </a:solidFill>
                <a:latin typeface="Arial"/>
                <a:cs typeface="Arial"/>
              </a:rPr>
              <a:t>Linac (PIP-II)</a:t>
            </a:r>
            <a:endParaRPr lang="en-US" sz="1200" dirty="0">
              <a:solidFill>
                <a:srgbClr val="CA23FF"/>
              </a:solidFill>
              <a:latin typeface="Arial"/>
              <a:cs typeface="Arial"/>
            </a:endParaRPr>
          </a:p>
        </p:txBody>
      </p:sp>
      <p:cxnSp>
        <p:nvCxnSpPr>
          <p:cNvPr id="153" name="Straight Arrow Connector 152"/>
          <p:cNvCxnSpPr>
            <a:stCxn id="9" idx="1"/>
          </p:cNvCxnSpPr>
          <p:nvPr/>
        </p:nvCxnSpPr>
        <p:spPr>
          <a:xfrm flipH="1" flipV="1">
            <a:off x="4069057" y="2418795"/>
            <a:ext cx="426652" cy="228850"/>
          </a:xfrm>
          <a:prstGeom prst="straightConnector1">
            <a:avLst/>
          </a:prstGeom>
          <a:ln w="12700">
            <a:solidFill>
              <a:srgbClr val="45FFEF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" name="TextBox 93"/>
          <p:cNvSpPr txBox="1">
            <a:spLocks noChangeArrowheads="1"/>
          </p:cNvSpPr>
          <p:nvPr/>
        </p:nvSpPr>
        <p:spPr bwMode="auto">
          <a:xfrm>
            <a:off x="2805990" y="3858336"/>
            <a:ext cx="150203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78D012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  <a:t>3-7 GeV Proton &amp;</a:t>
            </a:r>
            <a:b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  <a:t>1-5 GeV Muon</a:t>
            </a:r>
            <a:b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  <a:t>Dual Species Linac</a:t>
            </a:r>
            <a:endParaRPr lang="en-US" sz="1200" dirty="0">
              <a:solidFill>
                <a:srgbClr val="78D012"/>
              </a:solidFill>
              <a:latin typeface="Arial"/>
              <a:cs typeface="Arial"/>
            </a:endParaRPr>
          </a:p>
        </p:txBody>
      </p:sp>
      <p:cxnSp>
        <p:nvCxnSpPr>
          <p:cNvPr id="159" name="Straight Arrow Connector 158"/>
          <p:cNvCxnSpPr>
            <a:stCxn id="151" idx="1"/>
          </p:cNvCxnSpPr>
          <p:nvPr/>
        </p:nvCxnSpPr>
        <p:spPr>
          <a:xfrm flipH="1" flipV="1">
            <a:off x="4025906" y="1818034"/>
            <a:ext cx="105232" cy="120672"/>
          </a:xfrm>
          <a:prstGeom prst="straightConnector1">
            <a:avLst/>
          </a:prstGeom>
          <a:ln w="12700">
            <a:solidFill>
              <a:srgbClr val="CA23FF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155" idx="0"/>
          </p:cNvCxnSpPr>
          <p:nvPr/>
        </p:nvCxnSpPr>
        <p:spPr>
          <a:xfrm flipH="1" flipV="1">
            <a:off x="3250497" y="3148952"/>
            <a:ext cx="306510" cy="709384"/>
          </a:xfrm>
          <a:prstGeom prst="straightConnector1">
            <a:avLst/>
          </a:prstGeom>
          <a:ln w="12700">
            <a:solidFill>
              <a:srgbClr val="78D012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9" name="Arc 278"/>
          <p:cNvSpPr/>
          <p:nvPr/>
        </p:nvSpPr>
        <p:spPr>
          <a:xfrm rot="11302038" flipV="1">
            <a:off x="1414167" y="2995208"/>
            <a:ext cx="1875364" cy="249603"/>
          </a:xfrm>
          <a:prstGeom prst="arc">
            <a:avLst>
              <a:gd name="adj1" fmla="val 16200000"/>
              <a:gd name="adj2" fmla="val 2143211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>
            <a:cxnSpLocks noChangeAspect="1" noChangeShapeType="1"/>
          </p:cNvCxnSpPr>
          <p:nvPr/>
        </p:nvCxnSpPr>
        <p:spPr bwMode="auto">
          <a:xfrm>
            <a:off x="-9916" y="2420470"/>
            <a:ext cx="8144266" cy="260088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 type="arrow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8" name="Straight Connector 87"/>
          <p:cNvCxnSpPr>
            <a:cxnSpLocks noChangeShapeType="1"/>
          </p:cNvCxnSpPr>
          <p:nvPr/>
        </p:nvCxnSpPr>
        <p:spPr bwMode="auto">
          <a:xfrm>
            <a:off x="-5683" y="2539004"/>
            <a:ext cx="8092440" cy="256032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 type="arrow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Rounded Rectangle 34"/>
          <p:cNvSpPr/>
          <p:nvPr/>
        </p:nvSpPr>
        <p:spPr>
          <a:xfrm rot="1080000">
            <a:off x="513307" y="2726468"/>
            <a:ext cx="927100" cy="120475"/>
          </a:xfrm>
          <a:prstGeom prst="roundRect">
            <a:avLst/>
          </a:prstGeom>
          <a:noFill/>
          <a:ln w="63500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709" y="2416812"/>
            <a:ext cx="1382259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45FFE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8C6EA"/>
                </a:solidFill>
              </a:rPr>
              <a:t>0.8-3 GeV Proton </a:t>
            </a:r>
            <a:br>
              <a:rPr lang="en-US" sz="1200" dirty="0" smtClean="0">
                <a:solidFill>
                  <a:srgbClr val="18C6EA"/>
                </a:solidFill>
              </a:rPr>
            </a:br>
            <a:r>
              <a:rPr lang="en-US" sz="1200" dirty="0" smtClean="0">
                <a:solidFill>
                  <a:srgbClr val="18C6EA"/>
                </a:solidFill>
              </a:rPr>
              <a:t>Linac (PIP-III)</a:t>
            </a:r>
            <a:endParaRPr lang="en-US" sz="1200" dirty="0">
              <a:solidFill>
                <a:srgbClr val="18C6EA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085152" y="3848762"/>
            <a:ext cx="2133918" cy="616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To Near Detector(s) for</a:t>
            </a:r>
            <a:b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      Short Baseline</a:t>
            </a:r>
          </a:p>
          <a:p>
            <a:pPr>
              <a:lnSpc>
                <a:spcPct val="80000"/>
              </a:lnSpc>
            </a:pPr>
            <a:r>
              <a:rPr lang="en-US" sz="1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               Studies </a:t>
            </a:r>
          </a:p>
        </p:txBody>
      </p:sp>
      <p:sp>
        <p:nvSpPr>
          <p:cNvPr id="91" name="Rounded Rectangle 90"/>
          <p:cNvSpPr/>
          <p:nvPr/>
        </p:nvSpPr>
        <p:spPr>
          <a:xfrm>
            <a:off x="4578708" y="5079"/>
            <a:ext cx="4559300" cy="1406454"/>
          </a:xfrm>
          <a:prstGeom prst="roundRect">
            <a:avLst/>
          </a:prstGeom>
          <a:gradFill>
            <a:gsLst>
              <a:gs pos="0">
                <a:schemeClr val="bg2">
                  <a:lumMod val="10000"/>
                </a:schemeClr>
              </a:gs>
              <a:gs pos="100000">
                <a:schemeClr val="bg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Possibilities for NF Capabilities at Fermilab: </a:t>
            </a:r>
            <a:br>
              <a:rPr lang="en-US" sz="2400" dirty="0" smtClean="0"/>
            </a:br>
            <a:r>
              <a:rPr lang="en-US" sz="2400" dirty="0" err="1" smtClean="0">
                <a:latin typeface="Symbol" charset="2"/>
                <a:cs typeface="Symbol" charset="2"/>
              </a:rPr>
              <a:t>n</a:t>
            </a:r>
            <a:r>
              <a:rPr lang="en-US" sz="2400" dirty="0" err="1" smtClean="0">
                <a:cs typeface="Symbol" charset="2"/>
              </a:rPr>
              <a:t>STORM</a:t>
            </a:r>
            <a:r>
              <a:rPr lang="en-US" sz="2400" dirty="0" smtClean="0">
                <a:cs typeface="Symbol" charset="2"/>
              </a:rPr>
              <a:t>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ea typeface="Wingdings"/>
                <a:cs typeface="Wingdings"/>
                <a:sym typeface="Wingdings"/>
              </a:rPr>
              <a:t> NuMAX</a:t>
            </a:r>
            <a:endParaRPr lang="en-US" sz="2400" i="1" dirty="0"/>
          </a:p>
        </p:txBody>
      </p:sp>
      <p:sp>
        <p:nvSpPr>
          <p:cNvPr id="21" name="Arc 20"/>
          <p:cNvSpPr/>
          <p:nvPr/>
        </p:nvSpPr>
        <p:spPr>
          <a:xfrm rot="6750108">
            <a:off x="3643289" y="1660841"/>
            <a:ext cx="134110" cy="370215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Arc 93"/>
          <p:cNvSpPr/>
          <p:nvPr/>
        </p:nvSpPr>
        <p:spPr>
          <a:xfrm rot="11466030">
            <a:off x="3669600" y="1794166"/>
            <a:ext cx="126283" cy="126927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Arc 94"/>
          <p:cNvSpPr/>
          <p:nvPr/>
        </p:nvSpPr>
        <p:spPr>
          <a:xfrm rot="13980000">
            <a:off x="3665745" y="1813730"/>
            <a:ext cx="97899" cy="94650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H="1" flipV="1">
            <a:off x="3885592" y="1925257"/>
            <a:ext cx="180537" cy="647561"/>
          </a:xfrm>
          <a:prstGeom prst="line">
            <a:avLst/>
          </a:prstGeom>
          <a:ln w="38100">
            <a:solidFill>
              <a:srgbClr val="2ECF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8" name="Group 227"/>
          <p:cNvGrpSpPr/>
          <p:nvPr/>
        </p:nvGrpSpPr>
        <p:grpSpPr>
          <a:xfrm rot="13867598">
            <a:off x="2172096" y="2742587"/>
            <a:ext cx="230211" cy="230206"/>
            <a:chOff x="3709572" y="1546353"/>
            <a:chExt cx="230211" cy="230206"/>
          </a:xfrm>
        </p:grpSpPr>
        <p:sp>
          <p:nvSpPr>
            <p:cNvPr id="276" name="Arc 275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Arc 276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0" name="Straight Connector 229"/>
          <p:cNvCxnSpPr/>
          <p:nvPr/>
        </p:nvCxnSpPr>
        <p:spPr>
          <a:xfrm rot="3007598" flipV="1">
            <a:off x="3740596" y="3131068"/>
            <a:ext cx="420624" cy="338328"/>
          </a:xfrm>
          <a:prstGeom prst="line">
            <a:avLst/>
          </a:prstGeom>
          <a:ln w="635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1" name="Group 230"/>
          <p:cNvGrpSpPr/>
          <p:nvPr/>
        </p:nvGrpSpPr>
        <p:grpSpPr>
          <a:xfrm rot="3067598">
            <a:off x="4117777" y="3124044"/>
            <a:ext cx="230211" cy="230206"/>
            <a:chOff x="3709572" y="1546353"/>
            <a:chExt cx="230211" cy="230206"/>
          </a:xfrm>
        </p:grpSpPr>
        <p:sp>
          <p:nvSpPr>
            <p:cNvPr id="274" name="Arc 273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Arc 274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2" name="TextBox 231"/>
          <p:cNvSpPr txBox="1"/>
          <p:nvPr/>
        </p:nvSpPr>
        <p:spPr>
          <a:xfrm rot="667598">
            <a:off x="2754144" y="2294100"/>
            <a:ext cx="926157" cy="36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rgbClr val="660066"/>
                </a:solidFill>
                <a:latin typeface="Arial"/>
                <a:cs typeface="Arial"/>
              </a:rPr>
              <a:t>Front</a:t>
            </a:r>
          </a:p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rgbClr val="660066"/>
                </a:solidFill>
                <a:latin typeface="Arial"/>
                <a:cs typeface="Arial"/>
              </a:rPr>
              <a:t>End</a:t>
            </a:r>
            <a:endParaRPr lang="en-US" sz="1200" b="1" dirty="0">
              <a:solidFill>
                <a:srgbClr val="660066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234" name="Straight Connector 233"/>
          <p:cNvCxnSpPr/>
          <p:nvPr/>
        </p:nvCxnSpPr>
        <p:spPr bwMode="auto">
          <a:xfrm rot="3007598" flipV="1">
            <a:off x="2973949" y="2784060"/>
            <a:ext cx="292570" cy="238549"/>
          </a:xfrm>
          <a:prstGeom prst="line">
            <a:avLst/>
          </a:prstGeom>
          <a:ln w="635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 bwMode="auto">
          <a:xfrm rot="3067598" flipV="1">
            <a:off x="3314782" y="2890925"/>
            <a:ext cx="149689" cy="125927"/>
          </a:xfrm>
          <a:prstGeom prst="line">
            <a:avLst/>
          </a:prstGeom>
          <a:ln w="635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 bwMode="auto">
          <a:xfrm rot="3067598" flipV="1">
            <a:off x="2349640" y="2603780"/>
            <a:ext cx="448056" cy="384048"/>
          </a:xfrm>
          <a:prstGeom prst="line">
            <a:avLst/>
          </a:prstGeom>
          <a:ln w="635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236"/>
          <p:cNvSpPr txBox="1"/>
          <p:nvPr/>
        </p:nvSpPr>
        <p:spPr>
          <a:xfrm rot="607598">
            <a:off x="2587606" y="2549172"/>
            <a:ext cx="643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A23FF"/>
                </a:solidFill>
              </a:rPr>
              <a:t>Target</a:t>
            </a:r>
            <a:endParaRPr lang="en-US" sz="1200" b="1" dirty="0">
              <a:solidFill>
                <a:srgbClr val="CA23FF"/>
              </a:solidFill>
            </a:endParaRPr>
          </a:p>
        </p:txBody>
      </p:sp>
      <p:cxnSp>
        <p:nvCxnSpPr>
          <p:cNvPr id="238" name="Straight Connector 237"/>
          <p:cNvCxnSpPr/>
          <p:nvPr/>
        </p:nvCxnSpPr>
        <p:spPr bwMode="auto">
          <a:xfrm rot="3067598" flipV="1">
            <a:off x="4083044" y="3045791"/>
            <a:ext cx="149689" cy="125927"/>
          </a:xfrm>
          <a:prstGeom prst="line">
            <a:avLst/>
          </a:prstGeom>
          <a:ln w="635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1" name="Group 240"/>
          <p:cNvGrpSpPr/>
          <p:nvPr/>
        </p:nvGrpSpPr>
        <p:grpSpPr>
          <a:xfrm rot="13867598">
            <a:off x="2352061" y="2776429"/>
            <a:ext cx="230211" cy="230206"/>
            <a:chOff x="3709572" y="1546353"/>
            <a:chExt cx="230211" cy="230206"/>
          </a:xfrm>
        </p:grpSpPr>
        <p:sp>
          <p:nvSpPr>
            <p:cNvPr id="267" name="Arc 266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Arc 267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2" name="Group 241"/>
          <p:cNvGrpSpPr/>
          <p:nvPr/>
        </p:nvGrpSpPr>
        <p:grpSpPr>
          <a:xfrm rot="13867598">
            <a:off x="2293176" y="2764104"/>
            <a:ext cx="230211" cy="230206"/>
            <a:chOff x="3709572" y="1546353"/>
            <a:chExt cx="230211" cy="230206"/>
          </a:xfrm>
        </p:grpSpPr>
        <p:sp>
          <p:nvSpPr>
            <p:cNvPr id="265" name="Arc 264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Arc 265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3" name="Group 242"/>
          <p:cNvGrpSpPr/>
          <p:nvPr/>
        </p:nvGrpSpPr>
        <p:grpSpPr>
          <a:xfrm rot="13867598">
            <a:off x="2230763" y="2754394"/>
            <a:ext cx="230211" cy="230206"/>
            <a:chOff x="3709572" y="1546353"/>
            <a:chExt cx="230211" cy="230206"/>
          </a:xfrm>
        </p:grpSpPr>
        <p:sp>
          <p:nvSpPr>
            <p:cNvPr id="263" name="Arc 262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Arc 263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5" name="Straight Arrow Connector 244"/>
          <p:cNvCxnSpPr/>
          <p:nvPr/>
        </p:nvCxnSpPr>
        <p:spPr>
          <a:xfrm rot="3427598">
            <a:off x="3068585" y="2687886"/>
            <a:ext cx="191011" cy="179100"/>
          </a:xfrm>
          <a:prstGeom prst="straightConnector1">
            <a:avLst/>
          </a:prstGeom>
          <a:ln w="9525">
            <a:solidFill>
              <a:srgbClr val="660066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3" name="TextBox 252"/>
          <p:cNvSpPr txBox="1"/>
          <p:nvPr/>
        </p:nvSpPr>
        <p:spPr>
          <a:xfrm rot="667598">
            <a:off x="1758336" y="2095654"/>
            <a:ext cx="1244040" cy="5940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Accumulator,</a:t>
            </a:r>
            <a:b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</a:br>
            <a:r>
              <a:rPr lang="en-US" sz="1200" b="1" dirty="0" err="1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Buncher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cs typeface="Arial"/>
              </a:rPr>
              <a:t>,</a:t>
            </a:r>
            <a:endParaRPr lang="en-US" sz="1200" b="1" dirty="0" smtClean="0">
              <a:solidFill>
                <a:schemeClr val="accent2">
                  <a:lumMod val="50000"/>
                </a:schemeClr>
              </a:solidFill>
              <a:cs typeface="Arial"/>
            </a:endParaRPr>
          </a:p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Combiner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778080" y="1411532"/>
            <a:ext cx="504697" cy="652394"/>
          </a:xfrm>
          <a:prstGeom prst="line">
            <a:avLst/>
          </a:prstGeom>
          <a:ln w="57150"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 bwMode="auto">
          <a:xfrm>
            <a:off x="3485620" y="2972644"/>
            <a:ext cx="667280" cy="133426"/>
          </a:xfrm>
          <a:prstGeom prst="line">
            <a:avLst/>
          </a:prstGeom>
          <a:ln w="635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>
            <a:cxnSpLocks noChangeAspect="1"/>
          </p:cNvCxnSpPr>
          <p:nvPr/>
        </p:nvCxnSpPr>
        <p:spPr>
          <a:xfrm flipH="1" flipV="1">
            <a:off x="3889865" y="1946451"/>
            <a:ext cx="23471" cy="84183"/>
          </a:xfrm>
          <a:prstGeom prst="line">
            <a:avLst/>
          </a:prstGeom>
          <a:ln w="38100"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Arrow Connector 253"/>
          <p:cNvCxnSpPr>
            <a:endCxn id="266" idx="2"/>
          </p:cNvCxnSpPr>
          <p:nvPr/>
        </p:nvCxnSpPr>
        <p:spPr>
          <a:xfrm rot="3067598">
            <a:off x="2398882" y="2648635"/>
            <a:ext cx="88523" cy="104562"/>
          </a:xfrm>
          <a:prstGeom prst="straightConnector1">
            <a:avLst/>
          </a:prstGeom>
          <a:ln w="9525">
            <a:solidFill>
              <a:schemeClr val="accent2">
                <a:lumMod val="50000"/>
              </a:schemeClr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21360000" flipH="1">
            <a:off x="3773861" y="1985445"/>
            <a:ext cx="70018" cy="78493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Arc 28"/>
          <p:cNvSpPr/>
          <p:nvPr/>
        </p:nvSpPr>
        <p:spPr>
          <a:xfrm rot="4595542">
            <a:off x="2968720" y="2151361"/>
            <a:ext cx="1132228" cy="1088061"/>
          </a:xfrm>
          <a:prstGeom prst="arc">
            <a:avLst/>
          </a:prstGeom>
          <a:ln w="38100">
            <a:solidFill>
              <a:srgbClr val="2ECF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9" name="Group 238"/>
          <p:cNvGrpSpPr/>
          <p:nvPr/>
        </p:nvGrpSpPr>
        <p:grpSpPr>
          <a:xfrm rot="3067598">
            <a:off x="3233715" y="2511697"/>
            <a:ext cx="1384377" cy="875019"/>
            <a:chOff x="2184642" y="1289788"/>
            <a:chExt cx="1384377" cy="875019"/>
          </a:xfrm>
        </p:grpSpPr>
        <p:sp>
          <p:nvSpPr>
            <p:cNvPr id="271" name="TextBox 270"/>
            <p:cNvSpPr txBox="1"/>
            <p:nvPr/>
          </p:nvSpPr>
          <p:spPr>
            <a:xfrm rot="19200000">
              <a:off x="2184642" y="1804708"/>
              <a:ext cx="613247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Initial</a:t>
              </a:r>
            </a:p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Cool </a:t>
              </a:r>
              <a:endPara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272" name="TextBox 271"/>
            <p:cNvSpPr txBox="1"/>
            <p:nvPr/>
          </p:nvSpPr>
          <p:spPr>
            <a:xfrm rot="19200000">
              <a:off x="2398103" y="1541649"/>
              <a:ext cx="822017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rgbClr val="F9CB3A"/>
                  </a:solidFill>
                  <a:cs typeface="Arial"/>
                </a:rPr>
                <a:t>6D</a:t>
              </a:r>
              <a:br>
                <a:rPr lang="en-US" sz="1200" b="1" dirty="0" smtClean="0">
                  <a:solidFill>
                    <a:srgbClr val="F9CB3A"/>
                  </a:solidFill>
                  <a:cs typeface="Arial"/>
                </a:rPr>
              </a:br>
              <a:r>
                <a:rPr lang="en-US" sz="1200" b="1" dirty="0" smtClean="0">
                  <a:solidFill>
                    <a:srgbClr val="F9CB3A"/>
                  </a:solidFill>
                  <a:cs typeface="Arial"/>
                </a:rPr>
                <a:t>Cool</a:t>
              </a:r>
              <a:endPara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 rot="19200000">
              <a:off x="2639734" y="1289788"/>
              <a:ext cx="929285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  <a:cs typeface="Arial"/>
                </a:rPr>
                <a:t>Final</a:t>
              </a:r>
            </a:p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  <a:cs typeface="Arial"/>
                </a:rPr>
                <a:t>Cool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</p:grpSp>
      <p:cxnSp>
        <p:nvCxnSpPr>
          <p:cNvPr id="229" name="Straight Connector 228"/>
          <p:cNvCxnSpPr/>
          <p:nvPr/>
        </p:nvCxnSpPr>
        <p:spPr>
          <a:xfrm rot="3007598" flipH="1">
            <a:off x="2709862" y="2789671"/>
            <a:ext cx="860426" cy="704850"/>
          </a:xfrm>
          <a:prstGeom prst="line">
            <a:avLst/>
          </a:prstGeom>
          <a:ln w="57150">
            <a:solidFill>
              <a:srgbClr val="78D01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0" name="Group 239"/>
          <p:cNvGrpSpPr/>
          <p:nvPr/>
        </p:nvGrpSpPr>
        <p:grpSpPr>
          <a:xfrm rot="3067598">
            <a:off x="2573676" y="2821789"/>
            <a:ext cx="230211" cy="230206"/>
            <a:chOff x="3709572" y="1546353"/>
            <a:chExt cx="230211" cy="230206"/>
          </a:xfrm>
        </p:grpSpPr>
        <p:sp>
          <p:nvSpPr>
            <p:cNvPr id="269" name="Arc 268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Arc 269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4" name="Straight Connector 243"/>
          <p:cNvCxnSpPr/>
          <p:nvPr/>
        </p:nvCxnSpPr>
        <p:spPr bwMode="auto">
          <a:xfrm rot="2947598" flipV="1">
            <a:off x="2294545" y="2870591"/>
            <a:ext cx="365760" cy="283464"/>
          </a:xfrm>
          <a:prstGeom prst="line">
            <a:avLst/>
          </a:prstGeom>
          <a:ln w="635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6" name="Group 245"/>
          <p:cNvGrpSpPr/>
          <p:nvPr/>
        </p:nvGrpSpPr>
        <p:grpSpPr>
          <a:xfrm rot="13507598">
            <a:off x="2182277" y="2739647"/>
            <a:ext cx="238096" cy="239275"/>
            <a:chOff x="2994357" y="995225"/>
            <a:chExt cx="216467" cy="217814"/>
          </a:xfrm>
        </p:grpSpPr>
        <p:sp>
          <p:nvSpPr>
            <p:cNvPr id="261" name="Arc 260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Arc 261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0" name="Group 249"/>
          <p:cNvGrpSpPr/>
          <p:nvPr/>
        </p:nvGrpSpPr>
        <p:grpSpPr>
          <a:xfrm rot="13507598">
            <a:off x="2259357" y="2753549"/>
            <a:ext cx="238096" cy="239275"/>
            <a:chOff x="2994357" y="995225"/>
            <a:chExt cx="216467" cy="217814"/>
          </a:xfrm>
        </p:grpSpPr>
        <p:sp>
          <p:nvSpPr>
            <p:cNvPr id="257" name="Arc 256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Arc 257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1" name="Group 250"/>
          <p:cNvGrpSpPr/>
          <p:nvPr/>
        </p:nvGrpSpPr>
        <p:grpSpPr>
          <a:xfrm rot="13507598">
            <a:off x="2343241" y="2772641"/>
            <a:ext cx="238096" cy="239275"/>
            <a:chOff x="2994357" y="995225"/>
            <a:chExt cx="216467" cy="217814"/>
          </a:xfrm>
        </p:grpSpPr>
        <p:sp>
          <p:nvSpPr>
            <p:cNvPr id="255" name="Arc 254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Arc 255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9" name="Straight Connector 248"/>
          <p:cNvCxnSpPr>
            <a:stCxn id="252" idx="1"/>
            <a:endCxn id="262" idx="2"/>
          </p:cNvCxnSpPr>
          <p:nvPr/>
        </p:nvCxnSpPr>
        <p:spPr>
          <a:xfrm rot="3067598" flipH="1">
            <a:off x="2374597" y="2619841"/>
            <a:ext cx="442454" cy="374738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2" name="Rounded Rectangle 251"/>
          <p:cNvSpPr/>
          <p:nvPr/>
        </p:nvSpPr>
        <p:spPr bwMode="auto">
          <a:xfrm rot="667598">
            <a:off x="2879681" y="2824953"/>
            <a:ext cx="91440" cy="91440"/>
          </a:xfrm>
          <a:prstGeom prst="roundRect">
            <a:avLst/>
          </a:prstGeom>
          <a:ln w="50800">
            <a:solidFill>
              <a:srgbClr val="B1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8" name="Straight Connector 247"/>
          <p:cNvCxnSpPr>
            <a:stCxn id="260" idx="2"/>
            <a:endCxn id="261" idx="0"/>
          </p:cNvCxnSpPr>
          <p:nvPr/>
        </p:nvCxnSpPr>
        <p:spPr>
          <a:xfrm rot="3067598" flipH="1">
            <a:off x="2334373" y="2876455"/>
            <a:ext cx="302172" cy="254572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7" name="Group 246"/>
          <p:cNvGrpSpPr/>
          <p:nvPr/>
        </p:nvGrpSpPr>
        <p:grpSpPr>
          <a:xfrm rot="2707598">
            <a:off x="2570112" y="2815132"/>
            <a:ext cx="238097" cy="239269"/>
            <a:chOff x="3018530" y="986146"/>
            <a:chExt cx="216463" cy="217811"/>
          </a:xfrm>
        </p:grpSpPr>
        <p:sp>
          <p:nvSpPr>
            <p:cNvPr id="259" name="Arc 258"/>
            <p:cNvSpPr/>
            <p:nvPr/>
          </p:nvSpPr>
          <p:spPr>
            <a:xfrm rot="19200000">
              <a:off x="3027162" y="995857"/>
              <a:ext cx="207831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Arc 259"/>
            <p:cNvSpPr/>
            <p:nvPr/>
          </p:nvSpPr>
          <p:spPr>
            <a:xfrm rot="3000000">
              <a:off x="3018396" y="986280"/>
              <a:ext cx="208100" cy="207831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0" name="Straight Arrow Connector 109"/>
          <p:cNvCxnSpPr>
            <a:stCxn id="82" idx="1"/>
            <a:endCxn id="275" idx="2"/>
          </p:cNvCxnSpPr>
          <p:nvPr/>
        </p:nvCxnSpPr>
        <p:spPr>
          <a:xfrm flipH="1" flipV="1">
            <a:off x="4210945" y="3350168"/>
            <a:ext cx="393318" cy="20862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6350000" y="2416812"/>
            <a:ext cx="2006600" cy="115327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Remains fully compatible with the PIP-II </a:t>
            </a: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/>
              <a:t> III staging option</a:t>
            </a:r>
            <a:endParaRPr lang="en-US" dirty="0"/>
          </a:p>
        </p:txBody>
      </p:sp>
      <p:sp>
        <p:nvSpPr>
          <p:cNvPr id="52" name="Half Frame 51"/>
          <p:cNvSpPr/>
          <p:nvPr/>
        </p:nvSpPr>
        <p:spPr>
          <a:xfrm rot="9240000">
            <a:off x="1401277" y="2891736"/>
            <a:ext cx="91440" cy="91440"/>
          </a:xfrm>
          <a:prstGeom prst="halfFrame">
            <a:avLst>
              <a:gd name="adj1" fmla="val 14685"/>
              <a:gd name="adj2" fmla="val 1932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 rot="20968861">
            <a:off x="3003867" y="5919535"/>
            <a:ext cx="485359" cy="108984"/>
          </a:xfrm>
          <a:prstGeom prst="roundRect">
            <a:avLst/>
          </a:prstGeom>
          <a:noFill/>
          <a:ln w="63500" cmpd="sng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6" name="Straight Arrow Connector 115"/>
          <p:cNvCxnSpPr>
            <a:stCxn id="155" idx="0"/>
          </p:cNvCxnSpPr>
          <p:nvPr/>
        </p:nvCxnSpPr>
        <p:spPr>
          <a:xfrm flipH="1" flipV="1">
            <a:off x="3250496" y="3201252"/>
            <a:ext cx="306511" cy="657084"/>
          </a:xfrm>
          <a:prstGeom prst="straightConnector1">
            <a:avLst/>
          </a:prstGeom>
          <a:ln w="12700">
            <a:solidFill>
              <a:srgbClr val="0EA736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MICE Celebration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98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421688" cy="1362075"/>
          </a:xfrm>
        </p:spPr>
        <p:txBody>
          <a:bodyPr/>
          <a:lstStyle/>
          <a:p>
            <a:r>
              <a:rPr lang="en-US" dirty="0" smtClean="0"/>
              <a:t>Going Beyond Neutrino Factory Capabilities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45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6839"/>
            <a:ext cx="7315200" cy="7813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Features of the Muon Collider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9010650" cy="6249034"/>
          </a:xfrm>
        </p:spPr>
        <p:txBody>
          <a:bodyPr>
            <a:normAutofit/>
          </a:bodyPr>
          <a:lstStyle/>
          <a:p>
            <a:r>
              <a:rPr lang="en-US" dirty="0" smtClean="0"/>
              <a:t>Superb Energy Resolution</a:t>
            </a:r>
          </a:p>
          <a:p>
            <a:pPr lvl="1"/>
            <a:r>
              <a:rPr lang="en-US" sz="2000" dirty="0" smtClean="0"/>
              <a:t>SM Thresholds and s-channel Higgs Factory operation</a:t>
            </a:r>
          </a:p>
          <a:p>
            <a:pPr lvl="1"/>
            <a:endParaRPr lang="en-US" sz="500" dirty="0" smtClean="0"/>
          </a:p>
          <a:p>
            <a:r>
              <a:rPr lang="en-US" dirty="0"/>
              <a:t>M</a:t>
            </a:r>
            <a:r>
              <a:rPr lang="en-US" dirty="0" smtClean="0"/>
              <a:t>ulti-TeV Capability (≤ 10TeV):</a:t>
            </a:r>
          </a:p>
          <a:p>
            <a:pPr lvl="1"/>
            <a:r>
              <a:rPr lang="en-US" sz="2000" dirty="0" smtClean="0"/>
              <a:t>Compact &amp; energy efficient machine</a:t>
            </a:r>
          </a:p>
          <a:p>
            <a:pPr lvl="1"/>
            <a:r>
              <a:rPr lang="en-US" sz="2000" dirty="0" smtClean="0"/>
              <a:t>Luminosity &gt; 10</a:t>
            </a:r>
            <a:r>
              <a:rPr lang="en-US" sz="2000" baseline="30000" dirty="0" smtClean="0"/>
              <a:t>34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 s</a:t>
            </a:r>
            <a:r>
              <a:rPr lang="en-US" sz="2000" baseline="30000" dirty="0" smtClean="0"/>
              <a:t>-1</a:t>
            </a:r>
            <a:endParaRPr lang="en-US" sz="2000" dirty="0" smtClean="0"/>
          </a:p>
          <a:p>
            <a:pPr lvl="1"/>
            <a:r>
              <a:rPr lang="en-US" sz="2000" dirty="0" smtClean="0"/>
              <a:t>Option for 2 detectors in the ring</a:t>
            </a:r>
          </a:p>
          <a:p>
            <a:pPr lvl="1"/>
            <a:endParaRPr lang="en-US" sz="500" dirty="0"/>
          </a:p>
          <a:p>
            <a:pPr marL="228600" lvl="1">
              <a:buFont typeface="Arial"/>
              <a:buChar char="•"/>
            </a:pPr>
            <a:r>
              <a:rPr lang="en-US" dirty="0" smtClean="0"/>
              <a:t>For √s &gt; 1 TeV:  </a:t>
            </a:r>
            <a:r>
              <a:rPr lang="en-US" dirty="0"/>
              <a:t>F</a:t>
            </a:r>
            <a:r>
              <a:rPr lang="en-US" dirty="0" smtClean="0"/>
              <a:t>usion processes dominate </a:t>
            </a:r>
            <a:br>
              <a:rPr lang="en-US" dirty="0" smtClean="0"/>
            </a:br>
            <a:r>
              <a:rPr lang="en-US" sz="2000" dirty="0" smtClean="0">
                <a:solidFill>
                  <a:srgbClr val="85B2F6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2000" dirty="0" smtClean="0">
                <a:solidFill>
                  <a:srgbClr val="85B2F6"/>
                </a:solidFill>
                <a:cs typeface="Wingdings 3" charset="2"/>
              </a:rPr>
              <a:t> an Electroweak</a:t>
            </a:r>
            <a:r>
              <a:rPr lang="en-US" sz="2000" dirty="0" smtClean="0">
                <a:solidFill>
                  <a:srgbClr val="85B2F6"/>
                </a:solidFill>
              </a:rPr>
              <a:t> Boson Collider</a:t>
            </a:r>
            <a:br>
              <a:rPr lang="en-US" sz="2000" dirty="0" smtClean="0">
                <a:solidFill>
                  <a:srgbClr val="85B2F6"/>
                </a:solidFill>
              </a:rPr>
            </a:br>
            <a:r>
              <a:rPr lang="en-US" sz="2000" dirty="0">
                <a:solidFill>
                  <a:srgbClr val="85B2F6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2000" dirty="0">
                <a:solidFill>
                  <a:srgbClr val="85B2F6"/>
                </a:solidFill>
                <a:cs typeface="Wingdings 3" charset="2"/>
              </a:rPr>
              <a:t> </a:t>
            </a:r>
            <a:r>
              <a:rPr lang="en-US" sz="2000" dirty="0" smtClean="0">
                <a:solidFill>
                  <a:srgbClr val="85B2F6"/>
                </a:solidFill>
                <a:cs typeface="Wingdings 3" charset="2"/>
              </a:rPr>
              <a:t>a discovery machine complementary to a </a:t>
            </a:r>
            <a:br>
              <a:rPr lang="en-US" sz="2000" dirty="0" smtClean="0">
                <a:solidFill>
                  <a:srgbClr val="85B2F6"/>
                </a:solidFill>
                <a:cs typeface="Wingdings 3" charset="2"/>
              </a:rPr>
            </a:br>
            <a:r>
              <a:rPr lang="en-US" sz="2000" dirty="0" smtClean="0">
                <a:solidFill>
                  <a:srgbClr val="85B2F6"/>
                </a:solidFill>
                <a:cs typeface="Wingdings 3" charset="2"/>
              </a:rPr>
              <a:t>    very high energy </a:t>
            </a:r>
            <a:r>
              <a:rPr lang="en-US" sz="2000" dirty="0" err="1" smtClean="0">
                <a:solidFill>
                  <a:srgbClr val="85B2F6"/>
                </a:solidFill>
                <a:cs typeface="Wingdings 3" charset="2"/>
              </a:rPr>
              <a:t>pp</a:t>
            </a:r>
            <a:r>
              <a:rPr lang="en-US" sz="2000" dirty="0" smtClean="0">
                <a:solidFill>
                  <a:srgbClr val="85B2F6"/>
                </a:solidFill>
                <a:cs typeface="Wingdings 3" charset="2"/>
              </a:rPr>
              <a:t> collider</a:t>
            </a:r>
            <a:endParaRPr lang="en-US" sz="2000" dirty="0" smtClean="0">
              <a:solidFill>
                <a:srgbClr val="85B2F6"/>
              </a:solidFill>
            </a:endParaRPr>
          </a:p>
          <a:p>
            <a:pPr lvl="1"/>
            <a:r>
              <a:rPr lang="en-US" sz="2000" dirty="0" smtClean="0"/>
              <a:t>&gt;5TeV:  Higgs self-coupling resolution &lt;10%</a:t>
            </a:r>
          </a:p>
          <a:p>
            <a:pPr marL="0" indent="0">
              <a:buNone/>
            </a:pPr>
            <a:r>
              <a:rPr lang="en-US" sz="700" dirty="0" smtClean="0">
                <a:solidFill>
                  <a:srgbClr val="FFFF00"/>
                </a:solidFill>
              </a:rPr>
              <a:t/>
            </a:r>
            <a:br>
              <a:rPr lang="en-US" sz="700" dirty="0" smtClean="0">
                <a:solidFill>
                  <a:srgbClr val="FFFF00"/>
                </a:solidFill>
              </a:rPr>
            </a:br>
            <a:r>
              <a:rPr lang="en-US" sz="2400" i="1" dirty="0" smtClean="0">
                <a:solidFill>
                  <a:srgbClr val="FFFF00"/>
                </a:solidFill>
              </a:rPr>
              <a:t>What is our most efficient accelerator option if </a:t>
            </a:r>
            <a:br>
              <a:rPr lang="en-US" sz="2400" i="1" dirty="0" smtClean="0">
                <a:solidFill>
                  <a:srgbClr val="FFFF00"/>
                </a:solidFill>
              </a:rPr>
            </a:br>
            <a:r>
              <a:rPr lang="en-US" sz="2400" i="1" dirty="0" smtClean="0">
                <a:solidFill>
                  <a:srgbClr val="FFFF00"/>
                </a:solidFill>
              </a:rPr>
              <a:t>new LHC data shows evidence for </a:t>
            </a:r>
            <a:r>
              <a:rPr lang="en-US" sz="2400" i="1" dirty="0">
                <a:solidFill>
                  <a:srgbClr val="FFFF00"/>
                </a:solidFill>
              </a:rPr>
              <a:t>a multi-TeV </a:t>
            </a:r>
            <a:r>
              <a:rPr lang="en-US" sz="2400" i="1" dirty="0" smtClean="0">
                <a:solidFill>
                  <a:srgbClr val="FFFF00"/>
                </a:solidFill>
              </a:rPr>
              <a:t/>
            </a:r>
            <a:br>
              <a:rPr lang="en-US" sz="2400" i="1" dirty="0" smtClean="0">
                <a:solidFill>
                  <a:srgbClr val="FFFF00"/>
                </a:solidFill>
              </a:rPr>
            </a:br>
            <a:r>
              <a:rPr lang="en-US" sz="2400" i="1" dirty="0" smtClean="0">
                <a:solidFill>
                  <a:srgbClr val="FFFF00"/>
                </a:solidFill>
              </a:rPr>
              <a:t>particle </a:t>
            </a:r>
            <a:r>
              <a:rPr lang="en-US" sz="2400" i="1" dirty="0" smtClean="0">
                <a:solidFill>
                  <a:srgbClr val="FFFF00"/>
                </a:solidFill>
              </a:rPr>
              <a:t>spectrum?</a:t>
            </a:r>
            <a:endParaRPr lang="en-US" sz="2400" i="1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17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6873875" y="4620895"/>
            <a:ext cx="2193925" cy="1856105"/>
            <a:chOff x="6634480" y="4277360"/>
            <a:chExt cx="2296160" cy="2011680"/>
          </a:xfrm>
        </p:grpSpPr>
        <p:sp>
          <p:nvSpPr>
            <p:cNvPr id="14" name="Rectangle 13"/>
            <p:cNvSpPr/>
            <p:nvPr/>
          </p:nvSpPr>
          <p:spPr>
            <a:xfrm>
              <a:off x="6634480" y="4277360"/>
              <a:ext cx="2296160" cy="20116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6709093" y="4432935"/>
              <a:ext cx="2132012" cy="1739900"/>
              <a:chOff x="0" y="0"/>
              <a:chExt cx="1343" cy="1096"/>
            </a:xfrm>
          </p:grpSpPr>
          <p:grpSp>
            <p:nvGrpSpPr>
              <p:cNvPr id="8" name="Group 13"/>
              <p:cNvGrpSpPr>
                <a:grpSpLocks/>
              </p:cNvGrpSpPr>
              <p:nvPr/>
            </p:nvGrpSpPr>
            <p:grpSpPr bwMode="auto">
              <a:xfrm>
                <a:off x="0" y="0"/>
                <a:ext cx="1343" cy="1096"/>
                <a:chOff x="0" y="0"/>
                <a:chExt cx="1343" cy="1096"/>
              </a:xfrm>
            </p:grpSpPr>
            <p:pic>
              <p:nvPicPr>
                <p:cNvPr id="10" name="Picture 9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32"/>
                  <a:ext cx="1343" cy="10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" name="Picture 10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" y="0"/>
                  <a:ext cx="1260" cy="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" name="Picture 11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" y="891"/>
                  <a:ext cx="1268" cy="2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" name="Picture 12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6" y="448"/>
                  <a:ext cx="149" cy="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9" name="Picture 14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3" y="330"/>
                <a:ext cx="209" cy="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9" name="Group 18"/>
          <p:cNvGrpSpPr/>
          <p:nvPr/>
        </p:nvGrpSpPr>
        <p:grpSpPr>
          <a:xfrm>
            <a:off x="6873875" y="878205"/>
            <a:ext cx="2179320" cy="3705341"/>
            <a:chOff x="6993129" y="1050926"/>
            <a:chExt cx="1938260" cy="3352768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1103" b="3044"/>
            <a:stretch/>
          </p:blipFill>
          <p:spPr bwMode="auto">
            <a:xfrm>
              <a:off x="6993129" y="2708028"/>
              <a:ext cx="1938259" cy="1695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1125" t="9550" b="10090"/>
            <a:stretch/>
          </p:blipFill>
          <p:spPr bwMode="auto">
            <a:xfrm>
              <a:off x="6993129" y="1050926"/>
              <a:ext cx="1930638" cy="1658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6993129" y="1050926"/>
              <a:ext cx="1938260" cy="3352768"/>
            </a:xfrm>
            <a:prstGeom prst="rect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06902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0"/>
            <a:ext cx="8064500" cy="1050925"/>
          </a:xfrm>
        </p:spPr>
        <p:txBody>
          <a:bodyPr>
            <a:noAutofit/>
          </a:bodyPr>
          <a:lstStyle/>
          <a:p>
            <a:r>
              <a:rPr lang="en-US" sz="2800" dirty="0" smtClean="0"/>
              <a:t>Muon Colliders –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Efficiency </a:t>
            </a:r>
            <a:r>
              <a:rPr lang="en-US" sz="2800" dirty="0" smtClean="0"/>
              <a:t>at the multi-TeV scale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90600"/>
            <a:ext cx="4572001" cy="5502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72" y="990600"/>
            <a:ext cx="4487228" cy="5502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2362200" y="4876800"/>
            <a:ext cx="2514600" cy="762000"/>
          </a:xfrm>
          <a:prstGeom prst="roundRect">
            <a:avLst/>
          </a:prstGeom>
          <a:ln>
            <a:solidFill>
              <a:srgbClr val="8229BE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229BE"/>
                </a:solidFill>
              </a:rPr>
              <a:t>Efficiency of multi-pass acceleration</a:t>
            </a:r>
            <a:endParaRPr lang="en-US" dirty="0">
              <a:solidFill>
                <a:srgbClr val="8229BE"/>
              </a:solidFill>
            </a:endParaRPr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H="1" flipV="1">
            <a:off x="3505200" y="3886200"/>
            <a:ext cx="114300" cy="990600"/>
          </a:xfrm>
          <a:prstGeom prst="straightConnector1">
            <a:avLst/>
          </a:prstGeom>
          <a:ln>
            <a:solidFill>
              <a:srgbClr val="8229BE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0"/>
          </p:cNvCxnSpPr>
          <p:nvPr/>
        </p:nvCxnSpPr>
        <p:spPr>
          <a:xfrm flipV="1">
            <a:off x="3619500" y="2819400"/>
            <a:ext cx="4229100" cy="2057400"/>
          </a:xfrm>
          <a:prstGeom prst="straightConnector1">
            <a:avLst/>
          </a:prstGeom>
          <a:ln>
            <a:solidFill>
              <a:srgbClr val="8229BE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776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60" b="960"/>
          <a:stretch>
            <a:fillRect/>
          </a:stretch>
        </p:blipFill>
        <p:spPr>
          <a:xfrm>
            <a:off x="673100" y="1050925"/>
            <a:ext cx="8242300" cy="495417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09538"/>
            <a:ext cx="6045200" cy="9318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Muon </a:t>
            </a:r>
            <a:r>
              <a:rPr lang="en-US" sz="4000" dirty="0" smtClean="0"/>
              <a:t>Collider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cxnSp>
        <p:nvCxnSpPr>
          <p:cNvPr id="84" name="Straight Arrow Connector 83"/>
          <p:cNvCxnSpPr>
            <a:stCxn id="85" idx="0"/>
          </p:cNvCxnSpPr>
          <p:nvPr/>
        </p:nvCxnSpPr>
        <p:spPr>
          <a:xfrm flipH="1" flipV="1">
            <a:off x="5674668" y="2743200"/>
            <a:ext cx="537865" cy="328678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957465" y="6029980"/>
            <a:ext cx="2510135" cy="523220"/>
          </a:xfrm>
          <a:prstGeom prst="rect">
            <a:avLst/>
          </a:prstGeom>
          <a:solidFill>
            <a:schemeClr val="bg2"/>
          </a:solidFill>
          <a:ln w="25400"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  <a:latin typeface="Arial"/>
              </a:rPr>
              <a:t>Success of advanced cooling </a:t>
            </a:r>
            <a:br>
              <a:rPr lang="en-US" sz="1400" dirty="0" smtClean="0">
                <a:solidFill>
                  <a:srgbClr val="000090"/>
                </a:solidFill>
                <a:latin typeface="Arial"/>
              </a:rPr>
            </a:br>
            <a:r>
              <a:rPr lang="en-US" sz="1400" dirty="0" smtClean="0">
                <a:solidFill>
                  <a:srgbClr val="000090"/>
                </a:solidFill>
                <a:latin typeface="Arial"/>
              </a:rPr>
              <a:t>concepts </a:t>
            </a:r>
            <a:r>
              <a:rPr lang="en-US" sz="1400" dirty="0" smtClean="0">
                <a:solidFill>
                  <a:srgbClr val="00009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1400" dirty="0" smtClean="0">
                <a:solidFill>
                  <a:srgbClr val="000090"/>
                </a:solidFill>
                <a:latin typeface="Arial"/>
                <a:cs typeface="Wingdings 3" charset="2"/>
              </a:rPr>
              <a:t> several × 10</a:t>
            </a:r>
            <a:r>
              <a:rPr lang="en-US" sz="1400" baseline="30000" dirty="0" smtClean="0">
                <a:solidFill>
                  <a:srgbClr val="000090"/>
                </a:solidFill>
                <a:latin typeface="Arial"/>
                <a:cs typeface="Wingdings 3" charset="2"/>
              </a:rPr>
              <a:t>32</a:t>
            </a:r>
          </a:p>
        </p:txBody>
      </p:sp>
      <p:cxnSp>
        <p:nvCxnSpPr>
          <p:cNvPr id="88" name="Straight Connector 87"/>
          <p:cNvCxnSpPr>
            <a:stCxn id="89" idx="0"/>
          </p:cNvCxnSpPr>
          <p:nvPr/>
        </p:nvCxnSpPr>
        <p:spPr>
          <a:xfrm flipV="1">
            <a:off x="3524366" y="2979090"/>
            <a:ext cx="1657234" cy="3140246"/>
          </a:xfrm>
          <a:prstGeom prst="line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2283999" y="6119336"/>
            <a:ext cx="2480733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"/>
              </a:rPr>
              <a:t>Exquisite Energy Resolution </a:t>
            </a:r>
            <a:br>
              <a:rPr lang="en-US" sz="1400" dirty="0" smtClean="0">
                <a:solidFill>
                  <a:srgbClr val="FF0000"/>
                </a:solidFill>
                <a:latin typeface="Arial"/>
              </a:rPr>
            </a:br>
            <a:r>
              <a:rPr lang="en-US" sz="1400" dirty="0" smtClean="0">
                <a:solidFill>
                  <a:srgbClr val="FF0000"/>
                </a:solidFill>
                <a:latin typeface="Arial"/>
              </a:rPr>
              <a:t>Allows Direct Measurement 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Arial"/>
              </a:rPr>
              <a:t>of Higgs Width</a:t>
            </a:r>
            <a:endParaRPr lang="en-US" sz="140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4234" y="-7611"/>
            <a:ext cx="2129366" cy="2108369"/>
            <a:chOff x="0" y="1143000"/>
            <a:chExt cx="2777524" cy="2743200"/>
          </a:xfrm>
        </p:grpSpPr>
        <p:pic>
          <p:nvPicPr>
            <p:cNvPr id="16" name="Picture 9" descr="Site_Map_072809_REVISED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43000"/>
              <a:ext cx="2777524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0" y="1219200"/>
              <a:ext cx="480721" cy="220002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29" name="Oval 28"/>
          <p:cNvSpPr/>
          <p:nvPr/>
        </p:nvSpPr>
        <p:spPr>
          <a:xfrm>
            <a:off x="8458200" y="5486400"/>
            <a:ext cx="533400" cy="632936"/>
          </a:xfrm>
          <a:prstGeom prst="ellipse">
            <a:avLst/>
          </a:prstGeom>
          <a:noFill/>
          <a:ln w="38100" cmpd="sng">
            <a:solidFill>
              <a:srgbClr val="E310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59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9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43000" y="0"/>
            <a:ext cx="6978650" cy="838200"/>
          </a:xfrm>
        </p:spPr>
        <p:txBody>
          <a:bodyPr/>
          <a:lstStyle/>
          <a:p>
            <a:r>
              <a:rPr lang="en-US" dirty="0" smtClean="0"/>
              <a:t>Muon Accelerators for HEP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15900" y="965200"/>
            <a:ext cx="8851900" cy="596900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 smtClean="0"/>
              <a:t> </a:t>
            </a:r>
            <a:r>
              <a:rPr lang="en-US" sz="2400" dirty="0"/>
              <a:t>– an elementary charged lepton:</a:t>
            </a:r>
          </a:p>
          <a:p>
            <a:pPr lvl="1"/>
            <a:r>
              <a:rPr lang="en-US" sz="2000" dirty="0"/>
              <a:t>200 times heavier than the electron</a:t>
            </a:r>
          </a:p>
          <a:p>
            <a:pPr lvl="1"/>
            <a:r>
              <a:rPr lang="en-US" sz="2000" dirty="0"/>
              <a:t>2.2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dirty="0" err="1">
                <a:cs typeface="Symbol" charset="2"/>
              </a:rPr>
              <a:t>s</a:t>
            </a:r>
            <a:r>
              <a:rPr lang="en-US" sz="2000" dirty="0">
                <a:cs typeface="Symbol" charset="2"/>
              </a:rPr>
              <a:t> lifetime at </a:t>
            </a:r>
            <a:r>
              <a:rPr lang="en-US" sz="2000" dirty="0" smtClean="0">
                <a:cs typeface="Symbol" charset="2"/>
              </a:rPr>
              <a:t>rest</a:t>
            </a:r>
          </a:p>
          <a:p>
            <a:pPr lvl="1"/>
            <a:endParaRPr lang="en-US" sz="1200" dirty="0">
              <a:cs typeface="Symbol" charset="2"/>
            </a:endParaRPr>
          </a:p>
          <a:p>
            <a:r>
              <a:rPr lang="en-US" sz="2400" dirty="0">
                <a:cs typeface="Symbol" charset="2"/>
              </a:rPr>
              <a:t>P</a:t>
            </a:r>
            <a:r>
              <a:rPr lang="en-US" sz="2400" dirty="0" smtClean="0">
                <a:cs typeface="Symbol" charset="2"/>
              </a:rPr>
              <a:t>hysics </a:t>
            </a:r>
            <a:r>
              <a:rPr lang="en-US" sz="2400" dirty="0">
                <a:cs typeface="Symbol" charset="2"/>
              </a:rPr>
              <a:t>potential </a:t>
            </a:r>
            <a:r>
              <a:rPr lang="en-US" sz="2400" dirty="0" smtClean="0">
                <a:cs typeface="Symbol" charset="2"/>
              </a:rPr>
              <a:t>for </a:t>
            </a:r>
            <a:r>
              <a:rPr lang="en-US" sz="2400" dirty="0">
                <a:cs typeface="Symbol" charset="2"/>
              </a:rPr>
              <a:t>the HEP </a:t>
            </a:r>
            <a:r>
              <a:rPr lang="en-US" sz="2400" dirty="0" smtClean="0">
                <a:cs typeface="Symbol" charset="2"/>
              </a:rPr>
              <a:t>community using </a:t>
            </a:r>
            <a:r>
              <a:rPr lang="en-US" sz="2400" dirty="0" err="1" smtClean="0">
                <a:cs typeface="Symbol" charset="2"/>
              </a:rPr>
              <a:t>muon</a:t>
            </a:r>
            <a:r>
              <a:rPr lang="en-US" sz="2400" dirty="0" smtClean="0">
                <a:cs typeface="Symbol" charset="2"/>
              </a:rPr>
              <a:t> beams</a:t>
            </a:r>
            <a:endParaRPr lang="en-US" sz="2400" dirty="0">
              <a:cs typeface="Symbol" charset="2"/>
            </a:endParaRPr>
          </a:p>
          <a:p>
            <a:pPr lvl="1"/>
            <a:r>
              <a:rPr lang="en-US" sz="2000" dirty="0">
                <a:cs typeface="Symbol" charset="2"/>
              </a:rPr>
              <a:t>T</a:t>
            </a:r>
            <a:r>
              <a:rPr lang="en-US" sz="2000" dirty="0" smtClean="0">
                <a:cs typeface="Symbol" charset="2"/>
              </a:rPr>
              <a:t>ests </a:t>
            </a:r>
            <a:r>
              <a:rPr lang="en-US" sz="2000" dirty="0">
                <a:cs typeface="Symbol" charset="2"/>
              </a:rPr>
              <a:t>of Lepton Flavor Violation</a:t>
            </a:r>
          </a:p>
          <a:p>
            <a:pPr lvl="1"/>
            <a:r>
              <a:rPr lang="en-US" sz="2000" dirty="0">
                <a:cs typeface="Symbol" charset="2"/>
              </a:rPr>
              <a:t>A</a:t>
            </a:r>
            <a:r>
              <a:rPr lang="en-US" sz="2000" dirty="0" smtClean="0">
                <a:cs typeface="Symbol" charset="2"/>
              </a:rPr>
              <a:t>nomalous </a:t>
            </a:r>
            <a:r>
              <a:rPr lang="en-US" sz="2000" dirty="0">
                <a:cs typeface="Symbol" charset="2"/>
              </a:rPr>
              <a:t>magnetic moment </a:t>
            </a:r>
            <a:r>
              <a:rPr lang="en-US" sz="2000" dirty="0" smtClean="0">
                <a:latin typeface="Wingdings 3" charset="2"/>
                <a:cs typeface="Wingdings 3" charset="2"/>
              </a:rPr>
              <a:t>a</a:t>
            </a:r>
            <a:r>
              <a:rPr lang="en-US" sz="2000" dirty="0" smtClean="0">
                <a:cs typeface="Symbol" charset="2"/>
              </a:rPr>
              <a:t> hints </a:t>
            </a:r>
            <a:r>
              <a:rPr lang="en-US" sz="2000" dirty="0">
                <a:cs typeface="Symbol" charset="2"/>
              </a:rPr>
              <a:t>of new physics (g-2</a:t>
            </a:r>
            <a:r>
              <a:rPr lang="en-US" sz="2000" dirty="0" smtClean="0">
                <a:cs typeface="Symbol" charset="2"/>
              </a:rPr>
              <a:t>)</a:t>
            </a:r>
          </a:p>
          <a:p>
            <a:pPr lvl="1"/>
            <a:endParaRPr lang="en-US" sz="2000" dirty="0">
              <a:cs typeface="Symbol" charset="2"/>
            </a:endParaRPr>
          </a:p>
          <a:p>
            <a:pPr lvl="1">
              <a:tabLst>
                <a:tab pos="2920658" algn="l"/>
              </a:tabLst>
            </a:pPr>
            <a:r>
              <a:rPr lang="en-US" sz="2000" dirty="0">
                <a:cs typeface="Symbol" charset="2"/>
              </a:rPr>
              <a:t>E</a:t>
            </a:r>
            <a:r>
              <a:rPr lang="en-US" sz="2000" dirty="0" smtClean="0">
                <a:cs typeface="Symbol" charset="2"/>
              </a:rPr>
              <a:t>qual </a:t>
            </a:r>
            <a:r>
              <a:rPr lang="en-US" sz="2000" dirty="0">
                <a:cs typeface="Symbol" charset="2"/>
              </a:rPr>
              <a:t>fractions of </a:t>
            </a:r>
            <a:r>
              <a:rPr lang="en-US" sz="2000" dirty="0" smtClean="0">
                <a:cs typeface="Symbol" charset="2"/>
              </a:rPr>
              <a:t>electron </a:t>
            </a:r>
            <a:r>
              <a:rPr lang="en-US" sz="2000" dirty="0" smtClean="0">
                <a:cs typeface="Symbol" charset="2"/>
              </a:rPr>
              <a:t>and </a:t>
            </a:r>
            <a:r>
              <a:rPr lang="en-US" sz="2000" dirty="0">
                <a:cs typeface="Symbol" charset="2"/>
              </a:rPr>
              <a:t>muon </a:t>
            </a:r>
            <a:r>
              <a:rPr lang="en-US" sz="2000" dirty="0" smtClean="0">
                <a:cs typeface="Symbol" charset="2"/>
              </a:rPr>
              <a:t/>
            </a:r>
            <a:br>
              <a:rPr lang="en-US" sz="2000" dirty="0" smtClean="0">
                <a:cs typeface="Symbol" charset="2"/>
              </a:rPr>
            </a:br>
            <a:r>
              <a:rPr lang="en-US" sz="2000" dirty="0" smtClean="0">
                <a:cs typeface="Symbol" charset="2"/>
              </a:rPr>
              <a:t>neutrinos </a:t>
            </a:r>
            <a:r>
              <a:rPr lang="en-US" sz="2000" dirty="0" smtClean="0">
                <a:cs typeface="Symbol" charset="2"/>
              </a:rPr>
              <a:t>at high </a:t>
            </a:r>
            <a:r>
              <a:rPr lang="en-US" sz="2000" dirty="0">
                <a:cs typeface="Symbol" charset="2"/>
              </a:rPr>
              <a:t>intensity for </a:t>
            </a:r>
            <a:r>
              <a:rPr lang="en-US" sz="2000" dirty="0" smtClean="0">
                <a:cs typeface="Symbol" charset="2"/>
              </a:rPr>
              <a:t>studies </a:t>
            </a:r>
            <a:r>
              <a:rPr lang="en-US" sz="2000" dirty="0">
                <a:cs typeface="Symbol" charset="2"/>
              </a:rPr>
              <a:t>of </a:t>
            </a:r>
            <a:r>
              <a:rPr lang="en-US" sz="2000" dirty="0" smtClean="0">
                <a:cs typeface="Symbol" charset="2"/>
              </a:rPr>
              <a:t/>
            </a:r>
            <a:br>
              <a:rPr lang="en-US" sz="2000" dirty="0" smtClean="0">
                <a:cs typeface="Symbol" charset="2"/>
              </a:rPr>
            </a:br>
            <a:r>
              <a:rPr lang="en-US" sz="2000" dirty="0" smtClean="0">
                <a:cs typeface="Symbol" charset="2"/>
              </a:rPr>
              <a:t>neutrino </a:t>
            </a:r>
            <a:r>
              <a:rPr lang="en-US" sz="2000" dirty="0">
                <a:cs typeface="Symbol" charset="2"/>
              </a:rPr>
              <a:t>oscillations – </a:t>
            </a:r>
            <a:r>
              <a:rPr lang="en-US" sz="2000" dirty="0" smtClean="0">
                <a:cs typeface="Symbol" charset="2"/>
              </a:rPr>
              <a:t/>
            </a:r>
            <a:br>
              <a:rPr lang="en-US" sz="2000" dirty="0" smtClean="0">
                <a:cs typeface="Symbol" charset="2"/>
              </a:rPr>
            </a:br>
            <a:r>
              <a:rPr lang="en-US" sz="2000" dirty="0" smtClean="0">
                <a:cs typeface="Symbol" charset="2"/>
              </a:rPr>
              <a:t>the Neutrino </a:t>
            </a:r>
            <a:r>
              <a:rPr lang="en-US" sz="2000" dirty="0">
                <a:cs typeface="Symbol" charset="2"/>
              </a:rPr>
              <a:t>Factory concept</a:t>
            </a:r>
          </a:p>
          <a:p>
            <a:pPr lvl="1">
              <a:tabLst>
                <a:tab pos="3203200" algn="l"/>
              </a:tabLst>
            </a:pPr>
            <a:endParaRPr lang="en-US" sz="2000" dirty="0">
              <a:cs typeface="Symbol" charset="2"/>
            </a:endParaRPr>
          </a:p>
          <a:p>
            <a:pPr lvl="1">
              <a:tabLst>
                <a:tab pos="3203200" algn="l"/>
              </a:tabLst>
            </a:pPr>
            <a:r>
              <a:rPr lang="en-US" sz="2000" dirty="0">
                <a:cs typeface="Symbol" charset="2"/>
              </a:rPr>
              <a:t>L</a:t>
            </a:r>
            <a:r>
              <a:rPr lang="en-US" sz="2000" dirty="0" smtClean="0">
                <a:cs typeface="Symbol" charset="2"/>
              </a:rPr>
              <a:t>arge </a:t>
            </a:r>
            <a:r>
              <a:rPr lang="en-US" sz="2000" dirty="0">
                <a:cs typeface="Symbol" charset="2"/>
              </a:rPr>
              <a:t>coupling to the “Higgs mechanism</a:t>
            </a:r>
            <a:r>
              <a:rPr lang="en-US" sz="2000" dirty="0" smtClean="0">
                <a:cs typeface="Symbol" charset="2"/>
              </a:rPr>
              <a:t>”</a:t>
            </a:r>
          </a:p>
          <a:p>
            <a:pPr marL="457200" lvl="1" indent="0">
              <a:buNone/>
              <a:tabLst>
                <a:tab pos="3203200" algn="l"/>
              </a:tabLst>
            </a:pPr>
            <a:r>
              <a:rPr lang="en-US" sz="2000" dirty="0" smtClean="0">
                <a:cs typeface="Symbol" charset="2"/>
              </a:rPr>
              <a:t> </a:t>
            </a:r>
          </a:p>
          <a:p>
            <a:pPr lvl="1">
              <a:tabLst>
                <a:tab pos="3203200" algn="l"/>
              </a:tabLst>
            </a:pPr>
            <a:r>
              <a:rPr lang="en-US" sz="2000" dirty="0" smtClean="0">
                <a:cs typeface="Symbol" charset="2"/>
              </a:rPr>
              <a:t>As </a:t>
            </a:r>
            <a:r>
              <a:rPr lang="en-US" sz="2000" dirty="0">
                <a:cs typeface="Symbol" charset="2"/>
              </a:rPr>
              <a:t>with an </a:t>
            </a:r>
            <a:r>
              <a:rPr lang="en-US" sz="2000" dirty="0" err="1" smtClean="0">
                <a:cs typeface="Symbol" charset="2"/>
              </a:rPr>
              <a:t>e</a:t>
            </a:r>
            <a:r>
              <a:rPr lang="en-US" sz="2000" baseline="30000" dirty="0" err="1" smtClean="0">
                <a:cs typeface="Symbol" charset="2"/>
              </a:rPr>
              <a:t>+</a:t>
            </a:r>
            <a:r>
              <a:rPr lang="en-US" sz="2000" dirty="0" err="1" smtClean="0">
                <a:cs typeface="Symbol" charset="2"/>
              </a:rPr>
              <a:t>e</a:t>
            </a:r>
            <a:r>
              <a:rPr lang="en-US" sz="2000" baseline="30000" dirty="0" smtClean="0">
                <a:cs typeface="Symbol" charset="2"/>
              </a:rPr>
              <a:t>−</a:t>
            </a:r>
            <a:r>
              <a:rPr lang="en-US" sz="2000" dirty="0" smtClean="0">
                <a:cs typeface="Symbol" charset="2"/>
              </a:rPr>
              <a:t> </a:t>
            </a:r>
            <a:r>
              <a:rPr lang="en-US" sz="2000" dirty="0">
                <a:cs typeface="Symbol" charset="2"/>
              </a:rPr>
              <a:t>collider, </a:t>
            </a:r>
            <a:r>
              <a:rPr lang="en-US" sz="2000" dirty="0" smtClean="0">
                <a:cs typeface="Symbol" charset="2"/>
              </a:rPr>
              <a:t>a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smtClean="0">
                <a:cs typeface="Symbol" charset="2"/>
              </a:rPr>
              <a:t>−</a:t>
            </a:r>
            <a:r>
              <a:rPr lang="en-US" sz="2000" dirty="0" smtClean="0">
                <a:cs typeface="Symbol" charset="2"/>
              </a:rPr>
              <a:t> </a:t>
            </a:r>
            <a:r>
              <a:rPr lang="en-US" sz="2000" dirty="0">
                <a:cs typeface="Symbol" charset="2"/>
              </a:rPr>
              <a:t>collider would offer a precision </a:t>
            </a:r>
            <a:r>
              <a:rPr lang="en-US" sz="2000" dirty="0" smtClean="0">
                <a:cs typeface="Symbol" charset="2"/>
              </a:rPr>
              <a:t>leptonic probe </a:t>
            </a:r>
            <a:r>
              <a:rPr lang="en-US" sz="2000" dirty="0">
                <a:cs typeface="Symbol" charset="2"/>
              </a:rPr>
              <a:t>of fundamental </a:t>
            </a:r>
            <a:r>
              <a:rPr lang="en-US" sz="2000" dirty="0" smtClean="0">
                <a:cs typeface="Symbol" charset="2"/>
              </a:rPr>
              <a:t>interactions</a:t>
            </a:r>
            <a:endParaRPr lang="en-US" sz="2000" dirty="0">
              <a:cs typeface="Symbol" charset="2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428568"/>
              </p:ext>
            </p:extLst>
          </p:nvPr>
        </p:nvGraphicFramePr>
        <p:xfrm>
          <a:off x="6858001" y="3746501"/>
          <a:ext cx="1498599" cy="975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" name="Equation" r:id="rId3" imgW="800100" imgH="520700" progId="Equation.3">
                  <p:embed/>
                </p:oleObj>
              </mc:Choice>
              <mc:Fallback>
                <p:oleObj name="Equation" r:id="rId3" imgW="800100" imgH="52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1" y="3746501"/>
                        <a:ext cx="1498599" cy="975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hevron 9"/>
          <p:cNvSpPr/>
          <p:nvPr/>
        </p:nvSpPr>
        <p:spPr>
          <a:xfrm>
            <a:off x="5473700" y="3759201"/>
            <a:ext cx="1193800" cy="952500"/>
          </a:xfrm>
          <a:prstGeom prst="chevron">
            <a:avLst>
              <a:gd name="adj" fmla="val 9493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667500" y="3759200"/>
            <a:ext cx="1870076" cy="952501"/>
          </a:xfrm>
          <a:prstGeom prst="round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578417"/>
              </p:ext>
            </p:extLst>
          </p:nvPr>
        </p:nvGraphicFramePr>
        <p:xfrm>
          <a:off x="6656389" y="4800600"/>
          <a:ext cx="2043112" cy="997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" name="Equation" r:id="rId5" imgW="1041400" imgH="508000" progId="Equation.DSMT4">
                  <p:embed/>
                </p:oleObj>
              </mc:Choice>
              <mc:Fallback>
                <p:oleObj name="Equation" r:id="rId5" imgW="1041400" imgH="508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56389" y="4800600"/>
                        <a:ext cx="2043112" cy="9970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4550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 Accelerator </a:t>
            </a:r>
            <a:r>
              <a:rPr lang="en-US" dirty="0" smtClean="0"/>
              <a:t>R&amp;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51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6038"/>
            <a:ext cx="7315200" cy="77628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Accelerator R&amp;D </a:t>
            </a:r>
            <a:r>
              <a:rPr lang="en-US" sz="3600" dirty="0" smtClean="0"/>
              <a:t>Effort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400" y="1073150"/>
            <a:ext cx="4635500" cy="3632200"/>
          </a:xfrm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Design Studies</a:t>
            </a:r>
          </a:p>
          <a:p>
            <a:pPr lvl="1"/>
            <a:r>
              <a:rPr lang="en-US" dirty="0" smtClean="0"/>
              <a:t>Proton Driver</a:t>
            </a:r>
          </a:p>
          <a:p>
            <a:pPr lvl="1"/>
            <a:r>
              <a:rPr lang="en-US" dirty="0" smtClean="0"/>
              <a:t>Front End</a:t>
            </a:r>
          </a:p>
          <a:p>
            <a:pPr lvl="1"/>
            <a:r>
              <a:rPr lang="en-US" dirty="0" smtClean="0"/>
              <a:t>Cooling</a:t>
            </a:r>
          </a:p>
          <a:p>
            <a:pPr lvl="1"/>
            <a:r>
              <a:rPr lang="en-US" dirty="0" smtClean="0"/>
              <a:t>Acceleration and Storage</a:t>
            </a:r>
          </a:p>
          <a:p>
            <a:pPr lvl="1"/>
            <a:r>
              <a:rPr lang="en-US" dirty="0" smtClean="0"/>
              <a:t>Collider</a:t>
            </a:r>
          </a:p>
          <a:p>
            <a:pPr lvl="1"/>
            <a:r>
              <a:rPr lang="en-US" dirty="0" smtClean="0"/>
              <a:t>Machine-Detector Interface</a:t>
            </a:r>
          </a:p>
          <a:p>
            <a:pPr lvl="1"/>
            <a:r>
              <a:rPr lang="en-US" dirty="0" smtClean="0"/>
              <a:t>Work closely with physics and detector efforts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724400" y="1073150"/>
            <a:ext cx="4368800" cy="3632200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Technology R&amp;D</a:t>
            </a:r>
          </a:p>
          <a:p>
            <a:pPr lvl="1"/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RF in magnetic fields</a:t>
            </a:r>
          </a:p>
          <a:p>
            <a:pPr lvl="1"/>
            <a:r>
              <a:rPr lang="en-US" dirty="0" smtClean="0"/>
              <a:t>SCRF for acceleration chain (</a:t>
            </a:r>
            <a:r>
              <a:rPr lang="en-US" dirty="0" err="1" smtClean="0"/>
              <a:t>Nb</a:t>
            </a:r>
            <a:r>
              <a:rPr lang="en-US" dirty="0" smtClean="0"/>
              <a:t> on Cu technology)</a:t>
            </a:r>
          </a:p>
          <a:p>
            <a:pPr lvl="1"/>
            <a:r>
              <a:rPr lang="en-US" dirty="0" smtClean="0">
                <a:solidFill>
                  <a:srgbClr val="A9CCEE"/>
                </a:solidFill>
              </a:rPr>
              <a:t>High field magnets</a:t>
            </a:r>
          </a:p>
          <a:p>
            <a:pPr lvl="2"/>
            <a:r>
              <a:rPr lang="en-US" dirty="0" smtClean="0">
                <a:solidFill>
                  <a:srgbClr val="A9CCEE"/>
                </a:solidFill>
              </a:rPr>
              <a:t>Utilizing HTS technologies</a:t>
            </a:r>
          </a:p>
          <a:p>
            <a:pPr lvl="1"/>
            <a:r>
              <a:rPr lang="en-US" dirty="0" smtClean="0"/>
              <a:t>Targets &amp; Absorbers</a:t>
            </a:r>
          </a:p>
          <a:p>
            <a:pPr lvl="1"/>
            <a:r>
              <a:rPr lang="en-US" dirty="0" err="1" smtClean="0">
                <a:solidFill>
                  <a:srgbClr val="A9CCEE"/>
                </a:solidFill>
              </a:rPr>
              <a:t>MuCool</a:t>
            </a:r>
            <a:r>
              <a:rPr lang="en-US" dirty="0" smtClean="0">
                <a:solidFill>
                  <a:srgbClr val="A9CCEE"/>
                </a:solidFill>
              </a:rPr>
              <a:t> Test Area (MTA)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26100" y="6470650"/>
            <a:ext cx="1841500" cy="365125"/>
          </a:xfrm>
        </p:spPr>
        <p:txBody>
          <a:bodyPr/>
          <a:lstStyle/>
          <a:p>
            <a:pPr algn="r"/>
            <a:r>
              <a:rPr lang="en-US" smtClean="0"/>
              <a:t>June 25,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" y="6470650"/>
            <a:ext cx="5334000" cy="365125"/>
          </a:xfrm>
        </p:spPr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13800" y="6470650"/>
            <a:ext cx="304800" cy="365125"/>
          </a:xfrm>
        </p:spPr>
        <p:txBody>
          <a:bodyPr/>
          <a:lstStyle/>
          <a:p>
            <a:fld id="{4FA8863F-9730-A244-9B23-8257BEF97903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400" y="4743450"/>
            <a:ext cx="9067800" cy="1581150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Major System </a:t>
            </a:r>
            <a:r>
              <a:rPr lang="en-US" dirty="0" smtClean="0"/>
              <a:t>Demonstrations </a:t>
            </a:r>
            <a:endParaRPr lang="en-US" dirty="0" smtClean="0"/>
          </a:p>
          <a:p>
            <a:pPr lvl="1"/>
            <a:r>
              <a:rPr lang="en-US" dirty="0" smtClean="0"/>
              <a:t>MERIT – </a:t>
            </a:r>
            <a:r>
              <a:rPr lang="en-US" dirty="0" smtClean="0"/>
              <a:t>demonstrated </a:t>
            </a:r>
            <a:r>
              <a:rPr lang="en-US" dirty="0" smtClean="0"/>
              <a:t>the potential of a liquid Hg jet target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Muon Ionization Cooling Experiment – </a:t>
            </a:r>
            <a:r>
              <a:rPr lang="en-US" dirty="0" smtClean="0"/>
              <a:t>MICE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2243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14400" y="96838"/>
            <a:ext cx="7315200" cy="7600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Target &amp; Front End Progress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856917"/>
            <a:ext cx="5230259" cy="2495883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443" y="856916"/>
            <a:ext cx="3791557" cy="3029284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3810000" y="2783037"/>
            <a:ext cx="10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 Target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13449" y="990600"/>
            <a:ext cx="1544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Compact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Taper Design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1" y="3421382"/>
            <a:ext cx="5230258" cy="1204049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4563683"/>
            <a:ext cx="3155802" cy="2294317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0" y="4563681"/>
            <a:ext cx="3124200" cy="2304543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86520" y="3345182"/>
            <a:ext cx="3842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Control of FE Energy Deposition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4400" y="4931719"/>
            <a:ext cx="1275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 Energy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Deposition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 descr="TUPWI059f1.pd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3505200"/>
            <a:ext cx="3505200" cy="2940079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6629400" y="3505200"/>
            <a:ext cx="25582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Buncher</a:t>
            </a:r>
            <a:r>
              <a:rPr lang="en-US" dirty="0" smtClean="0">
                <a:solidFill>
                  <a:srgbClr val="FF0000"/>
                </a:solidFill>
              </a:rPr>
              <a:t> and Phase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Rotator Matched to a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325 MHz Initial Cooling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Channel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522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 Ionization Cooling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23</a:t>
            </a:fld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6" r="326"/>
          <a:stretch>
            <a:fillRect/>
          </a:stretch>
        </p:blipFill>
        <p:spPr>
          <a:xfrm>
            <a:off x="76200" y="1050926"/>
            <a:ext cx="8921750" cy="536257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1563844" y="2590800"/>
            <a:ext cx="3389156" cy="2902744"/>
            <a:chOff x="1652744" y="2590800"/>
            <a:chExt cx="3389156" cy="2902744"/>
          </a:xfrm>
        </p:grpSpPr>
        <p:grpSp>
          <p:nvGrpSpPr>
            <p:cNvPr id="17" name="Group 16"/>
            <p:cNvGrpSpPr/>
            <p:nvPr/>
          </p:nvGrpSpPr>
          <p:grpSpPr>
            <a:xfrm>
              <a:off x="2133600" y="2590800"/>
              <a:ext cx="2386584" cy="2836164"/>
              <a:chOff x="2133600" y="2590800"/>
              <a:chExt cx="2386584" cy="283616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133600" y="4648200"/>
                <a:ext cx="2386584" cy="778764"/>
                <a:chOff x="2133600" y="4648200"/>
                <a:chExt cx="2386584" cy="778764"/>
              </a:xfrm>
            </p:grpSpPr>
            <p:sp>
              <p:nvSpPr>
                <p:cNvPr id="3" name="Rectangle 2"/>
                <p:cNvSpPr/>
                <p:nvPr/>
              </p:nvSpPr>
              <p:spPr>
                <a:xfrm>
                  <a:off x="2386584" y="4855464"/>
                  <a:ext cx="2133600" cy="5715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2133600" y="4648200"/>
                  <a:ext cx="2133600" cy="5715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12" name="Straight Arrow Connector 11"/>
              <p:cNvCxnSpPr/>
              <p:nvPr/>
            </p:nvCxnSpPr>
            <p:spPr>
              <a:xfrm flipH="1">
                <a:off x="3657600" y="4919472"/>
                <a:ext cx="862584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sysDash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377440" y="3538728"/>
                <a:ext cx="1295400" cy="137160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sysDash"/>
                <a:head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368296" y="2590800"/>
                <a:ext cx="0" cy="2156936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1652744" y="4754880"/>
              <a:ext cx="3389156" cy="7386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228600" indent="-228600"/>
              <a:r>
                <a:rPr lang="en-US" sz="1400" dirty="0" smtClean="0">
                  <a:solidFill>
                    <a:srgbClr val="FF0000"/>
                  </a:solidFill>
                </a:rPr>
                <a:t>Advanced techniques </a:t>
              </a:r>
              <a:r>
                <a:rPr lang="en-US" sz="1400" dirty="0" smtClean="0">
                  <a:solidFill>
                    <a:srgbClr val="FF0000"/>
                  </a:solidFill>
                  <a:latin typeface="Wingdings 3" charset="2"/>
                  <a:cs typeface="Wingdings 3" charset="2"/>
                </a:rPr>
                <a:t>a</a:t>
              </a:r>
              <a:r>
                <a:rPr lang="en-US" sz="1400" dirty="0" smtClean="0">
                  <a:solidFill>
                    <a:srgbClr val="FF0000"/>
                  </a:solidFill>
                </a:rPr>
                <a:t> </a:t>
              </a:r>
              <a:br>
                <a:rPr lang="en-US" sz="1400" dirty="0" smtClean="0">
                  <a:solidFill>
                    <a:srgbClr val="FF0000"/>
                  </a:solidFill>
                </a:rPr>
              </a:br>
              <a:r>
                <a:rPr lang="en-US" sz="1400" dirty="0" smtClean="0">
                  <a:solidFill>
                    <a:srgbClr val="FF0000"/>
                  </a:solidFill>
                </a:rPr>
                <a:t>Improved HF Luminosity </a:t>
              </a:r>
              <a:r>
                <a:rPr lang="en-US" sz="1400" dirty="0">
                  <a:solidFill>
                    <a:srgbClr val="FF0000"/>
                  </a:solidFill>
                </a:rPr>
                <a:t/>
              </a:r>
              <a:br>
                <a:rPr lang="en-US" sz="1400" dirty="0">
                  <a:solidFill>
                    <a:srgbClr val="FF0000"/>
                  </a:solidFill>
                </a:rPr>
              </a:br>
              <a:r>
                <a:rPr lang="en-US" sz="1400" dirty="0">
                  <a:solidFill>
                    <a:srgbClr val="FF0000"/>
                  </a:solidFill>
                </a:rPr>
                <a:t>S</a:t>
              </a:r>
              <a:r>
                <a:rPr lang="en-US" sz="1400" dirty="0" smtClean="0">
                  <a:solidFill>
                    <a:srgbClr val="FF0000"/>
                  </a:solidFill>
                </a:rPr>
                <a:t>implified Final Cooling requirements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3492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Muon Ionization Cooling (Design)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2864114"/>
            <a:ext cx="8921750" cy="5648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CCFFCC"/>
                </a:solidFill>
              </a:rPr>
              <a:t>Initial 6D Cooling</a:t>
            </a:r>
            <a:r>
              <a:rPr lang="en-US" sz="2400" dirty="0" smtClean="0"/>
              <a:t>:  </a:t>
            </a:r>
            <a:r>
              <a:rPr lang="en-US" sz="2400" dirty="0" smtClean="0">
                <a:latin typeface="Symbol" charset="2"/>
                <a:cs typeface="Symbol" charset="2"/>
              </a:rPr>
              <a:t>e</a:t>
            </a:r>
            <a:r>
              <a:rPr lang="en-US" sz="2400" baseline="-25000" dirty="0" smtClean="0">
                <a:cs typeface="Symbol" charset="2"/>
              </a:rPr>
              <a:t>6D</a:t>
            </a:r>
            <a:r>
              <a:rPr lang="en-US" sz="2400" dirty="0" smtClean="0">
                <a:cs typeface="Symbol" charset="2"/>
              </a:rPr>
              <a:t>	60 cm</a:t>
            </a:r>
            <a:r>
              <a:rPr lang="en-US" sz="2400" baseline="30000" dirty="0" smtClean="0">
                <a:cs typeface="Symbol" charset="2"/>
              </a:rPr>
              <a:t>3</a:t>
            </a:r>
            <a:r>
              <a:rPr lang="en-US" sz="2400" dirty="0" smtClean="0">
                <a:cs typeface="Symbol" charset="2"/>
              </a:rPr>
              <a:t> </a:t>
            </a:r>
            <a:r>
              <a:rPr lang="en-US" sz="2400" dirty="0" smtClean="0">
                <a:latin typeface="Wingdings 3" charset="2"/>
                <a:cs typeface="Wingdings 3" charset="2"/>
              </a:rPr>
              <a:t>a</a:t>
            </a:r>
            <a:r>
              <a:rPr lang="en-US" sz="2400" dirty="0" smtClean="0">
                <a:cs typeface="Wingdings 3" charset="2"/>
              </a:rPr>
              <a:t> ~50 mm</a:t>
            </a:r>
            <a:r>
              <a:rPr lang="en-US" sz="2400" baseline="30000" dirty="0" smtClean="0">
                <a:cs typeface="Wingdings 3" charset="2"/>
              </a:rPr>
              <a:t>3</a:t>
            </a:r>
            <a:r>
              <a:rPr lang="en-US" sz="2400" dirty="0" smtClean="0">
                <a:cs typeface="Wingdings 3" charset="2"/>
              </a:rPr>
              <a:t>;  Trans = 67%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 descr="hfofo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24" y="1103799"/>
            <a:ext cx="4306824" cy="1760315"/>
          </a:xfrm>
          <a:prstGeom prst="rect">
            <a:avLst/>
          </a:prstGeom>
        </p:spPr>
      </p:pic>
      <p:pic>
        <p:nvPicPr>
          <p:cNvPr id="8" name="Picture 7" descr="hfofo_coolin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646" y="1103799"/>
            <a:ext cx="4584204" cy="1749298"/>
          </a:xfrm>
          <a:prstGeom prst="rect">
            <a:avLst/>
          </a:prstGeom>
        </p:spPr>
      </p:pic>
      <p:pic>
        <p:nvPicPr>
          <p:cNvPr id="9" name="Picture 8" descr="vc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24" y="3429000"/>
            <a:ext cx="6000442" cy="2090930"/>
          </a:xfrm>
          <a:prstGeom prst="rect">
            <a:avLst/>
          </a:prstGeom>
        </p:spPr>
      </p:pic>
      <p:pic>
        <p:nvPicPr>
          <p:cNvPr id="10" name="Content Placeholder 9" descr="CoolingTheory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97" b="1697"/>
          <a:stretch>
            <a:fillRect/>
          </a:stretch>
        </p:blipFill>
        <p:spPr>
          <a:xfrm>
            <a:off x="6172200" y="3370742"/>
            <a:ext cx="2914650" cy="2191858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65100" y="5519930"/>
            <a:ext cx="9074150" cy="103327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CCFFCC"/>
                </a:solidFill>
              </a:rPr>
              <a:t>6D Rectilinear Vacuum Cooling Channel </a:t>
            </a:r>
            <a:r>
              <a:rPr lang="en-US" dirty="0" smtClean="0"/>
              <a:t>(replaces Guggenheim concept):  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cs typeface="Symbol" charset="2"/>
              </a:rPr>
              <a:t>T</a:t>
            </a:r>
            <a:r>
              <a:rPr lang="en-US" baseline="-25000" dirty="0" smtClean="0">
                <a:cs typeface="Symbol" charset="2"/>
              </a:rPr>
              <a:t> </a:t>
            </a:r>
            <a:r>
              <a:rPr lang="en-US" dirty="0">
                <a:cs typeface="Symbol" charset="2"/>
              </a:rPr>
              <a:t>= </a:t>
            </a:r>
            <a:r>
              <a:rPr lang="en-US" dirty="0" smtClean="0"/>
              <a:t>0.2mm</a:t>
            </a:r>
            <a:r>
              <a:rPr lang="en-US" dirty="0"/>
              <a:t>, </a:t>
            </a:r>
            <a:r>
              <a:rPr lang="en-US" dirty="0" err="1"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cs typeface="Symbol" charset="2"/>
              </a:rPr>
              <a:t>L</a:t>
            </a:r>
            <a:r>
              <a:rPr lang="en-US" baseline="-25000" dirty="0">
                <a:cs typeface="Symbol" charset="2"/>
              </a:rPr>
              <a:t> </a:t>
            </a:r>
            <a:r>
              <a:rPr lang="en-US" dirty="0">
                <a:cs typeface="Symbol" charset="2"/>
              </a:rPr>
              <a:t>= </a:t>
            </a:r>
            <a:r>
              <a:rPr lang="en-US" dirty="0" smtClean="0"/>
              <a:t>1.8mm,</a:t>
            </a:r>
            <a:r>
              <a:rPr lang="en-US" dirty="0"/>
              <a:t> </a:t>
            </a:r>
            <a:r>
              <a:rPr lang="en-US" dirty="0" smtClean="0"/>
              <a:t>Trans </a:t>
            </a:r>
            <a:r>
              <a:rPr lang="en-US" dirty="0" smtClean="0"/>
              <a:t>= 55%(40%) without(with) bunch recombination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1050925"/>
            <a:ext cx="9144000" cy="2302602"/>
          </a:xfrm>
          <a:prstGeom prst="rect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353526"/>
            <a:ext cx="9144000" cy="3072673"/>
          </a:xfrm>
          <a:prstGeom prst="rect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136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Muon Ionization Cooling (Design)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3016290"/>
            <a:ext cx="8921750" cy="82542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CCFFCC"/>
                </a:solidFill>
              </a:rPr>
              <a:t>Helical Cooling Channel </a:t>
            </a:r>
            <a:r>
              <a:rPr lang="en-US" sz="2400" dirty="0" smtClean="0"/>
              <a:t>(Gas-filled RF Cavities):  </a:t>
            </a:r>
            <a:r>
              <a:rPr lang="en-US" sz="2400" dirty="0" err="1" smtClean="0">
                <a:latin typeface="Symbol" charset="2"/>
                <a:cs typeface="Symbol" charset="2"/>
              </a:rPr>
              <a:t>e</a:t>
            </a:r>
            <a:r>
              <a:rPr lang="en-US" sz="2400" baseline="-25000" dirty="0" err="1" smtClean="0">
                <a:cs typeface="Symbol" charset="2"/>
              </a:rPr>
              <a:t>T</a:t>
            </a:r>
            <a:r>
              <a:rPr lang="en-US" sz="2400" baseline="-25000" dirty="0" smtClean="0">
                <a:cs typeface="Symbol" charset="2"/>
              </a:rPr>
              <a:t> </a:t>
            </a:r>
            <a:r>
              <a:rPr lang="en-US" sz="2400" dirty="0" smtClean="0">
                <a:cs typeface="Symbol" charset="2"/>
              </a:rPr>
              <a:t>= </a:t>
            </a:r>
            <a:r>
              <a:rPr lang="en-US" sz="2400" dirty="0" smtClean="0"/>
              <a:t>0.6mm, </a:t>
            </a:r>
            <a:r>
              <a:rPr lang="en-US" sz="2400" dirty="0" err="1" smtClean="0">
                <a:latin typeface="Symbol" charset="2"/>
                <a:cs typeface="Symbol" charset="2"/>
              </a:rPr>
              <a:t>e</a:t>
            </a:r>
            <a:r>
              <a:rPr lang="en-US" sz="2400" baseline="-25000" dirty="0" err="1" smtClean="0">
                <a:cs typeface="Symbol" charset="2"/>
              </a:rPr>
              <a:t>L</a:t>
            </a:r>
            <a:r>
              <a:rPr lang="en-US" sz="2400" baseline="-25000" dirty="0" smtClean="0">
                <a:cs typeface="Symbol" charset="2"/>
              </a:rPr>
              <a:t> </a:t>
            </a:r>
            <a:r>
              <a:rPr lang="en-US" sz="2400" dirty="0">
                <a:cs typeface="Symbol" charset="2"/>
              </a:rPr>
              <a:t>= </a:t>
            </a:r>
            <a:r>
              <a:rPr lang="en-US" sz="2400" dirty="0" smtClean="0"/>
              <a:t>0.3mm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 descr="rf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914400"/>
            <a:ext cx="4434368" cy="210189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933950" y="914401"/>
            <a:ext cx="3448050" cy="2101890"/>
            <a:chOff x="0" y="1417637"/>
            <a:chExt cx="5429574" cy="3570309"/>
          </a:xfrm>
        </p:grpSpPr>
        <p:pic>
          <p:nvPicPr>
            <p:cNvPr id="9" name="Picture 8" descr="emitforDOERevAug14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417637"/>
              <a:ext cx="5429574" cy="3570309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422534" y="3733232"/>
              <a:ext cx="137980" cy="138034"/>
            </a:xfrm>
            <a:prstGeom prst="ellipse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699403" y="3806848"/>
              <a:ext cx="4518509" cy="0"/>
            </a:xfrm>
            <a:prstGeom prst="line">
              <a:avLst/>
            </a:prstGeom>
            <a:ln>
              <a:solidFill>
                <a:srgbClr val="FF6600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492112" y="1702422"/>
              <a:ext cx="0" cy="2760684"/>
            </a:xfrm>
            <a:prstGeom prst="line">
              <a:avLst/>
            </a:prstGeom>
            <a:ln>
              <a:solidFill>
                <a:srgbClr val="FF6600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 rot="18900000">
              <a:off x="2862031" y="2143757"/>
              <a:ext cx="14017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Initial 6D cooling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8900000">
              <a:off x="2920605" y="2748183"/>
              <a:ext cx="14422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325 MHz cooling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8900000">
              <a:off x="2157415" y="3717377"/>
              <a:ext cx="8345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650 MHz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28681" y="2834308"/>
              <a:ext cx="8745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Matching</a:t>
              </a:r>
              <a:endParaRPr lang="en-US" sz="1400" dirty="0"/>
            </a:p>
          </p:txBody>
        </p:sp>
      </p:grpSp>
      <p:pic>
        <p:nvPicPr>
          <p:cNvPr id="17" name="Picture 16" descr="final_cool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00" y="3807844"/>
            <a:ext cx="4022206" cy="1972384"/>
          </a:xfrm>
          <a:prstGeom prst="rect">
            <a:avLst/>
          </a:prstGeom>
        </p:spPr>
      </p:pic>
      <p:pic>
        <p:nvPicPr>
          <p:cNvPr id="18" name="Picture 17" descr="final_cooling_last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5865" y="3807844"/>
            <a:ext cx="4739535" cy="195832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362172" y="3858643"/>
            <a:ext cx="321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Late Stage w/ Induction Linac</a:t>
            </a:r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25893" y="5759490"/>
            <a:ext cx="8921750" cy="94611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CCFFCC"/>
                </a:solidFill>
              </a:rPr>
              <a:t>Final Cooling </a:t>
            </a:r>
            <a:r>
              <a:rPr lang="en-US" dirty="0" smtClean="0"/>
              <a:t>with 25-30T solenoids (</a:t>
            </a:r>
            <a:r>
              <a:rPr lang="en-US" dirty="0" err="1" smtClean="0"/>
              <a:t>emittance</a:t>
            </a:r>
            <a:r>
              <a:rPr lang="en-US" dirty="0" smtClean="0"/>
              <a:t> exchange):</a:t>
            </a:r>
            <a:br>
              <a:rPr lang="en-US" dirty="0" smtClean="0"/>
            </a:b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cs typeface="Symbol" charset="2"/>
              </a:rPr>
              <a:t>T</a:t>
            </a:r>
            <a:r>
              <a:rPr lang="en-US" baseline="-25000" dirty="0" smtClean="0">
                <a:cs typeface="Symbol" charset="2"/>
              </a:rPr>
              <a:t> </a:t>
            </a:r>
            <a:r>
              <a:rPr lang="en-US" dirty="0" smtClean="0">
                <a:cs typeface="Symbol" charset="2"/>
              </a:rPr>
              <a:t>= </a:t>
            </a:r>
            <a:r>
              <a:rPr lang="en-US" dirty="0" smtClean="0">
                <a:latin typeface="Symbol" charset="2"/>
                <a:cs typeface="Symbol" charset="2"/>
              </a:rPr>
              <a:t>55m</a:t>
            </a:r>
            <a:r>
              <a:rPr lang="en-US" dirty="0" smtClean="0"/>
              <a:t>m, </a:t>
            </a: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cs typeface="Symbol" charset="2"/>
              </a:rPr>
              <a:t>L</a:t>
            </a:r>
            <a:r>
              <a:rPr lang="en-US" baseline="-25000" dirty="0" smtClean="0">
                <a:cs typeface="Symbol" charset="2"/>
              </a:rPr>
              <a:t> </a:t>
            </a:r>
            <a:r>
              <a:rPr lang="en-US" dirty="0" smtClean="0">
                <a:cs typeface="Symbol" charset="2"/>
              </a:rPr>
              <a:t>= </a:t>
            </a:r>
            <a:r>
              <a:rPr lang="en-US" dirty="0" smtClean="0"/>
              <a:t>75mm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3807844"/>
            <a:ext cx="9144000" cy="2669156"/>
          </a:xfrm>
          <a:prstGeom prst="rect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914400"/>
            <a:ext cx="9144000" cy="2891288"/>
          </a:xfrm>
          <a:prstGeom prst="rect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05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6839"/>
            <a:ext cx="7315200" cy="6616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Muon Ionization Cooling (Design)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 descr="TUPWI040Figure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5563" y="1000126"/>
            <a:ext cx="2738437" cy="547687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pic>
        <p:nvPicPr>
          <p:cNvPr id="8" name="Picture 7" descr="TUPWI040Figure2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637" y="1000126"/>
            <a:ext cx="2138363" cy="27455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77544" y="2502188"/>
            <a:ext cx="7664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E3101C"/>
                </a:solidFill>
              </a:rPr>
              <a:t>Bunch</a:t>
            </a:r>
            <a:br>
              <a:rPr lang="en-US" sz="1600" dirty="0" smtClean="0">
                <a:solidFill>
                  <a:srgbClr val="E3101C"/>
                </a:solidFill>
              </a:rPr>
            </a:br>
            <a:r>
              <a:rPr lang="en-US" sz="1600" dirty="0" smtClean="0">
                <a:solidFill>
                  <a:srgbClr val="E3101C"/>
                </a:solidFill>
              </a:rPr>
              <a:t>Merge</a:t>
            </a:r>
            <a:endParaRPr lang="en-US" sz="1600" dirty="0">
              <a:solidFill>
                <a:srgbClr val="E3101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762000"/>
            <a:ext cx="1752600" cy="3077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Longitudinal Merge</a:t>
            </a:r>
            <a:endParaRPr 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2" name="Picture 11" descr="TUPWI040Figure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87216" y="3590592"/>
            <a:ext cx="2109194" cy="27492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38133" y="3756718"/>
            <a:ext cx="1752600" cy="3077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Transverse Merge</a:t>
            </a:r>
            <a:endParaRPr 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00600" y="4191000"/>
            <a:ext cx="3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cs typeface="Symbol" charset="2"/>
              </a:rPr>
              <a:t>T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4400" y="4953000"/>
            <a:ext cx="36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solidFill>
                  <a:srgbClr val="0000FF"/>
                </a:solidFill>
                <a:cs typeface="Symbol" charset="2"/>
              </a:rPr>
              <a:t>t</a:t>
            </a:r>
            <a:endParaRPr lang="en-US" dirty="0">
              <a:solidFill>
                <a:srgbClr val="0000FF"/>
              </a:solidFill>
              <a:latin typeface="Symbol" charset="2"/>
              <a:cs typeface="Symbol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4690646"/>
            <a:ext cx="701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DE5DFF"/>
                </a:solidFill>
              </a:rPr>
              <a:t>Trans</a:t>
            </a:r>
            <a:endParaRPr lang="en-US" sz="1600" dirty="0">
              <a:solidFill>
                <a:srgbClr val="DE5DFF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3886200" y="990600"/>
            <a:ext cx="435504" cy="22860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20044" y="5934670"/>
            <a:ext cx="5698996" cy="923330"/>
          </a:xfrm>
          <a:prstGeom prst="rect">
            <a:avLst/>
          </a:prstGeom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FFCC"/>
                </a:solidFill>
              </a:rPr>
              <a:t>MASS identified extension of </a:t>
            </a:r>
            <a:r>
              <a:rPr lang="en-US" dirty="0" smtClean="0">
                <a:solidFill>
                  <a:srgbClr val="CCFFCC"/>
                </a:solidFill>
              </a:rPr>
              <a:t>the 6D </a:t>
            </a:r>
            <a:r>
              <a:rPr lang="en-US" dirty="0">
                <a:solidFill>
                  <a:srgbClr val="CCFFCC"/>
                </a:solidFill>
              </a:rPr>
              <a:t>cooling concepts </a:t>
            </a:r>
            <a:r>
              <a:rPr lang="en-US" dirty="0" smtClean="0">
                <a:solidFill>
                  <a:srgbClr val="CCFFCC"/>
                </a:solidFill>
              </a:rPr>
              <a:t/>
            </a:r>
            <a:br>
              <a:rPr lang="en-US" dirty="0" smtClean="0">
                <a:solidFill>
                  <a:srgbClr val="CCFFCC"/>
                </a:solidFill>
              </a:rPr>
            </a:br>
            <a:r>
              <a:rPr lang="en-US" dirty="0" smtClean="0">
                <a:solidFill>
                  <a:srgbClr val="CCFFCC"/>
                </a:solidFill>
              </a:rPr>
              <a:t>and modification </a:t>
            </a:r>
            <a:r>
              <a:rPr lang="en-US" dirty="0">
                <a:solidFill>
                  <a:srgbClr val="CCFFCC"/>
                </a:solidFill>
              </a:rPr>
              <a:t>of Final Cooling scheme to be one of </a:t>
            </a:r>
            <a:r>
              <a:rPr lang="en-US" dirty="0" smtClean="0">
                <a:solidFill>
                  <a:srgbClr val="CCFFCC"/>
                </a:solidFill>
              </a:rPr>
              <a:t/>
            </a:r>
            <a:br>
              <a:rPr lang="en-US" dirty="0" smtClean="0">
                <a:solidFill>
                  <a:srgbClr val="CCFFCC"/>
                </a:solidFill>
              </a:rPr>
            </a:br>
            <a:r>
              <a:rPr lang="en-US" dirty="0" smtClean="0">
                <a:solidFill>
                  <a:srgbClr val="CCFFCC"/>
                </a:solidFill>
              </a:rPr>
              <a:t>most likely </a:t>
            </a:r>
            <a:r>
              <a:rPr lang="en-US" dirty="0">
                <a:solidFill>
                  <a:srgbClr val="CCFFCC"/>
                </a:solidFill>
              </a:rPr>
              <a:t>areas of performance </a:t>
            </a:r>
            <a:r>
              <a:rPr lang="en-US" dirty="0" smtClean="0">
                <a:solidFill>
                  <a:srgbClr val="CCFFCC"/>
                </a:solidFill>
              </a:rPr>
              <a:t>improvement</a:t>
            </a:r>
            <a:endParaRPr lang="en-US" dirty="0">
              <a:solidFill>
                <a:srgbClr val="CCFF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914400"/>
            <a:ext cx="1828800" cy="381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Bunch Merge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52400" y="1371600"/>
            <a:ext cx="3953934" cy="441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r>
              <a:rPr lang="en-US" dirty="0" smtClean="0"/>
              <a:t>MAP Baseline Designs offer</a:t>
            </a:r>
          </a:p>
          <a:p>
            <a:pPr lvl="1"/>
            <a:r>
              <a:rPr lang="en-US" dirty="0" smtClean="0"/>
              <a:t>Factor &gt;10</a:t>
            </a:r>
            <a:r>
              <a:rPr lang="en-US" baseline="30000" dirty="0" smtClean="0"/>
              <a:t>5</a:t>
            </a:r>
            <a:r>
              <a:rPr lang="en-US" dirty="0" smtClean="0"/>
              <a:t> in </a:t>
            </a:r>
            <a:r>
              <a:rPr lang="en-US" dirty="0" err="1" smtClean="0"/>
              <a:t>emittance</a:t>
            </a:r>
            <a:r>
              <a:rPr lang="en-US" dirty="0" smtClean="0"/>
              <a:t> reduction</a:t>
            </a:r>
          </a:p>
          <a:p>
            <a:r>
              <a:rPr lang="en-US" dirty="0" smtClean="0"/>
              <a:t>Alternative and Advanced Concepts</a:t>
            </a:r>
          </a:p>
          <a:p>
            <a:pPr marL="347663" lvl="1" indent="-119063"/>
            <a:r>
              <a:rPr lang="en-US" dirty="0" smtClean="0">
                <a:solidFill>
                  <a:srgbClr val="CCFFCC"/>
                </a:solidFill>
              </a:rPr>
              <a:t> Hybrid Rectilinear Channel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(gas-filled structures)</a:t>
            </a:r>
          </a:p>
          <a:p>
            <a:pPr marL="347663" lvl="1" indent="-119063"/>
            <a:r>
              <a:rPr lang="en-US" dirty="0" smtClean="0">
                <a:solidFill>
                  <a:srgbClr val="CCFFCC"/>
                </a:solidFill>
              </a:rPr>
              <a:t> Parametric Ionization Cooling</a:t>
            </a:r>
          </a:p>
          <a:p>
            <a:pPr marL="347663" lvl="1" indent="-119063"/>
            <a:r>
              <a:rPr lang="en-US" dirty="0" smtClean="0">
                <a:solidFill>
                  <a:srgbClr val="CCFFCC"/>
                </a:solidFill>
              </a:rPr>
              <a:t> Alternative Final Cooling</a:t>
            </a:r>
            <a:br>
              <a:rPr lang="en-US" dirty="0" smtClean="0">
                <a:solidFill>
                  <a:srgbClr val="CCFFCC"/>
                </a:solidFill>
              </a:rPr>
            </a:br>
            <a:r>
              <a:rPr lang="en-US" dirty="0" smtClean="0">
                <a:solidFill>
                  <a:srgbClr val="B139FF"/>
                </a:solidFill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solidFill>
                  <a:srgbClr val="B139FF"/>
                </a:solidFill>
                <a:cs typeface="Wingdings 3" charset="2"/>
              </a:rPr>
              <a:t> </a:t>
            </a:r>
            <a:r>
              <a:rPr lang="en-US" dirty="0" smtClean="0">
                <a:solidFill>
                  <a:srgbClr val="B139FF"/>
                </a:solidFill>
              </a:rPr>
              <a:t>Early stages of existing scheme </a:t>
            </a:r>
            <a:br>
              <a:rPr lang="en-US" dirty="0" smtClean="0">
                <a:solidFill>
                  <a:srgbClr val="B139FF"/>
                </a:solidFill>
              </a:rPr>
            </a:br>
            <a:r>
              <a:rPr lang="en-US" dirty="0" smtClean="0">
                <a:solidFill>
                  <a:srgbClr val="B139FF"/>
                </a:solidFill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solidFill>
                  <a:srgbClr val="B139FF"/>
                </a:solidFill>
                <a:cs typeface="Wingdings 3" charset="2"/>
              </a:rPr>
              <a:t> </a:t>
            </a:r>
            <a:r>
              <a:rPr lang="en-US" dirty="0" smtClean="0">
                <a:solidFill>
                  <a:srgbClr val="B139FF"/>
                </a:solidFill>
              </a:rPr>
              <a:t>Round-to-flat Beam Transform </a:t>
            </a:r>
            <a:br>
              <a:rPr lang="en-US" dirty="0" smtClean="0">
                <a:solidFill>
                  <a:srgbClr val="B139FF"/>
                </a:solidFill>
              </a:rPr>
            </a:br>
            <a:r>
              <a:rPr lang="en-US" dirty="0" smtClean="0">
                <a:solidFill>
                  <a:srgbClr val="B139FF"/>
                </a:solidFill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solidFill>
                  <a:srgbClr val="B139FF"/>
                </a:solidFill>
                <a:cs typeface="Wingdings 3" charset="2"/>
              </a:rPr>
              <a:t> Transverse Bunch Slicing </a:t>
            </a:r>
            <a:br>
              <a:rPr lang="en-US" dirty="0" smtClean="0">
                <a:solidFill>
                  <a:srgbClr val="B139FF"/>
                </a:solidFill>
                <a:cs typeface="Wingdings 3" charset="2"/>
              </a:rPr>
            </a:br>
            <a:r>
              <a:rPr lang="en-US" dirty="0" smtClean="0">
                <a:solidFill>
                  <a:srgbClr val="B139FF"/>
                </a:solidFill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solidFill>
                  <a:srgbClr val="B139FF"/>
                </a:solidFill>
                <a:cs typeface="Wingdings 3" charset="2"/>
              </a:rPr>
              <a:t> Longitudinal Coalescing</a:t>
            </a:r>
            <a:br>
              <a:rPr lang="en-US" dirty="0" smtClean="0">
                <a:solidFill>
                  <a:srgbClr val="B139FF"/>
                </a:solidFill>
                <a:cs typeface="Wingdings 3" charset="2"/>
              </a:rPr>
            </a:br>
            <a:r>
              <a:rPr lang="en-US" dirty="0" smtClean="0">
                <a:cs typeface="Wingdings 3" charset="2"/>
              </a:rPr>
              <a:t>    (at ~10s of GeV)</a:t>
            </a:r>
          </a:p>
          <a:p>
            <a:pPr lvl="1"/>
            <a:endParaRPr lang="en-US" sz="1300" dirty="0" smtClean="0"/>
          </a:p>
          <a:p>
            <a:pPr lvl="1" indent="-338138">
              <a:buFont typeface="Arial"/>
              <a:buNone/>
            </a:pPr>
            <a:r>
              <a:rPr lang="en-US" i="1" dirty="0" smtClean="0">
                <a:solidFill>
                  <a:srgbClr val="FFFF00"/>
                </a:solidFill>
                <a:latin typeface="Wingdings 3" charset="2"/>
                <a:cs typeface="Wingdings 3" charset="2"/>
              </a:rPr>
              <a:t>a</a:t>
            </a:r>
            <a:r>
              <a:rPr lang="en-US" i="1" dirty="0" smtClean="0">
                <a:solidFill>
                  <a:srgbClr val="FFFF00"/>
                </a:solidFill>
                <a:cs typeface="Wingdings 3" charset="2"/>
              </a:rPr>
              <a:t> </a:t>
            </a:r>
            <a:r>
              <a:rPr lang="en-US" i="1" dirty="0" smtClean="0">
                <a:solidFill>
                  <a:srgbClr val="FFFF00"/>
                </a:solidFill>
              </a:rPr>
              <a:t>Considerable promise to exceed our original target parameters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401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52400" y="1016680"/>
            <a:ext cx="8973581" cy="5456325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Screen Shot 2014-01-02 at 11.54.34 AM.png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" t="26981" r="5151" b="5647"/>
          <a:stretch/>
        </p:blipFill>
        <p:spPr>
          <a:xfrm>
            <a:off x="581440" y="1269953"/>
            <a:ext cx="7924790" cy="494667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75959" y="1102108"/>
            <a:ext cx="6929756" cy="4492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78684" cy="7530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Cooling: </a:t>
            </a:r>
            <a:r>
              <a:rPr lang="en-US" dirty="0" smtClean="0"/>
              <a:t>The </a:t>
            </a:r>
            <a:r>
              <a:rPr lang="en-US" dirty="0" err="1" smtClean="0"/>
              <a:t>Emittance</a:t>
            </a:r>
            <a:r>
              <a:rPr lang="en-US" dirty="0" smtClean="0"/>
              <a:t> Path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73835" y="6547616"/>
            <a:ext cx="670164" cy="310384"/>
          </a:xfrm>
          <a:prstGeom prst="rect">
            <a:avLst/>
          </a:prstGeom>
        </p:spPr>
        <p:txBody>
          <a:bodyPr/>
          <a:lstStyle/>
          <a:p>
            <a:fld id="{8A5FAC83-C8C4-8046-B35B-A89823688311}" type="slidenum">
              <a:rPr lang="en-US" sz="1200" smtClean="0"/>
              <a:t>27</a:t>
            </a:fld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062510" y="6154855"/>
            <a:ext cx="3446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Transverse Emittance (microns)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164524" y="3338747"/>
            <a:ext cx="31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Longitudinal Emittance (mm)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8070859" y="1269953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stCxn id="9" idx="4"/>
          </p:cNvCxnSpPr>
          <p:nvPr/>
        </p:nvCxnSpPr>
        <p:spPr>
          <a:xfrm flipH="1">
            <a:off x="8165316" y="1448485"/>
            <a:ext cx="4756" cy="127004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024282" y="2718534"/>
            <a:ext cx="2141034" cy="2235705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24282" y="3841635"/>
            <a:ext cx="797641" cy="1112604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3" idx="1"/>
            <a:endCxn id="42" idx="5"/>
          </p:cNvCxnSpPr>
          <p:nvPr/>
        </p:nvCxnSpPr>
        <p:spPr>
          <a:xfrm flipH="1" flipV="1">
            <a:off x="2358121" y="2640587"/>
            <a:ext cx="2185694" cy="2240178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63794" y="2540097"/>
            <a:ext cx="196530" cy="178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563794" y="2980941"/>
            <a:ext cx="196530" cy="157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4543815" y="3852130"/>
            <a:ext cx="2257117" cy="1091756"/>
          </a:xfrm>
          <a:custGeom>
            <a:avLst/>
            <a:gdLst>
              <a:gd name="connsiteX0" fmla="*/ 2378911 w 2378911"/>
              <a:gd name="connsiteY0" fmla="*/ 0 h 1082190"/>
              <a:gd name="connsiteX1" fmla="*/ 1140470 w 2378911"/>
              <a:gd name="connsiteY1" fmla="*/ 766228 h 1082190"/>
              <a:gd name="connsiteX2" fmla="*/ 699669 w 2378911"/>
              <a:gd name="connsiteY2" fmla="*/ 902679 h 1082190"/>
              <a:gd name="connsiteX3" fmla="*/ 6981 w 2378911"/>
              <a:gd name="connsiteY3" fmla="*/ 1039131 h 1082190"/>
              <a:gd name="connsiteX0" fmla="*/ 2378911 w 2378911"/>
              <a:gd name="connsiteY0" fmla="*/ 0 h 1092200"/>
              <a:gd name="connsiteX1" fmla="*/ 1140470 w 2378911"/>
              <a:gd name="connsiteY1" fmla="*/ 766228 h 1092200"/>
              <a:gd name="connsiteX2" fmla="*/ 699669 w 2378911"/>
              <a:gd name="connsiteY2" fmla="*/ 965657 h 1092200"/>
              <a:gd name="connsiteX3" fmla="*/ 6981 w 2378911"/>
              <a:gd name="connsiteY3" fmla="*/ 1039131 h 1092200"/>
              <a:gd name="connsiteX0" fmla="*/ 2379283 w 2379283"/>
              <a:gd name="connsiteY0" fmla="*/ 0 h 1097360"/>
              <a:gd name="connsiteX1" fmla="*/ 1340252 w 2379283"/>
              <a:gd name="connsiteY1" fmla="*/ 598288 h 1097360"/>
              <a:gd name="connsiteX2" fmla="*/ 700041 w 2379283"/>
              <a:gd name="connsiteY2" fmla="*/ 965657 h 1097360"/>
              <a:gd name="connsiteX3" fmla="*/ 7353 w 2379283"/>
              <a:gd name="connsiteY3" fmla="*/ 1039131 h 1097360"/>
              <a:gd name="connsiteX0" fmla="*/ 2378810 w 2378810"/>
              <a:gd name="connsiteY0" fmla="*/ 0 h 1087354"/>
              <a:gd name="connsiteX1" fmla="*/ 1339779 w 2378810"/>
              <a:gd name="connsiteY1" fmla="*/ 598288 h 1087354"/>
              <a:gd name="connsiteX2" fmla="*/ 741549 w 2378810"/>
              <a:gd name="connsiteY2" fmla="*/ 913176 h 1087354"/>
              <a:gd name="connsiteX3" fmla="*/ 6880 w 2378810"/>
              <a:gd name="connsiteY3" fmla="*/ 1039131 h 1087354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64385 w 2371930"/>
              <a:gd name="connsiteY1" fmla="*/ 608784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930" h="1039131">
                <a:moveTo>
                  <a:pt x="2371930" y="0"/>
                </a:moveTo>
                <a:cubicBezTo>
                  <a:pt x="1892646" y="307890"/>
                  <a:pt x="1623268" y="461836"/>
                  <a:pt x="1364385" y="608784"/>
                </a:cubicBezTo>
                <a:cubicBezTo>
                  <a:pt x="1105502" y="755732"/>
                  <a:pt x="1046029" y="809963"/>
                  <a:pt x="818631" y="881687"/>
                </a:cubicBezTo>
                <a:cubicBezTo>
                  <a:pt x="591234" y="953412"/>
                  <a:pt x="395322" y="997146"/>
                  <a:pt x="0" y="1039131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6486274" y="4324001"/>
            <a:ext cx="1326910" cy="1330063"/>
            <a:chOff x="6486274" y="4324001"/>
            <a:chExt cx="1326910" cy="1330063"/>
          </a:xfrm>
        </p:grpSpPr>
        <p:sp>
          <p:nvSpPr>
            <p:cNvPr id="45" name="TextBox 44"/>
            <p:cNvSpPr txBox="1"/>
            <p:nvPr/>
          </p:nvSpPr>
          <p:spPr>
            <a:xfrm>
              <a:off x="6757917" y="5007733"/>
              <a:ext cx="1055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Bunch</a:t>
              </a:r>
            </a:p>
            <a:p>
              <a:r>
                <a:rPr lang="en-US" dirty="0" smtClean="0">
                  <a:solidFill>
                    <a:srgbClr val="0000FF"/>
                  </a:solidFill>
                </a:rPr>
                <a:t>Merge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 flipV="1">
              <a:off x="6486274" y="4324001"/>
              <a:ext cx="573732" cy="7607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2191866" y="4620720"/>
            <a:ext cx="2521315" cy="646331"/>
            <a:chOff x="2191866" y="4620720"/>
            <a:chExt cx="2521315" cy="646331"/>
          </a:xfrm>
        </p:grpSpPr>
        <p:sp>
          <p:nvSpPr>
            <p:cNvPr id="43" name="Oval 42"/>
            <p:cNvSpPr/>
            <p:nvPr/>
          </p:nvSpPr>
          <p:spPr>
            <a:xfrm>
              <a:off x="4514756" y="4854620"/>
              <a:ext cx="198425" cy="1785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191866" y="4620720"/>
              <a:ext cx="18605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FF"/>
                  </a:solidFill>
                </a:rPr>
                <a:t>For acceleration</a:t>
              </a:r>
            </a:p>
            <a:p>
              <a:r>
                <a:rPr lang="en-US" dirty="0" smtClean="0">
                  <a:solidFill>
                    <a:srgbClr val="FF00FF"/>
                  </a:solidFill>
                </a:rPr>
                <a:t>to</a:t>
              </a:r>
              <a:r>
                <a:rPr lang="en-US" dirty="0">
                  <a:solidFill>
                    <a:srgbClr val="FF00FF"/>
                  </a:solidFill>
                </a:rPr>
                <a:t> </a:t>
              </a:r>
              <a:r>
                <a:rPr lang="en-US" dirty="0" smtClean="0">
                  <a:solidFill>
                    <a:srgbClr val="FF00FF"/>
                  </a:solidFill>
                </a:rPr>
                <a:t>Higgs Factory</a:t>
              </a:r>
              <a:endParaRPr lang="en-US" dirty="0">
                <a:solidFill>
                  <a:srgbClr val="FF00FF"/>
                </a:solidFill>
              </a:endParaRPr>
            </a:p>
          </p:txBody>
        </p:sp>
        <p:cxnSp>
          <p:nvCxnSpPr>
            <p:cNvPr id="51" name="Straight Arrow Connector 50"/>
            <p:cNvCxnSpPr>
              <a:endCxn id="43" idx="3"/>
            </p:cNvCxnSpPr>
            <p:nvPr/>
          </p:nvCxnSpPr>
          <p:spPr>
            <a:xfrm flipV="1">
              <a:off x="3985259" y="5007007"/>
              <a:ext cx="558556" cy="1408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1693888" y="1666142"/>
            <a:ext cx="2342330" cy="1003905"/>
            <a:chOff x="1693888" y="1542356"/>
            <a:chExt cx="2342330" cy="1132923"/>
          </a:xfrm>
        </p:grpSpPr>
        <p:sp>
          <p:nvSpPr>
            <p:cNvPr id="42" name="Oval 41"/>
            <p:cNvSpPr/>
            <p:nvPr/>
          </p:nvSpPr>
          <p:spPr>
            <a:xfrm>
              <a:off x="2188755" y="2448258"/>
              <a:ext cx="198425" cy="2270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93888" y="1542356"/>
              <a:ext cx="2342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FF"/>
                  </a:solidFill>
                </a:rPr>
                <a:t>For acceleration to</a:t>
              </a:r>
              <a:br>
                <a:rPr lang="en-US" dirty="0" smtClean="0">
                  <a:solidFill>
                    <a:srgbClr val="FF00FF"/>
                  </a:solidFill>
                </a:rPr>
              </a:br>
              <a:r>
                <a:rPr lang="en-US" dirty="0" smtClean="0">
                  <a:solidFill>
                    <a:srgbClr val="FF00FF"/>
                  </a:solidFill>
                </a:rPr>
                <a:t>multi-</a:t>
              </a:r>
              <a:r>
                <a:rPr lang="en-US" dirty="0" err="1" smtClean="0">
                  <a:solidFill>
                    <a:srgbClr val="FF00FF"/>
                  </a:solidFill>
                </a:rPr>
                <a:t>TeV</a:t>
              </a:r>
              <a:r>
                <a:rPr lang="en-US" dirty="0" smtClean="0">
                  <a:solidFill>
                    <a:srgbClr val="FF00FF"/>
                  </a:solidFill>
                </a:rPr>
                <a:t> collider</a:t>
              </a:r>
              <a:endParaRPr lang="en-US" dirty="0">
                <a:solidFill>
                  <a:srgbClr val="FF00FF"/>
                </a:solidFill>
              </a:endParaRP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2292356" y="2153553"/>
              <a:ext cx="0" cy="3234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/>
          <p:cNvSpPr/>
          <p:nvPr/>
        </p:nvSpPr>
        <p:spPr>
          <a:xfrm>
            <a:off x="8070859" y="2629268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2128469" y="3635004"/>
            <a:ext cx="1292911" cy="646331"/>
            <a:chOff x="1846995" y="3731907"/>
            <a:chExt cx="1292911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1846995" y="3731907"/>
              <a:ext cx="10857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Final</a:t>
              </a:r>
            </a:p>
            <a:p>
              <a:r>
                <a:rPr lang="en-US" dirty="0" smtClean="0">
                  <a:solidFill>
                    <a:srgbClr val="0000FF"/>
                  </a:solidFill>
                </a:rPr>
                <a:t>Cooling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636520" y="3870406"/>
              <a:ext cx="503386" cy="1792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4517719" y="3899414"/>
            <a:ext cx="1521813" cy="953384"/>
            <a:chOff x="4040634" y="2724736"/>
            <a:chExt cx="1521813" cy="953384"/>
          </a:xfrm>
        </p:grpSpPr>
        <p:sp>
          <p:nvSpPr>
            <p:cNvPr id="48" name="TextBox 47"/>
            <p:cNvSpPr txBox="1"/>
            <p:nvPr/>
          </p:nvSpPr>
          <p:spPr>
            <a:xfrm>
              <a:off x="4040634" y="2724736"/>
              <a:ext cx="15218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post-merge 6D Cooling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4610316" y="3345775"/>
              <a:ext cx="153436" cy="33234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3693849" y="1795204"/>
            <a:ext cx="3631361" cy="1448144"/>
            <a:chOff x="3693849" y="1795204"/>
            <a:chExt cx="3631361" cy="1448144"/>
          </a:xfrm>
        </p:grpSpPr>
        <p:sp>
          <p:nvSpPr>
            <p:cNvPr id="10" name="Isosceles Triangle 9"/>
            <p:cNvSpPr/>
            <p:nvPr/>
          </p:nvSpPr>
          <p:spPr>
            <a:xfrm>
              <a:off x="6674648" y="2980941"/>
              <a:ext cx="294550" cy="262407"/>
            </a:xfrm>
            <a:prstGeom prst="triangl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693849" y="1795204"/>
              <a:ext cx="363136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FF"/>
                  </a:solidFill>
                </a:rPr>
                <a:t>For acceleration to </a:t>
              </a:r>
              <a:r>
                <a:rPr lang="en-US" dirty="0" err="1" smtClean="0">
                  <a:solidFill>
                    <a:srgbClr val="FF00FF"/>
                  </a:solidFill>
                </a:rPr>
                <a:t>NuMAX</a:t>
              </a:r>
              <a:r>
                <a:rPr lang="en-US" dirty="0" smtClean="0">
                  <a:solidFill>
                    <a:srgbClr val="FF00FF"/>
                  </a:solidFill>
                </a:rPr>
                <a:t> </a:t>
              </a:r>
              <a:r>
                <a:rPr lang="en-US" dirty="0">
                  <a:solidFill>
                    <a:srgbClr val="FF00FF"/>
                  </a:solidFill>
                </a:rPr>
                <a:t>(325MHz </a:t>
              </a:r>
              <a:r>
                <a:rPr lang="en-US" dirty="0" smtClean="0">
                  <a:solidFill>
                    <a:srgbClr val="FF00FF"/>
                  </a:solidFill>
                </a:rPr>
                <a:t>injector acceptance 3mm,24mm)</a:t>
              </a:r>
              <a:endParaRPr lang="en-US" dirty="0">
                <a:solidFill>
                  <a:srgbClr val="FF00FF"/>
                </a:solidFill>
              </a:endParaRPr>
            </a:p>
          </p:txBody>
        </p:sp>
        <p:cxnSp>
          <p:nvCxnSpPr>
            <p:cNvPr id="56" name="Straight Arrow Connector 55"/>
            <p:cNvCxnSpPr>
              <a:endCxn id="10" idx="1"/>
            </p:cNvCxnSpPr>
            <p:nvPr/>
          </p:nvCxnSpPr>
          <p:spPr>
            <a:xfrm>
              <a:off x="6024282" y="2629268"/>
              <a:ext cx="724004" cy="4828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>
            <a:stCxn id="60" idx="6"/>
            <a:endCxn id="10" idx="5"/>
          </p:cNvCxnSpPr>
          <p:nvPr/>
        </p:nvCxnSpPr>
        <p:spPr>
          <a:xfrm flipH="1">
            <a:off x="6895561" y="2718534"/>
            <a:ext cx="1373723" cy="39361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7560733" y="2957674"/>
            <a:ext cx="1501709" cy="646331"/>
            <a:chOff x="5752925" y="1770275"/>
            <a:chExt cx="1501709" cy="646331"/>
          </a:xfrm>
        </p:grpSpPr>
        <p:sp>
          <p:nvSpPr>
            <p:cNvPr id="64" name="TextBox 63"/>
            <p:cNvSpPr txBox="1"/>
            <p:nvPr/>
          </p:nvSpPr>
          <p:spPr>
            <a:xfrm>
              <a:off x="5836652" y="1770275"/>
              <a:ext cx="14179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Initial </a:t>
              </a:r>
              <a:r>
                <a:rPr lang="en-US" dirty="0">
                  <a:solidFill>
                    <a:srgbClr val="FF0000"/>
                  </a:solidFill>
                </a:rPr>
                <a:t>C</a:t>
              </a:r>
              <a:r>
                <a:rPr lang="en-US" dirty="0" smtClean="0">
                  <a:solidFill>
                    <a:srgbClr val="FF0000"/>
                  </a:solidFill>
                </a:rPr>
                <a:t>ooling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H="1" flipV="1">
              <a:off x="5752925" y="1793620"/>
              <a:ext cx="510126" cy="1641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473005"/>
            <a:ext cx="1219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22, 2015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2514600" y="6492670"/>
            <a:ext cx="482159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J.P.Delahaye | MAP 2015</a:t>
            </a:r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7221441" y="984775"/>
            <a:ext cx="1904540" cy="1609101"/>
            <a:chOff x="3870811" y="2203444"/>
            <a:chExt cx="1904540" cy="1691957"/>
          </a:xfrm>
        </p:grpSpPr>
        <p:sp>
          <p:nvSpPr>
            <p:cNvPr id="66" name="Rectangle 65"/>
            <p:cNvSpPr/>
            <p:nvPr/>
          </p:nvSpPr>
          <p:spPr>
            <a:xfrm>
              <a:off x="3886200" y="2203444"/>
              <a:ext cx="1828799" cy="1691957"/>
            </a:xfrm>
            <a:prstGeom prst="rect">
              <a:avLst/>
            </a:prstGeom>
            <a:solidFill>
              <a:schemeClr val="bg1">
                <a:lumMod val="50000"/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756324" y="2236992"/>
              <a:ext cx="1019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Target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736316" y="3166214"/>
              <a:ext cx="9786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Phase</a:t>
              </a:r>
            </a:p>
            <a:p>
              <a:r>
                <a:rPr lang="en-US" dirty="0" smtClean="0"/>
                <a:t>Rotator</a:t>
              </a:r>
              <a:endParaRPr lang="en-US" dirty="0"/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3284160" y="2790095"/>
              <a:ext cx="15734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/>
                <a:t>Front End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044835" y="2550567"/>
              <a:ext cx="26680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 smtClean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 smtClean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4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748286" y="4109822"/>
            <a:ext cx="2178193" cy="923330"/>
            <a:chOff x="6705145" y="3989598"/>
            <a:chExt cx="2178193" cy="923330"/>
          </a:xfrm>
        </p:grpSpPr>
        <p:sp>
          <p:nvSpPr>
            <p:cNvPr id="73" name="TextBox 72"/>
            <p:cNvSpPr txBox="1"/>
            <p:nvPr/>
          </p:nvSpPr>
          <p:spPr>
            <a:xfrm>
              <a:off x="6757791" y="3989598"/>
              <a:ext cx="212554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pre-merge</a:t>
              </a:r>
              <a:br>
                <a:rPr lang="en-US" dirty="0" smtClean="0">
                  <a:solidFill>
                    <a:srgbClr val="0000FF"/>
                  </a:solidFill>
                </a:rPr>
              </a:br>
              <a:r>
                <a:rPr lang="en-US" dirty="0" smtClean="0">
                  <a:solidFill>
                    <a:srgbClr val="0000FF"/>
                  </a:solidFill>
                </a:rPr>
                <a:t>6D Cooling (original design)</a:t>
              </a: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 flipV="1">
              <a:off x="6705145" y="4019945"/>
              <a:ext cx="587907" cy="2796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7833717" y="2496985"/>
            <a:ext cx="134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Exit Front End</a:t>
            </a:r>
          </a:p>
          <a:p>
            <a:pPr algn="ctr"/>
            <a:r>
              <a:rPr lang="en-US" sz="1400" dirty="0" smtClean="0"/>
              <a:t>(15mm,45mm)</a:t>
            </a:r>
            <a:endParaRPr lang="en-US" sz="1400" dirty="0"/>
          </a:p>
        </p:txBody>
      </p:sp>
      <p:sp>
        <p:nvSpPr>
          <p:cNvPr id="4" name="5-Point Star 3"/>
          <p:cNvSpPr/>
          <p:nvPr/>
        </p:nvSpPr>
        <p:spPr>
          <a:xfrm>
            <a:off x="6069723" y="3788466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5-Point Star 67"/>
          <p:cNvSpPr/>
          <p:nvPr/>
        </p:nvSpPr>
        <p:spPr>
          <a:xfrm>
            <a:off x="6865773" y="3770837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903667" y="3243348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 (X)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34100" y="3253083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 (Y)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69" name="5-Point Star 68"/>
          <p:cNvSpPr/>
          <p:nvPr/>
        </p:nvSpPr>
        <p:spPr>
          <a:xfrm>
            <a:off x="5908899" y="4701883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/>
          <p:cNvSpPr txBox="1"/>
          <p:nvPr/>
        </p:nvSpPr>
        <p:spPr>
          <a:xfrm>
            <a:off x="5793593" y="500371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VCC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78" name="5-Point Star 77"/>
          <p:cNvSpPr/>
          <p:nvPr/>
        </p:nvSpPr>
        <p:spPr>
          <a:xfrm>
            <a:off x="4113750" y="4775587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/>
          <p:cNvSpPr txBox="1"/>
          <p:nvPr/>
        </p:nvSpPr>
        <p:spPr>
          <a:xfrm>
            <a:off x="3850165" y="5058803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8000"/>
                </a:solidFill>
              </a:rPr>
              <a:t>VCC</a:t>
            </a:r>
          </a:p>
          <a:p>
            <a:pPr algn="ctr"/>
            <a:r>
              <a:rPr lang="en-US" b="1" dirty="0" smtClean="0">
                <a:solidFill>
                  <a:srgbClr val="008000"/>
                </a:solidFill>
              </a:rPr>
              <a:t>Hybrid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80" name="5-Point Star 79"/>
          <p:cNvSpPr/>
          <p:nvPr/>
        </p:nvSpPr>
        <p:spPr>
          <a:xfrm>
            <a:off x="5066739" y="5147830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/>
          <p:cNvSpPr txBox="1"/>
          <p:nvPr/>
        </p:nvSpPr>
        <p:spPr>
          <a:xfrm>
            <a:off x="4942635" y="489275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HCC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82" name="5-Point Star 81"/>
          <p:cNvSpPr/>
          <p:nvPr/>
        </p:nvSpPr>
        <p:spPr>
          <a:xfrm>
            <a:off x="2865053" y="2340951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2697648" y="262936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Final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847648" y="1272989"/>
            <a:ext cx="201168" cy="20116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3478" y="1133802"/>
            <a:ext cx="554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Specification </a:t>
            </a:r>
            <a:r>
              <a:rPr lang="en-US" sz="2000" b="1" dirty="0" smtClean="0"/>
              <a:t>          </a:t>
            </a:r>
            <a:r>
              <a:rPr lang="en-US" sz="2000" b="1" dirty="0" smtClean="0">
                <a:solidFill>
                  <a:srgbClr val="008000"/>
                </a:solidFill>
              </a:rPr>
              <a:t>Achieved </a:t>
            </a:r>
            <a:r>
              <a:rPr lang="en-US" sz="2000" b="1" dirty="0" smtClean="0">
                <a:solidFill>
                  <a:srgbClr val="008000"/>
                </a:solidFill>
              </a:rPr>
              <a:t>(simulations)</a:t>
            </a:r>
            <a:r>
              <a:rPr lang="en-US" sz="2000" b="1" dirty="0" smtClean="0"/>
              <a:t>                                                                        </a:t>
            </a:r>
            <a:endParaRPr lang="en-GB" sz="2000" b="1" dirty="0"/>
          </a:p>
        </p:txBody>
      </p:sp>
      <p:sp>
        <p:nvSpPr>
          <p:cNvPr id="84" name="5-Point Star 83"/>
          <p:cNvSpPr/>
          <p:nvPr/>
        </p:nvSpPr>
        <p:spPr>
          <a:xfrm>
            <a:off x="3962400" y="1178620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5-Point Star 74"/>
          <p:cNvSpPr/>
          <p:nvPr/>
        </p:nvSpPr>
        <p:spPr>
          <a:xfrm>
            <a:off x="7090740" y="3612529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/>
          <p:cNvSpPr txBox="1"/>
          <p:nvPr/>
        </p:nvSpPr>
        <p:spPr>
          <a:xfrm>
            <a:off x="7421495" y="358346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Merge</a:t>
            </a:r>
            <a:endParaRPr lang="en-GB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8" grpId="0" animBg="1"/>
      <p:bldP spid="68" grpId="1" animBg="1"/>
      <p:bldP spid="14" grpId="0"/>
      <p:bldP spid="14" grpId="1"/>
      <p:bldP spid="76" grpId="0"/>
      <p:bldP spid="76" grpId="1"/>
      <p:bldP spid="69" grpId="0" animBg="1"/>
      <p:bldP spid="77" grpId="0"/>
      <p:bldP spid="78" grpId="0" animBg="1"/>
      <p:bldP spid="79" grpId="0"/>
      <p:bldP spid="80" grpId="0" animBg="1"/>
      <p:bldP spid="81" grpId="0"/>
      <p:bldP spid="82" grpId="0" animBg="1"/>
      <p:bldP spid="83" grpId="0"/>
      <p:bldP spid="18" grpId="0" animBg="1"/>
      <p:bldP spid="27" grpId="0"/>
      <p:bldP spid="84" grpId="0" animBg="1"/>
      <p:bldP spid="75" grpId="0" animBg="1"/>
      <p:bldP spid="8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0860269"/>
              </p:ext>
            </p:extLst>
          </p:nvPr>
        </p:nvGraphicFramePr>
        <p:xfrm>
          <a:off x="-1" y="585946"/>
          <a:ext cx="9144001" cy="6145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28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8138" y="4419600"/>
            <a:ext cx="2953790" cy="2133599"/>
            <a:chOff x="5242147" y="3760985"/>
            <a:chExt cx="4118276" cy="2697532"/>
          </a:xfrm>
        </p:grpSpPr>
        <p:pic>
          <p:nvPicPr>
            <p:cNvPr id="20" name="Picture 19" descr="withB.pd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42147" y="3802250"/>
              <a:ext cx="4118276" cy="2619990"/>
            </a:xfrm>
            <a:prstGeom prst="rect">
              <a:avLst/>
            </a:prstGeom>
            <a:solidFill>
              <a:srgbClr val="FFFFFF"/>
            </a:solidFill>
          </p:spPr>
        </p:pic>
        <p:grpSp>
          <p:nvGrpSpPr>
            <p:cNvPr id="21" name="Group 20"/>
            <p:cNvGrpSpPr/>
            <p:nvPr/>
          </p:nvGrpSpPr>
          <p:grpSpPr>
            <a:xfrm>
              <a:off x="5453270" y="3760985"/>
              <a:ext cx="3857344" cy="2697532"/>
              <a:chOff x="5453270" y="3760985"/>
              <a:chExt cx="3857344" cy="2697532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7946817" y="4030126"/>
                <a:ext cx="1171672" cy="3502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rgbClr val="0000FF"/>
                    </a:solidFill>
                    <a:latin typeface="Arial"/>
                  </a:rPr>
                  <a:t>Pure GH</a:t>
                </a:r>
                <a:r>
                  <a:rPr lang="en-US" sz="1200" baseline="-25000" dirty="0">
                    <a:solidFill>
                      <a:srgbClr val="0000FF"/>
                    </a:solidFill>
                    <a:latin typeface="Arial"/>
                  </a:rPr>
                  <a:t>2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747014" y="3760985"/>
                <a:ext cx="2995820" cy="3502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  <a:latin typeface="Arial"/>
                  </a:rPr>
                  <a:t>1% Dry Air (0.2% O</a:t>
                </a:r>
                <a:r>
                  <a:rPr lang="en-US" sz="1200" baseline="-25000" dirty="0">
                    <a:solidFill>
                      <a:srgbClr val="FF0000"/>
                    </a:solidFill>
                    <a:latin typeface="Arial"/>
                  </a:rPr>
                  <a:t>2</a:t>
                </a:r>
                <a:r>
                  <a:rPr lang="en-US" sz="1200" dirty="0">
                    <a:solidFill>
                      <a:srgbClr val="FF0000"/>
                    </a:solidFill>
                    <a:latin typeface="Arial"/>
                  </a:rPr>
                  <a:t>) in GH</a:t>
                </a:r>
                <a:r>
                  <a:rPr lang="en-US" sz="1200" baseline="-25000" dirty="0">
                    <a:solidFill>
                      <a:srgbClr val="FF0000"/>
                    </a:solidFill>
                    <a:latin typeface="Arial"/>
                  </a:rPr>
                  <a:t>2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453270" y="6058175"/>
                <a:ext cx="1728280" cy="4003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i="1" dirty="0">
                    <a:solidFill>
                      <a:prstClr val="black"/>
                    </a:solidFill>
                    <a:latin typeface="Times New Roman"/>
                    <a:cs typeface="Times New Roman"/>
                  </a:rPr>
                  <a:t>E</a:t>
                </a:r>
                <a:r>
                  <a:rPr lang="en-US" sz="1200" b="1" i="1" baseline="-25000" dirty="0">
                    <a:solidFill>
                      <a:prstClr val="black"/>
                    </a:solidFill>
                    <a:latin typeface="Times New Roman"/>
                    <a:cs typeface="Times New Roman"/>
                  </a:rPr>
                  <a:t>0 </a:t>
                </a:r>
                <a:r>
                  <a:rPr lang="en-US" sz="1200" b="1" i="1" dirty="0">
                    <a:solidFill>
                      <a:prstClr val="black"/>
                    </a:solidFill>
                    <a:latin typeface="Times New Roman"/>
                    <a:cs typeface="Times New Roman"/>
                  </a:rPr>
                  <a:t>= 25 MV/</a:t>
                </a:r>
                <a:r>
                  <a:rPr lang="en-US" sz="1200" b="1" i="1" dirty="0" err="1">
                    <a:solidFill>
                      <a:prstClr val="black"/>
                    </a:solidFill>
                    <a:latin typeface="Times New Roman"/>
                    <a:cs typeface="Times New Roman"/>
                  </a:rPr>
                  <a:t>m</a:t>
                </a:r>
                <a:endParaRPr lang="en-US" sz="1200" b="1" i="1" dirty="0">
                  <a:solidFill>
                    <a:prstClr val="black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641854" y="5495114"/>
                <a:ext cx="2866178" cy="735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prstClr val="white"/>
                    </a:solidFill>
                    <a:latin typeface="Arial"/>
                  </a:rPr>
                  <a:t>~50X reduction in</a:t>
                </a:r>
              </a:p>
              <a:p>
                <a:r>
                  <a:rPr lang="en-US" sz="1200" dirty="0">
                    <a:solidFill>
                      <a:prstClr val="white"/>
                    </a:solidFill>
                    <a:latin typeface="Arial"/>
                  </a:rPr>
                  <a:t>RF  power dissipation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858933" y="4399432"/>
                <a:ext cx="1451681" cy="105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1% Dry Air </a:t>
                </a:r>
              </a:p>
              <a:p>
                <a:pPr algn="r"/>
                <a:r>
                  <a:rPr lang="en-US" sz="1200" dirty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(0.2 % O</a:t>
                </a:r>
                <a:r>
                  <a:rPr lang="en-US" sz="1200" baseline="-25000" dirty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2</a:t>
                </a:r>
                <a:r>
                  <a:rPr lang="en-US" sz="1200" dirty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)</a:t>
                </a:r>
              </a:p>
              <a:p>
                <a:pPr algn="r"/>
                <a:r>
                  <a:rPr lang="en-US" sz="1200" dirty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in GH</a:t>
                </a:r>
                <a:r>
                  <a:rPr lang="en-US" sz="1200" baseline="-25000" dirty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2</a:t>
                </a:r>
                <a:r>
                  <a:rPr lang="en-US" sz="1200" dirty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 at </a:t>
                </a:r>
              </a:p>
              <a:p>
                <a:pPr algn="r"/>
                <a:r>
                  <a:rPr lang="en-US" sz="1200" dirty="0">
                    <a:solidFill>
                      <a:srgbClr val="00B050"/>
                    </a:solidFill>
                    <a:latin typeface="Calibri" pitchFamily="34" charset="0"/>
                    <a:cs typeface="Calibri" pitchFamily="34" charset="0"/>
                  </a:rPr>
                  <a:t>B = 3T</a:t>
                </a:r>
              </a:p>
            </p:txBody>
          </p:sp>
        </p:grpSp>
      </p:grpSp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6278" y="4960357"/>
            <a:ext cx="2405322" cy="1592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5" descr="Shen_plot.pd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080" y="920750"/>
            <a:ext cx="2290156" cy="1809750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00" y="17115"/>
            <a:ext cx="1466850" cy="117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7" name="Straight Arrow Connector 36"/>
          <p:cNvCxnSpPr/>
          <p:nvPr/>
        </p:nvCxnSpPr>
        <p:spPr>
          <a:xfrm>
            <a:off x="8057276" y="4483100"/>
            <a:ext cx="324724" cy="107950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648730" y="5972178"/>
            <a:ext cx="754870" cy="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670050" y="2209800"/>
            <a:ext cx="0" cy="59055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29" name="Picture 28" descr="ASC_data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3907" y="585946"/>
            <a:ext cx="2806700" cy="19942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0" y="0"/>
            <a:ext cx="6978650" cy="6270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Cooling Technology R&amp;D</a:t>
            </a:r>
            <a:endParaRPr lang="en-US" dirty="0"/>
          </a:p>
        </p:txBody>
      </p:sp>
      <p:pic>
        <p:nvPicPr>
          <p:cNvPr id="12" name="Content Placeholder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1" y="1923002"/>
            <a:ext cx="1981200" cy="14297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66131" y="558800"/>
            <a:ext cx="2205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/>
              </a:rPr>
              <a:t>&gt;20MV/m operation </a:t>
            </a:r>
            <a:br>
              <a:rPr lang="en-US" dirty="0">
                <a:solidFill>
                  <a:srgbClr val="FF0000"/>
                </a:solidFill>
                <a:latin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</a:rPr>
              <a:t>in up to 5 T B-field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784850" y="1447800"/>
            <a:ext cx="692150" cy="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Content Placeholder 5" descr="yt5_9810m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5378" y="2587925"/>
            <a:ext cx="3505422" cy="2441275"/>
          </a:xfrm>
          <a:prstGeom prst="rect">
            <a:avLst/>
          </a:prstGeom>
          <a:ln w="25400">
            <a:solidFill>
              <a:srgbClr val="BC0202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3403600" y="2283125"/>
            <a:ext cx="3835400" cy="993475"/>
          </a:xfrm>
          <a:prstGeom prst="roundRect">
            <a:avLst/>
          </a:prstGeom>
          <a:ln>
            <a:solidFill>
              <a:srgbClr val="E3101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E3101C"/>
                </a:solidFill>
              </a:rPr>
              <a:t>MICE 201 MHz RF Module – </a:t>
            </a:r>
            <a:br>
              <a:rPr lang="en-US" sz="1400" b="1" dirty="0" smtClean="0">
                <a:solidFill>
                  <a:srgbClr val="E3101C"/>
                </a:solidFill>
              </a:rPr>
            </a:br>
            <a:r>
              <a:rPr lang="en-US" sz="1400" b="1" i="1" dirty="0" smtClean="0">
                <a:solidFill>
                  <a:srgbClr val="E3101C"/>
                </a:solidFill>
              </a:rPr>
              <a:t>MTA Acceptance Test in B-field Complete</a:t>
            </a:r>
            <a:r>
              <a:rPr lang="en-US" sz="1400" i="1" dirty="0" smtClean="0">
                <a:solidFill>
                  <a:srgbClr val="CCFFCC"/>
                </a:solidFill>
              </a:rPr>
              <a:t/>
            </a:r>
            <a:br>
              <a:rPr lang="en-US" sz="1400" i="1" dirty="0" smtClean="0">
                <a:solidFill>
                  <a:srgbClr val="CCFFCC"/>
                </a:solidFill>
              </a:rPr>
            </a:br>
            <a:r>
              <a:rPr lang="en-US" sz="1400" b="1" dirty="0" smtClean="0"/>
              <a:t>11MV/m </a:t>
            </a:r>
            <a:r>
              <a:rPr lang="en-US" sz="1400" b="1" dirty="0"/>
              <a:t>i</a:t>
            </a:r>
            <a:r>
              <a:rPr lang="en-US" sz="1400" b="1" dirty="0" smtClean="0"/>
              <a:t>n Fringe of 5T Lab-G Solenoid</a:t>
            </a:r>
          </a:p>
          <a:p>
            <a:pPr algn="ctr"/>
            <a:r>
              <a:rPr lang="en-US" sz="1400" b="1" dirty="0" smtClean="0"/>
              <a:t>&lt;4×10</a:t>
            </a:r>
            <a:r>
              <a:rPr lang="en-US" sz="1400" b="1" baseline="30000" dirty="0" smtClean="0"/>
              <a:t>-7</a:t>
            </a:r>
            <a:r>
              <a:rPr lang="en-US" sz="1400" b="1" dirty="0" smtClean="0"/>
              <a:t> Spark </a:t>
            </a:r>
            <a:r>
              <a:rPr lang="en-US" sz="1400" b="1" dirty="0" smtClean="0"/>
              <a:t>Rate (0 observed)</a:t>
            </a:r>
            <a:endParaRPr lang="en-US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1983187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39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Cooling Technology </a:t>
            </a:r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863600"/>
            <a:ext cx="9127067" cy="6248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Magnets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CCFFCC"/>
                </a:solidFill>
              </a:rPr>
              <a:t>MAP Initial Baseline </a:t>
            </a:r>
            <a:r>
              <a:rPr lang="en-US" dirty="0" smtClean="0">
                <a:solidFill>
                  <a:srgbClr val="CCFFCC"/>
                </a:solidFill>
              </a:rPr>
              <a:t>Selection (IBS) </a:t>
            </a:r>
            <a:r>
              <a:rPr lang="en-US" dirty="0" smtClean="0">
                <a:solidFill>
                  <a:srgbClr val="CCFFCC"/>
                </a:solidFill>
              </a:rPr>
              <a:t>process </a:t>
            </a:r>
            <a:r>
              <a:rPr lang="en-US" dirty="0" smtClean="0">
                <a:solidFill>
                  <a:srgbClr val="CCFFCC"/>
                </a:solidFill>
              </a:rPr>
              <a:t/>
            </a:r>
            <a:br>
              <a:rPr lang="en-US" dirty="0" smtClean="0">
                <a:solidFill>
                  <a:srgbClr val="CCFFCC"/>
                </a:solidFill>
              </a:rPr>
            </a:br>
            <a:r>
              <a:rPr lang="en-US" dirty="0" smtClean="0">
                <a:solidFill>
                  <a:srgbClr val="FFFF00"/>
                </a:solidFill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6D cooling baselines that do </a:t>
            </a:r>
            <a:r>
              <a:rPr lang="en-US" b="1" i="1" dirty="0" smtClean="0">
                <a:solidFill>
                  <a:srgbClr val="FFFF00"/>
                </a:solidFill>
              </a:rPr>
              <a:t>not</a:t>
            </a:r>
            <a:r>
              <a:rPr lang="en-US" dirty="0" smtClean="0">
                <a:solidFill>
                  <a:srgbClr val="FFFF00"/>
                </a:solidFill>
              </a:rPr>
              <a:t> require HTS magnets</a:t>
            </a:r>
          </a:p>
          <a:p>
            <a:pPr lvl="1"/>
            <a:r>
              <a:rPr lang="en-US" dirty="0" smtClean="0">
                <a:solidFill>
                  <a:srgbClr val="CCFFCC"/>
                </a:solidFill>
              </a:rPr>
              <a:t>HTS Solenoids may be required as part of a higher performance 6D Cooling Channel and for parts of the Final Cooling Channel</a:t>
            </a:r>
          </a:p>
          <a:p>
            <a:r>
              <a:rPr lang="en-US" dirty="0" smtClean="0"/>
              <a:t>RF Cavities</a:t>
            </a:r>
          </a:p>
          <a:p>
            <a:pPr lvl="1"/>
            <a:r>
              <a:rPr lang="en-US" i="1" dirty="0" smtClean="0">
                <a:solidFill>
                  <a:srgbClr val="FFFF00"/>
                </a:solidFill>
              </a:rPr>
              <a:t>Successful </a:t>
            </a:r>
            <a:r>
              <a:rPr lang="en-US" i="1" dirty="0" smtClean="0">
                <a:solidFill>
                  <a:srgbClr val="FFFF00"/>
                </a:solidFill>
              </a:rPr>
              <a:t>test in magnetic field </a:t>
            </a:r>
            <a:r>
              <a:rPr lang="en-US" dirty="0" smtClean="0"/>
              <a:t>of the MICE RF </a:t>
            </a:r>
            <a:r>
              <a:rPr lang="en-US" dirty="0" smtClean="0"/>
              <a:t>Module shows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CCFFCC"/>
                </a:solidFill>
              </a:rPr>
              <a:t>The importance of </a:t>
            </a:r>
            <a:r>
              <a:rPr lang="en-US" dirty="0" smtClean="0">
                <a:solidFill>
                  <a:srgbClr val="CCFFCC"/>
                </a:solidFill>
              </a:rPr>
              <a:t>cavity surface </a:t>
            </a:r>
            <a:r>
              <a:rPr lang="en-US" dirty="0" smtClean="0">
                <a:solidFill>
                  <a:srgbClr val="CCFFCC"/>
                </a:solidFill>
              </a:rPr>
              <a:t>preparation</a:t>
            </a:r>
          </a:p>
          <a:p>
            <a:pPr lvl="2"/>
            <a:r>
              <a:rPr lang="en-US" dirty="0" smtClean="0">
                <a:solidFill>
                  <a:srgbClr val="CCFFCC"/>
                </a:solidFill>
              </a:rPr>
              <a:t>The importance of </a:t>
            </a:r>
            <a:r>
              <a:rPr lang="en-US" dirty="0" smtClean="0">
                <a:solidFill>
                  <a:srgbClr val="CCFFCC"/>
                </a:solidFill>
              </a:rPr>
              <a:t>designs incorporating detailed magnetic simulation</a:t>
            </a:r>
            <a:endParaRPr lang="en-US" dirty="0" smtClean="0">
              <a:solidFill>
                <a:srgbClr val="CCFFCC"/>
              </a:solidFill>
            </a:endParaRPr>
          </a:p>
          <a:p>
            <a:pPr lvl="1"/>
            <a:r>
              <a:rPr lang="en-US" dirty="0" smtClean="0"/>
              <a:t>High Pressure Gas-Filled RF Cavities </a:t>
            </a:r>
            <a:r>
              <a:rPr lang="en-US" dirty="0" smtClean="0"/>
              <a:t>provide a </a:t>
            </a:r>
            <a:br>
              <a:rPr lang="en-US" dirty="0" smtClean="0"/>
            </a:br>
            <a:r>
              <a:rPr lang="en-US" i="1" dirty="0" smtClean="0">
                <a:solidFill>
                  <a:srgbClr val="FFFF00"/>
                </a:solidFill>
              </a:rPr>
              <a:t>demonstrated </a:t>
            </a:r>
            <a:r>
              <a:rPr lang="en-US" i="1" dirty="0" smtClean="0">
                <a:solidFill>
                  <a:srgbClr val="FFFF00"/>
                </a:solidFill>
              </a:rPr>
              <a:t>route to the required </a:t>
            </a:r>
            <a:r>
              <a:rPr lang="en-US" i="1" dirty="0" smtClean="0">
                <a:solidFill>
                  <a:srgbClr val="FFFF00"/>
                </a:solidFill>
              </a:rPr>
              <a:t/>
            </a:r>
            <a:br>
              <a:rPr lang="en-US" i="1" dirty="0" smtClean="0">
                <a:solidFill>
                  <a:srgbClr val="FFFF00"/>
                </a:solidFill>
              </a:rPr>
            </a:br>
            <a:r>
              <a:rPr lang="en-US" i="1" dirty="0" smtClean="0">
                <a:solidFill>
                  <a:srgbClr val="FFFF00"/>
                </a:solidFill>
              </a:rPr>
              <a:t>gradients </a:t>
            </a:r>
            <a:r>
              <a:rPr lang="en-US" i="1" dirty="0" smtClean="0">
                <a:solidFill>
                  <a:srgbClr val="FFFF00"/>
                </a:solidFill>
              </a:rPr>
              <a:t>with high </a:t>
            </a:r>
            <a:r>
              <a:rPr lang="en-US" i="1" dirty="0" smtClean="0">
                <a:solidFill>
                  <a:srgbClr val="FFFF00"/>
                </a:solidFill>
              </a:rPr>
              <a:t>intensity beams</a:t>
            </a:r>
            <a:endParaRPr lang="en-US" i="1" dirty="0" smtClean="0">
              <a:solidFill>
                <a:srgbClr val="FFFF00"/>
              </a:solidFill>
            </a:endParaRPr>
          </a:p>
          <a:p>
            <a:pPr lvl="1"/>
            <a:r>
              <a:rPr lang="en-US" dirty="0"/>
              <a:t>V</a:t>
            </a:r>
            <a:r>
              <a:rPr lang="en-US" dirty="0" smtClean="0"/>
              <a:t>acuum RF:  recent B-field tests </a:t>
            </a:r>
            <a:br>
              <a:rPr lang="en-US" dirty="0" smtClean="0"/>
            </a:br>
            <a:r>
              <a:rPr lang="en-US" dirty="0" smtClean="0"/>
              <a:t>consistent </a:t>
            </a:r>
            <a:r>
              <a:rPr lang="en-US" dirty="0" smtClean="0"/>
              <a:t>with our </a:t>
            </a:r>
            <a:r>
              <a:rPr lang="en-US" dirty="0" smtClean="0"/>
              <a:t>physical </a:t>
            </a:r>
            <a:r>
              <a:rPr lang="en-US" dirty="0" smtClean="0"/>
              <a:t>models</a:t>
            </a:r>
          </a:p>
          <a:p>
            <a:pPr lvl="2"/>
            <a:r>
              <a:rPr lang="en-US" b="1" dirty="0" smtClean="0">
                <a:solidFill>
                  <a:srgbClr val="FFFF00"/>
                </a:solidFill>
              </a:rPr>
              <a:t>805 MHz “Modular” Cavity:  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i="1" dirty="0" smtClean="0">
                <a:solidFill>
                  <a:srgbClr val="CCFFCC"/>
                </a:solidFill>
              </a:rPr>
              <a:t>A test vehicle to characterize </a:t>
            </a:r>
            <a:r>
              <a:rPr lang="en-US" i="1" dirty="0" smtClean="0">
                <a:solidFill>
                  <a:srgbClr val="CCFFCC"/>
                </a:solidFill>
              </a:rPr>
              <a:t/>
            </a:r>
            <a:br>
              <a:rPr lang="en-US" i="1" dirty="0" smtClean="0">
                <a:solidFill>
                  <a:srgbClr val="CCFFCC"/>
                </a:solidFill>
              </a:rPr>
            </a:br>
            <a:r>
              <a:rPr lang="en-US" i="1" dirty="0" smtClean="0">
                <a:solidFill>
                  <a:srgbClr val="CCFFCC"/>
                </a:solidFill>
              </a:rPr>
              <a:t>breakdown effects </a:t>
            </a:r>
            <a:r>
              <a:rPr lang="en-US" i="1" dirty="0" smtClean="0">
                <a:solidFill>
                  <a:srgbClr val="CCFFCC"/>
                </a:solidFill>
              </a:rPr>
              <a:t>in vacuum cavities</a:t>
            </a:r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548" t="4354" r="21604" b="4354"/>
          <a:stretch/>
        </p:blipFill>
        <p:spPr>
          <a:xfrm>
            <a:off x="5372100" y="4419600"/>
            <a:ext cx="1714500" cy="2122470"/>
          </a:xfrm>
          <a:prstGeom prst="rect">
            <a:avLst/>
          </a:prstGeom>
        </p:spPr>
      </p:pic>
      <p:pic>
        <p:nvPicPr>
          <p:cNvPr id="9" name="Picture 8" descr="i5_276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041"/>
          <a:stretch/>
        </p:blipFill>
        <p:spPr>
          <a:xfrm>
            <a:off x="7086600" y="4241800"/>
            <a:ext cx="2040467" cy="2311400"/>
          </a:xfrm>
          <a:prstGeom prst="rect">
            <a:avLst/>
          </a:prstGeom>
        </p:spPr>
      </p:pic>
      <p:sp>
        <p:nvSpPr>
          <p:cNvPr id="10" name="Notched Right Arrow 9"/>
          <p:cNvSpPr/>
          <p:nvPr/>
        </p:nvSpPr>
        <p:spPr>
          <a:xfrm>
            <a:off x="4419600" y="5867400"/>
            <a:ext cx="952500" cy="381000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3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Muon Accelerator Capabilities for HEP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25,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TUPME012_fig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5592"/>
            <a:ext cx="9136987" cy="51466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57800" y="3124200"/>
            <a:ext cx="1611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Long Baseline NF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51831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1900" y="3581400"/>
            <a:ext cx="9005900" cy="3276600"/>
            <a:chOff x="61900" y="3581400"/>
            <a:chExt cx="9005900" cy="327660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900" y="3581400"/>
              <a:ext cx="9005900" cy="299459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667000" y="6211669"/>
              <a:ext cx="3733800" cy="64633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Demonstration of Muon Ionization Cooling (Re-baseline)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-76200"/>
            <a:ext cx="8064500" cy="6175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MICE Demonstration @ RAL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609600"/>
            <a:ext cx="9067799" cy="2953594"/>
            <a:chOff x="0" y="685176"/>
            <a:chExt cx="9067799" cy="2953594"/>
          </a:xfrm>
        </p:grpSpPr>
        <p:pic>
          <p:nvPicPr>
            <p:cNvPr id="12" name="Picture 11" descr="PRY2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81474" y="685800"/>
              <a:ext cx="3986325" cy="295297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806" t="241" r="1113" b="2035"/>
            <a:stretch/>
          </p:blipFill>
          <p:spPr>
            <a:xfrm>
              <a:off x="76200" y="685176"/>
              <a:ext cx="5097685" cy="295359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3810000" y="685800"/>
              <a:ext cx="2019603" cy="923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MICE Step IV:</a:t>
              </a:r>
            </a:p>
            <a:p>
              <a:pPr algn="ctr"/>
              <a:r>
                <a:rPr lang="en-US" dirty="0" smtClean="0"/>
                <a:t>Study of Absorber</a:t>
              </a:r>
              <a:br>
                <a:rPr lang="en-US" dirty="0" smtClean="0"/>
              </a:br>
              <a:r>
                <a:rPr lang="en-US" dirty="0" smtClean="0"/>
                <a:t>Materials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0" y="685800"/>
              <a:ext cx="1249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2015 Data</a:t>
              </a:r>
              <a:endParaRPr lang="en-US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667000" y="3595756"/>
            <a:ext cx="124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2017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606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MICE </a:t>
            </a:r>
            <a:r>
              <a:rPr lang="en-US" sz="3600" dirty="0" smtClean="0"/>
              <a:t>Installation/Commissioning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0926"/>
            <a:ext cx="1752600" cy="2682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rgbClr val="FFFF00"/>
                </a:solidFill>
              </a:rPr>
              <a:t>Systems and Beam Commissioning </a:t>
            </a:r>
            <a:r>
              <a:rPr lang="en-US" sz="1800" dirty="0" smtClean="0">
                <a:solidFill>
                  <a:srgbClr val="FFFF00"/>
                </a:solidFill>
              </a:rPr>
              <a:t>Underway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31</a:t>
            </a:fld>
            <a:endParaRPr lang="en-US"/>
          </a:p>
        </p:txBody>
      </p:sp>
      <p:pic>
        <p:nvPicPr>
          <p:cNvPr id="7" name="Content Placeholder 6" descr="South-PRY-Installed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6399" y="990600"/>
            <a:ext cx="3352801" cy="55570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5935" y="1009111"/>
            <a:ext cx="4158065" cy="554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228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RL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0" y="5063538"/>
            <a:ext cx="6210300" cy="17863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93200" cy="7366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Technology Challenges - Acceleration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3600"/>
            <a:ext cx="9042400" cy="5003800"/>
          </a:xfrm>
        </p:spPr>
        <p:txBody>
          <a:bodyPr>
            <a:normAutofit/>
          </a:bodyPr>
          <a:lstStyle/>
          <a:p>
            <a:r>
              <a:rPr lang="en-GB" dirty="0"/>
              <a:t>Muons require an ultrafast accelerator </a:t>
            </a:r>
            <a:r>
              <a:rPr lang="en-GB" dirty="0" smtClean="0"/>
              <a:t>chain</a:t>
            </a:r>
            <a:br>
              <a:rPr lang="en-GB" dirty="0" smtClean="0"/>
            </a:br>
            <a:r>
              <a:rPr lang="en-GB" dirty="0" smtClean="0">
                <a:solidFill>
                  <a:srgbClr val="CCFFCC"/>
                </a:solidFill>
                <a:latin typeface="Wingdings 3" charset="2"/>
                <a:cs typeface="Wingdings 3" charset="2"/>
              </a:rPr>
              <a:t>a</a:t>
            </a:r>
            <a:r>
              <a:rPr lang="en-GB" dirty="0" smtClean="0">
                <a:solidFill>
                  <a:srgbClr val="CCFFCC"/>
                </a:solidFill>
                <a:cs typeface="Wingdings 3" charset="2"/>
              </a:rPr>
              <a:t> </a:t>
            </a:r>
            <a:r>
              <a:rPr lang="en-GB" i="1" dirty="0">
                <a:solidFill>
                  <a:srgbClr val="CCFFCC"/>
                </a:solidFill>
                <a:cs typeface="Wingdings 3" charset="2"/>
              </a:rPr>
              <a:t>Beyond the capability of </a:t>
            </a:r>
            <a:r>
              <a:rPr lang="en-GB" i="1" dirty="0" smtClean="0">
                <a:solidFill>
                  <a:srgbClr val="CCFFCC"/>
                </a:solidFill>
                <a:cs typeface="Wingdings 3" charset="2"/>
              </a:rPr>
              <a:t>“standard designs”</a:t>
            </a:r>
            <a:endParaRPr lang="en-GB" sz="1200" dirty="0">
              <a:solidFill>
                <a:srgbClr val="CCFFCC"/>
              </a:solidFill>
            </a:endParaRPr>
          </a:p>
          <a:p>
            <a:r>
              <a:rPr lang="en-GB" sz="2400" dirty="0" smtClean="0"/>
              <a:t>Solutions include:  </a:t>
            </a:r>
            <a:endParaRPr lang="en-GB" sz="2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June 25,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MICE Celebration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90D6-1EEB-E249-9A68-6B55C19F01C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17" r="6734"/>
          <a:stretch/>
        </p:blipFill>
        <p:spPr>
          <a:xfrm>
            <a:off x="21012" y="2185062"/>
            <a:ext cx="3438396" cy="3069761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1012" y="4791586"/>
            <a:ext cx="1753470" cy="369320"/>
          </a:xfrm>
          <a:prstGeom prst="rect">
            <a:avLst/>
          </a:prstGeom>
          <a:noFill/>
        </p:spPr>
        <p:txBody>
          <a:bodyPr wrap="none" lIns="91429" tIns="45714" rIns="91429" bIns="45714">
            <a:spAutoFit/>
          </a:bodyPr>
          <a:lstStyle/>
          <a:p>
            <a:pPr algn="ctr"/>
            <a:r>
              <a:rPr lang="en-US" b="1" dirty="0">
                <a:ln w="12700">
                  <a:solidFill>
                    <a:srgbClr val="242852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EMMA – FFAG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54400" y="2133600"/>
            <a:ext cx="558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lvl="1" indent="-169863">
              <a:buFont typeface="Arial"/>
              <a:buChar char="•"/>
            </a:pPr>
            <a:r>
              <a:rPr lang="en-GB" sz="2000" dirty="0">
                <a:solidFill>
                  <a:prstClr val="white"/>
                </a:solidFill>
                <a:latin typeface="Arial"/>
              </a:rPr>
              <a:t>Superconducting </a:t>
            </a:r>
            <a:r>
              <a:rPr lang="en-GB" sz="2000" dirty="0" err="1" smtClean="0">
                <a:solidFill>
                  <a:prstClr val="white"/>
                </a:solidFill>
                <a:latin typeface="Arial"/>
              </a:rPr>
              <a:t>Linacs</a:t>
            </a:r>
            <a:r>
              <a:rPr lang="en-GB" sz="2000" dirty="0" smtClean="0">
                <a:solidFill>
                  <a:prstClr val="white"/>
                </a:solidFill>
                <a:latin typeface="Arial"/>
              </a:rPr>
              <a:t> (NuMAX choice)</a:t>
            </a:r>
            <a:endParaRPr lang="en-GB" sz="2000" dirty="0">
              <a:solidFill>
                <a:prstClr val="white"/>
              </a:solidFill>
              <a:latin typeface="Arial"/>
            </a:endParaRPr>
          </a:p>
          <a:p>
            <a:pPr marL="169863" lvl="1" indent="-169863">
              <a:buFont typeface="Arial"/>
              <a:buChar char="•"/>
            </a:pPr>
            <a:r>
              <a:rPr lang="en-GB" sz="2000" dirty="0">
                <a:solidFill>
                  <a:prstClr val="white"/>
                </a:solidFill>
                <a:latin typeface="Arial"/>
              </a:rPr>
              <a:t>Recirculating Linear Accelerators (RLAs)</a:t>
            </a:r>
          </a:p>
          <a:p>
            <a:pPr marL="169863" lvl="1" indent="-169863">
              <a:buFont typeface="Arial"/>
              <a:buChar char="•"/>
            </a:pPr>
            <a:r>
              <a:rPr lang="en-GB" sz="2000" dirty="0">
                <a:solidFill>
                  <a:prstClr val="white"/>
                </a:solidFill>
                <a:latin typeface="Arial"/>
              </a:rPr>
              <a:t>Fixed-Field Alternating-Gradient (FFAG) </a:t>
            </a:r>
            <a:r>
              <a:rPr lang="en-GB" sz="2000" dirty="0" smtClean="0">
                <a:solidFill>
                  <a:prstClr val="white"/>
                </a:solidFill>
                <a:latin typeface="Arial"/>
              </a:rPr>
              <a:t>Rings</a:t>
            </a:r>
            <a:endParaRPr lang="en-GB" sz="2000" dirty="0">
              <a:solidFill>
                <a:prstClr val="white"/>
              </a:solidFill>
              <a:latin typeface="Arial"/>
            </a:endParaRPr>
          </a:p>
          <a:p>
            <a:pPr marL="169863" lvl="1" indent="-169863">
              <a:buFont typeface="Arial"/>
              <a:buChar char="•"/>
            </a:pPr>
            <a:r>
              <a:rPr lang="en-GB" sz="2000" dirty="0">
                <a:solidFill>
                  <a:prstClr val="white"/>
                </a:solidFill>
                <a:latin typeface="Arial"/>
              </a:rPr>
              <a:t>Rapid Cycling Synchrotrons (RCS)</a:t>
            </a:r>
          </a:p>
        </p:txBody>
      </p:sp>
      <p:pic>
        <p:nvPicPr>
          <p:cNvPr id="12" name="Picture 11" descr="Figure 1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9408" y="3440833"/>
            <a:ext cx="3713528" cy="1828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131050" y="3440833"/>
            <a:ext cx="22161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2000" dirty="0">
                <a:solidFill>
                  <a:prstClr val="white"/>
                </a:solidFill>
                <a:latin typeface="Arial"/>
              </a:rPr>
              <a:t>RCS requires </a:t>
            </a:r>
          </a:p>
          <a:p>
            <a:pPr marL="0" lvl="1"/>
            <a:r>
              <a:rPr lang="en-GB" sz="2000" dirty="0">
                <a:solidFill>
                  <a:prstClr val="white"/>
                </a:solidFill>
                <a:latin typeface="Arial"/>
              </a:rPr>
              <a:t>2 T p-p magnets </a:t>
            </a:r>
          </a:p>
          <a:p>
            <a:pPr marL="0" lvl="1"/>
            <a:r>
              <a:rPr lang="en-GB" sz="2000" dirty="0">
                <a:solidFill>
                  <a:prstClr val="white"/>
                </a:solidFill>
                <a:latin typeface="Arial"/>
              </a:rPr>
              <a:t>at f = 400 Hz</a:t>
            </a:r>
          </a:p>
          <a:p>
            <a:pPr marL="0" lvl="1"/>
            <a:r>
              <a:rPr lang="en-GB" sz="2000" dirty="0">
                <a:solidFill>
                  <a:prstClr val="white"/>
                </a:solidFill>
                <a:latin typeface="Arial"/>
              </a:rPr>
              <a:t>(U Miss &amp; FNAL)</a:t>
            </a:r>
          </a:p>
        </p:txBody>
      </p: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 flipV="1">
            <a:off x="2937670" y="3748592"/>
            <a:ext cx="0" cy="246083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TextBox 31"/>
          <p:cNvSpPr txBox="1"/>
          <p:nvPr/>
        </p:nvSpPr>
        <p:spPr>
          <a:xfrm>
            <a:off x="6248401" y="5394523"/>
            <a:ext cx="287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Arial"/>
              </a:rPr>
              <a:t>JEMMRLA Proposal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:</a:t>
            </a:r>
          </a:p>
          <a:p>
            <a:r>
              <a:rPr lang="en-US" dirty="0">
                <a:solidFill>
                  <a:srgbClr val="FFFFFF"/>
                </a:solidFill>
                <a:latin typeface="Arial"/>
              </a:rPr>
              <a:t>JLAB Electron Model of </a:t>
            </a:r>
          </a:p>
          <a:p>
            <a:r>
              <a:rPr lang="en-US" dirty="0">
                <a:solidFill>
                  <a:srgbClr val="FFFFFF"/>
                </a:solidFill>
                <a:latin typeface="Arial"/>
              </a:rPr>
              <a:t>Muon RLA with Multi-pass </a:t>
            </a:r>
          </a:p>
          <a:p>
            <a:r>
              <a:rPr lang="en-US" dirty="0">
                <a:solidFill>
                  <a:srgbClr val="FFFFFF"/>
                </a:solidFill>
                <a:latin typeface="Arial"/>
              </a:rPr>
              <a:t>Arcs </a:t>
            </a:r>
          </a:p>
        </p:txBody>
      </p:sp>
    </p:spTree>
    <p:extLst>
      <p:ext uri="{BB962C8B-B14F-4D97-AF65-F5344CB8AC3E}">
        <p14:creationId xmlns:p14="http://schemas.microsoft.com/office/powerpoint/2010/main" val="2282968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 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" y="1050926"/>
            <a:ext cx="9074150" cy="5362574"/>
          </a:xfrm>
        </p:spPr>
        <p:txBody>
          <a:bodyPr/>
          <a:lstStyle/>
          <a:p>
            <a:r>
              <a:rPr lang="en-US" dirty="0" smtClean="0"/>
              <a:t>NF:  </a:t>
            </a:r>
            <a:r>
              <a:rPr lang="en-US" dirty="0" smtClean="0"/>
              <a:t>nuSTORM, IDS-NF and </a:t>
            </a:r>
            <a:r>
              <a:rPr lang="en-US" dirty="0" smtClean="0"/>
              <a:t>NuMAX designs</a:t>
            </a:r>
          </a:p>
          <a:p>
            <a:r>
              <a:rPr lang="en-US" dirty="0" smtClean="0"/>
              <a:t>Collider:  Detailed optics studies for Higgs, 1.5 TeV, </a:t>
            </a:r>
            <a:br>
              <a:rPr lang="en-US" dirty="0" smtClean="0"/>
            </a:br>
            <a:r>
              <a:rPr lang="en-US" dirty="0" smtClean="0"/>
              <a:t>3 TeV and now 6 TeV </a:t>
            </a:r>
            <a:r>
              <a:rPr lang="en-US" dirty="0" err="1" smtClean="0"/>
              <a:t>CoM</a:t>
            </a:r>
            <a:endParaRPr lang="en-US" dirty="0" smtClean="0"/>
          </a:p>
          <a:p>
            <a:pPr lvl="1"/>
            <a:r>
              <a:rPr lang="en-US" dirty="0" smtClean="0"/>
              <a:t>With supporting magnet designs</a:t>
            </a:r>
            <a:br>
              <a:rPr lang="en-US" dirty="0" smtClean="0"/>
            </a:br>
            <a:r>
              <a:rPr lang="en-US" dirty="0" smtClean="0"/>
              <a:t>and background studies</a:t>
            </a:r>
            <a:endParaRPr lang="en-US" dirty="0"/>
          </a:p>
          <a:p>
            <a:pPr lvl="1"/>
            <a:r>
              <a:rPr lang="en-US" dirty="0" smtClean="0"/>
              <a:t>Detector occupancy similar to </a:t>
            </a:r>
            <a:br>
              <a:rPr lang="en-US" dirty="0" smtClean="0"/>
            </a:br>
            <a:r>
              <a:rPr lang="en-US" dirty="0" smtClean="0"/>
              <a:t>that seen in the LHC </a:t>
            </a:r>
            <a:br>
              <a:rPr lang="en-US" dirty="0" smtClean="0"/>
            </a:br>
            <a:r>
              <a:rPr lang="en-US" dirty="0" smtClean="0"/>
              <a:t>Luminosity </a:t>
            </a:r>
            <a:r>
              <a:rPr lang="en-US" dirty="0" smtClean="0"/>
              <a:t>Upgrade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744" y="3360002"/>
            <a:ext cx="3895106" cy="14405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1744" y="2057400"/>
            <a:ext cx="3895106" cy="121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1744" y="4906442"/>
            <a:ext cx="3886638" cy="11895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" y="4584700"/>
            <a:ext cx="3797300" cy="19568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9062" y="3797300"/>
            <a:ext cx="1432538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72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5100" y="1"/>
            <a:ext cx="8064500" cy="914399"/>
          </a:xfrm>
        </p:spPr>
        <p:txBody>
          <a:bodyPr>
            <a:normAutofit/>
          </a:bodyPr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65100" y="914400"/>
            <a:ext cx="892175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Neutrino Factory capabilities offer </a:t>
            </a:r>
            <a:r>
              <a:rPr lang="en-US" dirty="0" smtClean="0"/>
              <a:t>precision microscopes </a:t>
            </a: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/>
              <a:t> likely needed </a:t>
            </a:r>
            <a:r>
              <a:rPr lang="en-US" dirty="0" smtClean="0"/>
              <a:t>to fully probe the physics of the neutrino sector</a:t>
            </a:r>
          </a:p>
          <a:p>
            <a:endParaRPr lang="en-US" sz="900" dirty="0" smtClean="0"/>
          </a:p>
          <a:p>
            <a:r>
              <a:rPr lang="en-US" dirty="0" smtClean="0"/>
              <a:t>A multi-TeV muon collider may be the only cost-effective route to lepton collider capabilities at energies &gt; 5 </a:t>
            </a:r>
            <a:r>
              <a:rPr lang="en-US" dirty="0" smtClean="0"/>
              <a:t>TeV</a:t>
            </a:r>
            <a:endParaRPr lang="en-US" sz="900" dirty="0"/>
          </a:p>
          <a:p>
            <a:endParaRPr lang="en-US" sz="800" dirty="0" smtClean="0"/>
          </a:p>
          <a:p>
            <a:r>
              <a:rPr lang="en-US" dirty="0" smtClean="0"/>
              <a:t>The International Muon Ionization Cooling Experiment represents a crucial step towards realizing these </a:t>
            </a:r>
            <a:r>
              <a:rPr lang="en-US" i="1" dirty="0" smtClean="0"/>
              <a:t>unique capabilities</a:t>
            </a:r>
          </a:p>
          <a:p>
            <a:pPr marL="0" indent="0">
              <a:buNone/>
            </a:pPr>
            <a:endParaRPr lang="en-US" sz="9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  <a:cs typeface="Symbol" charset="2"/>
              </a:rPr>
              <a:t>The </a:t>
            </a:r>
            <a:r>
              <a:rPr lang="en-US" dirty="0" smtClean="0">
                <a:solidFill>
                  <a:srgbClr val="FFFF00"/>
                </a:solidFill>
                <a:cs typeface="Symbol" charset="2"/>
              </a:rPr>
              <a:t>start of MICE Step IV begins a new era for HEP</a:t>
            </a:r>
            <a:endParaRPr lang="en-US" dirty="0" smtClean="0">
              <a:solidFill>
                <a:srgbClr val="DE5DFF"/>
              </a:solidFill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56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Neutrino Factories?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8,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IPAC15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93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0"/>
            <a:ext cx="8064500" cy="512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Critical Issues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5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809626"/>
            <a:ext cx="8921750" cy="5362574"/>
          </a:xfrm>
        </p:spPr>
        <p:txBody>
          <a:bodyPr>
            <a:normAutofit/>
          </a:bodyPr>
          <a:lstStyle/>
          <a:p>
            <a:r>
              <a:rPr lang="en-US" dirty="0" smtClean="0"/>
              <a:t>What must we understand in the neutrino sector?</a:t>
            </a:r>
          </a:p>
          <a:p>
            <a:pPr lvl="1"/>
            <a:r>
              <a:rPr lang="en-US" sz="2000" dirty="0" err="1" smtClean="0">
                <a:solidFill>
                  <a:srgbClr val="CCFFCC"/>
                </a:solidFill>
                <a:latin typeface="Symbol" charset="2"/>
                <a:cs typeface="Symbol" charset="2"/>
              </a:rPr>
              <a:t>d</a:t>
            </a:r>
            <a:r>
              <a:rPr lang="en-US" sz="2000" baseline="-25000" dirty="0" err="1" smtClean="0">
                <a:solidFill>
                  <a:srgbClr val="CCFFCC"/>
                </a:solidFill>
                <a:cs typeface="Symbol" charset="2"/>
              </a:rPr>
              <a:t>CP</a:t>
            </a:r>
            <a:r>
              <a:rPr lang="en-US" sz="2000" dirty="0" smtClean="0">
                <a:cs typeface="Symbol" charset="2"/>
              </a:rPr>
              <a:t>:  Can this be done with the same </a:t>
            </a:r>
            <a:br>
              <a:rPr lang="en-US" sz="2000" dirty="0" smtClean="0">
                <a:cs typeface="Symbol" charset="2"/>
              </a:rPr>
            </a:br>
            <a:r>
              <a:rPr lang="en-US" sz="2000" dirty="0" smtClean="0">
                <a:cs typeface="Symbol" charset="2"/>
              </a:rPr>
              <a:t>precision as the quark sector??? </a:t>
            </a:r>
          </a:p>
          <a:p>
            <a:pPr lvl="1"/>
            <a:r>
              <a:rPr lang="en-US" sz="2000" dirty="0" smtClean="0">
                <a:cs typeface="Symbol" charset="2"/>
              </a:rPr>
              <a:t>The </a:t>
            </a:r>
            <a:r>
              <a:rPr lang="en-US" sz="2000" dirty="0" smtClean="0">
                <a:solidFill>
                  <a:srgbClr val="CCFFCC"/>
                </a:solidFill>
                <a:cs typeface="Symbol" charset="2"/>
              </a:rPr>
              <a:t>mass hierarchy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cs typeface="Symbol" charset="2"/>
              </a:rPr>
              <a:t>T</a:t>
            </a:r>
            <a:r>
              <a:rPr lang="en-US" sz="2000" dirty="0" smtClean="0">
                <a:cs typeface="Symbol" charset="2"/>
              </a:rPr>
              <a:t>he value of </a:t>
            </a:r>
            <a:r>
              <a:rPr lang="en-US" sz="2000" dirty="0" smtClean="0">
                <a:solidFill>
                  <a:srgbClr val="CCFFCC"/>
                </a:solidFill>
                <a:latin typeface="Symbol" charset="2"/>
                <a:cs typeface="Symbol" charset="2"/>
              </a:rPr>
              <a:t>q</a:t>
            </a:r>
            <a:r>
              <a:rPr lang="en-US" sz="2000" baseline="-25000" dirty="0" smtClean="0">
                <a:solidFill>
                  <a:srgbClr val="CCFFCC"/>
                </a:solidFill>
                <a:cs typeface="Symbol" charset="2"/>
              </a:rPr>
              <a:t>23</a:t>
            </a:r>
            <a:r>
              <a:rPr lang="en-US" sz="2000" dirty="0" smtClean="0">
                <a:solidFill>
                  <a:srgbClr val="CCFFCC"/>
                </a:solidFill>
                <a:cs typeface="Symbol" charset="2"/>
              </a:rPr>
              <a:t>-</a:t>
            </a:r>
            <a:r>
              <a:rPr lang="en-US" sz="2000" dirty="0" smtClean="0">
                <a:solidFill>
                  <a:srgbClr val="CCFFCC"/>
                </a:solidFill>
                <a:latin typeface="Symbol" charset="2"/>
                <a:cs typeface="Symbol" charset="2"/>
              </a:rPr>
              <a:t>p</a:t>
            </a:r>
            <a:r>
              <a:rPr lang="en-US" sz="2000" dirty="0" smtClean="0">
                <a:solidFill>
                  <a:srgbClr val="CCFFCC"/>
                </a:solidFill>
                <a:cs typeface="Symbol" charset="2"/>
              </a:rPr>
              <a:t>/4</a:t>
            </a:r>
            <a:r>
              <a:rPr lang="en-US" sz="2000" dirty="0" smtClean="0">
                <a:cs typeface="Symbol" charset="2"/>
              </a:rPr>
              <a:t>: +, - or zero?</a:t>
            </a:r>
          </a:p>
          <a:p>
            <a:pPr lvl="1"/>
            <a:r>
              <a:rPr lang="en-US" sz="2000" dirty="0" smtClean="0">
                <a:cs typeface="Symbol" charset="2"/>
              </a:rPr>
              <a:t>Resolve the </a:t>
            </a:r>
            <a:r>
              <a:rPr lang="en-US" sz="2000" dirty="0" smtClean="0">
                <a:solidFill>
                  <a:srgbClr val="CCFFCC"/>
                </a:solidFill>
                <a:cs typeface="Symbol" charset="2"/>
              </a:rPr>
              <a:t>LSND and other short </a:t>
            </a:r>
            <a:br>
              <a:rPr lang="en-US" sz="2000" dirty="0" smtClean="0">
                <a:solidFill>
                  <a:srgbClr val="CCFFCC"/>
                </a:solidFill>
                <a:cs typeface="Symbol" charset="2"/>
              </a:rPr>
            </a:br>
            <a:r>
              <a:rPr lang="en-US" sz="2000" dirty="0" smtClean="0">
                <a:solidFill>
                  <a:srgbClr val="CCFFCC"/>
                </a:solidFill>
                <a:cs typeface="Symbol" charset="2"/>
              </a:rPr>
              <a:t>baseline experimental anomalies  </a:t>
            </a:r>
          </a:p>
          <a:p>
            <a:pPr lvl="1"/>
            <a:r>
              <a:rPr lang="en-US" sz="2000" i="1" u="sng" dirty="0" smtClean="0">
                <a:solidFill>
                  <a:srgbClr val="FFFF00"/>
                </a:solidFill>
                <a:cs typeface="Symbol" charset="2"/>
              </a:rPr>
              <a:t>And enable the search for new </a:t>
            </a:r>
            <a:br>
              <a:rPr lang="en-US" sz="2000" i="1" u="sng" dirty="0" smtClean="0">
                <a:solidFill>
                  <a:srgbClr val="FFFF00"/>
                </a:solidFill>
                <a:cs typeface="Symbol" charset="2"/>
              </a:rPr>
            </a:br>
            <a:r>
              <a:rPr lang="en-US" sz="2000" i="1" u="sng" dirty="0" smtClean="0">
                <a:solidFill>
                  <a:srgbClr val="FFFF00"/>
                </a:solidFill>
                <a:cs typeface="Symbol" charset="2"/>
              </a:rPr>
              <a:t>physics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656" y="1311274"/>
            <a:ext cx="4435943" cy="2346326"/>
          </a:xfrm>
          <a:prstGeom prst="rect">
            <a:avLst/>
          </a:prstGeom>
        </p:spPr>
      </p:pic>
      <p:pic>
        <p:nvPicPr>
          <p:cNvPr id="9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4" r="-192"/>
          <a:stretch/>
        </p:blipFill>
        <p:spPr>
          <a:xfrm>
            <a:off x="4672584" y="3597016"/>
            <a:ext cx="4461343" cy="31085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95401" y="6096000"/>
            <a:ext cx="3581399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GLoBES</a:t>
            </a:r>
            <a:r>
              <a:rPr lang="en-US" sz="1400" dirty="0" smtClean="0"/>
              <a:t> Comparison of Potential </a:t>
            </a:r>
            <a:br>
              <a:rPr lang="en-US" sz="1400" dirty="0" smtClean="0"/>
            </a:br>
            <a:r>
              <a:rPr lang="en-US" sz="1400" dirty="0" smtClean="0"/>
              <a:t>Performance of the Various </a:t>
            </a:r>
            <a:br>
              <a:rPr lang="en-US" sz="1400" dirty="0" smtClean="0"/>
            </a:br>
            <a:r>
              <a:rPr lang="en-US" sz="1400" dirty="0" smtClean="0"/>
              <a:t>Advanced Concepts </a:t>
            </a:r>
            <a:r>
              <a:rPr lang="en-US" sz="1400" i="1" dirty="0" smtClean="0"/>
              <a:t>(courtesy P. Huber)</a:t>
            </a:r>
            <a:endParaRPr lang="en-US" sz="14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1524000" y="4131733"/>
            <a:ext cx="6553200" cy="982133"/>
            <a:chOff x="1524000" y="4267200"/>
            <a:chExt cx="6553200" cy="982133"/>
          </a:xfrm>
        </p:grpSpPr>
        <p:sp>
          <p:nvSpPr>
            <p:cNvPr id="3" name="Oval 2"/>
            <p:cNvSpPr/>
            <p:nvPr/>
          </p:nvSpPr>
          <p:spPr>
            <a:xfrm>
              <a:off x="6553200" y="4792133"/>
              <a:ext cx="1524000" cy="457200"/>
            </a:xfrm>
            <a:prstGeom prst="ellipse">
              <a:avLst/>
            </a:prstGeom>
            <a:noFill/>
            <a:ln w="190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524000" y="4267200"/>
              <a:ext cx="3081867" cy="6096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Impact of precision short-baseline NF capabilities</a:t>
              </a:r>
              <a:endParaRPr lang="en-US" dirty="0"/>
            </a:p>
          </p:txBody>
        </p:sp>
        <p:cxnSp>
          <p:nvCxnSpPr>
            <p:cNvPr id="14" name="Straight Arrow Connector 13"/>
            <p:cNvCxnSpPr>
              <a:stCxn id="11" idx="3"/>
              <a:endCxn id="3" idx="2"/>
            </p:cNvCxnSpPr>
            <p:nvPr/>
          </p:nvCxnSpPr>
          <p:spPr>
            <a:xfrm>
              <a:off x="4605867" y="4572000"/>
              <a:ext cx="1947333" cy="44873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1523999" y="5105400"/>
            <a:ext cx="4724401" cy="914400"/>
            <a:chOff x="1523999" y="4876800"/>
            <a:chExt cx="4724401" cy="914400"/>
          </a:xfrm>
        </p:grpSpPr>
        <p:sp>
          <p:nvSpPr>
            <p:cNvPr id="12" name="Rounded Rectangle 11"/>
            <p:cNvSpPr/>
            <p:nvPr/>
          </p:nvSpPr>
          <p:spPr>
            <a:xfrm>
              <a:off x="1523999" y="5105400"/>
              <a:ext cx="3081867" cy="68580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Impact of precision long-baseline NF capabilities</a:t>
              </a:r>
              <a:endParaRPr lang="en-US" dirty="0"/>
            </a:p>
          </p:txBody>
        </p:sp>
        <p:cxnSp>
          <p:nvCxnSpPr>
            <p:cNvPr id="16" name="Straight Arrow Connector 15"/>
            <p:cNvCxnSpPr>
              <a:stCxn id="12" idx="3"/>
            </p:cNvCxnSpPr>
            <p:nvPr/>
          </p:nvCxnSpPr>
          <p:spPr>
            <a:xfrm flipV="1">
              <a:off x="4605866" y="4876800"/>
              <a:ext cx="1109134" cy="5715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2" idx="3"/>
            </p:cNvCxnSpPr>
            <p:nvPr/>
          </p:nvCxnSpPr>
          <p:spPr>
            <a:xfrm flipV="1">
              <a:off x="4605866" y="5105400"/>
              <a:ext cx="1261534" cy="342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2" idx="3"/>
            </p:cNvCxnSpPr>
            <p:nvPr/>
          </p:nvCxnSpPr>
          <p:spPr>
            <a:xfrm flipV="1">
              <a:off x="4605866" y="5181600"/>
              <a:ext cx="1642534" cy="2667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042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Microscopes for the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>
                <a:latin typeface="+mn-lt"/>
                <a:cs typeface="Symbol" charset="2"/>
              </a:rPr>
              <a:t>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050926"/>
            <a:ext cx="8921750" cy="565467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Superbeam technology will continue to drive </a:t>
            </a:r>
            <a:r>
              <a:rPr lang="en-US" dirty="0" smtClean="0"/>
              <a:t>observations </a:t>
            </a:r>
            <a:r>
              <a:rPr lang="en-US" dirty="0" smtClean="0"/>
              <a:t>in the coming years</a:t>
            </a:r>
          </a:p>
          <a:p>
            <a:endParaRPr lang="en-US" dirty="0"/>
          </a:p>
          <a:p>
            <a:r>
              <a:rPr lang="en-US" i="1" dirty="0" smtClean="0">
                <a:solidFill>
                  <a:srgbClr val="CCFFCC"/>
                </a:solidFill>
              </a:rPr>
              <a:t>However, anomalies and new discoveries will drive our need for precision studies to develop a complete physical understanding</a:t>
            </a:r>
          </a:p>
          <a:p>
            <a:endParaRPr lang="en-US" dirty="0"/>
          </a:p>
          <a:p>
            <a:r>
              <a:rPr lang="en-US" dirty="0" smtClean="0"/>
              <a:t>Neutrino Factory capabilities (both long- and short-baseline) offer the route to </a:t>
            </a:r>
            <a:r>
              <a:rPr lang="en-US" i="1" dirty="0" smtClean="0">
                <a:solidFill>
                  <a:srgbClr val="CCFFCC"/>
                </a:solidFill>
              </a:rPr>
              <a:t>controlled systematics </a:t>
            </a:r>
            <a:r>
              <a:rPr lang="en-US" dirty="0" smtClean="0"/>
              <a:t>and </a:t>
            </a:r>
            <a:r>
              <a:rPr lang="en-US" i="1" dirty="0" smtClean="0">
                <a:solidFill>
                  <a:srgbClr val="CCFFCC"/>
                </a:solidFill>
              </a:rPr>
              <a:t>precision measurements</a:t>
            </a:r>
            <a:r>
              <a:rPr lang="en-US" dirty="0" smtClean="0"/>
              <a:t>, which are required to fully elucidate the relevant physics processes</a:t>
            </a:r>
            <a:endParaRPr lang="en-US" dirty="0"/>
          </a:p>
          <a:p>
            <a:pPr marL="0" indent="0">
              <a:buNone/>
            </a:pPr>
            <a:endParaRPr lang="en-US" sz="1900" dirty="0" smtClean="0">
              <a:solidFill>
                <a:srgbClr val="FFFF00"/>
              </a:solidFill>
              <a:latin typeface="Wingdings 3" charset="2"/>
              <a:cs typeface="Wingdings 3" charset="2"/>
            </a:endParaRPr>
          </a:p>
          <a:p>
            <a:pPr marL="0" indent="0">
              <a:buNone/>
            </a:pPr>
            <a:r>
              <a:rPr lang="en-US" sz="3900" dirty="0" smtClean="0">
                <a:solidFill>
                  <a:srgbClr val="FFFF0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3900" dirty="0" smtClean="0">
                <a:solidFill>
                  <a:srgbClr val="FFFF00"/>
                </a:solidFill>
                <a:cs typeface="Wingdings 3" charset="2"/>
              </a:rPr>
              <a:t> </a:t>
            </a:r>
            <a:r>
              <a:rPr lang="en-US" sz="3900" i="1" dirty="0" smtClean="0">
                <a:solidFill>
                  <a:srgbClr val="FFFF00"/>
                </a:solidFill>
                <a:cs typeface="Wingdings 3" charset="2"/>
              </a:rPr>
              <a:t>Precision </a:t>
            </a:r>
            <a:r>
              <a:rPr lang="en-US" sz="3900" i="1" dirty="0">
                <a:solidFill>
                  <a:srgbClr val="FFFF00"/>
                </a:solidFill>
                <a:cs typeface="Wingdings 3" charset="2"/>
              </a:rPr>
              <a:t>M</a:t>
            </a:r>
            <a:r>
              <a:rPr lang="en-US" sz="3900" i="1" dirty="0" smtClean="0">
                <a:solidFill>
                  <a:srgbClr val="FFFF00"/>
                </a:solidFill>
                <a:cs typeface="Wingdings 3" charset="2"/>
              </a:rPr>
              <a:t>icroscopes for the </a:t>
            </a:r>
            <a:r>
              <a:rPr lang="en-US" sz="3900" i="1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US" sz="3900" i="1" dirty="0" smtClean="0">
                <a:solidFill>
                  <a:srgbClr val="FFFF00"/>
                </a:solidFill>
                <a:cs typeface="Symbol" charset="2"/>
              </a:rPr>
              <a:t> sector</a:t>
            </a:r>
            <a:endParaRPr lang="en-US" sz="3900" i="1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28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Current </a:t>
            </a:r>
            <a:r>
              <a:rPr lang="en-US" sz="3600" dirty="0" smtClean="0"/>
              <a:t>Neutrino </a:t>
            </a:r>
            <a:r>
              <a:rPr lang="en-US" sz="3600" dirty="0" smtClean="0"/>
              <a:t>Factory </a:t>
            </a:r>
            <a:r>
              <a:rPr lang="en-US" sz="3600" dirty="0" smtClean="0"/>
              <a:t>Thrusts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65100" y="939166"/>
            <a:ext cx="8921750" cy="561403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Short Baseline NF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nuSTORM</a:t>
            </a:r>
          </a:p>
          <a:p>
            <a:pPr lvl="2"/>
            <a:r>
              <a:rPr lang="en-US" sz="2100" dirty="0"/>
              <a:t>D</a:t>
            </a:r>
            <a:r>
              <a:rPr lang="en-US" sz="2100" dirty="0" smtClean="0"/>
              <a:t>efinitive measurement of sterile neutrinos</a:t>
            </a:r>
          </a:p>
          <a:p>
            <a:pPr lvl="2"/>
            <a:r>
              <a:rPr lang="en-US" sz="2100" dirty="0" smtClean="0"/>
              <a:t>Precision </a:t>
            </a:r>
            <a:r>
              <a:rPr lang="en-US" sz="2100" dirty="0" smtClean="0">
                <a:latin typeface="Symbol" charset="2"/>
                <a:cs typeface="Symbol" charset="2"/>
              </a:rPr>
              <a:t>n</a:t>
            </a:r>
            <a:r>
              <a:rPr lang="en-US" sz="2100" baseline="-25000" dirty="0" smtClean="0">
                <a:cs typeface="Symbol" charset="2"/>
              </a:rPr>
              <a:t>e</a:t>
            </a:r>
            <a:r>
              <a:rPr lang="en-US" sz="2100" dirty="0" smtClean="0">
                <a:cs typeface="Symbol" charset="2"/>
              </a:rPr>
              <a:t> cross-section measurements </a:t>
            </a:r>
            <a:r>
              <a:rPr lang="en-US" sz="2100" dirty="0" smtClean="0">
                <a:cs typeface="Symbol" charset="2"/>
              </a:rPr>
              <a:t>(systematics </a:t>
            </a:r>
            <a:r>
              <a:rPr lang="en-US" sz="2100" dirty="0" smtClean="0">
                <a:cs typeface="Symbol" charset="2"/>
              </a:rPr>
              <a:t>issue for long baseline </a:t>
            </a:r>
            <a:r>
              <a:rPr lang="en-US" sz="2100" dirty="0" err="1" smtClean="0">
                <a:cs typeface="Symbol" charset="2"/>
              </a:rPr>
              <a:t>SuperBeam</a:t>
            </a:r>
            <a:r>
              <a:rPr lang="en-US" sz="2100" dirty="0" smtClean="0">
                <a:cs typeface="Symbol" charset="2"/>
              </a:rPr>
              <a:t> experiments)</a:t>
            </a:r>
          </a:p>
          <a:p>
            <a:pPr lvl="2"/>
            <a:r>
              <a:rPr lang="en-US" sz="2100" dirty="0" smtClean="0">
                <a:cs typeface="Symbol" charset="2"/>
              </a:rPr>
              <a:t>HEP </a:t>
            </a:r>
            <a:r>
              <a:rPr lang="en-US" sz="2100" dirty="0" smtClean="0">
                <a:cs typeface="Symbol" charset="2"/>
              </a:rPr>
              <a:t>muon accelerator proving ground…</a:t>
            </a:r>
            <a:endParaRPr lang="en-US" sz="2100" dirty="0" smtClean="0"/>
          </a:p>
          <a:p>
            <a:pPr lvl="1"/>
            <a:endParaRPr lang="en-US" dirty="0"/>
          </a:p>
          <a:p>
            <a:r>
              <a:rPr lang="en-US" dirty="0" smtClean="0"/>
              <a:t>Long Baseline NF with a Magnetized Detector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IDS-NF </a:t>
            </a:r>
            <a:r>
              <a:rPr lang="en-US" dirty="0" smtClean="0"/>
              <a:t>(International Design Study for a Neutrino Factory)</a:t>
            </a:r>
          </a:p>
          <a:p>
            <a:pPr lvl="2"/>
            <a:r>
              <a:rPr lang="en-US" sz="2100" dirty="0" smtClean="0"/>
              <a:t>10 GeV muon storage ring optimized for 1500-2500km baselines</a:t>
            </a:r>
          </a:p>
          <a:p>
            <a:pPr lvl="2"/>
            <a:r>
              <a:rPr lang="en-US" sz="2100" dirty="0" smtClean="0"/>
              <a:t>“Generic” design (</a:t>
            </a:r>
            <a:r>
              <a:rPr lang="en-US" sz="2100" dirty="0" err="1" smtClean="0"/>
              <a:t>ie</a:t>
            </a:r>
            <a:r>
              <a:rPr lang="en-US" sz="2100" dirty="0" smtClean="0"/>
              <a:t>, not site-specific)</a:t>
            </a:r>
          </a:p>
          <a:p>
            <a:pPr lvl="2"/>
            <a:endParaRPr lang="en-US" sz="1100" dirty="0" smtClean="0"/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NuMAX 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FF00"/>
                </a:solidFill>
              </a:rPr>
              <a:t>N</a:t>
            </a:r>
            <a:r>
              <a:rPr lang="en-US" dirty="0" smtClean="0"/>
              <a:t>e</a:t>
            </a:r>
            <a:r>
              <a:rPr lang="en-US" dirty="0" smtClean="0">
                <a:solidFill>
                  <a:srgbClr val="FFFF00"/>
                </a:solidFill>
              </a:rPr>
              <a:t>u</a:t>
            </a:r>
            <a:r>
              <a:rPr lang="en-US" dirty="0" smtClean="0"/>
              <a:t>trinos from a </a:t>
            </a:r>
            <a:r>
              <a:rPr lang="en-US" dirty="0" smtClean="0">
                <a:solidFill>
                  <a:srgbClr val="FFFF00"/>
                </a:solidFill>
              </a:rPr>
              <a:t>M</a:t>
            </a:r>
            <a:r>
              <a:rPr lang="en-US" dirty="0" smtClean="0"/>
              <a:t>uon </a:t>
            </a:r>
            <a:r>
              <a:rPr lang="en-US" dirty="0" smtClean="0">
                <a:solidFill>
                  <a:srgbClr val="FFFF00"/>
                </a:solidFill>
              </a:rPr>
              <a:t>A</a:t>
            </a:r>
            <a:r>
              <a:rPr lang="en-US" dirty="0" smtClean="0"/>
              <a:t>ccelerator </a:t>
            </a:r>
            <a:r>
              <a:rPr lang="en-US" dirty="0" err="1" smtClean="0"/>
              <a:t>Comple</a:t>
            </a:r>
            <a:r>
              <a:rPr lang="en-US" dirty="0" err="1" smtClean="0">
                <a:solidFill>
                  <a:srgbClr val="FFFF00"/>
                </a:solidFill>
              </a:rPr>
              <a:t>X</a:t>
            </a:r>
            <a:r>
              <a:rPr lang="en-US" dirty="0" smtClean="0"/>
              <a:t>)</a:t>
            </a:r>
          </a:p>
          <a:p>
            <a:pPr lvl="2"/>
            <a:r>
              <a:rPr lang="en-US" sz="2100" dirty="0" smtClean="0"/>
              <a:t>Site-specific:  FNAL </a:t>
            </a:r>
            <a:r>
              <a:rPr lang="en-US" sz="2100" dirty="0" smtClean="0">
                <a:latin typeface="Wingdings 3" charset="2"/>
                <a:cs typeface="Wingdings 3" charset="2"/>
              </a:rPr>
              <a:t>a</a:t>
            </a:r>
            <a:r>
              <a:rPr lang="en-US" sz="2100" dirty="0" smtClean="0">
                <a:cs typeface="Wingdings 3" charset="2"/>
              </a:rPr>
              <a:t> SURF  (1300km baseline)</a:t>
            </a:r>
            <a:endParaRPr lang="en-US" sz="2100" dirty="0" smtClean="0"/>
          </a:p>
          <a:p>
            <a:pPr lvl="2"/>
            <a:r>
              <a:rPr lang="en-US" sz="2100" dirty="0" smtClean="0"/>
              <a:t>4-6 GeV beam energy optimized for CP studies </a:t>
            </a:r>
          </a:p>
          <a:p>
            <a:pPr lvl="3"/>
            <a:r>
              <a:rPr lang="en-US" sz="1900" dirty="0" smtClean="0"/>
              <a:t>Flexibility to allow for other operating energies</a:t>
            </a:r>
          </a:p>
          <a:p>
            <a:pPr lvl="2"/>
            <a:r>
              <a:rPr lang="en-US" sz="2100" dirty="0"/>
              <a:t>C</a:t>
            </a:r>
            <a:r>
              <a:rPr lang="en-US" sz="2100" dirty="0" smtClean="0"/>
              <a:t>an provide an ongoing short baseline measurement option</a:t>
            </a:r>
          </a:p>
          <a:p>
            <a:pPr lvl="2"/>
            <a:r>
              <a:rPr lang="en-US" sz="2100" dirty="0" smtClean="0"/>
              <a:t>Detector options</a:t>
            </a:r>
          </a:p>
          <a:p>
            <a:pPr lvl="3"/>
            <a:r>
              <a:rPr lang="en-US" sz="1900" dirty="0" smtClean="0"/>
              <a:t>Magnetized LAr is the goal</a:t>
            </a:r>
          </a:p>
          <a:p>
            <a:pPr lvl="3"/>
            <a:r>
              <a:rPr lang="en-US" sz="1900" dirty="0" smtClean="0"/>
              <a:t>Magnetized iron provides equivalent CP sensitivities using ~3x the mass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June 25,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59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96839"/>
            <a:ext cx="8064500" cy="70326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 smtClean="0">
                <a:latin typeface="Symbol" charset="2"/>
                <a:cs typeface="Symbol" charset="2"/>
              </a:rPr>
              <a:t>n</a:t>
            </a:r>
            <a:r>
              <a:rPr kumimoji="1" lang="en-US" altLang="ja-JP" dirty="0" err="1" smtClean="0">
                <a:latin typeface="+mn-lt"/>
                <a:cs typeface="Symbol" charset="2"/>
              </a:rPr>
              <a:t>STORM</a:t>
            </a:r>
            <a:r>
              <a:rPr kumimoji="1" lang="en-US" altLang="ja-JP" dirty="0" smtClean="0">
                <a:latin typeface="+mn-lt"/>
                <a:cs typeface="Symbol" charset="2"/>
              </a:rPr>
              <a:t> – </a:t>
            </a:r>
            <a:r>
              <a:rPr kumimoji="1" lang="en-US" altLang="ja-JP" i="1" dirty="0" smtClean="0">
                <a:latin typeface="+mn-lt"/>
                <a:cs typeface="Symbol" charset="2"/>
              </a:rPr>
              <a:t>the First NF?</a:t>
            </a:r>
            <a:endParaRPr kumimoji="1" lang="ja-JP" altLang="en-US" dirty="0">
              <a:latin typeface="Symbol" charset="2"/>
              <a:cs typeface="Symbol" charset="2"/>
            </a:endParaRPr>
          </a:p>
        </p:txBody>
      </p:sp>
      <p:pic>
        <p:nvPicPr>
          <p:cNvPr id="6" name="Content Placeholder 5" descr="Birds eye Looking North at Muon Ring with Near Detector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52"/>
          <a:stretch/>
        </p:blipFill>
        <p:spPr>
          <a:xfrm>
            <a:off x="9524" y="1015999"/>
            <a:ext cx="9134475" cy="3564673"/>
          </a:xfrm>
        </p:spPr>
      </p:pic>
      <p:sp>
        <p:nvSpPr>
          <p:cNvPr id="3" name="TextBox 2"/>
          <p:cNvSpPr txBox="1"/>
          <p:nvPr/>
        </p:nvSpPr>
        <p:spPr>
          <a:xfrm>
            <a:off x="1734748" y="1138971"/>
            <a:ext cx="5905867" cy="5232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kumimoji="1" lang="en-US" altLang="ja-JP" sz="2800" dirty="0" smtClean="0">
                <a:solidFill>
                  <a:srgbClr val="000090"/>
                </a:solidFill>
              </a:rPr>
              <a:t> decay ring: P = 3.8 </a:t>
            </a:r>
            <a:r>
              <a:rPr kumimoji="1" lang="en-US" altLang="ja-JP" sz="2800" dirty="0" err="1" smtClean="0">
                <a:solidFill>
                  <a:srgbClr val="000090"/>
                </a:solidFill>
              </a:rPr>
              <a:t>GeV</a:t>
            </a:r>
            <a:r>
              <a:rPr kumimoji="1" lang="en-US" altLang="ja-JP" sz="2800" dirty="0" smtClean="0">
                <a:solidFill>
                  <a:srgbClr val="000090"/>
                </a:solidFill>
              </a:rPr>
              <a:t>/c ± 10%</a:t>
            </a:r>
            <a:endParaRPr kumimoji="1" lang="ja-JP" altLang="en-US" sz="2800" dirty="0">
              <a:solidFill>
                <a:srgbClr val="00009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175500" y="4057134"/>
            <a:ext cx="114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Near Hall</a:t>
            </a:r>
            <a:endParaRPr lang="en-US" dirty="0">
              <a:solidFill>
                <a:srgbClr val="008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990989" y="4699000"/>
            <a:ext cx="5140310" cy="1676400"/>
            <a:chOff x="3990989" y="4699000"/>
            <a:chExt cx="5140310" cy="1676400"/>
          </a:xfrm>
        </p:grpSpPr>
        <p:pic>
          <p:nvPicPr>
            <p:cNvPr id="7" name="Content Placeholder 5" descr="FAR-D0_SECTION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90989" y="4699000"/>
              <a:ext cx="5140310" cy="16764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41168" y="5771634"/>
              <a:ext cx="1919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90"/>
                  </a:solidFill>
                </a:rPr>
                <a:t>F</a:t>
              </a:r>
              <a:r>
                <a:rPr lang="en-US" dirty="0" smtClean="0">
                  <a:solidFill>
                    <a:srgbClr val="000090"/>
                  </a:solidFill>
                </a:rPr>
                <a:t>ar Hall @1.9km</a:t>
              </a:r>
              <a:endParaRPr lang="en-US" dirty="0">
                <a:solidFill>
                  <a:srgbClr val="00009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5400" y="3847713"/>
            <a:ext cx="4128297" cy="2709746"/>
            <a:chOff x="25400" y="3847713"/>
            <a:chExt cx="4128297" cy="2709746"/>
          </a:xfrm>
        </p:grpSpPr>
        <p:pic>
          <p:nvPicPr>
            <p:cNvPr id="8" name="Picture 7" descr="nuSTORM_graphic_2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00" y="3847713"/>
              <a:ext cx="4128297" cy="267164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667468" y="6188127"/>
              <a:ext cx="14674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90"/>
                  </a:solidFill>
                </a:rPr>
                <a:t>F</a:t>
              </a:r>
              <a:r>
                <a:rPr lang="en-US" dirty="0" smtClean="0">
                  <a:solidFill>
                    <a:srgbClr val="000090"/>
                  </a:solidFill>
                </a:rPr>
                <a:t>ar Detector</a:t>
              </a:r>
              <a:endParaRPr lang="en-US" dirty="0">
                <a:solidFill>
                  <a:srgbClr val="000090"/>
                </a:solidFill>
              </a:endParaRPr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>
            <a:off x="8229600" y="3959612"/>
            <a:ext cx="914400" cy="193288"/>
          </a:xfrm>
          <a:prstGeom prst="straightConnector1">
            <a:avLst/>
          </a:prstGeom>
          <a:ln w="38100"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411168" y="3313281"/>
            <a:ext cx="838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To Far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Hall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25, 2015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MICE Celebration</a:t>
            </a:r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172200" y="1828800"/>
            <a:ext cx="2971800" cy="97333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1" algn="ctr">
              <a:buNone/>
            </a:pPr>
            <a:r>
              <a:rPr lang="en-US" dirty="0" smtClean="0">
                <a:solidFill>
                  <a:srgbClr val="FFFF00"/>
                </a:solidFill>
                <a:cs typeface="Symbol" charset="2"/>
              </a:rPr>
              <a:t>No new technologies required!</a:t>
            </a:r>
          </a:p>
          <a:p>
            <a:pPr marL="228600" lvl="1" algn="ctr">
              <a:buNone/>
            </a:pPr>
            <a:r>
              <a:rPr lang="en-US" dirty="0" smtClean="0">
                <a:solidFill>
                  <a:srgbClr val="FFFF00"/>
                </a:solidFill>
                <a:cs typeface="Symbol" charset="2"/>
              </a:rPr>
              <a:t>Could be deployed now!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53000" y="3966478"/>
            <a:ext cx="1689100" cy="5450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Fermilab</a:t>
            </a:r>
            <a:br>
              <a:rPr lang="en-US" dirty="0" smtClean="0"/>
            </a:br>
            <a:r>
              <a:rPr lang="en-US" dirty="0" smtClean="0"/>
              <a:t>Configuration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24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8" y="836712"/>
            <a:ext cx="6228184" cy="2456757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2545667"/>
            <a:ext cx="6696744" cy="268353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3" y="4365104"/>
            <a:ext cx="7079435" cy="240752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115887"/>
            <a:ext cx="7239000" cy="954087"/>
          </a:xfrm>
        </p:spPr>
        <p:txBody>
          <a:bodyPr>
            <a:noAutofit/>
          </a:bodyPr>
          <a:lstStyle/>
          <a:p>
            <a:r>
              <a:rPr kumimoji="1" lang="en-US" altLang="ja-JP" sz="2400" dirty="0" err="1" smtClean="0">
                <a:latin typeface="Symbol" charset="2"/>
                <a:cs typeface="Symbol" charset="2"/>
              </a:rPr>
              <a:t>n</a:t>
            </a:r>
            <a:r>
              <a:rPr kumimoji="1" lang="en-US" altLang="ja-JP" sz="2400" dirty="0" err="1" smtClean="0">
                <a:cs typeface="Symbol" charset="2"/>
              </a:rPr>
              <a:t>STORM</a:t>
            </a:r>
            <a:r>
              <a:rPr kumimoji="1" lang="en-US" altLang="ja-JP" sz="2400" dirty="0">
                <a:cs typeface="Symbol" charset="2"/>
              </a:rPr>
              <a:t> </a:t>
            </a:r>
            <a:r>
              <a:rPr kumimoji="1" lang="en-US" altLang="ja-JP" sz="2400" dirty="0">
                <a:cs typeface="Symbol" charset="2"/>
              </a:rPr>
              <a:t>O</a:t>
            </a:r>
            <a:r>
              <a:rPr kumimoji="1" lang="en-US" altLang="ja-JP" sz="2400" dirty="0" smtClean="0">
                <a:cs typeface="Symbol" charset="2"/>
              </a:rPr>
              <a:t>ption for the CERN Neutrino Platform</a:t>
            </a:r>
            <a:br>
              <a:rPr kumimoji="1" lang="en-US" altLang="ja-JP" sz="2400" dirty="0" smtClean="0">
                <a:cs typeface="Symbol" charset="2"/>
              </a:rPr>
            </a:br>
            <a:r>
              <a:rPr kumimoji="1" lang="en-US" altLang="ja-JP" sz="1800" i="1" dirty="0" smtClean="0">
                <a:cs typeface="Symbol" charset="2"/>
              </a:rPr>
              <a:t>under study:  M. </a:t>
            </a:r>
            <a:r>
              <a:rPr kumimoji="1" lang="en-US" altLang="ja-JP" sz="1800" i="1" dirty="0" err="1" smtClean="0">
                <a:cs typeface="Symbol" charset="2"/>
              </a:rPr>
              <a:t>Nessi</a:t>
            </a:r>
            <a:r>
              <a:rPr kumimoji="1" lang="en-US" altLang="ja-JP" sz="1800" i="1" dirty="0" smtClean="0">
                <a:cs typeface="Symbol" charset="2"/>
              </a:rPr>
              <a:t>, et al.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15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FNAL_MAP_R2.potx</Template>
  <TotalTime>33085</TotalTime>
  <Words>1579</Words>
  <Application>Microsoft Macintosh PowerPoint</Application>
  <PresentationFormat>On-screen Show (4:3)</PresentationFormat>
  <Paragraphs>413</Paragraphs>
  <Slides>34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FNAL_MAP_R2</vt:lpstr>
      <vt:lpstr>1_FNAL_MAP_R2</vt:lpstr>
      <vt:lpstr>2_FNAL_MAP_R2</vt:lpstr>
      <vt:lpstr>Equation</vt:lpstr>
      <vt:lpstr>Muon Accelerators: Implementation and Technology  </vt:lpstr>
      <vt:lpstr>Muon Accelerators for HEP</vt:lpstr>
      <vt:lpstr>Muon Accelerator Capabilities for HEP</vt:lpstr>
      <vt:lpstr>Why Neutrino Factories?</vt:lpstr>
      <vt:lpstr>The Critical Issues</vt:lpstr>
      <vt:lpstr>Microscopes for the n Sector</vt:lpstr>
      <vt:lpstr>Current Neutrino Factory Thrusts</vt:lpstr>
      <vt:lpstr>nSTORM – the First NF?</vt:lpstr>
      <vt:lpstr>nSTORM Option for the CERN Neutrino Platform under study:  M. Nessi, et al.</vt:lpstr>
      <vt:lpstr>n Beams at nuSTORM</vt:lpstr>
      <vt:lpstr>nStorm as an R&amp;D platform</vt:lpstr>
      <vt:lpstr>The Long Baseline Neutrino Factory</vt:lpstr>
      <vt:lpstr>The MAP Muon Accelerator Staging Study a NuMAX </vt:lpstr>
      <vt:lpstr>MASS NF Parameters</vt:lpstr>
      <vt:lpstr>PowerPoint Presentation</vt:lpstr>
      <vt:lpstr>Going Beyond Neutrino Factory Capabilities</vt:lpstr>
      <vt:lpstr>Features of the Muon Collider</vt:lpstr>
      <vt:lpstr>Muon Colliders –  Efficiency at the multi-TeV scale</vt:lpstr>
      <vt:lpstr>Muon Collider Parameters</vt:lpstr>
      <vt:lpstr>Muon Accelerator R&amp;D</vt:lpstr>
      <vt:lpstr>Accelerator R&amp;D Effort</vt:lpstr>
      <vt:lpstr>Target &amp; Front End Progress</vt:lpstr>
      <vt:lpstr>Muon Ionization Cooling</vt:lpstr>
      <vt:lpstr>Muon Ionization Cooling (Design)</vt:lpstr>
      <vt:lpstr>Muon Ionization Cooling (Design)</vt:lpstr>
      <vt:lpstr>Muon Ionization Cooling (Design)</vt:lpstr>
      <vt:lpstr>Cooling: The Emittance Path</vt:lpstr>
      <vt:lpstr>Cooling Technology R&amp;D</vt:lpstr>
      <vt:lpstr>Cooling Technology Status</vt:lpstr>
      <vt:lpstr>MICE Demonstration @ RAL</vt:lpstr>
      <vt:lpstr>MICE Installation/Commissioning</vt:lpstr>
      <vt:lpstr>Technology Challenges - Acceleration</vt:lpstr>
      <vt:lpstr>Muon Rings</vt:lpstr>
      <vt:lpstr>Concluding Remarks</vt:lpstr>
    </vt:vector>
  </TitlesOfParts>
  <Manager/>
  <Company>Fermilab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Mark Palmer</dc:creator>
  <cp:keywords/>
  <dc:description/>
  <cp:lastModifiedBy>Mark Palmer</cp:lastModifiedBy>
  <cp:revision>453</cp:revision>
  <cp:lastPrinted>2015-06-25T09:07:50Z</cp:lastPrinted>
  <dcterms:created xsi:type="dcterms:W3CDTF">2012-01-28T14:57:36Z</dcterms:created>
  <dcterms:modified xsi:type="dcterms:W3CDTF">2015-06-25T12:28:34Z</dcterms:modified>
  <cp:category/>
</cp:coreProperties>
</file>