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24"/>
  </p:handoutMasterIdLst>
  <p:sldIdLst>
    <p:sldId id="256" r:id="rId2"/>
    <p:sldId id="257" r:id="rId3"/>
    <p:sldId id="276" r:id="rId4"/>
    <p:sldId id="297" r:id="rId5"/>
    <p:sldId id="298" r:id="rId6"/>
    <p:sldId id="301" r:id="rId7"/>
    <p:sldId id="303" r:id="rId8"/>
    <p:sldId id="305" r:id="rId9"/>
    <p:sldId id="321" r:id="rId10"/>
    <p:sldId id="322" r:id="rId11"/>
    <p:sldId id="309" r:id="rId12"/>
    <p:sldId id="311" r:id="rId13"/>
    <p:sldId id="312" r:id="rId14"/>
    <p:sldId id="315" r:id="rId15"/>
    <p:sldId id="323" r:id="rId16"/>
    <p:sldId id="324" r:id="rId17"/>
    <p:sldId id="316" r:id="rId18"/>
    <p:sldId id="318" r:id="rId19"/>
    <p:sldId id="319" r:id="rId20"/>
    <p:sldId id="320" r:id="rId21"/>
    <p:sldId id="325" r:id="rId22"/>
    <p:sldId id="326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3300"/>
    <a:srgbClr val="CC99FF"/>
    <a:srgbClr val="CCFFCC"/>
    <a:srgbClr val="FFCC99"/>
    <a:srgbClr val="66FF66"/>
    <a:srgbClr val="92D050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7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A38A-0088-427C-8108-ECD4C4A86FF8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B59B-8C4B-4196-AB57-C4597C5A7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Beam Dumping System – (Jan Uythoven)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500" dirty="0">
                <a:latin typeface="Calibri" panose="020F0502020204030204" pitchFamily="34" charset="0"/>
              </a:rPr>
              <a:t>One MKD erratic on 4</a:t>
            </a:r>
            <a:r>
              <a:rPr lang="en-GB" sz="1500" baseline="30000" dirty="0">
                <a:latin typeface="Calibri" panose="020F0502020204030204" pitchFamily="34" charset="0"/>
              </a:rPr>
              <a:t>th</a:t>
            </a:r>
            <a:r>
              <a:rPr lang="en-GB" sz="1500" dirty="0">
                <a:latin typeface="Calibri" panose="020F0502020204030204" pitchFamily="34" charset="0"/>
              </a:rPr>
              <a:t> June, (3/y and beam expected), all worked correctly, rule is to replace a switch, after one erratic</a:t>
            </a:r>
          </a:p>
          <a:p>
            <a:pPr lvl="1"/>
            <a:r>
              <a:rPr lang="en-US" sz="1500" dirty="0">
                <a:latin typeface="Calibri" panose="020F0502020204030204" pitchFamily="34" charset="0"/>
              </a:rPr>
              <a:t>reference measurements now taken and have to be compared for any future occurrence</a:t>
            </a:r>
          </a:p>
          <a:p>
            <a:pPr lvl="1"/>
            <a:r>
              <a:rPr lang="en-US" sz="1500" dirty="0">
                <a:latin typeface="Calibri" panose="020F0502020204030204" pitchFamily="34" charset="0"/>
              </a:rPr>
              <a:t>Need checklist for switch replacement , the procedure seems effective  + was followed twice</a:t>
            </a:r>
          </a:p>
          <a:p>
            <a:r>
              <a:rPr lang="en-US" sz="1500" dirty="0">
                <a:latin typeface="Calibri" panose="020F0502020204030204" pitchFamily="34" charset="0"/>
              </a:rPr>
              <a:t>Reference losses TCDS and TCDQ also to be officially written down so can be done by non-specialists</a:t>
            </a:r>
          </a:p>
          <a:p>
            <a:r>
              <a:rPr lang="en-US" sz="1500" dirty="0">
                <a:latin typeface="Calibri" panose="020F0502020204030204" pitchFamily="34" charset="0"/>
              </a:rPr>
              <a:t>New and longer TCDQ + BETS</a:t>
            </a:r>
          </a:p>
          <a:p>
            <a:pPr lvl="1"/>
            <a:r>
              <a:rPr lang="en-US" sz="1500" dirty="0">
                <a:latin typeface="Calibri" panose="020F0502020204030204" pitchFamily="34" charset="0"/>
              </a:rPr>
              <a:t>Problem with arming / interlocking during commissioning </a:t>
            </a:r>
          </a:p>
          <a:p>
            <a:r>
              <a:rPr lang="en-US" sz="1500" dirty="0">
                <a:latin typeface="Calibri" panose="020F0502020204030204" pitchFamily="34" charset="0"/>
              </a:rPr>
              <a:t>MKD waveform rise time to be revalidated (along with AGK)  after TS#1 decrease to 925ns </a:t>
            </a:r>
          </a:p>
          <a:p>
            <a:r>
              <a:rPr lang="en-US" sz="1500" dirty="0">
                <a:latin typeface="Calibri" panose="020F0502020204030204" pitchFamily="34" charset="0"/>
              </a:rPr>
              <a:t>Outstanding MPS tests:</a:t>
            </a:r>
          </a:p>
          <a:p>
            <a:pPr lvl="1"/>
            <a:r>
              <a:rPr lang="en-US" sz="1500" dirty="0">
                <a:latin typeface="Calibri" panose="020F0502020204030204" pitchFamily="34" charset="0"/>
              </a:rPr>
              <a:t>Non-conformity during UPS powering failures – TS#1Redundant PSU surveillance by SIS</a:t>
            </a:r>
          </a:p>
          <a:p>
            <a:pPr lvl="1"/>
            <a:r>
              <a:rPr lang="en-GB" sz="1500" dirty="0">
                <a:solidFill>
                  <a:srgbClr val="FF0000"/>
                </a:solidFill>
                <a:latin typeface="Calibri" panose="020F0502020204030204" pitchFamily="34" charset="0"/>
              </a:rPr>
              <a:t>Commission direct BLM (small testing procedure is required?) – access needed…</a:t>
            </a:r>
          </a:p>
          <a:p>
            <a:pPr lvl="1"/>
            <a:r>
              <a:rPr lang="en-US" sz="1500" dirty="0">
                <a:solidFill>
                  <a:srgbClr val="FF0000"/>
                </a:solidFill>
                <a:latin typeface="Calibri" panose="020F0502020204030204" pitchFamily="34" charset="0"/>
              </a:rPr>
              <a:t>Procedure for non-working beam dump (EDMS #1166480) -&gt; Replace last step with loss generation by ADT</a:t>
            </a:r>
          </a:p>
          <a:p>
            <a:pPr lvl="1"/>
            <a:r>
              <a:rPr lang="en-US" sz="1500" dirty="0">
                <a:solidFill>
                  <a:srgbClr val="FF0000"/>
                </a:solidFill>
                <a:latin typeface="Calibri" panose="020F0502020204030204" pitchFamily="34" charset="0"/>
              </a:rPr>
              <a:t>XPOC filling pattern still manually edited (Delphine)</a:t>
            </a:r>
          </a:p>
          <a:p>
            <a:pPr lvl="1"/>
            <a:r>
              <a:rPr lang="en-US" sz="1500" dirty="0">
                <a:solidFill>
                  <a:srgbClr val="FF0000"/>
                </a:solidFill>
                <a:latin typeface="Calibri" panose="020F0502020204030204" pitchFamily="34" charset="0"/>
              </a:rPr>
              <a:t>Some XPOC modules can be reset by OP which should not be the case</a:t>
            </a:r>
          </a:p>
          <a:p>
            <a:pPr lvl="1"/>
            <a:r>
              <a:rPr lang="en-US" sz="1500" dirty="0">
                <a:solidFill>
                  <a:srgbClr val="FF0000"/>
                </a:solidFill>
                <a:latin typeface="Calibri" panose="020F0502020204030204" pitchFamily="34" charset="0"/>
              </a:rPr>
              <a:t>AG cleaning at 6.5TeV needs to be commissioned – need BSRA + Automatic cleaning via SIS</a:t>
            </a:r>
          </a:p>
          <a:p>
            <a:pPr lvl="1"/>
            <a:r>
              <a:rPr lang="en-US" sz="1500" dirty="0">
                <a:solidFill>
                  <a:srgbClr val="FF0000"/>
                </a:solidFill>
                <a:latin typeface="Calibri" panose="020F0502020204030204" pitchFamily="34" charset="0"/>
              </a:rPr>
              <a:t>Interlocked BPMS – see Thibaut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730777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Injection System (</a:t>
            </a:r>
            <a:r>
              <a:rPr lang="en-US" dirty="0" smtClean="0">
                <a:latin typeface="Calibri" panose="020F0502020204030204" pitchFamily="34" charset="0"/>
              </a:rPr>
              <a:t>Chiara Bracco)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Different trajectories for PILOT and INDIV/25ns (different extraction point from the SPS, still below 1mm for run1).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Possible </a:t>
            </a:r>
            <a:r>
              <a:rPr lang="en-US" sz="1600" dirty="0" smtClean="0">
                <a:latin typeface="Calibri" panose="020F0502020204030204" pitchFamily="34" charset="0"/>
              </a:rPr>
              <a:t>solution to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put pilot on SLOW cycle to allow for proper setup of LHC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Solved issue in RBI in TI8 (Changing the DAQ and acquisition card), to solve an issue of the FEI, should put back old reference to avoid loosing in IR7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Sunglasses: LIC vs IC – more statistics when injecting higher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intensity -&gt; See BLM</a:t>
            </a:r>
            <a:endParaRPr lang="en-US" sz="16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Extraction issues in LSS6: Convolution of several issues, extraction aperture was the same for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both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cycles, setup of 25ns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cycle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not complete, uncaptured beam kicked out by longer </a:t>
            </a:r>
            <a:r>
              <a:rPr lang="en-US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risetime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of MKE6 </a:t>
            </a:r>
            <a:r>
              <a:rPr lang="en-US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wrt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to MKE4. </a:t>
            </a:r>
          </a:p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Orbit drift at extraction points are still not fully understood. BPCE resolution not enough for fine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interlock -&gt; Possible mitigation: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Interlock through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IQC</a:t>
            </a:r>
          </a:p>
          <a:p>
            <a:r>
              <a:rPr lang="en-US" sz="1600" dirty="0">
                <a:latin typeface="Calibri" panose="020F0502020204030204" pitchFamily="34" charset="0"/>
              </a:rPr>
              <a:t>Missing: Optics ID for TCDI, all done up to distribution over timing. FESA class not ready to do this (although foreseen)?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Would also go into FESA class of LHC collimators. What MP tests would have to be re-done?</a:t>
            </a:r>
          </a:p>
          <a:p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TDI limits: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 more than 144b in 1 train, Critical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flipping between 25ns and 50ns, changing the length of MKI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flat-top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+ total intensity in SPS?! -&gt; Procedure of Anton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MKI rise-time too long (1.2us instead of 0.9us) -&gt; TBD during TS1 -&gt; Do MKI waveform scan (sign of injection oscillations in vertical plane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Injection gap cleaning 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n-US" sz="16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n-US" sz="1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055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Beam Loss Monitors </a:t>
            </a:r>
            <a:r>
              <a:rPr lang="en-US" dirty="0" smtClean="0">
                <a:latin typeface="Calibri" panose="020F0502020204030204" pitchFamily="34" charset="0"/>
              </a:rPr>
              <a:t>(</a:t>
            </a:r>
            <a:r>
              <a:rPr lang="en-US" dirty="0" smtClean="0">
                <a:latin typeface="Calibri" panose="020F0502020204030204" pitchFamily="34" charset="0"/>
              </a:rPr>
              <a:t>Bernd Dehning)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Calibri" panose="020F0502020204030204" pitchFamily="34" charset="0"/>
              </a:rPr>
              <a:t>BLM high voltage issue(s): 2 events 30/09/2014 + this year , losses increase 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Plot shows 12 second of history, fast transition in a few 100ms, jumped by 3 orders of magnitude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&gt;1900V measured, cannot come from BLM power converters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Actions (cause still not found): overvoltage protection on tunnel cables -&gt; What will be done?!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Exchange of HV cables + additional </a:t>
            </a:r>
            <a:r>
              <a:rPr lang="en-US" sz="18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earthing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;</a:t>
            </a:r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New injection crate firmware ready for deployment TODAY – needs quick revalidation, also of new capture buffer/XPOC PM buffer</a:t>
            </a:r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Filter checks still tbc (found 1 missing filter, 6 could not be verified due to small losses</a:t>
            </a:r>
            <a:r>
              <a:rPr lang="en-US" sz="1800" dirty="0" smtClean="0">
                <a:latin typeface="Calibri" panose="020F0502020204030204" pitchFamily="34" charset="0"/>
              </a:rPr>
              <a:t>).</a:t>
            </a:r>
          </a:p>
          <a:p>
            <a:r>
              <a:rPr lang="en-GB" sz="1800" dirty="0" smtClean="0"/>
              <a:t>Thresholds </a:t>
            </a:r>
            <a:r>
              <a:rPr lang="en-GB" sz="1800" dirty="0"/>
              <a:t>and </a:t>
            </a:r>
            <a:r>
              <a:rPr lang="en-GB" sz="1800" dirty="0" smtClean="0"/>
              <a:t>updated</a:t>
            </a:r>
            <a:r>
              <a:rPr lang="en-GB" sz="1800" dirty="0"/>
              <a:t>:</a:t>
            </a:r>
          </a:p>
          <a:p>
            <a:pPr lvl="1"/>
            <a:r>
              <a:rPr lang="en-GB" sz="1400" dirty="0"/>
              <a:t>TS1: IT, IPQ, IPD</a:t>
            </a:r>
          </a:p>
          <a:p>
            <a:pPr lvl="1"/>
            <a:r>
              <a:rPr lang="en-GB" sz="1400" dirty="0"/>
              <a:t>TS2: collimators, DS-RBs</a:t>
            </a:r>
          </a:p>
        </p:txBody>
      </p:sp>
    </p:spTree>
    <p:extLst>
      <p:ext uri="{BB962C8B-B14F-4D97-AF65-F5344CB8AC3E}">
        <p14:creationId xmlns:p14="http://schemas.microsoft.com/office/powerpoint/2010/main" val="420289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BSRA and BPMS </a:t>
            </a:r>
            <a:r>
              <a:rPr lang="en-US" dirty="0" smtClean="0">
                <a:latin typeface="Calibri" panose="020F0502020204030204" pitchFamily="34" charset="0"/>
              </a:rPr>
              <a:t>(</a:t>
            </a:r>
            <a:r>
              <a:rPr lang="en-US" dirty="0" smtClean="0">
                <a:latin typeface="Calibri" panose="020F0502020204030204" pitchFamily="34" charset="0"/>
              </a:rPr>
              <a:t>Thibaut Lefevre)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1800" dirty="0"/>
              <a:t>BSRA</a:t>
            </a:r>
          </a:p>
          <a:p>
            <a:r>
              <a:rPr lang="en-GB" sz="1800" dirty="0"/>
              <a:t>Calibrated in May, many issues solved</a:t>
            </a:r>
          </a:p>
          <a:p>
            <a:r>
              <a:rPr lang="en-GB" sz="1800" dirty="0"/>
              <a:t>PMT gate protection – operator needs to </a:t>
            </a:r>
            <a:r>
              <a:rPr lang="en-GB" sz="1800" dirty="0" smtClean="0"/>
              <a:t>re-enable </a:t>
            </a:r>
            <a:r>
              <a:rPr lang="en-GB" sz="1800" dirty="0"/>
              <a:t>PMT</a:t>
            </a:r>
          </a:p>
          <a:p>
            <a:r>
              <a:rPr lang="en-GB" sz="1800" dirty="0">
                <a:solidFill>
                  <a:srgbClr val="FF0000"/>
                </a:solidFill>
              </a:rPr>
              <a:t>Zeroing of AG population – beam presence flag is not there with </a:t>
            </a:r>
            <a:r>
              <a:rPr lang="en-GB" sz="1800" dirty="0" err="1">
                <a:solidFill>
                  <a:srgbClr val="FF0000"/>
                </a:solidFill>
              </a:rPr>
              <a:t>unbunched</a:t>
            </a:r>
            <a:r>
              <a:rPr lang="en-GB" sz="1800" dirty="0">
                <a:solidFill>
                  <a:srgbClr val="FF0000"/>
                </a:solidFill>
              </a:rPr>
              <a:t> beam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Can use another flag from the </a:t>
            </a:r>
            <a:r>
              <a:rPr lang="en-GB" sz="1800" dirty="0" smtClean="0">
                <a:solidFill>
                  <a:srgbClr val="FF0000"/>
                </a:solidFill>
              </a:rPr>
              <a:t>BIS?</a:t>
            </a:r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/>
              <a:t>HV regulation loop to be adjusted for B2</a:t>
            </a:r>
          </a:p>
          <a:p>
            <a:r>
              <a:rPr lang="en-GB" sz="1800" dirty="0"/>
              <a:t>Threshold need to be set</a:t>
            </a:r>
          </a:p>
          <a:p>
            <a:pPr marL="0" indent="0">
              <a:buNone/>
            </a:pPr>
            <a:r>
              <a:rPr lang="en-GB" sz="1800" dirty="0"/>
              <a:t>IR6 BPM</a:t>
            </a:r>
          </a:p>
          <a:p>
            <a:r>
              <a:rPr lang="en-GB" sz="1800" dirty="0"/>
              <a:t>Modified system, improved processing of interlock data</a:t>
            </a:r>
          </a:p>
          <a:p>
            <a:r>
              <a:rPr lang="en-GB" sz="1800" dirty="0"/>
              <a:t>All bunches 154 turns, better dynamic range, high sensitivity for scrubbing run</a:t>
            </a:r>
          </a:p>
          <a:p>
            <a:r>
              <a:rPr lang="en-GB" sz="1800" dirty="0"/>
              <a:t>Issues: integrator mezzanine broken, faulty RF filter =&gt; should be fixed before continuing</a:t>
            </a:r>
          </a:p>
          <a:p>
            <a:r>
              <a:rPr lang="en-GB" sz="1800" dirty="0"/>
              <a:t>SW/FW issues: discrepancy and calculated by FE, capture buffer issues</a:t>
            </a:r>
          </a:p>
          <a:p>
            <a:r>
              <a:rPr lang="en-GB" sz="1800" dirty="0"/>
              <a:t>Some communication issues…. new FESA release will cure it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Issue </a:t>
            </a:r>
            <a:r>
              <a:rPr lang="en-US" sz="1800" dirty="0">
                <a:solidFill>
                  <a:srgbClr val="FF0000"/>
                </a:solidFill>
              </a:rPr>
              <a:t>with MCS settings (changing interlock limits). Now solved, release in TS1</a:t>
            </a:r>
          </a:p>
          <a:p>
            <a:r>
              <a:rPr lang="en-US" sz="1800" dirty="0"/>
              <a:t>Calibration procedure to be reviewed -&gt; Remove tolerated offset, </a:t>
            </a:r>
            <a:r>
              <a:rPr lang="en-US" sz="1800" dirty="0">
                <a:solidFill>
                  <a:srgbClr val="FF0000"/>
                </a:solidFill>
              </a:rPr>
              <a:t>e.g. allow for certain re-calibration within a given </a:t>
            </a:r>
            <a:r>
              <a:rPr lang="en-US" sz="1800" dirty="0" smtClean="0">
                <a:solidFill>
                  <a:srgbClr val="FF0000"/>
                </a:solidFill>
              </a:rPr>
              <a:t>window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Doublets: </a:t>
            </a:r>
            <a:r>
              <a:rPr lang="en-US" sz="1800" dirty="0"/>
              <a:t>Up to 2mm offset and larger errors/fluctuations (1-2mm) depending on the relative bunch intensity</a:t>
            </a:r>
          </a:p>
          <a:p>
            <a:r>
              <a:rPr lang="en-US" sz="1800" dirty="0" smtClean="0"/>
              <a:t>-&gt; Mix </a:t>
            </a:r>
            <a:r>
              <a:rPr lang="en-US" sz="1800" dirty="0"/>
              <a:t>both nominal and doublet bunches to validate injection (trust in nominal</a:t>
            </a:r>
            <a:r>
              <a:rPr lang="en-US" sz="1800" dirty="0" smtClean="0"/>
              <a:t>) -&gt; Should not wait to long to try</a:t>
            </a:r>
            <a:endParaRPr lang="en-US" sz="1800" dirty="0"/>
          </a:p>
          <a:p>
            <a:endParaRPr lang="en-US" sz="180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16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BCTs for protection </a:t>
            </a:r>
            <a:r>
              <a:rPr lang="en-US" dirty="0" smtClean="0">
                <a:latin typeface="Calibri" panose="020F0502020204030204" pitchFamily="34" charset="0"/>
              </a:rPr>
              <a:t>(</a:t>
            </a:r>
            <a:r>
              <a:rPr lang="en-US" dirty="0" smtClean="0">
                <a:latin typeface="Calibri" panose="020F0502020204030204" pitchFamily="34" charset="0"/>
              </a:rPr>
              <a:t>Lars Soby)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>
                <a:latin typeface="Calibri" panose="020F0502020204030204" pitchFamily="34" charset="0"/>
              </a:rPr>
              <a:t>DCCTs</a:t>
            </a:r>
            <a:endParaRPr lang="en-GB" sz="1600" dirty="0">
              <a:latin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</a:rPr>
              <a:t>System B for Beam 2 has more noise: fixed by </a:t>
            </a:r>
            <a:r>
              <a:rPr lang="en-GB" sz="1600" dirty="0" smtClean="0">
                <a:latin typeface="Calibri" panose="020F0502020204030204" pitchFamily="34" charset="0"/>
              </a:rPr>
              <a:t>filtering (increasing integration window &gt;500GeV)</a:t>
            </a:r>
            <a:endParaRPr lang="en-GB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Important to have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DECODED SMP data </a:t>
            </a:r>
            <a:r>
              <a:rPr lang="en-US" sz="1600" dirty="0">
                <a:latin typeface="Calibri" panose="020F0502020204030204" pitchFamily="34" charset="0"/>
              </a:rPr>
              <a:t>in Logging</a:t>
            </a:r>
          </a:p>
          <a:p>
            <a:r>
              <a:rPr lang="en-GB" sz="1600" dirty="0" smtClean="0">
                <a:latin typeface="Calibri" panose="020F0502020204030204" pitchFamily="34" charset="0"/>
              </a:rPr>
              <a:t>SBF </a:t>
            </a:r>
            <a:r>
              <a:rPr lang="en-GB" sz="1600" dirty="0">
                <a:latin typeface="Calibri" panose="020F0502020204030204" pitchFamily="34" charset="0"/>
              </a:rPr>
              <a:t>reliability: not a high SIL system</a:t>
            </a:r>
          </a:p>
          <a:p>
            <a:r>
              <a:rPr lang="en-GB" sz="1600" dirty="0">
                <a:latin typeface="Calibri" panose="020F0502020204030204" pitchFamily="34" charset="0"/>
              </a:rPr>
              <a:t>Some short term improvement are being done, e.g. scaling factor hard coded</a:t>
            </a:r>
          </a:p>
          <a:p>
            <a:pPr marL="493776" lvl="1">
              <a:buSzPct val="80000"/>
            </a:pP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Long term solutions: different solutions, </a:t>
            </a:r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e.g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</a:rPr>
              <a:t>. FPGA with direct links to be defined!</a:t>
            </a:r>
            <a:r>
              <a:rPr lang="en-US" sz="1200" dirty="0">
                <a:latin typeface="Calibri" panose="020F0502020204030204" pitchFamily="34" charset="0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specification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needed</a:t>
            </a:r>
          </a:p>
          <a:p>
            <a:pPr marL="0" indent="0">
              <a:buNone/>
            </a:pPr>
            <a:r>
              <a:rPr lang="en-GB" sz="1600" dirty="0">
                <a:latin typeface="Calibri" panose="020F0502020204030204" pitchFamily="34" charset="0"/>
              </a:rPr>
              <a:t>BCCM</a:t>
            </a:r>
          </a:p>
          <a:p>
            <a:r>
              <a:rPr lang="en-GB" sz="1600" dirty="0">
                <a:latin typeface="Calibri" panose="020F0502020204030204" pitchFamily="34" charset="0"/>
              </a:rPr>
              <a:t>System A and B (A operational)</a:t>
            </a:r>
          </a:p>
          <a:p>
            <a:r>
              <a:rPr lang="en-GB" sz="1600" dirty="0">
                <a:latin typeface="Calibri" panose="020F0502020204030204" pitchFamily="34" charset="0"/>
              </a:rPr>
              <a:t>New FESA class not yet </a:t>
            </a:r>
            <a:r>
              <a:rPr lang="en-GB" sz="1600" dirty="0" smtClean="0">
                <a:latin typeface="Calibri" panose="020F0502020204030204" pitchFamily="34" charset="0"/>
              </a:rPr>
              <a:t>operational (frequent crashes)</a:t>
            </a:r>
            <a:endParaRPr lang="en-GB" sz="1600" dirty="0">
              <a:latin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</a:rPr>
              <a:t>New BCTs promising</a:t>
            </a:r>
          </a:p>
          <a:p>
            <a:r>
              <a:rPr lang="en-GB" sz="1600" dirty="0">
                <a:latin typeface="Calibri" panose="020F0502020204030204" pitchFamily="34" charset="0"/>
              </a:rPr>
              <a:t>Looks good from the operational experience for the first weeks…</a:t>
            </a:r>
          </a:p>
          <a:p>
            <a:r>
              <a:rPr lang="en-GB" sz="1600" dirty="0" smtClean="0">
                <a:latin typeface="Calibri" panose="020F0502020204030204" pitchFamily="34" charset="0"/>
              </a:rPr>
              <a:t>All </a:t>
            </a:r>
            <a:r>
              <a:rPr lang="en-GB" sz="1600" dirty="0">
                <a:latin typeface="Calibri" panose="020F0502020204030204" pitchFamily="34" charset="0"/>
              </a:rPr>
              <a:t>thresholds are </a:t>
            </a:r>
            <a:r>
              <a:rPr lang="en-GB" sz="1600" dirty="0" smtClean="0">
                <a:latin typeface="Calibri" panose="020F0502020204030204" pitchFamily="34" charset="0"/>
              </a:rPr>
              <a:t>still independent </a:t>
            </a:r>
            <a:r>
              <a:rPr lang="en-GB" sz="1600" dirty="0">
                <a:latin typeface="Calibri" panose="020F0502020204030204" pitchFamily="34" charset="0"/>
              </a:rPr>
              <a:t>of energy….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Proposal to use it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already now with relaxed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threshold, enable BIS input after scrubbing run. </a:t>
            </a:r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865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RF (Philippe </a:t>
            </a:r>
            <a:r>
              <a:rPr lang="en-US" dirty="0" err="1" smtClean="0">
                <a:latin typeface="Calibri" panose="020F0502020204030204" pitchFamily="34" charset="0"/>
              </a:rPr>
              <a:t>Baudrenghien</a:t>
            </a:r>
            <a:r>
              <a:rPr lang="en-US" dirty="0" smtClean="0">
                <a:latin typeface="Calibri" panose="020F0502020204030204" pitchFamily="34" charset="0"/>
              </a:rPr>
              <a:t>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>
                <a:latin typeface="Calibri" panose="020F0502020204030204" pitchFamily="34" charset="0"/>
              </a:rPr>
              <a:t>Klystron trips, beam passes in empty cavity </a:t>
            </a:r>
            <a:r>
              <a:rPr lang="en-GB" sz="1800" dirty="0" smtClean="0">
                <a:latin typeface="Calibri" panose="020F0502020204030204" pitchFamily="34" charset="0"/>
              </a:rPr>
              <a:t>which is </a:t>
            </a:r>
            <a:r>
              <a:rPr lang="en-GB" sz="1800" dirty="0">
                <a:latin typeface="Calibri" panose="020F0502020204030204" pitchFamily="34" charset="0"/>
              </a:rPr>
              <a:t>not acceptable since the beam induces </a:t>
            </a:r>
            <a:r>
              <a:rPr lang="en-GB" sz="1800" dirty="0" smtClean="0">
                <a:latin typeface="Calibri" panose="020F0502020204030204" pitchFamily="34" charset="0"/>
              </a:rPr>
              <a:t>(mostly reflected power </a:t>
            </a:r>
            <a:r>
              <a:rPr lang="en-GB" sz="1800" dirty="0">
                <a:latin typeface="Calibri" panose="020F0502020204030204" pitchFamily="34" charset="0"/>
              </a:rPr>
              <a:t>(up to several 100 kW</a:t>
            </a:r>
            <a:r>
              <a:rPr lang="en-GB" sz="1800" dirty="0" smtClean="0">
                <a:latin typeface="Calibri" panose="020F0502020204030204" pitchFamily="34" charset="0"/>
              </a:rPr>
              <a:t>)  </a:t>
            </a:r>
            <a:endParaRPr lang="en-GB" sz="1800" dirty="0"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Klystron </a:t>
            </a:r>
            <a:r>
              <a:rPr lang="en-GB" sz="1800" dirty="0">
                <a:latin typeface="Calibri" panose="020F0502020204030204" pitchFamily="34" charset="0"/>
              </a:rPr>
              <a:t>trips: 560 kW can get into load, in this case dump beams in three turns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Transients </a:t>
            </a:r>
            <a:r>
              <a:rPr lang="en-GB" sz="1800" dirty="0">
                <a:latin typeface="Calibri" panose="020F0502020204030204" pitchFamily="34" charset="0"/>
              </a:rPr>
              <a:t>are acceptable</a:t>
            </a:r>
          </a:p>
          <a:p>
            <a:r>
              <a:rPr lang="en-GB" sz="1800" dirty="0">
                <a:latin typeface="Calibri" panose="020F0502020204030204" pitchFamily="34" charset="0"/>
              </a:rPr>
              <a:t>Beam excited HOM, dedicated couplers are required, 500, 535, 779, 1184, 1238 MHz, designed for 1 </a:t>
            </a:r>
            <a:r>
              <a:rPr lang="en-GB" sz="1800" dirty="0" smtClean="0">
                <a:latin typeface="Calibri" panose="020F0502020204030204" pitchFamily="34" charset="0"/>
              </a:rPr>
              <a:t>kW -&gt; power and temperature are monitored and interlocked</a:t>
            </a:r>
            <a:endParaRPr lang="en-GB" sz="1800" dirty="0">
              <a:latin typeface="Calibri" panose="020F0502020204030204" pitchFamily="34" charset="0"/>
            </a:endParaRPr>
          </a:p>
          <a:p>
            <a:r>
              <a:rPr lang="en-GB" sz="1800" dirty="0">
                <a:latin typeface="Calibri" panose="020F0502020204030204" pitchFamily="34" charset="0"/>
              </a:rPr>
              <a:t>Power extracted scales with beam current</a:t>
            </a:r>
          </a:p>
          <a:p>
            <a:r>
              <a:rPr lang="en-GB" sz="1800" dirty="0">
                <a:latin typeface="Calibri" panose="020F0502020204030204" pitchFamily="34" charset="0"/>
              </a:rPr>
              <a:t>No problems with 50ns, not fully known for 25ns and for different bunch patterns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Monitoring of HOM is recommended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RF interlocks are existing and should protect the </a:t>
            </a:r>
            <a:r>
              <a:rPr lang="en-GB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systems</a:t>
            </a:r>
            <a:endParaRPr lang="en-GB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7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ADT and AG cleaning (Wolfgang </a:t>
            </a:r>
            <a:r>
              <a:rPr lang="en-US" sz="4000" dirty="0" err="1" smtClean="0">
                <a:latin typeface="Calibri" panose="020F0502020204030204" pitchFamily="34" charset="0"/>
              </a:rPr>
              <a:t>Hoefle</a:t>
            </a:r>
            <a:r>
              <a:rPr lang="en-US" sz="4000" dirty="0" smtClean="0">
                <a:latin typeface="Calibri" panose="020F0502020204030204" pitchFamily="34" charset="0"/>
              </a:rPr>
              <a:t>)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>
                <a:latin typeface="Calibri" panose="020F0502020204030204" pitchFamily="34" charset="0"/>
              </a:rPr>
              <a:t>Many changes were done during LS1</a:t>
            </a:r>
          </a:p>
          <a:p>
            <a:r>
              <a:rPr lang="en-GB" sz="1800" dirty="0">
                <a:latin typeface="Calibri" panose="020F0502020204030204" pitchFamily="34" charset="0"/>
              </a:rPr>
              <a:t>Some interlocks on HW (e.g. to protect the amplifier)</a:t>
            </a:r>
          </a:p>
          <a:p>
            <a:r>
              <a:rPr lang="en-GB" sz="1800" dirty="0">
                <a:latin typeface="Calibri" panose="020F0502020204030204" pitchFamily="34" charset="0"/>
              </a:rPr>
              <a:t>Some voltage induced from beam (to be watched for 25ns beam)</a:t>
            </a:r>
          </a:p>
          <a:p>
            <a:r>
              <a:rPr lang="en-GB" sz="1800" dirty="0">
                <a:latin typeface="Calibri" panose="020F0502020204030204" pitchFamily="34" charset="0"/>
              </a:rPr>
              <a:t>Abort gap cleaning: tests were done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Injection gap cleaning- h-plane, to be done before long bunch trains </a:t>
            </a:r>
          </a:p>
          <a:p>
            <a:r>
              <a:rPr lang="en-GB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Abort 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gap cleaning at 6.5 </a:t>
            </a:r>
            <a:r>
              <a:rPr lang="en-GB" sz="1800" dirty="0" err="1">
                <a:solidFill>
                  <a:srgbClr val="FF0000"/>
                </a:solidFill>
                <a:latin typeface="Calibri" panose="020F0502020204030204" pitchFamily="34" charset="0"/>
              </a:rPr>
              <a:t>GeV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 to be done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For bunch trains 25 ns –set up fine delays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Verify PM (not understood) concurrent use for dump and for head-tail </a:t>
            </a:r>
          </a:p>
          <a:p>
            <a:r>
              <a:rPr lang="en-GB" sz="1800" dirty="0">
                <a:latin typeface="Calibri" panose="020F0502020204030204" pitchFamily="34" charset="0"/>
              </a:rPr>
              <a:t>Other commissioning steps: setting switches, flat frequency response, scrubbing doublet setting-up, then readiness for doublet beams: should be ok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</a:rPr>
              <a:t>Can have instability of two bunches in doublets, not been seen…</a:t>
            </a:r>
          </a:p>
          <a:p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</a:rPr>
              <a:t>High intensity – damage of HW is not excluded</a:t>
            </a:r>
          </a:p>
        </p:txBody>
      </p:sp>
    </p:spTree>
    <p:extLst>
      <p:ext uri="{BB962C8B-B14F-4D97-AF65-F5344CB8AC3E}">
        <p14:creationId xmlns:p14="http://schemas.microsoft.com/office/powerpoint/2010/main" val="2429324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SIS and </a:t>
            </a:r>
            <a:r>
              <a:rPr lang="en-US" dirty="0" smtClean="0">
                <a:latin typeface="Calibri" panose="020F0502020204030204" pitchFamily="34" charset="0"/>
              </a:rPr>
              <a:t>Real time FB </a:t>
            </a:r>
            <a:r>
              <a:rPr lang="en-US" dirty="0" smtClean="0">
                <a:latin typeface="Calibri" panose="020F0502020204030204" pitchFamily="34" charset="0"/>
              </a:rPr>
              <a:t>(Laurette)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New SIS interlock tree, with 3 </a:t>
            </a:r>
            <a:r>
              <a:rPr lang="en-US" sz="1600" dirty="0" smtClean="0">
                <a:latin typeface="Calibri" panose="020F0502020204030204" pitchFamily="34" charset="0"/>
              </a:rPr>
              <a:t>different </a:t>
            </a:r>
            <a:r>
              <a:rPr lang="en-US" sz="1600" dirty="0" smtClean="0">
                <a:latin typeface="Calibri" panose="020F0502020204030204" pitchFamily="34" charset="0"/>
              </a:rPr>
              <a:t>Powering branches</a:t>
            </a:r>
            <a:endParaRPr lang="en-US" sz="1600" dirty="0" smtClean="0">
              <a:latin typeface="Calibri" panose="020F0502020204030204" pitchFamily="34" charset="0"/>
            </a:endParaRPr>
          </a:p>
          <a:p>
            <a:r>
              <a:rPr lang="en-US" sz="1600" dirty="0" smtClean="0">
                <a:latin typeface="Calibri" panose="020F0502020204030204" pitchFamily="34" charset="0"/>
              </a:rPr>
              <a:t>1 branch is conditioned by the SBF inside the SIS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All logic branches tested, remains </a:t>
            </a:r>
            <a:r>
              <a:rPr lang="en-US" sz="1600" dirty="0" smtClean="0">
                <a:latin typeface="Calibri" panose="020F0502020204030204" pitchFamily="34" charset="0"/>
              </a:rPr>
              <a:t>to be enabled:</a:t>
            </a:r>
            <a:endParaRPr lang="en-US" sz="1600" dirty="0" smtClean="0">
              <a:latin typeface="Calibri" panose="020F0502020204030204" pitchFamily="34" charset="0"/>
            </a:endParaRPr>
          </a:p>
          <a:p>
            <a:pPr lvl="1"/>
            <a:r>
              <a:rPr lang="en-GB" sz="1400" dirty="0" err="1">
                <a:latin typeface="Calibri" panose="020F0502020204030204" pitchFamily="34" charset="0"/>
              </a:rPr>
              <a:t>PM_mach_pro</a:t>
            </a:r>
            <a:r>
              <a:rPr lang="en-GB" sz="1400" dirty="0">
                <a:latin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</a:rPr>
              <a:t>– ok </a:t>
            </a:r>
            <a:r>
              <a:rPr lang="en-GB" sz="1400" dirty="0">
                <a:latin typeface="Calibri" panose="020F0502020204030204" pitchFamily="34" charset="0"/>
              </a:rPr>
              <a:t>can be unmasked, BSRA and CODs</a:t>
            </a:r>
          </a:p>
          <a:p>
            <a:pPr lvl="1"/>
            <a:r>
              <a:rPr lang="en-GB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PC interlock needs commissioning, takes over from the SIS-COD interlock</a:t>
            </a:r>
          </a:p>
          <a:p>
            <a:pPr lvl="1"/>
            <a:r>
              <a:rPr lang="en-GB" sz="1400" dirty="0" smtClean="0">
                <a:latin typeface="Calibri" panose="020F0502020204030204" pitchFamily="34" charset="0"/>
              </a:rPr>
              <a:t>Orbit </a:t>
            </a:r>
            <a:r>
              <a:rPr lang="en-GB" sz="1400" dirty="0">
                <a:latin typeface="Calibri" panose="020F0502020204030204" pitchFamily="34" charset="0"/>
              </a:rPr>
              <a:t>is active, COD interlock still masked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QPS ok </a:t>
            </a:r>
            <a:r>
              <a:rPr lang="en-GB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too noisy –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injection permit – risk to stay at </a:t>
            </a:r>
            <a:r>
              <a:rPr lang="en-GB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injection</a:t>
            </a:r>
          </a:p>
          <a:p>
            <a:pPr lvl="1"/>
            <a:r>
              <a:rPr lang="en-GB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Redundant 13kA EE switch opening –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to be enabled during TS1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Abort gap cleaning to be activated (cleaning switched on by SIS) – getting info from BSRA</a:t>
            </a:r>
          </a:p>
          <a:p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15 dumps by SIS – not related to intensity (14 wrong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– being investigated</a:t>
            </a:r>
            <a:endParaRPr lang="en-GB" sz="1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n-US" sz="1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FB: Major refactoring towards BFSU/OFC during LS1 (new machines, migration to FESA3, new developers), but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similar functionality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Orbit, complex process, change reference during ramp</a:t>
            </a:r>
          </a:p>
          <a:p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OFB: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missed some 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timing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events, has been hopefully fixed</a:t>
            </a:r>
          </a:p>
          <a:p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Feed-forward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would avoid tune feedback (preferred solution)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More experience with bunch trains is needed</a:t>
            </a:r>
          </a:p>
          <a:p>
            <a:endParaRPr lang="en-US" sz="1600" dirty="0" smtClean="0">
              <a:latin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435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Post Mortem (</a:t>
            </a:r>
            <a:r>
              <a:rPr lang="en-US" dirty="0" smtClean="0">
                <a:latin typeface="Calibri" panose="020F0502020204030204" pitchFamily="34" charset="0"/>
              </a:rPr>
              <a:t>Vera </a:t>
            </a:r>
            <a:r>
              <a:rPr lang="en-US" dirty="0" err="1" smtClean="0">
                <a:latin typeface="Calibri" panose="020F0502020204030204" pitchFamily="34" charset="0"/>
              </a:rPr>
              <a:t>Chetverkova</a:t>
            </a:r>
            <a:r>
              <a:rPr lang="en-US" dirty="0" smtClean="0">
                <a:latin typeface="Calibri" panose="020F0502020204030204" pitchFamily="34" charset="0"/>
              </a:rPr>
              <a:t>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Most post mortem modules existed before</a:t>
            </a:r>
          </a:p>
          <a:p>
            <a:r>
              <a:rPr lang="en-GB" sz="2000" dirty="0">
                <a:latin typeface="Calibri" panose="020F0502020204030204" pitchFamily="34" charset="0"/>
              </a:rPr>
              <a:t>Have been commissioned during early part of run, a few bugs… </a:t>
            </a:r>
          </a:p>
          <a:p>
            <a:r>
              <a:rPr lang="en-GB" sz="2000" dirty="0">
                <a:latin typeface="Calibri" panose="020F0502020204030204" pitchFamily="34" charset="0"/>
              </a:rPr>
              <a:t>Safe for injection =&gt; </a:t>
            </a:r>
            <a:r>
              <a:rPr lang="en-GB" sz="2000" dirty="0" smtClean="0">
                <a:latin typeface="Calibri" panose="020F0502020204030204" pitchFamily="34" charset="0"/>
              </a:rPr>
              <a:t>Flag into </a:t>
            </a:r>
            <a:r>
              <a:rPr lang="en-GB" sz="2000" dirty="0">
                <a:latin typeface="Calibri" panose="020F0502020204030204" pitchFamily="34" charset="0"/>
              </a:rPr>
              <a:t>SIS, should be ok now</a:t>
            </a:r>
          </a:p>
          <a:p>
            <a:r>
              <a:rPr lang="en-GB" sz="2000" dirty="0">
                <a:latin typeface="Calibri" panose="020F0502020204030204" pitchFamily="34" charset="0"/>
              </a:rPr>
              <a:t>Powering </a:t>
            </a:r>
            <a:r>
              <a:rPr lang="en-GB" sz="2000" dirty="0" smtClean="0">
                <a:latin typeface="Calibri" panose="020F0502020204030204" pitchFamily="34" charset="0"/>
              </a:rPr>
              <a:t>PM server being built up: automated </a:t>
            </a:r>
            <a:r>
              <a:rPr lang="en-GB" sz="2000" dirty="0">
                <a:latin typeface="Calibri" panose="020F0502020204030204" pitchFamily="34" charset="0"/>
              </a:rPr>
              <a:t>event analysis for </a:t>
            </a:r>
            <a:r>
              <a:rPr lang="en-GB" sz="2000" dirty="0" smtClean="0">
                <a:latin typeface="Calibri" panose="020F0502020204030204" pitchFamily="34" charset="0"/>
              </a:rPr>
              <a:t>quenches,…</a:t>
            </a:r>
            <a:endParaRPr lang="en-GB" sz="2000" dirty="0">
              <a:latin typeface="Calibri" panose="020F0502020204030204" pitchFamily="34" charset="0"/>
            </a:endParaRPr>
          </a:p>
          <a:p>
            <a:pPr lvl="1"/>
            <a:r>
              <a:rPr lang="en-GB" sz="1600" dirty="0">
                <a:latin typeface="Calibri" panose="020F0502020204030204" pitchFamily="34" charset="0"/>
              </a:rPr>
              <a:t>Quench heaters after discharge is being tested…. after TS1 should be operational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Still </a:t>
            </a:r>
            <a:r>
              <a:rPr lang="en-GB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tbd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Diamond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detectors still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missing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interlock BPMs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in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IR6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time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for BCT is not correct, collimator time 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stamps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event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classification, review dump classification…..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MPE-MS-SW team et al will </a:t>
            </a:r>
            <a:r>
              <a:rPr lang="en-GB" sz="2000" dirty="0">
                <a:latin typeface="Calibri" panose="020F0502020204030204" pitchFamily="34" charset="0"/>
              </a:rPr>
              <a:t>follow up the non-conformities ….</a:t>
            </a:r>
          </a:p>
          <a:p>
            <a:pPr marL="448056" lvl="1" indent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1"/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011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Experience from OP in 2015 (Jorg Wenninger)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>
                <a:latin typeface="Calibri" panose="020F0502020204030204" pitchFamily="34" charset="0"/>
              </a:rPr>
              <a:t>Started </a:t>
            </a:r>
            <a:r>
              <a:rPr lang="en-US" sz="1800" dirty="0" smtClean="0">
                <a:latin typeface="Calibri" panose="020F0502020204030204" pitchFamily="34" charset="0"/>
              </a:rPr>
              <a:t>operation with experience of run1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60 days from first injection to stable beams (maybe leaving some things aside), less enthusiasm (care for the detail</a:t>
            </a:r>
            <a:r>
              <a:rPr lang="en-US" sz="1800" dirty="0" smtClean="0">
                <a:latin typeface="Calibri" panose="020F0502020204030204" pitchFamily="34" charset="0"/>
              </a:rPr>
              <a:t>) as people worked on many // things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Often parallel commissioning threads require different ‘task combinations’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Need </a:t>
            </a:r>
            <a:r>
              <a:rPr lang="en-US" sz="1800" dirty="0" smtClean="0">
                <a:latin typeface="Calibri" panose="020F0502020204030204" pitchFamily="34" charset="0"/>
              </a:rPr>
              <a:t>another </a:t>
            </a:r>
            <a:r>
              <a:rPr lang="en-US" sz="1800" dirty="0" smtClean="0">
                <a:latin typeface="Calibri" panose="020F0502020204030204" pitchFamily="34" charset="0"/>
              </a:rPr>
              <a:t>2-3 </a:t>
            </a:r>
            <a:r>
              <a:rPr lang="en-US" sz="1800" dirty="0" smtClean="0">
                <a:latin typeface="Calibri" panose="020F0502020204030204" pitchFamily="34" charset="0"/>
              </a:rPr>
              <a:t>weeks of regular operation (not scrubbing) </a:t>
            </a:r>
            <a:r>
              <a:rPr lang="en-US" sz="1800" dirty="0" smtClean="0">
                <a:latin typeface="Calibri" panose="020F0502020204030204" pitchFamily="34" charset="0"/>
              </a:rPr>
              <a:t>as </a:t>
            </a:r>
            <a:r>
              <a:rPr lang="en-US" sz="1800" dirty="0" smtClean="0">
                <a:latin typeface="Calibri" panose="020F0502020204030204" pitchFamily="34" charset="0"/>
              </a:rPr>
              <a:t>all </a:t>
            </a:r>
            <a:r>
              <a:rPr lang="en-US" sz="1800" dirty="0" smtClean="0">
                <a:latin typeface="Calibri" panose="020F0502020204030204" pitchFamily="34" charset="0"/>
              </a:rPr>
              <a:t>shift crews should have seen all phases of cycle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No evident stoppers for increasing intensity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Daily and careful work on injection has so far been left ‘aside’: For intensity ramp up steering and monitoring of TL has to become important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Decay of persistent current, first time observed orbit decay (snapback) – not a problem -&gt; Orbit </a:t>
            </a:r>
            <a:r>
              <a:rPr lang="en-US" sz="1800" dirty="0" smtClean="0">
                <a:latin typeface="Calibri" panose="020F0502020204030204" pitchFamily="34" charset="0"/>
              </a:rPr>
              <a:t>FB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Need to understand orbit drifts up to +-0.2mm (origin around IR8 triplet?!)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Key item for integration are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abort gap and injection cleaning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FBs now stable from controls point of view</a:t>
            </a:r>
          </a:p>
          <a:p>
            <a:r>
              <a:rPr lang="en-US" sz="18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Octupoles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and ADT almost at full strength -&gt; Not a problem for MPS</a:t>
            </a:r>
          </a:p>
          <a:p>
            <a:pPr lvl="1"/>
            <a:endParaRPr lang="en-US" sz="1400" dirty="0" smtClean="0">
              <a:latin typeface="Calibri" panose="020F0502020204030204" pitchFamily="34" charset="0"/>
            </a:endParaRPr>
          </a:p>
          <a:p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</a:endParaRPr>
          </a:p>
          <a:p>
            <a:pPr lvl="1"/>
            <a:endParaRPr lang="en-US" sz="8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90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45" y="2745748"/>
            <a:ext cx="8417626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Internal workshop on Machine protection system readiness for MJ beams (post LS1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Executive Summary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Conclusion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>
                <a:latin typeface="Calibri" panose="020F0502020204030204" pitchFamily="34" charset="0"/>
              </a:rPr>
              <a:t>In general, looks good, e.g. efficient protection against training quenches </a:t>
            </a:r>
            <a:r>
              <a:rPr lang="en-GB" sz="1800" dirty="0">
                <a:latin typeface="Calibri" panose="020F0502020204030204" pitchFamily="34" charset="0"/>
              </a:rPr>
              <a:t>– beam dump without beam </a:t>
            </a:r>
            <a:r>
              <a:rPr lang="en-GB" sz="1800" dirty="0" smtClean="0">
                <a:latin typeface="Calibri" panose="020F0502020204030204" pitchFamily="34" charset="0"/>
              </a:rPr>
              <a:t>movement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No major show-stopper for intensity ramp up, but many (minor) issues still to be followed up </a:t>
            </a:r>
          </a:p>
          <a:p>
            <a:r>
              <a:rPr lang="en-GB" sz="1800" dirty="0">
                <a:latin typeface="Calibri" panose="020F0502020204030204" pitchFamily="34" charset="0"/>
              </a:rPr>
              <a:t>Very important to have intensity ramp up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Need to clarify remaining injection commissioning and intensity ramp-up ahead of scrubbing run t</a:t>
            </a:r>
            <a:endParaRPr lang="en-GB" sz="1800" dirty="0" smtClean="0"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Thanks </a:t>
            </a:r>
            <a:r>
              <a:rPr lang="en-GB" sz="1800" dirty="0">
                <a:latin typeface="Calibri" panose="020F0502020204030204" pitchFamily="34" charset="0"/>
              </a:rPr>
              <a:t>to all speakers, co-organisers and Stefanie</a:t>
            </a:r>
          </a:p>
          <a:p>
            <a:endParaRPr lang="en-US" sz="1800" dirty="0" smtClean="0">
              <a:latin typeface="Calibri" panose="020F0502020204030204" pitchFamily="34" charset="0"/>
            </a:endParaRPr>
          </a:p>
          <a:p>
            <a:pPr lvl="1"/>
            <a:endParaRPr lang="en-US" sz="1400" dirty="0" smtClean="0">
              <a:latin typeface="Calibri" panose="020F0502020204030204" pitchFamily="34" charset="0"/>
            </a:endParaRPr>
          </a:p>
          <a:p>
            <a:endParaRPr lang="en-US" sz="1800" dirty="0" smtClean="0">
              <a:latin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</a:endParaRPr>
          </a:p>
          <a:p>
            <a:pPr lvl="1"/>
            <a:endParaRPr lang="en-US" sz="8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866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Tentative plan to come back from TS#1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242865"/>
            <a:ext cx="8226425" cy="376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5874" y="5023217"/>
            <a:ext cx="62773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Add validation of BLM </a:t>
            </a:r>
            <a:r>
              <a:rPr lang="en-US" sz="14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inj</a:t>
            </a:r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crates (dump on closed COLL and enable/disable blinding)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+ validation of new XPOC buffer – 2 hours in // to TL setup…? 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Loss maps at injection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Cycle with pilot (+ dump at 6.5TeV, beta * limits,…)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252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after TS#1 continued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581150"/>
            <a:ext cx="8505825" cy="262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02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113" y="1082174"/>
            <a:ext cx="5871926" cy="342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055"/>
            <a:ext cx="7470648" cy="1143000"/>
          </a:xfrm>
        </p:spPr>
        <p:txBody>
          <a:bodyPr/>
          <a:lstStyle/>
          <a:p>
            <a:r>
              <a:rPr lang="en-US" dirty="0" smtClean="0"/>
              <a:t>Operation in 2015 Q2/Q3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5636" y="4561719"/>
            <a:ext cx="7731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Beam commissioning (mostly) finished, Started 2015 operation with special physics run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Up to TS#1:	 &lt; 4.5MJ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50ns scrubbing:	 &lt; 12 MJ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50ns ramp-up:	 &lt; 180MJ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25ns scrubbing:	 &lt; 26  MJ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25ns ramp-up:	-&gt;340MJ</a:t>
            </a:r>
          </a:p>
        </p:txBody>
      </p:sp>
      <p:sp>
        <p:nvSpPr>
          <p:cNvPr id="7" name="Rectangle 6"/>
          <p:cNvSpPr/>
          <p:nvPr/>
        </p:nvSpPr>
        <p:spPr>
          <a:xfrm>
            <a:off x="5928809" y="2307133"/>
            <a:ext cx="468344" cy="152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00" b="1" dirty="0" smtClean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</a:rPr>
              <a:t>MP Workshop</a:t>
            </a:r>
            <a:endParaRPr lang="en-GB" sz="500" b="1" dirty="0">
              <a:solidFill>
                <a:schemeClr val="accent1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7185" y="5221397"/>
            <a:ext cx="52968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Paul / DG: No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athletic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jumps or short-cuts, but serious </a:t>
            </a:r>
          </a:p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and systematic approach towards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100MJ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range</a:t>
            </a:r>
          </a:p>
        </p:txBody>
      </p:sp>
    </p:spTree>
    <p:extLst>
      <p:ext uri="{BB962C8B-B14F-4D97-AF65-F5344CB8AC3E}">
        <p14:creationId xmlns:p14="http://schemas.microsoft.com/office/powerpoint/2010/main" val="25135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400" b="1" dirty="0" smtClean="0">
                <a:solidFill>
                  <a:srgbClr val="0070C0"/>
                </a:solidFill>
                <a:latin typeface="Calibri" pitchFamily="34" charset="0"/>
              </a:rPr>
              <a:t>Objectives of Workshop</a:t>
            </a:r>
            <a:endParaRPr lang="en-GB" sz="34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70112" y="1336492"/>
            <a:ext cx="8226854" cy="4667421"/>
          </a:xfrm>
        </p:spPr>
        <p:txBody>
          <a:bodyPr>
            <a:noAutofit/>
          </a:bodyPr>
          <a:lstStyle/>
          <a:p>
            <a:r>
              <a:rPr lang="en-US" sz="2000" kern="0" dirty="0" smtClean="0">
                <a:latin typeface="Calibri" panose="020F0502020204030204" pitchFamily="34" charset="0"/>
              </a:rPr>
              <a:t>1 day workshop @ CERN to </a:t>
            </a:r>
            <a:r>
              <a:rPr lang="en-US" sz="2000" kern="0" dirty="0">
                <a:latin typeface="Calibri" panose="020F0502020204030204" pitchFamily="34" charset="0"/>
              </a:rPr>
              <a:t>review </a:t>
            </a:r>
            <a:r>
              <a:rPr lang="en-US" sz="2000" kern="0" dirty="0" smtClean="0">
                <a:latin typeface="Calibri" panose="020F0502020204030204" pitchFamily="34" charset="0"/>
              </a:rPr>
              <a:t>and discuss the readiness of vital MP and related equipment systems for </a:t>
            </a:r>
            <a:r>
              <a:rPr lang="en-US" sz="2000" kern="0" dirty="0">
                <a:latin typeface="Calibri" panose="020F0502020204030204" pitchFamily="34" charset="0"/>
              </a:rPr>
              <a:t>high intensity operation. </a:t>
            </a:r>
            <a:endParaRPr lang="en-US" sz="2000" kern="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Are </a:t>
            </a:r>
            <a:r>
              <a:rPr lang="en-US" sz="2000" kern="0" dirty="0">
                <a:latin typeface="Calibri" panose="020F0502020204030204" pitchFamily="34" charset="0"/>
              </a:rPr>
              <a:t>the systems operating with nominal parameters? </a:t>
            </a:r>
            <a:endParaRPr lang="en-US" sz="2000" kern="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Are </a:t>
            </a:r>
            <a:r>
              <a:rPr lang="en-US" sz="2000" kern="0" dirty="0">
                <a:latin typeface="Calibri" panose="020F0502020204030204" pitchFamily="34" charset="0"/>
              </a:rPr>
              <a:t>there any non-conformities? </a:t>
            </a:r>
            <a:endParaRPr lang="en-US" sz="2000" kern="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Any </a:t>
            </a:r>
            <a:r>
              <a:rPr lang="en-US" sz="2000" kern="0" dirty="0">
                <a:latin typeface="Calibri" panose="020F0502020204030204" pitchFamily="34" charset="0"/>
              </a:rPr>
              <a:t>weakness that has been </a:t>
            </a:r>
            <a:r>
              <a:rPr lang="en-US" sz="2000" kern="0" dirty="0" smtClean="0">
                <a:latin typeface="Calibri" panose="020F0502020204030204" pitchFamily="34" charset="0"/>
              </a:rPr>
              <a:t>observed so far? </a:t>
            </a: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New </a:t>
            </a:r>
            <a:r>
              <a:rPr lang="en-US" sz="2000" kern="0" dirty="0">
                <a:latin typeface="Calibri" panose="020F0502020204030204" pitchFamily="34" charset="0"/>
              </a:rPr>
              <a:t>failure modes after LS1 modifications? </a:t>
            </a:r>
            <a:endParaRPr lang="en-US" sz="2000" kern="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Were </a:t>
            </a:r>
            <a:r>
              <a:rPr lang="en-US" sz="2000" kern="0" dirty="0">
                <a:latin typeface="Calibri" panose="020F0502020204030204" pitchFamily="34" charset="0"/>
              </a:rPr>
              <a:t>all the commissioning steps performed, and what is still missing</a:t>
            </a:r>
            <a:r>
              <a:rPr lang="en-US" sz="2000" kern="0" dirty="0" smtClean="0">
                <a:latin typeface="Calibri" panose="020F0502020204030204" pitchFamily="34" charset="0"/>
              </a:rPr>
              <a:t>?</a:t>
            </a: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What </a:t>
            </a:r>
            <a:r>
              <a:rPr lang="en-US" sz="2000" kern="0" dirty="0">
                <a:latin typeface="Calibri" panose="020F0502020204030204" pitchFamily="34" charset="0"/>
              </a:rPr>
              <a:t>is the operational experience from the first two months of operation? </a:t>
            </a:r>
            <a:endParaRPr lang="en-US" sz="2000" kern="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Diagnostic Data </a:t>
            </a:r>
            <a:r>
              <a:rPr lang="en-US" sz="2000" kern="0" dirty="0">
                <a:latin typeface="Calibri" panose="020F0502020204030204" pitchFamily="34" charset="0"/>
              </a:rPr>
              <a:t>for PM and L</a:t>
            </a:r>
            <a:r>
              <a:rPr lang="en-US" sz="2000" kern="0" dirty="0" smtClean="0">
                <a:latin typeface="Calibri" panose="020F0502020204030204" pitchFamily="34" charset="0"/>
              </a:rPr>
              <a:t>ogging all available?</a:t>
            </a: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….</a:t>
            </a:r>
            <a:endParaRPr lang="en-US" sz="2000" kern="0" dirty="0">
              <a:latin typeface="Calibri" panose="020F0502020204030204" pitchFamily="34" charset="0"/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72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1/2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937" y="1109288"/>
            <a:ext cx="6276436" cy="458534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12631" y="5694629"/>
            <a:ext cx="2934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https://indico.cern.ch/event/397348/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28800" y="2580238"/>
            <a:ext cx="6672404" cy="143044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150817" y="3653877"/>
            <a:ext cx="2350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C000"/>
                </a:solidFill>
                <a:latin typeface="Calibri" panose="020F0502020204030204" pitchFamily="34" charset="0"/>
              </a:rPr>
              <a:t>Collimation and Interlocks</a:t>
            </a:r>
            <a:endParaRPr lang="en-US" sz="1600" dirty="0">
              <a:solidFill>
                <a:srgbClr val="FFC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28800" y="4285215"/>
            <a:ext cx="6672404" cy="12011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87146" y="5163823"/>
            <a:ext cx="3114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Injection and Dump System + BLMs</a:t>
            </a:r>
            <a:endParaRPr lang="en-US" sz="16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2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290" y="1230381"/>
            <a:ext cx="8677275" cy="4772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2/2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2631" y="5694629"/>
            <a:ext cx="2934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https://indico.cern.ch/event/397348/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34423" y="1213693"/>
            <a:ext cx="7106011" cy="231653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4875" y="3191677"/>
            <a:ext cx="2867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Calibri" panose="020F0502020204030204" pitchFamily="34" charset="0"/>
              </a:rPr>
              <a:t>Beam Instrumentation + RF/ADT</a:t>
            </a:r>
            <a:endParaRPr lang="en-US" sz="16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34424" y="3884175"/>
            <a:ext cx="7106011" cy="175400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1379" y="5298817"/>
            <a:ext cx="333905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Operational aspects and Post Mortem</a:t>
            </a:r>
            <a:endParaRPr lang="en-US" sz="16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803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3600" dirty="0" err="1">
                <a:latin typeface="Calibri" panose="020F0502020204030204" pitchFamily="34" charset="0"/>
              </a:rPr>
              <a:t>Collimation</a:t>
            </a:r>
            <a:r>
              <a:rPr lang="sv-SE" sz="3600" dirty="0">
                <a:latin typeface="Calibri" panose="020F0502020204030204" pitchFamily="34" charset="0"/>
              </a:rPr>
              <a:t> system </a:t>
            </a:r>
            <a:r>
              <a:rPr lang="sv-SE" sz="3600" dirty="0" smtClean="0">
                <a:latin typeface="Calibri" panose="020F0502020204030204" pitchFamily="34" charset="0"/>
              </a:rPr>
              <a:t>(Belen </a:t>
            </a:r>
            <a:r>
              <a:rPr lang="sv-SE" sz="3600" dirty="0">
                <a:latin typeface="Calibri" panose="020F0502020204030204" pitchFamily="34" charset="0"/>
              </a:rPr>
              <a:t>Maria </a:t>
            </a:r>
            <a:r>
              <a:rPr lang="sv-SE" sz="3600" dirty="0" smtClean="0">
                <a:latin typeface="Calibri" panose="020F0502020204030204" pitchFamily="34" charset="0"/>
              </a:rPr>
              <a:t>Salvachua)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 smtClean="0">
                <a:latin typeface="Calibri" panose="020F0502020204030204" pitchFamily="34" charset="0"/>
              </a:rPr>
              <a:t>No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large surprises in cleaning </a:t>
            </a:r>
            <a:r>
              <a:rPr lang="en-US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wrt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to 2012</a:t>
            </a:r>
            <a:r>
              <a:rPr lang="en-US" sz="1800" dirty="0" smtClean="0">
                <a:latin typeface="Calibri" panose="020F0502020204030204" pitchFamily="34" charset="0"/>
              </a:rPr>
              <a:t>, loss maps look in general OK, some peaks to be further investigated (possibly related to BLMs?)</a:t>
            </a:r>
          </a:p>
          <a:p>
            <a:r>
              <a:rPr lang="en-US" sz="1800" dirty="0">
                <a:latin typeface="Calibri" panose="020F0502020204030204" pitchFamily="34" charset="0"/>
              </a:rPr>
              <a:t>All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position and temperature interlocks were checked and validated</a:t>
            </a:r>
            <a:r>
              <a:rPr lang="en-US" sz="1800" dirty="0">
                <a:latin typeface="Calibri" panose="020F0502020204030204" pitchFamily="34" charset="0"/>
              </a:rPr>
              <a:t> (&gt;1600 sequences)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Aperture generally OK for 80cm </a:t>
            </a:r>
            <a:r>
              <a:rPr lang="en-US" sz="1800" dirty="0" smtClean="0">
                <a:latin typeface="Calibri" panose="020F0502020204030204" pitchFamily="34" charset="0"/>
              </a:rPr>
              <a:t>beta* (</a:t>
            </a:r>
            <a:r>
              <a:rPr lang="en-US" sz="1800" dirty="0" smtClean="0">
                <a:latin typeface="Calibri" panose="020F0502020204030204" pitchFamily="34" charset="0"/>
              </a:rPr>
              <a:t>allocated </a:t>
            </a:r>
            <a:r>
              <a:rPr lang="en-US" sz="1800" dirty="0" smtClean="0">
                <a:latin typeface="Calibri" panose="020F0502020204030204" pitchFamily="34" charset="0"/>
              </a:rPr>
              <a:t>2 sigma margin to MP </a:t>
            </a:r>
            <a:r>
              <a:rPr lang="en-US" sz="1800" dirty="0" smtClean="0">
                <a:latin typeface="Calibri" panose="020F0502020204030204" pitchFamily="34" charset="0"/>
              </a:rPr>
              <a:t>as endorsed by LMC) 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min </a:t>
            </a:r>
            <a:r>
              <a:rPr lang="en-US" sz="1800" dirty="0" smtClean="0">
                <a:latin typeface="Calibri" panose="020F0502020204030204" pitchFamily="34" charset="0"/>
              </a:rPr>
              <a:t>aperture measured 15.7, consistent with assumption of protected aperture in IR1/5 of 15.1 sigma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Large </a:t>
            </a:r>
            <a:r>
              <a:rPr lang="en-US" sz="1800" dirty="0" smtClean="0">
                <a:latin typeface="Calibri" panose="020F0502020204030204" pitchFamily="34" charset="0"/>
              </a:rPr>
              <a:t>offset found on TCLA.D6R7 -&gt;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Has been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re-aligned in TS1,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requires new alignment and validation</a:t>
            </a:r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Need more time to validate new off-momentum loss-map technique</a:t>
            </a:r>
            <a:r>
              <a:rPr lang="en-US" sz="1800" dirty="0" smtClean="0">
                <a:latin typeface="Calibri" panose="020F0502020204030204" pitchFamily="34" charset="0"/>
              </a:rPr>
              <a:t>, considered a good investment as validation will be (much faster)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Need to agree on a (reduced) set of loss-maps after technical stops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Integrated BPM </a:t>
            </a:r>
            <a:r>
              <a:rPr lang="en-US" sz="1800" dirty="0" smtClean="0">
                <a:latin typeface="Calibri" panose="020F0502020204030204" pitchFamily="34" charset="0"/>
              </a:rPr>
              <a:t>result very promising, only </a:t>
            </a:r>
            <a:r>
              <a:rPr lang="en-US" sz="1800" dirty="0" smtClean="0">
                <a:latin typeface="Calibri" panose="020F0502020204030204" pitchFamily="34" charset="0"/>
              </a:rPr>
              <a:t>requiring </a:t>
            </a:r>
            <a:r>
              <a:rPr lang="en-US" sz="1800" dirty="0" smtClean="0">
                <a:latin typeface="Calibri" panose="020F0502020204030204" pitchFamily="34" charset="0"/>
              </a:rPr>
              <a:t>a </a:t>
            </a:r>
            <a:r>
              <a:rPr lang="en-US" sz="1800" dirty="0" smtClean="0">
                <a:latin typeface="Calibri" panose="020F0502020204030204" pitchFamily="34" charset="0"/>
              </a:rPr>
              <a:t>few seconds for </a:t>
            </a:r>
            <a:r>
              <a:rPr lang="en-US" sz="1800" dirty="0" smtClean="0">
                <a:latin typeface="Calibri" panose="020F0502020204030204" pitchFamily="34" charset="0"/>
              </a:rPr>
              <a:t>alignment, but electronics still to be completed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Beta * limits remain to be deployed 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Two issues with temperature interlocks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(logic modification proposed), </a:t>
            </a:r>
            <a:r>
              <a:rPr lang="en-US" sz="1800" dirty="0" smtClean="0">
                <a:latin typeface="Calibri" panose="020F0502020204030204" pitchFamily="34" charset="0"/>
              </a:rPr>
              <a:t>respectively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spike on LVDT (disabled until TS1)</a:t>
            </a:r>
          </a:p>
        </p:txBody>
      </p:sp>
    </p:spTree>
    <p:extLst>
      <p:ext uri="{BB962C8B-B14F-4D97-AF65-F5344CB8AC3E}">
        <p14:creationId xmlns:p14="http://schemas.microsoft.com/office/powerpoint/2010/main" val="1823588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Powering Interlocks </a:t>
            </a:r>
            <a:r>
              <a:rPr lang="en-US" sz="3600" dirty="0" smtClean="0"/>
              <a:t>– </a:t>
            </a:r>
            <a:r>
              <a:rPr lang="en-US" sz="3600" dirty="0" smtClean="0"/>
              <a:t>(Ivan Romera)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Calibri" panose="020F0502020204030204" pitchFamily="34" charset="0"/>
              </a:rPr>
              <a:t>No critical updates during LS1, 5000 tests performed, commissioning completed</a:t>
            </a:r>
          </a:p>
          <a:p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Redundant opening of 13kA EE switches through SIS – to be commissioned in TS1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Testing </a:t>
            </a:r>
            <a:r>
              <a:rPr lang="en-US" sz="1800" dirty="0" smtClean="0">
                <a:latin typeface="Calibri" panose="020F0502020204030204" pitchFamily="34" charset="0"/>
              </a:rPr>
              <a:t>of </a:t>
            </a:r>
            <a:r>
              <a:rPr lang="en-US" sz="1800" dirty="0" smtClean="0">
                <a:latin typeface="Calibri" panose="020F0502020204030204" pitchFamily="34" charset="0"/>
              </a:rPr>
              <a:t>redundant opening </a:t>
            </a:r>
            <a:r>
              <a:rPr lang="en-US" sz="1800" dirty="0" smtClean="0">
                <a:latin typeface="Calibri" panose="020F0502020204030204" pitchFamily="34" charset="0"/>
              </a:rPr>
              <a:t>of 13kA EE </a:t>
            </a:r>
            <a:r>
              <a:rPr lang="en-US" sz="1800" dirty="0" smtClean="0">
                <a:latin typeface="Calibri" panose="020F0502020204030204" pitchFamily="34" charset="0"/>
              </a:rPr>
              <a:t>switches (main dipole and </a:t>
            </a:r>
            <a:r>
              <a:rPr lang="en-US" sz="1800" dirty="0" err="1" smtClean="0">
                <a:latin typeface="Calibri" panose="020F0502020204030204" pitchFamily="34" charset="0"/>
              </a:rPr>
              <a:t>quadrupole</a:t>
            </a:r>
            <a:r>
              <a:rPr lang="en-US" sz="1800" dirty="0" smtClean="0">
                <a:latin typeface="Calibri" panose="020F0502020204030204" pitchFamily="34" charset="0"/>
              </a:rPr>
              <a:t>) </a:t>
            </a:r>
            <a:r>
              <a:rPr lang="en-US" sz="1800" dirty="0" smtClean="0">
                <a:latin typeface="Calibri" panose="020F0502020204030204" pitchFamily="34" charset="0"/>
              </a:rPr>
              <a:t>through SIS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QPS_OK toggling </a:t>
            </a:r>
            <a:r>
              <a:rPr lang="en-US" sz="1800" dirty="0" smtClean="0">
                <a:latin typeface="Calibri" panose="020F0502020204030204" pitchFamily="34" charset="0"/>
              </a:rPr>
              <a:t>– needs to be fixed </a:t>
            </a:r>
            <a:r>
              <a:rPr lang="en-US" sz="1800" dirty="0" smtClean="0">
                <a:latin typeface="Calibri" panose="020F0502020204030204" pitchFamily="34" charset="0"/>
              </a:rPr>
              <a:t>as blocks too many injections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Quench heater monitoring </a:t>
            </a:r>
            <a:r>
              <a:rPr lang="en-US" sz="1800" dirty="0" smtClean="0">
                <a:latin typeface="Calibri" panose="020F0502020204030204" pitchFamily="34" charset="0"/>
              </a:rPr>
              <a:t>– automatic notifications to be re-established</a:t>
            </a:r>
          </a:p>
          <a:p>
            <a:r>
              <a:rPr lang="en-US" sz="1800" dirty="0">
                <a:latin typeface="Calibri" panose="020F0502020204030204" pitchFamily="34" charset="0"/>
              </a:rPr>
              <a:t>FMCM commissioning: has been </a:t>
            </a:r>
            <a:r>
              <a:rPr lang="en-US" sz="1800" dirty="0" smtClean="0">
                <a:latin typeface="Calibri" panose="020F0502020204030204" pitchFamily="34" charset="0"/>
              </a:rPr>
              <a:t>completed, confirming (expected) better </a:t>
            </a:r>
            <a:r>
              <a:rPr lang="en-US" sz="1800" dirty="0">
                <a:latin typeface="Calibri" panose="020F0502020204030204" pitchFamily="34" charset="0"/>
              </a:rPr>
              <a:t>resolution due to 6.5TeV </a:t>
            </a:r>
            <a:r>
              <a:rPr lang="en-US" sz="1800" dirty="0" smtClean="0">
                <a:latin typeface="Calibri" panose="020F0502020204030204" pitchFamily="34" charset="0"/>
              </a:rPr>
              <a:t>operation</a:t>
            </a: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FMCM test at 6.5TeV </a:t>
            </a:r>
            <a:r>
              <a:rPr lang="en-US" sz="1800" dirty="0" smtClean="0">
                <a:latin typeface="Calibri" panose="020F0502020204030204" pitchFamily="34" charset="0"/>
              </a:rPr>
              <a:t>to be done as well for RMSD?!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UPS validation for LBDS/QPS/BLM/BPM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/… afte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 mitigation actions (EDMS 1505860)</a:t>
            </a:r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Collimators were retracted ? Are they powered by UPS?</a:t>
            </a:r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Re-test the ACCESS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interlock after TS1</a:t>
            </a:r>
          </a:p>
        </p:txBody>
      </p:sp>
    </p:spTree>
    <p:extLst>
      <p:ext uri="{BB962C8B-B14F-4D97-AF65-F5344CB8AC3E}">
        <p14:creationId xmlns:p14="http://schemas.microsoft.com/office/powerpoint/2010/main" val="561903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Beam Interlocks &amp; SMP – (Stephane Gabourin)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BIS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</a:rPr>
              <a:t>All IST tests have been </a:t>
            </a:r>
            <a:r>
              <a:rPr lang="en-US" sz="1600" dirty="0" smtClean="0">
                <a:latin typeface="Calibri" panose="020F0502020204030204" pitchFamily="34" charset="0"/>
              </a:rPr>
              <a:t>performed (but with some delay)</a:t>
            </a:r>
            <a:endParaRPr lang="en-US" sz="1600" dirty="0">
              <a:latin typeface="Calibri" panose="020F0502020204030204" pitchFamily="34" charset="0"/>
            </a:endParaRPr>
          </a:p>
          <a:p>
            <a:pPr lvl="1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BIC timing misalignment </a:t>
            </a:r>
            <a:r>
              <a:rPr lang="en-US" sz="1600" dirty="0">
                <a:latin typeface="Calibri" panose="020F0502020204030204" pitchFamily="34" charset="0"/>
              </a:rPr>
              <a:t>between SPS and LHC timing </a:t>
            </a:r>
            <a:r>
              <a:rPr lang="en-US" sz="1600" dirty="0" smtClean="0">
                <a:latin typeface="Calibri" panose="020F0502020204030204" pitchFamily="34" charset="0"/>
              </a:rPr>
              <a:t>network of few 10us</a:t>
            </a:r>
            <a:endParaRPr lang="en-US" sz="1600" dirty="0">
              <a:latin typeface="Calibri" panose="020F0502020204030204" pitchFamily="34" charset="0"/>
            </a:endParaRPr>
          </a:p>
          <a:p>
            <a:pPr lvl="1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Redundant power supply in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IR4 </a:t>
            </a:r>
            <a:r>
              <a:rPr lang="en-US" sz="1600" dirty="0" smtClean="0">
                <a:latin typeface="Calibri" panose="020F0502020204030204" pitchFamily="34" charset="0"/>
              </a:rPr>
              <a:t>(DIAMON to be re-established)</a:t>
            </a:r>
            <a:endParaRPr lang="en-US" sz="1600" dirty="0">
              <a:latin typeface="Calibri" panose="020F0502020204030204" pitchFamily="34" charset="0"/>
            </a:endParaRP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CIBDS </a:t>
            </a:r>
            <a:r>
              <a:rPr lang="en-US" sz="1600" dirty="0">
                <a:latin typeface="Calibri" panose="020F0502020204030204" pitchFamily="34" charset="0"/>
              </a:rPr>
              <a:t>arming sequence was not working -&gt; Reworked Sequencer arming sequence, no major issue </a:t>
            </a:r>
            <a:r>
              <a:rPr lang="en-US" sz="1600" dirty="0" smtClean="0">
                <a:latin typeface="Calibri" panose="020F0502020204030204" pitchFamily="34" charset="0"/>
              </a:rPr>
              <a:t>since</a:t>
            </a:r>
          </a:p>
          <a:p>
            <a:pPr lvl="2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Hardware revision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ongoing for 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YETS</a:t>
            </a:r>
          </a:p>
          <a:p>
            <a:pPr lvl="1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SW tools: monitor redundant power supplies of user boxes.. to be made working</a:t>
            </a:r>
          </a:p>
          <a:p>
            <a:pPr marL="36576" indent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</a:rPr>
              <a:t>SMP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  <a:sym typeface="Wingdings"/>
              </a:rPr>
              <a:t>New equations for generation of Normal, Restricted and Beam Setup flags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  <a:sym typeface="Wingdings"/>
              </a:rPr>
              <a:t>Flickering </a:t>
            </a:r>
            <a:r>
              <a:rPr lang="en-US" sz="1600" dirty="0">
                <a:latin typeface="Calibri" panose="020F0502020204030204" pitchFamily="34" charset="0"/>
                <a:sym typeface="Wingdings"/>
              </a:rPr>
              <a:t>of SBF due to noise on BCT-B2  fixed by filtering (1s  16s above 500GeV).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Firmware upgrade of monitoring part of CISA during TS#1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Remove/adapt beta</a:t>
            </a:r>
            <a:r>
              <a:rPr lang="en-US" sz="1600" dirty="0">
                <a:latin typeface="Calibri" panose="020F0502020204030204" pitchFamily="34" charset="0"/>
              </a:rPr>
              <a:t>* window opening of </a:t>
            </a:r>
            <a:r>
              <a:rPr lang="en-US" sz="1600" dirty="0" smtClean="0">
                <a:latin typeface="Calibri" panose="020F0502020204030204" pitchFamily="34" charset="0"/>
              </a:rPr>
              <a:t>currently allowed 0.1m (due to interleaving </a:t>
            </a:r>
            <a:r>
              <a:rPr lang="en-US" sz="1600" dirty="0">
                <a:latin typeface="Calibri" panose="020F0502020204030204" pitchFamily="34" charset="0"/>
              </a:rPr>
              <a:t>low/medium/high beta* operation).</a:t>
            </a:r>
            <a:endParaRPr lang="en-US" sz="2000" dirty="0">
              <a:latin typeface="Calibri" panose="020F0502020204030204" pitchFamily="34" charset="0"/>
            </a:endParaRPr>
          </a:p>
          <a:p>
            <a:pPr lvl="1"/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Logging of data for SMP in decoded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way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Optics ID transmitted for TL lines but not yet commissioned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362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7123</TotalTime>
  <Words>2431</Words>
  <Application>Microsoft Office PowerPoint</Application>
  <PresentationFormat>On-screen Show (4:3)</PresentationFormat>
  <Paragraphs>250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CERN(4-3)</vt:lpstr>
      <vt:lpstr>PowerPoint Presentation</vt:lpstr>
      <vt:lpstr>Internal workshop on Machine protection system readiness for MJ beams (post LS1)  Executive Summary </vt:lpstr>
      <vt:lpstr>Operation in 2015 Q2/Q3</vt:lpstr>
      <vt:lpstr>Objectives of Workshop</vt:lpstr>
      <vt:lpstr>Program 1/2</vt:lpstr>
      <vt:lpstr>Program 2/2</vt:lpstr>
      <vt:lpstr>Collimation system (Belen Maria Salvachua)</vt:lpstr>
      <vt:lpstr>Powering Interlocks – (Ivan Romera)</vt:lpstr>
      <vt:lpstr>Beam Interlocks &amp; SMP – (Stephane Gabourin)</vt:lpstr>
      <vt:lpstr>Beam Dumping System – (Jan Uythoven)</vt:lpstr>
      <vt:lpstr>Injection System (Chiara Bracco)</vt:lpstr>
      <vt:lpstr>Beam Loss Monitors (Bernd Dehning)</vt:lpstr>
      <vt:lpstr>BSRA and BPMS (Thibaut Lefevre)</vt:lpstr>
      <vt:lpstr>BCTs for protection (Lars Soby)</vt:lpstr>
      <vt:lpstr>RF (Philippe Baudrenghien)</vt:lpstr>
      <vt:lpstr>ADT and AG cleaning (Wolfgang Hoefle)</vt:lpstr>
      <vt:lpstr>SIS and Real time FB (Laurette)</vt:lpstr>
      <vt:lpstr>Post Mortem (Vera Chetverkova)</vt:lpstr>
      <vt:lpstr>Experience from OP in 2015 (Jorg Wenninger)</vt:lpstr>
      <vt:lpstr>Conclusion</vt:lpstr>
      <vt:lpstr>Tentative plan to come back from TS#1</vt:lpstr>
      <vt:lpstr>Program after TS#1 continued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Zerlauth</cp:lastModifiedBy>
  <cp:revision>104</cp:revision>
  <cp:lastPrinted>2013-09-04T12:28:30Z</cp:lastPrinted>
  <dcterms:created xsi:type="dcterms:W3CDTF">2012-11-30T11:04:26Z</dcterms:created>
  <dcterms:modified xsi:type="dcterms:W3CDTF">2015-06-19T07:55:10Z</dcterms:modified>
</cp:coreProperties>
</file>