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63" r:id="rId2"/>
    <p:sldId id="257" r:id="rId3"/>
    <p:sldId id="259" r:id="rId4"/>
    <p:sldId id="260" r:id="rId5"/>
    <p:sldId id="264"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18" autoAdjust="0"/>
    <p:restoredTop sz="94660"/>
  </p:normalViewPr>
  <p:slideViewPr>
    <p:cSldViewPr snapToGrid="0">
      <p:cViewPr varScale="1">
        <p:scale>
          <a:sx n="99" d="100"/>
          <a:sy n="99" d="100"/>
        </p:scale>
        <p:origin x="108" y="9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BAB14C-6F6B-4C27-A9E6-0EA21BABF2DD}" type="datetimeFigureOut">
              <a:rPr lang="fr-FR" smtClean="0"/>
              <a:t>19/06/2015</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934503-32C9-44D6-B560-AC8F2C34B641}" type="slidenum">
              <a:rPr lang="fr-FR" smtClean="0"/>
              <a:t>‹#›</a:t>
            </a:fld>
            <a:endParaRPr lang="fr-FR"/>
          </a:p>
        </p:txBody>
      </p:sp>
    </p:spTree>
    <p:extLst>
      <p:ext uri="{BB962C8B-B14F-4D97-AF65-F5344CB8AC3E}">
        <p14:creationId xmlns:p14="http://schemas.microsoft.com/office/powerpoint/2010/main" val="3201662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4F934503-32C9-44D6-B560-AC8F2C34B641}" type="slidenum">
              <a:rPr lang="fr-FR" smtClean="0"/>
              <a:t>2</a:t>
            </a:fld>
            <a:endParaRPr lang="fr-FR"/>
          </a:p>
        </p:txBody>
      </p:sp>
    </p:spTree>
    <p:extLst>
      <p:ext uri="{BB962C8B-B14F-4D97-AF65-F5344CB8AC3E}">
        <p14:creationId xmlns:p14="http://schemas.microsoft.com/office/powerpoint/2010/main" val="22465237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4F934503-32C9-44D6-B560-AC8F2C34B641}" type="slidenum">
              <a:rPr lang="fr-FR" smtClean="0"/>
              <a:t>5</a:t>
            </a:fld>
            <a:endParaRPr lang="fr-FR"/>
          </a:p>
        </p:txBody>
      </p:sp>
    </p:spTree>
    <p:extLst>
      <p:ext uri="{BB962C8B-B14F-4D97-AF65-F5344CB8AC3E}">
        <p14:creationId xmlns:p14="http://schemas.microsoft.com/office/powerpoint/2010/main" val="26121230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CC6CC07D-748C-457E-98B2-83918FE5A9A9}" type="datetime1">
              <a:rPr lang="fr-FR" smtClean="0"/>
              <a:t>19/06/2015</a:t>
            </a:fld>
            <a:endParaRPr lang="fr-FR"/>
          </a:p>
        </p:txBody>
      </p:sp>
      <p:sp>
        <p:nvSpPr>
          <p:cNvPr id="5" name="Footer Placeholder 4"/>
          <p:cNvSpPr>
            <a:spLocks noGrp="1"/>
          </p:cNvSpPr>
          <p:nvPr>
            <p:ph type="ftr" sz="quarter" idx="11"/>
          </p:nvPr>
        </p:nvSpPr>
        <p:spPr/>
        <p:txBody>
          <a:bodyPr/>
          <a:lstStyle/>
          <a:p>
            <a:r>
              <a:rPr lang="fi-FI" smtClean="0"/>
              <a:t>MPP Meeting 19/06/2015 - Sylvain Ravat</a:t>
            </a:r>
            <a:endParaRPr lang="fr-FR"/>
          </a:p>
        </p:txBody>
      </p:sp>
      <p:sp>
        <p:nvSpPr>
          <p:cNvPr id="6" name="Slide Number Placeholder 5"/>
          <p:cNvSpPr>
            <a:spLocks noGrp="1"/>
          </p:cNvSpPr>
          <p:nvPr>
            <p:ph type="sldNum" sz="quarter" idx="12"/>
          </p:nvPr>
        </p:nvSpPr>
        <p:spPr/>
        <p:txBody>
          <a:bodyPr/>
          <a:lstStyle/>
          <a:p>
            <a:fld id="{BF8F7066-FEBA-4E6F-BF46-6357E1440786}" type="slidenum">
              <a:rPr lang="fr-FR" smtClean="0"/>
              <a:t>‹#›</a:t>
            </a:fld>
            <a:endParaRPr lang="fr-FR"/>
          </a:p>
        </p:txBody>
      </p:sp>
    </p:spTree>
    <p:extLst>
      <p:ext uri="{BB962C8B-B14F-4D97-AF65-F5344CB8AC3E}">
        <p14:creationId xmlns:p14="http://schemas.microsoft.com/office/powerpoint/2010/main" val="1706217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3DC336E2-054C-4907-8FA6-D7B80E2D760A}" type="datetime1">
              <a:rPr lang="fr-FR" smtClean="0"/>
              <a:t>19/06/2015</a:t>
            </a:fld>
            <a:endParaRPr lang="fr-FR"/>
          </a:p>
        </p:txBody>
      </p:sp>
      <p:sp>
        <p:nvSpPr>
          <p:cNvPr id="5" name="Footer Placeholder 4"/>
          <p:cNvSpPr>
            <a:spLocks noGrp="1"/>
          </p:cNvSpPr>
          <p:nvPr>
            <p:ph type="ftr" sz="quarter" idx="11"/>
          </p:nvPr>
        </p:nvSpPr>
        <p:spPr/>
        <p:txBody>
          <a:bodyPr/>
          <a:lstStyle/>
          <a:p>
            <a:r>
              <a:rPr lang="fi-FI" smtClean="0"/>
              <a:t>MPP Meeting 19/06/2015 - Sylvain Ravat</a:t>
            </a:r>
            <a:endParaRPr lang="fr-FR"/>
          </a:p>
        </p:txBody>
      </p:sp>
      <p:sp>
        <p:nvSpPr>
          <p:cNvPr id="6" name="Slide Number Placeholder 5"/>
          <p:cNvSpPr>
            <a:spLocks noGrp="1"/>
          </p:cNvSpPr>
          <p:nvPr>
            <p:ph type="sldNum" sz="quarter" idx="12"/>
          </p:nvPr>
        </p:nvSpPr>
        <p:spPr/>
        <p:txBody>
          <a:bodyPr/>
          <a:lstStyle/>
          <a:p>
            <a:fld id="{BF8F7066-FEBA-4E6F-BF46-6357E1440786}" type="slidenum">
              <a:rPr lang="fr-FR" smtClean="0"/>
              <a:t>‹#›</a:t>
            </a:fld>
            <a:endParaRPr lang="fr-FR"/>
          </a:p>
        </p:txBody>
      </p:sp>
    </p:spTree>
    <p:extLst>
      <p:ext uri="{BB962C8B-B14F-4D97-AF65-F5344CB8AC3E}">
        <p14:creationId xmlns:p14="http://schemas.microsoft.com/office/powerpoint/2010/main" val="3450232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2BB9A5EA-B72F-4EF1-9943-B8E5914688E6}" type="datetime1">
              <a:rPr lang="fr-FR" smtClean="0"/>
              <a:t>19/06/2015</a:t>
            </a:fld>
            <a:endParaRPr lang="fr-FR"/>
          </a:p>
        </p:txBody>
      </p:sp>
      <p:sp>
        <p:nvSpPr>
          <p:cNvPr id="5" name="Footer Placeholder 4"/>
          <p:cNvSpPr>
            <a:spLocks noGrp="1"/>
          </p:cNvSpPr>
          <p:nvPr>
            <p:ph type="ftr" sz="quarter" idx="11"/>
          </p:nvPr>
        </p:nvSpPr>
        <p:spPr/>
        <p:txBody>
          <a:bodyPr/>
          <a:lstStyle/>
          <a:p>
            <a:r>
              <a:rPr lang="fi-FI" smtClean="0"/>
              <a:t>MPP Meeting 19/06/2015 - Sylvain Ravat</a:t>
            </a:r>
            <a:endParaRPr lang="fr-FR"/>
          </a:p>
        </p:txBody>
      </p:sp>
      <p:sp>
        <p:nvSpPr>
          <p:cNvPr id="6" name="Slide Number Placeholder 5"/>
          <p:cNvSpPr>
            <a:spLocks noGrp="1"/>
          </p:cNvSpPr>
          <p:nvPr>
            <p:ph type="sldNum" sz="quarter" idx="12"/>
          </p:nvPr>
        </p:nvSpPr>
        <p:spPr/>
        <p:txBody>
          <a:bodyPr/>
          <a:lstStyle/>
          <a:p>
            <a:fld id="{BF8F7066-FEBA-4E6F-BF46-6357E1440786}" type="slidenum">
              <a:rPr lang="fr-FR" smtClean="0"/>
              <a:t>‹#›</a:t>
            </a:fld>
            <a:endParaRPr lang="fr-FR"/>
          </a:p>
        </p:txBody>
      </p:sp>
    </p:spTree>
    <p:extLst>
      <p:ext uri="{BB962C8B-B14F-4D97-AF65-F5344CB8AC3E}">
        <p14:creationId xmlns:p14="http://schemas.microsoft.com/office/powerpoint/2010/main" val="4147304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550E96F5-827A-483D-9C99-689646934953}" type="datetime1">
              <a:rPr lang="fr-FR" smtClean="0"/>
              <a:t>19/06/2015</a:t>
            </a:fld>
            <a:endParaRPr lang="fr-FR"/>
          </a:p>
        </p:txBody>
      </p:sp>
      <p:sp>
        <p:nvSpPr>
          <p:cNvPr id="5" name="Footer Placeholder 4"/>
          <p:cNvSpPr>
            <a:spLocks noGrp="1"/>
          </p:cNvSpPr>
          <p:nvPr>
            <p:ph type="ftr" sz="quarter" idx="11"/>
          </p:nvPr>
        </p:nvSpPr>
        <p:spPr/>
        <p:txBody>
          <a:bodyPr/>
          <a:lstStyle/>
          <a:p>
            <a:r>
              <a:rPr lang="fi-FI" smtClean="0"/>
              <a:t>MPP Meeting 19/06/2015 - Sylvain Ravat</a:t>
            </a:r>
            <a:endParaRPr lang="fr-FR"/>
          </a:p>
        </p:txBody>
      </p:sp>
      <p:sp>
        <p:nvSpPr>
          <p:cNvPr id="6" name="Slide Number Placeholder 5"/>
          <p:cNvSpPr>
            <a:spLocks noGrp="1"/>
          </p:cNvSpPr>
          <p:nvPr>
            <p:ph type="sldNum" sz="quarter" idx="12"/>
          </p:nvPr>
        </p:nvSpPr>
        <p:spPr/>
        <p:txBody>
          <a:bodyPr/>
          <a:lstStyle/>
          <a:p>
            <a:fld id="{BF8F7066-FEBA-4E6F-BF46-6357E1440786}" type="slidenum">
              <a:rPr lang="fr-FR" smtClean="0"/>
              <a:t>‹#›</a:t>
            </a:fld>
            <a:endParaRPr lang="fr-FR"/>
          </a:p>
        </p:txBody>
      </p:sp>
    </p:spTree>
    <p:extLst>
      <p:ext uri="{BB962C8B-B14F-4D97-AF65-F5344CB8AC3E}">
        <p14:creationId xmlns:p14="http://schemas.microsoft.com/office/powerpoint/2010/main" val="3386166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E34FF3-C188-4341-BE46-7B03150A3A99}" type="datetime1">
              <a:rPr lang="fr-FR" smtClean="0"/>
              <a:t>19/06/2015</a:t>
            </a:fld>
            <a:endParaRPr lang="fr-FR"/>
          </a:p>
        </p:txBody>
      </p:sp>
      <p:sp>
        <p:nvSpPr>
          <p:cNvPr id="5" name="Footer Placeholder 4"/>
          <p:cNvSpPr>
            <a:spLocks noGrp="1"/>
          </p:cNvSpPr>
          <p:nvPr>
            <p:ph type="ftr" sz="quarter" idx="11"/>
          </p:nvPr>
        </p:nvSpPr>
        <p:spPr/>
        <p:txBody>
          <a:bodyPr/>
          <a:lstStyle/>
          <a:p>
            <a:r>
              <a:rPr lang="fi-FI" smtClean="0"/>
              <a:t>MPP Meeting 19/06/2015 - Sylvain Ravat</a:t>
            </a:r>
            <a:endParaRPr lang="fr-FR"/>
          </a:p>
        </p:txBody>
      </p:sp>
      <p:sp>
        <p:nvSpPr>
          <p:cNvPr id="6" name="Slide Number Placeholder 5"/>
          <p:cNvSpPr>
            <a:spLocks noGrp="1"/>
          </p:cNvSpPr>
          <p:nvPr>
            <p:ph type="sldNum" sz="quarter" idx="12"/>
          </p:nvPr>
        </p:nvSpPr>
        <p:spPr/>
        <p:txBody>
          <a:bodyPr/>
          <a:lstStyle/>
          <a:p>
            <a:fld id="{BF8F7066-FEBA-4E6F-BF46-6357E1440786}" type="slidenum">
              <a:rPr lang="fr-FR" smtClean="0"/>
              <a:t>‹#›</a:t>
            </a:fld>
            <a:endParaRPr lang="fr-FR"/>
          </a:p>
        </p:txBody>
      </p:sp>
    </p:spTree>
    <p:extLst>
      <p:ext uri="{BB962C8B-B14F-4D97-AF65-F5344CB8AC3E}">
        <p14:creationId xmlns:p14="http://schemas.microsoft.com/office/powerpoint/2010/main" val="1786396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923DC7CC-62E9-435F-AB8E-3F1AD411FA58}" type="datetime1">
              <a:rPr lang="fr-FR" smtClean="0"/>
              <a:t>19/06/2015</a:t>
            </a:fld>
            <a:endParaRPr lang="fr-FR"/>
          </a:p>
        </p:txBody>
      </p:sp>
      <p:sp>
        <p:nvSpPr>
          <p:cNvPr id="6" name="Footer Placeholder 5"/>
          <p:cNvSpPr>
            <a:spLocks noGrp="1"/>
          </p:cNvSpPr>
          <p:nvPr>
            <p:ph type="ftr" sz="quarter" idx="11"/>
          </p:nvPr>
        </p:nvSpPr>
        <p:spPr/>
        <p:txBody>
          <a:bodyPr/>
          <a:lstStyle/>
          <a:p>
            <a:r>
              <a:rPr lang="fi-FI" smtClean="0"/>
              <a:t>MPP Meeting 19/06/2015 - Sylvain Ravat</a:t>
            </a:r>
            <a:endParaRPr lang="fr-FR"/>
          </a:p>
        </p:txBody>
      </p:sp>
      <p:sp>
        <p:nvSpPr>
          <p:cNvPr id="7" name="Slide Number Placeholder 6"/>
          <p:cNvSpPr>
            <a:spLocks noGrp="1"/>
          </p:cNvSpPr>
          <p:nvPr>
            <p:ph type="sldNum" sz="quarter" idx="12"/>
          </p:nvPr>
        </p:nvSpPr>
        <p:spPr/>
        <p:txBody>
          <a:bodyPr/>
          <a:lstStyle/>
          <a:p>
            <a:fld id="{BF8F7066-FEBA-4E6F-BF46-6357E1440786}" type="slidenum">
              <a:rPr lang="fr-FR" smtClean="0"/>
              <a:t>‹#›</a:t>
            </a:fld>
            <a:endParaRPr lang="fr-FR"/>
          </a:p>
        </p:txBody>
      </p:sp>
    </p:spTree>
    <p:extLst>
      <p:ext uri="{BB962C8B-B14F-4D97-AF65-F5344CB8AC3E}">
        <p14:creationId xmlns:p14="http://schemas.microsoft.com/office/powerpoint/2010/main" val="3487860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8B9A8754-FE89-497E-B256-52F82C1F45D9}" type="datetime1">
              <a:rPr lang="fr-FR" smtClean="0"/>
              <a:t>19/06/2015</a:t>
            </a:fld>
            <a:endParaRPr lang="fr-FR"/>
          </a:p>
        </p:txBody>
      </p:sp>
      <p:sp>
        <p:nvSpPr>
          <p:cNvPr id="8" name="Footer Placeholder 7"/>
          <p:cNvSpPr>
            <a:spLocks noGrp="1"/>
          </p:cNvSpPr>
          <p:nvPr>
            <p:ph type="ftr" sz="quarter" idx="11"/>
          </p:nvPr>
        </p:nvSpPr>
        <p:spPr/>
        <p:txBody>
          <a:bodyPr/>
          <a:lstStyle/>
          <a:p>
            <a:r>
              <a:rPr lang="fi-FI" smtClean="0"/>
              <a:t>MPP Meeting 19/06/2015 - Sylvain Ravat</a:t>
            </a:r>
            <a:endParaRPr lang="fr-FR"/>
          </a:p>
        </p:txBody>
      </p:sp>
      <p:sp>
        <p:nvSpPr>
          <p:cNvPr id="9" name="Slide Number Placeholder 8"/>
          <p:cNvSpPr>
            <a:spLocks noGrp="1"/>
          </p:cNvSpPr>
          <p:nvPr>
            <p:ph type="sldNum" sz="quarter" idx="12"/>
          </p:nvPr>
        </p:nvSpPr>
        <p:spPr/>
        <p:txBody>
          <a:bodyPr/>
          <a:lstStyle/>
          <a:p>
            <a:fld id="{BF8F7066-FEBA-4E6F-BF46-6357E1440786}" type="slidenum">
              <a:rPr lang="fr-FR" smtClean="0"/>
              <a:t>‹#›</a:t>
            </a:fld>
            <a:endParaRPr lang="fr-FR"/>
          </a:p>
        </p:txBody>
      </p:sp>
    </p:spTree>
    <p:extLst>
      <p:ext uri="{BB962C8B-B14F-4D97-AF65-F5344CB8AC3E}">
        <p14:creationId xmlns:p14="http://schemas.microsoft.com/office/powerpoint/2010/main" val="818472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0C5EE2F7-D2E8-4A26-8666-29AEF73253F5}" type="datetime1">
              <a:rPr lang="fr-FR" smtClean="0"/>
              <a:t>19/06/2015</a:t>
            </a:fld>
            <a:endParaRPr lang="fr-FR"/>
          </a:p>
        </p:txBody>
      </p:sp>
      <p:sp>
        <p:nvSpPr>
          <p:cNvPr id="4" name="Footer Placeholder 3"/>
          <p:cNvSpPr>
            <a:spLocks noGrp="1"/>
          </p:cNvSpPr>
          <p:nvPr>
            <p:ph type="ftr" sz="quarter" idx="11"/>
          </p:nvPr>
        </p:nvSpPr>
        <p:spPr/>
        <p:txBody>
          <a:bodyPr/>
          <a:lstStyle/>
          <a:p>
            <a:r>
              <a:rPr lang="fi-FI" smtClean="0"/>
              <a:t>MPP Meeting 19/06/2015 - Sylvain Ravat</a:t>
            </a:r>
            <a:endParaRPr lang="fr-FR"/>
          </a:p>
        </p:txBody>
      </p:sp>
      <p:sp>
        <p:nvSpPr>
          <p:cNvPr id="5" name="Slide Number Placeholder 4"/>
          <p:cNvSpPr>
            <a:spLocks noGrp="1"/>
          </p:cNvSpPr>
          <p:nvPr>
            <p:ph type="sldNum" sz="quarter" idx="12"/>
          </p:nvPr>
        </p:nvSpPr>
        <p:spPr/>
        <p:txBody>
          <a:bodyPr/>
          <a:lstStyle/>
          <a:p>
            <a:fld id="{BF8F7066-FEBA-4E6F-BF46-6357E1440786}" type="slidenum">
              <a:rPr lang="fr-FR" smtClean="0"/>
              <a:t>‹#›</a:t>
            </a:fld>
            <a:endParaRPr lang="fr-FR"/>
          </a:p>
        </p:txBody>
      </p:sp>
    </p:spTree>
    <p:extLst>
      <p:ext uri="{BB962C8B-B14F-4D97-AF65-F5344CB8AC3E}">
        <p14:creationId xmlns:p14="http://schemas.microsoft.com/office/powerpoint/2010/main" val="4214994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AE1389-BA39-4662-B362-7B10AA453CC9}" type="datetime1">
              <a:rPr lang="fr-FR" smtClean="0"/>
              <a:t>19/06/2015</a:t>
            </a:fld>
            <a:endParaRPr lang="fr-FR"/>
          </a:p>
        </p:txBody>
      </p:sp>
      <p:sp>
        <p:nvSpPr>
          <p:cNvPr id="3" name="Footer Placeholder 2"/>
          <p:cNvSpPr>
            <a:spLocks noGrp="1"/>
          </p:cNvSpPr>
          <p:nvPr>
            <p:ph type="ftr" sz="quarter" idx="11"/>
          </p:nvPr>
        </p:nvSpPr>
        <p:spPr/>
        <p:txBody>
          <a:bodyPr/>
          <a:lstStyle/>
          <a:p>
            <a:r>
              <a:rPr lang="fi-FI" smtClean="0"/>
              <a:t>MPP Meeting 19/06/2015 - Sylvain Ravat</a:t>
            </a:r>
            <a:endParaRPr lang="fr-FR"/>
          </a:p>
        </p:txBody>
      </p:sp>
      <p:sp>
        <p:nvSpPr>
          <p:cNvPr id="4" name="Slide Number Placeholder 3"/>
          <p:cNvSpPr>
            <a:spLocks noGrp="1"/>
          </p:cNvSpPr>
          <p:nvPr>
            <p:ph type="sldNum" sz="quarter" idx="12"/>
          </p:nvPr>
        </p:nvSpPr>
        <p:spPr/>
        <p:txBody>
          <a:bodyPr/>
          <a:lstStyle/>
          <a:p>
            <a:fld id="{BF8F7066-FEBA-4E6F-BF46-6357E1440786}" type="slidenum">
              <a:rPr lang="fr-FR" smtClean="0"/>
              <a:t>‹#›</a:t>
            </a:fld>
            <a:endParaRPr lang="fr-FR"/>
          </a:p>
        </p:txBody>
      </p:sp>
    </p:spTree>
    <p:extLst>
      <p:ext uri="{BB962C8B-B14F-4D97-AF65-F5344CB8AC3E}">
        <p14:creationId xmlns:p14="http://schemas.microsoft.com/office/powerpoint/2010/main" val="1415986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F40F37-28AD-4D26-85FD-CE6019F742FA}" type="datetime1">
              <a:rPr lang="fr-FR" smtClean="0"/>
              <a:t>19/06/2015</a:t>
            </a:fld>
            <a:endParaRPr lang="fr-FR"/>
          </a:p>
        </p:txBody>
      </p:sp>
      <p:sp>
        <p:nvSpPr>
          <p:cNvPr id="6" name="Footer Placeholder 5"/>
          <p:cNvSpPr>
            <a:spLocks noGrp="1"/>
          </p:cNvSpPr>
          <p:nvPr>
            <p:ph type="ftr" sz="quarter" idx="11"/>
          </p:nvPr>
        </p:nvSpPr>
        <p:spPr/>
        <p:txBody>
          <a:bodyPr/>
          <a:lstStyle/>
          <a:p>
            <a:r>
              <a:rPr lang="fi-FI" smtClean="0"/>
              <a:t>MPP Meeting 19/06/2015 - Sylvain Ravat</a:t>
            </a:r>
            <a:endParaRPr lang="fr-FR"/>
          </a:p>
        </p:txBody>
      </p:sp>
      <p:sp>
        <p:nvSpPr>
          <p:cNvPr id="7" name="Slide Number Placeholder 6"/>
          <p:cNvSpPr>
            <a:spLocks noGrp="1"/>
          </p:cNvSpPr>
          <p:nvPr>
            <p:ph type="sldNum" sz="quarter" idx="12"/>
          </p:nvPr>
        </p:nvSpPr>
        <p:spPr/>
        <p:txBody>
          <a:bodyPr/>
          <a:lstStyle/>
          <a:p>
            <a:fld id="{BF8F7066-FEBA-4E6F-BF46-6357E1440786}" type="slidenum">
              <a:rPr lang="fr-FR" smtClean="0"/>
              <a:t>‹#›</a:t>
            </a:fld>
            <a:endParaRPr lang="fr-FR"/>
          </a:p>
        </p:txBody>
      </p:sp>
    </p:spTree>
    <p:extLst>
      <p:ext uri="{BB962C8B-B14F-4D97-AF65-F5344CB8AC3E}">
        <p14:creationId xmlns:p14="http://schemas.microsoft.com/office/powerpoint/2010/main" val="33936121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0EA921-6201-47C8-9A33-68A85A872A0F}" type="datetime1">
              <a:rPr lang="fr-FR" smtClean="0"/>
              <a:t>19/06/2015</a:t>
            </a:fld>
            <a:endParaRPr lang="fr-FR"/>
          </a:p>
        </p:txBody>
      </p:sp>
      <p:sp>
        <p:nvSpPr>
          <p:cNvPr id="6" name="Footer Placeholder 5"/>
          <p:cNvSpPr>
            <a:spLocks noGrp="1"/>
          </p:cNvSpPr>
          <p:nvPr>
            <p:ph type="ftr" sz="quarter" idx="11"/>
          </p:nvPr>
        </p:nvSpPr>
        <p:spPr/>
        <p:txBody>
          <a:bodyPr/>
          <a:lstStyle/>
          <a:p>
            <a:r>
              <a:rPr lang="fi-FI" smtClean="0"/>
              <a:t>MPP Meeting 19/06/2015 - Sylvain Ravat</a:t>
            </a:r>
            <a:endParaRPr lang="fr-FR"/>
          </a:p>
        </p:txBody>
      </p:sp>
      <p:sp>
        <p:nvSpPr>
          <p:cNvPr id="7" name="Slide Number Placeholder 6"/>
          <p:cNvSpPr>
            <a:spLocks noGrp="1"/>
          </p:cNvSpPr>
          <p:nvPr>
            <p:ph type="sldNum" sz="quarter" idx="12"/>
          </p:nvPr>
        </p:nvSpPr>
        <p:spPr/>
        <p:txBody>
          <a:bodyPr/>
          <a:lstStyle/>
          <a:p>
            <a:fld id="{BF8F7066-FEBA-4E6F-BF46-6357E1440786}" type="slidenum">
              <a:rPr lang="fr-FR" smtClean="0"/>
              <a:t>‹#›</a:t>
            </a:fld>
            <a:endParaRPr lang="fr-FR"/>
          </a:p>
        </p:txBody>
      </p:sp>
    </p:spTree>
    <p:extLst>
      <p:ext uri="{BB962C8B-B14F-4D97-AF65-F5344CB8AC3E}">
        <p14:creationId xmlns:p14="http://schemas.microsoft.com/office/powerpoint/2010/main" val="2549699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B26F63-72DD-436F-9414-695B9DF8D601}" type="datetime1">
              <a:rPr lang="fr-FR" smtClean="0"/>
              <a:t>19/06/2015</a:t>
            </a:fld>
            <a:endParaRPr lang="fr-F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i-FI" smtClean="0"/>
              <a:t>MPP Meeting 19/06/2015 - Sylvain Ravat</a:t>
            </a:r>
            <a:endParaRPr lang="fr-F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8F7066-FEBA-4E6F-BF46-6357E1440786}" type="slidenum">
              <a:rPr lang="fr-FR" smtClean="0"/>
              <a:t>‹#›</a:t>
            </a:fld>
            <a:endParaRPr lang="fr-FR"/>
          </a:p>
        </p:txBody>
      </p:sp>
    </p:spTree>
    <p:extLst>
      <p:ext uri="{BB962C8B-B14F-4D97-AF65-F5344CB8AC3E}">
        <p14:creationId xmlns:p14="http://schemas.microsoft.com/office/powerpoint/2010/main" val="18065302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jpeg"/><Relationship Id="rId7"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hyperlink" Target="http://www.flickr.com/photos/scobleizer/2255533031/" TargetMode="External"/><Relationship Id="rId11" Type="http://schemas.openxmlformats.org/officeDocument/2006/relationships/image" Target="../media/image8.jpeg"/><Relationship Id="rId5" Type="http://schemas.openxmlformats.org/officeDocument/2006/relationships/image" Target="../media/image3.jpeg"/><Relationship Id="rId10" Type="http://schemas.openxmlformats.org/officeDocument/2006/relationships/image" Target="../media/image7.png"/><Relationship Id="rId4" Type="http://schemas.openxmlformats.org/officeDocument/2006/relationships/image" Target="../media/image2.jpeg"/><Relationship Id="rId9"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GB" dirty="0" smtClean="0"/>
              <a:t>TOTEM Roman Pots</a:t>
            </a:r>
            <a:endParaRPr lang="fr-FR" dirty="0"/>
          </a:p>
        </p:txBody>
      </p:sp>
      <p:sp>
        <p:nvSpPr>
          <p:cNvPr id="6" name="Subtitle 5"/>
          <p:cNvSpPr>
            <a:spLocks noGrp="1"/>
          </p:cNvSpPr>
          <p:nvPr>
            <p:ph type="subTitle" idx="1"/>
          </p:nvPr>
        </p:nvSpPr>
        <p:spPr/>
        <p:txBody>
          <a:bodyPr/>
          <a:lstStyle/>
          <a:p>
            <a:r>
              <a:rPr lang="en-GB" dirty="0" smtClean="0"/>
              <a:t>MPP Meeting 19/06/2015</a:t>
            </a:r>
            <a:endParaRPr lang="fr-FR" dirty="0"/>
          </a:p>
        </p:txBody>
      </p:sp>
      <p:sp>
        <p:nvSpPr>
          <p:cNvPr id="8" name="Footer Placeholder 7"/>
          <p:cNvSpPr>
            <a:spLocks noGrp="1"/>
          </p:cNvSpPr>
          <p:nvPr>
            <p:ph type="ftr" sz="quarter" idx="11"/>
          </p:nvPr>
        </p:nvSpPr>
        <p:spPr/>
        <p:txBody>
          <a:bodyPr/>
          <a:lstStyle/>
          <a:p>
            <a:r>
              <a:rPr lang="fi-FI" smtClean="0"/>
              <a:t>MPP Meeting 19/06/2015 - Sylvain Ravat</a:t>
            </a:r>
            <a:endParaRPr lang="fr-FR"/>
          </a:p>
        </p:txBody>
      </p:sp>
      <p:sp>
        <p:nvSpPr>
          <p:cNvPr id="9" name="Slide Number Placeholder 8"/>
          <p:cNvSpPr>
            <a:spLocks noGrp="1"/>
          </p:cNvSpPr>
          <p:nvPr>
            <p:ph type="sldNum" sz="quarter" idx="12"/>
          </p:nvPr>
        </p:nvSpPr>
        <p:spPr/>
        <p:txBody>
          <a:bodyPr/>
          <a:lstStyle/>
          <a:p>
            <a:fld id="{BF8F7066-FEBA-4E6F-BF46-6357E1440786}" type="slidenum">
              <a:rPr lang="fr-FR" smtClean="0"/>
              <a:t>1</a:t>
            </a:fld>
            <a:endParaRPr lang="fr-FR"/>
          </a:p>
        </p:txBody>
      </p:sp>
    </p:spTree>
    <p:extLst>
      <p:ext uri="{BB962C8B-B14F-4D97-AF65-F5344CB8AC3E}">
        <p14:creationId xmlns:p14="http://schemas.microsoft.com/office/powerpoint/2010/main" val="2151404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143000"/>
          </a:xfrm>
        </p:spPr>
        <p:txBody>
          <a:bodyPr>
            <a:normAutofit/>
          </a:bodyPr>
          <a:lstStyle/>
          <a:p>
            <a:pPr algn="ctr">
              <a:defRPr/>
            </a:pPr>
            <a:r>
              <a:rPr lang="en-US" u="sng" dirty="0" smtClean="0">
                <a:effectLst>
                  <a:outerShdw blurRad="38100" dist="38100" dir="2700000" algn="tl">
                    <a:srgbClr val="000000">
                      <a:alpha val="43137"/>
                    </a:srgbClr>
                  </a:outerShdw>
                </a:effectLst>
              </a:rPr>
              <a:t>TOTEM Roman Pots Control System Structure</a:t>
            </a:r>
            <a:endParaRPr lang="en-US" b="1" dirty="0"/>
          </a:p>
        </p:txBody>
      </p:sp>
      <p:pic>
        <p:nvPicPr>
          <p:cNvPr id="19462" name="Picture 12" descr="sr4500_front_closed"/>
          <p:cNvPicPr>
            <a:picLocks noChangeAspect="1" noChangeArrowheads="1"/>
          </p:cNvPicPr>
          <p:nvPr/>
        </p:nvPicPr>
        <p:blipFill>
          <a:blip r:embed="rId3" cstate="print"/>
          <a:srcRect/>
          <a:stretch>
            <a:fillRect/>
          </a:stretch>
        </p:blipFill>
        <p:spPr bwMode="auto">
          <a:xfrm>
            <a:off x="1051483" y="3440025"/>
            <a:ext cx="1295400" cy="1108075"/>
          </a:xfrm>
          <a:prstGeom prst="rect">
            <a:avLst/>
          </a:prstGeom>
          <a:noFill/>
          <a:ln w="9525">
            <a:noFill/>
            <a:miter lim="800000"/>
            <a:headEnd/>
            <a:tailEnd/>
          </a:ln>
        </p:spPr>
      </p:pic>
      <p:pic>
        <p:nvPicPr>
          <p:cNvPr id="19463" name="Picture 11" descr="pxi1031"/>
          <p:cNvPicPr>
            <a:picLocks noChangeAspect="1" noChangeArrowheads="1"/>
          </p:cNvPicPr>
          <p:nvPr/>
        </p:nvPicPr>
        <p:blipFill>
          <a:blip r:embed="rId4" cstate="print"/>
          <a:srcRect l="12000" t="14261" r="12000" b="11513"/>
          <a:stretch>
            <a:fillRect/>
          </a:stretch>
        </p:blipFill>
        <p:spPr bwMode="auto">
          <a:xfrm>
            <a:off x="4694464" y="2322978"/>
            <a:ext cx="1219200" cy="865188"/>
          </a:xfrm>
          <a:prstGeom prst="rect">
            <a:avLst/>
          </a:prstGeom>
          <a:noFill/>
          <a:ln w="9525">
            <a:noFill/>
            <a:miter lim="800000"/>
            <a:headEnd/>
            <a:tailEnd/>
          </a:ln>
        </p:spPr>
      </p:pic>
      <p:pic>
        <p:nvPicPr>
          <p:cNvPr id="19465" name="Picture 53"/>
          <p:cNvPicPr>
            <a:picLocks noChangeAspect="1" noChangeArrowheads="1"/>
          </p:cNvPicPr>
          <p:nvPr/>
        </p:nvPicPr>
        <p:blipFill>
          <a:blip r:embed="rId5" cstate="print"/>
          <a:srcRect/>
          <a:stretch>
            <a:fillRect/>
          </a:stretch>
        </p:blipFill>
        <p:spPr bwMode="auto">
          <a:xfrm>
            <a:off x="1090572" y="1904840"/>
            <a:ext cx="1295400" cy="868363"/>
          </a:xfrm>
          <a:prstGeom prst="rect">
            <a:avLst/>
          </a:prstGeom>
          <a:noFill/>
          <a:ln w="9525">
            <a:noFill/>
            <a:miter lim="800000"/>
            <a:headEnd/>
            <a:tailEnd/>
          </a:ln>
        </p:spPr>
      </p:pic>
      <p:pic>
        <p:nvPicPr>
          <p:cNvPr id="19466" name="Picture 57" descr="CERN's control room">
            <a:hlinkClick r:id="rId6" tooltip="CERN's control room by Robert Scoble, on Flickr"/>
          </p:cNvPr>
          <p:cNvPicPr>
            <a:picLocks noChangeAspect="1" noChangeArrowheads="1"/>
          </p:cNvPicPr>
          <p:nvPr/>
        </p:nvPicPr>
        <p:blipFill>
          <a:blip r:embed="rId7" cstate="print"/>
          <a:srcRect/>
          <a:stretch>
            <a:fillRect/>
          </a:stretch>
        </p:blipFill>
        <p:spPr bwMode="auto">
          <a:xfrm>
            <a:off x="2772187" y="1923760"/>
            <a:ext cx="1312862" cy="874713"/>
          </a:xfrm>
          <a:prstGeom prst="rect">
            <a:avLst/>
          </a:prstGeom>
          <a:noFill/>
          <a:ln w="9525">
            <a:noFill/>
            <a:miter lim="800000"/>
            <a:headEnd/>
            <a:tailEnd/>
          </a:ln>
        </p:spPr>
      </p:pic>
      <p:sp>
        <p:nvSpPr>
          <p:cNvPr id="19467" name="Text Box 17"/>
          <p:cNvSpPr txBox="1">
            <a:spLocks noChangeArrowheads="1"/>
          </p:cNvSpPr>
          <p:nvPr/>
        </p:nvSpPr>
        <p:spPr bwMode="auto">
          <a:xfrm>
            <a:off x="2772187" y="1630422"/>
            <a:ext cx="1295399" cy="276999"/>
          </a:xfrm>
          <a:prstGeom prst="rect">
            <a:avLst/>
          </a:prstGeom>
          <a:noFill/>
          <a:ln w="9525">
            <a:noFill/>
            <a:miter lim="800000"/>
            <a:headEnd/>
            <a:tailEnd/>
          </a:ln>
        </p:spPr>
        <p:txBody>
          <a:bodyPr wrap="square">
            <a:spAutoFit/>
          </a:bodyPr>
          <a:lstStyle/>
          <a:p>
            <a:pPr algn="ctr"/>
            <a:r>
              <a:rPr lang="en-US" sz="1200" dirty="0" smtClean="0"/>
              <a:t>DCS / TOTEM</a:t>
            </a:r>
            <a:endParaRPr lang="en-US" sz="1200" dirty="0"/>
          </a:p>
        </p:txBody>
      </p:sp>
      <p:sp>
        <p:nvSpPr>
          <p:cNvPr id="19468" name="Text Box 17"/>
          <p:cNvSpPr txBox="1">
            <a:spLocks noChangeArrowheads="1"/>
          </p:cNvSpPr>
          <p:nvPr/>
        </p:nvSpPr>
        <p:spPr bwMode="auto">
          <a:xfrm>
            <a:off x="1090572" y="1634878"/>
            <a:ext cx="1295770" cy="276999"/>
          </a:xfrm>
          <a:prstGeom prst="rect">
            <a:avLst/>
          </a:prstGeom>
          <a:noFill/>
          <a:ln w="9525">
            <a:noFill/>
            <a:miter lim="800000"/>
            <a:headEnd/>
            <a:tailEnd/>
          </a:ln>
        </p:spPr>
        <p:txBody>
          <a:bodyPr wrap="square">
            <a:spAutoFit/>
          </a:bodyPr>
          <a:lstStyle/>
          <a:p>
            <a:pPr algn="ctr"/>
            <a:r>
              <a:rPr lang="en-US" sz="1200" dirty="0" smtClean="0"/>
              <a:t>CCC UI / BE-CO</a:t>
            </a:r>
            <a:endParaRPr lang="en-US" sz="1200" dirty="0"/>
          </a:p>
        </p:txBody>
      </p:sp>
      <p:sp>
        <p:nvSpPr>
          <p:cNvPr id="19469" name="Text Box 17"/>
          <p:cNvSpPr txBox="1">
            <a:spLocks noChangeArrowheads="1"/>
          </p:cNvSpPr>
          <p:nvPr/>
        </p:nvSpPr>
        <p:spPr bwMode="auto">
          <a:xfrm>
            <a:off x="891846" y="4567950"/>
            <a:ext cx="1614673" cy="276999"/>
          </a:xfrm>
          <a:prstGeom prst="rect">
            <a:avLst/>
          </a:prstGeom>
          <a:noFill/>
          <a:ln w="9525">
            <a:noFill/>
            <a:miter lim="800000"/>
            <a:headEnd/>
            <a:tailEnd/>
          </a:ln>
        </p:spPr>
        <p:txBody>
          <a:bodyPr wrap="none">
            <a:spAutoFit/>
          </a:bodyPr>
          <a:lstStyle/>
          <a:p>
            <a:r>
              <a:rPr lang="en-US" sz="1200" dirty="0"/>
              <a:t>FESA </a:t>
            </a:r>
            <a:r>
              <a:rPr lang="en-US" sz="1200" dirty="0" smtClean="0"/>
              <a:t>Gateway / EN-ICE</a:t>
            </a:r>
            <a:endParaRPr lang="en-US" sz="1200" dirty="0"/>
          </a:p>
        </p:txBody>
      </p:sp>
      <p:sp>
        <p:nvSpPr>
          <p:cNvPr id="19470" name="Text Box 17"/>
          <p:cNvSpPr txBox="1">
            <a:spLocks noChangeArrowheads="1"/>
          </p:cNvSpPr>
          <p:nvPr/>
        </p:nvSpPr>
        <p:spPr bwMode="auto">
          <a:xfrm>
            <a:off x="5075464" y="2018179"/>
            <a:ext cx="380810" cy="276999"/>
          </a:xfrm>
          <a:prstGeom prst="rect">
            <a:avLst/>
          </a:prstGeom>
          <a:noFill/>
          <a:ln w="9525">
            <a:noFill/>
            <a:miter lim="800000"/>
            <a:headEnd/>
            <a:tailEnd/>
          </a:ln>
        </p:spPr>
        <p:txBody>
          <a:bodyPr wrap="none">
            <a:spAutoFit/>
          </a:bodyPr>
          <a:lstStyle/>
          <a:p>
            <a:r>
              <a:rPr lang="en-US" sz="1200" dirty="0"/>
              <a:t>PXI</a:t>
            </a:r>
          </a:p>
        </p:txBody>
      </p:sp>
      <p:sp>
        <p:nvSpPr>
          <p:cNvPr id="19471" name="Text Box 17"/>
          <p:cNvSpPr txBox="1">
            <a:spLocks noChangeArrowheads="1"/>
          </p:cNvSpPr>
          <p:nvPr/>
        </p:nvSpPr>
        <p:spPr bwMode="auto">
          <a:xfrm>
            <a:off x="4536179" y="3308151"/>
            <a:ext cx="1529885" cy="461665"/>
          </a:xfrm>
          <a:prstGeom prst="rect">
            <a:avLst/>
          </a:prstGeom>
          <a:noFill/>
          <a:ln w="9525">
            <a:noFill/>
            <a:miter lim="800000"/>
            <a:headEnd/>
            <a:tailEnd/>
          </a:ln>
        </p:spPr>
        <p:txBody>
          <a:bodyPr wrap="square">
            <a:spAutoFit/>
          </a:bodyPr>
          <a:lstStyle/>
          <a:p>
            <a:pPr algn="ctr"/>
            <a:r>
              <a:rPr lang="en-US" sz="1200" dirty="0"/>
              <a:t>Rack Motor Control</a:t>
            </a:r>
          </a:p>
          <a:p>
            <a:pPr algn="ctr"/>
            <a:r>
              <a:rPr lang="en-US" sz="1200" dirty="0"/>
              <a:t>+ Interlock </a:t>
            </a:r>
            <a:r>
              <a:rPr lang="en-US" sz="1200" dirty="0" err="1"/>
              <a:t>Mngt</a:t>
            </a:r>
            <a:endParaRPr lang="en-US" sz="1200" dirty="0"/>
          </a:p>
        </p:txBody>
      </p:sp>
      <p:sp>
        <p:nvSpPr>
          <p:cNvPr id="19472" name="Text Box 17"/>
          <p:cNvSpPr txBox="1">
            <a:spLocks noChangeArrowheads="1"/>
          </p:cNvSpPr>
          <p:nvPr/>
        </p:nvSpPr>
        <p:spPr bwMode="auto">
          <a:xfrm>
            <a:off x="6904264" y="1984123"/>
            <a:ext cx="4213141" cy="276999"/>
          </a:xfrm>
          <a:prstGeom prst="rect">
            <a:avLst/>
          </a:prstGeom>
          <a:noFill/>
          <a:ln w="9525">
            <a:noFill/>
            <a:miter lim="800000"/>
            <a:headEnd/>
            <a:tailEnd/>
          </a:ln>
        </p:spPr>
        <p:txBody>
          <a:bodyPr wrap="square">
            <a:spAutoFit/>
          </a:bodyPr>
          <a:lstStyle/>
          <a:p>
            <a:pPr algn="ctr"/>
            <a:r>
              <a:rPr lang="en-US" sz="1200" dirty="0"/>
              <a:t>Roman </a:t>
            </a:r>
            <a:r>
              <a:rPr lang="en-US" sz="1200" dirty="0" smtClean="0"/>
              <a:t>Pots / TOTEM</a:t>
            </a:r>
            <a:endParaRPr lang="en-US" sz="1200" dirty="0"/>
          </a:p>
        </p:txBody>
      </p:sp>
      <p:sp>
        <p:nvSpPr>
          <p:cNvPr id="30" name="Up-Down Arrow 29"/>
          <p:cNvSpPr/>
          <p:nvPr/>
        </p:nvSpPr>
        <p:spPr>
          <a:xfrm>
            <a:off x="1646650" y="2944203"/>
            <a:ext cx="381000" cy="620839"/>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3" name="Left-Right-Up Arrow 32"/>
          <p:cNvSpPr/>
          <p:nvPr/>
        </p:nvSpPr>
        <p:spPr>
          <a:xfrm>
            <a:off x="2433670" y="2929383"/>
            <a:ext cx="2057029" cy="1219200"/>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DIM</a:t>
            </a:r>
          </a:p>
        </p:txBody>
      </p:sp>
      <p:sp>
        <p:nvSpPr>
          <p:cNvPr id="35" name="Left-Right Arrow 34"/>
          <p:cNvSpPr/>
          <p:nvPr/>
        </p:nvSpPr>
        <p:spPr>
          <a:xfrm>
            <a:off x="6142263" y="3587461"/>
            <a:ext cx="685800" cy="4826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Rectangle 21"/>
          <p:cNvSpPr/>
          <p:nvPr/>
        </p:nvSpPr>
        <p:spPr>
          <a:xfrm>
            <a:off x="4542064" y="1923760"/>
            <a:ext cx="1524000" cy="3752018"/>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 Box 17"/>
          <p:cNvSpPr txBox="1">
            <a:spLocks noChangeArrowheads="1"/>
          </p:cNvSpPr>
          <p:nvPr/>
        </p:nvSpPr>
        <p:spPr bwMode="auto">
          <a:xfrm>
            <a:off x="4542064" y="1646761"/>
            <a:ext cx="1524000" cy="276999"/>
          </a:xfrm>
          <a:prstGeom prst="rect">
            <a:avLst/>
          </a:prstGeom>
          <a:noFill/>
          <a:ln w="9525">
            <a:noFill/>
            <a:miter lim="800000"/>
            <a:headEnd/>
            <a:tailEnd/>
          </a:ln>
        </p:spPr>
        <p:txBody>
          <a:bodyPr wrap="square">
            <a:spAutoFit/>
          </a:bodyPr>
          <a:lstStyle/>
          <a:p>
            <a:pPr algn="ctr"/>
            <a:r>
              <a:rPr lang="en-US" sz="1200" dirty="0" smtClean="0"/>
              <a:t>RPCS / PH-DT</a:t>
            </a:r>
            <a:endParaRPr lang="en-US" sz="1200" dirty="0"/>
          </a:p>
        </p:txBody>
      </p:sp>
      <p:pic>
        <p:nvPicPr>
          <p:cNvPr id="1026" name="Picture 2" descr="Home"/>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5327" y="6356350"/>
            <a:ext cx="1377724" cy="321582"/>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11"/>
          </p:nvPr>
        </p:nvSpPr>
        <p:spPr/>
        <p:txBody>
          <a:bodyPr/>
          <a:lstStyle/>
          <a:p>
            <a:r>
              <a:rPr lang="fi-FI" dirty="0" smtClean="0"/>
              <a:t>MPP Meeting 19/06/2015 - Sylvain Ravat</a:t>
            </a:r>
            <a:endParaRPr lang="fr-FR" dirty="0"/>
          </a:p>
        </p:txBody>
      </p:sp>
      <p:pic>
        <p:nvPicPr>
          <p:cNvPr id="7" name="Picture 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65296" y="2953520"/>
            <a:ext cx="2271670" cy="1703753"/>
          </a:xfrm>
          <a:prstGeom prst="rect">
            <a:avLst/>
          </a:prstGeom>
        </p:spPr>
      </p:pic>
      <p:pic>
        <p:nvPicPr>
          <p:cNvPr id="9" name="Picture 8"/>
          <p:cNvPicPr>
            <a:picLocks noChangeAspect="1"/>
          </p:cNvPicPr>
          <p:nvPr/>
        </p:nvPicPr>
        <p:blipFill>
          <a:blip r:embed="rId10"/>
          <a:stretch>
            <a:fillRect/>
          </a:stretch>
        </p:blipFill>
        <p:spPr>
          <a:xfrm>
            <a:off x="4729879" y="3927979"/>
            <a:ext cx="1142484" cy="1556942"/>
          </a:xfrm>
          <a:prstGeom prst="rect">
            <a:avLst/>
          </a:prstGeom>
        </p:spPr>
      </p:pic>
      <p:pic>
        <p:nvPicPr>
          <p:cNvPr id="10" name="Picture 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491393" y="2570568"/>
            <a:ext cx="1482270" cy="2458399"/>
          </a:xfrm>
          <a:prstGeom prst="rect">
            <a:avLst/>
          </a:prstGeom>
        </p:spPr>
      </p:pic>
      <p:sp>
        <p:nvSpPr>
          <p:cNvPr id="31" name="Rectangle 30"/>
          <p:cNvSpPr/>
          <p:nvPr/>
        </p:nvSpPr>
        <p:spPr>
          <a:xfrm>
            <a:off x="6904263" y="2376168"/>
            <a:ext cx="4213141" cy="2847201"/>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lide Number Placeholder 10"/>
          <p:cNvSpPr>
            <a:spLocks noGrp="1"/>
          </p:cNvSpPr>
          <p:nvPr>
            <p:ph type="sldNum" sz="quarter" idx="12"/>
          </p:nvPr>
        </p:nvSpPr>
        <p:spPr/>
        <p:txBody>
          <a:bodyPr/>
          <a:lstStyle/>
          <a:p>
            <a:fld id="{BF8F7066-FEBA-4E6F-BF46-6357E1440786}" type="slidenum">
              <a:rPr lang="fr-FR" smtClean="0"/>
              <a:t>2</a:t>
            </a:fld>
            <a:endParaRPr lang="fr-FR" dirty="0"/>
          </a:p>
        </p:txBody>
      </p:sp>
    </p:spTree>
    <p:extLst>
      <p:ext uri="{BB962C8B-B14F-4D97-AF65-F5344CB8AC3E}">
        <p14:creationId xmlns:p14="http://schemas.microsoft.com/office/powerpoint/2010/main" val="16219216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70499" y="4729666"/>
            <a:ext cx="3867815" cy="1015663"/>
          </a:xfrm>
          <a:prstGeom prst="rect">
            <a:avLst/>
          </a:prstGeom>
          <a:noFill/>
        </p:spPr>
        <p:txBody>
          <a:bodyPr wrap="square" rtlCol="0">
            <a:spAutoFit/>
          </a:bodyPr>
          <a:lstStyle/>
          <a:p>
            <a:r>
              <a:rPr lang="fr-FR" sz="1200" dirty="0" smtClean="0"/>
              <a:t>One PXI for </a:t>
            </a:r>
            <a:r>
              <a:rPr lang="fr-FR" sz="1200" dirty="0" smtClean="0"/>
              <a:t>: </a:t>
            </a:r>
          </a:p>
          <a:p>
            <a:pPr marL="285750" indent="-285750">
              <a:buFontTx/>
              <a:buChar char="-"/>
            </a:pPr>
            <a:r>
              <a:rPr lang="fr-FR" sz="1200" dirty="0" smtClean="0"/>
              <a:t>LVDT </a:t>
            </a:r>
            <a:r>
              <a:rPr lang="fr-FR" sz="1200" dirty="0" err="1" smtClean="0"/>
              <a:t>Measurement</a:t>
            </a:r>
            <a:r>
              <a:rPr lang="fr-FR" sz="1200" dirty="0" smtClean="0"/>
              <a:t> </a:t>
            </a:r>
            <a:r>
              <a:rPr lang="fr-FR" sz="1200" dirty="0"/>
              <a:t>and Interlock </a:t>
            </a:r>
            <a:r>
              <a:rPr lang="fr-FR" sz="1200" dirty="0" err="1" smtClean="0"/>
              <a:t>generation</a:t>
            </a:r>
            <a:endParaRPr lang="fr-FR" sz="1200" dirty="0" smtClean="0"/>
          </a:p>
          <a:p>
            <a:pPr marL="285750" indent="-285750">
              <a:buFontTx/>
              <a:buChar char="-"/>
            </a:pPr>
            <a:r>
              <a:rPr lang="fr-FR" sz="1200" dirty="0"/>
              <a:t>RS485 communication </a:t>
            </a:r>
            <a:r>
              <a:rPr lang="fr-FR" sz="1200" dirty="0" err="1"/>
              <a:t>with</a:t>
            </a:r>
            <a:r>
              <a:rPr lang="fr-FR" sz="1200" dirty="0"/>
              <a:t> </a:t>
            </a:r>
            <a:r>
              <a:rPr lang="fr-FR" sz="1200" dirty="0" smtClean="0"/>
              <a:t>encoder</a:t>
            </a:r>
          </a:p>
          <a:p>
            <a:pPr marL="285750" indent="-285750">
              <a:buFontTx/>
              <a:buChar char="-"/>
            </a:pPr>
            <a:r>
              <a:rPr lang="en-GB" sz="1200" dirty="0"/>
              <a:t>DIM Communication with FESA and </a:t>
            </a:r>
            <a:r>
              <a:rPr lang="en-GB" sz="1200" dirty="0" smtClean="0"/>
              <a:t>DCS</a:t>
            </a:r>
          </a:p>
          <a:p>
            <a:pPr marL="285750" indent="-285750">
              <a:buFontTx/>
              <a:buChar char="-"/>
            </a:pPr>
            <a:r>
              <a:rPr lang="en-GB" sz="1200" dirty="0" smtClean="0"/>
              <a:t>Resolver not included</a:t>
            </a:r>
            <a:endParaRPr lang="fr-FR" sz="1200" dirty="0"/>
          </a:p>
        </p:txBody>
      </p:sp>
      <p:sp>
        <p:nvSpPr>
          <p:cNvPr id="24" name="TextBox 23"/>
          <p:cNvSpPr txBox="1"/>
          <p:nvPr/>
        </p:nvSpPr>
        <p:spPr>
          <a:xfrm>
            <a:off x="397363" y="2401220"/>
            <a:ext cx="1872208" cy="461665"/>
          </a:xfrm>
          <a:prstGeom prst="rect">
            <a:avLst/>
          </a:prstGeom>
          <a:noFill/>
        </p:spPr>
        <p:txBody>
          <a:bodyPr wrap="square" rtlCol="0">
            <a:spAutoFit/>
          </a:bodyPr>
          <a:lstStyle/>
          <a:p>
            <a:pPr algn="ctr"/>
            <a:r>
              <a:rPr lang="fr-FR" sz="1200" dirty="0"/>
              <a:t>To FESA Server and DCS </a:t>
            </a:r>
            <a:r>
              <a:rPr lang="fr-FR" sz="1200" dirty="0" err="1"/>
              <a:t>through</a:t>
            </a:r>
            <a:r>
              <a:rPr lang="fr-FR" sz="1200" dirty="0"/>
              <a:t> DIM</a:t>
            </a:r>
          </a:p>
        </p:txBody>
      </p:sp>
      <p:sp>
        <p:nvSpPr>
          <p:cNvPr id="30" name="Title 29"/>
          <p:cNvSpPr>
            <a:spLocks noGrp="1"/>
          </p:cNvSpPr>
          <p:nvPr>
            <p:ph type="title"/>
          </p:nvPr>
        </p:nvSpPr>
        <p:spPr>
          <a:xfrm>
            <a:off x="0" y="10367"/>
            <a:ext cx="12192000" cy="1325563"/>
          </a:xfrm>
        </p:spPr>
        <p:txBody>
          <a:bodyPr/>
          <a:lstStyle/>
          <a:p>
            <a:pPr algn="ctr"/>
            <a:r>
              <a:rPr lang="fr-FR" u="sng" dirty="0" smtClean="0">
                <a:effectLst>
                  <a:outerShdw blurRad="38100" dist="38100" dir="2700000" algn="tl">
                    <a:srgbClr val="000000">
                      <a:alpha val="43137"/>
                    </a:srgbClr>
                  </a:outerShdw>
                </a:effectLst>
              </a:rPr>
              <a:t>TOTEM PXI Structure</a:t>
            </a:r>
            <a:endParaRPr lang="fr-FR" u="sng" dirty="0">
              <a:effectLst>
                <a:outerShdw blurRad="38100" dist="38100" dir="2700000" algn="tl">
                  <a:srgbClr val="000000">
                    <a:alpha val="43137"/>
                  </a:srgbClr>
                </a:outerShdw>
              </a:effectLst>
            </a:endParaRPr>
          </a:p>
        </p:txBody>
      </p:sp>
      <p:pic>
        <p:nvPicPr>
          <p:cNvPr id="19" name="Picture 2" descr="Hom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177" y="6389007"/>
            <a:ext cx="1377724" cy="321582"/>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11"/>
          </p:nvPr>
        </p:nvSpPr>
        <p:spPr/>
        <p:txBody>
          <a:bodyPr/>
          <a:lstStyle/>
          <a:p>
            <a:r>
              <a:rPr lang="fi-FI" smtClean="0"/>
              <a:t>MPP Meeting 19/06/2015 - Sylvain Ravat</a:t>
            </a:r>
            <a:endParaRPr lang="fr-FR"/>
          </a:p>
        </p:txBody>
      </p:sp>
      <p:sp>
        <p:nvSpPr>
          <p:cNvPr id="9" name="Slide Number Placeholder 8"/>
          <p:cNvSpPr>
            <a:spLocks noGrp="1"/>
          </p:cNvSpPr>
          <p:nvPr>
            <p:ph type="sldNum" sz="quarter" idx="12"/>
          </p:nvPr>
        </p:nvSpPr>
        <p:spPr/>
        <p:txBody>
          <a:bodyPr/>
          <a:lstStyle/>
          <a:p>
            <a:fld id="{BF8F7066-FEBA-4E6F-BF46-6357E1440786}" type="slidenum">
              <a:rPr lang="fr-FR" smtClean="0"/>
              <a:t>3</a:t>
            </a:fld>
            <a:endParaRPr lang="fr-FR"/>
          </a:p>
        </p:txBody>
      </p:sp>
      <p:grpSp>
        <p:nvGrpSpPr>
          <p:cNvPr id="12" name="Group 11"/>
          <p:cNvGrpSpPr/>
          <p:nvPr/>
        </p:nvGrpSpPr>
        <p:grpSpPr>
          <a:xfrm>
            <a:off x="820755" y="3159220"/>
            <a:ext cx="3396122" cy="1440160"/>
            <a:chOff x="900128" y="3126060"/>
            <a:chExt cx="3396122" cy="1440160"/>
          </a:xfrm>
        </p:grpSpPr>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28" y="3126060"/>
              <a:ext cx="3396122" cy="1440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3166888" y="3298372"/>
              <a:ext cx="180021" cy="99399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26"/>
            <p:cNvSpPr/>
            <p:nvPr/>
          </p:nvSpPr>
          <p:spPr>
            <a:xfrm>
              <a:off x="3305637" y="3298371"/>
              <a:ext cx="156020" cy="99399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8" name="Rectangle 27"/>
          <p:cNvSpPr/>
          <p:nvPr/>
        </p:nvSpPr>
        <p:spPr>
          <a:xfrm>
            <a:off x="228600" y="1734118"/>
            <a:ext cx="4751614" cy="444184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99583" y="2609386"/>
            <a:ext cx="2341956" cy="9931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Rectangle 30"/>
          <p:cNvSpPr/>
          <p:nvPr/>
        </p:nvSpPr>
        <p:spPr>
          <a:xfrm>
            <a:off x="5827193" y="1734118"/>
            <a:ext cx="6157978" cy="444184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4" name="Straight Arrow Connector 13"/>
          <p:cNvCxnSpPr>
            <a:stCxn id="6" idx="3"/>
            <a:endCxn id="29" idx="1"/>
          </p:cNvCxnSpPr>
          <p:nvPr/>
        </p:nvCxnSpPr>
        <p:spPr>
          <a:xfrm flipV="1">
            <a:off x="4216877" y="3105951"/>
            <a:ext cx="1982706" cy="77334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6" idx="3"/>
            <a:endCxn id="38" idx="1"/>
          </p:cNvCxnSpPr>
          <p:nvPr/>
        </p:nvCxnSpPr>
        <p:spPr>
          <a:xfrm>
            <a:off x="4216877" y="3879300"/>
            <a:ext cx="1982706" cy="1026006"/>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1333467" y="2930198"/>
            <a:ext cx="581" cy="802666"/>
          </a:xfrm>
          <a:prstGeom prst="straightConnector1">
            <a:avLst/>
          </a:pr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8560600" y="4647754"/>
            <a:ext cx="3300829" cy="461665"/>
          </a:xfrm>
          <a:prstGeom prst="rect">
            <a:avLst/>
          </a:prstGeom>
          <a:noFill/>
        </p:spPr>
        <p:txBody>
          <a:bodyPr wrap="square" rtlCol="0">
            <a:spAutoFit/>
          </a:bodyPr>
          <a:lstStyle/>
          <a:p>
            <a:r>
              <a:rPr lang="fr-FR" sz="1200" dirty="0" smtClean="0"/>
              <a:t>PXI for LVDT </a:t>
            </a:r>
            <a:r>
              <a:rPr lang="fr-FR" sz="1200" dirty="0" err="1" smtClean="0"/>
              <a:t>including</a:t>
            </a:r>
            <a:r>
              <a:rPr lang="fr-FR" sz="1200" dirty="0" smtClean="0"/>
              <a:t> : </a:t>
            </a:r>
          </a:p>
          <a:p>
            <a:pPr marL="285750" indent="-285750">
              <a:buFontTx/>
              <a:buChar char="-"/>
            </a:pPr>
            <a:r>
              <a:rPr lang="fr-FR" sz="1200" dirty="0" smtClean="0"/>
              <a:t>LVDT </a:t>
            </a:r>
            <a:r>
              <a:rPr lang="fr-FR" sz="1200" dirty="0" err="1" smtClean="0"/>
              <a:t>Measurement</a:t>
            </a:r>
            <a:r>
              <a:rPr lang="fr-FR" sz="1200" dirty="0" smtClean="0"/>
              <a:t> </a:t>
            </a:r>
            <a:r>
              <a:rPr lang="fr-FR" sz="1200" dirty="0"/>
              <a:t>and Interlock </a:t>
            </a:r>
            <a:r>
              <a:rPr lang="fr-FR" sz="1200" dirty="0" err="1" smtClean="0"/>
              <a:t>generation</a:t>
            </a:r>
            <a:endParaRPr lang="fr-FR" sz="1200" dirty="0" smtClean="0"/>
          </a:p>
        </p:txBody>
      </p:sp>
      <p:sp>
        <p:nvSpPr>
          <p:cNvPr id="4" name="TextBox 3"/>
          <p:cNvSpPr txBox="1"/>
          <p:nvPr/>
        </p:nvSpPr>
        <p:spPr>
          <a:xfrm>
            <a:off x="8541539" y="2632053"/>
            <a:ext cx="3319890" cy="830997"/>
          </a:xfrm>
          <a:prstGeom prst="rect">
            <a:avLst/>
          </a:prstGeom>
          <a:noFill/>
        </p:spPr>
        <p:txBody>
          <a:bodyPr wrap="square" rtlCol="0">
            <a:spAutoFit/>
          </a:bodyPr>
          <a:lstStyle/>
          <a:p>
            <a:r>
              <a:rPr lang="fr-FR" sz="1200" dirty="0" smtClean="0"/>
              <a:t>PXI </a:t>
            </a:r>
            <a:r>
              <a:rPr lang="fr-FR" sz="1200" dirty="0"/>
              <a:t>for </a:t>
            </a:r>
            <a:r>
              <a:rPr lang="fr-FR" sz="1200" dirty="0" err="1"/>
              <a:t>Motor</a:t>
            </a:r>
            <a:r>
              <a:rPr lang="fr-FR" sz="1200" dirty="0"/>
              <a:t> Control </a:t>
            </a:r>
            <a:r>
              <a:rPr lang="fr-FR" sz="1200" dirty="0" err="1"/>
              <a:t>including</a:t>
            </a:r>
            <a:r>
              <a:rPr lang="fr-FR" sz="1200" dirty="0"/>
              <a:t>:</a:t>
            </a:r>
          </a:p>
          <a:p>
            <a:pPr marL="285750" indent="-285750">
              <a:buFontTx/>
              <a:buChar char="-"/>
            </a:pPr>
            <a:r>
              <a:rPr lang="fr-FR" sz="1200" dirty="0"/>
              <a:t>RS485 communication </a:t>
            </a:r>
            <a:r>
              <a:rPr lang="fr-FR" sz="1200" dirty="0" err="1"/>
              <a:t>with</a:t>
            </a:r>
            <a:r>
              <a:rPr lang="fr-FR" sz="1200" dirty="0"/>
              <a:t> encoder</a:t>
            </a:r>
          </a:p>
          <a:p>
            <a:pPr marL="285750" indent="-285750">
              <a:buFontTx/>
              <a:buChar char="-"/>
            </a:pPr>
            <a:r>
              <a:rPr lang="fr-FR" sz="1200" dirty="0" err="1"/>
              <a:t>Resolver</a:t>
            </a:r>
            <a:r>
              <a:rPr lang="fr-FR" sz="1200" dirty="0"/>
              <a:t> </a:t>
            </a:r>
            <a:r>
              <a:rPr lang="fr-FR" sz="1200" dirty="0" err="1" smtClean="0"/>
              <a:t>Measurement</a:t>
            </a:r>
            <a:endParaRPr lang="fr-FR" sz="1200" dirty="0" smtClean="0"/>
          </a:p>
          <a:p>
            <a:pPr marL="285750" indent="-285750">
              <a:buFontTx/>
              <a:buChar char="-"/>
            </a:pPr>
            <a:r>
              <a:rPr lang="en-GB" sz="1200" dirty="0" smtClean="0"/>
              <a:t>DIM Communication with FESA and DCS</a:t>
            </a:r>
            <a:endParaRPr lang="fr-FR" sz="1200" dirty="0" smtClean="0"/>
          </a:p>
        </p:txBody>
      </p:sp>
      <p:pic>
        <p:nvPicPr>
          <p:cNvPr id="38"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99583" y="4408741"/>
            <a:ext cx="2341956" cy="9931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1" name="Straight Arrow Connector 40"/>
          <p:cNvCxnSpPr/>
          <p:nvPr/>
        </p:nvCxnSpPr>
        <p:spPr>
          <a:xfrm flipV="1">
            <a:off x="6555921" y="2322269"/>
            <a:ext cx="0" cy="668134"/>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5714618" y="1864214"/>
            <a:ext cx="1872208" cy="461665"/>
          </a:xfrm>
          <a:prstGeom prst="rect">
            <a:avLst/>
          </a:prstGeom>
          <a:noFill/>
        </p:spPr>
        <p:txBody>
          <a:bodyPr wrap="square" rtlCol="0">
            <a:spAutoFit/>
          </a:bodyPr>
          <a:lstStyle/>
          <a:p>
            <a:pPr algn="ctr"/>
            <a:r>
              <a:rPr lang="fr-FR" sz="1200" dirty="0"/>
              <a:t>To FESA Server and DCS </a:t>
            </a:r>
            <a:r>
              <a:rPr lang="fr-FR" sz="1200" dirty="0" err="1"/>
              <a:t>through</a:t>
            </a:r>
            <a:r>
              <a:rPr lang="fr-FR" sz="1200" dirty="0"/>
              <a:t> DIM</a:t>
            </a:r>
          </a:p>
        </p:txBody>
      </p:sp>
      <p:sp>
        <p:nvSpPr>
          <p:cNvPr id="49" name="TextBox 48"/>
          <p:cNvSpPr txBox="1"/>
          <p:nvPr/>
        </p:nvSpPr>
        <p:spPr>
          <a:xfrm>
            <a:off x="6555921" y="3648717"/>
            <a:ext cx="5305508" cy="646331"/>
          </a:xfrm>
          <a:prstGeom prst="rect">
            <a:avLst/>
          </a:prstGeom>
          <a:noFill/>
        </p:spPr>
        <p:txBody>
          <a:bodyPr wrap="square" rtlCol="0">
            <a:spAutoFit/>
          </a:bodyPr>
          <a:lstStyle/>
          <a:p>
            <a:r>
              <a:rPr lang="fr-FR" sz="1200" dirty="0" smtClean="0"/>
              <a:t>Data exchange </a:t>
            </a:r>
            <a:r>
              <a:rPr lang="fr-FR" sz="1200" dirty="0" err="1" smtClean="0"/>
              <a:t>between</a:t>
            </a:r>
            <a:r>
              <a:rPr lang="fr-FR" sz="1200" dirty="0" smtClean="0"/>
              <a:t> </a:t>
            </a:r>
            <a:r>
              <a:rPr lang="fr-FR" sz="1200" dirty="0" err="1" smtClean="0"/>
              <a:t>PXIs</a:t>
            </a:r>
            <a:r>
              <a:rPr lang="fr-FR" sz="1200" dirty="0" smtClean="0"/>
              <a:t> via NI </a:t>
            </a:r>
            <a:r>
              <a:rPr lang="fr-FR" sz="1200" dirty="0" err="1" smtClean="0"/>
              <a:t>Shared</a:t>
            </a:r>
            <a:r>
              <a:rPr lang="fr-FR" sz="1200" dirty="0" smtClean="0"/>
              <a:t> Variables :</a:t>
            </a:r>
          </a:p>
          <a:p>
            <a:pPr marL="171450" indent="-171450">
              <a:buFontTx/>
              <a:buChar char="-"/>
            </a:pPr>
            <a:r>
              <a:rPr lang="en-GB" sz="1200" dirty="0" smtClean="0"/>
              <a:t>Inner and Custom limits</a:t>
            </a:r>
          </a:p>
          <a:p>
            <a:pPr marL="171450" indent="-171450">
              <a:buFontTx/>
              <a:buChar char="-"/>
            </a:pPr>
            <a:r>
              <a:rPr lang="en-GB" sz="1200" dirty="0" smtClean="0"/>
              <a:t>LVDT Positions </a:t>
            </a:r>
            <a:endParaRPr lang="fr-FR" sz="1200" dirty="0" smtClean="0"/>
          </a:p>
        </p:txBody>
      </p:sp>
      <p:cxnSp>
        <p:nvCxnSpPr>
          <p:cNvPr id="52" name="Straight Arrow Connector 51"/>
          <p:cNvCxnSpPr/>
          <p:nvPr/>
        </p:nvCxnSpPr>
        <p:spPr>
          <a:xfrm flipV="1">
            <a:off x="6555921" y="2997464"/>
            <a:ext cx="0" cy="1798582"/>
          </a:xfrm>
          <a:prstGeom prst="straightConnector1">
            <a:avLst/>
          </a:prstGeom>
          <a:ln w="34925">
            <a:solidFill>
              <a:srgbClr val="7030A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228601" y="1425625"/>
            <a:ext cx="4751614" cy="307777"/>
          </a:xfrm>
          <a:prstGeom prst="rect">
            <a:avLst/>
          </a:prstGeom>
          <a:noFill/>
        </p:spPr>
        <p:txBody>
          <a:bodyPr wrap="square" rtlCol="0">
            <a:spAutoFit/>
          </a:bodyPr>
          <a:lstStyle/>
          <a:p>
            <a:pPr algn="ctr"/>
            <a:r>
              <a:rPr lang="fr-FR" sz="1400" b="1" dirty="0" err="1" smtClean="0">
                <a:effectLst>
                  <a:outerShdw blurRad="38100" dist="38100" dir="2700000" algn="tl">
                    <a:srgbClr val="000000">
                      <a:alpha val="43137"/>
                    </a:srgbClr>
                  </a:outerShdw>
                </a:effectLst>
              </a:rPr>
              <a:t>Before</a:t>
            </a:r>
            <a:r>
              <a:rPr lang="fr-FR" sz="1400" b="1" dirty="0" smtClean="0">
                <a:effectLst>
                  <a:outerShdw blurRad="38100" dist="38100" dir="2700000" algn="tl">
                    <a:srgbClr val="000000">
                      <a:alpha val="43137"/>
                    </a:srgbClr>
                  </a:outerShdw>
                </a:effectLst>
              </a:rPr>
              <a:t> LS1 -&gt; 24 pots</a:t>
            </a:r>
            <a:endParaRPr lang="fr-FR" sz="1400" b="1" dirty="0">
              <a:effectLst>
                <a:outerShdw blurRad="38100" dist="38100" dir="2700000" algn="tl">
                  <a:srgbClr val="000000">
                    <a:alpha val="43137"/>
                  </a:srgbClr>
                </a:outerShdw>
              </a:effectLst>
            </a:endParaRPr>
          </a:p>
        </p:txBody>
      </p:sp>
      <p:sp>
        <p:nvSpPr>
          <p:cNvPr id="58" name="TextBox 57"/>
          <p:cNvSpPr txBox="1"/>
          <p:nvPr/>
        </p:nvSpPr>
        <p:spPr>
          <a:xfrm>
            <a:off x="5827193" y="1425615"/>
            <a:ext cx="6157978" cy="307777"/>
          </a:xfrm>
          <a:prstGeom prst="rect">
            <a:avLst/>
          </a:prstGeom>
          <a:noFill/>
        </p:spPr>
        <p:txBody>
          <a:bodyPr wrap="square" rtlCol="0">
            <a:spAutoFit/>
          </a:bodyPr>
          <a:lstStyle/>
          <a:p>
            <a:pPr algn="ctr"/>
            <a:r>
              <a:rPr lang="fr-FR" sz="1400" b="1" dirty="0" err="1" smtClean="0">
                <a:effectLst>
                  <a:outerShdw blurRad="38100" dist="38100" dir="2700000" algn="tl">
                    <a:srgbClr val="000000">
                      <a:alpha val="43137"/>
                    </a:srgbClr>
                  </a:outerShdw>
                </a:effectLst>
              </a:rPr>
              <a:t>After</a:t>
            </a:r>
            <a:r>
              <a:rPr lang="fr-FR" sz="1400" b="1" dirty="0" smtClean="0">
                <a:effectLst>
                  <a:outerShdw blurRad="38100" dist="38100" dir="2700000" algn="tl">
                    <a:srgbClr val="000000">
                      <a:alpha val="43137"/>
                    </a:srgbClr>
                  </a:outerShdw>
                </a:effectLst>
              </a:rPr>
              <a:t> LS1 -&gt; 32 pots + </a:t>
            </a:r>
            <a:r>
              <a:rPr lang="fr-FR" sz="1400" b="1" dirty="0" err="1" smtClean="0">
                <a:effectLst>
                  <a:outerShdw blurRad="38100" dist="38100" dir="2700000" algn="tl">
                    <a:srgbClr val="000000">
                      <a:alpha val="43137"/>
                    </a:srgbClr>
                  </a:outerShdw>
                </a:effectLst>
              </a:rPr>
              <a:t>Resolver</a:t>
            </a:r>
            <a:r>
              <a:rPr lang="fr-FR" sz="1400" b="1" dirty="0" smtClean="0">
                <a:effectLst>
                  <a:outerShdw blurRad="38100" dist="38100" dir="2700000" algn="tl">
                    <a:srgbClr val="000000">
                      <a:alpha val="43137"/>
                    </a:srgbClr>
                  </a:outerShdw>
                </a:effectLst>
              </a:rPr>
              <a:t> </a:t>
            </a:r>
            <a:r>
              <a:rPr lang="fr-FR" sz="1400" b="1" dirty="0" err="1" smtClean="0">
                <a:effectLst>
                  <a:outerShdw blurRad="38100" dist="38100" dir="2700000" algn="tl">
                    <a:srgbClr val="000000">
                      <a:alpha val="43137"/>
                    </a:srgbClr>
                  </a:outerShdw>
                </a:effectLst>
              </a:rPr>
              <a:t>integration</a:t>
            </a:r>
            <a:endParaRPr lang="fr-FR" sz="1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336544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om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327" y="6356350"/>
            <a:ext cx="1377724" cy="321582"/>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11"/>
          </p:nvPr>
        </p:nvSpPr>
        <p:spPr/>
        <p:txBody>
          <a:bodyPr/>
          <a:lstStyle/>
          <a:p>
            <a:r>
              <a:rPr lang="fi-FI" dirty="0" smtClean="0"/>
              <a:t>MPP Meeting 19/06/2015 - Sylvain Ravat</a:t>
            </a:r>
            <a:endParaRPr lang="fr-FR" dirty="0"/>
          </a:p>
        </p:txBody>
      </p:sp>
      <p:sp>
        <p:nvSpPr>
          <p:cNvPr id="6" name="Slide Number Placeholder 5"/>
          <p:cNvSpPr>
            <a:spLocks noGrp="1"/>
          </p:cNvSpPr>
          <p:nvPr>
            <p:ph type="sldNum" sz="quarter" idx="12"/>
          </p:nvPr>
        </p:nvSpPr>
        <p:spPr/>
        <p:txBody>
          <a:bodyPr/>
          <a:lstStyle/>
          <a:p>
            <a:fld id="{BF8F7066-FEBA-4E6F-BF46-6357E1440786}" type="slidenum">
              <a:rPr lang="fr-FR" smtClean="0"/>
              <a:t>4</a:t>
            </a:fld>
            <a:endParaRPr lang="fr-FR"/>
          </a:p>
        </p:txBody>
      </p:sp>
      <p:sp>
        <p:nvSpPr>
          <p:cNvPr id="8" name="Title 1"/>
          <p:cNvSpPr>
            <a:spLocks noGrp="1"/>
          </p:cNvSpPr>
          <p:nvPr>
            <p:ph type="title"/>
          </p:nvPr>
        </p:nvSpPr>
        <p:spPr>
          <a:xfrm>
            <a:off x="0" y="0"/>
            <a:ext cx="12192000" cy="1143000"/>
          </a:xfrm>
        </p:spPr>
        <p:txBody>
          <a:bodyPr>
            <a:normAutofit/>
          </a:bodyPr>
          <a:lstStyle/>
          <a:p>
            <a:pPr algn="ctr">
              <a:defRPr/>
            </a:pPr>
            <a:r>
              <a:rPr lang="en-US" u="sng" dirty="0" smtClean="0">
                <a:effectLst>
                  <a:outerShdw blurRad="38100" dist="38100" dir="2700000" algn="tl">
                    <a:srgbClr val="000000">
                      <a:alpha val="43137"/>
                    </a:srgbClr>
                  </a:outerShdw>
                </a:effectLst>
              </a:rPr>
              <a:t>Bug and solution</a:t>
            </a:r>
            <a:endParaRPr lang="en-US" b="1" dirty="0"/>
          </a:p>
        </p:txBody>
      </p:sp>
      <p:sp>
        <p:nvSpPr>
          <p:cNvPr id="9" name="Rectangle 8"/>
          <p:cNvSpPr/>
          <p:nvPr/>
        </p:nvSpPr>
        <p:spPr>
          <a:xfrm>
            <a:off x="228599" y="1734118"/>
            <a:ext cx="5373303" cy="444184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t</a:t>
            </a:r>
            <a:endParaRPr lang="fr-FR" dirty="0"/>
          </a:p>
        </p:txBody>
      </p:sp>
      <p:sp>
        <p:nvSpPr>
          <p:cNvPr id="11" name="TextBox 10"/>
          <p:cNvSpPr txBox="1"/>
          <p:nvPr/>
        </p:nvSpPr>
        <p:spPr>
          <a:xfrm>
            <a:off x="228601" y="1330329"/>
            <a:ext cx="5373301" cy="369332"/>
          </a:xfrm>
          <a:prstGeom prst="rect">
            <a:avLst/>
          </a:prstGeom>
          <a:noFill/>
        </p:spPr>
        <p:txBody>
          <a:bodyPr wrap="square" rtlCol="0">
            <a:spAutoFit/>
          </a:bodyPr>
          <a:lstStyle/>
          <a:p>
            <a:pPr algn="ctr"/>
            <a:r>
              <a:rPr lang="fr-FR" b="1" dirty="0" smtClean="0">
                <a:effectLst>
                  <a:outerShdw blurRad="38100" dist="38100" dir="2700000" algn="tl">
                    <a:srgbClr val="000000">
                      <a:alpha val="43137"/>
                    </a:srgbClr>
                  </a:outerShdw>
                </a:effectLst>
              </a:rPr>
              <a:t>Bug </a:t>
            </a:r>
            <a:r>
              <a:rPr lang="fr-FR" b="1" dirty="0" err="1" smtClean="0">
                <a:effectLst>
                  <a:outerShdw blurRad="38100" dist="38100" dir="2700000" algn="tl">
                    <a:srgbClr val="000000">
                      <a:alpha val="43137"/>
                    </a:srgbClr>
                  </a:outerShdw>
                </a:effectLst>
              </a:rPr>
              <a:t>during</a:t>
            </a:r>
            <a:r>
              <a:rPr lang="fr-FR" b="1" dirty="0" smtClean="0">
                <a:effectLst>
                  <a:outerShdw blurRad="38100" dist="38100" dir="2700000" algn="tl">
                    <a:srgbClr val="000000">
                      <a:alpha val="43137"/>
                    </a:srgbClr>
                  </a:outerShdw>
                </a:effectLst>
              </a:rPr>
              <a:t> 08/06/2015 TOTEM RP Alignement </a:t>
            </a:r>
            <a:endParaRPr lang="fr-FR" b="1" dirty="0">
              <a:effectLst>
                <a:outerShdw blurRad="38100" dist="38100" dir="2700000" algn="tl">
                  <a:srgbClr val="000000">
                    <a:alpha val="43137"/>
                  </a:srgbClr>
                </a:outerShdw>
              </a:effectLst>
            </a:endParaRPr>
          </a:p>
        </p:txBody>
      </p:sp>
      <p:sp>
        <p:nvSpPr>
          <p:cNvPr id="12" name="TextBox 11"/>
          <p:cNvSpPr txBox="1"/>
          <p:nvPr/>
        </p:nvSpPr>
        <p:spPr>
          <a:xfrm>
            <a:off x="6611868" y="1345717"/>
            <a:ext cx="5373303" cy="369332"/>
          </a:xfrm>
          <a:prstGeom prst="rect">
            <a:avLst/>
          </a:prstGeom>
          <a:noFill/>
        </p:spPr>
        <p:txBody>
          <a:bodyPr wrap="square" rtlCol="0">
            <a:spAutoFit/>
          </a:bodyPr>
          <a:lstStyle/>
          <a:p>
            <a:pPr algn="ctr"/>
            <a:r>
              <a:rPr lang="fr-FR" b="1" dirty="0" smtClean="0">
                <a:effectLst>
                  <a:outerShdw blurRad="38100" dist="38100" dir="2700000" algn="tl">
                    <a:srgbClr val="000000">
                      <a:alpha val="43137"/>
                    </a:srgbClr>
                  </a:outerShdw>
                </a:effectLst>
              </a:rPr>
              <a:t>Solution</a:t>
            </a:r>
            <a:endParaRPr lang="fr-FR" b="1" dirty="0">
              <a:effectLst>
                <a:outerShdw blurRad="38100" dist="38100" dir="2700000" algn="tl">
                  <a:srgbClr val="000000">
                    <a:alpha val="43137"/>
                  </a:srgbClr>
                </a:outerShdw>
              </a:effectLst>
            </a:endParaRPr>
          </a:p>
        </p:txBody>
      </p:sp>
      <p:sp>
        <p:nvSpPr>
          <p:cNvPr id="15" name="Rectangle 14"/>
          <p:cNvSpPr/>
          <p:nvPr/>
        </p:nvSpPr>
        <p:spPr>
          <a:xfrm>
            <a:off x="6611868" y="1702614"/>
            <a:ext cx="5373303" cy="444184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t</a:t>
            </a:r>
            <a:endParaRPr lang="fr-FR" dirty="0"/>
          </a:p>
        </p:txBody>
      </p:sp>
      <p:sp>
        <p:nvSpPr>
          <p:cNvPr id="16" name="TextBox 15"/>
          <p:cNvSpPr txBox="1"/>
          <p:nvPr/>
        </p:nvSpPr>
        <p:spPr>
          <a:xfrm>
            <a:off x="228599" y="2030711"/>
            <a:ext cx="5373303" cy="4031873"/>
          </a:xfrm>
          <a:prstGeom prst="rect">
            <a:avLst/>
          </a:prstGeom>
          <a:noFill/>
        </p:spPr>
        <p:txBody>
          <a:bodyPr wrap="square" rtlCol="0">
            <a:spAutoFit/>
          </a:bodyPr>
          <a:lstStyle/>
          <a:p>
            <a:pPr marL="171450" indent="-171450" algn="just">
              <a:buFont typeface="Wingdings" panose="05000000000000000000" pitchFamily="2" charset="2"/>
              <a:buChar char="Ø"/>
            </a:pPr>
            <a:r>
              <a:rPr lang="fr-FR" sz="1600" b="1" dirty="0" smtClean="0">
                <a:effectLst>
                  <a:outerShdw blurRad="38100" dist="38100" dir="2700000" algn="tl">
                    <a:srgbClr val="000000">
                      <a:alpha val="43137"/>
                    </a:srgbClr>
                  </a:outerShdw>
                </a:effectLst>
              </a:rPr>
              <a:t>Use of NI </a:t>
            </a:r>
            <a:r>
              <a:rPr lang="fr-FR" sz="1600" b="1" dirty="0" err="1" smtClean="0">
                <a:effectLst>
                  <a:outerShdw blurRad="38100" dist="38100" dir="2700000" algn="tl">
                    <a:srgbClr val="000000">
                      <a:alpha val="43137"/>
                    </a:srgbClr>
                  </a:outerShdw>
                </a:effectLst>
              </a:rPr>
              <a:t>Shared</a:t>
            </a:r>
            <a:r>
              <a:rPr lang="fr-FR" sz="1600" b="1" dirty="0" smtClean="0">
                <a:effectLst>
                  <a:outerShdw blurRad="38100" dist="38100" dir="2700000" algn="tl">
                    <a:srgbClr val="000000">
                      <a:alpha val="43137"/>
                    </a:srgbClr>
                  </a:outerShdw>
                </a:effectLst>
              </a:rPr>
              <a:t> variables to exchange information </a:t>
            </a:r>
            <a:r>
              <a:rPr lang="fr-FR" sz="1600" b="1" dirty="0" err="1" smtClean="0">
                <a:effectLst>
                  <a:outerShdw blurRad="38100" dist="38100" dir="2700000" algn="tl">
                    <a:srgbClr val="000000">
                      <a:alpha val="43137"/>
                    </a:srgbClr>
                  </a:outerShdw>
                </a:effectLst>
              </a:rPr>
              <a:t>between</a:t>
            </a:r>
            <a:r>
              <a:rPr lang="fr-FR" sz="1600" b="1" dirty="0" smtClean="0">
                <a:effectLst>
                  <a:outerShdw blurRad="38100" dist="38100" dir="2700000" algn="tl">
                    <a:srgbClr val="000000">
                      <a:alpha val="43137"/>
                    </a:srgbClr>
                  </a:outerShdw>
                </a:effectLst>
              </a:rPr>
              <a:t> PXI </a:t>
            </a:r>
            <a:r>
              <a:rPr lang="fr-FR" sz="1600" b="1" dirty="0" err="1" smtClean="0">
                <a:effectLst>
                  <a:outerShdw blurRad="38100" dist="38100" dir="2700000" algn="tl">
                    <a:srgbClr val="000000">
                      <a:alpha val="43137"/>
                    </a:srgbClr>
                  </a:outerShdw>
                </a:effectLst>
              </a:rPr>
              <a:t>controllers</a:t>
            </a:r>
            <a:r>
              <a:rPr lang="fr-FR" sz="1600" b="1" dirty="0" smtClean="0">
                <a:effectLst>
                  <a:outerShdw blurRad="38100" dist="38100" dir="2700000" algn="tl">
                    <a:srgbClr val="000000">
                      <a:alpha val="43137"/>
                    </a:srgbClr>
                  </a:outerShdw>
                </a:effectLst>
              </a:rPr>
              <a:t> over the network</a:t>
            </a:r>
          </a:p>
          <a:p>
            <a:pPr marL="171450" indent="-171450" algn="just">
              <a:buFont typeface="Wingdings" panose="05000000000000000000" pitchFamily="2" charset="2"/>
              <a:buChar char="Ø"/>
            </a:pPr>
            <a:endParaRPr lang="fr-FR" sz="1600" b="1" dirty="0" smtClean="0">
              <a:effectLst>
                <a:outerShdw blurRad="38100" dist="38100" dir="2700000" algn="tl">
                  <a:srgbClr val="000000">
                    <a:alpha val="43137"/>
                  </a:srgbClr>
                </a:outerShdw>
              </a:effectLst>
            </a:endParaRPr>
          </a:p>
          <a:p>
            <a:pPr marL="171450" indent="-171450" algn="just">
              <a:buFont typeface="Wingdings" panose="05000000000000000000" pitchFamily="2" charset="2"/>
              <a:buChar char="Ø"/>
            </a:pPr>
            <a:r>
              <a:rPr lang="fr-FR" sz="1600" b="1" dirty="0" err="1" smtClean="0">
                <a:effectLst>
                  <a:outerShdw blurRad="38100" dist="38100" dir="2700000" algn="tl">
                    <a:srgbClr val="000000">
                      <a:alpha val="43137"/>
                    </a:srgbClr>
                  </a:outerShdw>
                </a:effectLst>
              </a:rPr>
              <a:t>Misconfiguration</a:t>
            </a:r>
            <a:r>
              <a:rPr lang="fr-FR" sz="1600" b="1" dirty="0" smtClean="0">
                <a:effectLst>
                  <a:outerShdw blurRad="38100" dist="38100" dir="2700000" algn="tl">
                    <a:srgbClr val="000000">
                      <a:alpha val="43137"/>
                    </a:srgbClr>
                  </a:outerShdw>
                </a:effectLst>
              </a:rPr>
              <a:t> of NI </a:t>
            </a:r>
            <a:r>
              <a:rPr lang="fr-FR" sz="1600" b="1" dirty="0" err="1" smtClean="0">
                <a:effectLst>
                  <a:outerShdw blurRad="38100" dist="38100" dir="2700000" algn="tl">
                    <a:srgbClr val="000000">
                      <a:alpha val="43137"/>
                    </a:srgbClr>
                  </a:outerShdw>
                </a:effectLst>
              </a:rPr>
              <a:t>Shared</a:t>
            </a:r>
            <a:r>
              <a:rPr lang="fr-FR" sz="1600" b="1" dirty="0" smtClean="0">
                <a:effectLst>
                  <a:outerShdw blurRad="38100" dist="38100" dir="2700000" algn="tl">
                    <a:srgbClr val="000000">
                      <a:alpha val="43137"/>
                    </a:srgbClr>
                  </a:outerShdw>
                </a:effectLst>
              </a:rPr>
              <a:t> Variable:</a:t>
            </a:r>
            <a:endParaRPr lang="fr-FR" sz="1600" dirty="0" smtClean="0"/>
          </a:p>
          <a:p>
            <a:pPr marL="628650" lvl="1" indent="-171450" algn="just">
              <a:buFontTx/>
              <a:buChar char="-"/>
            </a:pPr>
            <a:r>
              <a:rPr lang="en-GB" sz="1600" dirty="0" smtClean="0"/>
              <a:t>A FIFO buffer could be linked to this variable,</a:t>
            </a:r>
          </a:p>
          <a:p>
            <a:pPr marL="628650" lvl="1" indent="-171450" algn="just">
              <a:buFontTx/>
              <a:buChar char="-"/>
            </a:pPr>
            <a:r>
              <a:rPr lang="en-GB" sz="1600" dirty="0" smtClean="0"/>
              <a:t>If this buffer is empty, reading the variable returns an empty value</a:t>
            </a:r>
          </a:p>
          <a:p>
            <a:pPr marL="628650" lvl="1" indent="-171450" algn="just">
              <a:buFontTx/>
              <a:buChar char="-"/>
            </a:pPr>
            <a:r>
              <a:rPr lang="en-GB" sz="1600" dirty="0" smtClean="0"/>
              <a:t>At the Shared Variable creation, by default, the buffer option is activated</a:t>
            </a:r>
          </a:p>
          <a:p>
            <a:pPr marL="628650" lvl="1" indent="-171450" algn="just">
              <a:buFontTx/>
              <a:buChar char="-"/>
            </a:pPr>
            <a:r>
              <a:rPr lang="en-GB" sz="1600" dirty="0" smtClean="0"/>
              <a:t>The Shared variable used to set the limits in the second PXI was configured with a buffer.</a:t>
            </a:r>
          </a:p>
          <a:p>
            <a:pPr algn="just"/>
            <a:endParaRPr lang="en-GB" sz="1600" dirty="0" smtClean="0"/>
          </a:p>
          <a:p>
            <a:pPr marL="171450" indent="-171450" algn="just">
              <a:buFont typeface="Wingdings" panose="05000000000000000000" pitchFamily="2" charset="2"/>
              <a:buChar char="Ø"/>
            </a:pPr>
            <a:r>
              <a:rPr lang="en-GB" sz="1600" dirty="0" smtClean="0"/>
              <a:t>The consequence is that sometimes, the array which contained the custom limits handled by this Shared Variables, became empty. Therefore, it was impossible to modify the array and send new limits to the second PXI.</a:t>
            </a:r>
            <a:endParaRPr lang="fr-FR" sz="1600" dirty="0" smtClean="0"/>
          </a:p>
        </p:txBody>
      </p:sp>
      <p:sp>
        <p:nvSpPr>
          <p:cNvPr id="17" name="TextBox 16"/>
          <p:cNvSpPr txBox="1"/>
          <p:nvPr/>
        </p:nvSpPr>
        <p:spPr>
          <a:xfrm>
            <a:off x="6611868" y="2769375"/>
            <a:ext cx="5373303" cy="2308324"/>
          </a:xfrm>
          <a:prstGeom prst="rect">
            <a:avLst/>
          </a:prstGeom>
          <a:noFill/>
        </p:spPr>
        <p:txBody>
          <a:bodyPr wrap="square" rtlCol="0">
            <a:spAutoFit/>
          </a:bodyPr>
          <a:lstStyle/>
          <a:p>
            <a:pPr marL="171450" indent="-171450" algn="just">
              <a:buFont typeface="Wingdings" panose="05000000000000000000" pitchFamily="2" charset="2"/>
              <a:buChar char="Ø"/>
            </a:pPr>
            <a:r>
              <a:rPr lang="en-GB" sz="1600" dirty="0" smtClean="0"/>
              <a:t>Removed </a:t>
            </a:r>
            <a:r>
              <a:rPr lang="en-GB" sz="1600" dirty="0"/>
              <a:t>buffer from the configuration of </a:t>
            </a:r>
            <a:r>
              <a:rPr lang="en-GB" sz="1600" dirty="0" smtClean="0"/>
              <a:t>Shared Variable </a:t>
            </a:r>
            <a:r>
              <a:rPr lang="en-GB" sz="1600" dirty="0"/>
              <a:t>to avoid empty array and always keep the last </a:t>
            </a:r>
            <a:r>
              <a:rPr lang="en-GB" sz="1600" dirty="0" smtClean="0"/>
              <a:t>set value,</a:t>
            </a:r>
          </a:p>
          <a:p>
            <a:pPr marL="171450" indent="-171450" algn="just">
              <a:buFont typeface="Wingdings" panose="05000000000000000000" pitchFamily="2" charset="2"/>
              <a:buChar char="Ø"/>
            </a:pPr>
            <a:endParaRPr lang="en-GB" sz="1600" dirty="0"/>
          </a:p>
          <a:p>
            <a:pPr marL="171450" indent="-171450" algn="just">
              <a:buFont typeface="Wingdings" panose="05000000000000000000" pitchFamily="2" charset="2"/>
              <a:buChar char="Ø"/>
            </a:pPr>
            <a:r>
              <a:rPr lang="en-GB" sz="1600" dirty="0" smtClean="0"/>
              <a:t>Used </a:t>
            </a:r>
            <a:r>
              <a:rPr lang="en-GB" sz="1600" dirty="0"/>
              <a:t>Shared </a:t>
            </a:r>
            <a:r>
              <a:rPr lang="en-GB" sz="1600" dirty="0" smtClean="0"/>
              <a:t>Variables only to exchange </a:t>
            </a:r>
            <a:r>
              <a:rPr lang="en-GB" sz="1600" dirty="0"/>
              <a:t>data between PXIs</a:t>
            </a:r>
          </a:p>
          <a:p>
            <a:pPr marL="742950" lvl="1" indent="-285750" algn="just">
              <a:buFont typeface="Arial" panose="020B0604020202020204" pitchFamily="34" charset="0"/>
              <a:buChar char="•"/>
            </a:pPr>
            <a:r>
              <a:rPr lang="en-GB" sz="1600" dirty="0"/>
              <a:t>LVDT positions</a:t>
            </a:r>
          </a:p>
          <a:p>
            <a:pPr marL="742950" lvl="1" indent="-285750" algn="just">
              <a:buFont typeface="Arial" panose="020B0604020202020204" pitchFamily="34" charset="0"/>
              <a:buChar char="•"/>
            </a:pPr>
            <a:r>
              <a:rPr lang="en-GB" sz="1600" dirty="0"/>
              <a:t>Custom and Inner Limits</a:t>
            </a:r>
            <a:endParaRPr lang="fr-FR" sz="1600" dirty="0"/>
          </a:p>
          <a:p>
            <a:pPr algn="just"/>
            <a:endParaRPr lang="en-GB" sz="1600" dirty="0"/>
          </a:p>
          <a:p>
            <a:pPr marL="171450" indent="-171450" algn="just">
              <a:buFont typeface="Wingdings" panose="05000000000000000000" pitchFamily="2" charset="2"/>
              <a:buChar char="Ø"/>
            </a:pPr>
            <a:r>
              <a:rPr lang="en-GB" sz="1600" dirty="0" smtClean="0"/>
              <a:t>Replaced </a:t>
            </a:r>
            <a:r>
              <a:rPr lang="en-GB" sz="1600" dirty="0"/>
              <a:t>Shared Variables by local variables </a:t>
            </a:r>
            <a:r>
              <a:rPr lang="en-GB" sz="1600" dirty="0" smtClean="0"/>
              <a:t>to manipulate arrays in each PXIs</a:t>
            </a:r>
          </a:p>
        </p:txBody>
      </p:sp>
    </p:spTree>
    <p:extLst>
      <p:ext uri="{BB962C8B-B14F-4D97-AF65-F5344CB8AC3E}">
        <p14:creationId xmlns:p14="http://schemas.microsoft.com/office/powerpoint/2010/main" val="20343516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om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327" y="6356350"/>
            <a:ext cx="1377724" cy="321582"/>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11"/>
          </p:nvPr>
        </p:nvSpPr>
        <p:spPr/>
        <p:txBody>
          <a:bodyPr/>
          <a:lstStyle/>
          <a:p>
            <a:r>
              <a:rPr lang="fi-FI" smtClean="0"/>
              <a:t>MPP Meeting 19/06/2015 - Sylvain Ravat</a:t>
            </a:r>
            <a:endParaRPr lang="fr-FR"/>
          </a:p>
        </p:txBody>
      </p:sp>
      <p:sp>
        <p:nvSpPr>
          <p:cNvPr id="6" name="Slide Number Placeholder 5"/>
          <p:cNvSpPr>
            <a:spLocks noGrp="1"/>
          </p:cNvSpPr>
          <p:nvPr>
            <p:ph type="sldNum" sz="quarter" idx="12"/>
          </p:nvPr>
        </p:nvSpPr>
        <p:spPr/>
        <p:txBody>
          <a:bodyPr/>
          <a:lstStyle/>
          <a:p>
            <a:fld id="{BF8F7066-FEBA-4E6F-BF46-6357E1440786}" type="slidenum">
              <a:rPr lang="fr-FR" smtClean="0"/>
              <a:t>5</a:t>
            </a:fld>
            <a:endParaRPr lang="fr-FR"/>
          </a:p>
        </p:txBody>
      </p:sp>
      <p:sp>
        <p:nvSpPr>
          <p:cNvPr id="8" name="Title 1"/>
          <p:cNvSpPr>
            <a:spLocks noGrp="1"/>
          </p:cNvSpPr>
          <p:nvPr>
            <p:ph type="title"/>
          </p:nvPr>
        </p:nvSpPr>
        <p:spPr>
          <a:xfrm>
            <a:off x="0" y="0"/>
            <a:ext cx="12192000" cy="1143000"/>
          </a:xfrm>
        </p:spPr>
        <p:txBody>
          <a:bodyPr>
            <a:normAutofit/>
          </a:bodyPr>
          <a:lstStyle/>
          <a:p>
            <a:pPr algn="ctr">
              <a:defRPr/>
            </a:pPr>
            <a:r>
              <a:rPr lang="en-US" u="sng" dirty="0" smtClean="0">
                <a:effectLst>
                  <a:outerShdw blurRad="38100" dist="38100" dir="2700000" algn="tl">
                    <a:srgbClr val="000000">
                      <a:alpha val="43137"/>
                    </a:srgbClr>
                  </a:outerShdw>
                </a:effectLst>
              </a:rPr>
              <a:t>Conclusion</a:t>
            </a:r>
            <a:endParaRPr lang="en-US" b="1" dirty="0"/>
          </a:p>
        </p:txBody>
      </p:sp>
      <p:sp>
        <p:nvSpPr>
          <p:cNvPr id="11" name="TextBox 10"/>
          <p:cNvSpPr txBox="1"/>
          <p:nvPr/>
        </p:nvSpPr>
        <p:spPr>
          <a:xfrm>
            <a:off x="436345" y="1751797"/>
            <a:ext cx="11319310" cy="3046988"/>
          </a:xfrm>
          <a:prstGeom prst="rect">
            <a:avLst/>
          </a:prstGeom>
          <a:noFill/>
        </p:spPr>
        <p:txBody>
          <a:bodyPr wrap="square" rtlCol="0">
            <a:spAutoFit/>
          </a:bodyPr>
          <a:lstStyle/>
          <a:p>
            <a:pPr>
              <a:lnSpc>
                <a:spcPct val="150000"/>
              </a:lnSpc>
            </a:pPr>
            <a:r>
              <a:rPr lang="en-GB" sz="3200" dirty="0" smtClean="0"/>
              <a:t>The SW fixes done on Thursday 11/6 have stabilized the system</a:t>
            </a:r>
          </a:p>
          <a:p>
            <a:pPr marL="457200" indent="-457200">
              <a:lnSpc>
                <a:spcPct val="150000"/>
              </a:lnSpc>
              <a:buFont typeface="Wingdings" panose="05000000000000000000" pitchFamily="2" charset="2"/>
              <a:buChar char="Ø"/>
            </a:pPr>
            <a:r>
              <a:rPr lang="en-GB" sz="3200" dirty="0" smtClean="0"/>
              <a:t>We believe there is no intrinsic technology limitation  </a:t>
            </a:r>
          </a:p>
          <a:p>
            <a:pPr marL="457200" indent="-457200">
              <a:lnSpc>
                <a:spcPct val="150000"/>
              </a:lnSpc>
              <a:buFont typeface="Wingdings" panose="05000000000000000000" pitchFamily="2" charset="2"/>
              <a:buChar char="Ø"/>
            </a:pPr>
            <a:r>
              <a:rPr lang="en-GB" sz="3200" dirty="0" smtClean="0"/>
              <a:t>The PXI software will be saved and archived in TOTEM </a:t>
            </a:r>
            <a:r>
              <a:rPr lang="en-GB" sz="3200" dirty="0" err="1" smtClean="0"/>
              <a:t>svn</a:t>
            </a:r>
            <a:r>
              <a:rPr lang="en-GB" sz="3200" dirty="0" smtClean="0"/>
              <a:t> zone :</a:t>
            </a:r>
          </a:p>
          <a:p>
            <a:pPr lvl="1">
              <a:lnSpc>
                <a:spcPct val="150000"/>
              </a:lnSpc>
            </a:pPr>
            <a:r>
              <a:rPr lang="fr-FR" sz="3200" dirty="0" smtClean="0"/>
              <a:t>\\svn.cern.ch\reps\totem\trunk\rp_pxi_software</a:t>
            </a:r>
            <a:endParaRPr lang="en-GB" sz="3200" dirty="0" smtClean="0"/>
          </a:p>
        </p:txBody>
      </p:sp>
    </p:spTree>
    <p:extLst>
      <p:ext uri="{BB962C8B-B14F-4D97-AF65-F5344CB8AC3E}">
        <p14:creationId xmlns:p14="http://schemas.microsoft.com/office/powerpoint/2010/main" val="29212144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522</TotalTime>
  <Words>379</Words>
  <Application>Microsoft Office PowerPoint</Application>
  <PresentationFormat>Widescreen</PresentationFormat>
  <Paragraphs>69</Paragraphs>
  <Slides>5</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Wingdings</vt:lpstr>
      <vt:lpstr>Office Theme</vt:lpstr>
      <vt:lpstr>TOTEM Roman Pots</vt:lpstr>
      <vt:lpstr>TOTEM Roman Pots Control System Structure</vt:lpstr>
      <vt:lpstr>TOTEM PXI Structure</vt:lpstr>
      <vt:lpstr>Bug and solution</vt:lpstr>
      <vt:lpstr>Conclusion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RPCS Structure</dc:title>
  <dc:creator>Sylvain Ravat</dc:creator>
  <cp:lastModifiedBy>Sylvain Ravat</cp:lastModifiedBy>
  <cp:revision>29</cp:revision>
  <cp:lastPrinted>2015-06-18T12:25:18Z</cp:lastPrinted>
  <dcterms:created xsi:type="dcterms:W3CDTF">2015-05-27T06:28:50Z</dcterms:created>
  <dcterms:modified xsi:type="dcterms:W3CDTF">2015-06-19T06:50:37Z</dcterms:modified>
</cp:coreProperties>
</file>