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9" r:id="rId2"/>
    <p:sldId id="280" r:id="rId3"/>
    <p:sldId id="283" r:id="rId4"/>
    <p:sldId id="301" r:id="rId5"/>
    <p:sldId id="310" r:id="rId6"/>
    <p:sldId id="302" r:id="rId7"/>
    <p:sldId id="288" r:id="rId8"/>
    <p:sldId id="290" r:id="rId9"/>
    <p:sldId id="303" r:id="rId10"/>
    <p:sldId id="304" r:id="rId11"/>
    <p:sldId id="305" r:id="rId12"/>
    <p:sldId id="309" r:id="rId13"/>
    <p:sldId id="307" r:id="rId14"/>
    <p:sldId id="311" r:id="rId15"/>
    <p:sldId id="308" r:id="rId16"/>
  </p:sldIdLst>
  <p:sldSz cx="9144000" cy="6858000" type="screen4x3"/>
  <p:notesSz cx="68119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D"/>
    <a:srgbClr val="F3F9FA"/>
    <a:srgbClr val="E7F3F4"/>
    <a:srgbClr val="003CB9"/>
    <a:srgbClr val="0055A0"/>
    <a:srgbClr val="0A52A2"/>
    <a:srgbClr val="D7E9FD"/>
    <a:srgbClr val="94C5FA"/>
    <a:srgbClr val="489BF6"/>
    <a:srgbClr val="094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4660"/>
  </p:normalViewPr>
  <p:slideViewPr>
    <p:cSldViewPr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1620" y="-72"/>
      </p:cViewPr>
      <p:guideLst>
        <p:guide orient="horz" pos="3131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5FA06-0660-430A-A078-D898680725F7}" type="datetimeFigureOut">
              <a:rPr lang="en-GB" smtClean="0"/>
              <a:t>19/06/2015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F0222-28F6-42BE-A487-438F54DEE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04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36DF1E1-C6B9-4B8D-A110-61EC5B265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418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6DF1E1-C6B9-4B8D-A110-61EC5B26558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916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E4889-0612-41E2-9A39-F58135837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0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58B55-8D89-49AD-AB75-33A8282D1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9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07645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7695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77F1-21FB-418D-BE82-6D333342D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19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76200"/>
            <a:ext cx="8305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EDF1F-EC69-4A42-ADC7-96A489E9C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57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A5ED4-AF11-4227-8B03-E4DC450ED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1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12838"/>
            <a:ext cx="8229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3825"/>
            <a:ext cx="21336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3962400" cy="3048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3825"/>
            <a:ext cx="2133600" cy="3079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5E220B-3E16-438F-A1D8-A345300CB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4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8229600" cy="4830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77000"/>
            <a:ext cx="39624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34EA4-9EDB-4624-995C-91C8403AA9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254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B340B-A648-4DC9-973B-085CE7CEB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37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128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128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75E03-05CE-4AE4-AF30-8F5C5F493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39EA4-BE4B-41A1-94D3-07759561A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FF71B-643D-4C06-98B3-E2DE5A46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46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01CEA-14B1-44F1-A125-C8D244465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8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D3335-D0CF-4E4A-A795-9C96EF1F7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08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D2827-93B9-48F4-B516-061EB915C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6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065213"/>
          </a:xfrm>
          <a:prstGeom prst="rect">
            <a:avLst/>
          </a:prstGeom>
          <a:solidFill>
            <a:srgbClr val="0A5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685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128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 smtClean="0"/>
              <a:t>Click to edit Master text styles</a:t>
            </a:r>
          </a:p>
          <a:p>
            <a:pPr lvl="1"/>
            <a:r>
              <a:rPr lang="ru-RU" altLang="en-US" dirty="0" smtClean="0"/>
              <a:t>Second level</a:t>
            </a:r>
          </a:p>
          <a:p>
            <a:pPr lvl="2"/>
            <a:r>
              <a:rPr lang="ru-RU" altLang="en-US" dirty="0" smtClean="0"/>
              <a:t>Third level</a:t>
            </a:r>
          </a:p>
          <a:p>
            <a:pPr lvl="3"/>
            <a:r>
              <a:rPr lang="ru-RU" altLang="en-US" dirty="0" smtClean="0"/>
              <a:t>Fourth level</a:t>
            </a:r>
          </a:p>
          <a:p>
            <a:pPr lvl="4"/>
            <a:r>
              <a:rPr lang="ru-RU" altLang="en-US" dirty="0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3825"/>
            <a:ext cx="2133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3825"/>
            <a:ext cx="2895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3825"/>
            <a:ext cx="2133600" cy="30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7EF5DF-A91A-48D1-B6A3-724A0C7E5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Picture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"/>
          <a:stretch>
            <a:fillRect/>
          </a:stretch>
        </p:blipFill>
        <p:spPr bwMode="auto">
          <a:xfrm>
            <a:off x="0" y="0"/>
            <a:ext cx="105886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457200" y="1371600"/>
            <a:ext cx="0" cy="5332413"/>
          </a:xfrm>
          <a:prstGeom prst="line">
            <a:avLst/>
          </a:prstGeom>
          <a:ln w="25400">
            <a:solidFill>
              <a:srgbClr val="0A5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H="1">
            <a:off x="152400" y="6400800"/>
            <a:ext cx="8534400" cy="0"/>
          </a:xfrm>
          <a:prstGeom prst="line">
            <a:avLst/>
          </a:prstGeom>
          <a:ln w="25400">
            <a:solidFill>
              <a:srgbClr val="0A52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64" r:id="rId12"/>
    <p:sldLayoutId id="2147483651" r:id="rId13"/>
    <p:sldLayoutId id="214748366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/>
          <a:p>
            <a:r>
              <a:rPr lang="en-GB" sz="3200" dirty="0">
                <a:solidFill>
                  <a:schemeClr val="tx1"/>
                </a:solidFill>
              </a:rPr>
              <a:t>Beam losses in the triplet due to AC-dipole excitation</a:t>
            </a:r>
            <a:endParaRPr lang="en-GB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1143000" y="5257800"/>
            <a:ext cx="708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GB" altLang="en-US" dirty="0"/>
              <a:t>V. </a:t>
            </a:r>
            <a:r>
              <a:rPr lang="en-GB" altLang="en-US" dirty="0" smtClean="0"/>
              <a:t>Chetvertkova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MPP, 19 June 2015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5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MAD-X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Task: </a:t>
            </a:r>
          </a:p>
          <a:p>
            <a:r>
              <a:rPr lang="en-US" dirty="0" smtClean="0"/>
              <a:t>Check </a:t>
            </a:r>
            <a:r>
              <a:rPr lang="en-US" dirty="0"/>
              <a:t>where the losses occur when MKQ has </a:t>
            </a:r>
          </a:p>
          <a:p>
            <a:pPr lvl="1"/>
            <a:r>
              <a:rPr lang="en-US" dirty="0"/>
              <a:t>Tune frequency (</a:t>
            </a:r>
            <a:r>
              <a:rPr lang="en-US" dirty="0" err="1"/>
              <a:t>Qy</a:t>
            </a:r>
            <a:r>
              <a:rPr lang="en-US" dirty="0"/>
              <a:t> = 59.32)</a:t>
            </a:r>
          </a:p>
          <a:p>
            <a:pPr lvl="1"/>
            <a:r>
              <a:rPr lang="en-US" dirty="0"/>
              <a:t>Nearly tune frequency (Qy-0.001; Qy-0.01)</a:t>
            </a:r>
          </a:p>
          <a:p>
            <a:r>
              <a:rPr lang="en-US" dirty="0"/>
              <a:t>Check the aperture size at the bottlenecks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V6.503 </a:t>
            </a:r>
            <a:r>
              <a:rPr lang="en-US" dirty="0"/>
              <a:t>sequence</a:t>
            </a:r>
          </a:p>
          <a:p>
            <a:r>
              <a:rPr lang="en-US" dirty="0"/>
              <a:t>0.8 / 3 / 0.8 / 3 m optics</a:t>
            </a:r>
          </a:p>
          <a:p>
            <a:r>
              <a:rPr lang="en-US" dirty="0" smtClean="0"/>
              <a:t>3.5 </a:t>
            </a:r>
            <a:r>
              <a:rPr lang="en-US" dirty="0" err="1" smtClean="0"/>
              <a:t>mm·mrad</a:t>
            </a:r>
            <a:r>
              <a:rPr lang="en-US" dirty="0" smtClean="0"/>
              <a:t> – normalized </a:t>
            </a:r>
            <a:r>
              <a:rPr lang="en-US" dirty="0" smtClean="0"/>
              <a:t>emittance</a:t>
            </a:r>
          </a:p>
          <a:p>
            <a:pPr marL="0" indent="361950">
              <a:buNone/>
            </a:pPr>
            <a:r>
              <a:rPr lang="en-GB" dirty="0" err="1" smtClean="0"/>
              <a:t>lhc_as</a:t>
            </a:r>
            <a:r>
              <a:rPr lang="en-GB" dirty="0" smtClean="0"/>
              <a:t>-built </a:t>
            </a:r>
            <a:r>
              <a:rPr lang="en-US" dirty="0"/>
              <a:t>sequence (run 2 version)</a:t>
            </a:r>
          </a:p>
          <a:p>
            <a:pPr marL="0" indent="361950">
              <a:buNone/>
            </a:pPr>
            <a:r>
              <a:rPr lang="en-US" dirty="0"/>
              <a:t>0.8 / 10 / 0.8 / 3 m optics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8" name="Right Brace 7"/>
          <p:cNvSpPr/>
          <p:nvPr/>
        </p:nvSpPr>
        <p:spPr>
          <a:xfrm>
            <a:off x="4343399" y="4018866"/>
            <a:ext cx="76200" cy="68580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0" y="40386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0.8 / 10 / 0.8 / 3 m optics was not yet available at the time of event</a:t>
            </a:r>
            <a:endParaRPr lang="en-GB" dirty="0"/>
          </a:p>
        </p:txBody>
      </p:sp>
      <p:sp>
        <p:nvSpPr>
          <p:cNvPr id="10" name="Flowchart: Process 9"/>
          <p:cNvSpPr/>
          <p:nvPr/>
        </p:nvSpPr>
        <p:spPr>
          <a:xfrm>
            <a:off x="838200" y="5257800"/>
            <a:ext cx="7848600" cy="990600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334100" y="5491490"/>
            <a:ext cx="22108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9525" cmpd="sng">
                  <a:solidFill>
                    <a:srgbClr val="FF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Preliminary</a:t>
            </a:r>
            <a:endParaRPr lang="en-US" sz="2800" b="1" cap="none" spc="50" dirty="0">
              <a:ln w="9525" cmpd="sng">
                <a:solidFill>
                  <a:srgbClr val="FF000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811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MAD-X: Comparison of the loss patterns in case of various MKQ kicks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066800"/>
            <a:ext cx="4320000" cy="31368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975474"/>
            <a:ext cx="4320000" cy="28253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4267200"/>
            <a:ext cx="46134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the MKQ frequency is equal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Qy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Qy-0.001</a:t>
            </a:r>
          </a:p>
          <a:p>
            <a:r>
              <a:rPr lang="en-US" dirty="0" smtClean="0"/>
              <a:t>Losses are mostly observed in MCBXV.2L5</a:t>
            </a:r>
          </a:p>
          <a:p>
            <a:endParaRPr lang="en-US" dirty="0"/>
          </a:p>
          <a:p>
            <a:r>
              <a:rPr lang="en-US" dirty="0" smtClean="0"/>
              <a:t>If the difference with tune is 0.01 (Qy-0.01) </a:t>
            </a:r>
          </a:p>
          <a:p>
            <a:r>
              <a:rPr lang="en-US" dirty="0" smtClean="0"/>
              <a:t>– no losses are observed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800" y="1066801"/>
            <a:ext cx="4320000" cy="313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MAD-X: Aperture </a:t>
            </a:r>
            <a:r>
              <a:rPr lang="en-US" dirty="0" smtClean="0"/>
              <a:t>bottlenecks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1219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Run 1,</a:t>
            </a:r>
            <a:r>
              <a:rPr lang="en-GB" dirty="0" smtClean="0"/>
              <a:t> 0.8 </a:t>
            </a:r>
            <a:r>
              <a:rPr lang="en-GB" dirty="0"/>
              <a:t>/ 3 / 0.8 / </a:t>
            </a:r>
            <a:r>
              <a:rPr lang="en-GB" dirty="0" smtClean="0"/>
              <a:t>3 </a:t>
            </a:r>
            <a:r>
              <a:rPr lang="en-US" dirty="0" smtClean="0"/>
              <a:t>optics </a:t>
            </a:r>
          </a:p>
          <a:p>
            <a:pPr marL="0" indent="0" algn="ctr">
              <a:buNone/>
            </a:pPr>
            <a:r>
              <a:rPr lang="en-US" dirty="0" smtClean="0"/>
              <a:t>vs. </a:t>
            </a:r>
          </a:p>
          <a:p>
            <a:pPr marL="0" indent="0" algn="ctr">
              <a:buNone/>
            </a:pPr>
            <a:r>
              <a:rPr lang="en-US" dirty="0" smtClean="0"/>
              <a:t>Run 2, thick </a:t>
            </a:r>
            <a:r>
              <a:rPr lang="en-GB" dirty="0"/>
              <a:t>0.8 / 10 / 0.8 / </a:t>
            </a:r>
            <a:r>
              <a:rPr lang="en-GB" dirty="0" smtClean="0"/>
              <a:t>3 optics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474979"/>
              </p:ext>
            </p:extLst>
          </p:nvPr>
        </p:nvGraphicFramePr>
        <p:xfrm>
          <a:off x="152400" y="2786801"/>
          <a:ext cx="8839196" cy="338539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14400"/>
                <a:gridCol w="609600"/>
                <a:gridCol w="669802"/>
                <a:gridCol w="585014"/>
                <a:gridCol w="802584"/>
                <a:gridCol w="762000"/>
                <a:gridCol w="685800"/>
                <a:gridCol w="685800"/>
                <a:gridCol w="381000"/>
                <a:gridCol w="609600"/>
                <a:gridCol w="609600"/>
                <a:gridCol w="762000"/>
                <a:gridCol w="761996"/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RUN 1 : 0.8 / 3 / 0.8 / 3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RUN </a:t>
                      </a:r>
                      <a:r>
                        <a:rPr lang="en-GB" sz="10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 (thick): </a:t>
                      </a:r>
                      <a:r>
                        <a:rPr lang="en-GB" sz="1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 / 10 / 0.8 / 3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81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S, 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Aperture-X, mm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Aperture-Y, mm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solidFill>
                            <a:schemeClr val="tx1"/>
                          </a:solidFill>
                          <a:effectLst/>
                        </a:rPr>
                        <a:t>SIGMA-X, mm</a:t>
                      </a:r>
                      <a:endParaRPr lang="en-GB" sz="10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SIGMA-Y, mm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Aperture-X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, sigma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Aperture-Y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, sigma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SIGMA-X, mm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SIGMA-Y, mm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Aperture-X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, sigma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Aperture-Y</a:t>
                      </a:r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, sigma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TCTPV.4R5.B2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13183.95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0.74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0.47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53.93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31.86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0.74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0.47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54.02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31.64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TCP.D6R7.B2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6460.043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141.19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22.63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141.75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22.54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TCP.C6R7.B2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6462.043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0.28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21.76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195.61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0.21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21.85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194.80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MQXA.3R5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13282.32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0.86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33.48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21.17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0.98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1.01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29.58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23.77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MQXB.B2R5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13290.74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23.77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32.99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23.37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36.93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MQXB.A2R5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13297.24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24.87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40.11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1.03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39.78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MQXA.1R5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13306.32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42.12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38.15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50.05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41.56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MQXA.1L5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13358.62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45.94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34.98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0.63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45.95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MQXB.A2L5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13366.84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48.30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20.65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1.23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45.84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19.54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MCBXV.2L5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13367.31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45.18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19.48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0.64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45.19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19.47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02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MQXB.B2L5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13373.34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39.73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19.74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34.00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21.40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513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MQXA.3L5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13382.62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28.9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0.86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25.49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27.80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0.82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24.81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29.23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13" marR="8513" marT="851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MQXB.B2R1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26617.58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32.99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23.37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36.93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MQXB.A2R1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26624.08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24.87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28.18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39.78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MQXB.A2L1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48.30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20.65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45.84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19.54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MQXB.B2L1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41.3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39.73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19.74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21.40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MQXA.3L1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28.9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25.49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27.80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24.81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1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MAD-X: </a:t>
            </a:r>
            <a:r>
              <a:rPr lang="en-US" dirty="0" smtClean="0"/>
              <a:t>Aperture bottlenecks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301163"/>
              </p:ext>
            </p:extLst>
          </p:nvPr>
        </p:nvGraphicFramePr>
        <p:xfrm>
          <a:off x="609600" y="1981200"/>
          <a:ext cx="8458200" cy="288263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365980"/>
                <a:gridCol w="1072420"/>
                <a:gridCol w="990600"/>
                <a:gridCol w="1143000"/>
                <a:gridCol w="1219200"/>
                <a:gridCol w="1371600"/>
                <a:gridCol w="1295400"/>
              </a:tblGrid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APER_X,</a:t>
                      </a:r>
                      <a:r>
                        <a:rPr lang="en-GB" sz="14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APER_Y,m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sigma-x, mm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sigma-y, mm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Aper-X, sigma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Aper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-Y, sigma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TCP.D6R7.B2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0.0044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141.75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22.03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TCP.C6R7.B2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21.67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196.43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TCTPH.4R5.B2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20.32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88.08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TCTPV.4R5.B2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54.02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31.64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MQXB.A2L5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45.84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19.54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MCBXH.2L5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45.19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19.47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MQXB.B2L5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44.46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19.40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TCTPH.4R1.B2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54.12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86.66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TCTPV.4R1.B2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0.74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54.08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64.29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MQXB.B2R1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19.40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44.46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MCBXH.2R1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19.47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45.19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MQXB.A2R1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0.0289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1.23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0.63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19.54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45.84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12192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Run 2, thin </a:t>
            </a:r>
            <a:r>
              <a:rPr lang="en-GB" sz="1800" dirty="0"/>
              <a:t>0.8 / 10 / 0.8 / </a:t>
            </a:r>
            <a:r>
              <a:rPr lang="en-GB" sz="1800" dirty="0" smtClean="0"/>
              <a:t>3 optics is available since 2pm 18 June </a:t>
            </a:r>
            <a:r>
              <a:rPr lang="en-GB" sz="1800" dirty="0" smtClean="0">
                <a:sym typeface="Wingdings" panose="05000000000000000000" pitchFamily="2" charset="2"/>
              </a:rPr>
              <a:t>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968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MAD-X: Loss pattern vs turn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02" y="1143000"/>
            <a:ext cx="7858147" cy="513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2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case of </a:t>
            </a:r>
            <a:r>
              <a:rPr lang="en-US" dirty="0" smtClean="0"/>
              <a:t>AC-dipole </a:t>
            </a:r>
            <a:r>
              <a:rPr lang="en-US" dirty="0" smtClean="0"/>
              <a:t>vertical </a:t>
            </a:r>
            <a:r>
              <a:rPr lang="en-US" dirty="0" smtClean="0"/>
              <a:t>excitation of Beam 2 </a:t>
            </a:r>
            <a:r>
              <a:rPr lang="en-US" dirty="0" smtClean="0"/>
              <a:t>with the frequency close to that of the tune, the aperture bottleneck is located </a:t>
            </a:r>
            <a:r>
              <a:rPr lang="en-US" dirty="0" smtClean="0"/>
              <a:t>in the triplet at IP5 (in quadrupoles and corrector).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order to intercept the losses in the triplet-region, the TCT should be moved to &lt;19 sigma.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6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27 May, 2.11 am: Sequence of events</a:t>
            </a:r>
          </a:p>
          <a:p>
            <a:r>
              <a:rPr lang="en-US" dirty="0" smtClean="0"/>
              <a:t>Concerns</a:t>
            </a:r>
          </a:p>
          <a:p>
            <a:r>
              <a:rPr lang="en-US" dirty="0" smtClean="0"/>
              <a:t>MAD-X simulations</a:t>
            </a:r>
          </a:p>
          <a:p>
            <a:r>
              <a:rPr lang="en-US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45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events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2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u="sng" dirty="0" smtClean="0"/>
              <a:t>Optics </a:t>
            </a:r>
            <a:r>
              <a:rPr lang="en-US" u="sng" dirty="0" smtClean="0"/>
              <a:t>(beta-function)_measurements</a:t>
            </a:r>
            <a:endParaRPr lang="en-US" u="sng" dirty="0" smtClean="0"/>
          </a:p>
          <a:p>
            <a:r>
              <a:rPr lang="en-US" dirty="0" smtClean="0"/>
              <a:t>Beam:</a:t>
            </a:r>
          </a:p>
          <a:p>
            <a:pPr lvl="1"/>
            <a:r>
              <a:rPr lang="en-US" dirty="0" smtClean="0"/>
              <a:t>6 bunches at 6.5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intensity ~7e9 (SMP: present, safe)</a:t>
            </a:r>
          </a:p>
          <a:p>
            <a:r>
              <a:rPr lang="en-US" dirty="0" smtClean="0"/>
              <a:t>Beam setup/ squeeze </a:t>
            </a:r>
          </a:p>
          <a:p>
            <a:r>
              <a:rPr lang="en-US" dirty="0" smtClean="0"/>
              <a:t>BSTAR: 0.8 / 10 / 0.8 / 3 m</a:t>
            </a:r>
          </a:p>
          <a:p>
            <a:r>
              <a:rPr lang="en-US" dirty="0" smtClean="0"/>
              <a:t>Half-gap of the collimators:</a:t>
            </a:r>
          </a:p>
          <a:p>
            <a:pPr lvl="1" eaLnBrk="1" hangingPunct="1"/>
            <a:r>
              <a:rPr lang="en-GB" altLang="en-US" dirty="0" smtClean="0"/>
              <a:t>TCP.D6R7 (vert.): 4.5 mm</a:t>
            </a:r>
          </a:p>
          <a:p>
            <a:pPr lvl="1" eaLnBrk="1" hangingPunct="1"/>
            <a:r>
              <a:rPr lang="en-GB" altLang="en-US" dirty="0" smtClean="0"/>
              <a:t>TCP.C6R7 (hor.): 6 mm</a:t>
            </a:r>
          </a:p>
          <a:p>
            <a:pPr lvl="1" eaLnBrk="1" hangingPunct="1"/>
            <a:r>
              <a:rPr lang="en-GB" altLang="en-US" dirty="0" smtClean="0"/>
              <a:t>TCTPV.4R5: 15 mm</a:t>
            </a:r>
          </a:p>
          <a:p>
            <a:pPr lvl="1" eaLnBrk="1" hangingPunct="1"/>
            <a:r>
              <a:rPr lang="en-GB" altLang="en-US" dirty="0" smtClean="0"/>
              <a:t>TCTPH.4R5: 15 mm</a:t>
            </a:r>
            <a:endParaRPr lang="en-US" dirty="0" smtClean="0"/>
          </a:p>
          <a:p>
            <a:r>
              <a:rPr lang="en-US" dirty="0" smtClean="0"/>
              <a:t>The beam was excited by AC dipole </a:t>
            </a:r>
            <a:r>
              <a:rPr lang="en-US" dirty="0"/>
              <a:t>(</a:t>
            </a:r>
            <a:r>
              <a:rPr lang="en-US" dirty="0" smtClean="0"/>
              <a:t>MKQA.6L4) </a:t>
            </a:r>
          </a:p>
        </p:txBody>
      </p:sp>
    </p:spTree>
    <p:extLst>
      <p:ext uri="{BB962C8B-B14F-4D97-AF65-F5344CB8AC3E}">
        <p14:creationId xmlns:p14="http://schemas.microsoft.com/office/powerpoint/2010/main" val="15203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00" y="1524000"/>
            <a:ext cx="7920000" cy="495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events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17586"/>
          </a:xfrm>
        </p:spPr>
        <p:txBody>
          <a:bodyPr/>
          <a:lstStyle/>
          <a:p>
            <a:r>
              <a:rPr lang="en-GB" altLang="en-US" dirty="0" smtClean="0"/>
              <a:t>Beams were dumped due to 10ms RS by a BLM at IP5: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12" y="3418535"/>
            <a:ext cx="8245194" cy="30569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4020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609600"/>
          </a:xfrm>
        </p:spPr>
        <p:txBody>
          <a:bodyPr/>
          <a:lstStyle/>
          <a:p>
            <a:r>
              <a:rPr lang="en-US" dirty="0" smtClean="0"/>
              <a:t>Sequence of events</a:t>
            </a:r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17586"/>
          </a:xfrm>
        </p:spPr>
        <p:txBody>
          <a:bodyPr/>
          <a:lstStyle/>
          <a:p>
            <a:r>
              <a:rPr lang="en-GB" altLang="en-US" dirty="0" smtClean="0"/>
              <a:t>BLM signal at IP1: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12986"/>
            <a:ext cx="8280000" cy="397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1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events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1828800"/>
          </a:xfrm>
        </p:spPr>
        <p:txBody>
          <a:bodyPr/>
          <a:lstStyle/>
          <a:p>
            <a:r>
              <a:rPr lang="en-GB" altLang="en-US" dirty="0" smtClean="0"/>
              <a:t>Beams were dumped due to 10ms RS by a BLM at IP5: BLMQI.02L5.B2E22_MQXB</a:t>
            </a:r>
          </a:p>
          <a:p>
            <a:pPr lvl="1" eaLnBrk="1" hangingPunct="1"/>
            <a:r>
              <a:rPr lang="de-CH" altLang="en-US" dirty="0" smtClean="0"/>
              <a:t>Beam </a:t>
            </a:r>
            <a:r>
              <a:rPr lang="de-CH" altLang="en-US" dirty="0"/>
              <a:t>losses </a:t>
            </a:r>
            <a:r>
              <a:rPr lang="de-CH" altLang="en-US" dirty="0" smtClean="0"/>
              <a:t>were </a:t>
            </a:r>
            <a:r>
              <a:rPr lang="de-CH" altLang="en-US" dirty="0"/>
              <a:t>observed </a:t>
            </a:r>
            <a:r>
              <a:rPr lang="de-CH" altLang="en-US" dirty="0" smtClean="0"/>
              <a:t>during ~15ms</a:t>
            </a:r>
            <a:r>
              <a:rPr lang="de-CH" altLang="en-US" dirty="0"/>
              <a:t>, with peaks </a:t>
            </a:r>
            <a:r>
              <a:rPr lang="de-CH" altLang="en-US" dirty="0" smtClean="0"/>
              <a:t>every ~3ms 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BPM ORBIT: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Frequency </a:t>
            </a:r>
            <a:r>
              <a:rPr lang="en-GB" dirty="0"/>
              <a:t>of the AC dipole trimmed too close to the tune value </a:t>
            </a:r>
            <a:br>
              <a:rPr lang="en-GB" dirty="0"/>
            </a:b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984250"/>
            <a:ext cx="7920000" cy="273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Sequence of events</a:t>
            </a:r>
            <a:endParaRPr lang="en-GB" altLang="en-US" dirty="0" smtClean="0"/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58EFD7-39A3-4D89-A470-F42008F3DF7F}" type="slidenum">
              <a:rPr lang="en-US" altLang="en-US" sz="120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95400"/>
            <a:ext cx="7920000" cy="49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94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Sequence of events</a:t>
            </a:r>
            <a:endParaRPr lang="en-GB" altLang="en-US" dirty="0" smtClean="0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1C17087-7568-4225-8BEA-A99D553BB0D7}" type="slidenum">
              <a:rPr lang="en-US" altLang="en-US" sz="120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00" y="1143000"/>
            <a:ext cx="8280000" cy="5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46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Why was the triplet </a:t>
            </a:r>
            <a:r>
              <a:rPr lang="en-GB" altLang="en-US" dirty="0" smtClean="0"/>
              <a:t>at IP5 </a:t>
            </a:r>
            <a:r>
              <a:rPr lang="en-GB" altLang="en-US" dirty="0"/>
              <a:t>first hit by beam losses? Is this the general aperture limitation?</a:t>
            </a:r>
          </a:p>
          <a:p>
            <a:pPr eaLnBrk="1" hangingPunct="1">
              <a:spcBef>
                <a:spcPts val="1200"/>
              </a:spcBef>
            </a:pPr>
            <a:r>
              <a:rPr lang="en-GB" altLang="en-US" dirty="0" smtClean="0"/>
              <a:t>The TCT </a:t>
            </a:r>
            <a:r>
              <a:rPr lang="en-GB" altLang="en-US" dirty="0"/>
              <a:t>in IR5 did not protect the </a:t>
            </a:r>
            <a:r>
              <a:rPr lang="en-GB" altLang="en-US" dirty="0" smtClean="0"/>
              <a:t>triplet, why?</a:t>
            </a:r>
            <a:endParaRPr lang="en-GB" altLang="en-US" dirty="0"/>
          </a:p>
          <a:p>
            <a:pPr eaLnBrk="1" hangingPunct="1">
              <a:spcBef>
                <a:spcPts val="1200"/>
              </a:spcBef>
            </a:pPr>
            <a:r>
              <a:rPr lang="de-CH" altLang="en-US" dirty="0" smtClean="0"/>
              <a:t>What </a:t>
            </a:r>
            <a:r>
              <a:rPr lang="de-CH" altLang="en-US" dirty="0"/>
              <a:t>should be the position of the TCT to protect the triplet?</a:t>
            </a:r>
            <a:endParaRPr lang="en-GB" altLang="en-US" dirty="0"/>
          </a:p>
          <a:p>
            <a:pPr eaLnBrk="1" hangingPunct="1"/>
            <a:endParaRPr lang="en-GB" altLang="en-US" dirty="0"/>
          </a:p>
          <a:p>
            <a:pPr eaLnBrk="1" hangingPunct="1"/>
            <a:endParaRPr lang="en-GB" altLang="en-US" dirty="0"/>
          </a:p>
          <a:p>
            <a:pPr eaLnBrk="1" hangingPunct="1"/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34EA4-9EDB-4624-995C-91C8403AA96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99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22826</TotalTime>
  <Words>843</Words>
  <Application>Microsoft Office PowerPoint</Application>
  <PresentationFormat>On-screen Show (4:3)</PresentationFormat>
  <Paragraphs>403</Paragraphs>
  <Slides>15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Default Design</vt:lpstr>
      <vt:lpstr>Beam losses in the triplet due to AC-dipole excitation</vt:lpstr>
      <vt:lpstr>Contents</vt:lpstr>
      <vt:lpstr>Sequence of events</vt:lpstr>
      <vt:lpstr>Sequence of events</vt:lpstr>
      <vt:lpstr>Sequence of events</vt:lpstr>
      <vt:lpstr>Sequence of events</vt:lpstr>
      <vt:lpstr>Sequence of events</vt:lpstr>
      <vt:lpstr>Sequence of events</vt:lpstr>
      <vt:lpstr>Concerns</vt:lpstr>
      <vt:lpstr>MAD-X simulations</vt:lpstr>
      <vt:lpstr>MAD-X: Comparison of the loss patterns in case of various MKQ kicks</vt:lpstr>
      <vt:lpstr>MAD-X: Aperture bottlenecks</vt:lpstr>
      <vt:lpstr>MAD-X: Aperture bottlenecks</vt:lpstr>
      <vt:lpstr>MAD-X: Loss pattern vs turn</vt:lpstr>
      <vt:lpstr>Conclusions</vt:lpstr>
    </vt:vector>
  </TitlesOfParts>
  <Company>JPMorgan Chase &amp; Co.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Vera Chetvertkova</cp:lastModifiedBy>
  <cp:revision>689</cp:revision>
  <cp:lastPrinted>2015-06-11T13:01:58Z</cp:lastPrinted>
  <dcterms:created xsi:type="dcterms:W3CDTF">2013-01-24T21:57:23Z</dcterms:created>
  <dcterms:modified xsi:type="dcterms:W3CDTF">2015-06-19T07:49:33Z</dcterms:modified>
</cp:coreProperties>
</file>