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540" r:id="rId2"/>
    <p:sldId id="538" r:id="rId3"/>
    <p:sldId id="545" r:id="rId4"/>
    <p:sldId id="546" r:id="rId5"/>
    <p:sldId id="544" r:id="rId6"/>
  </p:sldIdLst>
  <p:sldSz cx="9144000" cy="6858000" type="screen4x3"/>
  <p:notesSz cx="6858000" cy="9144000"/>
  <p:defaultTextStyle>
    <a:defPPr>
      <a:defRPr lang="da-DK"/>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962"/>
    <a:srgbClr val="00FF00"/>
    <a:srgbClr val="C5FF8B"/>
    <a:srgbClr val="B7FFB7"/>
    <a:srgbClr val="3161AB"/>
    <a:srgbClr val="4D8AD3"/>
    <a:srgbClr val="0000FF"/>
    <a:srgbClr val="0000D0"/>
    <a:srgbClr val="335E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0980" autoAdjust="0"/>
    <p:restoredTop sz="86397" autoAdjust="0"/>
  </p:normalViewPr>
  <p:slideViewPr>
    <p:cSldViewPr>
      <p:cViewPr varScale="1">
        <p:scale>
          <a:sx n="108" d="100"/>
          <a:sy n="108" d="100"/>
        </p:scale>
        <p:origin x="-16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a-DK"/>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4D3EB59-6A11-4699-9C60-633A48D1A7CB}" type="datetimeFigureOut">
              <a:rPr lang="da-DK"/>
              <a:pPr>
                <a:defRPr/>
              </a:pPr>
              <a:t>19-06-2015</a:t>
            </a:fld>
            <a:endParaRPr lang="da-DK"/>
          </a:p>
        </p:txBody>
      </p:sp>
      <p:sp>
        <p:nvSpPr>
          <p:cNvPr id="4" name="Pladsholder til diasbille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a-DK" noProof="0"/>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a-DK" noProof="0" smtClean="0"/>
              <a:t>Klik for at redigere typografi i masteren</a:t>
            </a:r>
          </a:p>
          <a:p>
            <a:pPr lvl="1"/>
            <a:r>
              <a:rPr lang="da-DK" noProof="0" smtClean="0"/>
              <a:t>Andet niveau</a:t>
            </a:r>
          </a:p>
          <a:p>
            <a:pPr lvl="2"/>
            <a:r>
              <a:rPr lang="da-DK" noProof="0" smtClean="0"/>
              <a:t>Tredje niveau</a:t>
            </a:r>
          </a:p>
          <a:p>
            <a:pPr lvl="3"/>
            <a:r>
              <a:rPr lang="da-DK" noProof="0" smtClean="0"/>
              <a:t>Fjerde niveau</a:t>
            </a:r>
          </a:p>
          <a:p>
            <a:pPr lvl="4"/>
            <a:r>
              <a:rPr lang="da-DK" noProof="0" smtClean="0"/>
              <a:t>Femte niveau</a:t>
            </a:r>
            <a:endParaRPr lang="da-DK" noProof="0"/>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a-DK"/>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6ACDD1B-B125-46B2-A57C-9F877939B260}" type="slidenum">
              <a:rPr lang="da-DK"/>
              <a:pPr>
                <a:defRPr/>
              </a:pPr>
              <a:t>‹nr.›</a:t>
            </a:fld>
            <a:endParaRPr lang="da-DK"/>
          </a:p>
        </p:txBody>
      </p:sp>
    </p:spTree>
    <p:extLst>
      <p:ext uri="{BB962C8B-B14F-4D97-AF65-F5344CB8AC3E}">
        <p14:creationId xmlns:p14="http://schemas.microsoft.com/office/powerpoint/2010/main" val="3900684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
        <p:nvSpPr>
          <p:cNvPr id="4" name="Pladsholder til diasnummer 3"/>
          <p:cNvSpPr>
            <a:spLocks noGrp="1"/>
          </p:cNvSpPr>
          <p:nvPr>
            <p:ph type="sldNum" sz="quarter" idx="10"/>
          </p:nvPr>
        </p:nvSpPr>
        <p:spPr/>
        <p:txBody>
          <a:bodyPr/>
          <a:lstStyle/>
          <a:p>
            <a:pPr>
              <a:defRPr/>
            </a:pPr>
            <a:fld id="{B6ACDD1B-B125-46B2-A57C-9F877939B260}" type="slidenum">
              <a:rPr lang="da-DK" smtClean="0"/>
              <a:pPr>
                <a:defRPr/>
              </a:pPr>
              <a:t>2</a:t>
            </a:fld>
            <a:endParaRPr lang="da-DK"/>
          </a:p>
        </p:txBody>
      </p:sp>
    </p:spTree>
    <p:extLst>
      <p:ext uri="{BB962C8B-B14F-4D97-AF65-F5344CB8AC3E}">
        <p14:creationId xmlns:p14="http://schemas.microsoft.com/office/powerpoint/2010/main" val="1320032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
        <p:nvSpPr>
          <p:cNvPr id="4" name="Pladsholder til diasnummer 3"/>
          <p:cNvSpPr>
            <a:spLocks noGrp="1"/>
          </p:cNvSpPr>
          <p:nvPr>
            <p:ph type="sldNum" sz="quarter" idx="10"/>
          </p:nvPr>
        </p:nvSpPr>
        <p:spPr/>
        <p:txBody>
          <a:bodyPr/>
          <a:lstStyle/>
          <a:p>
            <a:pPr>
              <a:defRPr/>
            </a:pPr>
            <a:fld id="{B6ACDD1B-B125-46B2-A57C-9F877939B260}" type="slidenum">
              <a:rPr lang="da-DK" smtClean="0"/>
              <a:pPr>
                <a:defRPr/>
              </a:pPr>
              <a:t>3</a:t>
            </a:fld>
            <a:endParaRPr lang="da-DK"/>
          </a:p>
        </p:txBody>
      </p:sp>
    </p:spTree>
    <p:extLst>
      <p:ext uri="{BB962C8B-B14F-4D97-AF65-F5344CB8AC3E}">
        <p14:creationId xmlns:p14="http://schemas.microsoft.com/office/powerpoint/2010/main" val="1320032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
        <p:nvSpPr>
          <p:cNvPr id="4" name="Pladsholder til diasnummer 3"/>
          <p:cNvSpPr>
            <a:spLocks noGrp="1"/>
          </p:cNvSpPr>
          <p:nvPr>
            <p:ph type="sldNum" sz="quarter" idx="10"/>
          </p:nvPr>
        </p:nvSpPr>
        <p:spPr/>
        <p:txBody>
          <a:bodyPr/>
          <a:lstStyle/>
          <a:p>
            <a:pPr>
              <a:defRPr/>
            </a:pPr>
            <a:fld id="{B6ACDD1B-B125-46B2-A57C-9F877939B260}" type="slidenum">
              <a:rPr lang="da-DK" smtClean="0"/>
              <a:pPr>
                <a:defRPr/>
              </a:pPr>
              <a:t>4</a:t>
            </a:fld>
            <a:endParaRPr lang="da-DK"/>
          </a:p>
        </p:txBody>
      </p:sp>
    </p:spTree>
    <p:extLst>
      <p:ext uri="{BB962C8B-B14F-4D97-AF65-F5344CB8AC3E}">
        <p14:creationId xmlns:p14="http://schemas.microsoft.com/office/powerpoint/2010/main" val="1320032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US" dirty="0"/>
          </a:p>
        </p:txBody>
      </p:sp>
      <p:sp>
        <p:nvSpPr>
          <p:cNvPr id="4" name="Pladsholder til diasnummer 3"/>
          <p:cNvSpPr>
            <a:spLocks noGrp="1"/>
          </p:cNvSpPr>
          <p:nvPr>
            <p:ph type="sldNum" sz="quarter" idx="10"/>
          </p:nvPr>
        </p:nvSpPr>
        <p:spPr/>
        <p:txBody>
          <a:bodyPr/>
          <a:lstStyle/>
          <a:p>
            <a:pPr>
              <a:defRPr/>
            </a:pPr>
            <a:fld id="{B6ACDD1B-B125-46B2-A57C-9F877939B260}" type="slidenum">
              <a:rPr lang="da-DK" smtClean="0"/>
              <a:pPr>
                <a:defRPr/>
              </a:pPr>
              <a:t>5</a:t>
            </a:fld>
            <a:endParaRPr lang="da-DK"/>
          </a:p>
        </p:txBody>
      </p:sp>
    </p:spTree>
    <p:extLst>
      <p:ext uri="{BB962C8B-B14F-4D97-AF65-F5344CB8AC3E}">
        <p14:creationId xmlns:p14="http://schemas.microsoft.com/office/powerpoint/2010/main" val="1320032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titeltypografi i masteren</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sp>
        <p:nvSpPr>
          <p:cNvPr id="4" name="Pladsholder til dato 3"/>
          <p:cNvSpPr>
            <a:spLocks noGrp="1"/>
          </p:cNvSpPr>
          <p:nvPr>
            <p:ph type="dt" sz="half" idx="10"/>
          </p:nvPr>
        </p:nvSpPr>
        <p:spPr/>
        <p:txBody>
          <a:bodyPr/>
          <a:lstStyle>
            <a:lvl1pPr>
              <a:defRPr/>
            </a:lvl1pPr>
          </a:lstStyle>
          <a:p>
            <a:pPr>
              <a:defRPr/>
            </a:pPr>
            <a:fld id="{E7409D5D-02DB-4711-822A-78073F245839}" type="datetimeFigureOut">
              <a:rPr lang="da-DK"/>
              <a:pPr>
                <a:defRPr/>
              </a:pPr>
              <a:t>19-06-2015</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416DABE0-03DF-4C36-86A9-B3C33309EFAD}" type="slidenum">
              <a:rPr lang="da-DK"/>
              <a:pPr>
                <a:defRPr/>
              </a:pPr>
              <a:t>‹nr.›</a:t>
            </a:fld>
            <a:endParaRPr lang="da-DK"/>
          </a:p>
        </p:txBody>
      </p:sp>
    </p:spTree>
    <p:extLst>
      <p:ext uri="{BB962C8B-B14F-4D97-AF65-F5344CB8AC3E}">
        <p14:creationId xmlns:p14="http://schemas.microsoft.com/office/powerpoint/2010/main" val="354842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lvl1pPr>
              <a:defRPr/>
            </a:lvl1pPr>
          </a:lstStyle>
          <a:p>
            <a:pPr>
              <a:defRPr/>
            </a:pPr>
            <a:fld id="{BB9D803D-E6C8-46B4-833E-3A733F8F4B6A}" type="datetimeFigureOut">
              <a:rPr lang="da-DK"/>
              <a:pPr>
                <a:defRPr/>
              </a:pPr>
              <a:t>19-06-2015</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01298184-C2AA-49E6-A869-02BA3697BCA5}" type="slidenum">
              <a:rPr lang="da-DK"/>
              <a:pPr>
                <a:defRPr/>
              </a:pPr>
              <a:t>‹nr.›</a:t>
            </a:fld>
            <a:endParaRPr lang="da-DK"/>
          </a:p>
        </p:txBody>
      </p:sp>
    </p:spTree>
    <p:extLst>
      <p:ext uri="{BB962C8B-B14F-4D97-AF65-F5344CB8AC3E}">
        <p14:creationId xmlns:p14="http://schemas.microsoft.com/office/powerpoint/2010/main" val="2616074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274638"/>
            <a:ext cx="6019800" cy="5851525"/>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lvl1pPr>
              <a:defRPr/>
            </a:lvl1pPr>
          </a:lstStyle>
          <a:p>
            <a:pPr>
              <a:defRPr/>
            </a:pPr>
            <a:fld id="{5E9AE008-35DA-4AE4-A6F9-33C089D59AD7}" type="datetimeFigureOut">
              <a:rPr lang="da-DK"/>
              <a:pPr>
                <a:defRPr/>
              </a:pPr>
              <a:t>19-06-2015</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F1C5B27B-85F1-45FC-93FC-F17FA391A1AF}" type="slidenum">
              <a:rPr lang="da-DK"/>
              <a:pPr>
                <a:defRPr/>
              </a:pPr>
              <a:t>‹nr.›</a:t>
            </a:fld>
            <a:endParaRPr lang="da-DK"/>
          </a:p>
        </p:txBody>
      </p:sp>
    </p:spTree>
    <p:extLst>
      <p:ext uri="{BB962C8B-B14F-4D97-AF65-F5344CB8AC3E}">
        <p14:creationId xmlns:p14="http://schemas.microsoft.com/office/powerpoint/2010/main" val="262139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lvl1pPr>
              <a:defRPr/>
            </a:lvl1pPr>
          </a:lstStyle>
          <a:p>
            <a:pPr>
              <a:defRPr/>
            </a:pPr>
            <a:fld id="{59C91B94-8657-4261-A75D-A172C172A16D}" type="datetimeFigureOut">
              <a:rPr lang="da-DK"/>
              <a:pPr>
                <a:defRPr/>
              </a:pPr>
              <a:t>19-06-2015</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05550C3F-7ABF-4310-9F7F-4F340F88F736}" type="slidenum">
              <a:rPr lang="da-DK"/>
              <a:pPr>
                <a:defRPr/>
              </a:pPr>
              <a:t>‹nr.›</a:t>
            </a:fld>
            <a:endParaRPr lang="da-DK"/>
          </a:p>
        </p:txBody>
      </p:sp>
    </p:spTree>
    <p:extLst>
      <p:ext uri="{BB962C8B-B14F-4D97-AF65-F5344CB8AC3E}">
        <p14:creationId xmlns:p14="http://schemas.microsoft.com/office/powerpoint/2010/main" val="14141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
        <p:nvSpPr>
          <p:cNvPr id="4" name="Pladsholder til dato 3"/>
          <p:cNvSpPr>
            <a:spLocks noGrp="1"/>
          </p:cNvSpPr>
          <p:nvPr>
            <p:ph type="dt" sz="half" idx="10"/>
          </p:nvPr>
        </p:nvSpPr>
        <p:spPr/>
        <p:txBody>
          <a:bodyPr/>
          <a:lstStyle>
            <a:lvl1pPr>
              <a:defRPr/>
            </a:lvl1pPr>
          </a:lstStyle>
          <a:p>
            <a:pPr>
              <a:defRPr/>
            </a:pPr>
            <a:fld id="{AF74C454-E896-4D73-8D0D-72210F7B715F}" type="datetimeFigureOut">
              <a:rPr lang="da-DK"/>
              <a:pPr>
                <a:defRPr/>
              </a:pPr>
              <a:t>19-06-2015</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3FB6C862-3A6F-4F89-869B-381E06585DC3}" type="slidenum">
              <a:rPr lang="da-DK"/>
              <a:pPr>
                <a:defRPr/>
              </a:pPr>
              <a:t>‹nr.›</a:t>
            </a:fld>
            <a:endParaRPr lang="da-DK"/>
          </a:p>
        </p:txBody>
      </p:sp>
    </p:spTree>
    <p:extLst>
      <p:ext uri="{BB962C8B-B14F-4D97-AF65-F5344CB8AC3E}">
        <p14:creationId xmlns:p14="http://schemas.microsoft.com/office/powerpoint/2010/main" val="41406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3"/>
          <p:cNvSpPr>
            <a:spLocks noGrp="1"/>
          </p:cNvSpPr>
          <p:nvPr>
            <p:ph type="dt" sz="half" idx="10"/>
          </p:nvPr>
        </p:nvSpPr>
        <p:spPr/>
        <p:txBody>
          <a:bodyPr/>
          <a:lstStyle>
            <a:lvl1pPr>
              <a:defRPr/>
            </a:lvl1pPr>
          </a:lstStyle>
          <a:p>
            <a:pPr>
              <a:defRPr/>
            </a:pPr>
            <a:fld id="{53AB5AF3-997E-402C-A851-1636280FCD13}" type="datetimeFigureOut">
              <a:rPr lang="da-DK"/>
              <a:pPr>
                <a:defRPr/>
              </a:pPr>
              <a:t>19-06-2015</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B4CCA4E6-528E-4EA6-A10A-B9724D38A04B}" type="slidenum">
              <a:rPr lang="da-DK"/>
              <a:pPr>
                <a:defRPr/>
              </a:pPr>
              <a:t>‹nr.›</a:t>
            </a:fld>
            <a:endParaRPr lang="da-DK"/>
          </a:p>
        </p:txBody>
      </p:sp>
    </p:spTree>
    <p:extLst>
      <p:ext uri="{BB962C8B-B14F-4D97-AF65-F5344CB8AC3E}">
        <p14:creationId xmlns:p14="http://schemas.microsoft.com/office/powerpoint/2010/main" val="403821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3"/>
          <p:cNvSpPr>
            <a:spLocks noGrp="1"/>
          </p:cNvSpPr>
          <p:nvPr>
            <p:ph type="dt" sz="half" idx="10"/>
          </p:nvPr>
        </p:nvSpPr>
        <p:spPr/>
        <p:txBody>
          <a:bodyPr/>
          <a:lstStyle>
            <a:lvl1pPr>
              <a:defRPr/>
            </a:lvl1pPr>
          </a:lstStyle>
          <a:p>
            <a:pPr>
              <a:defRPr/>
            </a:pPr>
            <a:fld id="{762BB019-3FF9-4F64-A632-0FEDD485AA6A}" type="datetimeFigureOut">
              <a:rPr lang="da-DK"/>
              <a:pPr>
                <a:defRPr/>
              </a:pPr>
              <a:t>19-06-2015</a:t>
            </a:fld>
            <a:endParaRPr lang="da-DK"/>
          </a:p>
        </p:txBody>
      </p:sp>
      <p:sp>
        <p:nvSpPr>
          <p:cNvPr id="8" name="Pladsholder til sidefod 4"/>
          <p:cNvSpPr>
            <a:spLocks noGrp="1"/>
          </p:cNvSpPr>
          <p:nvPr>
            <p:ph type="ftr" sz="quarter" idx="11"/>
          </p:nvPr>
        </p:nvSpPr>
        <p:spPr/>
        <p:txBody>
          <a:bodyPr/>
          <a:lstStyle>
            <a:lvl1pPr>
              <a:defRPr/>
            </a:lvl1pPr>
          </a:lstStyle>
          <a:p>
            <a:pPr>
              <a:defRPr/>
            </a:pPr>
            <a:endParaRPr lang="da-DK"/>
          </a:p>
        </p:txBody>
      </p:sp>
      <p:sp>
        <p:nvSpPr>
          <p:cNvPr id="9" name="Pladsholder til diasnummer 5"/>
          <p:cNvSpPr>
            <a:spLocks noGrp="1"/>
          </p:cNvSpPr>
          <p:nvPr>
            <p:ph type="sldNum" sz="quarter" idx="12"/>
          </p:nvPr>
        </p:nvSpPr>
        <p:spPr/>
        <p:txBody>
          <a:bodyPr/>
          <a:lstStyle>
            <a:lvl1pPr>
              <a:defRPr/>
            </a:lvl1pPr>
          </a:lstStyle>
          <a:p>
            <a:pPr>
              <a:defRPr/>
            </a:pPr>
            <a:fld id="{6E8F4403-2732-4173-8A1E-018953B1D418}" type="slidenum">
              <a:rPr lang="da-DK"/>
              <a:pPr>
                <a:defRPr/>
              </a:pPr>
              <a:t>‹nr.›</a:t>
            </a:fld>
            <a:endParaRPr lang="da-DK"/>
          </a:p>
        </p:txBody>
      </p:sp>
    </p:spTree>
    <p:extLst>
      <p:ext uri="{BB962C8B-B14F-4D97-AF65-F5344CB8AC3E}">
        <p14:creationId xmlns:p14="http://schemas.microsoft.com/office/powerpoint/2010/main" val="24504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3"/>
          <p:cNvSpPr>
            <a:spLocks noGrp="1"/>
          </p:cNvSpPr>
          <p:nvPr>
            <p:ph type="dt" sz="half" idx="10"/>
          </p:nvPr>
        </p:nvSpPr>
        <p:spPr/>
        <p:txBody>
          <a:bodyPr/>
          <a:lstStyle>
            <a:lvl1pPr>
              <a:defRPr/>
            </a:lvl1pPr>
          </a:lstStyle>
          <a:p>
            <a:pPr>
              <a:defRPr/>
            </a:pPr>
            <a:fld id="{A1FEEF2B-28D8-450F-BD4A-6CC07A6F2BBC}" type="datetimeFigureOut">
              <a:rPr lang="da-DK"/>
              <a:pPr>
                <a:defRPr/>
              </a:pPr>
              <a:t>19-06-2015</a:t>
            </a:fld>
            <a:endParaRPr lang="da-DK"/>
          </a:p>
        </p:txBody>
      </p:sp>
      <p:sp>
        <p:nvSpPr>
          <p:cNvPr id="4" name="Pladsholder til sidefod 4"/>
          <p:cNvSpPr>
            <a:spLocks noGrp="1"/>
          </p:cNvSpPr>
          <p:nvPr>
            <p:ph type="ftr" sz="quarter" idx="11"/>
          </p:nvPr>
        </p:nvSpPr>
        <p:spPr/>
        <p:txBody>
          <a:bodyPr/>
          <a:lstStyle>
            <a:lvl1pPr>
              <a:defRPr/>
            </a:lvl1pPr>
          </a:lstStyle>
          <a:p>
            <a:pPr>
              <a:defRPr/>
            </a:pPr>
            <a:endParaRPr lang="da-DK"/>
          </a:p>
        </p:txBody>
      </p:sp>
      <p:sp>
        <p:nvSpPr>
          <p:cNvPr id="5" name="Pladsholder til diasnummer 5"/>
          <p:cNvSpPr>
            <a:spLocks noGrp="1"/>
          </p:cNvSpPr>
          <p:nvPr>
            <p:ph type="sldNum" sz="quarter" idx="12"/>
          </p:nvPr>
        </p:nvSpPr>
        <p:spPr/>
        <p:txBody>
          <a:bodyPr/>
          <a:lstStyle>
            <a:lvl1pPr>
              <a:defRPr/>
            </a:lvl1pPr>
          </a:lstStyle>
          <a:p>
            <a:pPr>
              <a:defRPr/>
            </a:pPr>
            <a:fld id="{D303462E-7E32-484C-9363-6C35382029BF}" type="slidenum">
              <a:rPr lang="da-DK"/>
              <a:pPr>
                <a:defRPr/>
              </a:pPr>
              <a:t>‹nr.›</a:t>
            </a:fld>
            <a:endParaRPr lang="da-DK"/>
          </a:p>
        </p:txBody>
      </p:sp>
    </p:spTree>
    <p:extLst>
      <p:ext uri="{BB962C8B-B14F-4D97-AF65-F5344CB8AC3E}">
        <p14:creationId xmlns:p14="http://schemas.microsoft.com/office/powerpoint/2010/main" val="89287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p:txBody>
          <a:bodyPr/>
          <a:lstStyle>
            <a:lvl1pPr>
              <a:defRPr/>
            </a:lvl1pPr>
          </a:lstStyle>
          <a:p>
            <a:pPr>
              <a:defRPr/>
            </a:pPr>
            <a:fld id="{48091447-5961-48EE-A52F-C2F5DCD4AE0E}" type="datetimeFigureOut">
              <a:rPr lang="da-DK"/>
              <a:pPr>
                <a:defRPr/>
              </a:pPr>
              <a:t>19-06-2015</a:t>
            </a:fld>
            <a:endParaRPr lang="da-DK"/>
          </a:p>
        </p:txBody>
      </p:sp>
      <p:sp>
        <p:nvSpPr>
          <p:cNvPr id="3" name="Pladsholder til sidefod 4"/>
          <p:cNvSpPr>
            <a:spLocks noGrp="1"/>
          </p:cNvSpPr>
          <p:nvPr>
            <p:ph type="ftr" sz="quarter" idx="11"/>
          </p:nvPr>
        </p:nvSpPr>
        <p:spPr/>
        <p:txBody>
          <a:bodyPr/>
          <a:lstStyle>
            <a:lvl1pPr>
              <a:defRPr/>
            </a:lvl1pPr>
          </a:lstStyle>
          <a:p>
            <a:pPr>
              <a:defRPr/>
            </a:pPr>
            <a:endParaRPr lang="da-DK"/>
          </a:p>
        </p:txBody>
      </p:sp>
      <p:sp>
        <p:nvSpPr>
          <p:cNvPr id="4" name="Pladsholder til diasnummer 5"/>
          <p:cNvSpPr>
            <a:spLocks noGrp="1"/>
          </p:cNvSpPr>
          <p:nvPr>
            <p:ph type="sldNum" sz="quarter" idx="12"/>
          </p:nvPr>
        </p:nvSpPr>
        <p:spPr/>
        <p:txBody>
          <a:bodyPr/>
          <a:lstStyle>
            <a:lvl1pPr>
              <a:defRPr/>
            </a:lvl1pPr>
          </a:lstStyle>
          <a:p>
            <a:pPr>
              <a:defRPr/>
            </a:pPr>
            <a:fld id="{E66431B9-67F5-44BB-B261-2BE51C0AD04B}" type="slidenum">
              <a:rPr lang="da-DK"/>
              <a:pPr>
                <a:defRPr/>
              </a:pPr>
              <a:t>‹nr.›</a:t>
            </a:fld>
            <a:endParaRPr lang="da-DK"/>
          </a:p>
        </p:txBody>
      </p:sp>
    </p:spTree>
    <p:extLst>
      <p:ext uri="{BB962C8B-B14F-4D97-AF65-F5344CB8AC3E}">
        <p14:creationId xmlns:p14="http://schemas.microsoft.com/office/powerpoint/2010/main" val="4183848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3"/>
          <p:cNvSpPr>
            <a:spLocks noGrp="1"/>
          </p:cNvSpPr>
          <p:nvPr>
            <p:ph type="dt" sz="half" idx="10"/>
          </p:nvPr>
        </p:nvSpPr>
        <p:spPr/>
        <p:txBody>
          <a:bodyPr/>
          <a:lstStyle>
            <a:lvl1pPr>
              <a:defRPr/>
            </a:lvl1pPr>
          </a:lstStyle>
          <a:p>
            <a:pPr>
              <a:defRPr/>
            </a:pPr>
            <a:fld id="{515CF68B-E4F3-4588-8159-68F07A72370D}" type="datetimeFigureOut">
              <a:rPr lang="da-DK"/>
              <a:pPr>
                <a:defRPr/>
              </a:pPr>
              <a:t>19-06-2015</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F1A8850D-AA80-4953-B26F-59DD225EB1B9}" type="slidenum">
              <a:rPr lang="da-DK"/>
              <a:pPr>
                <a:defRPr/>
              </a:pPr>
              <a:t>‹nr.›</a:t>
            </a:fld>
            <a:endParaRPr lang="da-DK"/>
          </a:p>
        </p:txBody>
      </p:sp>
    </p:spTree>
    <p:extLst>
      <p:ext uri="{BB962C8B-B14F-4D97-AF65-F5344CB8AC3E}">
        <p14:creationId xmlns:p14="http://schemas.microsoft.com/office/powerpoint/2010/main" val="1375619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3"/>
          <p:cNvSpPr>
            <a:spLocks noGrp="1"/>
          </p:cNvSpPr>
          <p:nvPr>
            <p:ph type="dt" sz="half" idx="10"/>
          </p:nvPr>
        </p:nvSpPr>
        <p:spPr/>
        <p:txBody>
          <a:bodyPr/>
          <a:lstStyle>
            <a:lvl1pPr>
              <a:defRPr/>
            </a:lvl1pPr>
          </a:lstStyle>
          <a:p>
            <a:pPr>
              <a:defRPr/>
            </a:pPr>
            <a:fld id="{C6157C49-CCAD-48D4-8DE2-76ACC012A455}" type="datetimeFigureOut">
              <a:rPr lang="da-DK"/>
              <a:pPr>
                <a:defRPr/>
              </a:pPr>
              <a:t>19-06-2015</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BD5367D5-1059-4E87-81E0-9208BB642CE4}" type="slidenum">
              <a:rPr lang="da-DK"/>
              <a:pPr>
                <a:defRPr/>
              </a:pPr>
              <a:t>‹nr.›</a:t>
            </a:fld>
            <a:endParaRPr lang="da-DK"/>
          </a:p>
        </p:txBody>
      </p:sp>
    </p:spTree>
    <p:extLst>
      <p:ext uri="{BB962C8B-B14F-4D97-AF65-F5344CB8AC3E}">
        <p14:creationId xmlns:p14="http://schemas.microsoft.com/office/powerpoint/2010/main" val="579441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ladsholder til titel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a-DK" smtClean="0"/>
              <a:t>Klik for at redigere titeltypografi i masteren</a:t>
            </a:r>
          </a:p>
        </p:txBody>
      </p:sp>
      <p:sp>
        <p:nvSpPr>
          <p:cNvPr id="1027" name="Pladsholder til teks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4" name="Pladsholder til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3C5D1FDD-E859-4897-8603-17195176EF7D}" type="datetimeFigureOut">
              <a:rPr lang="da-DK"/>
              <a:pPr>
                <a:defRPr/>
              </a:pPr>
              <a:t>19-06-2015</a:t>
            </a:fld>
            <a:endParaRPr lang="da-DK"/>
          </a:p>
        </p:txBody>
      </p:sp>
      <p:sp>
        <p:nvSpPr>
          <p:cNvPr id="5" name="Pladsholder til sidefod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a-DK"/>
          </a:p>
        </p:txBody>
      </p:sp>
      <p:sp>
        <p:nvSpPr>
          <p:cNvPr id="6" name="Pladsholder til dias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F6BFF77-A7A1-46A8-A901-AEA64615630D}" type="slidenum">
              <a:rPr lang="da-DK"/>
              <a:pPr>
                <a:defRPr/>
              </a:pPr>
              <a:t>‹nr.›</a:t>
            </a:fld>
            <a:endParaRPr 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ktangel 30"/>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24" name="Rectangle 2"/>
          <p:cNvSpPr txBox="1">
            <a:spLocks noChangeArrowheads="1"/>
          </p:cNvSpPr>
          <p:nvPr/>
        </p:nvSpPr>
        <p:spPr>
          <a:xfrm>
            <a:off x="827584" y="2786629"/>
            <a:ext cx="7488768" cy="714379"/>
          </a:xfrm>
          <a:prstGeom prst="rect">
            <a:avLst/>
          </a:prstGeom>
        </p:spPr>
        <p:txBody>
          <a:bodyPr vert="horz" lIns="91440" tIns="45720" rIns="91440" bIns="45720" rtlCol="0" anchor="ctr">
            <a:noAutofit/>
          </a:bodyPr>
          <a:lstStyle/>
          <a:p>
            <a:pPr lvl="0" algn="ctr">
              <a:spcBef>
                <a:spcPct val="0"/>
              </a:spcBef>
              <a:defRPr/>
            </a:pPr>
            <a:r>
              <a:rPr lang="en-US" sz="3000" dirty="0" smtClean="0">
                <a:solidFill>
                  <a:srgbClr val="183962"/>
                </a:solidFill>
                <a:latin typeface="+mj-lt"/>
                <a:ea typeface="+mj-ea"/>
                <a:cs typeface="+mj-cs"/>
              </a:rPr>
              <a:t>Updates in the ATLAS-ALFA interlock logic</a:t>
            </a:r>
          </a:p>
          <a:p>
            <a:pPr lvl="0" algn="ctr">
              <a:defRPr/>
            </a:pPr>
            <a:r>
              <a:rPr lang="en-US" sz="2000" dirty="0" smtClean="0">
                <a:solidFill>
                  <a:srgbClr val="183962"/>
                </a:solidFill>
                <a:latin typeface="+mj-lt"/>
                <a:ea typeface="+mj-ea"/>
                <a:cs typeface="+mj-cs"/>
              </a:rPr>
              <a:t>110</a:t>
            </a:r>
            <a:r>
              <a:rPr lang="en-US" sz="2000" baseline="30000" dirty="0" smtClean="0">
                <a:solidFill>
                  <a:srgbClr val="183962"/>
                </a:solidFill>
                <a:latin typeface="+mj-lt"/>
                <a:ea typeface="+mj-ea"/>
                <a:cs typeface="+mj-cs"/>
              </a:rPr>
              <a:t>th</a:t>
            </a:r>
            <a:r>
              <a:rPr lang="en-US" sz="2000" dirty="0" smtClean="0">
                <a:solidFill>
                  <a:srgbClr val="183962"/>
                </a:solidFill>
                <a:latin typeface="+mj-lt"/>
                <a:ea typeface="+mj-ea"/>
                <a:cs typeface="+mj-cs"/>
              </a:rPr>
              <a:t> MPP 19-06-2015</a:t>
            </a:r>
            <a:endParaRPr lang="en-US" sz="2000" dirty="0">
              <a:solidFill>
                <a:srgbClr val="183962"/>
              </a:solidFill>
              <a:latin typeface="+mj-lt"/>
              <a:ea typeface="+mj-ea"/>
              <a:cs typeface="+mj-cs"/>
            </a:endParaRPr>
          </a:p>
        </p:txBody>
      </p:sp>
      <p:sp>
        <p:nvSpPr>
          <p:cNvPr id="25" name="Rectangle 2"/>
          <p:cNvSpPr txBox="1">
            <a:spLocks noChangeArrowheads="1"/>
          </p:cNvSpPr>
          <p:nvPr/>
        </p:nvSpPr>
        <p:spPr>
          <a:xfrm>
            <a:off x="0" y="4869160"/>
            <a:ext cx="9144000" cy="1059030"/>
          </a:xfrm>
          <a:prstGeom prst="rect">
            <a:avLst/>
          </a:prstGeom>
        </p:spPr>
        <p:txBody>
          <a:bodyPr vert="horz" lIns="91440" tIns="45720" rIns="91440" bIns="45720" rtlCol="0" anchor="ctr">
            <a:noAutofit/>
          </a:bodyPr>
          <a:lstStyle/>
          <a:p>
            <a:pPr lvl="0" algn="ctr">
              <a:spcBef>
                <a:spcPct val="0"/>
              </a:spcBef>
              <a:defRPr/>
            </a:pPr>
            <a:r>
              <a:rPr lang="en-US" sz="2450" dirty="0" smtClean="0">
                <a:solidFill>
                  <a:srgbClr val="183962"/>
                </a:solidFill>
                <a:latin typeface="+mj-lt"/>
                <a:ea typeface="+mj-ea"/>
                <a:cs typeface="+mj-cs"/>
              </a:rPr>
              <a:t>Sune Jakobsen </a:t>
            </a:r>
          </a:p>
          <a:p>
            <a:pPr lvl="0" algn="ctr">
              <a:spcBef>
                <a:spcPct val="0"/>
              </a:spcBef>
              <a:defRPr/>
            </a:pPr>
            <a:r>
              <a:rPr lang="en-US" sz="2450" dirty="0" smtClean="0">
                <a:solidFill>
                  <a:srgbClr val="183962"/>
                </a:solidFill>
                <a:latin typeface="+mj-lt"/>
                <a:ea typeface="+mj-ea"/>
                <a:cs typeface="+mj-cs"/>
              </a:rPr>
              <a:t>on behalf of ATLAS-ALFA.</a:t>
            </a:r>
          </a:p>
          <a:p>
            <a:pPr lvl="0" algn="ctr">
              <a:spcBef>
                <a:spcPct val="0"/>
              </a:spcBef>
              <a:defRPr/>
            </a:pPr>
            <a:endParaRPr lang="en-US" sz="2450" dirty="0" smtClean="0">
              <a:solidFill>
                <a:srgbClr val="183962"/>
              </a:solidFill>
              <a:latin typeface="+mj-lt"/>
              <a:ea typeface="+mj-ea"/>
              <a:cs typeface="+mj-cs"/>
            </a:endParaRPr>
          </a:p>
          <a:p>
            <a:pPr lvl="0" algn="ctr">
              <a:defRPr/>
            </a:pPr>
            <a:r>
              <a:rPr lang="en-US" sz="2450" dirty="0" smtClean="0">
                <a:solidFill>
                  <a:srgbClr val="183962"/>
                </a:solidFill>
                <a:latin typeface="+mj-lt"/>
                <a:ea typeface="+mj-ea"/>
                <a:cs typeface="+mj-cs"/>
              </a:rPr>
              <a:t>Updates to </a:t>
            </a:r>
            <a:r>
              <a:rPr lang="en-US" sz="2450" dirty="0">
                <a:solidFill>
                  <a:srgbClr val="183962"/>
                </a:solidFill>
                <a:latin typeface="+mj-lt"/>
                <a:ea typeface="+mj-ea"/>
                <a:cs typeface="+mj-cs"/>
              </a:rPr>
              <a:t>the system made </a:t>
            </a:r>
            <a:r>
              <a:rPr lang="en-US" sz="2450" dirty="0" smtClean="0">
                <a:solidFill>
                  <a:srgbClr val="183962"/>
                </a:solidFill>
                <a:latin typeface="+mj-lt"/>
                <a:ea typeface="+mj-ea"/>
                <a:cs typeface="+mj-cs"/>
              </a:rPr>
              <a:t>by: </a:t>
            </a:r>
          </a:p>
          <a:p>
            <a:pPr lvl="0" algn="ctr">
              <a:defRPr/>
            </a:pPr>
            <a:r>
              <a:rPr lang="en-US" sz="2450" dirty="0" smtClean="0">
                <a:solidFill>
                  <a:srgbClr val="183962"/>
                </a:solidFill>
                <a:latin typeface="+mj-lt"/>
                <a:ea typeface="+mj-ea"/>
                <a:cs typeface="+mj-cs"/>
              </a:rPr>
              <a:t>Sylvain Ravat (PH-DT)</a:t>
            </a:r>
          </a:p>
        </p:txBody>
      </p:sp>
      <p:pic>
        <p:nvPicPr>
          <p:cNvPr id="103429" name="Picture 5" descr="CERN_logo"/>
          <p:cNvPicPr>
            <a:picLocks noChangeAspect="1" noChangeArrowheads="1"/>
          </p:cNvPicPr>
          <p:nvPr/>
        </p:nvPicPr>
        <p:blipFill>
          <a:blip r:embed="rId2" cstate="print"/>
          <a:srcRect/>
          <a:stretch>
            <a:fillRect/>
          </a:stretch>
        </p:blipFill>
        <p:spPr bwMode="auto">
          <a:xfrm>
            <a:off x="214282" y="4429132"/>
            <a:ext cx="1663723" cy="1626752"/>
          </a:xfrm>
          <a:prstGeom prst="rect">
            <a:avLst/>
          </a:prstGeom>
          <a:noFill/>
          <a:ln w="9525" algn="in">
            <a:noFill/>
            <a:miter lim="800000"/>
            <a:headEnd/>
            <a:tailEnd/>
          </a:ln>
          <a:effectLst/>
        </p:spPr>
      </p:pic>
      <p:grpSp>
        <p:nvGrpSpPr>
          <p:cNvPr id="103430" name="Group 6"/>
          <p:cNvGrpSpPr>
            <a:grpSpLocks/>
          </p:cNvGrpSpPr>
          <p:nvPr/>
        </p:nvGrpSpPr>
        <p:grpSpPr bwMode="auto">
          <a:xfrm>
            <a:off x="-249599" y="6453336"/>
            <a:ext cx="9358346" cy="62777"/>
            <a:chOff x="112532812" y="115054382"/>
            <a:chExt cx="7578628" cy="30740"/>
          </a:xfrm>
          <a:solidFill>
            <a:srgbClr val="3161AB"/>
          </a:solidFill>
        </p:grpSpPr>
        <p:sp>
          <p:nvSpPr>
            <p:cNvPr id="103431" name="Rectangle 7"/>
            <p:cNvSpPr>
              <a:spLocks noChangeArrowheads="1"/>
            </p:cNvSpPr>
            <p:nvPr/>
          </p:nvSpPr>
          <p:spPr bwMode="auto">
            <a:xfrm>
              <a:off x="112532812" y="115054394"/>
              <a:ext cx="6278341" cy="30728"/>
            </a:xfrm>
            <a:prstGeom prst="rect">
              <a:avLst/>
            </a:prstGeom>
            <a:grp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da-DK" dirty="0"/>
            </a:p>
          </p:txBody>
        </p:sp>
        <p:sp>
          <p:nvSpPr>
            <p:cNvPr id="103432" name="Rectangle 8"/>
            <p:cNvSpPr>
              <a:spLocks noChangeArrowheads="1"/>
            </p:cNvSpPr>
            <p:nvPr/>
          </p:nvSpPr>
          <p:spPr bwMode="auto">
            <a:xfrm>
              <a:off x="118775153" y="115054382"/>
              <a:ext cx="1336287" cy="30740"/>
            </a:xfrm>
            <a:prstGeom prst="rect">
              <a:avLst/>
            </a:prstGeom>
            <a:grp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da-DK" dirty="0"/>
            </a:p>
          </p:txBody>
        </p:sp>
      </p:grpSp>
    </p:spTree>
    <p:extLst>
      <p:ext uri="{BB962C8B-B14F-4D97-AF65-F5344CB8AC3E}">
        <p14:creationId xmlns:p14="http://schemas.microsoft.com/office/powerpoint/2010/main" val="76661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103429"/>
                                        </p:tgtEl>
                                      </p:cBhvr>
                                      <p:by x="34800" y="34800"/>
                                    </p:animScale>
                                  </p:childTnLst>
                                </p:cTn>
                              </p:par>
                              <p:par>
                                <p:cTn id="7" presetID="64" presetClass="path" presetSubtype="0" accel="50000" decel="50000" fill="hold" nodeType="withEffect">
                                  <p:stCondLst>
                                    <p:cond delay="0"/>
                                  </p:stCondLst>
                                  <p:childTnLst>
                                    <p:animMotion origin="layout" path="M 2.77778E-7 -1.85185E-6 L -0.07587 -0.69097 " pathEditMode="relative" rAng="0" ptsTypes="AA">
                                      <p:cBhvr>
                                        <p:cTn id="8" dur="500" fill="hold"/>
                                        <p:tgtEl>
                                          <p:spTgt spid="103429"/>
                                        </p:tgtEl>
                                        <p:attrNameLst>
                                          <p:attrName>ppt_x</p:attrName>
                                          <p:attrName>ppt_y</p:attrName>
                                        </p:attrNameLst>
                                      </p:cBhvr>
                                      <p:rCtr x="-3800" y="-34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CERN_logo"/>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738" y="214313"/>
            <a:ext cx="584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Rektangel 30"/>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dirty="0"/>
          </a:p>
        </p:txBody>
      </p:sp>
      <p:sp>
        <p:nvSpPr>
          <p:cNvPr id="23" name="Rectangle 2"/>
          <p:cNvSpPr txBox="1">
            <a:spLocks noChangeArrowheads="1"/>
          </p:cNvSpPr>
          <p:nvPr/>
        </p:nvSpPr>
        <p:spPr>
          <a:xfrm>
            <a:off x="714375" y="306388"/>
            <a:ext cx="8212138" cy="357187"/>
          </a:xfrm>
          <a:prstGeom prst="rect">
            <a:avLst/>
          </a:prstGeom>
        </p:spPr>
        <p:txBody>
          <a:bodyPr anchor="ctr"/>
          <a:lstStyle/>
          <a:p>
            <a:pPr fontAlgn="auto">
              <a:spcAft>
                <a:spcPts val="0"/>
              </a:spcAft>
              <a:defRPr/>
            </a:pPr>
            <a:r>
              <a:rPr lang="en-US" sz="2800" i="1" dirty="0" smtClean="0">
                <a:solidFill>
                  <a:srgbClr val="183962"/>
                </a:solidFill>
                <a:latin typeface="+mj-lt"/>
                <a:ea typeface="+mj-ea"/>
                <a:cs typeface="+mj-cs"/>
              </a:rPr>
              <a:t>3 beam dumps by ALFA – Facts</a:t>
            </a:r>
            <a:endParaRPr lang="en-US" sz="2800" i="1" dirty="0">
              <a:solidFill>
                <a:srgbClr val="183962"/>
              </a:solidFill>
              <a:latin typeface="+mj-lt"/>
              <a:ea typeface="+mj-ea"/>
              <a:cs typeface="+mj-cs"/>
            </a:endParaRPr>
          </a:p>
        </p:txBody>
      </p:sp>
      <p:cxnSp>
        <p:nvCxnSpPr>
          <p:cNvPr id="29" name="Lige forbindelse 28"/>
          <p:cNvCxnSpPr/>
          <p:nvPr/>
        </p:nvCxnSpPr>
        <p:spPr>
          <a:xfrm flipH="1">
            <a:off x="0" y="6755532"/>
            <a:ext cx="9144001"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30" name="Rectangle 2"/>
          <p:cNvSpPr txBox="1">
            <a:spLocks noChangeArrowheads="1"/>
          </p:cNvSpPr>
          <p:nvPr/>
        </p:nvSpPr>
        <p:spPr bwMode="auto">
          <a:xfrm>
            <a:off x="342170" y="836712"/>
            <a:ext cx="4535648"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ALFA USER_PERMIT for beam 2 was lost with beam in LHC on the 28-05-2015 at 13:11:12.634577.</a:t>
            </a:r>
            <a:endParaRPr lang="en-US" sz="1500" dirty="0">
              <a:solidFill>
                <a:srgbClr val="183962"/>
              </a:solidFill>
              <a:latin typeface="Calibri" pitchFamily="34" charset="0"/>
            </a:endParaRPr>
          </a:p>
        </p:txBody>
      </p:sp>
      <p:sp>
        <p:nvSpPr>
          <p:cNvPr id="33" name="Rectangle 2"/>
          <p:cNvSpPr txBox="1">
            <a:spLocks noChangeArrowheads="1"/>
          </p:cNvSpPr>
          <p:nvPr/>
        </p:nvSpPr>
        <p:spPr bwMode="auto">
          <a:xfrm>
            <a:off x="342169" y="1235894"/>
            <a:ext cx="8550309"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This dumped the beam (as it should).</a:t>
            </a:r>
            <a:endParaRPr lang="en-US" sz="1500" dirty="0">
              <a:solidFill>
                <a:srgbClr val="183962"/>
              </a:solidFill>
              <a:latin typeface="Calibri" pitchFamily="34" charset="0"/>
            </a:endParaRPr>
          </a:p>
        </p:txBody>
      </p:sp>
      <p:sp>
        <p:nvSpPr>
          <p:cNvPr id="5" name="AutoShape 4" descr="https://atlasop.cern.ch/elisa/attachment?name=150412_092605_ALFA_Gnam_3.JPG&amp;fileID=43529"/>
          <p:cNvSpPr>
            <a:spLocks noChangeAspect="1" noChangeArrowheads="1"/>
          </p:cNvSpPr>
          <p:nvPr/>
        </p:nvSpPr>
        <p:spPr bwMode="auto">
          <a:xfrm>
            <a:off x="215900" y="15875"/>
            <a:ext cx="20164425" cy="7591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2"/>
          <p:cNvSpPr txBox="1">
            <a:spLocks noChangeArrowheads="1"/>
          </p:cNvSpPr>
          <p:nvPr/>
        </p:nvSpPr>
        <p:spPr bwMode="auto">
          <a:xfrm>
            <a:off x="342169" y="1556792"/>
            <a:ext cx="4535649"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USER_PERMIT was reestablished ~8 ms later.</a:t>
            </a:r>
            <a:endParaRPr lang="en-US" sz="1500" dirty="0">
              <a:solidFill>
                <a:srgbClr val="183962"/>
              </a:solidFill>
              <a:latin typeface="Calibri" pitchFamily="34" charset="0"/>
            </a:endParaRPr>
          </a:p>
        </p:txBody>
      </p:sp>
      <p:sp>
        <p:nvSpPr>
          <p:cNvPr id="38" name="Rectangle 2"/>
          <p:cNvSpPr txBox="1">
            <a:spLocks noChangeArrowheads="1"/>
          </p:cNvSpPr>
          <p:nvPr/>
        </p:nvSpPr>
        <p:spPr>
          <a:xfrm>
            <a:off x="361436" y="2060848"/>
            <a:ext cx="4516382" cy="252091"/>
          </a:xfrm>
          <a:prstGeom prst="rect">
            <a:avLst/>
          </a:prstGeom>
        </p:spPr>
        <p:txBody>
          <a:bodyPr anchor="ctr"/>
          <a:lstStyle/>
          <a:p>
            <a:pPr>
              <a:tabLst>
                <a:tab pos="446088" algn="l"/>
              </a:tabLst>
              <a:defRPr/>
            </a:pPr>
            <a:r>
              <a:rPr lang="en-US" sz="1500" dirty="0" smtClean="0">
                <a:solidFill>
                  <a:srgbClr val="183962"/>
                </a:solidFill>
                <a:latin typeface="+mj-lt"/>
                <a:ea typeface="+mj-ea"/>
                <a:cs typeface="+mj-cs"/>
              </a:rPr>
              <a:t>None of the ATLAS/ALFA monitoring was fast enough to catch the change.</a:t>
            </a:r>
            <a:endParaRPr lang="en-US" sz="1500" dirty="0">
              <a:solidFill>
                <a:srgbClr val="183962"/>
              </a:solidFill>
              <a:latin typeface="+mj-lt"/>
              <a:ea typeface="+mj-ea"/>
              <a:cs typeface="+mj-cs"/>
            </a:endParaRPr>
          </a:p>
        </p:txBody>
      </p:sp>
      <p:sp>
        <p:nvSpPr>
          <p:cNvPr id="41" name="Rectangle 2"/>
          <p:cNvSpPr txBox="1">
            <a:spLocks noChangeArrowheads="1"/>
          </p:cNvSpPr>
          <p:nvPr/>
        </p:nvSpPr>
        <p:spPr bwMode="auto">
          <a:xfrm>
            <a:off x="361436" y="2492896"/>
            <a:ext cx="8309427"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USER_PERMIT for beam 1 was not affected.</a:t>
            </a:r>
            <a:endParaRPr lang="en-US" sz="1500" dirty="0">
              <a:solidFill>
                <a:srgbClr val="183962"/>
              </a:solidFill>
              <a:latin typeface="Calibri" pitchFamily="34" charset="0"/>
            </a:endParaRPr>
          </a:p>
        </p:txBody>
      </p:sp>
      <p:sp>
        <p:nvSpPr>
          <p:cNvPr id="49" name="Rectangle 2"/>
          <p:cNvSpPr txBox="1">
            <a:spLocks noChangeArrowheads="1"/>
          </p:cNvSpPr>
          <p:nvPr/>
        </p:nvSpPr>
        <p:spPr bwMode="auto">
          <a:xfrm>
            <a:off x="350839" y="2850084"/>
            <a:ext cx="8397626"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Both CIBUs for beam 2 was affected.</a:t>
            </a:r>
            <a:endParaRPr lang="en-US" sz="1500" dirty="0">
              <a:solidFill>
                <a:srgbClr val="183962"/>
              </a:solidFill>
              <a:latin typeface="Calibri" pitchFamily="34" charset="0"/>
            </a:endParaRPr>
          </a:p>
        </p:txBody>
      </p:sp>
      <p:sp>
        <p:nvSpPr>
          <p:cNvPr id="40"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50" name="Rectangle 2"/>
          <p:cNvSpPr txBox="1">
            <a:spLocks noChangeArrowheads="1"/>
          </p:cNvSpPr>
          <p:nvPr/>
        </p:nvSpPr>
        <p:spPr bwMode="auto">
          <a:xfrm>
            <a:off x="350838" y="3118421"/>
            <a:ext cx="4526980" cy="45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Nothing like this has been observed before by ALFA.</a:t>
            </a:r>
            <a:endParaRPr lang="en-US" sz="1500" dirty="0">
              <a:solidFill>
                <a:srgbClr val="183962"/>
              </a:solidFill>
              <a:latin typeface="Calibri" pitchFamily="34" charset="0"/>
            </a:endParaRPr>
          </a:p>
        </p:txBody>
      </p:sp>
      <p:cxnSp>
        <p:nvCxnSpPr>
          <p:cNvPr id="52" name="Lige forbindelse 51"/>
          <p:cNvCxnSpPr/>
          <p:nvPr/>
        </p:nvCxnSpPr>
        <p:spPr>
          <a:xfrm rot="10800000">
            <a:off x="714375" y="220663"/>
            <a:ext cx="8429625"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pic>
        <p:nvPicPr>
          <p:cNvPr id="1026" name="Picture 2" descr="https://op-webtools.web.cern.ch/op-webtools/elogbook/getAttachment.php?imgID=1443606"/>
          <p:cNvPicPr>
            <a:picLocks noChangeAspect="1" noChangeArrowheads="1"/>
          </p:cNvPicPr>
          <p:nvPr/>
        </p:nvPicPr>
        <p:blipFill rotWithShape="1">
          <a:blip r:embed="rId4">
            <a:extLst>
              <a:ext uri="{28A0092B-C50C-407E-A947-70E740481C1C}">
                <a14:useLocalDpi xmlns:a14="http://schemas.microsoft.com/office/drawing/2010/main" val="0"/>
              </a:ext>
            </a:extLst>
          </a:blip>
          <a:srcRect l="1310" t="16984" r="35423" b="27998"/>
          <a:stretch/>
        </p:blipFill>
        <p:spPr bwMode="auto">
          <a:xfrm>
            <a:off x="4877818" y="805976"/>
            <a:ext cx="3793045" cy="2767039"/>
          </a:xfrm>
          <a:prstGeom prst="rect">
            <a:avLst/>
          </a:prstGeom>
          <a:noFill/>
          <a:extLst>
            <a:ext uri="{909E8E84-426E-40DD-AFC4-6F175D3DCCD1}">
              <a14:hiddenFill xmlns:a14="http://schemas.microsoft.com/office/drawing/2010/main">
                <a:solidFill>
                  <a:srgbClr val="FFFFFF"/>
                </a:solidFill>
              </a14:hiddenFill>
            </a:ext>
          </a:extLst>
        </p:spPr>
      </p:pic>
      <p:sp>
        <p:nvSpPr>
          <p:cNvPr id="2" name="Rektangel 1"/>
          <p:cNvSpPr/>
          <p:nvPr/>
        </p:nvSpPr>
        <p:spPr>
          <a:xfrm>
            <a:off x="4877818" y="2733152"/>
            <a:ext cx="3793045" cy="19179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ktangel 53"/>
          <p:cNvSpPr/>
          <p:nvPr/>
        </p:nvSpPr>
        <p:spPr>
          <a:xfrm>
            <a:off x="4883411" y="1556792"/>
            <a:ext cx="3793045" cy="19179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56" name="Tekstboks 82"/>
          <p:cNvSpPr txBox="1">
            <a:spLocks noChangeArrowheads="1"/>
          </p:cNvSpPr>
          <p:nvPr/>
        </p:nvSpPr>
        <p:spPr bwMode="auto">
          <a:xfrm>
            <a:off x="642938" y="0"/>
            <a:ext cx="85010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u="sng" dirty="0">
                <a:solidFill>
                  <a:srgbClr val="3161AB"/>
                </a:solidFill>
                <a:latin typeface="Calibri" pitchFamily="34" charset="0"/>
              </a:rPr>
              <a:t>Facts</a:t>
            </a:r>
            <a:r>
              <a:rPr lang="en-US" sz="1000" dirty="0">
                <a:solidFill>
                  <a:srgbClr val="3161AB"/>
                </a:solidFill>
                <a:latin typeface="Calibri" pitchFamily="34" charset="0"/>
              </a:rPr>
              <a:t>   </a:t>
            </a:r>
            <a:r>
              <a:rPr lang="en-US" sz="1000" dirty="0" smtClean="0">
                <a:solidFill>
                  <a:srgbClr val="3161AB"/>
                </a:solidFill>
                <a:latin typeface="Calibri" pitchFamily="34" charset="0"/>
              </a:rPr>
              <a:t>                                                               Interpretations                                                                   Solution and validation                                                                  Logging</a:t>
            </a:r>
            <a:endParaRPr lang="en-US" sz="1000" dirty="0">
              <a:solidFill>
                <a:srgbClr val="3161AB"/>
              </a:solidFill>
              <a:latin typeface="Calibri" pitchFamily="34" charset="0"/>
            </a:endParaRPr>
          </a:p>
        </p:txBody>
      </p:sp>
      <p:sp>
        <p:nvSpPr>
          <p:cNvPr id="57" name="Tekstboks 16"/>
          <p:cNvSpPr txBox="1">
            <a:spLocks noChangeArrowheads="1"/>
          </p:cNvSpPr>
          <p:nvPr/>
        </p:nvSpPr>
        <p:spPr bwMode="auto">
          <a:xfrm>
            <a:off x="179512" y="6525344"/>
            <a:ext cx="8964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3161AB"/>
                </a:solidFill>
              </a:rPr>
              <a:t>Updates in the ATLAS-ALFA interlock </a:t>
            </a:r>
            <a:r>
              <a:rPr lang="en-US" sz="1200" dirty="0" smtClean="0">
                <a:solidFill>
                  <a:srgbClr val="3161AB"/>
                </a:solidFill>
              </a:rPr>
              <a:t>logic	                         	       110th MPP 19-06-2015 </a:t>
            </a:r>
            <a:endParaRPr lang="en-US" sz="1200" dirty="0">
              <a:solidFill>
                <a:srgbClr val="3161AB"/>
              </a:solidFill>
            </a:endParaRPr>
          </a:p>
        </p:txBody>
      </p:sp>
      <p:sp>
        <p:nvSpPr>
          <p:cNvPr id="58" name="Text Box 5"/>
          <p:cNvSpPr txBox="1">
            <a:spLocks noChangeArrowheads="1"/>
          </p:cNvSpPr>
          <p:nvPr/>
        </p:nvSpPr>
        <p:spPr bwMode="auto">
          <a:xfrm>
            <a:off x="8567738" y="6552157"/>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r>
              <a:rPr lang="da-DK" sz="1000" dirty="0" smtClean="0">
                <a:solidFill>
                  <a:schemeClr val="tx1">
                    <a:lumMod val="50000"/>
                    <a:lumOff val="50000"/>
                  </a:schemeClr>
                </a:solidFill>
                <a:latin typeface="+mn-lt"/>
              </a:rPr>
              <a:t>2/5</a:t>
            </a:r>
            <a:endParaRPr lang="en-US" sz="1000" dirty="0">
              <a:solidFill>
                <a:schemeClr val="tx1">
                  <a:lumMod val="50000"/>
                  <a:lumOff val="50000"/>
                </a:schemeClr>
              </a:solidFill>
              <a:latin typeface="+mn-lt"/>
            </a:endParaRPr>
          </a:p>
        </p:txBody>
      </p:sp>
      <p:sp>
        <p:nvSpPr>
          <p:cNvPr id="24" name="Rectangle 2"/>
          <p:cNvSpPr txBox="1">
            <a:spLocks noChangeArrowheads="1"/>
          </p:cNvSpPr>
          <p:nvPr/>
        </p:nvSpPr>
        <p:spPr bwMode="auto">
          <a:xfrm>
            <a:off x="350838" y="4329386"/>
            <a:ext cx="8397626"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Another beam dump (beam 2) occurred at a loss-map-fill for Roman Pots.</a:t>
            </a:r>
            <a:endParaRPr lang="en-US" sz="1500" dirty="0">
              <a:solidFill>
                <a:srgbClr val="183962"/>
              </a:solidFill>
              <a:latin typeface="Calibri" pitchFamily="34" charset="0"/>
            </a:endParaRPr>
          </a:p>
        </p:txBody>
      </p:sp>
      <p:sp>
        <p:nvSpPr>
          <p:cNvPr id="25" name="Rectangle 2"/>
          <p:cNvSpPr txBox="1">
            <a:spLocks noChangeArrowheads="1"/>
          </p:cNvSpPr>
          <p:nvPr/>
        </p:nvSpPr>
        <p:spPr bwMode="auto">
          <a:xfrm>
            <a:off x="342168" y="4581128"/>
            <a:ext cx="7182160"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USER_PERMIT was reestablished ~8 ms later.</a:t>
            </a:r>
            <a:endParaRPr lang="en-US" sz="1500" dirty="0">
              <a:solidFill>
                <a:srgbClr val="183962"/>
              </a:solidFill>
              <a:latin typeface="Calibri" pitchFamily="34" charset="0"/>
            </a:endParaRPr>
          </a:p>
        </p:txBody>
      </p:sp>
      <p:sp>
        <p:nvSpPr>
          <p:cNvPr id="26" name="Rectangle 2"/>
          <p:cNvSpPr txBox="1">
            <a:spLocks noChangeArrowheads="1"/>
          </p:cNvSpPr>
          <p:nvPr/>
        </p:nvSpPr>
        <p:spPr bwMode="auto">
          <a:xfrm>
            <a:off x="350838" y="5154340"/>
            <a:ext cx="8397626"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To add margin all Roman Pots by retracted by 350 µm.</a:t>
            </a:r>
            <a:endParaRPr lang="en-US" sz="1500" dirty="0">
              <a:solidFill>
                <a:srgbClr val="183962"/>
              </a:solidFill>
              <a:latin typeface="Calibri" pitchFamily="34" charset="0"/>
            </a:endParaRPr>
          </a:p>
        </p:txBody>
      </p:sp>
      <p:sp>
        <p:nvSpPr>
          <p:cNvPr id="27" name="Rectangle 2"/>
          <p:cNvSpPr txBox="1">
            <a:spLocks noChangeArrowheads="1"/>
          </p:cNvSpPr>
          <p:nvPr/>
        </p:nvSpPr>
        <p:spPr bwMode="auto">
          <a:xfrm>
            <a:off x="350838" y="5442372"/>
            <a:ext cx="8397626"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final beam dump (beam 2) happen after ~2 hours of Stable Beam in the first fill for </a:t>
            </a:r>
            <a:r>
              <a:rPr lang="en-US" sz="1500" dirty="0" err="1" smtClean="0">
                <a:solidFill>
                  <a:srgbClr val="183962"/>
                </a:solidFill>
                <a:latin typeface="Calibri" pitchFamily="34" charset="0"/>
              </a:rPr>
              <a:t>LHCf</a:t>
            </a:r>
            <a:r>
              <a:rPr lang="en-US" sz="1500" dirty="0" smtClean="0">
                <a:solidFill>
                  <a:srgbClr val="183962"/>
                </a:solidFill>
                <a:latin typeface="Calibri" pitchFamily="34" charset="0"/>
              </a:rPr>
              <a:t>.</a:t>
            </a:r>
            <a:endParaRPr lang="en-US" sz="1500" dirty="0">
              <a:solidFill>
                <a:srgbClr val="183962"/>
              </a:solidFill>
              <a:latin typeface="Calibri" pitchFamily="34" charset="0"/>
            </a:endParaRPr>
          </a:p>
        </p:txBody>
      </p:sp>
      <p:sp>
        <p:nvSpPr>
          <p:cNvPr id="28" name="Rectangle 2"/>
          <p:cNvSpPr txBox="1">
            <a:spLocks noChangeArrowheads="1"/>
          </p:cNvSpPr>
          <p:nvPr/>
        </p:nvSpPr>
        <p:spPr bwMode="auto">
          <a:xfrm>
            <a:off x="342168" y="5700390"/>
            <a:ext cx="7182160"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USER_PERMIT was reestablished ~8 ms later.</a:t>
            </a:r>
            <a:endParaRPr lang="en-US" sz="1500" dirty="0">
              <a:solidFill>
                <a:srgbClr val="183962"/>
              </a:solidFill>
              <a:latin typeface="Calibri" pitchFamily="34" charset="0"/>
            </a:endParaRPr>
          </a:p>
        </p:txBody>
      </p:sp>
      <p:sp>
        <p:nvSpPr>
          <p:cNvPr id="32" name="Rectangle 2"/>
          <p:cNvSpPr txBox="1">
            <a:spLocks noChangeArrowheads="1"/>
          </p:cNvSpPr>
          <p:nvPr/>
        </p:nvSpPr>
        <p:spPr bwMode="auto">
          <a:xfrm>
            <a:off x="350838" y="6162452"/>
            <a:ext cx="8541640"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The LVDT bypass key was turned (by passing the LVDT comparison and disabling the current to the motors) and the ALFA Roman Pots has not been moved with beam in LHC since. </a:t>
            </a:r>
            <a:endParaRPr lang="en-US" sz="1500" dirty="0">
              <a:solidFill>
                <a:srgbClr val="183962"/>
              </a:solidFill>
              <a:latin typeface="Calibri" pitchFamily="34" charset="0"/>
            </a:endParaRPr>
          </a:p>
        </p:txBody>
      </p:sp>
      <p:sp>
        <p:nvSpPr>
          <p:cNvPr id="34" name="Rectangle 2"/>
          <p:cNvSpPr txBox="1">
            <a:spLocks noChangeArrowheads="1"/>
          </p:cNvSpPr>
          <p:nvPr/>
        </p:nvSpPr>
        <p:spPr bwMode="auto">
          <a:xfrm>
            <a:off x="350838" y="3786188"/>
            <a:ext cx="8397626"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500" dirty="0" smtClean="0">
                <a:solidFill>
                  <a:srgbClr val="183962"/>
                </a:solidFill>
                <a:latin typeface="Calibri" pitchFamily="34" charset="0"/>
              </a:rPr>
              <a:t>Unexpected extractions of the Roman Pots occurred during test of the moving in sequence. This was cured by changing the margin to the warning limits from 100 µm to 150 µm.</a:t>
            </a:r>
            <a:endParaRPr lang="en-US" sz="1500" dirty="0">
              <a:solidFill>
                <a:srgbClr val="183962"/>
              </a:solidFill>
              <a:latin typeface="Calibri" pitchFamily="34" charset="0"/>
            </a:endParaRPr>
          </a:p>
        </p:txBody>
      </p:sp>
    </p:spTree>
    <p:extLst>
      <p:ext uri="{BB962C8B-B14F-4D97-AF65-F5344CB8AC3E}">
        <p14:creationId xmlns:p14="http://schemas.microsoft.com/office/powerpoint/2010/main" val="231110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0"/>
                                        </p:tgtEl>
                                        <p:attrNameLst>
                                          <p:attrName>style.opacity</p:attrName>
                                        </p:attrNameLst>
                                      </p:cBhvr>
                                      <p:to>
                                        <p:strVal val="0.5"/>
                                      </p:to>
                                    </p:set>
                                    <p:animEffect filter="image" prLst="opacity: 0.5">
                                      <p:cBhvr rctx="IE">
                                        <p:cTn id="7" dur="indefinite"/>
                                        <p:tgtEl>
                                          <p:spTgt spid="30"/>
                                        </p:tgtEl>
                                      </p:cBhvr>
                                    </p:animEffect>
                                  </p:childTnLst>
                                </p:cTn>
                              </p:par>
                              <p:par>
                                <p:cTn id="8" presetID="9" presetClass="emph" presetSubtype="0" grpId="0" nodeType="withEffect">
                                  <p:stCondLst>
                                    <p:cond delay="0"/>
                                  </p:stCondLst>
                                  <p:childTnLst>
                                    <p:set>
                                      <p:cBhvr rctx="PPT">
                                        <p:cTn id="9" dur="indefinite"/>
                                        <p:tgtEl>
                                          <p:spTgt spid="33"/>
                                        </p:tgtEl>
                                        <p:attrNameLst>
                                          <p:attrName>style.opacity</p:attrName>
                                        </p:attrNameLst>
                                      </p:cBhvr>
                                      <p:to>
                                        <p:strVal val="0.5"/>
                                      </p:to>
                                    </p:set>
                                    <p:animEffect filter="image" prLst="opacity: 0.5">
                                      <p:cBhvr rctx="IE">
                                        <p:cTn id="10" dur="indefinite"/>
                                        <p:tgtEl>
                                          <p:spTgt spid="33"/>
                                        </p:tgtEl>
                                      </p:cBhvr>
                                    </p:animEffect>
                                  </p:childTnLst>
                                </p:cTn>
                              </p:par>
                              <p:par>
                                <p:cTn id="11" presetID="9" presetClass="emph" presetSubtype="0" grpId="0" nodeType="withEffect">
                                  <p:stCondLst>
                                    <p:cond delay="0"/>
                                  </p:stCondLst>
                                  <p:childTnLst>
                                    <p:set>
                                      <p:cBhvr rctx="PPT">
                                        <p:cTn id="12" dur="indefinite"/>
                                        <p:tgtEl>
                                          <p:spTgt spid="47"/>
                                        </p:tgtEl>
                                        <p:attrNameLst>
                                          <p:attrName>style.opacity</p:attrName>
                                        </p:attrNameLst>
                                      </p:cBhvr>
                                      <p:to>
                                        <p:strVal val="0.5"/>
                                      </p:to>
                                    </p:set>
                                    <p:animEffect filter="image" prLst="opacity: 0.5">
                                      <p:cBhvr rctx="IE">
                                        <p:cTn id="13" dur="indefinite"/>
                                        <p:tgtEl>
                                          <p:spTgt spid="47"/>
                                        </p:tgtEl>
                                      </p:cBhvr>
                                    </p:animEffect>
                                  </p:childTnLst>
                                </p:cTn>
                              </p:par>
                              <p:par>
                                <p:cTn id="14" presetID="9" presetClass="emph" presetSubtype="0" grpId="0" nodeType="withEffect">
                                  <p:stCondLst>
                                    <p:cond delay="0"/>
                                  </p:stCondLst>
                                  <p:childTnLst>
                                    <p:set>
                                      <p:cBhvr rctx="PPT">
                                        <p:cTn id="15" dur="indefinite"/>
                                        <p:tgtEl>
                                          <p:spTgt spid="50"/>
                                        </p:tgtEl>
                                        <p:attrNameLst>
                                          <p:attrName>style.opacity</p:attrName>
                                        </p:attrNameLst>
                                      </p:cBhvr>
                                      <p:to>
                                        <p:strVal val="0.5"/>
                                      </p:to>
                                    </p:set>
                                    <p:animEffect filter="image" prLst="opacity: 0.5">
                                      <p:cBhvr rctx="IE">
                                        <p:cTn id="16" dur="indefinite"/>
                                        <p:tgtEl>
                                          <p:spTgt spid="50"/>
                                        </p:tgtEl>
                                      </p:cBhvr>
                                    </p:animEffect>
                                  </p:childTnLst>
                                </p:cTn>
                              </p:par>
                              <p:par>
                                <p:cTn id="17" presetID="9" presetClass="emph" presetSubtype="0" grpId="0" nodeType="withEffect">
                                  <p:stCondLst>
                                    <p:cond delay="0"/>
                                  </p:stCondLst>
                                  <p:childTnLst>
                                    <p:set>
                                      <p:cBhvr rctx="PPT">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0"/>
                                  </p:stCondLst>
                                  <p:childTnLst>
                                    <p:set>
                                      <p:cBhvr rctx="PPT">
                                        <p:cTn id="21" dur="indefinite"/>
                                        <p:tgtEl>
                                          <p:spTgt spid="41"/>
                                        </p:tgtEl>
                                        <p:attrNameLst>
                                          <p:attrName>style.opacity</p:attrName>
                                        </p:attrNameLst>
                                      </p:cBhvr>
                                      <p:to>
                                        <p:strVal val="0.5"/>
                                      </p:to>
                                    </p:set>
                                    <p:animEffect filter="image" prLst="opacity: 0.5">
                                      <p:cBhvr rctx="IE">
                                        <p:cTn id="22" dur="indefinite"/>
                                        <p:tgtEl>
                                          <p:spTgt spid="41"/>
                                        </p:tgtEl>
                                      </p:cBhvr>
                                    </p:animEffect>
                                  </p:childTnLst>
                                </p:cTn>
                              </p:par>
                              <p:par>
                                <p:cTn id="23" presetID="9" presetClass="emph" presetSubtype="0" grpId="0" nodeType="withEffect">
                                  <p:stCondLst>
                                    <p:cond delay="0"/>
                                  </p:stCondLst>
                                  <p:childTnLst>
                                    <p:set>
                                      <p:cBhvr rctx="PPT">
                                        <p:cTn id="24" dur="indefinite"/>
                                        <p:tgtEl>
                                          <p:spTgt spid="26"/>
                                        </p:tgtEl>
                                        <p:attrNameLst>
                                          <p:attrName>style.opacity</p:attrName>
                                        </p:attrNameLst>
                                      </p:cBhvr>
                                      <p:to>
                                        <p:strVal val="0.5"/>
                                      </p:to>
                                    </p:set>
                                    <p:animEffect filter="image" prLst="opacity: 0.5">
                                      <p:cBhvr rctx="IE">
                                        <p:cTn id="25" dur="indefinite"/>
                                        <p:tgtEl>
                                          <p:spTgt spid="26"/>
                                        </p:tgtEl>
                                      </p:cBhvr>
                                    </p:animEffect>
                                  </p:childTnLst>
                                </p:cTn>
                              </p:par>
                              <p:par>
                                <p:cTn id="26" presetID="9" presetClass="emph" presetSubtype="0" grpId="0" nodeType="withEffect">
                                  <p:stCondLst>
                                    <p:cond delay="0"/>
                                  </p:stCondLst>
                                  <p:childTnLst>
                                    <p:set>
                                      <p:cBhvr rctx="PPT">
                                        <p:cTn id="27" dur="indefinite"/>
                                        <p:tgtEl>
                                          <p:spTgt spid="34"/>
                                        </p:tgtEl>
                                        <p:attrNameLst>
                                          <p:attrName>style.opacity</p:attrName>
                                        </p:attrNameLst>
                                      </p:cBhvr>
                                      <p:to>
                                        <p:strVal val="0.5"/>
                                      </p:to>
                                    </p:set>
                                    <p:animEffect filter="image" prLst="opacity: 0.5">
                                      <p:cBhvr rctx="IE">
                                        <p:cTn id="28" dur="indefinite"/>
                                        <p:tgtEl>
                                          <p:spTgt spid="34"/>
                                        </p:tgtEl>
                                      </p:cBhvr>
                                    </p:animEffect>
                                  </p:childTnLst>
                                </p:cTn>
                              </p:par>
                              <p:par>
                                <p:cTn id="29" presetID="9" presetClass="emph" presetSubtype="0" grpId="0" nodeType="withEffect">
                                  <p:stCondLst>
                                    <p:cond delay="0"/>
                                  </p:stCondLst>
                                  <p:childTnLst>
                                    <p:set>
                                      <p:cBhvr rctx="PPT">
                                        <p:cTn id="30" dur="indefinite"/>
                                        <p:tgtEl>
                                          <p:spTgt spid="25"/>
                                        </p:tgtEl>
                                        <p:attrNameLst>
                                          <p:attrName>style.opacity</p:attrName>
                                        </p:attrNameLst>
                                      </p:cBhvr>
                                      <p:to>
                                        <p:strVal val="0.5"/>
                                      </p:to>
                                    </p:set>
                                    <p:animEffect filter="image" prLst="opacity: 0.5">
                                      <p:cBhvr rctx="IE">
                                        <p:cTn id="31" dur="indefinite"/>
                                        <p:tgtEl>
                                          <p:spTgt spid="25"/>
                                        </p:tgtEl>
                                      </p:cBhvr>
                                    </p:animEffect>
                                  </p:childTnLst>
                                </p:cTn>
                              </p:par>
                              <p:par>
                                <p:cTn id="32" presetID="9" presetClass="emph" presetSubtype="0" grpId="0" nodeType="withEffect">
                                  <p:stCondLst>
                                    <p:cond delay="0"/>
                                  </p:stCondLst>
                                  <p:childTnLst>
                                    <p:set>
                                      <p:cBhvr rctx="PPT">
                                        <p:cTn id="33" dur="indefinite"/>
                                        <p:tgtEl>
                                          <p:spTgt spid="32"/>
                                        </p:tgtEl>
                                        <p:attrNameLst>
                                          <p:attrName>style.opacity</p:attrName>
                                        </p:attrNameLst>
                                      </p:cBhvr>
                                      <p:to>
                                        <p:strVal val="0.5"/>
                                      </p:to>
                                    </p:set>
                                    <p:animEffect filter="image" prLst="opacity: 0.5">
                                      <p:cBhvr rctx="IE">
                                        <p:cTn id="34" dur="indefinite"/>
                                        <p:tgtEl>
                                          <p:spTgt spid="32"/>
                                        </p:tgtEl>
                                      </p:cBhvr>
                                    </p:animEffect>
                                  </p:childTnLst>
                                </p:cTn>
                              </p:par>
                              <p:par>
                                <p:cTn id="35" presetID="9" presetClass="emph" presetSubtype="0" grpId="0" nodeType="withEffect">
                                  <p:stCondLst>
                                    <p:cond delay="0"/>
                                  </p:stCondLst>
                                  <p:childTnLst>
                                    <p:set>
                                      <p:cBhvr rctx="PPT">
                                        <p:cTn id="36" dur="indefinite"/>
                                        <p:tgtEl>
                                          <p:spTgt spid="24"/>
                                        </p:tgtEl>
                                        <p:attrNameLst>
                                          <p:attrName>style.opacity</p:attrName>
                                        </p:attrNameLst>
                                      </p:cBhvr>
                                      <p:to>
                                        <p:strVal val="0.5"/>
                                      </p:to>
                                    </p:set>
                                    <p:animEffect filter="image" prLst="opacity: 0.5">
                                      <p:cBhvr rctx="IE">
                                        <p:cTn id="37" dur="indefinite"/>
                                        <p:tgtEl>
                                          <p:spTgt spid="24"/>
                                        </p:tgtEl>
                                      </p:cBhvr>
                                    </p:animEffect>
                                  </p:childTnLst>
                                </p:cTn>
                              </p:par>
                              <p:par>
                                <p:cTn id="38" presetID="9" presetClass="emph" presetSubtype="0" grpId="0" nodeType="withEffect">
                                  <p:stCondLst>
                                    <p:cond delay="0"/>
                                  </p:stCondLst>
                                  <p:childTnLst>
                                    <p:set>
                                      <p:cBhvr rctx="PPT">
                                        <p:cTn id="39" dur="indefinite"/>
                                        <p:tgtEl>
                                          <p:spTgt spid="28"/>
                                        </p:tgtEl>
                                        <p:attrNameLst>
                                          <p:attrName>style.opacity</p:attrName>
                                        </p:attrNameLst>
                                      </p:cBhvr>
                                      <p:to>
                                        <p:strVal val="0.5"/>
                                      </p:to>
                                    </p:set>
                                    <p:animEffect filter="image" prLst="opacity: 0.5">
                                      <p:cBhvr rctx="IE">
                                        <p:cTn id="40" dur="indefinite"/>
                                        <p:tgtEl>
                                          <p:spTgt spid="28"/>
                                        </p:tgtEl>
                                      </p:cBhvr>
                                    </p:animEffect>
                                  </p:childTnLst>
                                </p:cTn>
                              </p:par>
                              <p:par>
                                <p:cTn id="41" presetID="9" presetClass="emph" presetSubtype="0" grpId="0" nodeType="withEffect">
                                  <p:stCondLst>
                                    <p:cond delay="0"/>
                                  </p:stCondLst>
                                  <p:childTnLst>
                                    <p:set>
                                      <p:cBhvr rctx="PPT">
                                        <p:cTn id="42" dur="indefinite"/>
                                        <p:tgtEl>
                                          <p:spTgt spid="27"/>
                                        </p:tgtEl>
                                        <p:attrNameLst>
                                          <p:attrName>style.opacity</p:attrName>
                                        </p:attrNameLst>
                                      </p:cBhvr>
                                      <p:to>
                                        <p:strVal val="0.5"/>
                                      </p:to>
                                    </p:set>
                                    <p:animEffect filter="image" prLst="opacity: 0.5">
                                      <p:cBhvr rctx="IE">
                                        <p:cTn id="43" dur="indefinite"/>
                                        <p:tgtEl>
                                          <p:spTgt spid="27"/>
                                        </p:tgtEl>
                                      </p:cBhvr>
                                    </p:animEffect>
                                  </p:childTnLst>
                                </p:cTn>
                              </p:par>
                              <p:par>
                                <p:cTn id="44" presetID="9" presetClass="emph" presetSubtype="0" grpId="0" nodeType="withEffect">
                                  <p:stCondLst>
                                    <p:cond delay="0"/>
                                  </p:stCondLst>
                                  <p:childTnLst>
                                    <p:set>
                                      <p:cBhvr rctx="PPT">
                                        <p:cTn id="45" dur="indefinite"/>
                                        <p:tgtEl>
                                          <p:spTgt spid="49"/>
                                        </p:tgtEl>
                                        <p:attrNameLst>
                                          <p:attrName>style.opacity</p:attrName>
                                        </p:attrNameLst>
                                      </p:cBhvr>
                                      <p:to>
                                        <p:strVal val="0.5"/>
                                      </p:to>
                                    </p:set>
                                    <p:animEffect filter="image" prLst="opacity: 0.5">
                                      <p:cBhvr rctx="IE">
                                        <p:cTn id="46" dur="indefinite"/>
                                        <p:tgtEl>
                                          <p:spTgt spid="49"/>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mph" presetSubtype="0" grpId="1" nodeType="clickEffect">
                                  <p:stCondLst>
                                    <p:cond delay="0"/>
                                  </p:stCondLst>
                                  <p:childTnLst>
                                    <p:set>
                                      <p:cBhvr rctx="PPT">
                                        <p:cTn id="50" dur="indefinite"/>
                                        <p:tgtEl>
                                          <p:spTgt spid="30"/>
                                        </p:tgtEl>
                                        <p:attrNameLst>
                                          <p:attrName>style.opacity</p:attrName>
                                        </p:attrNameLst>
                                      </p:cBhvr>
                                      <p:to>
                                        <p:strVal val="1"/>
                                      </p:to>
                                    </p:set>
                                    <p:animEffect filter="image" prLst="opacity: 1">
                                      <p:cBhvr rctx="IE">
                                        <p:cTn id="51" dur="indefinite"/>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mph" presetSubtype="0" grpId="1" nodeType="clickEffect">
                                  <p:stCondLst>
                                    <p:cond delay="0"/>
                                  </p:stCondLst>
                                  <p:childTnLst>
                                    <p:set>
                                      <p:cBhvr rctx="PPT">
                                        <p:cTn id="58" dur="indefinite"/>
                                        <p:tgtEl>
                                          <p:spTgt spid="33"/>
                                        </p:tgtEl>
                                        <p:attrNameLst>
                                          <p:attrName>style.opacity</p:attrName>
                                        </p:attrNameLst>
                                      </p:cBhvr>
                                      <p:to>
                                        <p:strVal val="1"/>
                                      </p:to>
                                    </p:set>
                                    <p:animEffect filter="image" prLst="opacity: 1">
                                      <p:cBhvr rctx="IE">
                                        <p:cTn id="59" dur="indefinite"/>
                                        <p:tgtEl>
                                          <p:spTgt spid="33"/>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mph" presetSubtype="0" grpId="1" nodeType="clickEffect">
                                  <p:stCondLst>
                                    <p:cond delay="0"/>
                                  </p:stCondLst>
                                  <p:childTnLst>
                                    <p:set>
                                      <p:cBhvr rctx="PPT">
                                        <p:cTn id="63" dur="indefinite"/>
                                        <p:tgtEl>
                                          <p:spTgt spid="47"/>
                                        </p:tgtEl>
                                        <p:attrNameLst>
                                          <p:attrName>style.opacity</p:attrName>
                                        </p:attrNameLst>
                                      </p:cBhvr>
                                      <p:to>
                                        <p:strVal val="1"/>
                                      </p:to>
                                    </p:set>
                                    <p:animEffect filter="image" prLst="opacity: 1">
                                      <p:cBhvr rctx="IE">
                                        <p:cTn id="64" dur="indefinite"/>
                                        <p:tgtEl>
                                          <p:spTgt spid="4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500"/>
                                        <p:tgtEl>
                                          <p:spTgt spid="54"/>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mph" presetSubtype="0" grpId="1" nodeType="clickEffect">
                                  <p:stCondLst>
                                    <p:cond delay="0"/>
                                  </p:stCondLst>
                                  <p:childTnLst>
                                    <p:set>
                                      <p:cBhvr rctx="PPT">
                                        <p:cTn id="71" dur="indefinite"/>
                                        <p:tgtEl>
                                          <p:spTgt spid="38"/>
                                        </p:tgtEl>
                                        <p:attrNameLst>
                                          <p:attrName>style.opacity</p:attrName>
                                        </p:attrNameLst>
                                      </p:cBhvr>
                                      <p:to>
                                        <p:strVal val="1"/>
                                      </p:to>
                                    </p:set>
                                    <p:animEffect filter="image" prLst="opacity: 1">
                                      <p:cBhvr rctx="IE">
                                        <p:cTn id="72" dur="indefinite"/>
                                        <p:tgtEl>
                                          <p:spTgt spid="38"/>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mph" presetSubtype="0" grpId="1" nodeType="clickEffect">
                                  <p:stCondLst>
                                    <p:cond delay="0"/>
                                  </p:stCondLst>
                                  <p:childTnLst>
                                    <p:set>
                                      <p:cBhvr rctx="PPT">
                                        <p:cTn id="76" dur="indefinite"/>
                                        <p:tgtEl>
                                          <p:spTgt spid="41"/>
                                        </p:tgtEl>
                                        <p:attrNameLst>
                                          <p:attrName>style.opacity</p:attrName>
                                        </p:attrNameLst>
                                      </p:cBhvr>
                                      <p:to>
                                        <p:strVal val="1"/>
                                      </p:to>
                                    </p:set>
                                    <p:animEffect filter="image" prLst="opacity: 1">
                                      <p:cBhvr rctx="IE">
                                        <p:cTn id="77" dur="indefinite"/>
                                        <p:tgtEl>
                                          <p:spTgt spid="41"/>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mph" presetSubtype="0" grpId="1" nodeType="clickEffect">
                                  <p:stCondLst>
                                    <p:cond delay="0"/>
                                  </p:stCondLst>
                                  <p:childTnLst>
                                    <p:set>
                                      <p:cBhvr rctx="PPT">
                                        <p:cTn id="81" dur="indefinite"/>
                                        <p:tgtEl>
                                          <p:spTgt spid="49"/>
                                        </p:tgtEl>
                                        <p:attrNameLst>
                                          <p:attrName>style.opacity</p:attrName>
                                        </p:attrNameLst>
                                      </p:cBhvr>
                                      <p:to>
                                        <p:strVal val="1"/>
                                      </p:to>
                                    </p:set>
                                    <p:animEffect filter="image" prLst="opacity: 1">
                                      <p:cBhvr rctx="IE">
                                        <p:cTn id="82" dur="indefinite"/>
                                        <p:tgtEl>
                                          <p:spTgt spid="49"/>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mph" presetSubtype="0" grpId="1" nodeType="clickEffect">
                                  <p:stCondLst>
                                    <p:cond delay="0"/>
                                  </p:stCondLst>
                                  <p:childTnLst>
                                    <p:set>
                                      <p:cBhvr rctx="PPT">
                                        <p:cTn id="86" dur="indefinite"/>
                                        <p:tgtEl>
                                          <p:spTgt spid="50"/>
                                        </p:tgtEl>
                                        <p:attrNameLst>
                                          <p:attrName>style.opacity</p:attrName>
                                        </p:attrNameLst>
                                      </p:cBhvr>
                                      <p:to>
                                        <p:strVal val="1"/>
                                      </p:to>
                                    </p:set>
                                    <p:animEffect filter="image" prLst="opacity: 1">
                                      <p:cBhvr rctx="IE">
                                        <p:cTn id="87" dur="indefinite"/>
                                        <p:tgtEl>
                                          <p:spTgt spid="50"/>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mph" presetSubtype="0" grpId="1" nodeType="clickEffect">
                                  <p:stCondLst>
                                    <p:cond delay="0"/>
                                  </p:stCondLst>
                                  <p:childTnLst>
                                    <p:set>
                                      <p:cBhvr rctx="PPT">
                                        <p:cTn id="91" dur="indefinite"/>
                                        <p:tgtEl>
                                          <p:spTgt spid="34"/>
                                        </p:tgtEl>
                                        <p:attrNameLst>
                                          <p:attrName>style.opacity</p:attrName>
                                        </p:attrNameLst>
                                      </p:cBhvr>
                                      <p:to>
                                        <p:strVal val="1"/>
                                      </p:to>
                                    </p:set>
                                    <p:animEffect filter="image" prLst="opacity: 1">
                                      <p:cBhvr rctx="IE">
                                        <p:cTn id="92" dur="indefinite"/>
                                        <p:tgtEl>
                                          <p:spTgt spid="34"/>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mph" presetSubtype="0" grpId="1" nodeType="clickEffect">
                                  <p:stCondLst>
                                    <p:cond delay="0"/>
                                  </p:stCondLst>
                                  <p:childTnLst>
                                    <p:set>
                                      <p:cBhvr rctx="PPT">
                                        <p:cTn id="96" dur="indefinite"/>
                                        <p:tgtEl>
                                          <p:spTgt spid="24"/>
                                        </p:tgtEl>
                                        <p:attrNameLst>
                                          <p:attrName>style.opacity</p:attrName>
                                        </p:attrNameLst>
                                      </p:cBhvr>
                                      <p:to>
                                        <p:strVal val="1"/>
                                      </p:to>
                                    </p:set>
                                    <p:animEffect filter="image" prLst="opacity: 1">
                                      <p:cBhvr rctx="IE">
                                        <p:cTn id="97" dur="indefinite"/>
                                        <p:tgtEl>
                                          <p:spTgt spid="24"/>
                                        </p:tgtEl>
                                      </p:cBhvr>
                                    </p:animEffect>
                                  </p:childTnLst>
                                </p:cTn>
                              </p:par>
                            </p:childTnLst>
                          </p:cTn>
                        </p:par>
                      </p:childTnLst>
                    </p:cTn>
                  </p:par>
                  <p:par>
                    <p:cTn id="98" fill="hold">
                      <p:stCondLst>
                        <p:cond delay="indefinite"/>
                      </p:stCondLst>
                      <p:childTnLst>
                        <p:par>
                          <p:cTn id="99" fill="hold">
                            <p:stCondLst>
                              <p:cond delay="0"/>
                            </p:stCondLst>
                            <p:childTnLst>
                              <p:par>
                                <p:cTn id="100" presetID="9" presetClass="emph" presetSubtype="0" grpId="1" nodeType="clickEffect">
                                  <p:stCondLst>
                                    <p:cond delay="0"/>
                                  </p:stCondLst>
                                  <p:childTnLst>
                                    <p:set>
                                      <p:cBhvr rctx="PPT">
                                        <p:cTn id="101" dur="indefinite"/>
                                        <p:tgtEl>
                                          <p:spTgt spid="25"/>
                                        </p:tgtEl>
                                        <p:attrNameLst>
                                          <p:attrName>style.opacity</p:attrName>
                                        </p:attrNameLst>
                                      </p:cBhvr>
                                      <p:to>
                                        <p:strVal val="1"/>
                                      </p:to>
                                    </p:set>
                                    <p:animEffect filter="image" prLst="opacity: 1">
                                      <p:cBhvr rctx="IE">
                                        <p:cTn id="102" dur="indefinite"/>
                                        <p:tgtEl>
                                          <p:spTgt spid="25"/>
                                        </p:tgtEl>
                                      </p:cBhvr>
                                    </p:animEffect>
                                  </p:childTnLst>
                                </p:cTn>
                              </p:par>
                            </p:childTnLst>
                          </p:cTn>
                        </p:par>
                      </p:childTnLst>
                    </p:cTn>
                  </p:par>
                  <p:par>
                    <p:cTn id="103" fill="hold">
                      <p:stCondLst>
                        <p:cond delay="indefinite"/>
                      </p:stCondLst>
                      <p:childTnLst>
                        <p:par>
                          <p:cTn id="104" fill="hold">
                            <p:stCondLst>
                              <p:cond delay="0"/>
                            </p:stCondLst>
                            <p:childTnLst>
                              <p:par>
                                <p:cTn id="105" presetID="9" presetClass="emph" presetSubtype="0" grpId="1" nodeType="clickEffect">
                                  <p:stCondLst>
                                    <p:cond delay="0"/>
                                  </p:stCondLst>
                                  <p:childTnLst>
                                    <p:set>
                                      <p:cBhvr rctx="PPT">
                                        <p:cTn id="106" dur="indefinite"/>
                                        <p:tgtEl>
                                          <p:spTgt spid="26"/>
                                        </p:tgtEl>
                                        <p:attrNameLst>
                                          <p:attrName>style.opacity</p:attrName>
                                        </p:attrNameLst>
                                      </p:cBhvr>
                                      <p:to>
                                        <p:strVal val="1"/>
                                      </p:to>
                                    </p:set>
                                    <p:animEffect filter="image" prLst="opacity: 1">
                                      <p:cBhvr rctx="IE">
                                        <p:cTn id="107" dur="indefinite"/>
                                        <p:tgtEl>
                                          <p:spTgt spid="26"/>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mph" presetSubtype="0" grpId="1" nodeType="clickEffect">
                                  <p:stCondLst>
                                    <p:cond delay="0"/>
                                  </p:stCondLst>
                                  <p:childTnLst>
                                    <p:set>
                                      <p:cBhvr rctx="PPT">
                                        <p:cTn id="111" dur="indefinite"/>
                                        <p:tgtEl>
                                          <p:spTgt spid="27"/>
                                        </p:tgtEl>
                                        <p:attrNameLst>
                                          <p:attrName>style.opacity</p:attrName>
                                        </p:attrNameLst>
                                      </p:cBhvr>
                                      <p:to>
                                        <p:strVal val="1"/>
                                      </p:to>
                                    </p:set>
                                    <p:animEffect filter="image" prLst="opacity: 1">
                                      <p:cBhvr rctx="IE">
                                        <p:cTn id="112" dur="indefinite"/>
                                        <p:tgtEl>
                                          <p:spTgt spid="27"/>
                                        </p:tgtEl>
                                      </p:cBhvr>
                                    </p:animEffect>
                                  </p:childTnLst>
                                </p:cTn>
                              </p:par>
                            </p:childTnLst>
                          </p:cTn>
                        </p:par>
                      </p:childTnLst>
                    </p:cTn>
                  </p:par>
                  <p:par>
                    <p:cTn id="113" fill="hold">
                      <p:stCondLst>
                        <p:cond delay="indefinite"/>
                      </p:stCondLst>
                      <p:childTnLst>
                        <p:par>
                          <p:cTn id="114" fill="hold">
                            <p:stCondLst>
                              <p:cond delay="0"/>
                            </p:stCondLst>
                            <p:childTnLst>
                              <p:par>
                                <p:cTn id="115" presetID="9" presetClass="emph" presetSubtype="0" grpId="1" nodeType="clickEffect">
                                  <p:stCondLst>
                                    <p:cond delay="0"/>
                                  </p:stCondLst>
                                  <p:childTnLst>
                                    <p:set>
                                      <p:cBhvr rctx="PPT">
                                        <p:cTn id="116" dur="indefinite"/>
                                        <p:tgtEl>
                                          <p:spTgt spid="28"/>
                                        </p:tgtEl>
                                        <p:attrNameLst>
                                          <p:attrName>style.opacity</p:attrName>
                                        </p:attrNameLst>
                                      </p:cBhvr>
                                      <p:to>
                                        <p:strVal val="1"/>
                                      </p:to>
                                    </p:set>
                                    <p:animEffect filter="image" prLst="opacity: 1">
                                      <p:cBhvr rctx="IE">
                                        <p:cTn id="117" dur="indefinite"/>
                                        <p:tgtEl>
                                          <p:spTgt spid="28"/>
                                        </p:tgtEl>
                                      </p:cBhvr>
                                    </p:animEffect>
                                  </p:childTnLst>
                                </p:cTn>
                              </p:par>
                            </p:childTnLst>
                          </p:cTn>
                        </p:par>
                      </p:childTnLst>
                    </p:cTn>
                  </p:par>
                  <p:par>
                    <p:cTn id="118" fill="hold">
                      <p:stCondLst>
                        <p:cond delay="indefinite"/>
                      </p:stCondLst>
                      <p:childTnLst>
                        <p:par>
                          <p:cTn id="119" fill="hold">
                            <p:stCondLst>
                              <p:cond delay="0"/>
                            </p:stCondLst>
                            <p:childTnLst>
                              <p:par>
                                <p:cTn id="120" presetID="9" presetClass="emph" presetSubtype="0" grpId="1" nodeType="clickEffect">
                                  <p:stCondLst>
                                    <p:cond delay="0"/>
                                  </p:stCondLst>
                                  <p:childTnLst>
                                    <p:set>
                                      <p:cBhvr rctx="PPT">
                                        <p:cTn id="121" dur="indefinite"/>
                                        <p:tgtEl>
                                          <p:spTgt spid="32"/>
                                        </p:tgtEl>
                                        <p:attrNameLst>
                                          <p:attrName>style.opacity</p:attrName>
                                        </p:attrNameLst>
                                      </p:cBhvr>
                                      <p:to>
                                        <p:strVal val="1"/>
                                      </p:to>
                                    </p:set>
                                    <p:animEffect filter="image" prLst="opacity: 1">
                                      <p:cBhvr rctx="IE">
                                        <p:cTn id="122" dur="indefinite"/>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3" grpId="0"/>
      <p:bldP spid="33" grpId="1"/>
      <p:bldP spid="47" grpId="0"/>
      <p:bldP spid="47" grpId="1"/>
      <p:bldP spid="38" grpId="0"/>
      <p:bldP spid="38" grpId="1"/>
      <p:bldP spid="41" grpId="0"/>
      <p:bldP spid="41" grpId="1"/>
      <p:bldP spid="49" grpId="0"/>
      <p:bldP spid="49" grpId="1"/>
      <p:bldP spid="50" grpId="0"/>
      <p:bldP spid="50" grpId="1"/>
      <p:bldP spid="2" grpId="0" animBg="1"/>
      <p:bldP spid="54" grpId="0" animBg="1"/>
      <p:bldP spid="24" grpId="0"/>
      <p:bldP spid="24" grpId="1"/>
      <p:bldP spid="25" grpId="0"/>
      <p:bldP spid="25" grpId="1"/>
      <p:bldP spid="26" grpId="0"/>
      <p:bldP spid="26" grpId="1"/>
      <p:bldP spid="27" grpId="0"/>
      <p:bldP spid="27" grpId="1"/>
      <p:bldP spid="28" grpId="0"/>
      <p:bldP spid="28" grpId="1"/>
      <p:bldP spid="32" grpId="0"/>
      <p:bldP spid="32" grpId="1"/>
      <p:bldP spid="34" grpId="0"/>
      <p:bldP spid="3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CERN_logo"/>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738" y="214313"/>
            <a:ext cx="584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Rektangel 30"/>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dirty="0"/>
          </a:p>
        </p:txBody>
      </p:sp>
      <p:sp>
        <p:nvSpPr>
          <p:cNvPr id="23" name="Rectangle 2"/>
          <p:cNvSpPr txBox="1">
            <a:spLocks noChangeArrowheads="1"/>
          </p:cNvSpPr>
          <p:nvPr/>
        </p:nvSpPr>
        <p:spPr>
          <a:xfrm>
            <a:off x="714375" y="306388"/>
            <a:ext cx="8212138" cy="357187"/>
          </a:xfrm>
          <a:prstGeom prst="rect">
            <a:avLst/>
          </a:prstGeom>
        </p:spPr>
        <p:txBody>
          <a:bodyPr anchor="ctr"/>
          <a:lstStyle/>
          <a:p>
            <a:pPr fontAlgn="auto">
              <a:spcAft>
                <a:spcPts val="0"/>
              </a:spcAft>
              <a:defRPr/>
            </a:pPr>
            <a:r>
              <a:rPr lang="en-US" sz="2800" i="1" dirty="0" smtClean="0">
                <a:solidFill>
                  <a:srgbClr val="183962"/>
                </a:solidFill>
                <a:latin typeface="+mj-lt"/>
                <a:ea typeface="+mj-ea"/>
                <a:cs typeface="+mj-cs"/>
              </a:rPr>
              <a:t>Beam dumps by ALFA – Interpretations</a:t>
            </a:r>
            <a:endParaRPr lang="en-US" sz="2800" i="1" dirty="0">
              <a:solidFill>
                <a:srgbClr val="183962"/>
              </a:solidFill>
              <a:latin typeface="+mj-lt"/>
              <a:ea typeface="+mj-ea"/>
              <a:cs typeface="+mj-cs"/>
            </a:endParaRPr>
          </a:p>
        </p:txBody>
      </p:sp>
      <p:cxnSp>
        <p:nvCxnSpPr>
          <p:cNvPr id="29" name="Lige forbindelse 28"/>
          <p:cNvCxnSpPr/>
          <p:nvPr/>
        </p:nvCxnSpPr>
        <p:spPr>
          <a:xfrm flipH="1">
            <a:off x="0" y="6755532"/>
            <a:ext cx="9144001"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30" name="Rectangle 2"/>
          <p:cNvSpPr txBox="1">
            <a:spLocks noChangeArrowheads="1"/>
          </p:cNvSpPr>
          <p:nvPr/>
        </p:nvSpPr>
        <p:spPr bwMode="auto">
          <a:xfrm>
            <a:off x="342170" y="908720"/>
            <a:ext cx="4333010"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83962"/>
                </a:solidFill>
                <a:latin typeface="Calibri" pitchFamily="34" charset="0"/>
              </a:rPr>
              <a:t>On the ALFA side two things can trigger a loss of the USER_PERMIT:</a:t>
            </a:r>
            <a:endParaRPr lang="en-US" dirty="0">
              <a:solidFill>
                <a:srgbClr val="183962"/>
              </a:solidFill>
              <a:latin typeface="Calibri" pitchFamily="34" charset="0"/>
            </a:endParaRPr>
          </a:p>
        </p:txBody>
      </p:sp>
      <p:sp>
        <p:nvSpPr>
          <p:cNvPr id="33" name="Rectangle 2"/>
          <p:cNvSpPr txBox="1">
            <a:spLocks noChangeArrowheads="1"/>
          </p:cNvSpPr>
          <p:nvPr/>
        </p:nvSpPr>
        <p:spPr bwMode="auto">
          <a:xfrm>
            <a:off x="382113" y="1484784"/>
            <a:ext cx="4281473"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9388" indent="-179388" eaLnBrk="1" hangingPunct="1"/>
            <a:r>
              <a:rPr lang="en-US" sz="1400" dirty="0" smtClean="0">
                <a:solidFill>
                  <a:srgbClr val="183962"/>
                </a:solidFill>
                <a:latin typeface="Calibri" pitchFamily="34" charset="0"/>
              </a:rPr>
              <a:t>1</a:t>
            </a:r>
            <a:r>
              <a:rPr lang="en-US" sz="1400" dirty="0">
                <a:solidFill>
                  <a:srgbClr val="183962"/>
                </a:solidFill>
                <a:latin typeface="Calibri" pitchFamily="34" charset="0"/>
              </a:rPr>
              <a:t>) A Roman Pot HOME switch showing a Roman Pot out of garage (without override or stable beam</a:t>
            </a:r>
            <a:r>
              <a:rPr lang="en-US" sz="1400" dirty="0" smtClean="0">
                <a:solidFill>
                  <a:srgbClr val="183962"/>
                </a:solidFill>
                <a:latin typeface="Calibri" pitchFamily="34" charset="0"/>
              </a:rPr>
              <a:t>).</a:t>
            </a:r>
            <a:endParaRPr lang="en-US" sz="1400" dirty="0">
              <a:solidFill>
                <a:srgbClr val="183962"/>
              </a:solidFill>
              <a:latin typeface="Calibri" pitchFamily="34" charset="0"/>
            </a:endParaRPr>
          </a:p>
        </p:txBody>
      </p:sp>
      <p:sp>
        <p:nvSpPr>
          <p:cNvPr id="5" name="AutoShape 4" descr="https://atlasop.cern.ch/elisa/attachment?name=150412_092605_ALFA_Gnam_3.JPG&amp;fileID=43529"/>
          <p:cNvSpPr>
            <a:spLocks noChangeAspect="1" noChangeArrowheads="1"/>
          </p:cNvSpPr>
          <p:nvPr/>
        </p:nvSpPr>
        <p:spPr bwMode="auto">
          <a:xfrm>
            <a:off x="215900" y="15875"/>
            <a:ext cx="20164425" cy="7591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2"/>
          <p:cNvSpPr txBox="1">
            <a:spLocks noChangeArrowheads="1"/>
          </p:cNvSpPr>
          <p:nvPr/>
        </p:nvSpPr>
        <p:spPr bwMode="auto">
          <a:xfrm>
            <a:off x="382114" y="2852936"/>
            <a:ext cx="4045870"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9388" indent="-179388" eaLnBrk="1" hangingPunct="1"/>
            <a:r>
              <a:rPr lang="en-US" sz="1400" dirty="0" smtClean="0">
                <a:solidFill>
                  <a:srgbClr val="183962"/>
                </a:solidFill>
                <a:latin typeface="Calibri" pitchFamily="34" charset="0"/>
              </a:rPr>
              <a:t>2</a:t>
            </a:r>
            <a:r>
              <a:rPr lang="en-US" sz="1400" dirty="0">
                <a:solidFill>
                  <a:srgbClr val="183962"/>
                </a:solidFill>
                <a:latin typeface="Calibri" pitchFamily="34" charset="0"/>
              </a:rPr>
              <a:t>) LVDT value out of limits (comparison). </a:t>
            </a:r>
          </a:p>
        </p:txBody>
      </p:sp>
      <p:sp>
        <p:nvSpPr>
          <p:cNvPr id="38" name="Rectangle 2"/>
          <p:cNvSpPr txBox="1">
            <a:spLocks noChangeArrowheads="1"/>
          </p:cNvSpPr>
          <p:nvPr/>
        </p:nvSpPr>
        <p:spPr>
          <a:xfrm>
            <a:off x="539552" y="2204864"/>
            <a:ext cx="4135628" cy="252091"/>
          </a:xfrm>
          <a:prstGeom prst="rect">
            <a:avLst/>
          </a:prstGeom>
        </p:spPr>
        <p:txBody>
          <a:bodyPr anchor="ctr"/>
          <a:lstStyle/>
          <a:p>
            <a:pPr>
              <a:tabLst>
                <a:tab pos="446088" algn="l"/>
              </a:tabLst>
              <a:defRPr/>
            </a:pPr>
            <a:r>
              <a:rPr lang="en-US" sz="1400" dirty="0">
                <a:solidFill>
                  <a:srgbClr val="183962"/>
                </a:solidFill>
              </a:rPr>
              <a:t>The time scale is too short for the mechanical contact of the HOME switches to change and 2 of the dumps was not in garage position. </a:t>
            </a:r>
          </a:p>
        </p:txBody>
      </p:sp>
      <p:sp>
        <p:nvSpPr>
          <p:cNvPr id="40"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cxnSp>
        <p:nvCxnSpPr>
          <p:cNvPr id="52" name="Lige forbindelse 51"/>
          <p:cNvCxnSpPr/>
          <p:nvPr/>
        </p:nvCxnSpPr>
        <p:spPr>
          <a:xfrm rot="10800000">
            <a:off x="714375" y="220663"/>
            <a:ext cx="8429625"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pic>
        <p:nvPicPr>
          <p:cNvPr id="19" name="Billed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840507"/>
            <a:ext cx="4203330" cy="2786546"/>
          </a:xfrm>
          <a:prstGeom prst="rect">
            <a:avLst/>
          </a:prstGeom>
          <a:noFill/>
        </p:spPr>
      </p:pic>
      <p:sp>
        <p:nvSpPr>
          <p:cNvPr id="20" name="Rectangle 2"/>
          <p:cNvSpPr txBox="1">
            <a:spLocks noChangeArrowheads="1"/>
          </p:cNvSpPr>
          <p:nvPr/>
        </p:nvSpPr>
        <p:spPr>
          <a:xfrm>
            <a:off x="539552" y="3536949"/>
            <a:ext cx="4124035" cy="252091"/>
          </a:xfrm>
          <a:prstGeom prst="rect">
            <a:avLst/>
          </a:prstGeom>
        </p:spPr>
        <p:txBody>
          <a:bodyPr anchor="ctr"/>
          <a:lstStyle/>
          <a:p>
            <a:pPr>
              <a:tabLst>
                <a:tab pos="446088" algn="l"/>
              </a:tabLst>
              <a:defRPr/>
            </a:pPr>
            <a:r>
              <a:rPr lang="en-US" sz="1400" dirty="0">
                <a:solidFill>
                  <a:srgbClr val="183962"/>
                </a:solidFill>
              </a:rPr>
              <a:t>The LVDT comparison is made every 6 ms (10 ms in Run1), so the timescale is comparable to a single reading violating the limits. </a:t>
            </a:r>
          </a:p>
        </p:txBody>
      </p:sp>
      <p:sp>
        <p:nvSpPr>
          <p:cNvPr id="21" name="Rectangle 2"/>
          <p:cNvSpPr txBox="1">
            <a:spLocks noChangeArrowheads="1"/>
          </p:cNvSpPr>
          <p:nvPr/>
        </p:nvSpPr>
        <p:spPr>
          <a:xfrm>
            <a:off x="361436" y="4221088"/>
            <a:ext cx="8315020"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Up stream for of ALFA (ATLAS interlock box/CIBU):</a:t>
            </a:r>
            <a:endParaRPr lang="en-US" dirty="0">
              <a:solidFill>
                <a:srgbClr val="183962"/>
              </a:solidFill>
              <a:latin typeface="+mj-lt"/>
              <a:ea typeface="+mj-ea"/>
              <a:cs typeface="+mj-cs"/>
            </a:endParaRPr>
          </a:p>
        </p:txBody>
      </p:sp>
      <p:sp>
        <p:nvSpPr>
          <p:cNvPr id="22" name="Rectangle 2"/>
          <p:cNvSpPr txBox="1">
            <a:spLocks noChangeArrowheads="1"/>
          </p:cNvSpPr>
          <p:nvPr/>
        </p:nvSpPr>
        <p:spPr bwMode="auto">
          <a:xfrm>
            <a:off x="539552" y="4653136"/>
            <a:ext cx="8309427"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smtClean="0">
                <a:solidFill>
                  <a:srgbClr val="183962"/>
                </a:solidFill>
                <a:latin typeface="Calibri" pitchFamily="34" charset="0"/>
              </a:rPr>
              <a:t>Not likely since both signal A and B on ALFA CIBU 2 was lost simultaneously and nothing else in ALFA or ATLAS was affected.</a:t>
            </a:r>
            <a:endParaRPr lang="en-US" sz="1400" dirty="0">
              <a:solidFill>
                <a:srgbClr val="183962"/>
              </a:solidFill>
              <a:latin typeface="Calibri" pitchFamily="34" charset="0"/>
            </a:endParaRPr>
          </a:p>
        </p:txBody>
      </p:sp>
      <p:sp>
        <p:nvSpPr>
          <p:cNvPr id="3" name="Rektangel 2"/>
          <p:cNvSpPr/>
          <p:nvPr/>
        </p:nvSpPr>
        <p:spPr>
          <a:xfrm>
            <a:off x="4644008" y="840507"/>
            <a:ext cx="1992928" cy="716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ktangel 23"/>
          <p:cNvSpPr/>
          <p:nvPr/>
        </p:nvSpPr>
        <p:spPr>
          <a:xfrm>
            <a:off x="6636936" y="785814"/>
            <a:ext cx="1679480" cy="1203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ktangel 24"/>
          <p:cNvSpPr/>
          <p:nvPr/>
        </p:nvSpPr>
        <p:spPr>
          <a:xfrm>
            <a:off x="8316416" y="840506"/>
            <a:ext cx="530922" cy="8514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ktangel 25"/>
          <p:cNvSpPr/>
          <p:nvPr/>
        </p:nvSpPr>
        <p:spPr>
          <a:xfrm>
            <a:off x="7020272" y="2420888"/>
            <a:ext cx="1875011" cy="1224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ktangel 26"/>
          <p:cNvSpPr/>
          <p:nvPr/>
        </p:nvSpPr>
        <p:spPr>
          <a:xfrm>
            <a:off x="4663587" y="2828611"/>
            <a:ext cx="2356685" cy="888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ktangel 27"/>
          <p:cNvSpPr/>
          <p:nvPr/>
        </p:nvSpPr>
        <p:spPr>
          <a:xfrm>
            <a:off x="4520052" y="1557496"/>
            <a:ext cx="1524032" cy="575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ktangel 31"/>
          <p:cNvSpPr/>
          <p:nvPr/>
        </p:nvSpPr>
        <p:spPr>
          <a:xfrm>
            <a:off x="4675180" y="2522136"/>
            <a:ext cx="2345091" cy="306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ktangel 33"/>
          <p:cNvSpPr/>
          <p:nvPr/>
        </p:nvSpPr>
        <p:spPr>
          <a:xfrm>
            <a:off x="6638043" y="2420888"/>
            <a:ext cx="393822" cy="101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ktangel 34"/>
          <p:cNvSpPr/>
          <p:nvPr/>
        </p:nvSpPr>
        <p:spPr>
          <a:xfrm>
            <a:off x="6184760" y="1557496"/>
            <a:ext cx="453283" cy="575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ktangel 35"/>
          <p:cNvSpPr/>
          <p:nvPr/>
        </p:nvSpPr>
        <p:spPr>
          <a:xfrm>
            <a:off x="6044085" y="1557496"/>
            <a:ext cx="140675" cy="583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ktangel 36"/>
          <p:cNvSpPr/>
          <p:nvPr/>
        </p:nvSpPr>
        <p:spPr>
          <a:xfrm>
            <a:off x="4644009" y="2132857"/>
            <a:ext cx="1992928" cy="38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ktangel 38"/>
          <p:cNvSpPr/>
          <p:nvPr/>
        </p:nvSpPr>
        <p:spPr>
          <a:xfrm>
            <a:off x="6638043" y="1988840"/>
            <a:ext cx="797736" cy="267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43"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44" name="Tekstboks 82"/>
          <p:cNvSpPr txBox="1">
            <a:spLocks noChangeArrowheads="1"/>
          </p:cNvSpPr>
          <p:nvPr/>
        </p:nvSpPr>
        <p:spPr bwMode="auto">
          <a:xfrm>
            <a:off x="642938" y="0"/>
            <a:ext cx="85010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dirty="0">
                <a:solidFill>
                  <a:srgbClr val="3161AB"/>
                </a:solidFill>
                <a:latin typeface="Calibri" pitchFamily="34" charset="0"/>
              </a:rPr>
              <a:t>Facts                                                                  </a:t>
            </a:r>
            <a:r>
              <a:rPr lang="en-US" sz="1000" u="sng" dirty="0">
                <a:solidFill>
                  <a:srgbClr val="3161AB"/>
                </a:solidFill>
                <a:latin typeface="Calibri" pitchFamily="34" charset="0"/>
              </a:rPr>
              <a:t>Interpretations</a:t>
            </a:r>
            <a:r>
              <a:rPr lang="en-US" sz="1000" dirty="0">
                <a:solidFill>
                  <a:srgbClr val="3161AB"/>
                </a:solidFill>
                <a:latin typeface="Calibri" pitchFamily="34" charset="0"/>
              </a:rPr>
              <a:t>                                                                   Solution and validation                                                                  Logging</a:t>
            </a:r>
          </a:p>
        </p:txBody>
      </p:sp>
      <p:sp>
        <p:nvSpPr>
          <p:cNvPr id="45" name="Tekstboks 16"/>
          <p:cNvSpPr txBox="1">
            <a:spLocks noChangeArrowheads="1"/>
          </p:cNvSpPr>
          <p:nvPr/>
        </p:nvSpPr>
        <p:spPr bwMode="auto">
          <a:xfrm>
            <a:off x="179512" y="6525344"/>
            <a:ext cx="8964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3161AB"/>
                </a:solidFill>
              </a:rPr>
              <a:t>Updates in the ATLAS-ALFA interlock logic	                         	       110th </a:t>
            </a:r>
            <a:r>
              <a:rPr lang="en-US" sz="1200" dirty="0" smtClean="0">
                <a:solidFill>
                  <a:srgbClr val="3161AB"/>
                </a:solidFill>
              </a:rPr>
              <a:t>MPP </a:t>
            </a:r>
            <a:r>
              <a:rPr lang="en-US" sz="1200" dirty="0">
                <a:solidFill>
                  <a:srgbClr val="3161AB"/>
                </a:solidFill>
              </a:rPr>
              <a:t>19-06-2015 </a:t>
            </a:r>
          </a:p>
        </p:txBody>
      </p:sp>
      <p:sp>
        <p:nvSpPr>
          <p:cNvPr id="46" name="Text Box 5"/>
          <p:cNvSpPr txBox="1">
            <a:spLocks noChangeArrowheads="1"/>
          </p:cNvSpPr>
          <p:nvPr/>
        </p:nvSpPr>
        <p:spPr bwMode="auto">
          <a:xfrm>
            <a:off x="8567738" y="6552157"/>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r>
              <a:rPr lang="da-DK" sz="1000" dirty="0" smtClean="0">
                <a:solidFill>
                  <a:schemeClr val="tx1">
                    <a:lumMod val="50000"/>
                    <a:lumOff val="50000"/>
                  </a:schemeClr>
                </a:solidFill>
                <a:latin typeface="+mn-lt"/>
              </a:rPr>
              <a:t>3/5</a:t>
            </a:r>
            <a:endParaRPr lang="en-US" sz="1000" dirty="0">
              <a:solidFill>
                <a:schemeClr val="tx1">
                  <a:lumMod val="50000"/>
                  <a:lumOff val="50000"/>
                </a:schemeClr>
              </a:solidFill>
              <a:latin typeface="+mn-lt"/>
            </a:endParaRPr>
          </a:p>
        </p:txBody>
      </p:sp>
      <p:sp>
        <p:nvSpPr>
          <p:cNvPr id="48" name="Rectangle 2"/>
          <p:cNvSpPr txBox="1">
            <a:spLocks noChangeArrowheads="1"/>
          </p:cNvSpPr>
          <p:nvPr/>
        </p:nvSpPr>
        <p:spPr>
          <a:xfrm>
            <a:off x="361436" y="6129237"/>
            <a:ext cx="8315020" cy="252091"/>
          </a:xfrm>
          <a:prstGeom prst="rect">
            <a:avLst/>
          </a:prstGeom>
        </p:spPr>
        <p:txBody>
          <a:bodyPr anchor="ctr"/>
          <a:lstStyle/>
          <a:p>
            <a:pPr>
              <a:tabLst>
                <a:tab pos="446088" algn="l"/>
              </a:tabLst>
              <a:defRPr/>
            </a:pPr>
            <a:r>
              <a:rPr lang="en-US" b="1" dirty="0" smtClean="0">
                <a:solidFill>
                  <a:srgbClr val="183962"/>
                </a:solidFill>
                <a:latin typeface="+mj-lt"/>
                <a:ea typeface="+mj-ea"/>
                <a:cs typeface="+mj-cs"/>
              </a:rPr>
              <a:t>Conclusion: It is the ALFA LVDT comparison that fails and lower the USER_PERMIT and extract the Roman Pots.</a:t>
            </a:r>
            <a:endParaRPr lang="en-US" b="1" dirty="0">
              <a:solidFill>
                <a:srgbClr val="183962"/>
              </a:solidFill>
              <a:latin typeface="+mj-lt"/>
              <a:ea typeface="+mj-ea"/>
              <a:cs typeface="+mj-cs"/>
            </a:endParaRPr>
          </a:p>
        </p:txBody>
      </p:sp>
      <p:sp>
        <p:nvSpPr>
          <p:cNvPr id="55" name="Rectangle 2"/>
          <p:cNvSpPr txBox="1">
            <a:spLocks noChangeArrowheads="1"/>
          </p:cNvSpPr>
          <p:nvPr/>
        </p:nvSpPr>
        <p:spPr>
          <a:xfrm>
            <a:off x="361436" y="5373216"/>
            <a:ext cx="8315020"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No loss of the USER_PERMIT observed for the very long periods with ALFA in LVDT_BYPASS_MODE.</a:t>
            </a:r>
            <a:endParaRPr lang="en-US" dirty="0">
              <a:solidFill>
                <a:srgbClr val="183962"/>
              </a:solidFill>
              <a:latin typeface="+mj-lt"/>
              <a:ea typeface="+mj-ea"/>
              <a:cs typeface="+mj-cs"/>
            </a:endParaRPr>
          </a:p>
        </p:txBody>
      </p:sp>
    </p:spTree>
    <p:extLst>
      <p:ext uri="{BB962C8B-B14F-4D97-AF65-F5344CB8AC3E}">
        <p14:creationId xmlns:p14="http://schemas.microsoft.com/office/powerpoint/2010/main" val="115994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0"/>
                                        </p:tgtEl>
                                        <p:attrNameLst>
                                          <p:attrName>style.opacity</p:attrName>
                                        </p:attrNameLst>
                                      </p:cBhvr>
                                      <p:to>
                                        <p:strVal val="0.5"/>
                                      </p:to>
                                    </p:set>
                                    <p:animEffect filter="image" prLst="opacity: 0.5">
                                      <p:cBhvr rctx="IE">
                                        <p:cTn id="7" dur="indefinite"/>
                                        <p:tgtEl>
                                          <p:spTgt spid="30"/>
                                        </p:tgtEl>
                                      </p:cBhvr>
                                    </p:animEffect>
                                  </p:childTnLst>
                                </p:cTn>
                              </p:par>
                              <p:par>
                                <p:cTn id="8" presetID="9" presetClass="emph" presetSubtype="0" grpId="0" nodeType="withEffect">
                                  <p:stCondLst>
                                    <p:cond delay="0"/>
                                  </p:stCondLst>
                                  <p:childTnLst>
                                    <p:set>
                                      <p:cBhvr rctx="PPT">
                                        <p:cTn id="9" dur="indefinite"/>
                                        <p:tgtEl>
                                          <p:spTgt spid="33"/>
                                        </p:tgtEl>
                                        <p:attrNameLst>
                                          <p:attrName>style.opacity</p:attrName>
                                        </p:attrNameLst>
                                      </p:cBhvr>
                                      <p:to>
                                        <p:strVal val="0.5"/>
                                      </p:to>
                                    </p:set>
                                    <p:animEffect filter="image" prLst="opacity: 0.5">
                                      <p:cBhvr rctx="IE">
                                        <p:cTn id="10" dur="indefinite"/>
                                        <p:tgtEl>
                                          <p:spTgt spid="33"/>
                                        </p:tgtEl>
                                      </p:cBhvr>
                                    </p:animEffect>
                                  </p:childTnLst>
                                </p:cTn>
                              </p:par>
                              <p:par>
                                <p:cTn id="11" presetID="9" presetClass="emph" presetSubtype="0" grpId="0" nodeType="withEffect">
                                  <p:stCondLst>
                                    <p:cond delay="0"/>
                                  </p:stCondLst>
                                  <p:childTnLst>
                                    <p:set>
                                      <p:cBhvr rctx="PPT">
                                        <p:cTn id="12" dur="indefinite"/>
                                        <p:tgtEl>
                                          <p:spTgt spid="47"/>
                                        </p:tgtEl>
                                        <p:attrNameLst>
                                          <p:attrName>style.opacity</p:attrName>
                                        </p:attrNameLst>
                                      </p:cBhvr>
                                      <p:to>
                                        <p:strVal val="0.5"/>
                                      </p:to>
                                    </p:set>
                                    <p:animEffect filter="image" prLst="opacity: 0.5">
                                      <p:cBhvr rctx="IE">
                                        <p:cTn id="13" dur="indefinite"/>
                                        <p:tgtEl>
                                          <p:spTgt spid="47"/>
                                        </p:tgtEl>
                                      </p:cBhvr>
                                    </p:animEffect>
                                  </p:childTnLst>
                                </p:cTn>
                              </p:par>
                              <p:par>
                                <p:cTn id="14" presetID="9" presetClass="emph" presetSubtype="0" grpId="0" nodeType="withEffect">
                                  <p:stCondLst>
                                    <p:cond delay="0"/>
                                  </p:stCondLst>
                                  <p:childTnLst>
                                    <p:set>
                                      <p:cBhvr rctx="PPT">
                                        <p:cTn id="15" dur="indefinite"/>
                                        <p:tgtEl>
                                          <p:spTgt spid="21"/>
                                        </p:tgtEl>
                                        <p:attrNameLst>
                                          <p:attrName>style.opacity</p:attrName>
                                        </p:attrNameLst>
                                      </p:cBhvr>
                                      <p:to>
                                        <p:strVal val="0.5"/>
                                      </p:to>
                                    </p:set>
                                    <p:animEffect filter="image" prLst="opacity: 0.5">
                                      <p:cBhvr rctx="IE">
                                        <p:cTn id="16" dur="indefinite"/>
                                        <p:tgtEl>
                                          <p:spTgt spid="21"/>
                                        </p:tgtEl>
                                      </p:cBhvr>
                                    </p:animEffect>
                                  </p:childTnLst>
                                </p:cTn>
                              </p:par>
                              <p:par>
                                <p:cTn id="17" presetID="9" presetClass="emph" presetSubtype="0" grpId="0" nodeType="withEffect">
                                  <p:stCondLst>
                                    <p:cond delay="0"/>
                                  </p:stCondLst>
                                  <p:childTnLst>
                                    <p:set>
                                      <p:cBhvr rctx="PPT">
                                        <p:cTn id="18" dur="indefinite"/>
                                        <p:tgtEl>
                                          <p:spTgt spid="48"/>
                                        </p:tgtEl>
                                        <p:attrNameLst>
                                          <p:attrName>style.opacity</p:attrName>
                                        </p:attrNameLst>
                                      </p:cBhvr>
                                      <p:to>
                                        <p:strVal val="0.5"/>
                                      </p:to>
                                    </p:set>
                                    <p:animEffect filter="image" prLst="opacity: 0.5">
                                      <p:cBhvr rctx="IE">
                                        <p:cTn id="19" dur="indefinite"/>
                                        <p:tgtEl>
                                          <p:spTgt spid="48"/>
                                        </p:tgtEl>
                                      </p:cBhvr>
                                    </p:animEffect>
                                  </p:childTnLst>
                                </p:cTn>
                              </p:par>
                              <p:par>
                                <p:cTn id="20" presetID="9" presetClass="emph" presetSubtype="0" grpId="0" nodeType="withEffect">
                                  <p:stCondLst>
                                    <p:cond delay="0"/>
                                  </p:stCondLst>
                                  <p:childTnLst>
                                    <p:set>
                                      <p:cBhvr rctx="PPT">
                                        <p:cTn id="21" dur="indefinite"/>
                                        <p:tgtEl>
                                          <p:spTgt spid="20"/>
                                        </p:tgtEl>
                                        <p:attrNameLst>
                                          <p:attrName>style.opacity</p:attrName>
                                        </p:attrNameLst>
                                      </p:cBhvr>
                                      <p:to>
                                        <p:strVal val="0.5"/>
                                      </p:to>
                                    </p:set>
                                    <p:animEffect filter="image" prLst="opacity: 0.5">
                                      <p:cBhvr rctx="IE">
                                        <p:cTn id="22" dur="indefinite"/>
                                        <p:tgtEl>
                                          <p:spTgt spid="20"/>
                                        </p:tgtEl>
                                      </p:cBhvr>
                                    </p:animEffect>
                                  </p:childTnLst>
                                </p:cTn>
                              </p:par>
                              <p:par>
                                <p:cTn id="23" presetID="9" presetClass="emph" presetSubtype="0" grpId="0" nodeType="withEffect">
                                  <p:stCondLst>
                                    <p:cond delay="0"/>
                                  </p:stCondLst>
                                  <p:childTnLst>
                                    <p:set>
                                      <p:cBhvr rctx="PPT">
                                        <p:cTn id="24" dur="indefinite"/>
                                        <p:tgtEl>
                                          <p:spTgt spid="55"/>
                                        </p:tgtEl>
                                        <p:attrNameLst>
                                          <p:attrName>style.opacity</p:attrName>
                                        </p:attrNameLst>
                                      </p:cBhvr>
                                      <p:to>
                                        <p:strVal val="0.5"/>
                                      </p:to>
                                    </p:set>
                                    <p:animEffect filter="image" prLst="opacity: 0.5">
                                      <p:cBhvr rctx="IE">
                                        <p:cTn id="25" dur="indefinite"/>
                                        <p:tgtEl>
                                          <p:spTgt spid="55"/>
                                        </p:tgtEl>
                                      </p:cBhvr>
                                    </p:animEffect>
                                  </p:childTnLst>
                                </p:cTn>
                              </p:par>
                              <p:par>
                                <p:cTn id="26" presetID="9" presetClass="emph" presetSubtype="0" grpId="0" nodeType="withEffect">
                                  <p:stCondLst>
                                    <p:cond delay="0"/>
                                  </p:stCondLst>
                                  <p:childTnLst>
                                    <p:set>
                                      <p:cBhvr rctx="PPT">
                                        <p:cTn id="27" dur="indefinite"/>
                                        <p:tgtEl>
                                          <p:spTgt spid="22"/>
                                        </p:tgtEl>
                                        <p:attrNameLst>
                                          <p:attrName>style.opacity</p:attrName>
                                        </p:attrNameLst>
                                      </p:cBhvr>
                                      <p:to>
                                        <p:strVal val="0.5"/>
                                      </p:to>
                                    </p:set>
                                    <p:animEffect filter="image" prLst="opacity: 0.5">
                                      <p:cBhvr rctx="IE">
                                        <p:cTn id="28" dur="indefinite"/>
                                        <p:tgtEl>
                                          <p:spTgt spid="22"/>
                                        </p:tgtEl>
                                      </p:cBhvr>
                                    </p:animEffect>
                                  </p:childTnLst>
                                </p:cTn>
                              </p:par>
                              <p:par>
                                <p:cTn id="29" presetID="9" presetClass="emph" presetSubtype="0" grpId="0" nodeType="withEffect">
                                  <p:stCondLst>
                                    <p:cond delay="0"/>
                                  </p:stCondLst>
                                  <p:childTnLst>
                                    <p:set>
                                      <p:cBhvr rctx="PPT">
                                        <p:cTn id="30" dur="indefinite"/>
                                        <p:tgtEl>
                                          <p:spTgt spid="38"/>
                                        </p:tgtEl>
                                        <p:attrNameLst>
                                          <p:attrName>style.opacity</p:attrName>
                                        </p:attrNameLst>
                                      </p:cBhvr>
                                      <p:to>
                                        <p:strVal val="0.5"/>
                                      </p:to>
                                    </p:set>
                                    <p:animEffect filter="image" prLst="opacity: 0.5">
                                      <p:cBhvr rctx="IE">
                                        <p:cTn id="31" dur="indefinite"/>
                                        <p:tgtEl>
                                          <p:spTgt spid="3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childTnLst>
                                    <p:set>
                                      <p:cBhvr rctx="PPT">
                                        <p:cTn id="35" dur="indefinite"/>
                                        <p:tgtEl>
                                          <p:spTgt spid="30"/>
                                        </p:tgtEl>
                                        <p:attrNameLst>
                                          <p:attrName>style.opacity</p:attrName>
                                        </p:attrNameLst>
                                      </p:cBhvr>
                                      <p:to>
                                        <p:strVal val="1"/>
                                      </p:to>
                                    </p:set>
                                    <p:animEffect filter="image" prLst="opacity: 1">
                                      <p:cBhvr rctx="IE">
                                        <p:cTn id="36" dur="indefinite"/>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mph" presetSubtype="0" grpId="1" nodeType="clickEffect">
                                  <p:stCondLst>
                                    <p:cond delay="0"/>
                                  </p:stCondLst>
                                  <p:childTnLst>
                                    <p:set>
                                      <p:cBhvr rctx="PPT">
                                        <p:cTn id="40" dur="indefinite"/>
                                        <p:tgtEl>
                                          <p:spTgt spid="33"/>
                                        </p:tgtEl>
                                        <p:attrNameLst>
                                          <p:attrName>style.opacity</p:attrName>
                                        </p:attrNameLst>
                                      </p:cBhvr>
                                      <p:to>
                                        <p:strVal val="1"/>
                                      </p:to>
                                    </p:set>
                                    <p:animEffect filter="image" prLst="opacity: 1">
                                      <p:cBhvr rctx="IE">
                                        <p:cTn id="41" dur="indefinite"/>
                                        <p:tgtEl>
                                          <p:spTgt spid="33"/>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childTnLst>
                                </p:cTn>
                              </p:par>
                              <p:par>
                                <p:cTn id="60" presetID="9" presetClass="emph" presetSubtype="0" grpId="1" nodeType="withEffect">
                                  <p:stCondLst>
                                    <p:cond delay="0"/>
                                  </p:stCondLst>
                                  <p:childTnLst>
                                    <p:set>
                                      <p:cBhvr rctx="PPT">
                                        <p:cTn id="61" dur="indefinite"/>
                                        <p:tgtEl>
                                          <p:spTgt spid="35"/>
                                        </p:tgtEl>
                                        <p:attrNameLst>
                                          <p:attrName>style.opacity</p:attrName>
                                        </p:attrNameLst>
                                      </p:cBhvr>
                                      <p:to>
                                        <p:strVal val="0.75"/>
                                      </p:to>
                                    </p:set>
                                    <p:animEffect filter="image" prLst="opacity: 0.75">
                                      <p:cBhvr rctx="IE">
                                        <p:cTn id="62" dur="indefinite"/>
                                        <p:tgtEl>
                                          <p:spTgt spid="35"/>
                                        </p:tgtEl>
                                      </p:cBhvr>
                                    </p:animEffect>
                                  </p:childTnLst>
                                </p:cTn>
                              </p:par>
                              <p:par>
                                <p:cTn id="63" presetID="9" presetClass="emph" presetSubtype="0" grpId="1" nodeType="withEffect">
                                  <p:stCondLst>
                                    <p:cond delay="0"/>
                                  </p:stCondLst>
                                  <p:childTnLst>
                                    <p:set>
                                      <p:cBhvr rctx="PPT">
                                        <p:cTn id="64" dur="indefinite"/>
                                        <p:tgtEl>
                                          <p:spTgt spid="28"/>
                                        </p:tgtEl>
                                        <p:attrNameLst>
                                          <p:attrName>style.opacity</p:attrName>
                                        </p:attrNameLst>
                                      </p:cBhvr>
                                      <p:to>
                                        <p:strVal val="0.75"/>
                                      </p:to>
                                    </p:set>
                                    <p:animEffect filter="image" prLst="opacity: 0.75">
                                      <p:cBhvr rctx="IE">
                                        <p:cTn id="65" dur="indefinite"/>
                                        <p:tgtEl>
                                          <p:spTgt spid="28"/>
                                        </p:tgtEl>
                                      </p:cBhvr>
                                    </p:animEffect>
                                  </p:childTnLst>
                                </p:cTn>
                              </p:par>
                              <p:par>
                                <p:cTn id="66" presetID="9" presetClass="emph" presetSubtype="0" grpId="1" nodeType="withEffect">
                                  <p:stCondLst>
                                    <p:cond delay="0"/>
                                  </p:stCondLst>
                                  <p:childTnLst>
                                    <p:set>
                                      <p:cBhvr rctx="PPT">
                                        <p:cTn id="67" dur="indefinite"/>
                                        <p:tgtEl>
                                          <p:spTgt spid="3"/>
                                        </p:tgtEl>
                                        <p:attrNameLst>
                                          <p:attrName>style.opacity</p:attrName>
                                        </p:attrNameLst>
                                      </p:cBhvr>
                                      <p:to>
                                        <p:strVal val="0.75"/>
                                      </p:to>
                                    </p:set>
                                    <p:animEffect filter="image" prLst="opacity: 0.75">
                                      <p:cBhvr rctx="IE">
                                        <p:cTn id="68" dur="indefinite"/>
                                        <p:tgtEl>
                                          <p:spTgt spid="3"/>
                                        </p:tgtEl>
                                      </p:cBhvr>
                                    </p:animEffect>
                                  </p:childTnLst>
                                </p:cTn>
                              </p:par>
                              <p:par>
                                <p:cTn id="69" presetID="9" presetClass="emph" presetSubtype="0" grpId="1" nodeType="withEffect">
                                  <p:stCondLst>
                                    <p:cond delay="0"/>
                                  </p:stCondLst>
                                  <p:childTnLst>
                                    <p:set>
                                      <p:cBhvr rctx="PPT">
                                        <p:cTn id="70" dur="indefinite"/>
                                        <p:tgtEl>
                                          <p:spTgt spid="24"/>
                                        </p:tgtEl>
                                        <p:attrNameLst>
                                          <p:attrName>style.opacity</p:attrName>
                                        </p:attrNameLst>
                                      </p:cBhvr>
                                      <p:to>
                                        <p:strVal val="0.75"/>
                                      </p:to>
                                    </p:set>
                                    <p:animEffect filter="image" prLst="opacity: 0.75">
                                      <p:cBhvr rctx="IE">
                                        <p:cTn id="71" dur="indefinite"/>
                                        <p:tgtEl>
                                          <p:spTgt spid="24"/>
                                        </p:tgtEl>
                                      </p:cBhvr>
                                    </p:animEffect>
                                  </p:childTnLst>
                                </p:cTn>
                              </p:par>
                              <p:par>
                                <p:cTn id="72" presetID="9" presetClass="emph" presetSubtype="0" grpId="1" nodeType="withEffect">
                                  <p:stCondLst>
                                    <p:cond delay="0"/>
                                  </p:stCondLst>
                                  <p:childTnLst>
                                    <p:set>
                                      <p:cBhvr rctx="PPT">
                                        <p:cTn id="73" dur="indefinite"/>
                                        <p:tgtEl>
                                          <p:spTgt spid="25"/>
                                        </p:tgtEl>
                                        <p:attrNameLst>
                                          <p:attrName>style.opacity</p:attrName>
                                        </p:attrNameLst>
                                      </p:cBhvr>
                                      <p:to>
                                        <p:strVal val="0.75"/>
                                      </p:to>
                                    </p:set>
                                    <p:animEffect filter="image" prLst="opacity: 0.75">
                                      <p:cBhvr rctx="IE">
                                        <p:cTn id="74" dur="indefinite"/>
                                        <p:tgtEl>
                                          <p:spTgt spid="25"/>
                                        </p:tgtEl>
                                      </p:cBhvr>
                                    </p:animEffect>
                                  </p:childTnLst>
                                </p:cTn>
                              </p:par>
                              <p:par>
                                <p:cTn id="75" presetID="9" presetClass="emph" presetSubtype="0" grpId="1" nodeType="withEffect">
                                  <p:stCondLst>
                                    <p:cond delay="0"/>
                                  </p:stCondLst>
                                  <p:childTnLst>
                                    <p:set>
                                      <p:cBhvr rctx="PPT">
                                        <p:cTn id="76" dur="indefinite"/>
                                        <p:tgtEl>
                                          <p:spTgt spid="26"/>
                                        </p:tgtEl>
                                        <p:attrNameLst>
                                          <p:attrName>style.opacity</p:attrName>
                                        </p:attrNameLst>
                                      </p:cBhvr>
                                      <p:to>
                                        <p:strVal val="0.75"/>
                                      </p:to>
                                    </p:set>
                                    <p:animEffect filter="image" prLst="opacity: 0.75">
                                      <p:cBhvr rctx="IE">
                                        <p:cTn id="77" dur="indefinite"/>
                                        <p:tgtEl>
                                          <p:spTgt spid="26"/>
                                        </p:tgtEl>
                                      </p:cBhvr>
                                    </p:animEffect>
                                  </p:childTnLst>
                                </p:cTn>
                              </p:par>
                              <p:par>
                                <p:cTn id="78" presetID="9" presetClass="emph" presetSubtype="0" grpId="1" nodeType="withEffect">
                                  <p:stCondLst>
                                    <p:cond delay="0"/>
                                  </p:stCondLst>
                                  <p:childTnLst>
                                    <p:set>
                                      <p:cBhvr rctx="PPT">
                                        <p:cTn id="79" dur="indefinite"/>
                                        <p:tgtEl>
                                          <p:spTgt spid="27"/>
                                        </p:tgtEl>
                                        <p:attrNameLst>
                                          <p:attrName>style.opacity</p:attrName>
                                        </p:attrNameLst>
                                      </p:cBhvr>
                                      <p:to>
                                        <p:strVal val="0.75"/>
                                      </p:to>
                                    </p:set>
                                    <p:animEffect filter="image" prLst="opacity: 0.75">
                                      <p:cBhvr rctx="IE">
                                        <p:cTn id="80" dur="indefinite"/>
                                        <p:tgtEl>
                                          <p:spTgt spid="27"/>
                                        </p:tgtEl>
                                      </p:cBhvr>
                                    </p:animEffect>
                                  </p:childTnLst>
                                </p:cTn>
                              </p:par>
                              <p:par>
                                <p:cTn id="81" presetID="9" presetClass="emph" presetSubtype="0" grpId="1" nodeType="withEffect">
                                  <p:stCondLst>
                                    <p:cond delay="0"/>
                                  </p:stCondLst>
                                  <p:childTnLst>
                                    <p:set>
                                      <p:cBhvr rctx="PPT">
                                        <p:cTn id="82" dur="indefinite"/>
                                        <p:tgtEl>
                                          <p:spTgt spid="36"/>
                                        </p:tgtEl>
                                        <p:attrNameLst>
                                          <p:attrName>style.opacity</p:attrName>
                                        </p:attrNameLst>
                                      </p:cBhvr>
                                      <p:to>
                                        <p:strVal val="0.75"/>
                                      </p:to>
                                    </p:set>
                                    <p:animEffect filter="image" prLst="opacity: 0.75">
                                      <p:cBhvr rctx="IE">
                                        <p:cTn id="83" dur="indefinite"/>
                                        <p:tgtEl>
                                          <p:spTgt spid="36"/>
                                        </p:tgtEl>
                                      </p:cBhvr>
                                    </p:animEffect>
                                  </p:childTnLst>
                                </p:cTn>
                              </p:par>
                              <p:par>
                                <p:cTn id="84" presetID="9" presetClass="emph" presetSubtype="0" grpId="1" nodeType="withEffect">
                                  <p:stCondLst>
                                    <p:cond delay="0"/>
                                  </p:stCondLst>
                                  <p:childTnLst>
                                    <p:set>
                                      <p:cBhvr rctx="PPT">
                                        <p:cTn id="85" dur="indefinite"/>
                                        <p:tgtEl>
                                          <p:spTgt spid="37"/>
                                        </p:tgtEl>
                                        <p:attrNameLst>
                                          <p:attrName>style.opacity</p:attrName>
                                        </p:attrNameLst>
                                      </p:cBhvr>
                                      <p:to>
                                        <p:strVal val="0.75"/>
                                      </p:to>
                                    </p:set>
                                    <p:animEffect filter="image" prLst="opacity: 0.75">
                                      <p:cBhvr rctx="IE">
                                        <p:cTn id="86" dur="indefinite"/>
                                        <p:tgtEl>
                                          <p:spTgt spid="37"/>
                                        </p:tgtEl>
                                      </p:cBhvr>
                                    </p:animEffect>
                                  </p:childTnLst>
                                </p:cTn>
                              </p:par>
                            </p:childTnLst>
                          </p:cTn>
                        </p:par>
                      </p:childTnLst>
                    </p:cTn>
                  </p:par>
                  <p:par>
                    <p:cTn id="87" fill="hold">
                      <p:stCondLst>
                        <p:cond delay="indefinite"/>
                      </p:stCondLst>
                      <p:childTnLst>
                        <p:par>
                          <p:cTn id="88" fill="hold">
                            <p:stCondLst>
                              <p:cond delay="0"/>
                            </p:stCondLst>
                            <p:childTnLst>
                              <p:par>
                                <p:cTn id="89" presetID="9" presetClass="emph" presetSubtype="0" grpId="1" nodeType="clickEffect">
                                  <p:stCondLst>
                                    <p:cond delay="0"/>
                                  </p:stCondLst>
                                  <p:childTnLst>
                                    <p:set>
                                      <p:cBhvr rctx="PPT">
                                        <p:cTn id="90" dur="indefinite"/>
                                        <p:tgtEl>
                                          <p:spTgt spid="38"/>
                                        </p:tgtEl>
                                        <p:attrNameLst>
                                          <p:attrName>style.opacity</p:attrName>
                                        </p:attrNameLst>
                                      </p:cBhvr>
                                      <p:to>
                                        <p:strVal val="1"/>
                                      </p:to>
                                    </p:set>
                                    <p:animEffect filter="image" prLst="opacity: 1">
                                      <p:cBhvr rctx="IE">
                                        <p:cTn id="91" dur="indefinite"/>
                                        <p:tgtEl>
                                          <p:spTgt spid="38"/>
                                        </p:tgtEl>
                                      </p:cBhvr>
                                    </p:animEffect>
                                  </p:childTnLst>
                                </p:cTn>
                              </p:par>
                            </p:childTnLst>
                          </p:cTn>
                        </p:par>
                      </p:childTnLst>
                    </p:cTn>
                  </p:par>
                  <p:par>
                    <p:cTn id="92" fill="hold">
                      <p:stCondLst>
                        <p:cond delay="indefinite"/>
                      </p:stCondLst>
                      <p:childTnLst>
                        <p:par>
                          <p:cTn id="93" fill="hold">
                            <p:stCondLst>
                              <p:cond delay="0"/>
                            </p:stCondLst>
                            <p:childTnLst>
                              <p:par>
                                <p:cTn id="94" presetID="9" presetClass="emph" presetSubtype="0" grpId="1" nodeType="clickEffect">
                                  <p:stCondLst>
                                    <p:cond delay="0"/>
                                  </p:stCondLst>
                                  <p:childTnLst>
                                    <p:set>
                                      <p:cBhvr rctx="PPT">
                                        <p:cTn id="95" dur="indefinite"/>
                                        <p:tgtEl>
                                          <p:spTgt spid="47"/>
                                        </p:tgtEl>
                                        <p:attrNameLst>
                                          <p:attrName>style.opacity</p:attrName>
                                        </p:attrNameLst>
                                      </p:cBhvr>
                                      <p:to>
                                        <p:strVal val="1"/>
                                      </p:to>
                                    </p:set>
                                    <p:animEffect filter="image" prLst="opacity: 1">
                                      <p:cBhvr rctx="IE">
                                        <p:cTn id="96" dur="indefinite"/>
                                        <p:tgtEl>
                                          <p:spTgt spid="47"/>
                                        </p:tgtEl>
                                      </p:cBhvr>
                                    </p:animEffect>
                                  </p:childTnLst>
                                </p:cTn>
                              </p:par>
                              <p:par>
                                <p:cTn id="97" presetID="1" presetClass="entr" presetSubtype="0"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childTnLst>
                                </p:cTn>
                              </p:par>
                              <p:par>
                                <p:cTn id="99" presetID="9" presetClass="emph" presetSubtype="0" grpId="1" nodeType="withEffect">
                                  <p:stCondLst>
                                    <p:cond delay="0"/>
                                  </p:stCondLst>
                                  <p:childTnLst>
                                    <p:set>
                                      <p:cBhvr rctx="PPT">
                                        <p:cTn id="100" dur="indefinite"/>
                                        <p:tgtEl>
                                          <p:spTgt spid="39"/>
                                        </p:tgtEl>
                                        <p:attrNameLst>
                                          <p:attrName>style.opacity</p:attrName>
                                        </p:attrNameLst>
                                      </p:cBhvr>
                                      <p:to>
                                        <p:strVal val="0.75"/>
                                      </p:to>
                                    </p:set>
                                    <p:animEffect filter="image" prLst="opacity: 0.75">
                                      <p:cBhvr rctx="IE">
                                        <p:cTn id="101" dur="indefinite"/>
                                        <p:tgtEl>
                                          <p:spTgt spid="39"/>
                                        </p:tgtEl>
                                      </p:cBhvr>
                                    </p:animEffect>
                                  </p:childTnLst>
                                </p:cTn>
                              </p:par>
                              <p:par>
                                <p:cTn id="102" presetID="10" presetClass="exit" presetSubtype="0" fill="hold" grpId="2" nodeType="withEffect">
                                  <p:stCondLst>
                                    <p:cond delay="0"/>
                                  </p:stCondLst>
                                  <p:childTnLst>
                                    <p:animEffect transition="out" filter="fade">
                                      <p:cBhvr>
                                        <p:cTn id="103" dur="500"/>
                                        <p:tgtEl>
                                          <p:spTgt spid="36"/>
                                        </p:tgtEl>
                                      </p:cBhvr>
                                    </p:animEffect>
                                    <p:set>
                                      <p:cBhvr>
                                        <p:cTn id="104" dur="1" fill="hold">
                                          <p:stCondLst>
                                            <p:cond delay="499"/>
                                          </p:stCondLst>
                                        </p:cTn>
                                        <p:tgtEl>
                                          <p:spTgt spid="36"/>
                                        </p:tgtEl>
                                        <p:attrNameLst>
                                          <p:attrName>style.visibility</p:attrName>
                                        </p:attrNameLst>
                                      </p:cBhvr>
                                      <p:to>
                                        <p:strVal val="hidden"/>
                                      </p:to>
                                    </p:set>
                                  </p:childTnLst>
                                </p:cTn>
                              </p:par>
                              <p:par>
                                <p:cTn id="105" presetID="10" presetClass="exit" presetSubtype="0" fill="hold" grpId="2" nodeType="withEffect">
                                  <p:stCondLst>
                                    <p:cond delay="0"/>
                                  </p:stCondLst>
                                  <p:childTnLst>
                                    <p:animEffect transition="out" filter="fade">
                                      <p:cBhvr>
                                        <p:cTn id="106" dur="500"/>
                                        <p:tgtEl>
                                          <p:spTgt spid="37"/>
                                        </p:tgtEl>
                                      </p:cBhvr>
                                    </p:animEffect>
                                    <p:set>
                                      <p:cBhvr>
                                        <p:cTn id="107" dur="1" fill="hold">
                                          <p:stCondLst>
                                            <p:cond delay="499"/>
                                          </p:stCondLst>
                                        </p:cTn>
                                        <p:tgtEl>
                                          <p:spTgt spid="37"/>
                                        </p:tgtEl>
                                        <p:attrNameLst>
                                          <p:attrName>style.visibility</p:attrName>
                                        </p:attrNameLst>
                                      </p:cBhvr>
                                      <p:to>
                                        <p:strVal val="hidden"/>
                                      </p:to>
                                    </p:set>
                                  </p:childTnLst>
                                </p:cTn>
                              </p:par>
                              <p:par>
                                <p:cTn id="108" presetID="1" presetClass="entr" presetSubtype="0"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34"/>
                                        </p:tgtEl>
                                        <p:attrNameLst>
                                          <p:attrName>style.visibility</p:attrName>
                                        </p:attrNameLst>
                                      </p:cBhvr>
                                      <p:to>
                                        <p:strVal val="visible"/>
                                      </p:to>
                                    </p:set>
                                  </p:childTnLst>
                                </p:cTn>
                              </p:par>
                              <p:par>
                                <p:cTn id="112" presetID="9" presetClass="emph" presetSubtype="0" grpId="1" nodeType="withEffect">
                                  <p:stCondLst>
                                    <p:cond delay="0"/>
                                  </p:stCondLst>
                                  <p:childTnLst>
                                    <p:set>
                                      <p:cBhvr rctx="PPT">
                                        <p:cTn id="113" dur="indefinite"/>
                                        <p:tgtEl>
                                          <p:spTgt spid="32"/>
                                        </p:tgtEl>
                                        <p:attrNameLst>
                                          <p:attrName>style.opacity</p:attrName>
                                        </p:attrNameLst>
                                      </p:cBhvr>
                                      <p:to>
                                        <p:strVal val="0.5"/>
                                      </p:to>
                                    </p:set>
                                    <p:animEffect filter="image" prLst="opacity: 0.5">
                                      <p:cBhvr rctx="IE">
                                        <p:cTn id="114" dur="indefinite"/>
                                        <p:tgtEl>
                                          <p:spTgt spid="32"/>
                                        </p:tgtEl>
                                      </p:cBhvr>
                                    </p:animEffect>
                                  </p:childTnLst>
                                </p:cTn>
                              </p:par>
                              <p:par>
                                <p:cTn id="115" presetID="9" presetClass="emph" presetSubtype="0" grpId="1" nodeType="withEffect">
                                  <p:stCondLst>
                                    <p:cond delay="0"/>
                                  </p:stCondLst>
                                  <p:childTnLst>
                                    <p:set>
                                      <p:cBhvr rctx="PPT">
                                        <p:cTn id="116" dur="indefinite"/>
                                        <p:tgtEl>
                                          <p:spTgt spid="34"/>
                                        </p:tgtEl>
                                        <p:attrNameLst>
                                          <p:attrName>style.opacity</p:attrName>
                                        </p:attrNameLst>
                                      </p:cBhvr>
                                      <p:to>
                                        <p:strVal val="0.5"/>
                                      </p:to>
                                    </p:set>
                                    <p:animEffect filter="image" prLst="opacity: 0.5">
                                      <p:cBhvr rctx="IE">
                                        <p:cTn id="117" dur="indefinite"/>
                                        <p:tgtEl>
                                          <p:spTgt spid="34"/>
                                        </p:tgtEl>
                                      </p:cBhvr>
                                    </p:animEffect>
                                  </p:childTnLst>
                                </p:cTn>
                              </p:par>
                            </p:childTnLst>
                          </p:cTn>
                        </p:par>
                      </p:childTnLst>
                    </p:cTn>
                  </p:par>
                  <p:par>
                    <p:cTn id="118" fill="hold">
                      <p:stCondLst>
                        <p:cond delay="indefinite"/>
                      </p:stCondLst>
                      <p:childTnLst>
                        <p:par>
                          <p:cTn id="119" fill="hold">
                            <p:stCondLst>
                              <p:cond delay="0"/>
                            </p:stCondLst>
                            <p:childTnLst>
                              <p:par>
                                <p:cTn id="120" presetID="9" presetClass="emph" presetSubtype="0" grpId="1" nodeType="clickEffect">
                                  <p:stCondLst>
                                    <p:cond delay="0"/>
                                  </p:stCondLst>
                                  <p:childTnLst>
                                    <p:set>
                                      <p:cBhvr rctx="PPT">
                                        <p:cTn id="121" dur="indefinite"/>
                                        <p:tgtEl>
                                          <p:spTgt spid="20"/>
                                        </p:tgtEl>
                                        <p:attrNameLst>
                                          <p:attrName>style.opacity</p:attrName>
                                        </p:attrNameLst>
                                      </p:cBhvr>
                                      <p:to>
                                        <p:strVal val="1"/>
                                      </p:to>
                                    </p:set>
                                    <p:animEffect filter="image" prLst="opacity: 1">
                                      <p:cBhvr rctx="IE">
                                        <p:cTn id="122" dur="indefinite"/>
                                        <p:tgtEl>
                                          <p:spTgt spid="20"/>
                                        </p:tgtEl>
                                      </p:cBhvr>
                                    </p:animEffect>
                                  </p:childTnLst>
                                </p:cTn>
                              </p:par>
                            </p:childTnLst>
                          </p:cTn>
                        </p:par>
                      </p:childTnLst>
                    </p:cTn>
                  </p:par>
                  <p:par>
                    <p:cTn id="123" fill="hold">
                      <p:stCondLst>
                        <p:cond delay="indefinite"/>
                      </p:stCondLst>
                      <p:childTnLst>
                        <p:par>
                          <p:cTn id="124" fill="hold">
                            <p:stCondLst>
                              <p:cond delay="0"/>
                            </p:stCondLst>
                            <p:childTnLst>
                              <p:par>
                                <p:cTn id="125" presetID="9" presetClass="emph" presetSubtype="0" grpId="1" nodeType="clickEffect">
                                  <p:stCondLst>
                                    <p:cond delay="0"/>
                                  </p:stCondLst>
                                  <p:childTnLst>
                                    <p:set>
                                      <p:cBhvr rctx="PPT">
                                        <p:cTn id="126" dur="indefinite"/>
                                        <p:tgtEl>
                                          <p:spTgt spid="21"/>
                                        </p:tgtEl>
                                        <p:attrNameLst>
                                          <p:attrName>style.opacity</p:attrName>
                                        </p:attrNameLst>
                                      </p:cBhvr>
                                      <p:to>
                                        <p:strVal val="1"/>
                                      </p:to>
                                    </p:set>
                                    <p:animEffect filter="image" prLst="opacity: 1">
                                      <p:cBhvr rctx="IE">
                                        <p:cTn id="127" dur="indefinite"/>
                                        <p:tgtEl>
                                          <p:spTgt spid="21"/>
                                        </p:tgtEl>
                                      </p:cBhvr>
                                    </p:animEffect>
                                  </p:childTnLst>
                                </p:cTn>
                              </p:par>
                            </p:childTnLst>
                          </p:cTn>
                        </p:par>
                      </p:childTnLst>
                    </p:cTn>
                  </p:par>
                  <p:par>
                    <p:cTn id="128" fill="hold">
                      <p:stCondLst>
                        <p:cond delay="indefinite"/>
                      </p:stCondLst>
                      <p:childTnLst>
                        <p:par>
                          <p:cTn id="129" fill="hold">
                            <p:stCondLst>
                              <p:cond delay="0"/>
                            </p:stCondLst>
                            <p:childTnLst>
                              <p:par>
                                <p:cTn id="130" presetID="9" presetClass="emph" presetSubtype="0" grpId="1" nodeType="clickEffect">
                                  <p:stCondLst>
                                    <p:cond delay="0"/>
                                  </p:stCondLst>
                                  <p:childTnLst>
                                    <p:set>
                                      <p:cBhvr rctx="PPT">
                                        <p:cTn id="131" dur="indefinite"/>
                                        <p:tgtEl>
                                          <p:spTgt spid="22"/>
                                        </p:tgtEl>
                                        <p:attrNameLst>
                                          <p:attrName>style.opacity</p:attrName>
                                        </p:attrNameLst>
                                      </p:cBhvr>
                                      <p:to>
                                        <p:strVal val="1"/>
                                      </p:to>
                                    </p:set>
                                    <p:animEffect filter="image" prLst="opacity: 1">
                                      <p:cBhvr rctx="IE">
                                        <p:cTn id="132" dur="indefinite"/>
                                        <p:tgtEl>
                                          <p:spTgt spid="22"/>
                                        </p:tgtEl>
                                      </p:cBhvr>
                                    </p:animEffect>
                                  </p:childTnLst>
                                </p:cTn>
                              </p:par>
                            </p:childTnLst>
                          </p:cTn>
                        </p:par>
                      </p:childTnLst>
                    </p:cTn>
                  </p:par>
                  <p:par>
                    <p:cTn id="133" fill="hold">
                      <p:stCondLst>
                        <p:cond delay="indefinite"/>
                      </p:stCondLst>
                      <p:childTnLst>
                        <p:par>
                          <p:cTn id="134" fill="hold">
                            <p:stCondLst>
                              <p:cond delay="0"/>
                            </p:stCondLst>
                            <p:childTnLst>
                              <p:par>
                                <p:cTn id="135" presetID="9" presetClass="emph" presetSubtype="0" grpId="1" nodeType="clickEffect">
                                  <p:stCondLst>
                                    <p:cond delay="0"/>
                                  </p:stCondLst>
                                  <p:childTnLst>
                                    <p:set>
                                      <p:cBhvr rctx="PPT">
                                        <p:cTn id="136" dur="indefinite"/>
                                        <p:tgtEl>
                                          <p:spTgt spid="55"/>
                                        </p:tgtEl>
                                        <p:attrNameLst>
                                          <p:attrName>style.opacity</p:attrName>
                                        </p:attrNameLst>
                                      </p:cBhvr>
                                      <p:to>
                                        <p:strVal val="1"/>
                                      </p:to>
                                    </p:set>
                                    <p:animEffect filter="image" prLst="opacity: 1">
                                      <p:cBhvr rctx="IE">
                                        <p:cTn id="137" dur="indefinite"/>
                                        <p:tgtEl>
                                          <p:spTgt spid="55"/>
                                        </p:tgtEl>
                                      </p:cBhvr>
                                    </p:animEffect>
                                  </p:childTnLst>
                                </p:cTn>
                              </p:par>
                            </p:childTnLst>
                          </p:cTn>
                        </p:par>
                      </p:childTnLst>
                    </p:cTn>
                  </p:par>
                  <p:par>
                    <p:cTn id="138" fill="hold">
                      <p:stCondLst>
                        <p:cond delay="indefinite"/>
                      </p:stCondLst>
                      <p:childTnLst>
                        <p:par>
                          <p:cTn id="139" fill="hold">
                            <p:stCondLst>
                              <p:cond delay="0"/>
                            </p:stCondLst>
                            <p:childTnLst>
                              <p:par>
                                <p:cTn id="140" presetID="9" presetClass="emph" presetSubtype="0" grpId="1" nodeType="clickEffect">
                                  <p:stCondLst>
                                    <p:cond delay="0"/>
                                  </p:stCondLst>
                                  <p:childTnLst>
                                    <p:set>
                                      <p:cBhvr rctx="PPT">
                                        <p:cTn id="141" dur="indefinite"/>
                                        <p:tgtEl>
                                          <p:spTgt spid="48"/>
                                        </p:tgtEl>
                                        <p:attrNameLst>
                                          <p:attrName>style.opacity</p:attrName>
                                        </p:attrNameLst>
                                      </p:cBhvr>
                                      <p:to>
                                        <p:strVal val="1"/>
                                      </p:to>
                                    </p:set>
                                    <p:animEffect filter="image" prLst="opacity: 1">
                                      <p:cBhvr rctx="IE">
                                        <p:cTn id="142" dur="indefinite"/>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3" grpId="0"/>
      <p:bldP spid="33" grpId="1"/>
      <p:bldP spid="47" grpId="0"/>
      <p:bldP spid="47" grpId="1"/>
      <p:bldP spid="38" grpId="0"/>
      <p:bldP spid="38" grpId="1"/>
      <p:bldP spid="20" grpId="0"/>
      <p:bldP spid="20" grpId="1"/>
      <p:bldP spid="21" grpId="0"/>
      <p:bldP spid="21" grpId="1"/>
      <p:bldP spid="22" grpId="0"/>
      <p:bldP spid="22" grpId="1"/>
      <p:bldP spid="3" grpId="0" animBg="1"/>
      <p:bldP spid="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32" grpId="0" animBg="1"/>
      <p:bldP spid="32" grpId="1" animBg="1"/>
      <p:bldP spid="34" grpId="0" animBg="1"/>
      <p:bldP spid="34" grpId="1" animBg="1"/>
      <p:bldP spid="35" grpId="0" animBg="1"/>
      <p:bldP spid="35" grpId="1" animBg="1"/>
      <p:bldP spid="36" grpId="0" animBg="1"/>
      <p:bldP spid="36" grpId="1" animBg="1"/>
      <p:bldP spid="36" grpId="2" animBg="1"/>
      <p:bldP spid="37" grpId="0" animBg="1"/>
      <p:bldP spid="37" grpId="1" animBg="1"/>
      <p:bldP spid="37" grpId="2" animBg="1"/>
      <p:bldP spid="39" grpId="0" animBg="1"/>
      <p:bldP spid="39" grpId="1" animBg="1"/>
      <p:bldP spid="48" grpId="0"/>
      <p:bldP spid="48" grpId="1"/>
      <p:bldP spid="55" grpId="0"/>
      <p:bldP spid="5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CERN_logo"/>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738" y="214313"/>
            <a:ext cx="584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Rektangel 30"/>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dirty="0"/>
          </a:p>
        </p:txBody>
      </p:sp>
      <p:sp>
        <p:nvSpPr>
          <p:cNvPr id="23" name="Rectangle 2"/>
          <p:cNvSpPr txBox="1">
            <a:spLocks noChangeArrowheads="1"/>
          </p:cNvSpPr>
          <p:nvPr/>
        </p:nvSpPr>
        <p:spPr>
          <a:xfrm>
            <a:off x="714375" y="306388"/>
            <a:ext cx="8212138" cy="357187"/>
          </a:xfrm>
          <a:prstGeom prst="rect">
            <a:avLst/>
          </a:prstGeom>
        </p:spPr>
        <p:txBody>
          <a:bodyPr anchor="ctr"/>
          <a:lstStyle/>
          <a:p>
            <a:pPr fontAlgn="auto">
              <a:spcAft>
                <a:spcPts val="0"/>
              </a:spcAft>
              <a:defRPr/>
            </a:pPr>
            <a:r>
              <a:rPr lang="en-US" sz="2800" i="1" dirty="0" smtClean="0">
                <a:solidFill>
                  <a:srgbClr val="183962"/>
                </a:solidFill>
                <a:latin typeface="+mj-lt"/>
                <a:ea typeface="+mj-ea"/>
                <a:cs typeface="+mj-cs"/>
              </a:rPr>
              <a:t>Beam dumps by ALFA – solution and validation</a:t>
            </a:r>
            <a:endParaRPr lang="en-US" sz="2800" i="1" dirty="0">
              <a:solidFill>
                <a:srgbClr val="183962"/>
              </a:solidFill>
              <a:latin typeface="+mj-lt"/>
              <a:ea typeface="+mj-ea"/>
              <a:cs typeface="+mj-cs"/>
            </a:endParaRPr>
          </a:p>
        </p:txBody>
      </p:sp>
      <p:cxnSp>
        <p:nvCxnSpPr>
          <p:cNvPr id="29" name="Lige forbindelse 28"/>
          <p:cNvCxnSpPr/>
          <p:nvPr/>
        </p:nvCxnSpPr>
        <p:spPr>
          <a:xfrm flipH="1">
            <a:off x="0" y="6755532"/>
            <a:ext cx="9144001"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30" name="Rectangle 2"/>
          <p:cNvSpPr txBox="1">
            <a:spLocks noChangeArrowheads="1"/>
          </p:cNvSpPr>
          <p:nvPr/>
        </p:nvSpPr>
        <p:spPr bwMode="auto">
          <a:xfrm>
            <a:off x="342170" y="839565"/>
            <a:ext cx="8334286"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83962"/>
                </a:solidFill>
                <a:latin typeface="Calibri" pitchFamily="34" charset="0"/>
              </a:rPr>
              <a:t>All the beam dumps was coursed by only one LVDT comparison falling.</a:t>
            </a:r>
            <a:endParaRPr lang="en-US" dirty="0">
              <a:solidFill>
                <a:srgbClr val="183962"/>
              </a:solidFill>
              <a:latin typeface="Calibri" pitchFamily="34" charset="0"/>
            </a:endParaRPr>
          </a:p>
        </p:txBody>
      </p:sp>
      <p:sp>
        <p:nvSpPr>
          <p:cNvPr id="5" name="AutoShape 4" descr="https://atlasop.cern.ch/elisa/attachment?name=150412_092605_ALFA_Gnam_3.JPG&amp;fileID=43529"/>
          <p:cNvSpPr>
            <a:spLocks noChangeAspect="1" noChangeArrowheads="1"/>
          </p:cNvSpPr>
          <p:nvPr/>
        </p:nvSpPr>
        <p:spPr bwMode="auto">
          <a:xfrm>
            <a:off x="215900" y="15875"/>
            <a:ext cx="20164425" cy="7591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Rectangle 2"/>
          <p:cNvSpPr txBox="1">
            <a:spLocks noChangeArrowheads="1"/>
          </p:cNvSpPr>
          <p:nvPr/>
        </p:nvSpPr>
        <p:spPr>
          <a:xfrm>
            <a:off x="361436" y="1412776"/>
            <a:ext cx="8387028"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Proposed change: Only extract the Roman Pots and lower the USER_PERMIT if </a:t>
            </a:r>
            <a:r>
              <a:rPr lang="en-US" dirty="0">
                <a:solidFill>
                  <a:srgbClr val="183962"/>
                </a:solidFill>
                <a:latin typeface="+mj-lt"/>
                <a:ea typeface="+mj-ea"/>
                <a:cs typeface="+mj-cs"/>
              </a:rPr>
              <a:t>3 </a:t>
            </a:r>
            <a:r>
              <a:rPr lang="en-US" dirty="0" smtClean="0">
                <a:solidFill>
                  <a:srgbClr val="183962"/>
                </a:solidFill>
                <a:latin typeface="+mj-lt"/>
                <a:ea typeface="+mj-ea"/>
                <a:cs typeface="+mj-cs"/>
              </a:rPr>
              <a:t>consecutive LVDT/limit </a:t>
            </a:r>
            <a:r>
              <a:rPr lang="en-US" dirty="0">
                <a:solidFill>
                  <a:srgbClr val="183962"/>
                </a:solidFill>
                <a:latin typeface="+mj-lt"/>
                <a:ea typeface="+mj-ea"/>
                <a:cs typeface="+mj-cs"/>
              </a:rPr>
              <a:t>comparison </a:t>
            </a:r>
            <a:r>
              <a:rPr lang="en-US" dirty="0" smtClean="0">
                <a:solidFill>
                  <a:srgbClr val="183962"/>
                </a:solidFill>
                <a:latin typeface="+mj-lt"/>
                <a:ea typeface="+mj-ea"/>
                <a:cs typeface="+mj-cs"/>
              </a:rPr>
              <a:t>fails.</a:t>
            </a:r>
            <a:endParaRPr lang="en-US" dirty="0">
              <a:solidFill>
                <a:srgbClr val="183962"/>
              </a:solidFill>
              <a:latin typeface="+mj-lt"/>
              <a:ea typeface="+mj-ea"/>
              <a:cs typeface="+mj-cs"/>
            </a:endParaRPr>
          </a:p>
        </p:txBody>
      </p:sp>
      <p:sp>
        <p:nvSpPr>
          <p:cNvPr id="40"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cxnSp>
        <p:nvCxnSpPr>
          <p:cNvPr id="52" name="Lige forbindelse 51"/>
          <p:cNvCxnSpPr/>
          <p:nvPr/>
        </p:nvCxnSpPr>
        <p:spPr>
          <a:xfrm rot="10800000">
            <a:off x="714375" y="220663"/>
            <a:ext cx="8429625"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20" name="Rectangle 2"/>
          <p:cNvSpPr txBox="1">
            <a:spLocks noChangeArrowheads="1"/>
          </p:cNvSpPr>
          <p:nvPr/>
        </p:nvSpPr>
        <p:spPr>
          <a:xfrm>
            <a:off x="361436" y="1916832"/>
            <a:ext cx="8315020"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The extraction/dump time would change from ~6 ms to ~18 </a:t>
            </a:r>
            <a:r>
              <a:rPr lang="en-US" dirty="0" err="1" smtClean="0">
                <a:solidFill>
                  <a:srgbClr val="183962"/>
                </a:solidFill>
                <a:latin typeface="+mj-lt"/>
                <a:ea typeface="+mj-ea"/>
                <a:cs typeface="+mj-cs"/>
              </a:rPr>
              <a:t>ms.</a:t>
            </a:r>
            <a:r>
              <a:rPr lang="en-US" dirty="0" smtClean="0">
                <a:solidFill>
                  <a:srgbClr val="183962"/>
                </a:solidFill>
                <a:latin typeface="+mj-lt"/>
                <a:ea typeface="+mj-ea"/>
                <a:cs typeface="+mj-cs"/>
              </a:rPr>
              <a:t> </a:t>
            </a:r>
            <a:endParaRPr lang="en-US" dirty="0">
              <a:solidFill>
                <a:srgbClr val="183962"/>
              </a:solidFill>
              <a:latin typeface="+mj-lt"/>
              <a:ea typeface="+mj-ea"/>
              <a:cs typeface="+mj-cs"/>
            </a:endParaRPr>
          </a:p>
        </p:txBody>
      </p:sp>
      <p:sp>
        <p:nvSpPr>
          <p:cNvPr id="21" name="Rectangle 2"/>
          <p:cNvSpPr txBox="1">
            <a:spLocks noChangeArrowheads="1"/>
          </p:cNvSpPr>
          <p:nvPr/>
        </p:nvSpPr>
        <p:spPr>
          <a:xfrm>
            <a:off x="361436" y="2348880"/>
            <a:ext cx="8315020"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In 18 ms a Roman Pot at full speed moves ~5 µm (one step). </a:t>
            </a:r>
            <a:endParaRPr lang="en-US" dirty="0">
              <a:solidFill>
                <a:srgbClr val="183962"/>
              </a:solidFill>
              <a:latin typeface="+mj-lt"/>
              <a:ea typeface="+mj-ea"/>
              <a:cs typeface="+mj-cs"/>
            </a:endParaRPr>
          </a:p>
        </p:txBody>
      </p:sp>
      <p:sp>
        <p:nvSpPr>
          <p:cNvPr id="42"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43"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44" name="Tekstboks 82"/>
          <p:cNvSpPr txBox="1">
            <a:spLocks noChangeArrowheads="1"/>
          </p:cNvSpPr>
          <p:nvPr/>
        </p:nvSpPr>
        <p:spPr bwMode="auto">
          <a:xfrm>
            <a:off x="642938" y="0"/>
            <a:ext cx="85010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dirty="0">
                <a:solidFill>
                  <a:srgbClr val="3161AB"/>
                </a:solidFill>
                <a:latin typeface="Calibri" pitchFamily="34" charset="0"/>
              </a:rPr>
              <a:t>Facts                                                                  Interpretations                                                                   </a:t>
            </a:r>
            <a:r>
              <a:rPr lang="en-US" sz="1000" u="sng" dirty="0">
                <a:solidFill>
                  <a:srgbClr val="3161AB"/>
                </a:solidFill>
                <a:latin typeface="Calibri" pitchFamily="34" charset="0"/>
              </a:rPr>
              <a:t>Solution and validation</a:t>
            </a:r>
            <a:r>
              <a:rPr lang="en-US" sz="1000" dirty="0">
                <a:solidFill>
                  <a:srgbClr val="3161AB"/>
                </a:solidFill>
                <a:latin typeface="Calibri" pitchFamily="34" charset="0"/>
              </a:rPr>
              <a:t>                                                                  Logging</a:t>
            </a:r>
          </a:p>
        </p:txBody>
      </p:sp>
      <p:sp>
        <p:nvSpPr>
          <p:cNvPr id="45" name="Tekstboks 16"/>
          <p:cNvSpPr txBox="1">
            <a:spLocks noChangeArrowheads="1"/>
          </p:cNvSpPr>
          <p:nvPr/>
        </p:nvSpPr>
        <p:spPr bwMode="auto">
          <a:xfrm>
            <a:off x="179512" y="6525344"/>
            <a:ext cx="8964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3161AB"/>
                </a:solidFill>
              </a:rPr>
              <a:t>Updates in the ATLAS-ALFA interlock logic	                         	       110th </a:t>
            </a:r>
            <a:r>
              <a:rPr lang="en-US" sz="1200" dirty="0" smtClean="0">
                <a:solidFill>
                  <a:srgbClr val="3161AB"/>
                </a:solidFill>
              </a:rPr>
              <a:t>MPP </a:t>
            </a:r>
            <a:r>
              <a:rPr lang="en-US" sz="1200" dirty="0">
                <a:solidFill>
                  <a:srgbClr val="3161AB"/>
                </a:solidFill>
              </a:rPr>
              <a:t>19-06-2015 </a:t>
            </a:r>
          </a:p>
        </p:txBody>
      </p:sp>
      <p:sp>
        <p:nvSpPr>
          <p:cNvPr id="46" name="Text Box 5"/>
          <p:cNvSpPr txBox="1">
            <a:spLocks noChangeArrowheads="1"/>
          </p:cNvSpPr>
          <p:nvPr/>
        </p:nvSpPr>
        <p:spPr bwMode="auto">
          <a:xfrm>
            <a:off x="8567738" y="6552157"/>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r>
              <a:rPr lang="da-DK" sz="1000" dirty="0" smtClean="0">
                <a:solidFill>
                  <a:schemeClr val="tx1">
                    <a:lumMod val="50000"/>
                    <a:lumOff val="50000"/>
                  </a:schemeClr>
                </a:solidFill>
                <a:latin typeface="+mn-lt"/>
              </a:rPr>
              <a:t>4/5</a:t>
            </a:r>
            <a:endParaRPr lang="en-US" sz="1000" dirty="0">
              <a:solidFill>
                <a:schemeClr val="tx1">
                  <a:lumMod val="50000"/>
                  <a:lumOff val="50000"/>
                </a:schemeClr>
              </a:solidFill>
              <a:latin typeface="+mn-lt"/>
            </a:endParaRPr>
          </a:p>
        </p:txBody>
      </p:sp>
      <p:sp>
        <p:nvSpPr>
          <p:cNvPr id="41" name="Rectangle 2"/>
          <p:cNvSpPr txBox="1">
            <a:spLocks noChangeArrowheads="1"/>
          </p:cNvSpPr>
          <p:nvPr/>
        </p:nvSpPr>
        <p:spPr>
          <a:xfrm>
            <a:off x="361436" y="3068960"/>
            <a:ext cx="8315020"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The final solution was implemented Thursday afternoon.</a:t>
            </a:r>
            <a:endParaRPr lang="en-US" dirty="0">
              <a:solidFill>
                <a:srgbClr val="183962"/>
              </a:solidFill>
              <a:latin typeface="+mj-lt"/>
              <a:ea typeface="+mj-ea"/>
              <a:cs typeface="+mj-cs"/>
            </a:endParaRPr>
          </a:p>
        </p:txBody>
      </p:sp>
      <p:sp>
        <p:nvSpPr>
          <p:cNvPr id="48" name="Rectangle 2"/>
          <p:cNvSpPr txBox="1">
            <a:spLocks noChangeArrowheads="1"/>
          </p:cNvSpPr>
          <p:nvPr/>
        </p:nvSpPr>
        <p:spPr>
          <a:xfrm>
            <a:off x="361436" y="3573016"/>
            <a:ext cx="8387028"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All </a:t>
            </a:r>
            <a:r>
              <a:rPr lang="en-US" dirty="0">
                <a:solidFill>
                  <a:srgbClr val="183962"/>
                </a:solidFill>
              </a:rPr>
              <a:t>limits</a:t>
            </a:r>
            <a:r>
              <a:rPr lang="en-US" dirty="0" smtClean="0">
                <a:solidFill>
                  <a:srgbClr val="183962"/>
                </a:solidFill>
                <a:latin typeface="+mj-lt"/>
                <a:ea typeface="+mj-ea"/>
                <a:cs typeface="+mj-cs"/>
              </a:rPr>
              <a:t> interlock were successfully validated late Thursday afternoon and will be included in the EDMS </a:t>
            </a:r>
            <a:r>
              <a:rPr lang="en-US" dirty="0">
                <a:solidFill>
                  <a:srgbClr val="183962"/>
                </a:solidFill>
                <a:latin typeface="+mj-lt"/>
                <a:ea typeface="+mj-ea"/>
                <a:cs typeface="+mj-cs"/>
              </a:rPr>
              <a:t>ALFA interlock validation note: </a:t>
            </a:r>
            <a:r>
              <a:rPr lang="en-US" dirty="0" smtClean="0">
                <a:solidFill>
                  <a:srgbClr val="183962"/>
                </a:solidFill>
                <a:latin typeface="+mj-lt"/>
                <a:ea typeface="+mj-ea"/>
                <a:cs typeface="+mj-cs"/>
              </a:rPr>
              <a:t>1515678. </a:t>
            </a:r>
            <a:endParaRPr lang="en-US" dirty="0">
              <a:solidFill>
                <a:srgbClr val="183962"/>
              </a:solidFill>
              <a:latin typeface="+mj-lt"/>
              <a:ea typeface="+mj-ea"/>
              <a:cs typeface="+mj-cs"/>
            </a:endParaRPr>
          </a:p>
        </p:txBody>
      </p:sp>
      <p:sp>
        <p:nvSpPr>
          <p:cNvPr id="49" name="Rectangle 2"/>
          <p:cNvSpPr txBox="1">
            <a:spLocks noChangeArrowheads="1"/>
          </p:cNvSpPr>
          <p:nvPr/>
        </p:nvSpPr>
        <p:spPr>
          <a:xfrm>
            <a:off x="361436" y="4257029"/>
            <a:ext cx="3310516" cy="900163"/>
          </a:xfrm>
          <a:prstGeom prst="rect">
            <a:avLst/>
          </a:prstGeom>
        </p:spPr>
        <p:txBody>
          <a:bodyPr anchor="ctr"/>
          <a:lstStyle/>
          <a:p>
            <a:pPr>
              <a:tabLst>
                <a:tab pos="446088" algn="l"/>
              </a:tabLst>
              <a:defRPr/>
            </a:pPr>
            <a:r>
              <a:rPr lang="en-US" dirty="0" smtClean="0">
                <a:solidFill>
                  <a:srgbClr val="183962"/>
                </a:solidFill>
                <a:latin typeface="+mj-lt"/>
                <a:ea typeface="+mj-ea"/>
                <a:cs typeface="+mj-cs"/>
              </a:rPr>
              <a:t>At 19:00 all Roman Pots was positioned at physics positions with 100 µm to the warning limit and 200 µm to the dump limit. </a:t>
            </a:r>
            <a:endParaRPr lang="en-US" dirty="0">
              <a:solidFill>
                <a:srgbClr val="183962"/>
              </a:solidFill>
              <a:latin typeface="+mj-lt"/>
              <a:ea typeface="+mj-ea"/>
              <a:cs typeface="+mj-cs"/>
            </a:endParaRPr>
          </a:p>
        </p:txBody>
      </p:sp>
      <p:sp>
        <p:nvSpPr>
          <p:cNvPr id="50" name="Rectangle 2"/>
          <p:cNvSpPr txBox="1">
            <a:spLocks noChangeArrowheads="1"/>
          </p:cNvSpPr>
          <p:nvPr/>
        </p:nvSpPr>
        <p:spPr>
          <a:xfrm>
            <a:off x="361436" y="5805264"/>
            <a:ext cx="3346468" cy="252091"/>
          </a:xfrm>
          <a:prstGeom prst="rect">
            <a:avLst/>
          </a:prstGeom>
        </p:spPr>
        <p:txBody>
          <a:bodyPr anchor="ctr"/>
          <a:lstStyle/>
          <a:p>
            <a:pPr>
              <a:tabLst>
                <a:tab pos="446088" algn="l"/>
              </a:tabLst>
              <a:defRPr/>
            </a:pPr>
            <a:r>
              <a:rPr lang="en-US" dirty="0" smtClean="0">
                <a:solidFill>
                  <a:srgbClr val="183962"/>
                </a:solidFill>
                <a:latin typeface="+mj-lt"/>
                <a:ea typeface="+mj-ea"/>
                <a:cs typeface="+mj-cs"/>
              </a:rPr>
              <a:t>This stability test is still ongoing and so far neither the warning or the dump limit has been violated.</a:t>
            </a:r>
            <a:endParaRPr lang="en-US" dirty="0">
              <a:solidFill>
                <a:srgbClr val="183962"/>
              </a:solidFill>
              <a:latin typeface="+mj-lt"/>
              <a:ea typeface="+mj-ea"/>
              <a:cs typeface="+mj-cs"/>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1952" y="4101069"/>
            <a:ext cx="5148520" cy="2208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286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0"/>
                                        </p:tgtEl>
                                        <p:attrNameLst>
                                          <p:attrName>style.opacity</p:attrName>
                                        </p:attrNameLst>
                                      </p:cBhvr>
                                      <p:to>
                                        <p:strVal val="0.5"/>
                                      </p:to>
                                    </p:set>
                                    <p:animEffect filter="image" prLst="opacity: 0.5">
                                      <p:cBhvr rctx="IE">
                                        <p:cTn id="7" dur="indefinite"/>
                                        <p:tgtEl>
                                          <p:spTgt spid="30"/>
                                        </p:tgtEl>
                                      </p:cBhvr>
                                    </p:animEffect>
                                  </p:childTnLst>
                                </p:cTn>
                              </p:par>
                              <p:par>
                                <p:cTn id="8" presetID="9" presetClass="emph" presetSubtype="0" grpId="0" nodeType="withEffect">
                                  <p:stCondLst>
                                    <p:cond delay="0"/>
                                  </p:stCondLst>
                                  <p:childTnLst>
                                    <p:set>
                                      <p:cBhvr rctx="PPT">
                                        <p:cTn id="9" dur="indefinite"/>
                                        <p:tgtEl>
                                          <p:spTgt spid="21"/>
                                        </p:tgtEl>
                                        <p:attrNameLst>
                                          <p:attrName>style.opacity</p:attrName>
                                        </p:attrNameLst>
                                      </p:cBhvr>
                                      <p:to>
                                        <p:strVal val="0.5"/>
                                      </p:to>
                                    </p:set>
                                    <p:animEffect filter="image" prLst="opacity: 0.5">
                                      <p:cBhvr rctx="IE">
                                        <p:cTn id="10" dur="indefinite"/>
                                        <p:tgtEl>
                                          <p:spTgt spid="21"/>
                                        </p:tgtEl>
                                      </p:cBhvr>
                                    </p:animEffect>
                                  </p:childTnLst>
                                </p:cTn>
                              </p:par>
                              <p:par>
                                <p:cTn id="11" presetID="9" presetClass="emph" presetSubtype="0" grpId="0" nodeType="withEffect">
                                  <p:stCondLst>
                                    <p:cond delay="0"/>
                                  </p:stCondLst>
                                  <p:childTnLst>
                                    <p:set>
                                      <p:cBhvr rctx="PPT">
                                        <p:cTn id="12" dur="indefinite"/>
                                        <p:tgtEl>
                                          <p:spTgt spid="41"/>
                                        </p:tgtEl>
                                        <p:attrNameLst>
                                          <p:attrName>style.opacity</p:attrName>
                                        </p:attrNameLst>
                                      </p:cBhvr>
                                      <p:to>
                                        <p:strVal val="0.5"/>
                                      </p:to>
                                    </p:set>
                                    <p:animEffect filter="image" prLst="opacity: 0.5">
                                      <p:cBhvr rctx="IE">
                                        <p:cTn id="13" dur="indefinite"/>
                                        <p:tgtEl>
                                          <p:spTgt spid="41"/>
                                        </p:tgtEl>
                                      </p:cBhvr>
                                    </p:animEffect>
                                  </p:childTnLst>
                                </p:cTn>
                              </p:par>
                              <p:par>
                                <p:cTn id="14" presetID="9" presetClass="emph" presetSubtype="0" grpId="0" nodeType="withEffect">
                                  <p:stCondLst>
                                    <p:cond delay="0"/>
                                  </p:stCondLst>
                                  <p:childTnLst>
                                    <p:set>
                                      <p:cBhvr rctx="PPT">
                                        <p:cTn id="15" dur="indefinite"/>
                                        <p:tgtEl>
                                          <p:spTgt spid="20"/>
                                        </p:tgtEl>
                                        <p:attrNameLst>
                                          <p:attrName>style.opacity</p:attrName>
                                        </p:attrNameLst>
                                      </p:cBhvr>
                                      <p:to>
                                        <p:strVal val="0.5"/>
                                      </p:to>
                                    </p:set>
                                    <p:animEffect filter="image" prLst="opacity: 0.5">
                                      <p:cBhvr rctx="IE">
                                        <p:cTn id="16" dur="indefinite"/>
                                        <p:tgtEl>
                                          <p:spTgt spid="20"/>
                                        </p:tgtEl>
                                      </p:cBhvr>
                                    </p:animEffect>
                                  </p:childTnLst>
                                </p:cTn>
                              </p:par>
                              <p:par>
                                <p:cTn id="17" presetID="9" presetClass="emph" presetSubtype="0" grpId="0" nodeType="withEffect">
                                  <p:stCondLst>
                                    <p:cond delay="0"/>
                                  </p:stCondLst>
                                  <p:childTnLst>
                                    <p:set>
                                      <p:cBhvr rctx="PPT">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0"/>
                                  </p:stCondLst>
                                  <p:childTnLst>
                                    <p:set>
                                      <p:cBhvr rctx="PPT">
                                        <p:cTn id="21" dur="indefinite"/>
                                        <p:tgtEl>
                                          <p:spTgt spid="50"/>
                                        </p:tgtEl>
                                        <p:attrNameLst>
                                          <p:attrName>style.opacity</p:attrName>
                                        </p:attrNameLst>
                                      </p:cBhvr>
                                      <p:to>
                                        <p:strVal val="0.5"/>
                                      </p:to>
                                    </p:set>
                                    <p:animEffect filter="image" prLst="opacity: 0.5">
                                      <p:cBhvr rctx="IE">
                                        <p:cTn id="22" dur="indefinite"/>
                                        <p:tgtEl>
                                          <p:spTgt spid="50"/>
                                        </p:tgtEl>
                                      </p:cBhvr>
                                    </p:animEffect>
                                  </p:childTnLst>
                                </p:cTn>
                              </p:par>
                              <p:par>
                                <p:cTn id="23" presetID="9" presetClass="emph" presetSubtype="0" grpId="0" nodeType="withEffect">
                                  <p:stCondLst>
                                    <p:cond delay="0"/>
                                  </p:stCondLst>
                                  <p:childTnLst>
                                    <p:set>
                                      <p:cBhvr rctx="PPT">
                                        <p:cTn id="24" dur="indefinite"/>
                                        <p:tgtEl>
                                          <p:spTgt spid="49"/>
                                        </p:tgtEl>
                                        <p:attrNameLst>
                                          <p:attrName>style.opacity</p:attrName>
                                        </p:attrNameLst>
                                      </p:cBhvr>
                                      <p:to>
                                        <p:strVal val="0.5"/>
                                      </p:to>
                                    </p:set>
                                    <p:animEffect filter="image" prLst="opacity: 0.5">
                                      <p:cBhvr rctx="IE">
                                        <p:cTn id="25" dur="indefinite"/>
                                        <p:tgtEl>
                                          <p:spTgt spid="49"/>
                                        </p:tgtEl>
                                      </p:cBhvr>
                                    </p:animEffect>
                                  </p:childTnLst>
                                </p:cTn>
                              </p:par>
                              <p:par>
                                <p:cTn id="26" presetID="9" presetClass="emph" presetSubtype="0" grpId="0" nodeType="withEffect">
                                  <p:stCondLst>
                                    <p:cond delay="0"/>
                                  </p:stCondLst>
                                  <p:childTnLst>
                                    <p:set>
                                      <p:cBhvr rctx="PPT">
                                        <p:cTn id="27" dur="indefinite"/>
                                        <p:tgtEl>
                                          <p:spTgt spid="48"/>
                                        </p:tgtEl>
                                        <p:attrNameLst>
                                          <p:attrName>style.opacity</p:attrName>
                                        </p:attrNameLst>
                                      </p:cBhvr>
                                      <p:to>
                                        <p:strVal val="0.5"/>
                                      </p:to>
                                    </p:set>
                                    <p:animEffect filter="image" prLst="opacity: 0.5">
                                      <p:cBhvr rctx="IE">
                                        <p:cTn id="28" dur="indefinite"/>
                                        <p:tgtEl>
                                          <p:spTgt spid="48"/>
                                        </p:tgtEl>
                                      </p:cBhvr>
                                    </p:animEffect>
                                  </p:childTnLst>
                                </p:cTn>
                              </p:par>
                              <p:par>
                                <p:cTn id="29" presetID="9" presetClass="emph" presetSubtype="0" nodeType="withEffect">
                                  <p:stCondLst>
                                    <p:cond delay="0"/>
                                  </p:stCondLst>
                                  <p:childTnLst>
                                    <p:set>
                                      <p:cBhvr rctx="PPT">
                                        <p:cTn id="30" dur="indefinite"/>
                                        <p:tgtEl>
                                          <p:spTgt spid="1026"/>
                                        </p:tgtEl>
                                        <p:attrNameLst>
                                          <p:attrName>style.opacity</p:attrName>
                                        </p:attrNameLst>
                                      </p:cBhvr>
                                      <p:to>
                                        <p:strVal val="0.5"/>
                                      </p:to>
                                    </p:set>
                                    <p:animEffect filter="image" prLst="opacity: 0.5">
                                      <p:cBhvr rctx="IE">
                                        <p:cTn id="31" dur="indefinite"/>
                                        <p:tgtEl>
                                          <p:spTgt spid="1026"/>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childTnLst>
                                    <p:set>
                                      <p:cBhvr rctx="PPT">
                                        <p:cTn id="35" dur="indefinite"/>
                                        <p:tgtEl>
                                          <p:spTgt spid="30"/>
                                        </p:tgtEl>
                                        <p:attrNameLst>
                                          <p:attrName>style.opacity</p:attrName>
                                        </p:attrNameLst>
                                      </p:cBhvr>
                                      <p:to>
                                        <p:strVal val="1"/>
                                      </p:to>
                                    </p:set>
                                    <p:animEffect filter="image" prLst="opacity: 1">
                                      <p:cBhvr rctx="IE">
                                        <p:cTn id="36" dur="indefinite"/>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mph" presetSubtype="0" grpId="1" nodeType="clickEffect">
                                  <p:stCondLst>
                                    <p:cond delay="0"/>
                                  </p:stCondLst>
                                  <p:childTnLst>
                                    <p:set>
                                      <p:cBhvr rctx="PPT">
                                        <p:cTn id="40" dur="indefinite"/>
                                        <p:tgtEl>
                                          <p:spTgt spid="38"/>
                                        </p:tgtEl>
                                        <p:attrNameLst>
                                          <p:attrName>style.opacity</p:attrName>
                                        </p:attrNameLst>
                                      </p:cBhvr>
                                      <p:to>
                                        <p:strVal val="1"/>
                                      </p:to>
                                    </p:set>
                                    <p:animEffect filter="image" prLst="opacity: 1">
                                      <p:cBhvr rctx="IE">
                                        <p:cTn id="41" dur="indefinite"/>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mph" presetSubtype="0" grpId="1" nodeType="clickEffect">
                                  <p:stCondLst>
                                    <p:cond delay="0"/>
                                  </p:stCondLst>
                                  <p:childTnLst>
                                    <p:set>
                                      <p:cBhvr rctx="PPT">
                                        <p:cTn id="45" dur="indefinite"/>
                                        <p:tgtEl>
                                          <p:spTgt spid="20"/>
                                        </p:tgtEl>
                                        <p:attrNameLst>
                                          <p:attrName>style.opacity</p:attrName>
                                        </p:attrNameLst>
                                      </p:cBhvr>
                                      <p:to>
                                        <p:strVal val="1"/>
                                      </p:to>
                                    </p:set>
                                    <p:animEffect filter="image" prLst="opacity: 1">
                                      <p:cBhvr rctx="IE">
                                        <p:cTn id="46" dur="indefinite"/>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mph" presetSubtype="0" grpId="1" nodeType="clickEffect">
                                  <p:stCondLst>
                                    <p:cond delay="0"/>
                                  </p:stCondLst>
                                  <p:childTnLst>
                                    <p:set>
                                      <p:cBhvr rctx="PPT">
                                        <p:cTn id="50" dur="indefinite"/>
                                        <p:tgtEl>
                                          <p:spTgt spid="21"/>
                                        </p:tgtEl>
                                        <p:attrNameLst>
                                          <p:attrName>style.opacity</p:attrName>
                                        </p:attrNameLst>
                                      </p:cBhvr>
                                      <p:to>
                                        <p:strVal val="1"/>
                                      </p:to>
                                    </p:set>
                                    <p:animEffect filter="image" prLst="opacity: 1">
                                      <p:cBhvr rctx="IE">
                                        <p:cTn id="51" dur="indefinite"/>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mph" presetSubtype="0" grpId="1" nodeType="clickEffect">
                                  <p:stCondLst>
                                    <p:cond delay="0"/>
                                  </p:stCondLst>
                                  <p:childTnLst>
                                    <p:set>
                                      <p:cBhvr rctx="PPT">
                                        <p:cTn id="55" dur="indefinite"/>
                                        <p:tgtEl>
                                          <p:spTgt spid="41"/>
                                        </p:tgtEl>
                                        <p:attrNameLst>
                                          <p:attrName>style.opacity</p:attrName>
                                        </p:attrNameLst>
                                      </p:cBhvr>
                                      <p:to>
                                        <p:strVal val="1"/>
                                      </p:to>
                                    </p:set>
                                    <p:animEffect filter="image" prLst="opacity: 1">
                                      <p:cBhvr rctx="IE">
                                        <p:cTn id="56" dur="indefinite"/>
                                        <p:tgtEl>
                                          <p:spTgt spid="41"/>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mph" presetSubtype="0" grpId="1" nodeType="clickEffect">
                                  <p:stCondLst>
                                    <p:cond delay="0"/>
                                  </p:stCondLst>
                                  <p:childTnLst>
                                    <p:set>
                                      <p:cBhvr rctx="PPT">
                                        <p:cTn id="60" dur="indefinite"/>
                                        <p:tgtEl>
                                          <p:spTgt spid="48"/>
                                        </p:tgtEl>
                                        <p:attrNameLst>
                                          <p:attrName>style.opacity</p:attrName>
                                        </p:attrNameLst>
                                      </p:cBhvr>
                                      <p:to>
                                        <p:strVal val="1"/>
                                      </p:to>
                                    </p:set>
                                    <p:animEffect filter="image" prLst="opacity: 1">
                                      <p:cBhvr rctx="IE">
                                        <p:cTn id="61" dur="indefinite"/>
                                        <p:tgtEl>
                                          <p:spTgt spid="48"/>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mph" presetSubtype="0" grpId="1" nodeType="clickEffect">
                                  <p:stCondLst>
                                    <p:cond delay="0"/>
                                  </p:stCondLst>
                                  <p:childTnLst>
                                    <p:set>
                                      <p:cBhvr rctx="PPT">
                                        <p:cTn id="65" dur="indefinite"/>
                                        <p:tgtEl>
                                          <p:spTgt spid="49"/>
                                        </p:tgtEl>
                                        <p:attrNameLst>
                                          <p:attrName>style.opacity</p:attrName>
                                        </p:attrNameLst>
                                      </p:cBhvr>
                                      <p:to>
                                        <p:strVal val="1"/>
                                      </p:to>
                                    </p:set>
                                    <p:animEffect filter="image" prLst="opacity: 1">
                                      <p:cBhvr rctx="IE">
                                        <p:cTn id="66" dur="indefinite"/>
                                        <p:tgtEl>
                                          <p:spTgt spid="49"/>
                                        </p:tgtEl>
                                      </p:cBhvr>
                                    </p:animEffect>
                                  </p:childTnLst>
                                </p:cTn>
                              </p:par>
                              <p:par>
                                <p:cTn id="67" presetID="9" presetClass="emph" presetSubtype="0" nodeType="withEffect">
                                  <p:stCondLst>
                                    <p:cond delay="0"/>
                                  </p:stCondLst>
                                  <p:childTnLst>
                                    <p:set>
                                      <p:cBhvr rctx="PPT">
                                        <p:cTn id="68" dur="indefinite"/>
                                        <p:tgtEl>
                                          <p:spTgt spid="1026"/>
                                        </p:tgtEl>
                                        <p:attrNameLst>
                                          <p:attrName>style.opacity</p:attrName>
                                        </p:attrNameLst>
                                      </p:cBhvr>
                                      <p:to>
                                        <p:strVal val="1"/>
                                      </p:to>
                                    </p:set>
                                    <p:animEffect filter="image" prLst="opacity: 1">
                                      <p:cBhvr rctx="IE">
                                        <p:cTn id="69" dur="indefinite"/>
                                        <p:tgtEl>
                                          <p:spTgt spid="1026"/>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mph" presetSubtype="0" grpId="1" nodeType="clickEffect">
                                  <p:stCondLst>
                                    <p:cond delay="0"/>
                                  </p:stCondLst>
                                  <p:childTnLst>
                                    <p:set>
                                      <p:cBhvr rctx="PPT">
                                        <p:cTn id="73" dur="indefinite"/>
                                        <p:tgtEl>
                                          <p:spTgt spid="50"/>
                                        </p:tgtEl>
                                        <p:attrNameLst>
                                          <p:attrName>style.opacity</p:attrName>
                                        </p:attrNameLst>
                                      </p:cBhvr>
                                      <p:to>
                                        <p:strVal val="1"/>
                                      </p:to>
                                    </p:set>
                                    <p:animEffect filter="image" prLst="opacity: 1">
                                      <p:cBhvr rctx="IE">
                                        <p:cTn id="74" dur="indefinite"/>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8" grpId="0"/>
      <p:bldP spid="38" grpId="1"/>
      <p:bldP spid="20" grpId="0"/>
      <p:bldP spid="20" grpId="1"/>
      <p:bldP spid="21" grpId="0"/>
      <p:bldP spid="21" grpId="1"/>
      <p:bldP spid="41" grpId="0"/>
      <p:bldP spid="41" grpId="1"/>
      <p:bldP spid="48" grpId="0"/>
      <p:bldP spid="48" grpId="1"/>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CERN_logo"/>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738" y="214313"/>
            <a:ext cx="584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Rektangel 30"/>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dirty="0"/>
          </a:p>
        </p:txBody>
      </p:sp>
      <p:sp>
        <p:nvSpPr>
          <p:cNvPr id="23" name="Rectangle 2"/>
          <p:cNvSpPr txBox="1">
            <a:spLocks noChangeArrowheads="1"/>
          </p:cNvSpPr>
          <p:nvPr/>
        </p:nvSpPr>
        <p:spPr>
          <a:xfrm>
            <a:off x="714375" y="306388"/>
            <a:ext cx="8212138" cy="357187"/>
          </a:xfrm>
          <a:prstGeom prst="rect">
            <a:avLst/>
          </a:prstGeom>
        </p:spPr>
        <p:txBody>
          <a:bodyPr anchor="ctr"/>
          <a:lstStyle/>
          <a:p>
            <a:pPr fontAlgn="auto">
              <a:spcAft>
                <a:spcPts val="0"/>
              </a:spcAft>
              <a:defRPr/>
            </a:pPr>
            <a:r>
              <a:rPr lang="en-US" sz="2800" i="1" dirty="0" smtClean="0">
                <a:solidFill>
                  <a:srgbClr val="183962"/>
                </a:solidFill>
                <a:latin typeface="+mj-lt"/>
                <a:ea typeface="+mj-ea"/>
                <a:cs typeface="+mj-cs"/>
              </a:rPr>
              <a:t>Additional logging implemented</a:t>
            </a:r>
            <a:endParaRPr lang="en-US" sz="2800" i="1" dirty="0">
              <a:solidFill>
                <a:srgbClr val="183962"/>
              </a:solidFill>
              <a:latin typeface="+mj-lt"/>
              <a:ea typeface="+mj-ea"/>
              <a:cs typeface="+mj-cs"/>
            </a:endParaRPr>
          </a:p>
        </p:txBody>
      </p:sp>
      <p:cxnSp>
        <p:nvCxnSpPr>
          <p:cNvPr id="29" name="Lige forbindelse 28"/>
          <p:cNvCxnSpPr/>
          <p:nvPr/>
        </p:nvCxnSpPr>
        <p:spPr>
          <a:xfrm flipH="1">
            <a:off x="0" y="6755532"/>
            <a:ext cx="9144001"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30" name="Rectangle 2"/>
          <p:cNvSpPr txBox="1">
            <a:spLocks noChangeArrowheads="1"/>
          </p:cNvSpPr>
          <p:nvPr/>
        </p:nvSpPr>
        <p:spPr bwMode="auto">
          <a:xfrm>
            <a:off x="342170" y="980728"/>
            <a:ext cx="8334286"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83962"/>
                </a:solidFill>
                <a:latin typeface="Calibri" pitchFamily="34" charset="0"/>
              </a:rPr>
              <a:t>A special logging for the LVDT values has been introduced on directly on the PXI. </a:t>
            </a:r>
            <a:endParaRPr lang="en-US" dirty="0">
              <a:solidFill>
                <a:srgbClr val="183962"/>
              </a:solidFill>
              <a:latin typeface="Calibri" pitchFamily="34" charset="0"/>
            </a:endParaRPr>
          </a:p>
        </p:txBody>
      </p:sp>
      <p:sp>
        <p:nvSpPr>
          <p:cNvPr id="33" name="Rectangle 2"/>
          <p:cNvSpPr txBox="1">
            <a:spLocks noChangeArrowheads="1"/>
          </p:cNvSpPr>
          <p:nvPr/>
        </p:nvSpPr>
        <p:spPr bwMode="auto">
          <a:xfrm>
            <a:off x="690670" y="1379910"/>
            <a:ext cx="7594940"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smtClean="0">
                <a:solidFill>
                  <a:srgbClr val="183962"/>
                </a:solidFill>
                <a:latin typeface="Calibri" pitchFamily="34" charset="0"/>
              </a:rPr>
              <a:t>The raw ratio of the LVDT are logged every 4 </a:t>
            </a:r>
            <a:r>
              <a:rPr lang="en-US" sz="1400" dirty="0" err="1" smtClean="0">
                <a:solidFill>
                  <a:srgbClr val="183962"/>
                </a:solidFill>
                <a:latin typeface="Calibri" pitchFamily="34" charset="0"/>
              </a:rPr>
              <a:t>ms.</a:t>
            </a:r>
            <a:endParaRPr lang="en-US" sz="1400" dirty="0">
              <a:solidFill>
                <a:srgbClr val="183962"/>
              </a:solidFill>
              <a:latin typeface="Calibri" pitchFamily="34" charset="0"/>
            </a:endParaRPr>
          </a:p>
        </p:txBody>
      </p:sp>
      <p:sp>
        <p:nvSpPr>
          <p:cNvPr id="5" name="AutoShape 4" descr="https://atlasop.cern.ch/elisa/attachment?name=150412_092605_ALFA_Gnam_3.JPG&amp;fileID=43529"/>
          <p:cNvSpPr>
            <a:spLocks noChangeAspect="1" noChangeArrowheads="1"/>
          </p:cNvSpPr>
          <p:nvPr/>
        </p:nvSpPr>
        <p:spPr bwMode="auto">
          <a:xfrm>
            <a:off x="215900" y="15875"/>
            <a:ext cx="20164425" cy="7591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2"/>
          <p:cNvSpPr txBox="1">
            <a:spLocks noChangeArrowheads="1"/>
          </p:cNvSpPr>
          <p:nvPr/>
        </p:nvSpPr>
        <p:spPr bwMode="auto">
          <a:xfrm>
            <a:off x="683568" y="1700808"/>
            <a:ext cx="781806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solidFill>
                  <a:srgbClr val="183962"/>
                </a:solidFill>
                <a:latin typeface="Calibri" pitchFamily="34" charset="0"/>
              </a:rPr>
              <a:t>This is only meant to be used for </a:t>
            </a:r>
            <a:r>
              <a:rPr lang="en-US" sz="1400" dirty="0" smtClean="0">
                <a:solidFill>
                  <a:srgbClr val="183962"/>
                </a:solidFill>
                <a:latin typeface="Calibri" pitchFamily="34" charset="0"/>
              </a:rPr>
              <a:t>commissioning as it takes a lot of recourses on the PXI.</a:t>
            </a:r>
            <a:endParaRPr lang="en-US" sz="1400" dirty="0">
              <a:solidFill>
                <a:srgbClr val="183962"/>
              </a:solidFill>
              <a:latin typeface="Calibri" pitchFamily="34" charset="0"/>
            </a:endParaRPr>
          </a:p>
        </p:txBody>
      </p:sp>
      <p:sp>
        <p:nvSpPr>
          <p:cNvPr id="38" name="Rectangle 2"/>
          <p:cNvSpPr txBox="1">
            <a:spLocks noChangeArrowheads="1"/>
          </p:cNvSpPr>
          <p:nvPr/>
        </p:nvSpPr>
        <p:spPr>
          <a:xfrm>
            <a:off x="683568" y="2060848"/>
            <a:ext cx="7818065" cy="252091"/>
          </a:xfrm>
          <a:prstGeom prst="rect">
            <a:avLst/>
          </a:prstGeom>
        </p:spPr>
        <p:txBody>
          <a:bodyPr anchor="ctr"/>
          <a:lstStyle/>
          <a:p>
            <a:pPr eaLnBrk="1" hangingPunct="1"/>
            <a:r>
              <a:rPr lang="en-US" sz="1400" dirty="0">
                <a:solidFill>
                  <a:srgbClr val="183962"/>
                </a:solidFill>
              </a:rPr>
              <a:t>Analyzing the values none of the LVDTs are outstanding from the others in terms of noise.</a:t>
            </a:r>
          </a:p>
        </p:txBody>
      </p:sp>
      <p:sp>
        <p:nvSpPr>
          <p:cNvPr id="41" name="Rectangle 2"/>
          <p:cNvSpPr txBox="1">
            <a:spLocks noChangeArrowheads="1"/>
          </p:cNvSpPr>
          <p:nvPr/>
        </p:nvSpPr>
        <p:spPr bwMode="auto">
          <a:xfrm>
            <a:off x="342170" y="2780928"/>
            <a:ext cx="4229830"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83962"/>
                </a:solidFill>
                <a:latin typeface="Calibri" pitchFamily="34" charset="0"/>
              </a:rPr>
              <a:t>Logging on change of HOME switch values has been introduced directly on the PXI. </a:t>
            </a:r>
            <a:endParaRPr lang="en-US" dirty="0">
              <a:solidFill>
                <a:srgbClr val="183962"/>
              </a:solidFill>
              <a:latin typeface="Calibri" pitchFamily="34" charset="0"/>
            </a:endParaRPr>
          </a:p>
        </p:txBody>
      </p:sp>
      <p:sp>
        <p:nvSpPr>
          <p:cNvPr id="49" name="Rectangle 2"/>
          <p:cNvSpPr txBox="1">
            <a:spLocks noChangeArrowheads="1"/>
          </p:cNvSpPr>
          <p:nvPr/>
        </p:nvSpPr>
        <p:spPr bwMode="auto">
          <a:xfrm>
            <a:off x="342171" y="3858196"/>
            <a:ext cx="4265834"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83962"/>
                </a:solidFill>
                <a:latin typeface="Calibri" pitchFamily="34" charset="0"/>
              </a:rPr>
              <a:t>Logging on change of the results of the LVDT/limit comparison has been introduced directly on the PXI.</a:t>
            </a:r>
            <a:endParaRPr lang="en-US" dirty="0">
              <a:solidFill>
                <a:srgbClr val="183962"/>
              </a:solidFill>
              <a:latin typeface="Calibri" pitchFamily="34" charset="0"/>
            </a:endParaRPr>
          </a:p>
        </p:txBody>
      </p:sp>
      <p:sp>
        <p:nvSpPr>
          <p:cNvPr id="40"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50" name="Rectangle 2"/>
          <p:cNvSpPr txBox="1">
            <a:spLocks noChangeArrowheads="1"/>
          </p:cNvSpPr>
          <p:nvPr/>
        </p:nvSpPr>
        <p:spPr bwMode="auto">
          <a:xfrm>
            <a:off x="724770" y="4866308"/>
            <a:ext cx="3960440" cy="29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smtClean="0">
                <a:solidFill>
                  <a:srgbClr val="183962"/>
                </a:solidFill>
                <a:latin typeface="Calibri" pitchFamily="34" charset="0"/>
              </a:rPr>
              <a:t>The logging is _BEFORE_ the LVDT bypass box and it is therefore possible in LVDT_BYPASS_MODE to check if the USER_PERMIT potentially would have been lost. </a:t>
            </a:r>
            <a:endParaRPr lang="en-US" sz="1400" dirty="0">
              <a:solidFill>
                <a:srgbClr val="183962"/>
              </a:solidFill>
              <a:latin typeface="Calibri" pitchFamily="34" charset="0"/>
            </a:endParaRPr>
          </a:p>
        </p:txBody>
      </p:sp>
      <p:cxnSp>
        <p:nvCxnSpPr>
          <p:cNvPr id="52" name="Lige forbindelse 51"/>
          <p:cNvCxnSpPr/>
          <p:nvPr/>
        </p:nvCxnSpPr>
        <p:spPr>
          <a:xfrm rot="10800000">
            <a:off x="714375" y="220663"/>
            <a:ext cx="8429625" cy="0"/>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pic>
        <p:nvPicPr>
          <p:cNvPr id="19" name="Billed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004" y="2780928"/>
            <a:ext cx="4239334" cy="2810414"/>
          </a:xfrm>
          <a:prstGeom prst="rect">
            <a:avLst/>
          </a:prstGeom>
          <a:noFill/>
        </p:spPr>
      </p:pic>
      <p:sp>
        <p:nvSpPr>
          <p:cNvPr id="20" name="Rectangle 2"/>
          <p:cNvSpPr txBox="1">
            <a:spLocks noChangeArrowheads="1"/>
          </p:cNvSpPr>
          <p:nvPr/>
        </p:nvSpPr>
        <p:spPr>
          <a:xfrm>
            <a:off x="361436" y="5985221"/>
            <a:ext cx="8315020" cy="252091"/>
          </a:xfrm>
          <a:prstGeom prst="rect">
            <a:avLst/>
          </a:prstGeom>
        </p:spPr>
        <p:txBody>
          <a:bodyPr anchor="ctr"/>
          <a:lstStyle/>
          <a:p>
            <a:pPr>
              <a:tabLst>
                <a:tab pos="446088" algn="l"/>
              </a:tabLst>
              <a:defRPr/>
            </a:pPr>
            <a:r>
              <a:rPr lang="en-US" dirty="0">
                <a:solidFill>
                  <a:srgbClr val="183962"/>
                </a:solidFill>
                <a:latin typeface="+mj-lt"/>
                <a:ea typeface="+mj-ea"/>
                <a:cs typeface="+mj-cs"/>
              </a:rPr>
              <a:t>ATLAS CIBU (Siegfried </a:t>
            </a:r>
            <a:r>
              <a:rPr lang="en-US" dirty="0" smtClean="0">
                <a:solidFill>
                  <a:srgbClr val="183962"/>
                </a:solidFill>
                <a:latin typeface="+mj-lt"/>
                <a:ea typeface="+mj-ea"/>
                <a:cs typeface="+mj-cs"/>
              </a:rPr>
              <a:t>Wenig</a:t>
            </a:r>
            <a:r>
              <a:rPr lang="en-US" smtClean="0">
                <a:solidFill>
                  <a:srgbClr val="183962"/>
                </a:solidFill>
                <a:latin typeface="+mj-lt"/>
                <a:ea typeface="+mj-ea"/>
                <a:cs typeface="+mj-cs"/>
              </a:rPr>
              <a:t>) output to DCS </a:t>
            </a:r>
            <a:r>
              <a:rPr lang="en-US" dirty="0" smtClean="0">
                <a:solidFill>
                  <a:srgbClr val="183962"/>
                </a:solidFill>
                <a:latin typeface="+mj-lt"/>
                <a:ea typeface="+mj-ea"/>
                <a:cs typeface="+mj-cs"/>
              </a:rPr>
              <a:t>has been updated to prolong signals to minimum ~3 s and thereby make them visible in the current logging. </a:t>
            </a:r>
            <a:endParaRPr lang="en-US" dirty="0">
              <a:solidFill>
                <a:srgbClr val="183962"/>
              </a:solidFill>
              <a:latin typeface="+mj-lt"/>
              <a:ea typeface="+mj-ea"/>
              <a:cs typeface="+mj-cs"/>
            </a:endParaRPr>
          </a:p>
        </p:txBody>
      </p:sp>
      <p:sp>
        <p:nvSpPr>
          <p:cNvPr id="46" name="Rektangel 45"/>
          <p:cNvSpPr/>
          <p:nvPr/>
        </p:nvSpPr>
        <p:spPr>
          <a:xfrm>
            <a:off x="6299465" y="3267169"/>
            <a:ext cx="558354" cy="13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a:solidFill>
                <a:srgbClr val="7030A0"/>
              </a:solidFill>
            </a:endParaRPr>
          </a:p>
        </p:txBody>
      </p:sp>
      <p:sp>
        <p:nvSpPr>
          <p:cNvPr id="48" name="Tekstboks 47"/>
          <p:cNvSpPr txBox="1"/>
          <p:nvPr/>
        </p:nvSpPr>
        <p:spPr>
          <a:xfrm>
            <a:off x="6251716" y="3212976"/>
            <a:ext cx="648054" cy="246221"/>
          </a:xfrm>
          <a:prstGeom prst="rect">
            <a:avLst/>
          </a:prstGeom>
          <a:noFill/>
        </p:spPr>
        <p:txBody>
          <a:bodyPr wrap="square" rtlCol="0">
            <a:spAutoFit/>
          </a:bodyPr>
          <a:lstStyle/>
          <a:p>
            <a:pPr algn="ctr"/>
            <a:r>
              <a:rPr lang="en-US" sz="1000" b="1" dirty="0" smtClean="0">
                <a:solidFill>
                  <a:srgbClr val="7030A0"/>
                </a:solidFill>
              </a:rPr>
              <a:t>Logging</a:t>
            </a:r>
            <a:endParaRPr lang="en-US" sz="1000" b="1" dirty="0">
              <a:solidFill>
                <a:srgbClr val="7030A0"/>
              </a:solidFill>
            </a:endParaRPr>
          </a:p>
        </p:txBody>
      </p:sp>
      <p:sp>
        <p:nvSpPr>
          <p:cNvPr id="66" name="Rektangel 65"/>
          <p:cNvSpPr/>
          <p:nvPr/>
        </p:nvSpPr>
        <p:spPr>
          <a:xfrm>
            <a:off x="6299465" y="4573361"/>
            <a:ext cx="558354" cy="13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a:solidFill>
                <a:srgbClr val="7030A0"/>
              </a:solidFill>
            </a:endParaRPr>
          </a:p>
        </p:txBody>
      </p:sp>
      <p:sp>
        <p:nvSpPr>
          <p:cNvPr id="67" name="Tekstboks 66"/>
          <p:cNvSpPr txBox="1"/>
          <p:nvPr/>
        </p:nvSpPr>
        <p:spPr>
          <a:xfrm>
            <a:off x="6251716" y="4519168"/>
            <a:ext cx="648054" cy="246221"/>
          </a:xfrm>
          <a:prstGeom prst="rect">
            <a:avLst/>
          </a:prstGeom>
          <a:noFill/>
        </p:spPr>
        <p:txBody>
          <a:bodyPr wrap="square" rtlCol="0">
            <a:spAutoFit/>
          </a:bodyPr>
          <a:lstStyle/>
          <a:p>
            <a:pPr algn="ctr"/>
            <a:r>
              <a:rPr lang="en-US" sz="1000" b="1" dirty="0" smtClean="0">
                <a:solidFill>
                  <a:srgbClr val="7030A0"/>
                </a:solidFill>
              </a:rPr>
              <a:t>Logging</a:t>
            </a:r>
            <a:endParaRPr lang="en-US" sz="1000" b="1" dirty="0">
              <a:solidFill>
                <a:srgbClr val="7030A0"/>
              </a:solidFill>
            </a:endParaRPr>
          </a:p>
        </p:txBody>
      </p:sp>
      <p:cxnSp>
        <p:nvCxnSpPr>
          <p:cNvPr id="59" name="Lige pilforbindelse 58"/>
          <p:cNvCxnSpPr/>
          <p:nvPr/>
        </p:nvCxnSpPr>
        <p:spPr>
          <a:xfrm flipV="1">
            <a:off x="6275225" y="3250455"/>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4" name="Lige pilforbindelse 63"/>
          <p:cNvCxnSpPr/>
          <p:nvPr/>
        </p:nvCxnSpPr>
        <p:spPr>
          <a:xfrm flipV="1">
            <a:off x="6275225" y="4735190"/>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9" name="Lige pilforbindelse 68"/>
          <p:cNvCxnSpPr/>
          <p:nvPr/>
        </p:nvCxnSpPr>
        <p:spPr>
          <a:xfrm flipV="1">
            <a:off x="6275225" y="4551064"/>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3" name="Rektangel 72"/>
          <p:cNvSpPr/>
          <p:nvPr/>
        </p:nvSpPr>
        <p:spPr>
          <a:xfrm>
            <a:off x="6023187" y="3598221"/>
            <a:ext cx="558354" cy="13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a:solidFill>
                <a:srgbClr val="7030A0"/>
              </a:solidFill>
            </a:endParaRPr>
          </a:p>
        </p:txBody>
      </p:sp>
      <p:sp>
        <p:nvSpPr>
          <p:cNvPr id="74" name="Tekstboks 73"/>
          <p:cNvSpPr txBox="1"/>
          <p:nvPr/>
        </p:nvSpPr>
        <p:spPr>
          <a:xfrm>
            <a:off x="5975438" y="3544028"/>
            <a:ext cx="648054" cy="246221"/>
          </a:xfrm>
          <a:prstGeom prst="rect">
            <a:avLst/>
          </a:prstGeom>
          <a:noFill/>
        </p:spPr>
        <p:txBody>
          <a:bodyPr wrap="square" rtlCol="0">
            <a:spAutoFit/>
          </a:bodyPr>
          <a:lstStyle/>
          <a:p>
            <a:pPr algn="ctr"/>
            <a:r>
              <a:rPr lang="en-US" sz="1000" b="1" dirty="0" smtClean="0">
                <a:solidFill>
                  <a:srgbClr val="7030A0"/>
                </a:solidFill>
              </a:rPr>
              <a:t>Logging</a:t>
            </a:r>
            <a:endParaRPr lang="en-US" sz="1000" b="1" dirty="0">
              <a:solidFill>
                <a:srgbClr val="7030A0"/>
              </a:solidFill>
            </a:endParaRPr>
          </a:p>
        </p:txBody>
      </p:sp>
      <p:cxnSp>
        <p:nvCxnSpPr>
          <p:cNvPr id="77" name="Lige pilforbindelse 76"/>
          <p:cNvCxnSpPr/>
          <p:nvPr/>
        </p:nvCxnSpPr>
        <p:spPr>
          <a:xfrm flipV="1">
            <a:off x="5998947" y="3760050"/>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8" name="Lige pilforbindelse 77"/>
          <p:cNvCxnSpPr/>
          <p:nvPr/>
        </p:nvCxnSpPr>
        <p:spPr>
          <a:xfrm flipV="1">
            <a:off x="5998947" y="3581507"/>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9" name="Rektangel 78"/>
          <p:cNvSpPr/>
          <p:nvPr/>
        </p:nvSpPr>
        <p:spPr>
          <a:xfrm>
            <a:off x="6023240" y="4167281"/>
            <a:ext cx="558354" cy="139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a:solidFill>
                <a:srgbClr val="7030A0"/>
              </a:solidFill>
            </a:endParaRPr>
          </a:p>
        </p:txBody>
      </p:sp>
      <p:sp>
        <p:nvSpPr>
          <p:cNvPr id="80" name="Tekstboks 79"/>
          <p:cNvSpPr txBox="1"/>
          <p:nvPr/>
        </p:nvSpPr>
        <p:spPr>
          <a:xfrm>
            <a:off x="5975491" y="4113088"/>
            <a:ext cx="648054" cy="246221"/>
          </a:xfrm>
          <a:prstGeom prst="rect">
            <a:avLst/>
          </a:prstGeom>
          <a:noFill/>
        </p:spPr>
        <p:txBody>
          <a:bodyPr wrap="square" rtlCol="0">
            <a:spAutoFit/>
          </a:bodyPr>
          <a:lstStyle/>
          <a:p>
            <a:pPr algn="ctr"/>
            <a:r>
              <a:rPr lang="en-US" sz="1000" b="1" dirty="0" smtClean="0">
                <a:solidFill>
                  <a:srgbClr val="7030A0"/>
                </a:solidFill>
              </a:rPr>
              <a:t>Logging</a:t>
            </a:r>
            <a:endParaRPr lang="en-US" sz="1000" b="1" dirty="0">
              <a:solidFill>
                <a:srgbClr val="7030A0"/>
              </a:solidFill>
            </a:endParaRPr>
          </a:p>
        </p:txBody>
      </p:sp>
      <p:cxnSp>
        <p:nvCxnSpPr>
          <p:cNvPr id="83" name="Lige pilforbindelse 82"/>
          <p:cNvCxnSpPr/>
          <p:nvPr/>
        </p:nvCxnSpPr>
        <p:spPr>
          <a:xfrm flipV="1">
            <a:off x="5999000" y="4329110"/>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4" name="Lige pilforbindelse 83"/>
          <p:cNvCxnSpPr/>
          <p:nvPr/>
        </p:nvCxnSpPr>
        <p:spPr>
          <a:xfrm flipV="1">
            <a:off x="5999000" y="4150567"/>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4" name="Lige pilforbindelse 43"/>
          <p:cNvCxnSpPr/>
          <p:nvPr/>
        </p:nvCxnSpPr>
        <p:spPr>
          <a:xfrm flipV="1">
            <a:off x="6275225" y="3428998"/>
            <a:ext cx="601036" cy="1"/>
          </a:xfrm>
          <a:prstGeom prst="straightConnector1">
            <a:avLst/>
          </a:prstGeom>
          <a:ln>
            <a:solidFill>
              <a:srgbClr val="7030A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85"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86" name="Tekstboks 17"/>
          <p:cNvSpPr txBox="1">
            <a:spLocks noChangeArrowheads="1"/>
          </p:cNvSpPr>
          <p:nvPr/>
        </p:nvSpPr>
        <p:spPr bwMode="auto">
          <a:xfrm>
            <a:off x="7143750" y="6525344"/>
            <a:ext cx="114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dirty="0">
                <a:solidFill>
                  <a:srgbClr val="3161AB"/>
                </a:solidFill>
                <a:latin typeface="Calibri" pitchFamily="34" charset="0"/>
              </a:rPr>
              <a:t>Sune Jakobsen</a:t>
            </a:r>
            <a:endParaRPr lang="da-DK" sz="1200" dirty="0">
              <a:solidFill>
                <a:srgbClr val="3161AB"/>
              </a:solidFill>
              <a:latin typeface="Calibri" pitchFamily="34" charset="0"/>
            </a:endParaRPr>
          </a:p>
        </p:txBody>
      </p:sp>
      <p:sp>
        <p:nvSpPr>
          <p:cNvPr id="87" name="Tekstboks 82"/>
          <p:cNvSpPr txBox="1">
            <a:spLocks noChangeArrowheads="1"/>
          </p:cNvSpPr>
          <p:nvPr/>
        </p:nvSpPr>
        <p:spPr bwMode="auto">
          <a:xfrm>
            <a:off x="642938" y="0"/>
            <a:ext cx="85010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dirty="0">
                <a:solidFill>
                  <a:srgbClr val="3161AB"/>
                </a:solidFill>
                <a:latin typeface="Calibri" pitchFamily="34" charset="0"/>
              </a:rPr>
              <a:t>Facts                                                                  Interpretations                                                                   Solution and validation                                                                  </a:t>
            </a:r>
            <a:r>
              <a:rPr lang="en-US" sz="1000" u="sng" dirty="0">
                <a:solidFill>
                  <a:srgbClr val="3161AB"/>
                </a:solidFill>
                <a:latin typeface="Calibri" pitchFamily="34" charset="0"/>
              </a:rPr>
              <a:t>Logging</a:t>
            </a:r>
          </a:p>
        </p:txBody>
      </p:sp>
      <p:sp>
        <p:nvSpPr>
          <p:cNvPr id="88" name="Tekstboks 16"/>
          <p:cNvSpPr txBox="1">
            <a:spLocks noChangeArrowheads="1"/>
          </p:cNvSpPr>
          <p:nvPr/>
        </p:nvSpPr>
        <p:spPr bwMode="auto">
          <a:xfrm>
            <a:off x="179512" y="6525344"/>
            <a:ext cx="8964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solidFill>
                  <a:srgbClr val="3161AB"/>
                </a:solidFill>
              </a:rPr>
              <a:t>Updates in the ATLAS-ALFA interlock logic	                         	       110th </a:t>
            </a:r>
            <a:r>
              <a:rPr lang="en-US" sz="1200" dirty="0" smtClean="0">
                <a:solidFill>
                  <a:srgbClr val="3161AB"/>
                </a:solidFill>
              </a:rPr>
              <a:t>MPP </a:t>
            </a:r>
            <a:r>
              <a:rPr lang="en-US" sz="1200" dirty="0">
                <a:solidFill>
                  <a:srgbClr val="3161AB"/>
                </a:solidFill>
              </a:rPr>
              <a:t>19-06-2015 </a:t>
            </a:r>
          </a:p>
        </p:txBody>
      </p:sp>
      <p:sp>
        <p:nvSpPr>
          <p:cNvPr id="89" name="Text Box 5"/>
          <p:cNvSpPr txBox="1">
            <a:spLocks noChangeArrowheads="1"/>
          </p:cNvSpPr>
          <p:nvPr/>
        </p:nvSpPr>
        <p:spPr bwMode="auto">
          <a:xfrm>
            <a:off x="8567738" y="6552157"/>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r>
              <a:rPr lang="da-DK" sz="1000" dirty="0" smtClean="0">
                <a:solidFill>
                  <a:schemeClr val="tx1">
                    <a:lumMod val="50000"/>
                    <a:lumOff val="50000"/>
                  </a:schemeClr>
                </a:solidFill>
                <a:latin typeface="+mn-lt"/>
              </a:rPr>
              <a:t>5/5</a:t>
            </a:r>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41339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0"/>
                                        </p:tgtEl>
                                        <p:attrNameLst>
                                          <p:attrName>style.opacity</p:attrName>
                                        </p:attrNameLst>
                                      </p:cBhvr>
                                      <p:to>
                                        <p:strVal val="0.5"/>
                                      </p:to>
                                    </p:set>
                                    <p:animEffect filter="image" prLst="opacity: 0.5">
                                      <p:cBhvr rctx="IE">
                                        <p:cTn id="7" dur="indefinite"/>
                                        <p:tgtEl>
                                          <p:spTgt spid="30"/>
                                        </p:tgtEl>
                                      </p:cBhvr>
                                    </p:animEffect>
                                  </p:childTnLst>
                                </p:cTn>
                              </p:par>
                              <p:par>
                                <p:cTn id="8" presetID="9" presetClass="emph" presetSubtype="0" grpId="0" nodeType="withEffect">
                                  <p:stCondLst>
                                    <p:cond delay="0"/>
                                  </p:stCondLst>
                                  <p:childTnLst>
                                    <p:set>
                                      <p:cBhvr rctx="PPT">
                                        <p:cTn id="9" dur="indefinite"/>
                                        <p:tgtEl>
                                          <p:spTgt spid="33"/>
                                        </p:tgtEl>
                                        <p:attrNameLst>
                                          <p:attrName>style.opacity</p:attrName>
                                        </p:attrNameLst>
                                      </p:cBhvr>
                                      <p:to>
                                        <p:strVal val="0.5"/>
                                      </p:to>
                                    </p:set>
                                    <p:animEffect filter="image" prLst="opacity: 0.5">
                                      <p:cBhvr rctx="IE">
                                        <p:cTn id="10" dur="indefinite"/>
                                        <p:tgtEl>
                                          <p:spTgt spid="33"/>
                                        </p:tgtEl>
                                      </p:cBhvr>
                                    </p:animEffect>
                                  </p:childTnLst>
                                </p:cTn>
                              </p:par>
                              <p:par>
                                <p:cTn id="11" presetID="9" presetClass="emph" presetSubtype="0" grpId="0" nodeType="withEffect">
                                  <p:stCondLst>
                                    <p:cond delay="0"/>
                                  </p:stCondLst>
                                  <p:childTnLst>
                                    <p:set>
                                      <p:cBhvr rctx="PPT">
                                        <p:cTn id="12" dur="indefinite"/>
                                        <p:tgtEl>
                                          <p:spTgt spid="47"/>
                                        </p:tgtEl>
                                        <p:attrNameLst>
                                          <p:attrName>style.opacity</p:attrName>
                                        </p:attrNameLst>
                                      </p:cBhvr>
                                      <p:to>
                                        <p:strVal val="0.5"/>
                                      </p:to>
                                    </p:set>
                                    <p:animEffect filter="image" prLst="opacity: 0.5">
                                      <p:cBhvr rctx="IE">
                                        <p:cTn id="13" dur="indefinite"/>
                                        <p:tgtEl>
                                          <p:spTgt spid="47"/>
                                        </p:tgtEl>
                                      </p:cBhvr>
                                    </p:animEffect>
                                  </p:childTnLst>
                                </p:cTn>
                              </p:par>
                              <p:par>
                                <p:cTn id="14" presetID="9" presetClass="emph" presetSubtype="0" grpId="0" nodeType="withEffect">
                                  <p:stCondLst>
                                    <p:cond delay="0"/>
                                  </p:stCondLst>
                                  <p:childTnLst>
                                    <p:set>
                                      <p:cBhvr rctx="PPT">
                                        <p:cTn id="15" dur="indefinite"/>
                                        <p:tgtEl>
                                          <p:spTgt spid="20"/>
                                        </p:tgtEl>
                                        <p:attrNameLst>
                                          <p:attrName>style.opacity</p:attrName>
                                        </p:attrNameLst>
                                      </p:cBhvr>
                                      <p:to>
                                        <p:strVal val="0.5"/>
                                      </p:to>
                                    </p:set>
                                    <p:animEffect filter="image" prLst="opacity: 0.5">
                                      <p:cBhvr rctx="IE">
                                        <p:cTn id="16" dur="indefinite"/>
                                        <p:tgtEl>
                                          <p:spTgt spid="20"/>
                                        </p:tgtEl>
                                      </p:cBhvr>
                                    </p:animEffect>
                                  </p:childTnLst>
                                </p:cTn>
                              </p:par>
                              <p:par>
                                <p:cTn id="17" presetID="9" presetClass="emph" presetSubtype="0" grpId="0" nodeType="withEffect">
                                  <p:stCondLst>
                                    <p:cond delay="0"/>
                                  </p:stCondLst>
                                  <p:childTnLst>
                                    <p:set>
                                      <p:cBhvr rctx="PPT">
                                        <p:cTn id="18" dur="indefinite"/>
                                        <p:tgtEl>
                                          <p:spTgt spid="50"/>
                                        </p:tgtEl>
                                        <p:attrNameLst>
                                          <p:attrName>style.opacity</p:attrName>
                                        </p:attrNameLst>
                                      </p:cBhvr>
                                      <p:to>
                                        <p:strVal val="0.5"/>
                                      </p:to>
                                    </p:set>
                                    <p:animEffect filter="image" prLst="opacity: 0.5">
                                      <p:cBhvr rctx="IE">
                                        <p:cTn id="19" dur="indefinite"/>
                                        <p:tgtEl>
                                          <p:spTgt spid="50"/>
                                        </p:tgtEl>
                                      </p:cBhvr>
                                    </p:animEffect>
                                  </p:childTnLst>
                                </p:cTn>
                              </p:par>
                              <p:par>
                                <p:cTn id="20" presetID="9" presetClass="emph" presetSubtype="0" grpId="0" nodeType="withEffect">
                                  <p:stCondLst>
                                    <p:cond delay="0"/>
                                  </p:stCondLst>
                                  <p:childTnLst>
                                    <p:set>
                                      <p:cBhvr rctx="PPT">
                                        <p:cTn id="21" dur="indefinite"/>
                                        <p:tgtEl>
                                          <p:spTgt spid="38"/>
                                        </p:tgtEl>
                                        <p:attrNameLst>
                                          <p:attrName>style.opacity</p:attrName>
                                        </p:attrNameLst>
                                      </p:cBhvr>
                                      <p:to>
                                        <p:strVal val="0.5"/>
                                      </p:to>
                                    </p:set>
                                    <p:animEffect filter="image" prLst="opacity: 0.5">
                                      <p:cBhvr rctx="IE">
                                        <p:cTn id="22" dur="indefinite"/>
                                        <p:tgtEl>
                                          <p:spTgt spid="38"/>
                                        </p:tgtEl>
                                      </p:cBhvr>
                                    </p:animEffect>
                                  </p:childTnLst>
                                </p:cTn>
                              </p:par>
                              <p:par>
                                <p:cTn id="23" presetID="9" presetClass="emph" presetSubtype="0" grpId="0" nodeType="withEffect">
                                  <p:stCondLst>
                                    <p:cond delay="0"/>
                                  </p:stCondLst>
                                  <p:childTnLst>
                                    <p:set>
                                      <p:cBhvr rctx="PPT">
                                        <p:cTn id="24" dur="indefinite"/>
                                        <p:tgtEl>
                                          <p:spTgt spid="41"/>
                                        </p:tgtEl>
                                        <p:attrNameLst>
                                          <p:attrName>style.opacity</p:attrName>
                                        </p:attrNameLst>
                                      </p:cBhvr>
                                      <p:to>
                                        <p:strVal val="0.5"/>
                                      </p:to>
                                    </p:set>
                                    <p:animEffect filter="image" prLst="opacity: 0.5">
                                      <p:cBhvr rctx="IE">
                                        <p:cTn id="25" dur="indefinite"/>
                                        <p:tgtEl>
                                          <p:spTgt spid="41"/>
                                        </p:tgtEl>
                                      </p:cBhvr>
                                    </p:animEffect>
                                  </p:childTnLst>
                                </p:cTn>
                              </p:par>
                              <p:par>
                                <p:cTn id="26" presetID="9" presetClass="emph" presetSubtype="0" grpId="0" nodeType="withEffect">
                                  <p:stCondLst>
                                    <p:cond delay="0"/>
                                  </p:stCondLst>
                                  <p:childTnLst>
                                    <p:set>
                                      <p:cBhvr rctx="PPT">
                                        <p:cTn id="27" dur="indefinite"/>
                                        <p:tgtEl>
                                          <p:spTgt spid="49"/>
                                        </p:tgtEl>
                                        <p:attrNameLst>
                                          <p:attrName>style.opacity</p:attrName>
                                        </p:attrNameLst>
                                      </p:cBhvr>
                                      <p:to>
                                        <p:strVal val="0.5"/>
                                      </p:to>
                                    </p:set>
                                    <p:animEffect filter="image" prLst="opacity: 0.5">
                                      <p:cBhvr rctx="IE">
                                        <p:cTn id="28" dur="indefinite"/>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mph" presetSubtype="0" grpId="1" nodeType="clickEffect">
                                  <p:stCondLst>
                                    <p:cond delay="0"/>
                                  </p:stCondLst>
                                  <p:childTnLst>
                                    <p:set>
                                      <p:cBhvr rctx="PPT">
                                        <p:cTn id="32" dur="indefinite"/>
                                        <p:tgtEl>
                                          <p:spTgt spid="30"/>
                                        </p:tgtEl>
                                        <p:attrNameLst>
                                          <p:attrName>style.opacity</p:attrName>
                                        </p:attrNameLst>
                                      </p:cBhvr>
                                      <p:to>
                                        <p:strVal val="1"/>
                                      </p:to>
                                    </p:set>
                                    <p:animEffect filter="image" prLst="opacity: 1">
                                      <p:cBhvr rctx="IE">
                                        <p:cTn id="33" dur="indefinite"/>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mph" presetSubtype="0" grpId="1" nodeType="clickEffect">
                                  <p:stCondLst>
                                    <p:cond delay="0"/>
                                  </p:stCondLst>
                                  <p:childTnLst>
                                    <p:set>
                                      <p:cBhvr rctx="PPT">
                                        <p:cTn id="37" dur="indefinite"/>
                                        <p:tgtEl>
                                          <p:spTgt spid="33"/>
                                        </p:tgtEl>
                                        <p:attrNameLst>
                                          <p:attrName>style.opacity</p:attrName>
                                        </p:attrNameLst>
                                      </p:cBhvr>
                                      <p:to>
                                        <p:strVal val="1"/>
                                      </p:to>
                                    </p:set>
                                    <p:animEffect filter="image" prLst="opacity: 1">
                                      <p:cBhvr rctx="IE">
                                        <p:cTn id="38" dur="indefinite"/>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mph" presetSubtype="0" grpId="1" nodeType="clickEffect">
                                  <p:stCondLst>
                                    <p:cond delay="0"/>
                                  </p:stCondLst>
                                  <p:childTnLst>
                                    <p:set>
                                      <p:cBhvr rctx="PPT">
                                        <p:cTn id="42" dur="indefinite"/>
                                        <p:tgtEl>
                                          <p:spTgt spid="47"/>
                                        </p:tgtEl>
                                        <p:attrNameLst>
                                          <p:attrName>style.opacity</p:attrName>
                                        </p:attrNameLst>
                                      </p:cBhvr>
                                      <p:to>
                                        <p:strVal val="1"/>
                                      </p:to>
                                    </p:set>
                                    <p:animEffect filter="image" prLst="opacity: 1">
                                      <p:cBhvr rctx="IE">
                                        <p:cTn id="43" dur="indefinite"/>
                                        <p:tgtEl>
                                          <p:spTgt spid="47"/>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mph" presetSubtype="0" grpId="1" nodeType="clickEffect">
                                  <p:stCondLst>
                                    <p:cond delay="0"/>
                                  </p:stCondLst>
                                  <p:childTnLst>
                                    <p:set>
                                      <p:cBhvr rctx="PPT">
                                        <p:cTn id="47" dur="indefinite"/>
                                        <p:tgtEl>
                                          <p:spTgt spid="38"/>
                                        </p:tgtEl>
                                        <p:attrNameLst>
                                          <p:attrName>style.opacity</p:attrName>
                                        </p:attrNameLst>
                                      </p:cBhvr>
                                      <p:to>
                                        <p:strVal val="1"/>
                                      </p:to>
                                    </p:set>
                                    <p:animEffect filter="image" prLst="opacity: 1">
                                      <p:cBhvr rctx="IE">
                                        <p:cTn id="48" dur="indefinite"/>
                                        <p:tgtEl>
                                          <p:spTgt spid="38"/>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mph" presetSubtype="0" grpId="1" nodeType="clickEffect">
                                  <p:stCondLst>
                                    <p:cond delay="0"/>
                                  </p:stCondLst>
                                  <p:childTnLst>
                                    <p:set>
                                      <p:cBhvr rctx="PPT">
                                        <p:cTn id="52" dur="indefinite"/>
                                        <p:tgtEl>
                                          <p:spTgt spid="41"/>
                                        </p:tgtEl>
                                        <p:attrNameLst>
                                          <p:attrName>style.opacity</p:attrName>
                                        </p:attrNameLst>
                                      </p:cBhvr>
                                      <p:to>
                                        <p:strVal val="1"/>
                                      </p:to>
                                    </p:set>
                                    <p:animEffect filter="image" prLst="opacity: 1">
                                      <p:cBhvr rctx="IE">
                                        <p:cTn id="53" dur="indefinite"/>
                                        <p:tgtEl>
                                          <p:spTgt spid="4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fade">
                                      <p:cBhvr>
                                        <p:cTn id="62" dur="500"/>
                                        <p:tgtEl>
                                          <p:spTgt spid="6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7"/>
                                        </p:tgtEl>
                                        <p:attrNameLst>
                                          <p:attrName>style.visibility</p:attrName>
                                        </p:attrNameLst>
                                      </p:cBhvr>
                                      <p:to>
                                        <p:strVal val="visible"/>
                                      </p:to>
                                    </p:set>
                                    <p:animEffect transition="in" filter="fade">
                                      <p:cBhvr>
                                        <p:cTn id="65" dur="500"/>
                                        <p:tgtEl>
                                          <p:spTgt spid="67"/>
                                        </p:tgtEl>
                                      </p:cBhvr>
                                    </p:animEffect>
                                  </p:childTnLst>
                                </p:cTn>
                              </p:par>
                              <p:par>
                                <p:cTn id="66" presetID="10" presetClass="entr" presetSubtype="0" fill="hold" nodeType="with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fade">
                                      <p:cBhvr>
                                        <p:cTn id="68" dur="500"/>
                                        <p:tgtEl>
                                          <p:spTgt spid="59"/>
                                        </p:tgtEl>
                                      </p:cBhvr>
                                    </p:animEffect>
                                  </p:childTnLst>
                                </p:cTn>
                              </p:par>
                              <p:par>
                                <p:cTn id="69" presetID="10" presetClass="entr" presetSubtype="0" fill="hold" nodeType="withEffect">
                                  <p:stCondLst>
                                    <p:cond delay="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500"/>
                                        <p:tgtEl>
                                          <p:spTgt spid="64"/>
                                        </p:tgtEl>
                                      </p:cBhvr>
                                    </p:animEffect>
                                  </p:childTnLst>
                                </p:cTn>
                              </p:par>
                              <p:par>
                                <p:cTn id="72" presetID="10" presetClass="entr" presetSubtype="0" fill="hold" nodeType="with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childTnLst>
                                </p:cTn>
                              </p:par>
                              <p:par>
                                <p:cTn id="75" presetID="10" presetClass="entr" presetSubtype="0" fill="hold" nodeType="with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mph" presetSubtype="0" grpId="1" nodeType="clickEffect">
                                  <p:stCondLst>
                                    <p:cond delay="0"/>
                                  </p:stCondLst>
                                  <p:childTnLst>
                                    <p:set>
                                      <p:cBhvr rctx="PPT">
                                        <p:cTn id="81" dur="indefinite"/>
                                        <p:tgtEl>
                                          <p:spTgt spid="49"/>
                                        </p:tgtEl>
                                        <p:attrNameLst>
                                          <p:attrName>style.opacity</p:attrName>
                                        </p:attrNameLst>
                                      </p:cBhvr>
                                      <p:to>
                                        <p:strVal val="1"/>
                                      </p:to>
                                    </p:set>
                                    <p:animEffect filter="image" prLst="opacity: 1">
                                      <p:cBhvr rctx="IE">
                                        <p:cTn id="82" dur="indefinite"/>
                                        <p:tgtEl>
                                          <p:spTgt spid="4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nodeType="withEffect">
                                  <p:stCondLst>
                                    <p:cond delay="0"/>
                                  </p:stCondLst>
                                  <p:childTnLst>
                                    <p:set>
                                      <p:cBhvr>
                                        <p:cTn id="90" dur="1" fill="hold">
                                          <p:stCondLst>
                                            <p:cond delay="0"/>
                                          </p:stCondLst>
                                        </p:cTn>
                                        <p:tgtEl>
                                          <p:spTgt spid="77"/>
                                        </p:tgtEl>
                                        <p:attrNameLst>
                                          <p:attrName>style.visibility</p:attrName>
                                        </p:attrNameLst>
                                      </p:cBhvr>
                                      <p:to>
                                        <p:strVal val="visible"/>
                                      </p:to>
                                    </p:set>
                                    <p:animEffect transition="in" filter="fade">
                                      <p:cBhvr>
                                        <p:cTn id="91" dur="500"/>
                                        <p:tgtEl>
                                          <p:spTgt spid="77"/>
                                        </p:tgtEl>
                                      </p:cBhvr>
                                    </p:animEffect>
                                  </p:childTnLst>
                                </p:cTn>
                              </p:par>
                              <p:par>
                                <p:cTn id="92" presetID="10" presetClass="entr" presetSubtype="0" fill="hold" nodeType="with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fade">
                                      <p:cBhvr>
                                        <p:cTn id="94" dur="500"/>
                                        <p:tgtEl>
                                          <p:spTgt spid="7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fade">
                                      <p:cBhvr>
                                        <p:cTn id="97" dur="500"/>
                                        <p:tgtEl>
                                          <p:spTgt spid="7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80"/>
                                        </p:tgtEl>
                                        <p:attrNameLst>
                                          <p:attrName>style.visibility</p:attrName>
                                        </p:attrNameLst>
                                      </p:cBhvr>
                                      <p:to>
                                        <p:strVal val="visible"/>
                                      </p:to>
                                    </p:set>
                                    <p:animEffect transition="in" filter="fade">
                                      <p:cBhvr>
                                        <p:cTn id="100" dur="500"/>
                                        <p:tgtEl>
                                          <p:spTgt spid="80"/>
                                        </p:tgtEl>
                                      </p:cBhvr>
                                    </p:animEffect>
                                  </p:childTnLst>
                                </p:cTn>
                              </p:par>
                              <p:par>
                                <p:cTn id="101" presetID="10" presetClass="entr" presetSubtype="0" fill="hold" nodeType="withEffect">
                                  <p:stCondLst>
                                    <p:cond delay="0"/>
                                  </p:stCondLst>
                                  <p:childTnLst>
                                    <p:set>
                                      <p:cBhvr>
                                        <p:cTn id="102" dur="1" fill="hold">
                                          <p:stCondLst>
                                            <p:cond delay="0"/>
                                          </p:stCondLst>
                                        </p:cTn>
                                        <p:tgtEl>
                                          <p:spTgt spid="83"/>
                                        </p:tgtEl>
                                        <p:attrNameLst>
                                          <p:attrName>style.visibility</p:attrName>
                                        </p:attrNameLst>
                                      </p:cBhvr>
                                      <p:to>
                                        <p:strVal val="visible"/>
                                      </p:to>
                                    </p:set>
                                    <p:animEffect transition="in" filter="fade">
                                      <p:cBhvr>
                                        <p:cTn id="103" dur="500"/>
                                        <p:tgtEl>
                                          <p:spTgt spid="83"/>
                                        </p:tgtEl>
                                      </p:cBhvr>
                                    </p:animEffect>
                                  </p:childTnLst>
                                </p:cTn>
                              </p:par>
                              <p:par>
                                <p:cTn id="104" presetID="10" presetClass="entr" presetSubtype="0" fill="hold"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fade">
                                      <p:cBhvr>
                                        <p:cTn id="106" dur="500"/>
                                        <p:tgtEl>
                                          <p:spTgt spid="84"/>
                                        </p:tgtEl>
                                      </p:cBhvr>
                                    </p:animEffect>
                                  </p:childTnLst>
                                </p:cTn>
                              </p:par>
                            </p:childTnLst>
                          </p:cTn>
                        </p:par>
                      </p:childTnLst>
                    </p:cTn>
                  </p:par>
                  <p:par>
                    <p:cTn id="107" fill="hold">
                      <p:stCondLst>
                        <p:cond delay="indefinite"/>
                      </p:stCondLst>
                      <p:childTnLst>
                        <p:par>
                          <p:cTn id="108" fill="hold">
                            <p:stCondLst>
                              <p:cond delay="0"/>
                            </p:stCondLst>
                            <p:childTnLst>
                              <p:par>
                                <p:cTn id="109" presetID="9" presetClass="emph" presetSubtype="0" grpId="1" nodeType="clickEffect">
                                  <p:stCondLst>
                                    <p:cond delay="0"/>
                                  </p:stCondLst>
                                  <p:childTnLst>
                                    <p:set>
                                      <p:cBhvr rctx="PPT">
                                        <p:cTn id="110" dur="indefinite"/>
                                        <p:tgtEl>
                                          <p:spTgt spid="50"/>
                                        </p:tgtEl>
                                        <p:attrNameLst>
                                          <p:attrName>style.opacity</p:attrName>
                                        </p:attrNameLst>
                                      </p:cBhvr>
                                      <p:to>
                                        <p:strVal val="1"/>
                                      </p:to>
                                    </p:set>
                                    <p:animEffect filter="image" prLst="opacity: 1">
                                      <p:cBhvr rctx="IE">
                                        <p:cTn id="111" dur="indefinite"/>
                                        <p:tgtEl>
                                          <p:spTgt spid="50"/>
                                        </p:tgtEl>
                                      </p:cBhvr>
                                    </p:animEffect>
                                  </p:childTnLst>
                                </p:cTn>
                              </p:par>
                            </p:childTnLst>
                          </p:cTn>
                        </p:par>
                      </p:childTnLst>
                    </p:cTn>
                  </p:par>
                  <p:par>
                    <p:cTn id="112" fill="hold">
                      <p:stCondLst>
                        <p:cond delay="indefinite"/>
                      </p:stCondLst>
                      <p:childTnLst>
                        <p:par>
                          <p:cTn id="113" fill="hold">
                            <p:stCondLst>
                              <p:cond delay="0"/>
                            </p:stCondLst>
                            <p:childTnLst>
                              <p:par>
                                <p:cTn id="114" presetID="9" presetClass="emph" presetSubtype="0" grpId="1" nodeType="clickEffect">
                                  <p:stCondLst>
                                    <p:cond delay="0"/>
                                  </p:stCondLst>
                                  <p:childTnLst>
                                    <p:set>
                                      <p:cBhvr rctx="PPT">
                                        <p:cTn id="115" dur="indefinite"/>
                                        <p:tgtEl>
                                          <p:spTgt spid="20"/>
                                        </p:tgtEl>
                                        <p:attrNameLst>
                                          <p:attrName>style.opacity</p:attrName>
                                        </p:attrNameLst>
                                      </p:cBhvr>
                                      <p:to>
                                        <p:strVal val="1"/>
                                      </p:to>
                                    </p:set>
                                    <p:animEffect filter="image" prLst="opacity: 1">
                                      <p:cBhvr rctx="IE">
                                        <p:cTn id="116" dur="indefinite"/>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3" grpId="0"/>
      <p:bldP spid="33" grpId="1"/>
      <p:bldP spid="47" grpId="0"/>
      <p:bldP spid="47" grpId="1"/>
      <p:bldP spid="38" grpId="0"/>
      <p:bldP spid="38" grpId="1"/>
      <p:bldP spid="41" grpId="0"/>
      <p:bldP spid="41" grpId="1"/>
      <p:bldP spid="49" grpId="0"/>
      <p:bldP spid="49" grpId="1"/>
      <p:bldP spid="50" grpId="0"/>
      <p:bldP spid="50" grpId="1"/>
      <p:bldP spid="20" grpId="0"/>
      <p:bldP spid="20" grpId="1"/>
      <p:bldP spid="46" grpId="0" animBg="1"/>
      <p:bldP spid="48" grpId="0"/>
      <p:bldP spid="66" grpId="0" animBg="1"/>
      <p:bldP spid="67" grpId="0"/>
      <p:bldP spid="73" grpId="0" animBg="1"/>
      <p:bldP spid="74" grpId="0"/>
      <p:bldP spid="79" grpId="0" animBg="1"/>
      <p:bldP spid="80" grpId="0"/>
    </p:bldLst>
  </p:timing>
</p:sld>
</file>

<file path=ppt/theme/theme1.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37154</TotalTime>
  <Words>811</Words>
  <Application>Microsoft Office PowerPoint</Application>
  <PresentationFormat>Skærmshow (4:3)</PresentationFormat>
  <Paragraphs>81</Paragraphs>
  <Slides>5</Slides>
  <Notes>4</Notes>
  <HiddenSlides>0</HiddenSlides>
  <MMClips>0</MMClips>
  <ScaleCrop>false</ScaleCrop>
  <HeadingPairs>
    <vt:vector size="4" baseType="variant">
      <vt:variant>
        <vt:lpstr>Tema</vt:lpstr>
      </vt:variant>
      <vt:variant>
        <vt:i4>1</vt:i4>
      </vt:variant>
      <vt:variant>
        <vt:lpstr>Diastitler</vt:lpstr>
      </vt:variant>
      <vt:variant>
        <vt:i4>5</vt:i4>
      </vt:variant>
    </vt:vector>
  </HeadingPairs>
  <TitlesOfParts>
    <vt:vector size="6" baseType="lpstr">
      <vt:lpstr>Kontortema</vt:lpstr>
      <vt:lpstr>PowerPoint-præsentation</vt:lpstr>
      <vt:lpstr>PowerPoint-præsentation</vt:lpstr>
      <vt:lpstr>PowerPoint-præsentation</vt:lpstr>
      <vt:lpstr>PowerPoint-præsentation</vt:lpstr>
      <vt:lpstr>PowerPoint-præsentation</vt:lpstr>
    </vt:vector>
  </TitlesOfParts>
  <Company>NBI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Sune Jakobsen</dc:creator>
  <cp:lastModifiedBy>Sune Jakobsen </cp:lastModifiedBy>
  <cp:revision>808</cp:revision>
  <dcterms:created xsi:type="dcterms:W3CDTF">2010-07-10T13:27:24Z</dcterms:created>
  <dcterms:modified xsi:type="dcterms:W3CDTF">2015-06-19T08:04:31Z</dcterms:modified>
</cp:coreProperties>
</file>