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notesSlides/notesSlide29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0.xml" ContentType="application/vnd.openxmlformats-officedocument.presentationml.notesSlide+xml"/>
  <Override PartName="/ppt/charts/chart3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14" r:id="rId2"/>
    <p:sldMasterId id="2147483729" r:id="rId3"/>
  </p:sldMasterIdLst>
  <p:notesMasterIdLst>
    <p:notesMasterId r:id="rId44"/>
  </p:notesMasterIdLst>
  <p:sldIdLst>
    <p:sldId id="256" r:id="rId4"/>
    <p:sldId id="361" r:id="rId5"/>
    <p:sldId id="408" r:id="rId6"/>
    <p:sldId id="426" r:id="rId7"/>
    <p:sldId id="422" r:id="rId8"/>
    <p:sldId id="280" r:id="rId9"/>
    <p:sldId id="431" r:id="rId10"/>
    <p:sldId id="420" r:id="rId11"/>
    <p:sldId id="423" r:id="rId12"/>
    <p:sldId id="362" r:id="rId13"/>
    <p:sldId id="365" r:id="rId14"/>
    <p:sldId id="424" r:id="rId15"/>
    <p:sldId id="377" r:id="rId16"/>
    <p:sldId id="396" r:id="rId17"/>
    <p:sldId id="395" r:id="rId18"/>
    <p:sldId id="350" r:id="rId19"/>
    <p:sldId id="303" r:id="rId20"/>
    <p:sldId id="341" r:id="rId21"/>
    <p:sldId id="432" r:id="rId22"/>
    <p:sldId id="433" r:id="rId23"/>
    <p:sldId id="348" r:id="rId24"/>
    <p:sldId id="326" r:id="rId25"/>
    <p:sldId id="331" r:id="rId26"/>
    <p:sldId id="290" r:id="rId27"/>
    <p:sldId id="289" r:id="rId28"/>
    <p:sldId id="340" r:id="rId29"/>
    <p:sldId id="427" r:id="rId30"/>
    <p:sldId id="393" r:id="rId31"/>
    <p:sldId id="430" r:id="rId32"/>
    <p:sldId id="391" r:id="rId33"/>
    <p:sldId id="406" r:id="rId34"/>
    <p:sldId id="392" r:id="rId35"/>
    <p:sldId id="425" r:id="rId36"/>
    <p:sldId id="414" r:id="rId37"/>
    <p:sldId id="415" r:id="rId38"/>
    <p:sldId id="429" r:id="rId39"/>
    <p:sldId id="434" r:id="rId40"/>
    <p:sldId id="417" r:id="rId41"/>
    <p:sldId id="397" r:id="rId42"/>
    <p:sldId id="3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4322"/>
    <a:srgbClr val="000000"/>
    <a:srgbClr val="EFDE5F"/>
    <a:srgbClr val="DAB220"/>
    <a:srgbClr val="2BBBCF"/>
    <a:srgbClr val="30B246"/>
    <a:srgbClr val="CCFF66"/>
    <a:srgbClr val="6D6D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5" autoAdjust="0"/>
    <p:restoredTop sz="71947" autoAdjust="0"/>
  </p:normalViewPr>
  <p:slideViewPr>
    <p:cSldViewPr>
      <p:cViewPr varScale="1">
        <p:scale>
          <a:sx n="64" d="100"/>
          <a:sy n="64" d="100"/>
        </p:scale>
        <p:origin x="190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rek\AppData\Local\Microsoft\Windows\Temporary%20Internet%20Files\Content.Outlook\9LZBNN5R\RU%20Collaboratio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rek\AppData\Local\Microsoft\Windows\Temporary%20Internet%20Files\Content.Outlook\9LZBNN5R\RU%20Collabor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[RU Collaboration.xlsx]Graphs!PivotTable1</c:name>
    <c:fmtId val="-1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</c:pivotFmts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Graphs!$B$2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Graphs!$A$3:$A$17</c:f>
              <c:strCache>
                <c:ptCount val="14"/>
                <c:pt idx="0">
                  <c:v>1998</c:v>
                </c:pt>
                <c:pt idx="1">
                  <c:v>1999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</c:strCache>
            </c:strRef>
          </c:cat>
          <c:val>
            <c:numRef>
              <c:f>Graphs!$B$3:$B$17</c:f>
              <c:numCache>
                <c:formatCode>General</c:formatCode>
                <c:ptCount val="1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7</c:v>
                </c:pt>
                <c:pt idx="6">
                  <c:v>7</c:v>
                </c:pt>
                <c:pt idx="7">
                  <c:v>5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1</c:v>
                </c:pt>
                <c:pt idx="12">
                  <c:v>3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4262416"/>
        <c:axId val="264502792"/>
      </c:barChart>
      <c:catAx>
        <c:axId val="264262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64502792"/>
        <c:crosses val="autoZero"/>
        <c:auto val="1"/>
        <c:lblAlgn val="ctr"/>
        <c:lblOffset val="100"/>
        <c:noMultiLvlLbl val="0"/>
      </c:catAx>
      <c:valAx>
        <c:axId val="264502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4262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11</c:v>
                </c:pt>
                <c:pt idx="1">
                  <c:v>7</c:v>
                </c:pt>
                <c:pt idx="2">
                  <c:v>11</c:v>
                </c:pt>
                <c:pt idx="3">
                  <c:v>11</c:v>
                </c:pt>
                <c:pt idx="4">
                  <c:v>12</c:v>
                </c:pt>
                <c:pt idx="5">
                  <c:v>9</c:v>
                </c:pt>
                <c:pt idx="6">
                  <c:v>11</c:v>
                </c:pt>
                <c:pt idx="7">
                  <c:v>10</c:v>
                </c:pt>
                <c:pt idx="8">
                  <c:v>12</c:v>
                </c:pt>
                <c:pt idx="9">
                  <c:v>10</c:v>
                </c:pt>
                <c:pt idx="10">
                  <c:v>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64260456"/>
        <c:axId val="264259672"/>
        <c:axId val="0"/>
      </c:bar3DChart>
      <c:catAx>
        <c:axId val="264260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259672"/>
        <c:crosses val="autoZero"/>
        <c:auto val="1"/>
        <c:lblAlgn val="ctr"/>
        <c:lblOffset val="100"/>
        <c:noMultiLvlLbl val="0"/>
      </c:catAx>
      <c:valAx>
        <c:axId val="264259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260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[RU Collaboration.xlsx]Sheet2!PivotTable2</c:name>
    <c:fmtId val="-1"/>
  </c:pivotSource>
  <c:chart>
    <c:autoTitleDeleted val="1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Sheet2!$B$3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2400">
                      <a:solidFill>
                        <a:schemeClr val="bg1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6791415889150949E-2"/>
                  <c:y val="-0.22132042751853018"/>
                </c:manualLayout>
              </c:layout>
              <c:spPr/>
              <c:txPr>
                <a:bodyPr/>
                <a:lstStyle/>
                <a:p>
                  <a:pPr>
                    <a:defRPr sz="2400">
                      <a:solidFill>
                        <a:schemeClr val="bg1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spPr/>
              <c:txPr>
                <a:bodyPr/>
                <a:lstStyle/>
                <a:p>
                  <a:pPr>
                    <a:defRPr sz="2400">
                      <a:solidFill>
                        <a:schemeClr val="bg1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Sheet2!$A$4:$A$9</c:f>
              <c:strCache>
                <c:ptCount val="5"/>
                <c:pt idx="0">
                  <c:v>Banking</c:v>
                </c:pt>
                <c:pt idx="1">
                  <c:v>IT</c:v>
                </c:pt>
                <c:pt idx="2">
                  <c:v>Science</c:v>
                </c:pt>
                <c:pt idx="3">
                  <c:v>Telecom</c:v>
                </c:pt>
                <c:pt idx="4">
                  <c:v>Unknown</c:v>
                </c:pt>
              </c:strCache>
            </c:strRef>
          </c:cat>
          <c:val>
            <c:numRef>
              <c:f>Sheet2!$B$4:$B$9</c:f>
              <c:numCache>
                <c:formatCode>General</c:formatCode>
                <c:ptCount val="5"/>
                <c:pt idx="0">
                  <c:v>11</c:v>
                </c:pt>
                <c:pt idx="1">
                  <c:v>16</c:v>
                </c:pt>
                <c:pt idx="2">
                  <c:v>3</c:v>
                </c:pt>
                <c:pt idx="3">
                  <c:v>2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CC4CD-4A58-41B9-BCEF-C38BC57B6DD1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70C03-1701-475A-BFE6-3325EA2C84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93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18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80292-480A-4160-B06A-48211E1086D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ln/>
        </p:spPr>
        <p:txBody>
          <a:bodyPr lIns="86493" tIns="43247" rIns="86493" bIns="43247"/>
          <a:lstStyle/>
          <a:p>
            <a:pPr marL="1360464" indent="-1360464">
              <a:spcAft>
                <a:spcPts val="851"/>
              </a:spcAft>
              <a:tabLst>
                <a:tab pos="1360464" algn="l"/>
              </a:tabLs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39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956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80292-480A-4160-B06A-48211E1086D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ln/>
        </p:spPr>
        <p:txBody>
          <a:bodyPr lIns="86493" tIns="43247" rIns="86493" bIns="43247"/>
          <a:lstStyle/>
          <a:p>
            <a:pPr eaLnBrk="1" hangingPunct="1"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7379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90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952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15F7E-9515-4188-9905-8877EED0691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408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223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976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641" y="4343510"/>
            <a:ext cx="5486719" cy="4114289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15F7E-9515-4188-9905-8877EED0691E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81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641" y="4343510"/>
            <a:ext cx="5486719" cy="4114289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15F7E-9515-4188-9905-8877EED0691E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17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282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067-785B-4624-80E9-67DB96839613}" type="slidenum">
              <a:rPr lang="pt-PT" smtClean="0"/>
              <a:pPr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3483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067-785B-4624-80E9-67DB96839613}" type="slidenum">
              <a:rPr lang="pt-PT" smtClean="0"/>
              <a:pPr/>
              <a:t>23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3754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769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3331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067-785B-4624-80E9-67DB96839613}" type="slidenum">
              <a:rPr lang="pt-PT" smtClean="0">
                <a:solidFill>
                  <a:prstClr val="black"/>
                </a:solidFill>
              </a:rPr>
              <a:pPr/>
              <a:t>26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523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359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090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5449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8769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53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7593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8261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4593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2381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928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026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9293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75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0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285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</p:spPr>
        <p:txBody>
          <a:bodyPr lIns="86493" tIns="43247" rIns="86493" bIns="43247"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24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7D468-FDEB-444D-8959-7A56409E4C6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ln/>
        </p:spPr>
        <p:txBody>
          <a:bodyPr lIns="86493" tIns="43247" rIns="86493" bIns="43247"/>
          <a:lstStyle/>
          <a:p>
            <a:pPr eaLnBrk="1" hangingPunct="1">
              <a:buFontTx/>
              <a:buChar char="•"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5015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70C03-1701-475A-BFE6-3325EA2C84C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68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noFill/>
          <a:ln/>
        </p:spPr>
        <p:txBody>
          <a:bodyPr lIns="86493" tIns="43247" rIns="86493" bIns="43247"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1632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LOGOtitl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96893"/>
            <a:ext cx="7032948" cy="228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0885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381D89-4F36-4741-BC93-92166FC767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293722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15" y="1687271"/>
            <a:ext cx="8727245" cy="4625609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4F178C-E378-4B92-A2FD-37614E154717}" type="datetime4">
              <a:rPr lang="en-GB" smtClean="0"/>
              <a:t>08 July 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Academic Training Lectures - CERN Beams Controls Group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94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6797B2-A7B7-41A8-AE21-7BB4C9F48D7D}" type="datetime4">
              <a:rPr lang="en-GB" smtClean="0"/>
              <a:t>08 July 2015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Academic Training Lectures - CERN Beams Controls Group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G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500063" y="801688"/>
            <a:ext cx="83327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slide title (use sentence case)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 bwMode="auto">
          <a:xfrm>
            <a:off x="500063" y="1724025"/>
            <a:ext cx="8332787" cy="363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508620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857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50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61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8" y="2296363"/>
            <a:ext cx="5156193" cy="228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7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2210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Title A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447801" y="2984501"/>
            <a:ext cx="1870075" cy="889000"/>
            <a:chOff x="1447801" y="2984501"/>
            <a:chExt cx="1870075" cy="889000"/>
          </a:xfrm>
          <a:solidFill>
            <a:schemeClr val="tx1"/>
          </a:solidFill>
        </p:grpSpPr>
        <p:sp>
          <p:nvSpPr>
            <p:cNvPr id="5" name="Freeform 563"/>
            <p:cNvSpPr>
              <a:spLocks/>
            </p:cNvSpPr>
            <p:nvPr/>
          </p:nvSpPr>
          <p:spPr bwMode="auto">
            <a:xfrm>
              <a:off x="2335213" y="2995613"/>
              <a:ext cx="203200" cy="865188"/>
            </a:xfrm>
            <a:custGeom>
              <a:avLst/>
              <a:gdLst>
                <a:gd name="T0" fmla="*/ 22 w 128"/>
                <a:gd name="T1" fmla="*/ 0 h 545"/>
                <a:gd name="T2" fmla="*/ 107 w 128"/>
                <a:gd name="T3" fmla="*/ 0 h 545"/>
                <a:gd name="T4" fmla="*/ 114 w 128"/>
                <a:gd name="T5" fmla="*/ 1 h 545"/>
                <a:gd name="T6" fmla="*/ 120 w 128"/>
                <a:gd name="T7" fmla="*/ 4 h 545"/>
                <a:gd name="T8" fmla="*/ 125 w 128"/>
                <a:gd name="T9" fmla="*/ 9 h 545"/>
                <a:gd name="T10" fmla="*/ 128 w 128"/>
                <a:gd name="T11" fmla="*/ 15 h 545"/>
                <a:gd name="T12" fmla="*/ 128 w 128"/>
                <a:gd name="T13" fmla="*/ 22 h 545"/>
                <a:gd name="T14" fmla="*/ 128 w 128"/>
                <a:gd name="T15" fmla="*/ 523 h 545"/>
                <a:gd name="T16" fmla="*/ 128 w 128"/>
                <a:gd name="T17" fmla="*/ 531 h 545"/>
                <a:gd name="T18" fmla="*/ 125 w 128"/>
                <a:gd name="T19" fmla="*/ 535 h 545"/>
                <a:gd name="T20" fmla="*/ 120 w 128"/>
                <a:gd name="T21" fmla="*/ 540 h 545"/>
                <a:gd name="T22" fmla="*/ 114 w 128"/>
                <a:gd name="T23" fmla="*/ 543 h 545"/>
                <a:gd name="T24" fmla="*/ 107 w 128"/>
                <a:gd name="T25" fmla="*/ 545 h 545"/>
                <a:gd name="T26" fmla="*/ 22 w 128"/>
                <a:gd name="T27" fmla="*/ 545 h 545"/>
                <a:gd name="T28" fmla="*/ 15 w 128"/>
                <a:gd name="T29" fmla="*/ 543 h 545"/>
                <a:gd name="T30" fmla="*/ 9 w 128"/>
                <a:gd name="T31" fmla="*/ 540 h 545"/>
                <a:gd name="T32" fmla="*/ 4 w 128"/>
                <a:gd name="T33" fmla="*/ 535 h 545"/>
                <a:gd name="T34" fmla="*/ 1 w 128"/>
                <a:gd name="T35" fmla="*/ 531 h 545"/>
                <a:gd name="T36" fmla="*/ 0 w 128"/>
                <a:gd name="T37" fmla="*/ 523 h 545"/>
                <a:gd name="T38" fmla="*/ 0 w 128"/>
                <a:gd name="T39" fmla="*/ 22 h 545"/>
                <a:gd name="T40" fmla="*/ 1 w 128"/>
                <a:gd name="T41" fmla="*/ 15 h 545"/>
                <a:gd name="T42" fmla="*/ 4 w 128"/>
                <a:gd name="T43" fmla="*/ 9 h 545"/>
                <a:gd name="T44" fmla="*/ 9 w 128"/>
                <a:gd name="T45" fmla="*/ 4 h 545"/>
                <a:gd name="T46" fmla="*/ 15 w 128"/>
                <a:gd name="T47" fmla="*/ 1 h 545"/>
                <a:gd name="T48" fmla="*/ 22 w 128"/>
                <a:gd name="T4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545">
                  <a:moveTo>
                    <a:pt x="22" y="0"/>
                  </a:move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5" y="9"/>
                  </a:lnTo>
                  <a:lnTo>
                    <a:pt x="128" y="15"/>
                  </a:lnTo>
                  <a:lnTo>
                    <a:pt x="128" y="22"/>
                  </a:lnTo>
                  <a:lnTo>
                    <a:pt x="128" y="523"/>
                  </a:lnTo>
                  <a:lnTo>
                    <a:pt x="128" y="531"/>
                  </a:lnTo>
                  <a:lnTo>
                    <a:pt x="125" y="535"/>
                  </a:lnTo>
                  <a:lnTo>
                    <a:pt x="120" y="540"/>
                  </a:lnTo>
                  <a:lnTo>
                    <a:pt x="114" y="543"/>
                  </a:lnTo>
                  <a:lnTo>
                    <a:pt x="107" y="545"/>
                  </a:lnTo>
                  <a:lnTo>
                    <a:pt x="22" y="545"/>
                  </a:lnTo>
                  <a:lnTo>
                    <a:pt x="15" y="543"/>
                  </a:lnTo>
                  <a:lnTo>
                    <a:pt x="9" y="540"/>
                  </a:lnTo>
                  <a:lnTo>
                    <a:pt x="4" y="535"/>
                  </a:lnTo>
                  <a:lnTo>
                    <a:pt x="1" y="531"/>
                  </a:lnTo>
                  <a:lnTo>
                    <a:pt x="0" y="523"/>
                  </a:lnTo>
                  <a:lnTo>
                    <a:pt x="0" y="22"/>
                  </a:lnTo>
                  <a:lnTo>
                    <a:pt x="1" y="15"/>
                  </a:lnTo>
                  <a:lnTo>
                    <a:pt x="4" y="9"/>
                  </a:lnTo>
                  <a:lnTo>
                    <a:pt x="9" y="4"/>
                  </a:lnTo>
                  <a:lnTo>
                    <a:pt x="15" y="1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06688" y="2984501"/>
              <a:ext cx="611188" cy="889000"/>
            </a:xfrm>
            <a:custGeom>
              <a:avLst/>
              <a:gdLst>
                <a:gd name="T0" fmla="*/ 214 w 385"/>
                <a:gd name="T1" fmla="*/ 0 h 560"/>
                <a:gd name="T2" fmla="*/ 272 w 385"/>
                <a:gd name="T3" fmla="*/ 7 h 560"/>
                <a:gd name="T4" fmla="*/ 321 w 385"/>
                <a:gd name="T5" fmla="*/ 13 h 560"/>
                <a:gd name="T6" fmla="*/ 350 w 385"/>
                <a:gd name="T7" fmla="*/ 19 h 560"/>
                <a:gd name="T8" fmla="*/ 363 w 385"/>
                <a:gd name="T9" fmla="*/ 24 h 560"/>
                <a:gd name="T10" fmla="*/ 369 w 385"/>
                <a:gd name="T11" fmla="*/ 30 h 560"/>
                <a:gd name="T12" fmla="*/ 371 w 385"/>
                <a:gd name="T13" fmla="*/ 38 h 560"/>
                <a:gd name="T14" fmla="*/ 371 w 385"/>
                <a:gd name="T15" fmla="*/ 86 h 560"/>
                <a:gd name="T16" fmla="*/ 371 w 385"/>
                <a:gd name="T17" fmla="*/ 105 h 560"/>
                <a:gd name="T18" fmla="*/ 367 w 385"/>
                <a:gd name="T19" fmla="*/ 111 h 560"/>
                <a:gd name="T20" fmla="*/ 361 w 385"/>
                <a:gd name="T21" fmla="*/ 114 h 560"/>
                <a:gd name="T22" fmla="*/ 355 w 385"/>
                <a:gd name="T23" fmla="*/ 116 h 560"/>
                <a:gd name="T24" fmla="*/ 329 w 385"/>
                <a:gd name="T25" fmla="*/ 114 h 560"/>
                <a:gd name="T26" fmla="*/ 282 w 385"/>
                <a:gd name="T27" fmla="*/ 108 h 560"/>
                <a:gd name="T28" fmla="*/ 225 w 385"/>
                <a:gd name="T29" fmla="*/ 105 h 560"/>
                <a:gd name="T30" fmla="*/ 182 w 385"/>
                <a:gd name="T31" fmla="*/ 105 h 560"/>
                <a:gd name="T32" fmla="*/ 150 w 385"/>
                <a:gd name="T33" fmla="*/ 110 h 560"/>
                <a:gd name="T34" fmla="*/ 130 w 385"/>
                <a:gd name="T35" fmla="*/ 127 h 560"/>
                <a:gd name="T36" fmla="*/ 130 w 385"/>
                <a:gd name="T37" fmla="*/ 156 h 560"/>
                <a:gd name="T38" fmla="*/ 160 w 385"/>
                <a:gd name="T39" fmla="*/ 184 h 560"/>
                <a:gd name="T40" fmla="*/ 206 w 385"/>
                <a:gd name="T41" fmla="*/ 211 h 560"/>
                <a:gd name="T42" fmla="*/ 255 w 385"/>
                <a:gd name="T43" fmla="*/ 240 h 560"/>
                <a:gd name="T44" fmla="*/ 298 w 385"/>
                <a:gd name="T45" fmla="*/ 267 h 560"/>
                <a:gd name="T46" fmla="*/ 340 w 385"/>
                <a:gd name="T47" fmla="*/ 300 h 560"/>
                <a:gd name="T48" fmla="*/ 372 w 385"/>
                <a:gd name="T49" fmla="*/ 344 h 560"/>
                <a:gd name="T50" fmla="*/ 385 w 385"/>
                <a:gd name="T51" fmla="*/ 404 h 560"/>
                <a:gd name="T52" fmla="*/ 372 w 385"/>
                <a:gd name="T53" fmla="*/ 466 h 560"/>
                <a:gd name="T54" fmla="*/ 336 w 385"/>
                <a:gd name="T55" fmla="*/ 515 h 560"/>
                <a:gd name="T56" fmla="*/ 275 w 385"/>
                <a:gd name="T57" fmla="*/ 549 h 560"/>
                <a:gd name="T58" fmla="*/ 192 w 385"/>
                <a:gd name="T59" fmla="*/ 560 h 560"/>
                <a:gd name="T60" fmla="*/ 138 w 385"/>
                <a:gd name="T61" fmla="*/ 557 h 560"/>
                <a:gd name="T62" fmla="*/ 84 w 385"/>
                <a:gd name="T63" fmla="*/ 550 h 560"/>
                <a:gd name="T64" fmla="*/ 43 w 385"/>
                <a:gd name="T65" fmla="*/ 544 h 560"/>
                <a:gd name="T66" fmla="*/ 19 w 385"/>
                <a:gd name="T67" fmla="*/ 539 h 560"/>
                <a:gd name="T68" fmla="*/ 5 w 385"/>
                <a:gd name="T69" fmla="*/ 526 h 560"/>
                <a:gd name="T70" fmla="*/ 3 w 385"/>
                <a:gd name="T71" fmla="*/ 465 h 560"/>
                <a:gd name="T72" fmla="*/ 9 w 385"/>
                <a:gd name="T73" fmla="*/ 449 h 560"/>
                <a:gd name="T74" fmla="*/ 30 w 385"/>
                <a:gd name="T75" fmla="*/ 446 h 560"/>
                <a:gd name="T76" fmla="*/ 66 w 385"/>
                <a:gd name="T77" fmla="*/ 449 h 560"/>
                <a:gd name="T78" fmla="*/ 125 w 385"/>
                <a:gd name="T79" fmla="*/ 454 h 560"/>
                <a:gd name="T80" fmla="*/ 185 w 385"/>
                <a:gd name="T81" fmla="*/ 455 h 560"/>
                <a:gd name="T82" fmla="*/ 220 w 385"/>
                <a:gd name="T83" fmla="*/ 452 h 560"/>
                <a:gd name="T84" fmla="*/ 245 w 385"/>
                <a:gd name="T85" fmla="*/ 439 h 560"/>
                <a:gd name="T86" fmla="*/ 255 w 385"/>
                <a:gd name="T87" fmla="*/ 412 h 560"/>
                <a:gd name="T88" fmla="*/ 239 w 385"/>
                <a:gd name="T89" fmla="*/ 381 h 560"/>
                <a:gd name="T90" fmla="*/ 199 w 385"/>
                <a:gd name="T91" fmla="*/ 351 h 560"/>
                <a:gd name="T92" fmla="*/ 150 w 385"/>
                <a:gd name="T93" fmla="*/ 322 h 560"/>
                <a:gd name="T94" fmla="*/ 112 w 385"/>
                <a:gd name="T95" fmla="*/ 300 h 560"/>
                <a:gd name="T96" fmla="*/ 78 w 385"/>
                <a:gd name="T97" fmla="*/ 278 h 560"/>
                <a:gd name="T98" fmla="*/ 41 w 385"/>
                <a:gd name="T99" fmla="*/ 246 h 560"/>
                <a:gd name="T100" fmla="*/ 11 w 385"/>
                <a:gd name="T101" fmla="*/ 202 h 560"/>
                <a:gd name="T102" fmla="*/ 0 w 385"/>
                <a:gd name="T103" fmla="*/ 140 h 560"/>
                <a:gd name="T104" fmla="*/ 6 w 385"/>
                <a:gd name="T105" fmla="*/ 92 h 560"/>
                <a:gd name="T106" fmla="*/ 30 w 385"/>
                <a:gd name="T107" fmla="*/ 51 h 560"/>
                <a:gd name="T108" fmla="*/ 74 w 385"/>
                <a:gd name="T109" fmla="*/ 19 h 560"/>
                <a:gd name="T110" fmla="*/ 142 w 385"/>
                <a:gd name="T111" fmla="*/ 2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5" h="560">
                  <a:moveTo>
                    <a:pt x="185" y="0"/>
                  </a:moveTo>
                  <a:lnTo>
                    <a:pt x="214" y="0"/>
                  </a:lnTo>
                  <a:lnTo>
                    <a:pt x="244" y="3"/>
                  </a:lnTo>
                  <a:lnTo>
                    <a:pt x="272" y="7"/>
                  </a:lnTo>
                  <a:lnTo>
                    <a:pt x="298" y="10"/>
                  </a:lnTo>
                  <a:lnTo>
                    <a:pt x="321" y="13"/>
                  </a:lnTo>
                  <a:lnTo>
                    <a:pt x="339" y="16"/>
                  </a:lnTo>
                  <a:lnTo>
                    <a:pt x="350" y="19"/>
                  </a:lnTo>
                  <a:lnTo>
                    <a:pt x="356" y="21"/>
                  </a:lnTo>
                  <a:lnTo>
                    <a:pt x="363" y="24"/>
                  </a:lnTo>
                  <a:lnTo>
                    <a:pt x="366" y="27"/>
                  </a:lnTo>
                  <a:lnTo>
                    <a:pt x="369" y="30"/>
                  </a:lnTo>
                  <a:lnTo>
                    <a:pt x="371" y="34"/>
                  </a:lnTo>
                  <a:lnTo>
                    <a:pt x="371" y="38"/>
                  </a:lnTo>
                  <a:lnTo>
                    <a:pt x="371" y="43"/>
                  </a:lnTo>
                  <a:lnTo>
                    <a:pt x="371" y="86"/>
                  </a:lnTo>
                  <a:lnTo>
                    <a:pt x="371" y="99"/>
                  </a:lnTo>
                  <a:lnTo>
                    <a:pt x="371" y="105"/>
                  </a:lnTo>
                  <a:lnTo>
                    <a:pt x="371" y="108"/>
                  </a:lnTo>
                  <a:lnTo>
                    <a:pt x="367" y="111"/>
                  </a:lnTo>
                  <a:lnTo>
                    <a:pt x="364" y="113"/>
                  </a:lnTo>
                  <a:lnTo>
                    <a:pt x="361" y="114"/>
                  </a:lnTo>
                  <a:lnTo>
                    <a:pt x="358" y="116"/>
                  </a:lnTo>
                  <a:lnTo>
                    <a:pt x="355" y="116"/>
                  </a:lnTo>
                  <a:lnTo>
                    <a:pt x="347" y="116"/>
                  </a:lnTo>
                  <a:lnTo>
                    <a:pt x="329" y="114"/>
                  </a:lnTo>
                  <a:lnTo>
                    <a:pt x="307" y="111"/>
                  </a:lnTo>
                  <a:lnTo>
                    <a:pt x="282" y="108"/>
                  </a:lnTo>
                  <a:lnTo>
                    <a:pt x="253" y="106"/>
                  </a:lnTo>
                  <a:lnTo>
                    <a:pt x="225" y="105"/>
                  </a:lnTo>
                  <a:lnTo>
                    <a:pt x="196" y="105"/>
                  </a:lnTo>
                  <a:lnTo>
                    <a:pt x="182" y="105"/>
                  </a:lnTo>
                  <a:lnTo>
                    <a:pt x="166" y="106"/>
                  </a:lnTo>
                  <a:lnTo>
                    <a:pt x="150" y="110"/>
                  </a:lnTo>
                  <a:lnTo>
                    <a:pt x="138" y="118"/>
                  </a:lnTo>
                  <a:lnTo>
                    <a:pt x="130" y="127"/>
                  </a:lnTo>
                  <a:lnTo>
                    <a:pt x="127" y="141"/>
                  </a:lnTo>
                  <a:lnTo>
                    <a:pt x="130" y="156"/>
                  </a:lnTo>
                  <a:lnTo>
                    <a:pt x="142" y="170"/>
                  </a:lnTo>
                  <a:lnTo>
                    <a:pt x="160" y="184"/>
                  </a:lnTo>
                  <a:lnTo>
                    <a:pt x="180" y="197"/>
                  </a:lnTo>
                  <a:lnTo>
                    <a:pt x="206" y="211"/>
                  </a:lnTo>
                  <a:lnTo>
                    <a:pt x="231" y="225"/>
                  </a:lnTo>
                  <a:lnTo>
                    <a:pt x="255" y="240"/>
                  </a:lnTo>
                  <a:lnTo>
                    <a:pt x="275" y="252"/>
                  </a:lnTo>
                  <a:lnTo>
                    <a:pt x="298" y="267"/>
                  </a:lnTo>
                  <a:lnTo>
                    <a:pt x="320" y="282"/>
                  </a:lnTo>
                  <a:lnTo>
                    <a:pt x="340" y="300"/>
                  </a:lnTo>
                  <a:lnTo>
                    <a:pt x="358" y="320"/>
                  </a:lnTo>
                  <a:lnTo>
                    <a:pt x="372" y="344"/>
                  </a:lnTo>
                  <a:lnTo>
                    <a:pt x="382" y="373"/>
                  </a:lnTo>
                  <a:lnTo>
                    <a:pt x="385" y="404"/>
                  </a:lnTo>
                  <a:lnTo>
                    <a:pt x="382" y="438"/>
                  </a:lnTo>
                  <a:lnTo>
                    <a:pt x="372" y="466"/>
                  </a:lnTo>
                  <a:lnTo>
                    <a:pt x="358" y="493"/>
                  </a:lnTo>
                  <a:lnTo>
                    <a:pt x="336" y="515"/>
                  </a:lnTo>
                  <a:lnTo>
                    <a:pt x="309" y="534"/>
                  </a:lnTo>
                  <a:lnTo>
                    <a:pt x="275" y="549"/>
                  </a:lnTo>
                  <a:lnTo>
                    <a:pt x="237" y="557"/>
                  </a:lnTo>
                  <a:lnTo>
                    <a:pt x="192" y="560"/>
                  </a:lnTo>
                  <a:lnTo>
                    <a:pt x="165" y="558"/>
                  </a:lnTo>
                  <a:lnTo>
                    <a:pt x="138" y="557"/>
                  </a:lnTo>
                  <a:lnTo>
                    <a:pt x="109" y="553"/>
                  </a:lnTo>
                  <a:lnTo>
                    <a:pt x="84" y="550"/>
                  </a:lnTo>
                  <a:lnTo>
                    <a:pt x="60" y="547"/>
                  </a:lnTo>
                  <a:lnTo>
                    <a:pt x="43" y="544"/>
                  </a:lnTo>
                  <a:lnTo>
                    <a:pt x="32" y="542"/>
                  </a:lnTo>
                  <a:lnTo>
                    <a:pt x="19" y="539"/>
                  </a:lnTo>
                  <a:lnTo>
                    <a:pt x="11" y="534"/>
                  </a:lnTo>
                  <a:lnTo>
                    <a:pt x="5" y="526"/>
                  </a:lnTo>
                  <a:lnTo>
                    <a:pt x="3" y="514"/>
                  </a:lnTo>
                  <a:lnTo>
                    <a:pt x="3" y="465"/>
                  </a:lnTo>
                  <a:lnTo>
                    <a:pt x="5" y="455"/>
                  </a:lnTo>
                  <a:lnTo>
                    <a:pt x="9" y="449"/>
                  </a:lnTo>
                  <a:lnTo>
                    <a:pt x="19" y="446"/>
                  </a:lnTo>
                  <a:lnTo>
                    <a:pt x="30" y="446"/>
                  </a:lnTo>
                  <a:lnTo>
                    <a:pt x="44" y="447"/>
                  </a:lnTo>
                  <a:lnTo>
                    <a:pt x="66" y="449"/>
                  </a:lnTo>
                  <a:lnTo>
                    <a:pt x="95" y="452"/>
                  </a:lnTo>
                  <a:lnTo>
                    <a:pt x="125" y="454"/>
                  </a:lnTo>
                  <a:lnTo>
                    <a:pt x="157" y="455"/>
                  </a:lnTo>
                  <a:lnTo>
                    <a:pt x="185" y="455"/>
                  </a:lnTo>
                  <a:lnTo>
                    <a:pt x="204" y="455"/>
                  </a:lnTo>
                  <a:lnTo>
                    <a:pt x="220" y="452"/>
                  </a:lnTo>
                  <a:lnTo>
                    <a:pt x="234" y="447"/>
                  </a:lnTo>
                  <a:lnTo>
                    <a:pt x="245" y="439"/>
                  </a:lnTo>
                  <a:lnTo>
                    <a:pt x="252" y="428"/>
                  </a:lnTo>
                  <a:lnTo>
                    <a:pt x="255" y="412"/>
                  </a:lnTo>
                  <a:lnTo>
                    <a:pt x="250" y="396"/>
                  </a:lnTo>
                  <a:lnTo>
                    <a:pt x="239" y="381"/>
                  </a:lnTo>
                  <a:lnTo>
                    <a:pt x="222" y="365"/>
                  </a:lnTo>
                  <a:lnTo>
                    <a:pt x="199" y="351"/>
                  </a:lnTo>
                  <a:lnTo>
                    <a:pt x="176" y="336"/>
                  </a:lnTo>
                  <a:lnTo>
                    <a:pt x="150" y="322"/>
                  </a:lnTo>
                  <a:lnTo>
                    <a:pt x="125" y="308"/>
                  </a:lnTo>
                  <a:lnTo>
                    <a:pt x="112" y="300"/>
                  </a:lnTo>
                  <a:lnTo>
                    <a:pt x="95" y="290"/>
                  </a:lnTo>
                  <a:lnTo>
                    <a:pt x="78" y="278"/>
                  </a:lnTo>
                  <a:lnTo>
                    <a:pt x="59" y="263"/>
                  </a:lnTo>
                  <a:lnTo>
                    <a:pt x="41" y="246"/>
                  </a:lnTo>
                  <a:lnTo>
                    <a:pt x="24" y="225"/>
                  </a:lnTo>
                  <a:lnTo>
                    <a:pt x="11" y="202"/>
                  </a:lnTo>
                  <a:lnTo>
                    <a:pt x="3" y="173"/>
                  </a:lnTo>
                  <a:lnTo>
                    <a:pt x="0" y="140"/>
                  </a:lnTo>
                  <a:lnTo>
                    <a:pt x="2" y="116"/>
                  </a:lnTo>
                  <a:lnTo>
                    <a:pt x="6" y="92"/>
                  </a:lnTo>
                  <a:lnTo>
                    <a:pt x="16" y="70"/>
                  </a:lnTo>
                  <a:lnTo>
                    <a:pt x="30" y="51"/>
                  </a:lnTo>
                  <a:lnTo>
                    <a:pt x="51" y="34"/>
                  </a:lnTo>
                  <a:lnTo>
                    <a:pt x="74" y="19"/>
                  </a:lnTo>
                  <a:lnTo>
                    <a:pt x="106" y="8"/>
                  </a:lnTo>
                  <a:lnTo>
                    <a:pt x="142" y="2"/>
                  </a:lnTo>
                  <a:lnTo>
                    <a:pt x="1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565"/>
            <p:cNvSpPr>
              <a:spLocks noEditPoints="1"/>
            </p:cNvSpPr>
            <p:nvPr/>
          </p:nvSpPr>
          <p:spPr bwMode="auto">
            <a:xfrm>
              <a:off x="1447801" y="2984501"/>
              <a:ext cx="715963" cy="889000"/>
            </a:xfrm>
            <a:custGeom>
              <a:avLst/>
              <a:gdLst>
                <a:gd name="T0" fmla="*/ 207 w 451"/>
                <a:gd name="T1" fmla="*/ 106 h 560"/>
                <a:gd name="T2" fmla="*/ 166 w 451"/>
                <a:gd name="T3" fmla="*/ 124 h 560"/>
                <a:gd name="T4" fmla="*/ 142 w 451"/>
                <a:gd name="T5" fmla="*/ 156 h 560"/>
                <a:gd name="T6" fmla="*/ 129 w 451"/>
                <a:gd name="T7" fmla="*/ 190 h 560"/>
                <a:gd name="T8" fmla="*/ 126 w 451"/>
                <a:gd name="T9" fmla="*/ 227 h 560"/>
                <a:gd name="T10" fmla="*/ 126 w 451"/>
                <a:gd name="T11" fmla="*/ 248 h 560"/>
                <a:gd name="T12" fmla="*/ 126 w 451"/>
                <a:gd name="T13" fmla="*/ 335 h 560"/>
                <a:gd name="T14" fmla="*/ 133 w 451"/>
                <a:gd name="T15" fmla="*/ 393 h 560"/>
                <a:gd name="T16" fmla="*/ 148 w 451"/>
                <a:gd name="T17" fmla="*/ 430 h 560"/>
                <a:gd name="T18" fmla="*/ 171 w 451"/>
                <a:gd name="T19" fmla="*/ 447 h 560"/>
                <a:gd name="T20" fmla="*/ 197 w 451"/>
                <a:gd name="T21" fmla="*/ 455 h 560"/>
                <a:gd name="T22" fmla="*/ 242 w 451"/>
                <a:gd name="T23" fmla="*/ 452 h 560"/>
                <a:gd name="T24" fmla="*/ 297 w 451"/>
                <a:gd name="T25" fmla="*/ 430 h 560"/>
                <a:gd name="T26" fmla="*/ 323 w 451"/>
                <a:gd name="T27" fmla="*/ 278 h 560"/>
                <a:gd name="T28" fmla="*/ 323 w 451"/>
                <a:gd name="T29" fmla="*/ 208 h 560"/>
                <a:gd name="T30" fmla="*/ 304 w 451"/>
                <a:gd name="T31" fmla="*/ 108 h 560"/>
                <a:gd name="T32" fmla="*/ 255 w 451"/>
                <a:gd name="T33" fmla="*/ 105 h 560"/>
                <a:gd name="T34" fmla="*/ 229 w 451"/>
                <a:gd name="T35" fmla="*/ 0 h 560"/>
                <a:gd name="T36" fmla="*/ 275 w 451"/>
                <a:gd name="T37" fmla="*/ 3 h 560"/>
                <a:gd name="T38" fmla="*/ 340 w 451"/>
                <a:gd name="T39" fmla="*/ 8 h 560"/>
                <a:gd name="T40" fmla="*/ 403 w 451"/>
                <a:gd name="T41" fmla="*/ 19 h 560"/>
                <a:gd name="T42" fmla="*/ 441 w 451"/>
                <a:gd name="T43" fmla="*/ 30 h 560"/>
                <a:gd name="T44" fmla="*/ 451 w 451"/>
                <a:gd name="T45" fmla="*/ 53 h 560"/>
                <a:gd name="T46" fmla="*/ 451 w 451"/>
                <a:gd name="T47" fmla="*/ 80 h 560"/>
                <a:gd name="T48" fmla="*/ 451 w 451"/>
                <a:gd name="T49" fmla="*/ 141 h 560"/>
                <a:gd name="T50" fmla="*/ 451 w 451"/>
                <a:gd name="T51" fmla="*/ 271 h 560"/>
                <a:gd name="T52" fmla="*/ 451 w 451"/>
                <a:gd name="T53" fmla="*/ 365 h 560"/>
                <a:gd name="T54" fmla="*/ 451 w 451"/>
                <a:gd name="T55" fmla="*/ 449 h 560"/>
                <a:gd name="T56" fmla="*/ 451 w 451"/>
                <a:gd name="T57" fmla="*/ 507 h 560"/>
                <a:gd name="T58" fmla="*/ 451 w 451"/>
                <a:gd name="T59" fmla="*/ 530 h 560"/>
                <a:gd name="T60" fmla="*/ 446 w 451"/>
                <a:gd name="T61" fmla="*/ 542 h 560"/>
                <a:gd name="T62" fmla="*/ 437 w 451"/>
                <a:gd name="T63" fmla="*/ 550 h 560"/>
                <a:gd name="T64" fmla="*/ 357 w 451"/>
                <a:gd name="T65" fmla="*/ 552 h 560"/>
                <a:gd name="T66" fmla="*/ 345 w 451"/>
                <a:gd name="T67" fmla="*/ 547 h 560"/>
                <a:gd name="T68" fmla="*/ 337 w 451"/>
                <a:gd name="T69" fmla="*/ 538 h 560"/>
                <a:gd name="T70" fmla="*/ 335 w 451"/>
                <a:gd name="T71" fmla="*/ 503 h 560"/>
                <a:gd name="T72" fmla="*/ 299 w 451"/>
                <a:gd name="T73" fmla="*/ 530 h 560"/>
                <a:gd name="T74" fmla="*/ 255 w 451"/>
                <a:gd name="T75" fmla="*/ 550 h 560"/>
                <a:gd name="T76" fmla="*/ 196 w 451"/>
                <a:gd name="T77" fmla="*/ 560 h 560"/>
                <a:gd name="T78" fmla="*/ 159 w 451"/>
                <a:gd name="T79" fmla="*/ 557 h 560"/>
                <a:gd name="T80" fmla="*/ 120 w 451"/>
                <a:gd name="T81" fmla="*/ 545 h 560"/>
                <a:gd name="T82" fmla="*/ 80 w 451"/>
                <a:gd name="T83" fmla="*/ 522 h 560"/>
                <a:gd name="T84" fmla="*/ 45 w 451"/>
                <a:gd name="T85" fmla="*/ 485 h 560"/>
                <a:gd name="T86" fmla="*/ 17 w 451"/>
                <a:gd name="T87" fmla="*/ 430 h 560"/>
                <a:gd name="T88" fmla="*/ 1 w 451"/>
                <a:gd name="T89" fmla="*/ 354 h 560"/>
                <a:gd name="T90" fmla="*/ 0 w 451"/>
                <a:gd name="T91" fmla="*/ 255 h 560"/>
                <a:gd name="T92" fmla="*/ 1 w 451"/>
                <a:gd name="T93" fmla="*/ 217 h 560"/>
                <a:gd name="T94" fmla="*/ 7 w 451"/>
                <a:gd name="T95" fmla="*/ 171 h 560"/>
                <a:gd name="T96" fmla="*/ 22 w 451"/>
                <a:gd name="T97" fmla="*/ 122 h 560"/>
                <a:gd name="T98" fmla="*/ 47 w 451"/>
                <a:gd name="T99" fmla="*/ 76 h 560"/>
                <a:gd name="T100" fmla="*/ 88 w 451"/>
                <a:gd name="T101" fmla="*/ 38 h 560"/>
                <a:gd name="T102" fmla="*/ 148 w 451"/>
                <a:gd name="T103" fmla="*/ 11 h 560"/>
                <a:gd name="T104" fmla="*/ 229 w 451"/>
                <a:gd name="T105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1" h="560">
                  <a:moveTo>
                    <a:pt x="236" y="103"/>
                  </a:moveTo>
                  <a:lnTo>
                    <a:pt x="207" y="106"/>
                  </a:lnTo>
                  <a:lnTo>
                    <a:pt x="183" y="113"/>
                  </a:lnTo>
                  <a:lnTo>
                    <a:pt x="166" y="124"/>
                  </a:lnTo>
                  <a:lnTo>
                    <a:pt x="152" y="138"/>
                  </a:lnTo>
                  <a:lnTo>
                    <a:pt x="142" y="156"/>
                  </a:lnTo>
                  <a:lnTo>
                    <a:pt x="134" y="173"/>
                  </a:lnTo>
                  <a:lnTo>
                    <a:pt x="129" y="190"/>
                  </a:lnTo>
                  <a:lnTo>
                    <a:pt x="128" y="209"/>
                  </a:lnTo>
                  <a:lnTo>
                    <a:pt x="126" y="227"/>
                  </a:lnTo>
                  <a:lnTo>
                    <a:pt x="126" y="243"/>
                  </a:lnTo>
                  <a:lnTo>
                    <a:pt x="126" y="248"/>
                  </a:lnTo>
                  <a:lnTo>
                    <a:pt x="126" y="262"/>
                  </a:lnTo>
                  <a:lnTo>
                    <a:pt x="126" y="335"/>
                  </a:lnTo>
                  <a:lnTo>
                    <a:pt x="128" y="368"/>
                  </a:lnTo>
                  <a:lnTo>
                    <a:pt x="133" y="393"/>
                  </a:lnTo>
                  <a:lnTo>
                    <a:pt x="139" y="414"/>
                  </a:lnTo>
                  <a:lnTo>
                    <a:pt x="148" y="430"/>
                  </a:lnTo>
                  <a:lnTo>
                    <a:pt x="158" y="441"/>
                  </a:lnTo>
                  <a:lnTo>
                    <a:pt x="171" y="447"/>
                  </a:lnTo>
                  <a:lnTo>
                    <a:pt x="183" y="452"/>
                  </a:lnTo>
                  <a:lnTo>
                    <a:pt x="197" y="455"/>
                  </a:lnTo>
                  <a:lnTo>
                    <a:pt x="212" y="455"/>
                  </a:lnTo>
                  <a:lnTo>
                    <a:pt x="242" y="452"/>
                  </a:lnTo>
                  <a:lnTo>
                    <a:pt x="270" y="442"/>
                  </a:lnTo>
                  <a:lnTo>
                    <a:pt x="297" y="430"/>
                  </a:lnTo>
                  <a:lnTo>
                    <a:pt x="323" y="414"/>
                  </a:lnTo>
                  <a:lnTo>
                    <a:pt x="323" y="278"/>
                  </a:lnTo>
                  <a:lnTo>
                    <a:pt x="323" y="243"/>
                  </a:lnTo>
                  <a:lnTo>
                    <a:pt x="323" y="208"/>
                  </a:lnTo>
                  <a:lnTo>
                    <a:pt x="323" y="111"/>
                  </a:lnTo>
                  <a:lnTo>
                    <a:pt x="304" y="108"/>
                  </a:lnTo>
                  <a:lnTo>
                    <a:pt x="278" y="105"/>
                  </a:lnTo>
                  <a:lnTo>
                    <a:pt x="255" y="105"/>
                  </a:lnTo>
                  <a:lnTo>
                    <a:pt x="236" y="103"/>
                  </a:lnTo>
                  <a:close/>
                  <a:moveTo>
                    <a:pt x="229" y="0"/>
                  </a:moveTo>
                  <a:lnTo>
                    <a:pt x="250" y="2"/>
                  </a:lnTo>
                  <a:lnTo>
                    <a:pt x="275" y="3"/>
                  </a:lnTo>
                  <a:lnTo>
                    <a:pt x="307" y="5"/>
                  </a:lnTo>
                  <a:lnTo>
                    <a:pt x="340" y="8"/>
                  </a:lnTo>
                  <a:lnTo>
                    <a:pt x="372" y="13"/>
                  </a:lnTo>
                  <a:lnTo>
                    <a:pt x="403" y="19"/>
                  </a:lnTo>
                  <a:lnTo>
                    <a:pt x="429" y="26"/>
                  </a:lnTo>
                  <a:lnTo>
                    <a:pt x="441" y="30"/>
                  </a:lnTo>
                  <a:lnTo>
                    <a:pt x="448" y="40"/>
                  </a:lnTo>
                  <a:lnTo>
                    <a:pt x="451" y="53"/>
                  </a:lnTo>
                  <a:lnTo>
                    <a:pt x="451" y="61"/>
                  </a:lnTo>
                  <a:lnTo>
                    <a:pt x="451" y="80"/>
                  </a:lnTo>
                  <a:lnTo>
                    <a:pt x="451" y="106"/>
                  </a:lnTo>
                  <a:lnTo>
                    <a:pt x="451" y="141"/>
                  </a:lnTo>
                  <a:lnTo>
                    <a:pt x="451" y="225"/>
                  </a:lnTo>
                  <a:lnTo>
                    <a:pt x="451" y="271"/>
                  </a:lnTo>
                  <a:lnTo>
                    <a:pt x="451" y="319"/>
                  </a:lnTo>
                  <a:lnTo>
                    <a:pt x="451" y="365"/>
                  </a:lnTo>
                  <a:lnTo>
                    <a:pt x="451" y="409"/>
                  </a:lnTo>
                  <a:lnTo>
                    <a:pt x="451" y="449"/>
                  </a:lnTo>
                  <a:lnTo>
                    <a:pt x="451" y="482"/>
                  </a:lnTo>
                  <a:lnTo>
                    <a:pt x="451" y="507"/>
                  </a:lnTo>
                  <a:lnTo>
                    <a:pt x="451" y="523"/>
                  </a:lnTo>
                  <a:lnTo>
                    <a:pt x="451" y="530"/>
                  </a:lnTo>
                  <a:lnTo>
                    <a:pt x="449" y="538"/>
                  </a:lnTo>
                  <a:lnTo>
                    <a:pt x="446" y="542"/>
                  </a:lnTo>
                  <a:lnTo>
                    <a:pt x="441" y="547"/>
                  </a:lnTo>
                  <a:lnTo>
                    <a:pt x="437" y="550"/>
                  </a:lnTo>
                  <a:lnTo>
                    <a:pt x="429" y="552"/>
                  </a:lnTo>
                  <a:lnTo>
                    <a:pt x="357" y="552"/>
                  </a:lnTo>
                  <a:lnTo>
                    <a:pt x="351" y="550"/>
                  </a:lnTo>
                  <a:lnTo>
                    <a:pt x="345" y="547"/>
                  </a:lnTo>
                  <a:lnTo>
                    <a:pt x="340" y="542"/>
                  </a:lnTo>
                  <a:lnTo>
                    <a:pt x="337" y="538"/>
                  </a:lnTo>
                  <a:lnTo>
                    <a:pt x="335" y="530"/>
                  </a:lnTo>
                  <a:lnTo>
                    <a:pt x="335" y="503"/>
                  </a:lnTo>
                  <a:lnTo>
                    <a:pt x="318" y="517"/>
                  </a:lnTo>
                  <a:lnTo>
                    <a:pt x="299" y="530"/>
                  </a:lnTo>
                  <a:lnTo>
                    <a:pt x="278" y="541"/>
                  </a:lnTo>
                  <a:lnTo>
                    <a:pt x="255" y="550"/>
                  </a:lnTo>
                  <a:lnTo>
                    <a:pt x="228" y="557"/>
                  </a:lnTo>
                  <a:lnTo>
                    <a:pt x="196" y="560"/>
                  </a:lnTo>
                  <a:lnTo>
                    <a:pt x="178" y="560"/>
                  </a:lnTo>
                  <a:lnTo>
                    <a:pt x="159" y="557"/>
                  </a:lnTo>
                  <a:lnTo>
                    <a:pt x="140" y="552"/>
                  </a:lnTo>
                  <a:lnTo>
                    <a:pt x="120" y="545"/>
                  </a:lnTo>
                  <a:lnTo>
                    <a:pt x="101" y="536"/>
                  </a:lnTo>
                  <a:lnTo>
                    <a:pt x="80" y="522"/>
                  </a:lnTo>
                  <a:lnTo>
                    <a:pt x="63" y="506"/>
                  </a:lnTo>
                  <a:lnTo>
                    <a:pt x="45" y="485"/>
                  </a:lnTo>
                  <a:lnTo>
                    <a:pt x="30" y="460"/>
                  </a:lnTo>
                  <a:lnTo>
                    <a:pt x="17" y="430"/>
                  </a:lnTo>
                  <a:lnTo>
                    <a:pt x="7" y="393"/>
                  </a:lnTo>
                  <a:lnTo>
                    <a:pt x="1" y="354"/>
                  </a:lnTo>
                  <a:lnTo>
                    <a:pt x="0" y="306"/>
                  </a:lnTo>
                  <a:lnTo>
                    <a:pt x="0" y="255"/>
                  </a:lnTo>
                  <a:lnTo>
                    <a:pt x="0" y="238"/>
                  </a:lnTo>
                  <a:lnTo>
                    <a:pt x="1" y="217"/>
                  </a:lnTo>
                  <a:lnTo>
                    <a:pt x="3" y="195"/>
                  </a:lnTo>
                  <a:lnTo>
                    <a:pt x="7" y="171"/>
                  </a:lnTo>
                  <a:lnTo>
                    <a:pt x="14" y="146"/>
                  </a:lnTo>
                  <a:lnTo>
                    <a:pt x="22" y="122"/>
                  </a:lnTo>
                  <a:lnTo>
                    <a:pt x="33" y="99"/>
                  </a:lnTo>
                  <a:lnTo>
                    <a:pt x="47" y="76"/>
                  </a:lnTo>
                  <a:lnTo>
                    <a:pt x="66" y="56"/>
                  </a:lnTo>
                  <a:lnTo>
                    <a:pt x="88" y="38"/>
                  </a:lnTo>
                  <a:lnTo>
                    <a:pt x="117" y="22"/>
                  </a:lnTo>
                  <a:lnTo>
                    <a:pt x="148" y="11"/>
                  </a:lnTo>
                  <a:lnTo>
                    <a:pt x="186" y="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8" name="Group 7"/>
          <p:cNvGrpSpPr/>
          <p:nvPr userDrawn="1"/>
        </p:nvGrpSpPr>
        <p:grpSpPr>
          <a:xfrm>
            <a:off x="4972051" y="2552701"/>
            <a:ext cx="3743325" cy="1752600"/>
            <a:chOff x="4972051" y="2552701"/>
            <a:chExt cx="3743325" cy="1752600"/>
          </a:xfrm>
          <a:solidFill>
            <a:schemeClr val="tx1"/>
          </a:solidFill>
        </p:grpSpPr>
        <p:grpSp>
          <p:nvGrpSpPr>
            <p:cNvPr id="9" name="Group 8"/>
            <p:cNvGrpSpPr/>
            <p:nvPr/>
          </p:nvGrpSpPr>
          <p:grpSpPr>
            <a:xfrm>
              <a:off x="4972051" y="2552701"/>
              <a:ext cx="3743325" cy="1084262"/>
              <a:chOff x="4972051" y="2552701"/>
              <a:chExt cx="3743325" cy="1084262"/>
            </a:xfrm>
            <a:grpFill/>
          </p:grpSpPr>
          <p:sp>
            <p:nvSpPr>
              <p:cNvPr id="17" name="Freeform 566"/>
              <p:cNvSpPr>
                <a:spLocks noEditPoints="1"/>
              </p:cNvSpPr>
              <p:nvPr/>
            </p:nvSpPr>
            <p:spPr bwMode="auto">
              <a:xfrm>
                <a:off x="4972051" y="2552701"/>
                <a:ext cx="354013" cy="412750"/>
              </a:xfrm>
              <a:custGeom>
                <a:avLst/>
                <a:gdLst>
                  <a:gd name="T0" fmla="*/ 111 w 223"/>
                  <a:gd name="T1" fmla="*/ 31 h 260"/>
                  <a:gd name="T2" fmla="*/ 65 w 223"/>
                  <a:gd name="T3" fmla="*/ 163 h 260"/>
                  <a:gd name="T4" fmla="*/ 158 w 223"/>
                  <a:gd name="T5" fmla="*/ 163 h 260"/>
                  <a:gd name="T6" fmla="*/ 111 w 223"/>
                  <a:gd name="T7" fmla="*/ 31 h 260"/>
                  <a:gd name="T8" fmla="*/ 112 w 223"/>
                  <a:gd name="T9" fmla="*/ 0 h 260"/>
                  <a:gd name="T10" fmla="*/ 119 w 223"/>
                  <a:gd name="T11" fmla="*/ 0 h 260"/>
                  <a:gd name="T12" fmla="*/ 123 w 223"/>
                  <a:gd name="T13" fmla="*/ 3 h 260"/>
                  <a:gd name="T14" fmla="*/ 128 w 223"/>
                  <a:gd name="T15" fmla="*/ 6 h 260"/>
                  <a:gd name="T16" fmla="*/ 131 w 223"/>
                  <a:gd name="T17" fmla="*/ 12 h 260"/>
                  <a:gd name="T18" fmla="*/ 134 w 223"/>
                  <a:gd name="T19" fmla="*/ 19 h 260"/>
                  <a:gd name="T20" fmla="*/ 223 w 223"/>
                  <a:gd name="T21" fmla="*/ 260 h 260"/>
                  <a:gd name="T22" fmla="*/ 193 w 223"/>
                  <a:gd name="T23" fmla="*/ 260 h 260"/>
                  <a:gd name="T24" fmla="*/ 166 w 223"/>
                  <a:gd name="T25" fmla="*/ 185 h 260"/>
                  <a:gd name="T26" fmla="*/ 55 w 223"/>
                  <a:gd name="T27" fmla="*/ 185 h 260"/>
                  <a:gd name="T28" fmla="*/ 30 w 223"/>
                  <a:gd name="T29" fmla="*/ 260 h 260"/>
                  <a:gd name="T30" fmla="*/ 0 w 223"/>
                  <a:gd name="T31" fmla="*/ 260 h 260"/>
                  <a:gd name="T32" fmla="*/ 90 w 223"/>
                  <a:gd name="T33" fmla="*/ 19 h 260"/>
                  <a:gd name="T34" fmla="*/ 93 w 223"/>
                  <a:gd name="T35" fmla="*/ 12 h 260"/>
                  <a:gd name="T36" fmla="*/ 96 w 223"/>
                  <a:gd name="T37" fmla="*/ 6 h 260"/>
                  <a:gd name="T38" fmla="*/ 101 w 223"/>
                  <a:gd name="T39" fmla="*/ 3 h 260"/>
                  <a:gd name="T40" fmla="*/ 106 w 223"/>
                  <a:gd name="T41" fmla="*/ 0 h 260"/>
                  <a:gd name="T42" fmla="*/ 112 w 223"/>
                  <a:gd name="T43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3" h="260">
                    <a:moveTo>
                      <a:pt x="111" y="31"/>
                    </a:moveTo>
                    <a:lnTo>
                      <a:pt x="65" y="163"/>
                    </a:lnTo>
                    <a:lnTo>
                      <a:pt x="158" y="163"/>
                    </a:lnTo>
                    <a:lnTo>
                      <a:pt x="111" y="31"/>
                    </a:lnTo>
                    <a:close/>
                    <a:moveTo>
                      <a:pt x="112" y="0"/>
                    </a:moveTo>
                    <a:lnTo>
                      <a:pt x="119" y="0"/>
                    </a:lnTo>
                    <a:lnTo>
                      <a:pt x="123" y="3"/>
                    </a:lnTo>
                    <a:lnTo>
                      <a:pt x="128" y="6"/>
                    </a:lnTo>
                    <a:lnTo>
                      <a:pt x="131" y="12"/>
                    </a:lnTo>
                    <a:lnTo>
                      <a:pt x="134" y="19"/>
                    </a:lnTo>
                    <a:lnTo>
                      <a:pt x="223" y="260"/>
                    </a:lnTo>
                    <a:lnTo>
                      <a:pt x="193" y="260"/>
                    </a:lnTo>
                    <a:lnTo>
                      <a:pt x="166" y="185"/>
                    </a:lnTo>
                    <a:lnTo>
                      <a:pt x="55" y="185"/>
                    </a:lnTo>
                    <a:lnTo>
                      <a:pt x="30" y="260"/>
                    </a:lnTo>
                    <a:lnTo>
                      <a:pt x="0" y="260"/>
                    </a:lnTo>
                    <a:lnTo>
                      <a:pt x="90" y="19"/>
                    </a:lnTo>
                    <a:lnTo>
                      <a:pt x="93" y="12"/>
                    </a:lnTo>
                    <a:lnTo>
                      <a:pt x="96" y="6"/>
                    </a:lnTo>
                    <a:lnTo>
                      <a:pt x="101" y="3"/>
                    </a:lnTo>
                    <a:lnTo>
                      <a:pt x="106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567"/>
              <p:cNvSpPr>
                <a:spLocks noEditPoints="1"/>
              </p:cNvSpPr>
              <p:nvPr/>
            </p:nvSpPr>
            <p:spPr bwMode="auto">
              <a:xfrm>
                <a:off x="5395913" y="2552701"/>
                <a:ext cx="301625" cy="417513"/>
              </a:xfrm>
              <a:custGeom>
                <a:avLst/>
                <a:gdLst>
                  <a:gd name="T0" fmla="*/ 72 w 190"/>
                  <a:gd name="T1" fmla="*/ 24 h 263"/>
                  <a:gd name="T2" fmla="*/ 51 w 190"/>
                  <a:gd name="T3" fmla="*/ 24 h 263"/>
                  <a:gd name="T4" fmla="*/ 29 w 190"/>
                  <a:gd name="T5" fmla="*/ 27 h 263"/>
                  <a:gd name="T6" fmla="*/ 29 w 190"/>
                  <a:gd name="T7" fmla="*/ 236 h 263"/>
                  <a:gd name="T8" fmla="*/ 51 w 190"/>
                  <a:gd name="T9" fmla="*/ 237 h 263"/>
                  <a:gd name="T10" fmla="*/ 72 w 190"/>
                  <a:gd name="T11" fmla="*/ 239 h 263"/>
                  <a:gd name="T12" fmla="*/ 99 w 190"/>
                  <a:gd name="T13" fmla="*/ 237 h 263"/>
                  <a:gd name="T14" fmla="*/ 119 w 190"/>
                  <a:gd name="T15" fmla="*/ 233 h 263"/>
                  <a:gd name="T16" fmla="*/ 135 w 190"/>
                  <a:gd name="T17" fmla="*/ 225 h 263"/>
                  <a:gd name="T18" fmla="*/ 146 w 190"/>
                  <a:gd name="T19" fmla="*/ 214 h 263"/>
                  <a:gd name="T20" fmla="*/ 154 w 190"/>
                  <a:gd name="T21" fmla="*/ 201 h 263"/>
                  <a:gd name="T22" fmla="*/ 159 w 190"/>
                  <a:gd name="T23" fmla="*/ 187 h 263"/>
                  <a:gd name="T24" fmla="*/ 162 w 190"/>
                  <a:gd name="T25" fmla="*/ 169 h 263"/>
                  <a:gd name="T26" fmla="*/ 162 w 190"/>
                  <a:gd name="T27" fmla="*/ 150 h 263"/>
                  <a:gd name="T28" fmla="*/ 162 w 190"/>
                  <a:gd name="T29" fmla="*/ 131 h 263"/>
                  <a:gd name="T30" fmla="*/ 162 w 190"/>
                  <a:gd name="T31" fmla="*/ 111 h 263"/>
                  <a:gd name="T32" fmla="*/ 162 w 190"/>
                  <a:gd name="T33" fmla="*/ 93 h 263"/>
                  <a:gd name="T34" fmla="*/ 159 w 190"/>
                  <a:gd name="T35" fmla="*/ 76 h 263"/>
                  <a:gd name="T36" fmla="*/ 154 w 190"/>
                  <a:gd name="T37" fmla="*/ 62 h 263"/>
                  <a:gd name="T38" fmla="*/ 146 w 190"/>
                  <a:gd name="T39" fmla="*/ 47 h 263"/>
                  <a:gd name="T40" fmla="*/ 135 w 190"/>
                  <a:gd name="T41" fmla="*/ 38 h 263"/>
                  <a:gd name="T42" fmla="*/ 119 w 190"/>
                  <a:gd name="T43" fmla="*/ 30 h 263"/>
                  <a:gd name="T44" fmla="*/ 99 w 190"/>
                  <a:gd name="T45" fmla="*/ 25 h 263"/>
                  <a:gd name="T46" fmla="*/ 72 w 190"/>
                  <a:gd name="T47" fmla="*/ 24 h 263"/>
                  <a:gd name="T48" fmla="*/ 80 w 190"/>
                  <a:gd name="T49" fmla="*/ 0 h 263"/>
                  <a:gd name="T50" fmla="*/ 111 w 190"/>
                  <a:gd name="T51" fmla="*/ 1 h 263"/>
                  <a:gd name="T52" fmla="*/ 137 w 190"/>
                  <a:gd name="T53" fmla="*/ 8 h 263"/>
                  <a:gd name="T54" fmla="*/ 156 w 190"/>
                  <a:gd name="T55" fmla="*/ 19 h 263"/>
                  <a:gd name="T56" fmla="*/ 170 w 190"/>
                  <a:gd name="T57" fmla="*/ 33 h 263"/>
                  <a:gd name="T58" fmla="*/ 181 w 190"/>
                  <a:gd name="T59" fmla="*/ 50 h 263"/>
                  <a:gd name="T60" fmla="*/ 187 w 190"/>
                  <a:gd name="T61" fmla="*/ 74 h 263"/>
                  <a:gd name="T62" fmla="*/ 190 w 190"/>
                  <a:gd name="T63" fmla="*/ 100 h 263"/>
                  <a:gd name="T64" fmla="*/ 190 w 190"/>
                  <a:gd name="T65" fmla="*/ 131 h 263"/>
                  <a:gd name="T66" fmla="*/ 190 w 190"/>
                  <a:gd name="T67" fmla="*/ 161 h 263"/>
                  <a:gd name="T68" fmla="*/ 187 w 190"/>
                  <a:gd name="T69" fmla="*/ 188 h 263"/>
                  <a:gd name="T70" fmla="*/ 181 w 190"/>
                  <a:gd name="T71" fmla="*/ 211 h 263"/>
                  <a:gd name="T72" fmla="*/ 170 w 190"/>
                  <a:gd name="T73" fmla="*/ 230 h 263"/>
                  <a:gd name="T74" fmla="*/ 156 w 190"/>
                  <a:gd name="T75" fmla="*/ 244 h 263"/>
                  <a:gd name="T76" fmla="*/ 137 w 190"/>
                  <a:gd name="T77" fmla="*/ 255 h 263"/>
                  <a:gd name="T78" fmla="*/ 111 w 190"/>
                  <a:gd name="T79" fmla="*/ 261 h 263"/>
                  <a:gd name="T80" fmla="*/ 80 w 190"/>
                  <a:gd name="T81" fmla="*/ 263 h 263"/>
                  <a:gd name="T82" fmla="*/ 38 w 190"/>
                  <a:gd name="T83" fmla="*/ 261 h 263"/>
                  <a:gd name="T84" fmla="*/ 0 w 190"/>
                  <a:gd name="T85" fmla="*/ 256 h 263"/>
                  <a:gd name="T86" fmla="*/ 0 w 190"/>
                  <a:gd name="T87" fmla="*/ 6 h 263"/>
                  <a:gd name="T88" fmla="*/ 38 w 190"/>
                  <a:gd name="T89" fmla="*/ 1 h 263"/>
                  <a:gd name="T90" fmla="*/ 80 w 190"/>
                  <a:gd name="T91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0" h="263">
                    <a:moveTo>
                      <a:pt x="72" y="24"/>
                    </a:moveTo>
                    <a:lnTo>
                      <a:pt x="51" y="24"/>
                    </a:lnTo>
                    <a:lnTo>
                      <a:pt x="29" y="27"/>
                    </a:lnTo>
                    <a:lnTo>
                      <a:pt x="29" y="236"/>
                    </a:lnTo>
                    <a:lnTo>
                      <a:pt x="51" y="237"/>
                    </a:lnTo>
                    <a:lnTo>
                      <a:pt x="72" y="239"/>
                    </a:lnTo>
                    <a:lnTo>
                      <a:pt x="99" y="237"/>
                    </a:lnTo>
                    <a:lnTo>
                      <a:pt x="119" y="233"/>
                    </a:lnTo>
                    <a:lnTo>
                      <a:pt x="135" y="225"/>
                    </a:lnTo>
                    <a:lnTo>
                      <a:pt x="146" y="214"/>
                    </a:lnTo>
                    <a:lnTo>
                      <a:pt x="154" y="201"/>
                    </a:lnTo>
                    <a:lnTo>
                      <a:pt x="159" y="187"/>
                    </a:lnTo>
                    <a:lnTo>
                      <a:pt x="162" y="169"/>
                    </a:lnTo>
                    <a:lnTo>
                      <a:pt x="162" y="150"/>
                    </a:lnTo>
                    <a:lnTo>
                      <a:pt x="162" y="131"/>
                    </a:lnTo>
                    <a:lnTo>
                      <a:pt x="162" y="111"/>
                    </a:lnTo>
                    <a:lnTo>
                      <a:pt x="162" y="93"/>
                    </a:lnTo>
                    <a:lnTo>
                      <a:pt x="159" y="76"/>
                    </a:lnTo>
                    <a:lnTo>
                      <a:pt x="154" y="62"/>
                    </a:lnTo>
                    <a:lnTo>
                      <a:pt x="146" y="47"/>
                    </a:lnTo>
                    <a:lnTo>
                      <a:pt x="135" y="38"/>
                    </a:lnTo>
                    <a:lnTo>
                      <a:pt x="119" y="30"/>
                    </a:lnTo>
                    <a:lnTo>
                      <a:pt x="99" y="25"/>
                    </a:lnTo>
                    <a:lnTo>
                      <a:pt x="72" y="24"/>
                    </a:lnTo>
                    <a:close/>
                    <a:moveTo>
                      <a:pt x="80" y="0"/>
                    </a:moveTo>
                    <a:lnTo>
                      <a:pt x="111" y="1"/>
                    </a:lnTo>
                    <a:lnTo>
                      <a:pt x="137" y="8"/>
                    </a:lnTo>
                    <a:lnTo>
                      <a:pt x="156" y="19"/>
                    </a:lnTo>
                    <a:lnTo>
                      <a:pt x="170" y="33"/>
                    </a:lnTo>
                    <a:lnTo>
                      <a:pt x="181" y="50"/>
                    </a:lnTo>
                    <a:lnTo>
                      <a:pt x="187" y="74"/>
                    </a:lnTo>
                    <a:lnTo>
                      <a:pt x="190" y="100"/>
                    </a:lnTo>
                    <a:lnTo>
                      <a:pt x="190" y="131"/>
                    </a:lnTo>
                    <a:lnTo>
                      <a:pt x="190" y="161"/>
                    </a:lnTo>
                    <a:lnTo>
                      <a:pt x="187" y="188"/>
                    </a:lnTo>
                    <a:lnTo>
                      <a:pt x="181" y="211"/>
                    </a:lnTo>
                    <a:lnTo>
                      <a:pt x="170" y="230"/>
                    </a:lnTo>
                    <a:lnTo>
                      <a:pt x="156" y="244"/>
                    </a:lnTo>
                    <a:lnTo>
                      <a:pt x="137" y="255"/>
                    </a:lnTo>
                    <a:lnTo>
                      <a:pt x="111" y="261"/>
                    </a:lnTo>
                    <a:lnTo>
                      <a:pt x="80" y="263"/>
                    </a:lnTo>
                    <a:lnTo>
                      <a:pt x="38" y="261"/>
                    </a:lnTo>
                    <a:lnTo>
                      <a:pt x="0" y="256"/>
                    </a:lnTo>
                    <a:lnTo>
                      <a:pt x="0" y="6"/>
                    </a:lnTo>
                    <a:lnTo>
                      <a:pt x="38" y="1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568"/>
              <p:cNvSpPr>
                <a:spLocks/>
              </p:cNvSpPr>
              <p:nvPr/>
            </p:nvSpPr>
            <p:spPr bwMode="auto">
              <a:xfrm>
                <a:off x="5753101" y="2557463"/>
                <a:ext cx="334963" cy="412750"/>
              </a:xfrm>
              <a:custGeom>
                <a:avLst/>
                <a:gdLst>
                  <a:gd name="T0" fmla="*/ 0 w 211"/>
                  <a:gd name="T1" fmla="*/ 0 h 260"/>
                  <a:gd name="T2" fmla="*/ 30 w 211"/>
                  <a:gd name="T3" fmla="*/ 0 h 260"/>
                  <a:gd name="T4" fmla="*/ 106 w 211"/>
                  <a:gd name="T5" fmla="*/ 223 h 260"/>
                  <a:gd name="T6" fmla="*/ 182 w 211"/>
                  <a:gd name="T7" fmla="*/ 0 h 260"/>
                  <a:gd name="T8" fmla="*/ 211 w 211"/>
                  <a:gd name="T9" fmla="*/ 0 h 260"/>
                  <a:gd name="T10" fmla="*/ 127 w 211"/>
                  <a:gd name="T11" fmla="*/ 241 h 260"/>
                  <a:gd name="T12" fmla="*/ 124 w 211"/>
                  <a:gd name="T13" fmla="*/ 247 h 260"/>
                  <a:gd name="T14" fmla="*/ 121 w 211"/>
                  <a:gd name="T15" fmla="*/ 253 h 260"/>
                  <a:gd name="T16" fmla="*/ 116 w 211"/>
                  <a:gd name="T17" fmla="*/ 257 h 260"/>
                  <a:gd name="T18" fmla="*/ 111 w 211"/>
                  <a:gd name="T19" fmla="*/ 258 h 260"/>
                  <a:gd name="T20" fmla="*/ 105 w 211"/>
                  <a:gd name="T21" fmla="*/ 260 h 260"/>
                  <a:gd name="T22" fmla="*/ 100 w 211"/>
                  <a:gd name="T23" fmla="*/ 258 h 260"/>
                  <a:gd name="T24" fmla="*/ 95 w 211"/>
                  <a:gd name="T25" fmla="*/ 257 h 260"/>
                  <a:gd name="T26" fmla="*/ 91 w 211"/>
                  <a:gd name="T27" fmla="*/ 253 h 260"/>
                  <a:gd name="T28" fmla="*/ 87 w 211"/>
                  <a:gd name="T29" fmla="*/ 247 h 260"/>
                  <a:gd name="T30" fmla="*/ 84 w 211"/>
                  <a:gd name="T31" fmla="*/ 241 h 260"/>
                  <a:gd name="T32" fmla="*/ 0 w 211"/>
                  <a:gd name="T33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260">
                    <a:moveTo>
                      <a:pt x="0" y="0"/>
                    </a:moveTo>
                    <a:lnTo>
                      <a:pt x="30" y="0"/>
                    </a:lnTo>
                    <a:lnTo>
                      <a:pt x="106" y="223"/>
                    </a:lnTo>
                    <a:lnTo>
                      <a:pt x="182" y="0"/>
                    </a:lnTo>
                    <a:lnTo>
                      <a:pt x="211" y="0"/>
                    </a:lnTo>
                    <a:lnTo>
                      <a:pt x="127" y="241"/>
                    </a:lnTo>
                    <a:lnTo>
                      <a:pt x="124" y="247"/>
                    </a:lnTo>
                    <a:lnTo>
                      <a:pt x="121" y="253"/>
                    </a:lnTo>
                    <a:lnTo>
                      <a:pt x="116" y="257"/>
                    </a:lnTo>
                    <a:lnTo>
                      <a:pt x="111" y="258"/>
                    </a:lnTo>
                    <a:lnTo>
                      <a:pt x="105" y="260"/>
                    </a:lnTo>
                    <a:lnTo>
                      <a:pt x="100" y="258"/>
                    </a:lnTo>
                    <a:lnTo>
                      <a:pt x="95" y="257"/>
                    </a:lnTo>
                    <a:lnTo>
                      <a:pt x="91" y="253"/>
                    </a:lnTo>
                    <a:lnTo>
                      <a:pt x="87" y="247"/>
                    </a:lnTo>
                    <a:lnTo>
                      <a:pt x="84" y="2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569"/>
              <p:cNvSpPr>
                <a:spLocks noEditPoints="1"/>
              </p:cNvSpPr>
              <p:nvPr/>
            </p:nvSpPr>
            <p:spPr bwMode="auto">
              <a:xfrm>
                <a:off x="6088063" y="2552701"/>
                <a:ext cx="354013" cy="412750"/>
              </a:xfrm>
              <a:custGeom>
                <a:avLst/>
                <a:gdLst>
                  <a:gd name="T0" fmla="*/ 111 w 223"/>
                  <a:gd name="T1" fmla="*/ 31 h 260"/>
                  <a:gd name="T2" fmla="*/ 63 w 223"/>
                  <a:gd name="T3" fmla="*/ 163 h 260"/>
                  <a:gd name="T4" fmla="*/ 158 w 223"/>
                  <a:gd name="T5" fmla="*/ 163 h 260"/>
                  <a:gd name="T6" fmla="*/ 111 w 223"/>
                  <a:gd name="T7" fmla="*/ 31 h 260"/>
                  <a:gd name="T8" fmla="*/ 112 w 223"/>
                  <a:gd name="T9" fmla="*/ 0 h 260"/>
                  <a:gd name="T10" fmla="*/ 117 w 223"/>
                  <a:gd name="T11" fmla="*/ 0 h 260"/>
                  <a:gd name="T12" fmla="*/ 123 w 223"/>
                  <a:gd name="T13" fmla="*/ 3 h 260"/>
                  <a:gd name="T14" fmla="*/ 128 w 223"/>
                  <a:gd name="T15" fmla="*/ 6 h 260"/>
                  <a:gd name="T16" fmla="*/ 131 w 223"/>
                  <a:gd name="T17" fmla="*/ 12 h 260"/>
                  <a:gd name="T18" fmla="*/ 135 w 223"/>
                  <a:gd name="T19" fmla="*/ 19 h 260"/>
                  <a:gd name="T20" fmla="*/ 223 w 223"/>
                  <a:gd name="T21" fmla="*/ 260 h 260"/>
                  <a:gd name="T22" fmla="*/ 192 w 223"/>
                  <a:gd name="T23" fmla="*/ 260 h 260"/>
                  <a:gd name="T24" fmla="*/ 166 w 223"/>
                  <a:gd name="T25" fmla="*/ 185 h 260"/>
                  <a:gd name="T26" fmla="*/ 55 w 223"/>
                  <a:gd name="T27" fmla="*/ 185 h 260"/>
                  <a:gd name="T28" fmla="*/ 28 w 223"/>
                  <a:gd name="T29" fmla="*/ 260 h 260"/>
                  <a:gd name="T30" fmla="*/ 0 w 223"/>
                  <a:gd name="T31" fmla="*/ 260 h 260"/>
                  <a:gd name="T32" fmla="*/ 89 w 223"/>
                  <a:gd name="T33" fmla="*/ 19 h 260"/>
                  <a:gd name="T34" fmla="*/ 92 w 223"/>
                  <a:gd name="T35" fmla="*/ 12 h 260"/>
                  <a:gd name="T36" fmla="*/ 97 w 223"/>
                  <a:gd name="T37" fmla="*/ 6 h 260"/>
                  <a:gd name="T38" fmla="*/ 101 w 223"/>
                  <a:gd name="T39" fmla="*/ 3 h 260"/>
                  <a:gd name="T40" fmla="*/ 106 w 223"/>
                  <a:gd name="T41" fmla="*/ 0 h 260"/>
                  <a:gd name="T42" fmla="*/ 112 w 223"/>
                  <a:gd name="T43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3" h="260">
                    <a:moveTo>
                      <a:pt x="111" y="31"/>
                    </a:moveTo>
                    <a:lnTo>
                      <a:pt x="63" y="163"/>
                    </a:lnTo>
                    <a:lnTo>
                      <a:pt x="158" y="163"/>
                    </a:lnTo>
                    <a:lnTo>
                      <a:pt x="111" y="31"/>
                    </a:lnTo>
                    <a:close/>
                    <a:moveTo>
                      <a:pt x="112" y="0"/>
                    </a:moveTo>
                    <a:lnTo>
                      <a:pt x="117" y="0"/>
                    </a:lnTo>
                    <a:lnTo>
                      <a:pt x="123" y="3"/>
                    </a:lnTo>
                    <a:lnTo>
                      <a:pt x="128" y="6"/>
                    </a:lnTo>
                    <a:lnTo>
                      <a:pt x="131" y="12"/>
                    </a:lnTo>
                    <a:lnTo>
                      <a:pt x="135" y="19"/>
                    </a:lnTo>
                    <a:lnTo>
                      <a:pt x="223" y="260"/>
                    </a:lnTo>
                    <a:lnTo>
                      <a:pt x="192" y="260"/>
                    </a:lnTo>
                    <a:lnTo>
                      <a:pt x="166" y="185"/>
                    </a:lnTo>
                    <a:lnTo>
                      <a:pt x="55" y="185"/>
                    </a:lnTo>
                    <a:lnTo>
                      <a:pt x="28" y="260"/>
                    </a:lnTo>
                    <a:lnTo>
                      <a:pt x="0" y="260"/>
                    </a:lnTo>
                    <a:lnTo>
                      <a:pt x="89" y="19"/>
                    </a:lnTo>
                    <a:lnTo>
                      <a:pt x="92" y="12"/>
                    </a:lnTo>
                    <a:lnTo>
                      <a:pt x="97" y="6"/>
                    </a:lnTo>
                    <a:lnTo>
                      <a:pt x="101" y="3"/>
                    </a:lnTo>
                    <a:lnTo>
                      <a:pt x="106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570"/>
              <p:cNvSpPr>
                <a:spLocks/>
              </p:cNvSpPr>
              <p:nvPr/>
            </p:nvSpPr>
            <p:spPr bwMode="auto">
              <a:xfrm>
                <a:off x="6513513" y="2552701"/>
                <a:ext cx="311150" cy="417513"/>
              </a:xfrm>
              <a:custGeom>
                <a:avLst/>
                <a:gdLst>
                  <a:gd name="T0" fmla="*/ 17 w 196"/>
                  <a:gd name="T1" fmla="*/ 0 h 263"/>
                  <a:gd name="T2" fmla="*/ 23 w 196"/>
                  <a:gd name="T3" fmla="*/ 0 h 263"/>
                  <a:gd name="T4" fmla="*/ 28 w 196"/>
                  <a:gd name="T5" fmla="*/ 3 h 263"/>
                  <a:gd name="T6" fmla="*/ 33 w 196"/>
                  <a:gd name="T7" fmla="*/ 6 h 263"/>
                  <a:gd name="T8" fmla="*/ 38 w 196"/>
                  <a:gd name="T9" fmla="*/ 11 h 263"/>
                  <a:gd name="T10" fmla="*/ 42 w 196"/>
                  <a:gd name="T11" fmla="*/ 17 h 263"/>
                  <a:gd name="T12" fmla="*/ 169 w 196"/>
                  <a:gd name="T13" fmla="*/ 222 h 263"/>
                  <a:gd name="T14" fmla="*/ 169 w 196"/>
                  <a:gd name="T15" fmla="*/ 3 h 263"/>
                  <a:gd name="T16" fmla="*/ 196 w 196"/>
                  <a:gd name="T17" fmla="*/ 3 h 263"/>
                  <a:gd name="T18" fmla="*/ 196 w 196"/>
                  <a:gd name="T19" fmla="*/ 242 h 263"/>
                  <a:gd name="T20" fmla="*/ 194 w 196"/>
                  <a:gd name="T21" fmla="*/ 249 h 263"/>
                  <a:gd name="T22" fmla="*/ 193 w 196"/>
                  <a:gd name="T23" fmla="*/ 253 h 263"/>
                  <a:gd name="T24" fmla="*/ 191 w 196"/>
                  <a:gd name="T25" fmla="*/ 258 h 263"/>
                  <a:gd name="T26" fmla="*/ 186 w 196"/>
                  <a:gd name="T27" fmla="*/ 260 h 263"/>
                  <a:gd name="T28" fmla="*/ 183 w 196"/>
                  <a:gd name="T29" fmla="*/ 261 h 263"/>
                  <a:gd name="T30" fmla="*/ 179 w 196"/>
                  <a:gd name="T31" fmla="*/ 263 h 263"/>
                  <a:gd name="T32" fmla="*/ 172 w 196"/>
                  <a:gd name="T33" fmla="*/ 261 h 263"/>
                  <a:gd name="T34" fmla="*/ 167 w 196"/>
                  <a:gd name="T35" fmla="*/ 260 h 263"/>
                  <a:gd name="T36" fmla="*/ 163 w 196"/>
                  <a:gd name="T37" fmla="*/ 256 h 263"/>
                  <a:gd name="T38" fmla="*/ 158 w 196"/>
                  <a:gd name="T39" fmla="*/ 250 h 263"/>
                  <a:gd name="T40" fmla="*/ 153 w 196"/>
                  <a:gd name="T41" fmla="*/ 244 h 263"/>
                  <a:gd name="T42" fmla="*/ 26 w 196"/>
                  <a:gd name="T43" fmla="*/ 39 h 263"/>
                  <a:gd name="T44" fmla="*/ 26 w 196"/>
                  <a:gd name="T45" fmla="*/ 260 h 263"/>
                  <a:gd name="T46" fmla="*/ 0 w 196"/>
                  <a:gd name="T47" fmla="*/ 260 h 263"/>
                  <a:gd name="T48" fmla="*/ 0 w 196"/>
                  <a:gd name="T49" fmla="*/ 20 h 263"/>
                  <a:gd name="T50" fmla="*/ 1 w 196"/>
                  <a:gd name="T51" fmla="*/ 14 h 263"/>
                  <a:gd name="T52" fmla="*/ 3 w 196"/>
                  <a:gd name="T53" fmla="*/ 8 h 263"/>
                  <a:gd name="T54" fmla="*/ 4 w 196"/>
                  <a:gd name="T55" fmla="*/ 4 h 263"/>
                  <a:gd name="T56" fmla="*/ 9 w 196"/>
                  <a:gd name="T57" fmla="*/ 1 h 263"/>
                  <a:gd name="T58" fmla="*/ 12 w 196"/>
                  <a:gd name="T59" fmla="*/ 0 h 263"/>
                  <a:gd name="T60" fmla="*/ 17 w 196"/>
                  <a:gd name="T61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6" h="263">
                    <a:moveTo>
                      <a:pt x="17" y="0"/>
                    </a:moveTo>
                    <a:lnTo>
                      <a:pt x="23" y="0"/>
                    </a:lnTo>
                    <a:lnTo>
                      <a:pt x="28" y="3"/>
                    </a:lnTo>
                    <a:lnTo>
                      <a:pt x="33" y="6"/>
                    </a:lnTo>
                    <a:lnTo>
                      <a:pt x="38" y="11"/>
                    </a:lnTo>
                    <a:lnTo>
                      <a:pt x="42" y="17"/>
                    </a:lnTo>
                    <a:lnTo>
                      <a:pt x="169" y="222"/>
                    </a:lnTo>
                    <a:lnTo>
                      <a:pt x="169" y="3"/>
                    </a:lnTo>
                    <a:lnTo>
                      <a:pt x="196" y="3"/>
                    </a:lnTo>
                    <a:lnTo>
                      <a:pt x="196" y="242"/>
                    </a:lnTo>
                    <a:lnTo>
                      <a:pt x="194" y="249"/>
                    </a:lnTo>
                    <a:lnTo>
                      <a:pt x="193" y="253"/>
                    </a:lnTo>
                    <a:lnTo>
                      <a:pt x="191" y="258"/>
                    </a:lnTo>
                    <a:lnTo>
                      <a:pt x="186" y="260"/>
                    </a:lnTo>
                    <a:lnTo>
                      <a:pt x="183" y="261"/>
                    </a:lnTo>
                    <a:lnTo>
                      <a:pt x="179" y="263"/>
                    </a:lnTo>
                    <a:lnTo>
                      <a:pt x="172" y="261"/>
                    </a:lnTo>
                    <a:lnTo>
                      <a:pt x="167" y="260"/>
                    </a:lnTo>
                    <a:lnTo>
                      <a:pt x="163" y="256"/>
                    </a:lnTo>
                    <a:lnTo>
                      <a:pt x="158" y="250"/>
                    </a:lnTo>
                    <a:lnTo>
                      <a:pt x="153" y="244"/>
                    </a:lnTo>
                    <a:lnTo>
                      <a:pt x="26" y="39"/>
                    </a:lnTo>
                    <a:lnTo>
                      <a:pt x="26" y="260"/>
                    </a:lnTo>
                    <a:lnTo>
                      <a:pt x="0" y="260"/>
                    </a:lnTo>
                    <a:lnTo>
                      <a:pt x="0" y="20"/>
                    </a:lnTo>
                    <a:lnTo>
                      <a:pt x="1" y="14"/>
                    </a:lnTo>
                    <a:lnTo>
                      <a:pt x="3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2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571"/>
              <p:cNvSpPr>
                <a:spLocks/>
              </p:cNvSpPr>
              <p:nvPr/>
            </p:nvSpPr>
            <p:spPr bwMode="auto">
              <a:xfrm>
                <a:off x="6918326" y="2552701"/>
                <a:ext cx="255588" cy="417513"/>
              </a:xfrm>
              <a:custGeom>
                <a:avLst/>
                <a:gdLst>
                  <a:gd name="T0" fmla="*/ 102 w 161"/>
                  <a:gd name="T1" fmla="*/ 0 h 263"/>
                  <a:gd name="T2" fmla="*/ 134 w 161"/>
                  <a:gd name="T3" fmla="*/ 1 h 263"/>
                  <a:gd name="T4" fmla="*/ 161 w 161"/>
                  <a:gd name="T5" fmla="*/ 4 h 263"/>
                  <a:gd name="T6" fmla="*/ 159 w 161"/>
                  <a:gd name="T7" fmla="*/ 28 h 263"/>
                  <a:gd name="T8" fmla="*/ 137 w 161"/>
                  <a:gd name="T9" fmla="*/ 25 h 263"/>
                  <a:gd name="T10" fmla="*/ 114 w 161"/>
                  <a:gd name="T11" fmla="*/ 24 h 263"/>
                  <a:gd name="T12" fmla="*/ 88 w 161"/>
                  <a:gd name="T13" fmla="*/ 25 h 263"/>
                  <a:gd name="T14" fmla="*/ 68 w 161"/>
                  <a:gd name="T15" fmla="*/ 31 h 263"/>
                  <a:gd name="T16" fmla="*/ 52 w 161"/>
                  <a:gd name="T17" fmla="*/ 39 h 263"/>
                  <a:gd name="T18" fmla="*/ 42 w 161"/>
                  <a:gd name="T19" fmla="*/ 52 h 263"/>
                  <a:gd name="T20" fmla="*/ 34 w 161"/>
                  <a:gd name="T21" fmla="*/ 66 h 263"/>
                  <a:gd name="T22" fmla="*/ 31 w 161"/>
                  <a:gd name="T23" fmla="*/ 85 h 263"/>
                  <a:gd name="T24" fmla="*/ 30 w 161"/>
                  <a:gd name="T25" fmla="*/ 106 h 263"/>
                  <a:gd name="T26" fmla="*/ 28 w 161"/>
                  <a:gd name="T27" fmla="*/ 131 h 263"/>
                  <a:gd name="T28" fmla="*/ 30 w 161"/>
                  <a:gd name="T29" fmla="*/ 155 h 263"/>
                  <a:gd name="T30" fmla="*/ 31 w 161"/>
                  <a:gd name="T31" fmla="*/ 177 h 263"/>
                  <a:gd name="T32" fmla="*/ 36 w 161"/>
                  <a:gd name="T33" fmla="*/ 196 h 263"/>
                  <a:gd name="T34" fmla="*/ 42 w 161"/>
                  <a:gd name="T35" fmla="*/ 211 h 263"/>
                  <a:gd name="T36" fmla="*/ 53 w 161"/>
                  <a:gd name="T37" fmla="*/ 223 h 263"/>
                  <a:gd name="T38" fmla="*/ 68 w 161"/>
                  <a:gd name="T39" fmla="*/ 231 h 263"/>
                  <a:gd name="T40" fmla="*/ 88 w 161"/>
                  <a:gd name="T41" fmla="*/ 236 h 263"/>
                  <a:gd name="T42" fmla="*/ 114 w 161"/>
                  <a:gd name="T43" fmla="*/ 239 h 263"/>
                  <a:gd name="T44" fmla="*/ 159 w 161"/>
                  <a:gd name="T45" fmla="*/ 234 h 263"/>
                  <a:gd name="T46" fmla="*/ 161 w 161"/>
                  <a:gd name="T47" fmla="*/ 256 h 263"/>
                  <a:gd name="T48" fmla="*/ 134 w 161"/>
                  <a:gd name="T49" fmla="*/ 261 h 263"/>
                  <a:gd name="T50" fmla="*/ 102 w 161"/>
                  <a:gd name="T51" fmla="*/ 263 h 263"/>
                  <a:gd name="T52" fmla="*/ 71 w 161"/>
                  <a:gd name="T53" fmla="*/ 260 h 263"/>
                  <a:gd name="T54" fmla="*/ 45 w 161"/>
                  <a:gd name="T55" fmla="*/ 252 h 263"/>
                  <a:gd name="T56" fmla="*/ 28 w 161"/>
                  <a:gd name="T57" fmla="*/ 239 h 263"/>
                  <a:gd name="T58" fmla="*/ 14 w 161"/>
                  <a:gd name="T59" fmla="*/ 222 h 263"/>
                  <a:gd name="T60" fmla="*/ 6 w 161"/>
                  <a:gd name="T61" fmla="*/ 198 h 263"/>
                  <a:gd name="T62" fmla="*/ 1 w 161"/>
                  <a:gd name="T63" fmla="*/ 168 h 263"/>
                  <a:gd name="T64" fmla="*/ 0 w 161"/>
                  <a:gd name="T65" fmla="*/ 131 h 263"/>
                  <a:gd name="T66" fmla="*/ 1 w 161"/>
                  <a:gd name="T67" fmla="*/ 95 h 263"/>
                  <a:gd name="T68" fmla="*/ 6 w 161"/>
                  <a:gd name="T69" fmla="*/ 65 h 263"/>
                  <a:gd name="T70" fmla="*/ 14 w 161"/>
                  <a:gd name="T71" fmla="*/ 41 h 263"/>
                  <a:gd name="T72" fmla="*/ 28 w 161"/>
                  <a:gd name="T73" fmla="*/ 22 h 263"/>
                  <a:gd name="T74" fmla="*/ 47 w 161"/>
                  <a:gd name="T75" fmla="*/ 9 h 263"/>
                  <a:gd name="T76" fmla="*/ 71 w 161"/>
                  <a:gd name="T77" fmla="*/ 1 h 263"/>
                  <a:gd name="T78" fmla="*/ 102 w 161"/>
                  <a:gd name="T79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" h="263">
                    <a:moveTo>
                      <a:pt x="102" y="0"/>
                    </a:moveTo>
                    <a:lnTo>
                      <a:pt x="134" y="1"/>
                    </a:lnTo>
                    <a:lnTo>
                      <a:pt x="161" y="4"/>
                    </a:lnTo>
                    <a:lnTo>
                      <a:pt x="159" y="28"/>
                    </a:lnTo>
                    <a:lnTo>
                      <a:pt x="137" y="25"/>
                    </a:lnTo>
                    <a:lnTo>
                      <a:pt x="114" y="24"/>
                    </a:lnTo>
                    <a:lnTo>
                      <a:pt x="88" y="25"/>
                    </a:lnTo>
                    <a:lnTo>
                      <a:pt x="68" y="31"/>
                    </a:lnTo>
                    <a:lnTo>
                      <a:pt x="52" y="39"/>
                    </a:lnTo>
                    <a:lnTo>
                      <a:pt x="42" y="52"/>
                    </a:lnTo>
                    <a:lnTo>
                      <a:pt x="34" y="66"/>
                    </a:lnTo>
                    <a:lnTo>
                      <a:pt x="31" y="85"/>
                    </a:lnTo>
                    <a:lnTo>
                      <a:pt x="30" y="106"/>
                    </a:lnTo>
                    <a:lnTo>
                      <a:pt x="28" y="131"/>
                    </a:lnTo>
                    <a:lnTo>
                      <a:pt x="30" y="155"/>
                    </a:lnTo>
                    <a:lnTo>
                      <a:pt x="31" y="177"/>
                    </a:lnTo>
                    <a:lnTo>
                      <a:pt x="36" y="196"/>
                    </a:lnTo>
                    <a:lnTo>
                      <a:pt x="42" y="211"/>
                    </a:lnTo>
                    <a:lnTo>
                      <a:pt x="53" y="223"/>
                    </a:lnTo>
                    <a:lnTo>
                      <a:pt x="68" y="231"/>
                    </a:lnTo>
                    <a:lnTo>
                      <a:pt x="88" y="236"/>
                    </a:lnTo>
                    <a:lnTo>
                      <a:pt x="114" y="239"/>
                    </a:lnTo>
                    <a:lnTo>
                      <a:pt x="159" y="234"/>
                    </a:lnTo>
                    <a:lnTo>
                      <a:pt x="161" y="256"/>
                    </a:lnTo>
                    <a:lnTo>
                      <a:pt x="134" y="261"/>
                    </a:lnTo>
                    <a:lnTo>
                      <a:pt x="102" y="263"/>
                    </a:lnTo>
                    <a:lnTo>
                      <a:pt x="71" y="260"/>
                    </a:lnTo>
                    <a:lnTo>
                      <a:pt x="45" y="252"/>
                    </a:lnTo>
                    <a:lnTo>
                      <a:pt x="28" y="239"/>
                    </a:lnTo>
                    <a:lnTo>
                      <a:pt x="14" y="222"/>
                    </a:lnTo>
                    <a:lnTo>
                      <a:pt x="6" y="198"/>
                    </a:lnTo>
                    <a:lnTo>
                      <a:pt x="1" y="168"/>
                    </a:lnTo>
                    <a:lnTo>
                      <a:pt x="0" y="131"/>
                    </a:lnTo>
                    <a:lnTo>
                      <a:pt x="1" y="95"/>
                    </a:lnTo>
                    <a:lnTo>
                      <a:pt x="6" y="65"/>
                    </a:lnTo>
                    <a:lnTo>
                      <a:pt x="14" y="41"/>
                    </a:lnTo>
                    <a:lnTo>
                      <a:pt x="28" y="22"/>
                    </a:lnTo>
                    <a:lnTo>
                      <a:pt x="47" y="9"/>
                    </a:lnTo>
                    <a:lnTo>
                      <a:pt x="71" y="1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572"/>
              <p:cNvSpPr>
                <a:spLocks/>
              </p:cNvSpPr>
              <p:nvPr/>
            </p:nvSpPr>
            <p:spPr bwMode="auto">
              <a:xfrm>
                <a:off x="7242176" y="2554288"/>
                <a:ext cx="236538" cy="412750"/>
              </a:xfrm>
              <a:custGeom>
                <a:avLst/>
                <a:gdLst>
                  <a:gd name="T0" fmla="*/ 85 w 149"/>
                  <a:gd name="T1" fmla="*/ 0 h 260"/>
                  <a:gd name="T2" fmla="*/ 104 w 149"/>
                  <a:gd name="T3" fmla="*/ 0 h 260"/>
                  <a:gd name="T4" fmla="*/ 127 w 149"/>
                  <a:gd name="T5" fmla="*/ 2 h 260"/>
                  <a:gd name="T6" fmla="*/ 149 w 149"/>
                  <a:gd name="T7" fmla="*/ 2 h 260"/>
                  <a:gd name="T8" fmla="*/ 149 w 149"/>
                  <a:gd name="T9" fmla="*/ 24 h 260"/>
                  <a:gd name="T10" fmla="*/ 84 w 149"/>
                  <a:gd name="T11" fmla="*/ 24 h 260"/>
                  <a:gd name="T12" fmla="*/ 60 w 149"/>
                  <a:gd name="T13" fmla="*/ 26 h 260"/>
                  <a:gd name="T14" fmla="*/ 44 w 149"/>
                  <a:gd name="T15" fmla="*/ 30 h 260"/>
                  <a:gd name="T16" fmla="*/ 35 w 149"/>
                  <a:gd name="T17" fmla="*/ 38 h 260"/>
                  <a:gd name="T18" fmla="*/ 30 w 149"/>
                  <a:gd name="T19" fmla="*/ 53 h 260"/>
                  <a:gd name="T20" fmla="*/ 28 w 149"/>
                  <a:gd name="T21" fmla="*/ 73 h 260"/>
                  <a:gd name="T22" fmla="*/ 28 w 149"/>
                  <a:gd name="T23" fmla="*/ 116 h 260"/>
                  <a:gd name="T24" fmla="*/ 144 w 149"/>
                  <a:gd name="T25" fmla="*/ 116 h 260"/>
                  <a:gd name="T26" fmla="*/ 144 w 149"/>
                  <a:gd name="T27" fmla="*/ 140 h 260"/>
                  <a:gd name="T28" fmla="*/ 28 w 149"/>
                  <a:gd name="T29" fmla="*/ 140 h 260"/>
                  <a:gd name="T30" fmla="*/ 28 w 149"/>
                  <a:gd name="T31" fmla="*/ 187 h 260"/>
                  <a:gd name="T32" fmla="*/ 30 w 149"/>
                  <a:gd name="T33" fmla="*/ 208 h 260"/>
                  <a:gd name="T34" fmla="*/ 35 w 149"/>
                  <a:gd name="T35" fmla="*/ 222 h 260"/>
                  <a:gd name="T36" fmla="*/ 44 w 149"/>
                  <a:gd name="T37" fmla="*/ 230 h 260"/>
                  <a:gd name="T38" fmla="*/ 60 w 149"/>
                  <a:gd name="T39" fmla="*/ 235 h 260"/>
                  <a:gd name="T40" fmla="*/ 84 w 149"/>
                  <a:gd name="T41" fmla="*/ 236 h 260"/>
                  <a:gd name="T42" fmla="*/ 149 w 149"/>
                  <a:gd name="T43" fmla="*/ 236 h 260"/>
                  <a:gd name="T44" fmla="*/ 149 w 149"/>
                  <a:gd name="T45" fmla="*/ 259 h 260"/>
                  <a:gd name="T46" fmla="*/ 117 w 149"/>
                  <a:gd name="T47" fmla="*/ 259 h 260"/>
                  <a:gd name="T48" fmla="*/ 85 w 149"/>
                  <a:gd name="T49" fmla="*/ 260 h 260"/>
                  <a:gd name="T50" fmla="*/ 66 w 149"/>
                  <a:gd name="T51" fmla="*/ 259 h 260"/>
                  <a:gd name="T52" fmla="*/ 49 w 149"/>
                  <a:gd name="T53" fmla="*/ 257 h 260"/>
                  <a:gd name="T54" fmla="*/ 33 w 149"/>
                  <a:gd name="T55" fmla="*/ 254 h 260"/>
                  <a:gd name="T56" fmla="*/ 20 w 149"/>
                  <a:gd name="T57" fmla="*/ 248 h 260"/>
                  <a:gd name="T58" fmla="*/ 9 w 149"/>
                  <a:gd name="T59" fmla="*/ 238 h 260"/>
                  <a:gd name="T60" fmla="*/ 3 w 149"/>
                  <a:gd name="T61" fmla="*/ 224 h 260"/>
                  <a:gd name="T62" fmla="*/ 0 w 149"/>
                  <a:gd name="T63" fmla="*/ 203 h 260"/>
                  <a:gd name="T64" fmla="*/ 0 w 149"/>
                  <a:gd name="T65" fmla="*/ 57 h 260"/>
                  <a:gd name="T66" fmla="*/ 3 w 149"/>
                  <a:gd name="T67" fmla="*/ 37 h 260"/>
                  <a:gd name="T68" fmla="*/ 9 w 149"/>
                  <a:gd name="T69" fmla="*/ 23 h 260"/>
                  <a:gd name="T70" fmla="*/ 20 w 149"/>
                  <a:gd name="T71" fmla="*/ 11 h 260"/>
                  <a:gd name="T72" fmla="*/ 33 w 149"/>
                  <a:gd name="T73" fmla="*/ 5 h 260"/>
                  <a:gd name="T74" fmla="*/ 49 w 149"/>
                  <a:gd name="T75" fmla="*/ 2 h 260"/>
                  <a:gd name="T76" fmla="*/ 66 w 149"/>
                  <a:gd name="T77" fmla="*/ 0 h 260"/>
                  <a:gd name="T78" fmla="*/ 85 w 149"/>
                  <a:gd name="T7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9" h="260">
                    <a:moveTo>
                      <a:pt x="85" y="0"/>
                    </a:moveTo>
                    <a:lnTo>
                      <a:pt x="104" y="0"/>
                    </a:lnTo>
                    <a:lnTo>
                      <a:pt x="127" y="2"/>
                    </a:lnTo>
                    <a:lnTo>
                      <a:pt x="149" y="2"/>
                    </a:lnTo>
                    <a:lnTo>
                      <a:pt x="149" y="24"/>
                    </a:lnTo>
                    <a:lnTo>
                      <a:pt x="84" y="24"/>
                    </a:lnTo>
                    <a:lnTo>
                      <a:pt x="60" y="26"/>
                    </a:lnTo>
                    <a:lnTo>
                      <a:pt x="44" y="30"/>
                    </a:lnTo>
                    <a:lnTo>
                      <a:pt x="35" y="38"/>
                    </a:lnTo>
                    <a:lnTo>
                      <a:pt x="30" y="53"/>
                    </a:lnTo>
                    <a:lnTo>
                      <a:pt x="28" y="73"/>
                    </a:lnTo>
                    <a:lnTo>
                      <a:pt x="28" y="116"/>
                    </a:lnTo>
                    <a:lnTo>
                      <a:pt x="144" y="116"/>
                    </a:lnTo>
                    <a:lnTo>
                      <a:pt x="144" y="140"/>
                    </a:lnTo>
                    <a:lnTo>
                      <a:pt x="28" y="140"/>
                    </a:lnTo>
                    <a:lnTo>
                      <a:pt x="28" y="187"/>
                    </a:lnTo>
                    <a:lnTo>
                      <a:pt x="30" y="208"/>
                    </a:lnTo>
                    <a:lnTo>
                      <a:pt x="35" y="222"/>
                    </a:lnTo>
                    <a:lnTo>
                      <a:pt x="44" y="230"/>
                    </a:lnTo>
                    <a:lnTo>
                      <a:pt x="60" y="235"/>
                    </a:lnTo>
                    <a:lnTo>
                      <a:pt x="84" y="236"/>
                    </a:lnTo>
                    <a:lnTo>
                      <a:pt x="149" y="236"/>
                    </a:lnTo>
                    <a:lnTo>
                      <a:pt x="149" y="259"/>
                    </a:lnTo>
                    <a:lnTo>
                      <a:pt x="117" y="259"/>
                    </a:lnTo>
                    <a:lnTo>
                      <a:pt x="85" y="260"/>
                    </a:lnTo>
                    <a:lnTo>
                      <a:pt x="66" y="259"/>
                    </a:lnTo>
                    <a:lnTo>
                      <a:pt x="49" y="257"/>
                    </a:lnTo>
                    <a:lnTo>
                      <a:pt x="33" y="254"/>
                    </a:lnTo>
                    <a:lnTo>
                      <a:pt x="20" y="248"/>
                    </a:lnTo>
                    <a:lnTo>
                      <a:pt x="9" y="238"/>
                    </a:lnTo>
                    <a:lnTo>
                      <a:pt x="3" y="224"/>
                    </a:lnTo>
                    <a:lnTo>
                      <a:pt x="0" y="203"/>
                    </a:lnTo>
                    <a:lnTo>
                      <a:pt x="0" y="57"/>
                    </a:lnTo>
                    <a:lnTo>
                      <a:pt x="3" y="37"/>
                    </a:lnTo>
                    <a:lnTo>
                      <a:pt x="9" y="23"/>
                    </a:lnTo>
                    <a:lnTo>
                      <a:pt x="20" y="11"/>
                    </a:lnTo>
                    <a:lnTo>
                      <a:pt x="33" y="5"/>
                    </a:lnTo>
                    <a:lnTo>
                      <a:pt x="49" y="2"/>
                    </a:lnTo>
                    <a:lnTo>
                      <a:pt x="66" y="0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573"/>
              <p:cNvSpPr>
                <a:spLocks noEditPoints="1"/>
              </p:cNvSpPr>
              <p:nvPr/>
            </p:nvSpPr>
            <p:spPr bwMode="auto">
              <a:xfrm>
                <a:off x="7566026" y="2552701"/>
                <a:ext cx="301625" cy="417513"/>
              </a:xfrm>
              <a:custGeom>
                <a:avLst/>
                <a:gdLst>
                  <a:gd name="T0" fmla="*/ 71 w 190"/>
                  <a:gd name="T1" fmla="*/ 24 h 263"/>
                  <a:gd name="T2" fmla="*/ 49 w 190"/>
                  <a:gd name="T3" fmla="*/ 24 h 263"/>
                  <a:gd name="T4" fmla="*/ 29 w 190"/>
                  <a:gd name="T5" fmla="*/ 27 h 263"/>
                  <a:gd name="T6" fmla="*/ 29 w 190"/>
                  <a:gd name="T7" fmla="*/ 236 h 263"/>
                  <a:gd name="T8" fmla="*/ 49 w 190"/>
                  <a:gd name="T9" fmla="*/ 237 h 263"/>
                  <a:gd name="T10" fmla="*/ 71 w 190"/>
                  <a:gd name="T11" fmla="*/ 239 h 263"/>
                  <a:gd name="T12" fmla="*/ 98 w 190"/>
                  <a:gd name="T13" fmla="*/ 237 h 263"/>
                  <a:gd name="T14" fmla="*/ 119 w 190"/>
                  <a:gd name="T15" fmla="*/ 233 h 263"/>
                  <a:gd name="T16" fmla="*/ 135 w 190"/>
                  <a:gd name="T17" fmla="*/ 225 h 263"/>
                  <a:gd name="T18" fmla="*/ 146 w 190"/>
                  <a:gd name="T19" fmla="*/ 214 h 263"/>
                  <a:gd name="T20" fmla="*/ 154 w 190"/>
                  <a:gd name="T21" fmla="*/ 201 h 263"/>
                  <a:gd name="T22" fmla="*/ 158 w 190"/>
                  <a:gd name="T23" fmla="*/ 187 h 263"/>
                  <a:gd name="T24" fmla="*/ 160 w 190"/>
                  <a:gd name="T25" fmla="*/ 169 h 263"/>
                  <a:gd name="T26" fmla="*/ 162 w 190"/>
                  <a:gd name="T27" fmla="*/ 150 h 263"/>
                  <a:gd name="T28" fmla="*/ 162 w 190"/>
                  <a:gd name="T29" fmla="*/ 131 h 263"/>
                  <a:gd name="T30" fmla="*/ 162 w 190"/>
                  <a:gd name="T31" fmla="*/ 111 h 263"/>
                  <a:gd name="T32" fmla="*/ 160 w 190"/>
                  <a:gd name="T33" fmla="*/ 93 h 263"/>
                  <a:gd name="T34" fmla="*/ 158 w 190"/>
                  <a:gd name="T35" fmla="*/ 76 h 263"/>
                  <a:gd name="T36" fmla="*/ 154 w 190"/>
                  <a:gd name="T37" fmla="*/ 62 h 263"/>
                  <a:gd name="T38" fmla="*/ 146 w 190"/>
                  <a:gd name="T39" fmla="*/ 47 h 263"/>
                  <a:gd name="T40" fmla="*/ 135 w 190"/>
                  <a:gd name="T41" fmla="*/ 38 h 263"/>
                  <a:gd name="T42" fmla="*/ 119 w 190"/>
                  <a:gd name="T43" fmla="*/ 30 h 263"/>
                  <a:gd name="T44" fmla="*/ 98 w 190"/>
                  <a:gd name="T45" fmla="*/ 25 h 263"/>
                  <a:gd name="T46" fmla="*/ 71 w 190"/>
                  <a:gd name="T47" fmla="*/ 24 h 263"/>
                  <a:gd name="T48" fmla="*/ 78 w 190"/>
                  <a:gd name="T49" fmla="*/ 0 h 263"/>
                  <a:gd name="T50" fmla="*/ 111 w 190"/>
                  <a:gd name="T51" fmla="*/ 1 h 263"/>
                  <a:gd name="T52" fmla="*/ 136 w 190"/>
                  <a:gd name="T53" fmla="*/ 8 h 263"/>
                  <a:gd name="T54" fmla="*/ 155 w 190"/>
                  <a:gd name="T55" fmla="*/ 19 h 263"/>
                  <a:gd name="T56" fmla="*/ 170 w 190"/>
                  <a:gd name="T57" fmla="*/ 33 h 263"/>
                  <a:gd name="T58" fmla="*/ 179 w 190"/>
                  <a:gd name="T59" fmla="*/ 50 h 263"/>
                  <a:gd name="T60" fmla="*/ 185 w 190"/>
                  <a:gd name="T61" fmla="*/ 74 h 263"/>
                  <a:gd name="T62" fmla="*/ 189 w 190"/>
                  <a:gd name="T63" fmla="*/ 100 h 263"/>
                  <a:gd name="T64" fmla="*/ 190 w 190"/>
                  <a:gd name="T65" fmla="*/ 131 h 263"/>
                  <a:gd name="T66" fmla="*/ 189 w 190"/>
                  <a:gd name="T67" fmla="*/ 161 h 263"/>
                  <a:gd name="T68" fmla="*/ 185 w 190"/>
                  <a:gd name="T69" fmla="*/ 188 h 263"/>
                  <a:gd name="T70" fmla="*/ 179 w 190"/>
                  <a:gd name="T71" fmla="*/ 211 h 263"/>
                  <a:gd name="T72" fmla="*/ 170 w 190"/>
                  <a:gd name="T73" fmla="*/ 230 h 263"/>
                  <a:gd name="T74" fmla="*/ 155 w 190"/>
                  <a:gd name="T75" fmla="*/ 244 h 263"/>
                  <a:gd name="T76" fmla="*/ 136 w 190"/>
                  <a:gd name="T77" fmla="*/ 255 h 263"/>
                  <a:gd name="T78" fmla="*/ 111 w 190"/>
                  <a:gd name="T79" fmla="*/ 261 h 263"/>
                  <a:gd name="T80" fmla="*/ 78 w 190"/>
                  <a:gd name="T81" fmla="*/ 263 h 263"/>
                  <a:gd name="T82" fmla="*/ 38 w 190"/>
                  <a:gd name="T83" fmla="*/ 261 h 263"/>
                  <a:gd name="T84" fmla="*/ 0 w 190"/>
                  <a:gd name="T85" fmla="*/ 256 h 263"/>
                  <a:gd name="T86" fmla="*/ 0 w 190"/>
                  <a:gd name="T87" fmla="*/ 6 h 263"/>
                  <a:gd name="T88" fmla="*/ 38 w 190"/>
                  <a:gd name="T89" fmla="*/ 1 h 263"/>
                  <a:gd name="T90" fmla="*/ 78 w 190"/>
                  <a:gd name="T91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0" h="263">
                    <a:moveTo>
                      <a:pt x="71" y="24"/>
                    </a:moveTo>
                    <a:lnTo>
                      <a:pt x="49" y="24"/>
                    </a:lnTo>
                    <a:lnTo>
                      <a:pt x="29" y="27"/>
                    </a:lnTo>
                    <a:lnTo>
                      <a:pt x="29" y="236"/>
                    </a:lnTo>
                    <a:lnTo>
                      <a:pt x="49" y="237"/>
                    </a:lnTo>
                    <a:lnTo>
                      <a:pt x="71" y="239"/>
                    </a:lnTo>
                    <a:lnTo>
                      <a:pt x="98" y="237"/>
                    </a:lnTo>
                    <a:lnTo>
                      <a:pt x="119" y="233"/>
                    </a:lnTo>
                    <a:lnTo>
                      <a:pt x="135" y="225"/>
                    </a:lnTo>
                    <a:lnTo>
                      <a:pt x="146" y="214"/>
                    </a:lnTo>
                    <a:lnTo>
                      <a:pt x="154" y="201"/>
                    </a:lnTo>
                    <a:lnTo>
                      <a:pt x="158" y="187"/>
                    </a:lnTo>
                    <a:lnTo>
                      <a:pt x="160" y="169"/>
                    </a:lnTo>
                    <a:lnTo>
                      <a:pt x="162" y="150"/>
                    </a:lnTo>
                    <a:lnTo>
                      <a:pt x="162" y="131"/>
                    </a:lnTo>
                    <a:lnTo>
                      <a:pt x="162" y="111"/>
                    </a:lnTo>
                    <a:lnTo>
                      <a:pt x="160" y="93"/>
                    </a:lnTo>
                    <a:lnTo>
                      <a:pt x="158" y="76"/>
                    </a:lnTo>
                    <a:lnTo>
                      <a:pt x="154" y="62"/>
                    </a:lnTo>
                    <a:lnTo>
                      <a:pt x="146" y="47"/>
                    </a:lnTo>
                    <a:lnTo>
                      <a:pt x="135" y="38"/>
                    </a:lnTo>
                    <a:lnTo>
                      <a:pt x="119" y="30"/>
                    </a:lnTo>
                    <a:lnTo>
                      <a:pt x="98" y="25"/>
                    </a:lnTo>
                    <a:lnTo>
                      <a:pt x="71" y="24"/>
                    </a:lnTo>
                    <a:close/>
                    <a:moveTo>
                      <a:pt x="78" y="0"/>
                    </a:moveTo>
                    <a:lnTo>
                      <a:pt x="111" y="1"/>
                    </a:lnTo>
                    <a:lnTo>
                      <a:pt x="136" y="8"/>
                    </a:lnTo>
                    <a:lnTo>
                      <a:pt x="155" y="19"/>
                    </a:lnTo>
                    <a:lnTo>
                      <a:pt x="170" y="33"/>
                    </a:lnTo>
                    <a:lnTo>
                      <a:pt x="179" y="50"/>
                    </a:lnTo>
                    <a:lnTo>
                      <a:pt x="185" y="74"/>
                    </a:lnTo>
                    <a:lnTo>
                      <a:pt x="189" y="100"/>
                    </a:lnTo>
                    <a:lnTo>
                      <a:pt x="190" y="131"/>
                    </a:lnTo>
                    <a:lnTo>
                      <a:pt x="189" y="161"/>
                    </a:lnTo>
                    <a:lnTo>
                      <a:pt x="185" y="188"/>
                    </a:lnTo>
                    <a:lnTo>
                      <a:pt x="179" y="211"/>
                    </a:lnTo>
                    <a:lnTo>
                      <a:pt x="170" y="230"/>
                    </a:lnTo>
                    <a:lnTo>
                      <a:pt x="155" y="244"/>
                    </a:lnTo>
                    <a:lnTo>
                      <a:pt x="136" y="255"/>
                    </a:lnTo>
                    <a:lnTo>
                      <a:pt x="111" y="261"/>
                    </a:lnTo>
                    <a:lnTo>
                      <a:pt x="78" y="263"/>
                    </a:lnTo>
                    <a:lnTo>
                      <a:pt x="38" y="261"/>
                    </a:lnTo>
                    <a:lnTo>
                      <a:pt x="0" y="256"/>
                    </a:lnTo>
                    <a:lnTo>
                      <a:pt x="0" y="6"/>
                    </a:lnTo>
                    <a:lnTo>
                      <a:pt x="38" y="1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Rectangle 574"/>
              <p:cNvSpPr>
                <a:spLocks noChangeArrowheads="1"/>
              </p:cNvSpPr>
              <p:nvPr/>
            </p:nvSpPr>
            <p:spPr bwMode="auto">
              <a:xfrm>
                <a:off x="5006976" y="3224213"/>
                <a:ext cx="44450" cy="4095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575"/>
              <p:cNvSpPr>
                <a:spLocks/>
              </p:cNvSpPr>
              <p:nvPr/>
            </p:nvSpPr>
            <p:spPr bwMode="auto">
              <a:xfrm>
                <a:off x="5157788" y="3221038"/>
                <a:ext cx="309563" cy="415925"/>
              </a:xfrm>
              <a:custGeom>
                <a:avLst/>
                <a:gdLst>
                  <a:gd name="T0" fmla="*/ 17 w 195"/>
                  <a:gd name="T1" fmla="*/ 0 h 262"/>
                  <a:gd name="T2" fmla="*/ 22 w 195"/>
                  <a:gd name="T3" fmla="*/ 0 h 262"/>
                  <a:gd name="T4" fmla="*/ 28 w 195"/>
                  <a:gd name="T5" fmla="*/ 2 h 262"/>
                  <a:gd name="T6" fmla="*/ 33 w 195"/>
                  <a:gd name="T7" fmla="*/ 7 h 262"/>
                  <a:gd name="T8" fmla="*/ 38 w 195"/>
                  <a:gd name="T9" fmla="*/ 11 h 262"/>
                  <a:gd name="T10" fmla="*/ 43 w 195"/>
                  <a:gd name="T11" fmla="*/ 18 h 262"/>
                  <a:gd name="T12" fmla="*/ 169 w 195"/>
                  <a:gd name="T13" fmla="*/ 222 h 262"/>
                  <a:gd name="T14" fmla="*/ 169 w 195"/>
                  <a:gd name="T15" fmla="*/ 2 h 262"/>
                  <a:gd name="T16" fmla="*/ 195 w 195"/>
                  <a:gd name="T17" fmla="*/ 2 h 262"/>
                  <a:gd name="T18" fmla="*/ 195 w 195"/>
                  <a:gd name="T19" fmla="*/ 243 h 262"/>
                  <a:gd name="T20" fmla="*/ 195 w 195"/>
                  <a:gd name="T21" fmla="*/ 249 h 262"/>
                  <a:gd name="T22" fmla="*/ 193 w 195"/>
                  <a:gd name="T23" fmla="*/ 254 h 262"/>
                  <a:gd name="T24" fmla="*/ 190 w 195"/>
                  <a:gd name="T25" fmla="*/ 257 h 262"/>
                  <a:gd name="T26" fmla="*/ 187 w 195"/>
                  <a:gd name="T27" fmla="*/ 260 h 262"/>
                  <a:gd name="T28" fmla="*/ 182 w 195"/>
                  <a:gd name="T29" fmla="*/ 262 h 262"/>
                  <a:gd name="T30" fmla="*/ 177 w 195"/>
                  <a:gd name="T31" fmla="*/ 262 h 262"/>
                  <a:gd name="T32" fmla="*/ 171 w 195"/>
                  <a:gd name="T33" fmla="*/ 262 h 262"/>
                  <a:gd name="T34" fmla="*/ 166 w 195"/>
                  <a:gd name="T35" fmla="*/ 260 h 262"/>
                  <a:gd name="T36" fmla="*/ 162 w 195"/>
                  <a:gd name="T37" fmla="*/ 255 h 262"/>
                  <a:gd name="T38" fmla="*/ 157 w 195"/>
                  <a:gd name="T39" fmla="*/ 251 h 262"/>
                  <a:gd name="T40" fmla="*/ 152 w 195"/>
                  <a:gd name="T41" fmla="*/ 244 h 262"/>
                  <a:gd name="T42" fmla="*/ 25 w 195"/>
                  <a:gd name="T43" fmla="*/ 40 h 262"/>
                  <a:gd name="T44" fmla="*/ 25 w 195"/>
                  <a:gd name="T45" fmla="*/ 260 h 262"/>
                  <a:gd name="T46" fmla="*/ 0 w 195"/>
                  <a:gd name="T47" fmla="*/ 260 h 262"/>
                  <a:gd name="T48" fmla="*/ 0 w 195"/>
                  <a:gd name="T49" fmla="*/ 19 h 262"/>
                  <a:gd name="T50" fmla="*/ 0 w 195"/>
                  <a:gd name="T51" fmla="*/ 13 h 262"/>
                  <a:gd name="T52" fmla="*/ 2 w 195"/>
                  <a:gd name="T53" fmla="*/ 8 h 262"/>
                  <a:gd name="T54" fmla="*/ 5 w 195"/>
                  <a:gd name="T55" fmla="*/ 5 h 262"/>
                  <a:gd name="T56" fmla="*/ 8 w 195"/>
                  <a:gd name="T57" fmla="*/ 2 h 262"/>
                  <a:gd name="T58" fmla="*/ 13 w 195"/>
                  <a:gd name="T59" fmla="*/ 0 h 262"/>
                  <a:gd name="T60" fmla="*/ 17 w 195"/>
                  <a:gd name="T6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5" h="262">
                    <a:moveTo>
                      <a:pt x="17" y="0"/>
                    </a:moveTo>
                    <a:lnTo>
                      <a:pt x="22" y="0"/>
                    </a:lnTo>
                    <a:lnTo>
                      <a:pt x="28" y="2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3" y="18"/>
                    </a:lnTo>
                    <a:lnTo>
                      <a:pt x="169" y="222"/>
                    </a:lnTo>
                    <a:lnTo>
                      <a:pt x="169" y="2"/>
                    </a:lnTo>
                    <a:lnTo>
                      <a:pt x="195" y="2"/>
                    </a:lnTo>
                    <a:lnTo>
                      <a:pt x="195" y="243"/>
                    </a:lnTo>
                    <a:lnTo>
                      <a:pt x="195" y="249"/>
                    </a:lnTo>
                    <a:lnTo>
                      <a:pt x="193" y="254"/>
                    </a:lnTo>
                    <a:lnTo>
                      <a:pt x="190" y="257"/>
                    </a:lnTo>
                    <a:lnTo>
                      <a:pt x="187" y="260"/>
                    </a:lnTo>
                    <a:lnTo>
                      <a:pt x="182" y="262"/>
                    </a:lnTo>
                    <a:lnTo>
                      <a:pt x="177" y="262"/>
                    </a:lnTo>
                    <a:lnTo>
                      <a:pt x="171" y="262"/>
                    </a:lnTo>
                    <a:lnTo>
                      <a:pt x="166" y="260"/>
                    </a:lnTo>
                    <a:lnTo>
                      <a:pt x="162" y="255"/>
                    </a:lnTo>
                    <a:lnTo>
                      <a:pt x="157" y="251"/>
                    </a:lnTo>
                    <a:lnTo>
                      <a:pt x="152" y="244"/>
                    </a:lnTo>
                    <a:lnTo>
                      <a:pt x="25" y="40"/>
                    </a:lnTo>
                    <a:lnTo>
                      <a:pt x="25" y="260"/>
                    </a:lnTo>
                    <a:lnTo>
                      <a:pt x="0" y="260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576"/>
              <p:cNvSpPr>
                <a:spLocks/>
              </p:cNvSpPr>
              <p:nvPr/>
            </p:nvSpPr>
            <p:spPr bwMode="auto">
              <a:xfrm>
                <a:off x="5572126" y="3224213"/>
                <a:ext cx="234950" cy="409575"/>
              </a:xfrm>
              <a:custGeom>
                <a:avLst/>
                <a:gdLst>
                  <a:gd name="T0" fmla="*/ 84 w 148"/>
                  <a:gd name="T1" fmla="*/ 0 h 258"/>
                  <a:gd name="T2" fmla="*/ 103 w 148"/>
                  <a:gd name="T3" fmla="*/ 0 h 258"/>
                  <a:gd name="T4" fmla="*/ 125 w 148"/>
                  <a:gd name="T5" fmla="*/ 0 h 258"/>
                  <a:gd name="T6" fmla="*/ 148 w 148"/>
                  <a:gd name="T7" fmla="*/ 1 h 258"/>
                  <a:gd name="T8" fmla="*/ 148 w 148"/>
                  <a:gd name="T9" fmla="*/ 24 h 258"/>
                  <a:gd name="T10" fmla="*/ 83 w 148"/>
                  <a:gd name="T11" fmla="*/ 24 h 258"/>
                  <a:gd name="T12" fmla="*/ 59 w 148"/>
                  <a:gd name="T13" fmla="*/ 25 h 258"/>
                  <a:gd name="T14" fmla="*/ 43 w 148"/>
                  <a:gd name="T15" fmla="*/ 28 h 258"/>
                  <a:gd name="T16" fmla="*/ 34 w 148"/>
                  <a:gd name="T17" fmla="*/ 38 h 258"/>
                  <a:gd name="T18" fmla="*/ 29 w 148"/>
                  <a:gd name="T19" fmla="*/ 52 h 258"/>
                  <a:gd name="T20" fmla="*/ 29 w 148"/>
                  <a:gd name="T21" fmla="*/ 73 h 258"/>
                  <a:gd name="T22" fmla="*/ 29 w 148"/>
                  <a:gd name="T23" fmla="*/ 116 h 258"/>
                  <a:gd name="T24" fmla="*/ 143 w 148"/>
                  <a:gd name="T25" fmla="*/ 116 h 258"/>
                  <a:gd name="T26" fmla="*/ 143 w 148"/>
                  <a:gd name="T27" fmla="*/ 138 h 258"/>
                  <a:gd name="T28" fmla="*/ 29 w 148"/>
                  <a:gd name="T29" fmla="*/ 138 h 258"/>
                  <a:gd name="T30" fmla="*/ 29 w 148"/>
                  <a:gd name="T31" fmla="*/ 258 h 258"/>
                  <a:gd name="T32" fmla="*/ 0 w 148"/>
                  <a:gd name="T33" fmla="*/ 258 h 258"/>
                  <a:gd name="T34" fmla="*/ 0 w 148"/>
                  <a:gd name="T35" fmla="*/ 57 h 258"/>
                  <a:gd name="T36" fmla="*/ 2 w 148"/>
                  <a:gd name="T37" fmla="*/ 36 h 258"/>
                  <a:gd name="T38" fmla="*/ 8 w 148"/>
                  <a:gd name="T39" fmla="*/ 22 h 258"/>
                  <a:gd name="T40" fmla="*/ 19 w 148"/>
                  <a:gd name="T41" fmla="*/ 11 h 258"/>
                  <a:gd name="T42" fmla="*/ 34 w 148"/>
                  <a:gd name="T43" fmla="*/ 5 h 258"/>
                  <a:gd name="T44" fmla="*/ 48 w 148"/>
                  <a:gd name="T45" fmla="*/ 1 h 258"/>
                  <a:gd name="T46" fmla="*/ 65 w 148"/>
                  <a:gd name="T47" fmla="*/ 0 h 258"/>
                  <a:gd name="T48" fmla="*/ 84 w 148"/>
                  <a:gd name="T4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8" h="258">
                    <a:moveTo>
                      <a:pt x="84" y="0"/>
                    </a:moveTo>
                    <a:lnTo>
                      <a:pt x="103" y="0"/>
                    </a:lnTo>
                    <a:lnTo>
                      <a:pt x="125" y="0"/>
                    </a:lnTo>
                    <a:lnTo>
                      <a:pt x="148" y="1"/>
                    </a:lnTo>
                    <a:lnTo>
                      <a:pt x="148" y="24"/>
                    </a:lnTo>
                    <a:lnTo>
                      <a:pt x="83" y="24"/>
                    </a:lnTo>
                    <a:lnTo>
                      <a:pt x="59" y="25"/>
                    </a:lnTo>
                    <a:lnTo>
                      <a:pt x="43" y="28"/>
                    </a:lnTo>
                    <a:lnTo>
                      <a:pt x="34" y="38"/>
                    </a:lnTo>
                    <a:lnTo>
                      <a:pt x="29" y="52"/>
                    </a:lnTo>
                    <a:lnTo>
                      <a:pt x="29" y="73"/>
                    </a:lnTo>
                    <a:lnTo>
                      <a:pt x="29" y="116"/>
                    </a:lnTo>
                    <a:lnTo>
                      <a:pt x="143" y="116"/>
                    </a:lnTo>
                    <a:lnTo>
                      <a:pt x="143" y="138"/>
                    </a:lnTo>
                    <a:lnTo>
                      <a:pt x="29" y="138"/>
                    </a:lnTo>
                    <a:lnTo>
                      <a:pt x="29" y="258"/>
                    </a:lnTo>
                    <a:lnTo>
                      <a:pt x="0" y="258"/>
                    </a:lnTo>
                    <a:lnTo>
                      <a:pt x="0" y="57"/>
                    </a:lnTo>
                    <a:lnTo>
                      <a:pt x="2" y="36"/>
                    </a:lnTo>
                    <a:lnTo>
                      <a:pt x="8" y="22"/>
                    </a:lnTo>
                    <a:lnTo>
                      <a:pt x="19" y="11"/>
                    </a:lnTo>
                    <a:lnTo>
                      <a:pt x="34" y="5"/>
                    </a:lnTo>
                    <a:lnTo>
                      <a:pt x="48" y="1"/>
                    </a:lnTo>
                    <a:lnTo>
                      <a:pt x="65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577"/>
              <p:cNvSpPr>
                <a:spLocks noEditPoints="1"/>
              </p:cNvSpPr>
              <p:nvPr/>
            </p:nvSpPr>
            <p:spPr bwMode="auto">
              <a:xfrm>
                <a:off x="5878513" y="3221038"/>
                <a:ext cx="317500" cy="415925"/>
              </a:xfrm>
              <a:custGeom>
                <a:avLst/>
                <a:gdLst>
                  <a:gd name="T0" fmla="*/ 100 w 200"/>
                  <a:gd name="T1" fmla="*/ 24 h 262"/>
                  <a:gd name="T2" fmla="*/ 78 w 200"/>
                  <a:gd name="T3" fmla="*/ 26 h 262"/>
                  <a:gd name="T4" fmla="*/ 61 w 200"/>
                  <a:gd name="T5" fmla="*/ 32 h 262"/>
                  <a:gd name="T6" fmla="*/ 48 w 200"/>
                  <a:gd name="T7" fmla="*/ 41 h 262"/>
                  <a:gd name="T8" fmla="*/ 38 w 200"/>
                  <a:gd name="T9" fmla="*/ 54 h 262"/>
                  <a:gd name="T10" fmla="*/ 34 w 200"/>
                  <a:gd name="T11" fmla="*/ 70 h 262"/>
                  <a:gd name="T12" fmla="*/ 31 w 200"/>
                  <a:gd name="T13" fmla="*/ 87 h 262"/>
                  <a:gd name="T14" fmla="*/ 29 w 200"/>
                  <a:gd name="T15" fmla="*/ 108 h 262"/>
                  <a:gd name="T16" fmla="*/ 29 w 200"/>
                  <a:gd name="T17" fmla="*/ 132 h 262"/>
                  <a:gd name="T18" fmla="*/ 29 w 200"/>
                  <a:gd name="T19" fmla="*/ 154 h 262"/>
                  <a:gd name="T20" fmla="*/ 31 w 200"/>
                  <a:gd name="T21" fmla="*/ 175 h 262"/>
                  <a:gd name="T22" fmla="*/ 34 w 200"/>
                  <a:gd name="T23" fmla="*/ 192 h 262"/>
                  <a:gd name="T24" fmla="*/ 38 w 200"/>
                  <a:gd name="T25" fmla="*/ 208 h 262"/>
                  <a:gd name="T26" fmla="*/ 48 w 200"/>
                  <a:gd name="T27" fmla="*/ 221 h 262"/>
                  <a:gd name="T28" fmla="*/ 61 w 200"/>
                  <a:gd name="T29" fmla="*/ 230 h 262"/>
                  <a:gd name="T30" fmla="*/ 78 w 200"/>
                  <a:gd name="T31" fmla="*/ 236 h 262"/>
                  <a:gd name="T32" fmla="*/ 100 w 200"/>
                  <a:gd name="T33" fmla="*/ 238 h 262"/>
                  <a:gd name="T34" fmla="*/ 122 w 200"/>
                  <a:gd name="T35" fmla="*/ 236 h 262"/>
                  <a:gd name="T36" fmla="*/ 140 w 200"/>
                  <a:gd name="T37" fmla="*/ 230 h 262"/>
                  <a:gd name="T38" fmla="*/ 153 w 200"/>
                  <a:gd name="T39" fmla="*/ 221 h 262"/>
                  <a:gd name="T40" fmla="*/ 160 w 200"/>
                  <a:gd name="T41" fmla="*/ 208 h 262"/>
                  <a:gd name="T42" fmla="*/ 167 w 200"/>
                  <a:gd name="T43" fmla="*/ 192 h 262"/>
                  <a:gd name="T44" fmla="*/ 170 w 200"/>
                  <a:gd name="T45" fmla="*/ 175 h 262"/>
                  <a:gd name="T46" fmla="*/ 172 w 200"/>
                  <a:gd name="T47" fmla="*/ 154 h 262"/>
                  <a:gd name="T48" fmla="*/ 172 w 200"/>
                  <a:gd name="T49" fmla="*/ 132 h 262"/>
                  <a:gd name="T50" fmla="*/ 172 w 200"/>
                  <a:gd name="T51" fmla="*/ 108 h 262"/>
                  <a:gd name="T52" fmla="*/ 170 w 200"/>
                  <a:gd name="T53" fmla="*/ 87 h 262"/>
                  <a:gd name="T54" fmla="*/ 167 w 200"/>
                  <a:gd name="T55" fmla="*/ 70 h 262"/>
                  <a:gd name="T56" fmla="*/ 160 w 200"/>
                  <a:gd name="T57" fmla="*/ 54 h 262"/>
                  <a:gd name="T58" fmla="*/ 153 w 200"/>
                  <a:gd name="T59" fmla="*/ 41 h 262"/>
                  <a:gd name="T60" fmla="*/ 140 w 200"/>
                  <a:gd name="T61" fmla="*/ 32 h 262"/>
                  <a:gd name="T62" fmla="*/ 122 w 200"/>
                  <a:gd name="T63" fmla="*/ 26 h 262"/>
                  <a:gd name="T64" fmla="*/ 100 w 200"/>
                  <a:gd name="T65" fmla="*/ 24 h 262"/>
                  <a:gd name="T66" fmla="*/ 100 w 200"/>
                  <a:gd name="T67" fmla="*/ 0 h 262"/>
                  <a:gd name="T68" fmla="*/ 130 w 200"/>
                  <a:gd name="T69" fmla="*/ 2 h 262"/>
                  <a:gd name="T70" fmla="*/ 154 w 200"/>
                  <a:gd name="T71" fmla="*/ 10 h 262"/>
                  <a:gd name="T72" fmla="*/ 172 w 200"/>
                  <a:gd name="T73" fmla="*/ 22 h 262"/>
                  <a:gd name="T74" fmla="*/ 186 w 200"/>
                  <a:gd name="T75" fmla="*/ 40 h 262"/>
                  <a:gd name="T76" fmla="*/ 194 w 200"/>
                  <a:gd name="T77" fmla="*/ 64 h 262"/>
                  <a:gd name="T78" fmla="*/ 198 w 200"/>
                  <a:gd name="T79" fmla="*/ 94 h 262"/>
                  <a:gd name="T80" fmla="*/ 200 w 200"/>
                  <a:gd name="T81" fmla="*/ 132 h 262"/>
                  <a:gd name="T82" fmla="*/ 198 w 200"/>
                  <a:gd name="T83" fmla="*/ 168 h 262"/>
                  <a:gd name="T84" fmla="*/ 194 w 200"/>
                  <a:gd name="T85" fmla="*/ 198 h 262"/>
                  <a:gd name="T86" fmla="*/ 186 w 200"/>
                  <a:gd name="T87" fmla="*/ 222 h 262"/>
                  <a:gd name="T88" fmla="*/ 172 w 200"/>
                  <a:gd name="T89" fmla="*/ 240 h 262"/>
                  <a:gd name="T90" fmla="*/ 154 w 200"/>
                  <a:gd name="T91" fmla="*/ 252 h 262"/>
                  <a:gd name="T92" fmla="*/ 130 w 200"/>
                  <a:gd name="T93" fmla="*/ 260 h 262"/>
                  <a:gd name="T94" fmla="*/ 100 w 200"/>
                  <a:gd name="T95" fmla="*/ 262 h 262"/>
                  <a:gd name="T96" fmla="*/ 70 w 200"/>
                  <a:gd name="T97" fmla="*/ 260 h 262"/>
                  <a:gd name="T98" fmla="*/ 46 w 200"/>
                  <a:gd name="T99" fmla="*/ 252 h 262"/>
                  <a:gd name="T100" fmla="*/ 27 w 200"/>
                  <a:gd name="T101" fmla="*/ 240 h 262"/>
                  <a:gd name="T102" fmla="*/ 15 w 200"/>
                  <a:gd name="T103" fmla="*/ 222 h 262"/>
                  <a:gd name="T104" fmla="*/ 7 w 200"/>
                  <a:gd name="T105" fmla="*/ 198 h 262"/>
                  <a:gd name="T106" fmla="*/ 2 w 200"/>
                  <a:gd name="T107" fmla="*/ 168 h 262"/>
                  <a:gd name="T108" fmla="*/ 0 w 200"/>
                  <a:gd name="T109" fmla="*/ 132 h 262"/>
                  <a:gd name="T110" fmla="*/ 2 w 200"/>
                  <a:gd name="T111" fmla="*/ 94 h 262"/>
                  <a:gd name="T112" fmla="*/ 7 w 200"/>
                  <a:gd name="T113" fmla="*/ 64 h 262"/>
                  <a:gd name="T114" fmla="*/ 15 w 200"/>
                  <a:gd name="T115" fmla="*/ 40 h 262"/>
                  <a:gd name="T116" fmla="*/ 27 w 200"/>
                  <a:gd name="T117" fmla="*/ 22 h 262"/>
                  <a:gd name="T118" fmla="*/ 46 w 200"/>
                  <a:gd name="T119" fmla="*/ 10 h 262"/>
                  <a:gd name="T120" fmla="*/ 70 w 200"/>
                  <a:gd name="T121" fmla="*/ 2 h 262"/>
                  <a:gd name="T122" fmla="*/ 100 w 200"/>
                  <a:gd name="T12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262">
                    <a:moveTo>
                      <a:pt x="100" y="24"/>
                    </a:moveTo>
                    <a:lnTo>
                      <a:pt x="78" y="26"/>
                    </a:lnTo>
                    <a:lnTo>
                      <a:pt x="61" y="32"/>
                    </a:lnTo>
                    <a:lnTo>
                      <a:pt x="48" y="41"/>
                    </a:lnTo>
                    <a:lnTo>
                      <a:pt x="38" y="54"/>
                    </a:lnTo>
                    <a:lnTo>
                      <a:pt x="34" y="70"/>
                    </a:lnTo>
                    <a:lnTo>
                      <a:pt x="31" y="87"/>
                    </a:lnTo>
                    <a:lnTo>
                      <a:pt x="29" y="108"/>
                    </a:lnTo>
                    <a:lnTo>
                      <a:pt x="29" y="132"/>
                    </a:lnTo>
                    <a:lnTo>
                      <a:pt x="29" y="154"/>
                    </a:lnTo>
                    <a:lnTo>
                      <a:pt x="31" y="175"/>
                    </a:lnTo>
                    <a:lnTo>
                      <a:pt x="34" y="192"/>
                    </a:lnTo>
                    <a:lnTo>
                      <a:pt x="38" y="208"/>
                    </a:lnTo>
                    <a:lnTo>
                      <a:pt x="48" y="221"/>
                    </a:lnTo>
                    <a:lnTo>
                      <a:pt x="61" y="230"/>
                    </a:lnTo>
                    <a:lnTo>
                      <a:pt x="78" y="236"/>
                    </a:lnTo>
                    <a:lnTo>
                      <a:pt x="100" y="238"/>
                    </a:lnTo>
                    <a:lnTo>
                      <a:pt x="122" y="236"/>
                    </a:lnTo>
                    <a:lnTo>
                      <a:pt x="140" y="230"/>
                    </a:lnTo>
                    <a:lnTo>
                      <a:pt x="153" y="221"/>
                    </a:lnTo>
                    <a:lnTo>
                      <a:pt x="160" y="208"/>
                    </a:lnTo>
                    <a:lnTo>
                      <a:pt x="167" y="192"/>
                    </a:lnTo>
                    <a:lnTo>
                      <a:pt x="170" y="175"/>
                    </a:lnTo>
                    <a:lnTo>
                      <a:pt x="172" y="154"/>
                    </a:lnTo>
                    <a:lnTo>
                      <a:pt x="172" y="132"/>
                    </a:lnTo>
                    <a:lnTo>
                      <a:pt x="172" y="108"/>
                    </a:lnTo>
                    <a:lnTo>
                      <a:pt x="170" y="87"/>
                    </a:lnTo>
                    <a:lnTo>
                      <a:pt x="167" y="70"/>
                    </a:lnTo>
                    <a:lnTo>
                      <a:pt x="160" y="54"/>
                    </a:lnTo>
                    <a:lnTo>
                      <a:pt x="153" y="41"/>
                    </a:lnTo>
                    <a:lnTo>
                      <a:pt x="140" y="32"/>
                    </a:lnTo>
                    <a:lnTo>
                      <a:pt x="122" y="26"/>
                    </a:lnTo>
                    <a:lnTo>
                      <a:pt x="100" y="24"/>
                    </a:lnTo>
                    <a:close/>
                    <a:moveTo>
                      <a:pt x="100" y="0"/>
                    </a:moveTo>
                    <a:lnTo>
                      <a:pt x="130" y="2"/>
                    </a:lnTo>
                    <a:lnTo>
                      <a:pt x="154" y="10"/>
                    </a:lnTo>
                    <a:lnTo>
                      <a:pt x="172" y="22"/>
                    </a:lnTo>
                    <a:lnTo>
                      <a:pt x="186" y="40"/>
                    </a:lnTo>
                    <a:lnTo>
                      <a:pt x="194" y="64"/>
                    </a:lnTo>
                    <a:lnTo>
                      <a:pt x="198" y="94"/>
                    </a:lnTo>
                    <a:lnTo>
                      <a:pt x="200" y="132"/>
                    </a:lnTo>
                    <a:lnTo>
                      <a:pt x="198" y="168"/>
                    </a:lnTo>
                    <a:lnTo>
                      <a:pt x="194" y="198"/>
                    </a:lnTo>
                    <a:lnTo>
                      <a:pt x="186" y="222"/>
                    </a:lnTo>
                    <a:lnTo>
                      <a:pt x="172" y="240"/>
                    </a:lnTo>
                    <a:lnTo>
                      <a:pt x="154" y="252"/>
                    </a:lnTo>
                    <a:lnTo>
                      <a:pt x="130" y="260"/>
                    </a:lnTo>
                    <a:lnTo>
                      <a:pt x="100" y="262"/>
                    </a:lnTo>
                    <a:lnTo>
                      <a:pt x="70" y="260"/>
                    </a:lnTo>
                    <a:lnTo>
                      <a:pt x="46" y="252"/>
                    </a:lnTo>
                    <a:lnTo>
                      <a:pt x="27" y="240"/>
                    </a:lnTo>
                    <a:lnTo>
                      <a:pt x="15" y="222"/>
                    </a:lnTo>
                    <a:lnTo>
                      <a:pt x="7" y="198"/>
                    </a:lnTo>
                    <a:lnTo>
                      <a:pt x="2" y="168"/>
                    </a:lnTo>
                    <a:lnTo>
                      <a:pt x="0" y="132"/>
                    </a:lnTo>
                    <a:lnTo>
                      <a:pt x="2" y="94"/>
                    </a:lnTo>
                    <a:lnTo>
                      <a:pt x="7" y="64"/>
                    </a:lnTo>
                    <a:lnTo>
                      <a:pt x="15" y="40"/>
                    </a:lnTo>
                    <a:lnTo>
                      <a:pt x="27" y="22"/>
                    </a:lnTo>
                    <a:lnTo>
                      <a:pt x="46" y="10"/>
                    </a:lnTo>
                    <a:lnTo>
                      <a:pt x="70" y="2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578"/>
              <p:cNvSpPr>
                <a:spLocks noEditPoints="1"/>
              </p:cNvSpPr>
              <p:nvPr/>
            </p:nvSpPr>
            <p:spPr bwMode="auto">
              <a:xfrm>
                <a:off x="6291263" y="3221038"/>
                <a:ext cx="284163" cy="412750"/>
              </a:xfrm>
              <a:custGeom>
                <a:avLst/>
                <a:gdLst>
                  <a:gd name="T0" fmla="*/ 79 w 179"/>
                  <a:gd name="T1" fmla="*/ 22 h 260"/>
                  <a:gd name="T2" fmla="*/ 56 w 179"/>
                  <a:gd name="T3" fmla="*/ 24 h 260"/>
                  <a:gd name="T4" fmla="*/ 29 w 179"/>
                  <a:gd name="T5" fmla="*/ 26 h 260"/>
                  <a:gd name="T6" fmla="*/ 29 w 179"/>
                  <a:gd name="T7" fmla="*/ 129 h 260"/>
                  <a:gd name="T8" fmla="*/ 56 w 179"/>
                  <a:gd name="T9" fmla="*/ 130 h 260"/>
                  <a:gd name="T10" fmla="*/ 78 w 179"/>
                  <a:gd name="T11" fmla="*/ 130 h 260"/>
                  <a:gd name="T12" fmla="*/ 100 w 179"/>
                  <a:gd name="T13" fmla="*/ 129 h 260"/>
                  <a:gd name="T14" fmla="*/ 117 w 179"/>
                  <a:gd name="T15" fmla="*/ 127 h 260"/>
                  <a:gd name="T16" fmla="*/ 132 w 179"/>
                  <a:gd name="T17" fmla="*/ 119 h 260"/>
                  <a:gd name="T18" fmla="*/ 141 w 179"/>
                  <a:gd name="T19" fmla="*/ 110 h 260"/>
                  <a:gd name="T20" fmla="*/ 147 w 179"/>
                  <a:gd name="T21" fmla="*/ 95 h 260"/>
                  <a:gd name="T22" fmla="*/ 151 w 179"/>
                  <a:gd name="T23" fmla="*/ 76 h 260"/>
                  <a:gd name="T24" fmla="*/ 147 w 179"/>
                  <a:gd name="T25" fmla="*/ 56 h 260"/>
                  <a:gd name="T26" fmla="*/ 141 w 179"/>
                  <a:gd name="T27" fmla="*/ 41 h 260"/>
                  <a:gd name="T28" fmla="*/ 127 w 179"/>
                  <a:gd name="T29" fmla="*/ 30 h 260"/>
                  <a:gd name="T30" fmla="*/ 106 w 179"/>
                  <a:gd name="T31" fmla="*/ 24 h 260"/>
                  <a:gd name="T32" fmla="*/ 79 w 179"/>
                  <a:gd name="T33" fmla="*/ 22 h 260"/>
                  <a:gd name="T34" fmla="*/ 78 w 179"/>
                  <a:gd name="T35" fmla="*/ 0 h 260"/>
                  <a:gd name="T36" fmla="*/ 102 w 179"/>
                  <a:gd name="T37" fmla="*/ 0 h 260"/>
                  <a:gd name="T38" fmla="*/ 122 w 179"/>
                  <a:gd name="T39" fmla="*/ 3 h 260"/>
                  <a:gd name="T40" fmla="*/ 141 w 179"/>
                  <a:gd name="T41" fmla="*/ 8 h 260"/>
                  <a:gd name="T42" fmla="*/ 157 w 179"/>
                  <a:gd name="T43" fmla="*/ 18 h 260"/>
                  <a:gd name="T44" fmla="*/ 168 w 179"/>
                  <a:gd name="T45" fmla="*/ 32 h 260"/>
                  <a:gd name="T46" fmla="*/ 176 w 179"/>
                  <a:gd name="T47" fmla="*/ 51 h 260"/>
                  <a:gd name="T48" fmla="*/ 179 w 179"/>
                  <a:gd name="T49" fmla="*/ 76 h 260"/>
                  <a:gd name="T50" fmla="*/ 176 w 179"/>
                  <a:gd name="T51" fmla="*/ 99 h 260"/>
                  <a:gd name="T52" fmla="*/ 171 w 179"/>
                  <a:gd name="T53" fmla="*/ 116 h 260"/>
                  <a:gd name="T54" fmla="*/ 162 w 179"/>
                  <a:gd name="T55" fmla="*/ 130 h 260"/>
                  <a:gd name="T56" fmla="*/ 149 w 179"/>
                  <a:gd name="T57" fmla="*/ 141 h 260"/>
                  <a:gd name="T58" fmla="*/ 133 w 179"/>
                  <a:gd name="T59" fmla="*/ 148 h 260"/>
                  <a:gd name="T60" fmla="*/ 116 w 179"/>
                  <a:gd name="T61" fmla="*/ 152 h 260"/>
                  <a:gd name="T62" fmla="*/ 179 w 179"/>
                  <a:gd name="T63" fmla="*/ 260 h 260"/>
                  <a:gd name="T64" fmla="*/ 146 w 179"/>
                  <a:gd name="T65" fmla="*/ 260 h 260"/>
                  <a:gd name="T66" fmla="*/ 86 w 179"/>
                  <a:gd name="T67" fmla="*/ 154 h 260"/>
                  <a:gd name="T68" fmla="*/ 81 w 179"/>
                  <a:gd name="T69" fmla="*/ 154 h 260"/>
                  <a:gd name="T70" fmla="*/ 64 w 179"/>
                  <a:gd name="T71" fmla="*/ 154 h 260"/>
                  <a:gd name="T72" fmla="*/ 45 w 179"/>
                  <a:gd name="T73" fmla="*/ 154 h 260"/>
                  <a:gd name="T74" fmla="*/ 29 w 179"/>
                  <a:gd name="T75" fmla="*/ 152 h 260"/>
                  <a:gd name="T76" fmla="*/ 29 w 179"/>
                  <a:gd name="T77" fmla="*/ 260 h 260"/>
                  <a:gd name="T78" fmla="*/ 0 w 179"/>
                  <a:gd name="T79" fmla="*/ 260 h 260"/>
                  <a:gd name="T80" fmla="*/ 0 w 179"/>
                  <a:gd name="T81" fmla="*/ 5 h 260"/>
                  <a:gd name="T82" fmla="*/ 37 w 179"/>
                  <a:gd name="T83" fmla="*/ 2 h 260"/>
                  <a:gd name="T84" fmla="*/ 78 w 179"/>
                  <a:gd name="T85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9" h="260">
                    <a:moveTo>
                      <a:pt x="79" y="22"/>
                    </a:moveTo>
                    <a:lnTo>
                      <a:pt x="56" y="24"/>
                    </a:lnTo>
                    <a:lnTo>
                      <a:pt x="29" y="26"/>
                    </a:lnTo>
                    <a:lnTo>
                      <a:pt x="29" y="129"/>
                    </a:lnTo>
                    <a:lnTo>
                      <a:pt x="56" y="130"/>
                    </a:lnTo>
                    <a:lnTo>
                      <a:pt x="78" y="130"/>
                    </a:lnTo>
                    <a:lnTo>
                      <a:pt x="100" y="129"/>
                    </a:lnTo>
                    <a:lnTo>
                      <a:pt x="117" y="127"/>
                    </a:lnTo>
                    <a:lnTo>
                      <a:pt x="132" y="119"/>
                    </a:lnTo>
                    <a:lnTo>
                      <a:pt x="141" y="110"/>
                    </a:lnTo>
                    <a:lnTo>
                      <a:pt x="147" y="95"/>
                    </a:lnTo>
                    <a:lnTo>
                      <a:pt x="151" y="76"/>
                    </a:lnTo>
                    <a:lnTo>
                      <a:pt x="147" y="56"/>
                    </a:lnTo>
                    <a:lnTo>
                      <a:pt x="141" y="41"/>
                    </a:lnTo>
                    <a:lnTo>
                      <a:pt x="127" y="30"/>
                    </a:lnTo>
                    <a:lnTo>
                      <a:pt x="106" y="24"/>
                    </a:lnTo>
                    <a:lnTo>
                      <a:pt x="79" y="22"/>
                    </a:lnTo>
                    <a:close/>
                    <a:moveTo>
                      <a:pt x="78" y="0"/>
                    </a:moveTo>
                    <a:lnTo>
                      <a:pt x="102" y="0"/>
                    </a:lnTo>
                    <a:lnTo>
                      <a:pt x="122" y="3"/>
                    </a:lnTo>
                    <a:lnTo>
                      <a:pt x="141" y="8"/>
                    </a:lnTo>
                    <a:lnTo>
                      <a:pt x="157" y="18"/>
                    </a:lnTo>
                    <a:lnTo>
                      <a:pt x="168" y="32"/>
                    </a:lnTo>
                    <a:lnTo>
                      <a:pt x="176" y="51"/>
                    </a:lnTo>
                    <a:lnTo>
                      <a:pt x="179" y="76"/>
                    </a:lnTo>
                    <a:lnTo>
                      <a:pt x="176" y="99"/>
                    </a:lnTo>
                    <a:lnTo>
                      <a:pt x="171" y="116"/>
                    </a:lnTo>
                    <a:lnTo>
                      <a:pt x="162" y="130"/>
                    </a:lnTo>
                    <a:lnTo>
                      <a:pt x="149" y="141"/>
                    </a:lnTo>
                    <a:lnTo>
                      <a:pt x="133" y="148"/>
                    </a:lnTo>
                    <a:lnTo>
                      <a:pt x="116" y="152"/>
                    </a:lnTo>
                    <a:lnTo>
                      <a:pt x="179" y="260"/>
                    </a:lnTo>
                    <a:lnTo>
                      <a:pt x="146" y="260"/>
                    </a:lnTo>
                    <a:lnTo>
                      <a:pt x="86" y="154"/>
                    </a:lnTo>
                    <a:lnTo>
                      <a:pt x="81" y="154"/>
                    </a:lnTo>
                    <a:lnTo>
                      <a:pt x="64" y="154"/>
                    </a:lnTo>
                    <a:lnTo>
                      <a:pt x="45" y="154"/>
                    </a:lnTo>
                    <a:lnTo>
                      <a:pt x="29" y="152"/>
                    </a:lnTo>
                    <a:lnTo>
                      <a:pt x="29" y="260"/>
                    </a:lnTo>
                    <a:lnTo>
                      <a:pt x="0" y="260"/>
                    </a:lnTo>
                    <a:lnTo>
                      <a:pt x="0" y="5"/>
                    </a:lnTo>
                    <a:lnTo>
                      <a:pt x="37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579"/>
              <p:cNvSpPr>
                <a:spLocks/>
              </p:cNvSpPr>
              <p:nvPr/>
            </p:nvSpPr>
            <p:spPr bwMode="auto">
              <a:xfrm>
                <a:off x="6657976" y="3221038"/>
                <a:ext cx="415925" cy="412750"/>
              </a:xfrm>
              <a:custGeom>
                <a:avLst/>
                <a:gdLst>
                  <a:gd name="T0" fmla="*/ 34 w 262"/>
                  <a:gd name="T1" fmla="*/ 0 h 260"/>
                  <a:gd name="T2" fmla="*/ 38 w 262"/>
                  <a:gd name="T3" fmla="*/ 0 h 260"/>
                  <a:gd name="T4" fmla="*/ 42 w 262"/>
                  <a:gd name="T5" fmla="*/ 2 h 260"/>
                  <a:gd name="T6" fmla="*/ 46 w 262"/>
                  <a:gd name="T7" fmla="*/ 7 h 260"/>
                  <a:gd name="T8" fmla="*/ 51 w 262"/>
                  <a:gd name="T9" fmla="*/ 11 h 260"/>
                  <a:gd name="T10" fmla="*/ 54 w 262"/>
                  <a:gd name="T11" fmla="*/ 18 h 260"/>
                  <a:gd name="T12" fmla="*/ 130 w 262"/>
                  <a:gd name="T13" fmla="*/ 187 h 260"/>
                  <a:gd name="T14" fmla="*/ 208 w 262"/>
                  <a:gd name="T15" fmla="*/ 18 h 260"/>
                  <a:gd name="T16" fmla="*/ 213 w 262"/>
                  <a:gd name="T17" fmla="*/ 10 h 260"/>
                  <a:gd name="T18" fmla="*/ 217 w 262"/>
                  <a:gd name="T19" fmla="*/ 3 h 260"/>
                  <a:gd name="T20" fmla="*/ 224 w 262"/>
                  <a:gd name="T21" fmla="*/ 0 h 260"/>
                  <a:gd name="T22" fmla="*/ 230 w 262"/>
                  <a:gd name="T23" fmla="*/ 0 h 260"/>
                  <a:gd name="T24" fmla="*/ 235 w 262"/>
                  <a:gd name="T25" fmla="*/ 0 h 260"/>
                  <a:gd name="T26" fmla="*/ 241 w 262"/>
                  <a:gd name="T27" fmla="*/ 3 h 260"/>
                  <a:gd name="T28" fmla="*/ 244 w 262"/>
                  <a:gd name="T29" fmla="*/ 7 h 260"/>
                  <a:gd name="T30" fmla="*/ 246 w 262"/>
                  <a:gd name="T31" fmla="*/ 13 h 260"/>
                  <a:gd name="T32" fmla="*/ 247 w 262"/>
                  <a:gd name="T33" fmla="*/ 19 h 260"/>
                  <a:gd name="T34" fmla="*/ 262 w 262"/>
                  <a:gd name="T35" fmla="*/ 260 h 260"/>
                  <a:gd name="T36" fmla="*/ 233 w 262"/>
                  <a:gd name="T37" fmla="*/ 260 h 260"/>
                  <a:gd name="T38" fmla="*/ 222 w 262"/>
                  <a:gd name="T39" fmla="*/ 45 h 260"/>
                  <a:gd name="T40" fmla="*/ 148 w 262"/>
                  <a:gd name="T41" fmla="*/ 211 h 260"/>
                  <a:gd name="T42" fmla="*/ 145 w 262"/>
                  <a:gd name="T43" fmla="*/ 217 h 260"/>
                  <a:gd name="T44" fmla="*/ 140 w 262"/>
                  <a:gd name="T45" fmla="*/ 222 h 260"/>
                  <a:gd name="T46" fmla="*/ 137 w 262"/>
                  <a:gd name="T47" fmla="*/ 224 h 260"/>
                  <a:gd name="T48" fmla="*/ 130 w 262"/>
                  <a:gd name="T49" fmla="*/ 225 h 260"/>
                  <a:gd name="T50" fmla="*/ 126 w 262"/>
                  <a:gd name="T51" fmla="*/ 224 h 260"/>
                  <a:gd name="T52" fmla="*/ 121 w 262"/>
                  <a:gd name="T53" fmla="*/ 222 h 260"/>
                  <a:gd name="T54" fmla="*/ 118 w 262"/>
                  <a:gd name="T55" fmla="*/ 217 h 260"/>
                  <a:gd name="T56" fmla="*/ 114 w 262"/>
                  <a:gd name="T57" fmla="*/ 211 h 260"/>
                  <a:gd name="T58" fmla="*/ 40 w 262"/>
                  <a:gd name="T59" fmla="*/ 45 h 260"/>
                  <a:gd name="T60" fmla="*/ 27 w 262"/>
                  <a:gd name="T61" fmla="*/ 260 h 260"/>
                  <a:gd name="T62" fmla="*/ 0 w 262"/>
                  <a:gd name="T63" fmla="*/ 260 h 260"/>
                  <a:gd name="T64" fmla="*/ 15 w 262"/>
                  <a:gd name="T65" fmla="*/ 19 h 260"/>
                  <a:gd name="T66" fmla="*/ 16 w 262"/>
                  <a:gd name="T67" fmla="*/ 11 h 260"/>
                  <a:gd name="T68" fmla="*/ 18 w 262"/>
                  <a:gd name="T69" fmla="*/ 7 h 260"/>
                  <a:gd name="T70" fmla="*/ 23 w 262"/>
                  <a:gd name="T71" fmla="*/ 3 h 260"/>
                  <a:gd name="T72" fmla="*/ 27 w 262"/>
                  <a:gd name="T73" fmla="*/ 0 h 260"/>
                  <a:gd name="T74" fmla="*/ 34 w 262"/>
                  <a:gd name="T75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2" h="260">
                    <a:moveTo>
                      <a:pt x="34" y="0"/>
                    </a:moveTo>
                    <a:lnTo>
                      <a:pt x="38" y="0"/>
                    </a:lnTo>
                    <a:lnTo>
                      <a:pt x="42" y="2"/>
                    </a:lnTo>
                    <a:lnTo>
                      <a:pt x="46" y="7"/>
                    </a:lnTo>
                    <a:lnTo>
                      <a:pt x="51" y="11"/>
                    </a:lnTo>
                    <a:lnTo>
                      <a:pt x="54" y="18"/>
                    </a:lnTo>
                    <a:lnTo>
                      <a:pt x="130" y="187"/>
                    </a:lnTo>
                    <a:lnTo>
                      <a:pt x="208" y="18"/>
                    </a:lnTo>
                    <a:lnTo>
                      <a:pt x="213" y="10"/>
                    </a:lnTo>
                    <a:lnTo>
                      <a:pt x="217" y="3"/>
                    </a:lnTo>
                    <a:lnTo>
                      <a:pt x="224" y="0"/>
                    </a:lnTo>
                    <a:lnTo>
                      <a:pt x="230" y="0"/>
                    </a:lnTo>
                    <a:lnTo>
                      <a:pt x="235" y="0"/>
                    </a:lnTo>
                    <a:lnTo>
                      <a:pt x="241" y="3"/>
                    </a:lnTo>
                    <a:lnTo>
                      <a:pt x="244" y="7"/>
                    </a:lnTo>
                    <a:lnTo>
                      <a:pt x="246" y="13"/>
                    </a:lnTo>
                    <a:lnTo>
                      <a:pt x="247" y="19"/>
                    </a:lnTo>
                    <a:lnTo>
                      <a:pt x="262" y="260"/>
                    </a:lnTo>
                    <a:lnTo>
                      <a:pt x="233" y="260"/>
                    </a:lnTo>
                    <a:lnTo>
                      <a:pt x="222" y="45"/>
                    </a:lnTo>
                    <a:lnTo>
                      <a:pt x="148" y="211"/>
                    </a:lnTo>
                    <a:lnTo>
                      <a:pt x="145" y="217"/>
                    </a:lnTo>
                    <a:lnTo>
                      <a:pt x="140" y="222"/>
                    </a:lnTo>
                    <a:lnTo>
                      <a:pt x="137" y="224"/>
                    </a:lnTo>
                    <a:lnTo>
                      <a:pt x="130" y="225"/>
                    </a:lnTo>
                    <a:lnTo>
                      <a:pt x="126" y="224"/>
                    </a:lnTo>
                    <a:lnTo>
                      <a:pt x="121" y="222"/>
                    </a:lnTo>
                    <a:lnTo>
                      <a:pt x="118" y="217"/>
                    </a:lnTo>
                    <a:lnTo>
                      <a:pt x="114" y="211"/>
                    </a:lnTo>
                    <a:lnTo>
                      <a:pt x="40" y="45"/>
                    </a:lnTo>
                    <a:lnTo>
                      <a:pt x="27" y="260"/>
                    </a:lnTo>
                    <a:lnTo>
                      <a:pt x="0" y="260"/>
                    </a:lnTo>
                    <a:lnTo>
                      <a:pt x="15" y="19"/>
                    </a:lnTo>
                    <a:lnTo>
                      <a:pt x="16" y="11"/>
                    </a:lnTo>
                    <a:lnTo>
                      <a:pt x="18" y="7"/>
                    </a:lnTo>
                    <a:lnTo>
                      <a:pt x="23" y="3"/>
                    </a:lnTo>
                    <a:lnTo>
                      <a:pt x="27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580"/>
              <p:cNvSpPr>
                <a:spLocks noEditPoints="1"/>
              </p:cNvSpPr>
              <p:nvPr/>
            </p:nvSpPr>
            <p:spPr bwMode="auto">
              <a:xfrm>
                <a:off x="7148513" y="3221038"/>
                <a:ext cx="352425" cy="412750"/>
              </a:xfrm>
              <a:custGeom>
                <a:avLst/>
                <a:gdLst>
                  <a:gd name="T0" fmla="*/ 111 w 222"/>
                  <a:gd name="T1" fmla="*/ 32 h 260"/>
                  <a:gd name="T2" fmla="*/ 64 w 222"/>
                  <a:gd name="T3" fmla="*/ 163 h 260"/>
                  <a:gd name="T4" fmla="*/ 159 w 222"/>
                  <a:gd name="T5" fmla="*/ 163 h 260"/>
                  <a:gd name="T6" fmla="*/ 111 w 222"/>
                  <a:gd name="T7" fmla="*/ 32 h 260"/>
                  <a:gd name="T8" fmla="*/ 113 w 222"/>
                  <a:gd name="T9" fmla="*/ 0 h 260"/>
                  <a:gd name="T10" fmla="*/ 117 w 222"/>
                  <a:gd name="T11" fmla="*/ 0 h 260"/>
                  <a:gd name="T12" fmla="*/ 124 w 222"/>
                  <a:gd name="T13" fmla="*/ 3 h 260"/>
                  <a:gd name="T14" fmla="*/ 127 w 222"/>
                  <a:gd name="T15" fmla="*/ 7 h 260"/>
                  <a:gd name="T16" fmla="*/ 132 w 222"/>
                  <a:gd name="T17" fmla="*/ 11 h 260"/>
                  <a:gd name="T18" fmla="*/ 135 w 222"/>
                  <a:gd name="T19" fmla="*/ 19 h 260"/>
                  <a:gd name="T20" fmla="*/ 222 w 222"/>
                  <a:gd name="T21" fmla="*/ 260 h 260"/>
                  <a:gd name="T22" fmla="*/ 192 w 222"/>
                  <a:gd name="T23" fmla="*/ 260 h 260"/>
                  <a:gd name="T24" fmla="*/ 167 w 222"/>
                  <a:gd name="T25" fmla="*/ 186 h 260"/>
                  <a:gd name="T26" fmla="*/ 56 w 222"/>
                  <a:gd name="T27" fmla="*/ 186 h 260"/>
                  <a:gd name="T28" fmla="*/ 29 w 222"/>
                  <a:gd name="T29" fmla="*/ 260 h 260"/>
                  <a:gd name="T30" fmla="*/ 0 w 222"/>
                  <a:gd name="T31" fmla="*/ 260 h 260"/>
                  <a:gd name="T32" fmla="*/ 89 w 222"/>
                  <a:gd name="T33" fmla="*/ 19 h 260"/>
                  <a:gd name="T34" fmla="*/ 92 w 222"/>
                  <a:gd name="T35" fmla="*/ 11 h 260"/>
                  <a:gd name="T36" fmla="*/ 97 w 222"/>
                  <a:gd name="T37" fmla="*/ 7 h 260"/>
                  <a:gd name="T38" fmla="*/ 102 w 222"/>
                  <a:gd name="T39" fmla="*/ 3 h 260"/>
                  <a:gd name="T40" fmla="*/ 106 w 222"/>
                  <a:gd name="T41" fmla="*/ 0 h 260"/>
                  <a:gd name="T42" fmla="*/ 113 w 222"/>
                  <a:gd name="T43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2" h="260">
                    <a:moveTo>
                      <a:pt x="111" y="32"/>
                    </a:moveTo>
                    <a:lnTo>
                      <a:pt x="64" y="163"/>
                    </a:lnTo>
                    <a:lnTo>
                      <a:pt x="159" y="163"/>
                    </a:lnTo>
                    <a:lnTo>
                      <a:pt x="111" y="32"/>
                    </a:lnTo>
                    <a:close/>
                    <a:moveTo>
                      <a:pt x="113" y="0"/>
                    </a:moveTo>
                    <a:lnTo>
                      <a:pt x="117" y="0"/>
                    </a:lnTo>
                    <a:lnTo>
                      <a:pt x="124" y="3"/>
                    </a:lnTo>
                    <a:lnTo>
                      <a:pt x="127" y="7"/>
                    </a:lnTo>
                    <a:lnTo>
                      <a:pt x="132" y="11"/>
                    </a:lnTo>
                    <a:lnTo>
                      <a:pt x="135" y="19"/>
                    </a:lnTo>
                    <a:lnTo>
                      <a:pt x="222" y="260"/>
                    </a:lnTo>
                    <a:lnTo>
                      <a:pt x="192" y="260"/>
                    </a:lnTo>
                    <a:lnTo>
                      <a:pt x="167" y="186"/>
                    </a:lnTo>
                    <a:lnTo>
                      <a:pt x="56" y="186"/>
                    </a:lnTo>
                    <a:lnTo>
                      <a:pt x="29" y="260"/>
                    </a:lnTo>
                    <a:lnTo>
                      <a:pt x="0" y="260"/>
                    </a:lnTo>
                    <a:lnTo>
                      <a:pt x="89" y="19"/>
                    </a:lnTo>
                    <a:lnTo>
                      <a:pt x="92" y="11"/>
                    </a:lnTo>
                    <a:lnTo>
                      <a:pt x="97" y="7"/>
                    </a:lnTo>
                    <a:lnTo>
                      <a:pt x="102" y="3"/>
                    </a:lnTo>
                    <a:lnTo>
                      <a:pt x="106" y="0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581"/>
              <p:cNvSpPr>
                <a:spLocks/>
              </p:cNvSpPr>
              <p:nvPr/>
            </p:nvSpPr>
            <p:spPr bwMode="auto">
              <a:xfrm>
                <a:off x="7505701" y="3224213"/>
                <a:ext cx="269875" cy="409575"/>
              </a:xfrm>
              <a:custGeom>
                <a:avLst/>
                <a:gdLst>
                  <a:gd name="T0" fmla="*/ 0 w 170"/>
                  <a:gd name="T1" fmla="*/ 0 h 258"/>
                  <a:gd name="T2" fmla="*/ 170 w 170"/>
                  <a:gd name="T3" fmla="*/ 0 h 258"/>
                  <a:gd name="T4" fmla="*/ 170 w 170"/>
                  <a:gd name="T5" fmla="*/ 24 h 258"/>
                  <a:gd name="T6" fmla="*/ 100 w 170"/>
                  <a:gd name="T7" fmla="*/ 24 h 258"/>
                  <a:gd name="T8" fmla="*/ 100 w 170"/>
                  <a:gd name="T9" fmla="*/ 258 h 258"/>
                  <a:gd name="T10" fmla="*/ 71 w 170"/>
                  <a:gd name="T11" fmla="*/ 258 h 258"/>
                  <a:gd name="T12" fmla="*/ 71 w 170"/>
                  <a:gd name="T13" fmla="*/ 24 h 258"/>
                  <a:gd name="T14" fmla="*/ 0 w 170"/>
                  <a:gd name="T15" fmla="*/ 24 h 258"/>
                  <a:gd name="T16" fmla="*/ 0 w 170"/>
                  <a:gd name="T17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58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4"/>
                    </a:lnTo>
                    <a:lnTo>
                      <a:pt x="100" y="24"/>
                    </a:lnTo>
                    <a:lnTo>
                      <a:pt x="100" y="258"/>
                    </a:lnTo>
                    <a:lnTo>
                      <a:pt x="71" y="258"/>
                    </a:lnTo>
                    <a:lnTo>
                      <a:pt x="71" y="24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Rectangle 582"/>
              <p:cNvSpPr>
                <a:spLocks noChangeArrowheads="1"/>
              </p:cNvSpPr>
              <p:nvPr/>
            </p:nvSpPr>
            <p:spPr bwMode="auto">
              <a:xfrm>
                <a:off x="7853363" y="3224213"/>
                <a:ext cx="42863" cy="40957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583"/>
              <p:cNvSpPr>
                <a:spLocks noEditPoints="1"/>
              </p:cNvSpPr>
              <p:nvPr/>
            </p:nvSpPr>
            <p:spPr bwMode="auto">
              <a:xfrm>
                <a:off x="7991476" y="3221038"/>
                <a:ext cx="315913" cy="415925"/>
              </a:xfrm>
              <a:custGeom>
                <a:avLst/>
                <a:gdLst>
                  <a:gd name="T0" fmla="*/ 100 w 199"/>
                  <a:gd name="T1" fmla="*/ 24 h 262"/>
                  <a:gd name="T2" fmla="*/ 77 w 199"/>
                  <a:gd name="T3" fmla="*/ 26 h 262"/>
                  <a:gd name="T4" fmla="*/ 60 w 199"/>
                  <a:gd name="T5" fmla="*/ 32 h 262"/>
                  <a:gd name="T6" fmla="*/ 47 w 199"/>
                  <a:gd name="T7" fmla="*/ 41 h 262"/>
                  <a:gd name="T8" fmla="*/ 39 w 199"/>
                  <a:gd name="T9" fmla="*/ 54 h 262"/>
                  <a:gd name="T10" fmla="*/ 33 w 199"/>
                  <a:gd name="T11" fmla="*/ 70 h 262"/>
                  <a:gd name="T12" fmla="*/ 31 w 199"/>
                  <a:gd name="T13" fmla="*/ 87 h 262"/>
                  <a:gd name="T14" fmla="*/ 30 w 199"/>
                  <a:gd name="T15" fmla="*/ 108 h 262"/>
                  <a:gd name="T16" fmla="*/ 30 w 199"/>
                  <a:gd name="T17" fmla="*/ 132 h 262"/>
                  <a:gd name="T18" fmla="*/ 30 w 199"/>
                  <a:gd name="T19" fmla="*/ 154 h 262"/>
                  <a:gd name="T20" fmla="*/ 31 w 199"/>
                  <a:gd name="T21" fmla="*/ 175 h 262"/>
                  <a:gd name="T22" fmla="*/ 33 w 199"/>
                  <a:gd name="T23" fmla="*/ 192 h 262"/>
                  <a:gd name="T24" fmla="*/ 39 w 199"/>
                  <a:gd name="T25" fmla="*/ 208 h 262"/>
                  <a:gd name="T26" fmla="*/ 47 w 199"/>
                  <a:gd name="T27" fmla="*/ 221 h 262"/>
                  <a:gd name="T28" fmla="*/ 60 w 199"/>
                  <a:gd name="T29" fmla="*/ 230 h 262"/>
                  <a:gd name="T30" fmla="*/ 77 w 199"/>
                  <a:gd name="T31" fmla="*/ 236 h 262"/>
                  <a:gd name="T32" fmla="*/ 100 w 199"/>
                  <a:gd name="T33" fmla="*/ 238 h 262"/>
                  <a:gd name="T34" fmla="*/ 123 w 199"/>
                  <a:gd name="T35" fmla="*/ 236 h 262"/>
                  <a:gd name="T36" fmla="*/ 141 w 199"/>
                  <a:gd name="T37" fmla="*/ 230 h 262"/>
                  <a:gd name="T38" fmla="*/ 152 w 199"/>
                  <a:gd name="T39" fmla="*/ 221 h 262"/>
                  <a:gd name="T40" fmla="*/ 161 w 199"/>
                  <a:gd name="T41" fmla="*/ 208 h 262"/>
                  <a:gd name="T42" fmla="*/ 166 w 199"/>
                  <a:gd name="T43" fmla="*/ 192 h 262"/>
                  <a:gd name="T44" fmla="*/ 169 w 199"/>
                  <a:gd name="T45" fmla="*/ 175 h 262"/>
                  <a:gd name="T46" fmla="*/ 171 w 199"/>
                  <a:gd name="T47" fmla="*/ 154 h 262"/>
                  <a:gd name="T48" fmla="*/ 171 w 199"/>
                  <a:gd name="T49" fmla="*/ 132 h 262"/>
                  <a:gd name="T50" fmla="*/ 171 w 199"/>
                  <a:gd name="T51" fmla="*/ 108 h 262"/>
                  <a:gd name="T52" fmla="*/ 169 w 199"/>
                  <a:gd name="T53" fmla="*/ 87 h 262"/>
                  <a:gd name="T54" fmla="*/ 166 w 199"/>
                  <a:gd name="T55" fmla="*/ 70 h 262"/>
                  <a:gd name="T56" fmla="*/ 161 w 199"/>
                  <a:gd name="T57" fmla="*/ 54 h 262"/>
                  <a:gd name="T58" fmla="*/ 152 w 199"/>
                  <a:gd name="T59" fmla="*/ 41 h 262"/>
                  <a:gd name="T60" fmla="*/ 141 w 199"/>
                  <a:gd name="T61" fmla="*/ 32 h 262"/>
                  <a:gd name="T62" fmla="*/ 123 w 199"/>
                  <a:gd name="T63" fmla="*/ 26 h 262"/>
                  <a:gd name="T64" fmla="*/ 100 w 199"/>
                  <a:gd name="T65" fmla="*/ 24 h 262"/>
                  <a:gd name="T66" fmla="*/ 100 w 199"/>
                  <a:gd name="T67" fmla="*/ 0 h 262"/>
                  <a:gd name="T68" fmla="*/ 130 w 199"/>
                  <a:gd name="T69" fmla="*/ 2 h 262"/>
                  <a:gd name="T70" fmla="*/ 153 w 199"/>
                  <a:gd name="T71" fmla="*/ 10 h 262"/>
                  <a:gd name="T72" fmla="*/ 172 w 199"/>
                  <a:gd name="T73" fmla="*/ 22 h 262"/>
                  <a:gd name="T74" fmla="*/ 185 w 199"/>
                  <a:gd name="T75" fmla="*/ 40 h 262"/>
                  <a:gd name="T76" fmla="*/ 193 w 199"/>
                  <a:gd name="T77" fmla="*/ 64 h 262"/>
                  <a:gd name="T78" fmla="*/ 198 w 199"/>
                  <a:gd name="T79" fmla="*/ 94 h 262"/>
                  <a:gd name="T80" fmla="*/ 199 w 199"/>
                  <a:gd name="T81" fmla="*/ 132 h 262"/>
                  <a:gd name="T82" fmla="*/ 198 w 199"/>
                  <a:gd name="T83" fmla="*/ 168 h 262"/>
                  <a:gd name="T84" fmla="*/ 193 w 199"/>
                  <a:gd name="T85" fmla="*/ 198 h 262"/>
                  <a:gd name="T86" fmla="*/ 185 w 199"/>
                  <a:gd name="T87" fmla="*/ 222 h 262"/>
                  <a:gd name="T88" fmla="*/ 172 w 199"/>
                  <a:gd name="T89" fmla="*/ 240 h 262"/>
                  <a:gd name="T90" fmla="*/ 153 w 199"/>
                  <a:gd name="T91" fmla="*/ 252 h 262"/>
                  <a:gd name="T92" fmla="*/ 130 w 199"/>
                  <a:gd name="T93" fmla="*/ 260 h 262"/>
                  <a:gd name="T94" fmla="*/ 100 w 199"/>
                  <a:gd name="T95" fmla="*/ 262 h 262"/>
                  <a:gd name="T96" fmla="*/ 69 w 199"/>
                  <a:gd name="T97" fmla="*/ 260 h 262"/>
                  <a:gd name="T98" fmla="*/ 46 w 199"/>
                  <a:gd name="T99" fmla="*/ 252 h 262"/>
                  <a:gd name="T100" fmla="*/ 28 w 199"/>
                  <a:gd name="T101" fmla="*/ 240 h 262"/>
                  <a:gd name="T102" fmla="*/ 16 w 199"/>
                  <a:gd name="T103" fmla="*/ 222 h 262"/>
                  <a:gd name="T104" fmla="*/ 6 w 199"/>
                  <a:gd name="T105" fmla="*/ 198 h 262"/>
                  <a:gd name="T106" fmla="*/ 1 w 199"/>
                  <a:gd name="T107" fmla="*/ 168 h 262"/>
                  <a:gd name="T108" fmla="*/ 0 w 199"/>
                  <a:gd name="T109" fmla="*/ 132 h 262"/>
                  <a:gd name="T110" fmla="*/ 1 w 199"/>
                  <a:gd name="T111" fmla="*/ 94 h 262"/>
                  <a:gd name="T112" fmla="*/ 6 w 199"/>
                  <a:gd name="T113" fmla="*/ 64 h 262"/>
                  <a:gd name="T114" fmla="*/ 16 w 199"/>
                  <a:gd name="T115" fmla="*/ 40 h 262"/>
                  <a:gd name="T116" fmla="*/ 28 w 199"/>
                  <a:gd name="T117" fmla="*/ 22 h 262"/>
                  <a:gd name="T118" fmla="*/ 46 w 199"/>
                  <a:gd name="T119" fmla="*/ 10 h 262"/>
                  <a:gd name="T120" fmla="*/ 69 w 199"/>
                  <a:gd name="T121" fmla="*/ 2 h 262"/>
                  <a:gd name="T122" fmla="*/ 100 w 199"/>
                  <a:gd name="T12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9" h="262">
                    <a:moveTo>
                      <a:pt x="100" y="24"/>
                    </a:moveTo>
                    <a:lnTo>
                      <a:pt x="77" y="26"/>
                    </a:lnTo>
                    <a:lnTo>
                      <a:pt x="60" y="32"/>
                    </a:lnTo>
                    <a:lnTo>
                      <a:pt x="47" y="41"/>
                    </a:lnTo>
                    <a:lnTo>
                      <a:pt x="39" y="54"/>
                    </a:lnTo>
                    <a:lnTo>
                      <a:pt x="33" y="70"/>
                    </a:lnTo>
                    <a:lnTo>
                      <a:pt x="31" y="87"/>
                    </a:lnTo>
                    <a:lnTo>
                      <a:pt x="30" y="108"/>
                    </a:lnTo>
                    <a:lnTo>
                      <a:pt x="30" y="132"/>
                    </a:lnTo>
                    <a:lnTo>
                      <a:pt x="30" y="154"/>
                    </a:lnTo>
                    <a:lnTo>
                      <a:pt x="31" y="175"/>
                    </a:lnTo>
                    <a:lnTo>
                      <a:pt x="33" y="192"/>
                    </a:lnTo>
                    <a:lnTo>
                      <a:pt x="39" y="208"/>
                    </a:lnTo>
                    <a:lnTo>
                      <a:pt x="47" y="221"/>
                    </a:lnTo>
                    <a:lnTo>
                      <a:pt x="60" y="230"/>
                    </a:lnTo>
                    <a:lnTo>
                      <a:pt x="77" y="236"/>
                    </a:lnTo>
                    <a:lnTo>
                      <a:pt x="100" y="238"/>
                    </a:lnTo>
                    <a:lnTo>
                      <a:pt x="123" y="236"/>
                    </a:lnTo>
                    <a:lnTo>
                      <a:pt x="141" y="230"/>
                    </a:lnTo>
                    <a:lnTo>
                      <a:pt x="152" y="221"/>
                    </a:lnTo>
                    <a:lnTo>
                      <a:pt x="161" y="208"/>
                    </a:lnTo>
                    <a:lnTo>
                      <a:pt x="166" y="192"/>
                    </a:lnTo>
                    <a:lnTo>
                      <a:pt x="169" y="175"/>
                    </a:lnTo>
                    <a:lnTo>
                      <a:pt x="171" y="154"/>
                    </a:lnTo>
                    <a:lnTo>
                      <a:pt x="171" y="132"/>
                    </a:lnTo>
                    <a:lnTo>
                      <a:pt x="171" y="108"/>
                    </a:lnTo>
                    <a:lnTo>
                      <a:pt x="169" y="87"/>
                    </a:lnTo>
                    <a:lnTo>
                      <a:pt x="166" y="70"/>
                    </a:lnTo>
                    <a:lnTo>
                      <a:pt x="161" y="54"/>
                    </a:lnTo>
                    <a:lnTo>
                      <a:pt x="152" y="41"/>
                    </a:lnTo>
                    <a:lnTo>
                      <a:pt x="141" y="32"/>
                    </a:lnTo>
                    <a:lnTo>
                      <a:pt x="123" y="26"/>
                    </a:lnTo>
                    <a:lnTo>
                      <a:pt x="100" y="24"/>
                    </a:lnTo>
                    <a:close/>
                    <a:moveTo>
                      <a:pt x="100" y="0"/>
                    </a:moveTo>
                    <a:lnTo>
                      <a:pt x="130" y="2"/>
                    </a:lnTo>
                    <a:lnTo>
                      <a:pt x="153" y="10"/>
                    </a:lnTo>
                    <a:lnTo>
                      <a:pt x="172" y="22"/>
                    </a:lnTo>
                    <a:lnTo>
                      <a:pt x="185" y="40"/>
                    </a:lnTo>
                    <a:lnTo>
                      <a:pt x="193" y="64"/>
                    </a:lnTo>
                    <a:lnTo>
                      <a:pt x="198" y="94"/>
                    </a:lnTo>
                    <a:lnTo>
                      <a:pt x="199" y="132"/>
                    </a:lnTo>
                    <a:lnTo>
                      <a:pt x="198" y="168"/>
                    </a:lnTo>
                    <a:lnTo>
                      <a:pt x="193" y="198"/>
                    </a:lnTo>
                    <a:lnTo>
                      <a:pt x="185" y="222"/>
                    </a:lnTo>
                    <a:lnTo>
                      <a:pt x="172" y="240"/>
                    </a:lnTo>
                    <a:lnTo>
                      <a:pt x="153" y="252"/>
                    </a:lnTo>
                    <a:lnTo>
                      <a:pt x="130" y="260"/>
                    </a:lnTo>
                    <a:lnTo>
                      <a:pt x="100" y="262"/>
                    </a:lnTo>
                    <a:lnTo>
                      <a:pt x="69" y="260"/>
                    </a:lnTo>
                    <a:lnTo>
                      <a:pt x="46" y="252"/>
                    </a:lnTo>
                    <a:lnTo>
                      <a:pt x="28" y="240"/>
                    </a:lnTo>
                    <a:lnTo>
                      <a:pt x="16" y="222"/>
                    </a:lnTo>
                    <a:lnTo>
                      <a:pt x="6" y="198"/>
                    </a:lnTo>
                    <a:lnTo>
                      <a:pt x="1" y="168"/>
                    </a:lnTo>
                    <a:lnTo>
                      <a:pt x="0" y="132"/>
                    </a:lnTo>
                    <a:lnTo>
                      <a:pt x="1" y="94"/>
                    </a:lnTo>
                    <a:lnTo>
                      <a:pt x="6" y="64"/>
                    </a:lnTo>
                    <a:lnTo>
                      <a:pt x="16" y="40"/>
                    </a:lnTo>
                    <a:lnTo>
                      <a:pt x="28" y="22"/>
                    </a:lnTo>
                    <a:lnTo>
                      <a:pt x="46" y="10"/>
                    </a:lnTo>
                    <a:lnTo>
                      <a:pt x="69" y="2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584"/>
              <p:cNvSpPr>
                <a:spLocks/>
              </p:cNvSpPr>
              <p:nvPr/>
            </p:nvSpPr>
            <p:spPr bwMode="auto">
              <a:xfrm>
                <a:off x="8405813" y="3221038"/>
                <a:ext cx="309563" cy="415925"/>
              </a:xfrm>
              <a:custGeom>
                <a:avLst/>
                <a:gdLst>
                  <a:gd name="T0" fmla="*/ 17 w 195"/>
                  <a:gd name="T1" fmla="*/ 0 h 262"/>
                  <a:gd name="T2" fmla="*/ 22 w 195"/>
                  <a:gd name="T3" fmla="*/ 0 h 262"/>
                  <a:gd name="T4" fmla="*/ 29 w 195"/>
                  <a:gd name="T5" fmla="*/ 2 h 262"/>
                  <a:gd name="T6" fmla="*/ 33 w 195"/>
                  <a:gd name="T7" fmla="*/ 7 h 262"/>
                  <a:gd name="T8" fmla="*/ 38 w 195"/>
                  <a:gd name="T9" fmla="*/ 11 h 262"/>
                  <a:gd name="T10" fmla="*/ 41 w 195"/>
                  <a:gd name="T11" fmla="*/ 18 h 262"/>
                  <a:gd name="T12" fmla="*/ 169 w 195"/>
                  <a:gd name="T13" fmla="*/ 222 h 262"/>
                  <a:gd name="T14" fmla="*/ 169 w 195"/>
                  <a:gd name="T15" fmla="*/ 2 h 262"/>
                  <a:gd name="T16" fmla="*/ 195 w 195"/>
                  <a:gd name="T17" fmla="*/ 2 h 262"/>
                  <a:gd name="T18" fmla="*/ 195 w 195"/>
                  <a:gd name="T19" fmla="*/ 243 h 262"/>
                  <a:gd name="T20" fmla="*/ 195 w 195"/>
                  <a:gd name="T21" fmla="*/ 249 h 262"/>
                  <a:gd name="T22" fmla="*/ 193 w 195"/>
                  <a:gd name="T23" fmla="*/ 254 h 262"/>
                  <a:gd name="T24" fmla="*/ 190 w 195"/>
                  <a:gd name="T25" fmla="*/ 257 h 262"/>
                  <a:gd name="T26" fmla="*/ 187 w 195"/>
                  <a:gd name="T27" fmla="*/ 260 h 262"/>
                  <a:gd name="T28" fmla="*/ 182 w 195"/>
                  <a:gd name="T29" fmla="*/ 262 h 262"/>
                  <a:gd name="T30" fmla="*/ 177 w 195"/>
                  <a:gd name="T31" fmla="*/ 262 h 262"/>
                  <a:gd name="T32" fmla="*/ 171 w 195"/>
                  <a:gd name="T33" fmla="*/ 262 h 262"/>
                  <a:gd name="T34" fmla="*/ 166 w 195"/>
                  <a:gd name="T35" fmla="*/ 260 h 262"/>
                  <a:gd name="T36" fmla="*/ 162 w 195"/>
                  <a:gd name="T37" fmla="*/ 255 h 262"/>
                  <a:gd name="T38" fmla="*/ 157 w 195"/>
                  <a:gd name="T39" fmla="*/ 251 h 262"/>
                  <a:gd name="T40" fmla="*/ 152 w 195"/>
                  <a:gd name="T41" fmla="*/ 244 h 262"/>
                  <a:gd name="T42" fmla="*/ 25 w 195"/>
                  <a:gd name="T43" fmla="*/ 40 h 262"/>
                  <a:gd name="T44" fmla="*/ 25 w 195"/>
                  <a:gd name="T45" fmla="*/ 260 h 262"/>
                  <a:gd name="T46" fmla="*/ 0 w 195"/>
                  <a:gd name="T47" fmla="*/ 260 h 262"/>
                  <a:gd name="T48" fmla="*/ 0 w 195"/>
                  <a:gd name="T49" fmla="*/ 19 h 262"/>
                  <a:gd name="T50" fmla="*/ 0 w 195"/>
                  <a:gd name="T51" fmla="*/ 13 h 262"/>
                  <a:gd name="T52" fmla="*/ 2 w 195"/>
                  <a:gd name="T53" fmla="*/ 8 h 262"/>
                  <a:gd name="T54" fmla="*/ 5 w 195"/>
                  <a:gd name="T55" fmla="*/ 5 h 262"/>
                  <a:gd name="T56" fmla="*/ 8 w 195"/>
                  <a:gd name="T57" fmla="*/ 2 h 262"/>
                  <a:gd name="T58" fmla="*/ 13 w 195"/>
                  <a:gd name="T59" fmla="*/ 0 h 262"/>
                  <a:gd name="T60" fmla="*/ 17 w 195"/>
                  <a:gd name="T6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5" h="262">
                    <a:moveTo>
                      <a:pt x="17" y="0"/>
                    </a:moveTo>
                    <a:lnTo>
                      <a:pt x="22" y="0"/>
                    </a:lnTo>
                    <a:lnTo>
                      <a:pt x="29" y="2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1" y="18"/>
                    </a:lnTo>
                    <a:lnTo>
                      <a:pt x="169" y="222"/>
                    </a:lnTo>
                    <a:lnTo>
                      <a:pt x="169" y="2"/>
                    </a:lnTo>
                    <a:lnTo>
                      <a:pt x="195" y="2"/>
                    </a:lnTo>
                    <a:lnTo>
                      <a:pt x="195" y="243"/>
                    </a:lnTo>
                    <a:lnTo>
                      <a:pt x="195" y="249"/>
                    </a:lnTo>
                    <a:lnTo>
                      <a:pt x="193" y="254"/>
                    </a:lnTo>
                    <a:lnTo>
                      <a:pt x="190" y="257"/>
                    </a:lnTo>
                    <a:lnTo>
                      <a:pt x="187" y="260"/>
                    </a:lnTo>
                    <a:lnTo>
                      <a:pt x="182" y="262"/>
                    </a:lnTo>
                    <a:lnTo>
                      <a:pt x="177" y="262"/>
                    </a:lnTo>
                    <a:lnTo>
                      <a:pt x="171" y="262"/>
                    </a:lnTo>
                    <a:lnTo>
                      <a:pt x="166" y="260"/>
                    </a:lnTo>
                    <a:lnTo>
                      <a:pt x="162" y="255"/>
                    </a:lnTo>
                    <a:lnTo>
                      <a:pt x="157" y="251"/>
                    </a:lnTo>
                    <a:lnTo>
                      <a:pt x="152" y="244"/>
                    </a:lnTo>
                    <a:lnTo>
                      <a:pt x="25" y="40"/>
                    </a:lnTo>
                    <a:lnTo>
                      <a:pt x="25" y="260"/>
                    </a:lnTo>
                    <a:lnTo>
                      <a:pt x="0" y="260"/>
                    </a:lnTo>
                    <a:lnTo>
                      <a:pt x="0" y="19"/>
                    </a:lnTo>
                    <a:lnTo>
                      <a:pt x="0" y="13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585"/>
            <p:cNvSpPr>
              <a:spLocks/>
            </p:cNvSpPr>
            <p:nvPr/>
          </p:nvSpPr>
          <p:spPr bwMode="auto">
            <a:xfrm>
              <a:off x="4984751" y="3887788"/>
              <a:ext cx="250825" cy="417513"/>
            </a:xfrm>
            <a:custGeom>
              <a:avLst/>
              <a:gdLst>
                <a:gd name="T0" fmla="*/ 87 w 158"/>
                <a:gd name="T1" fmla="*/ 0 h 263"/>
                <a:gd name="T2" fmla="*/ 122 w 158"/>
                <a:gd name="T3" fmla="*/ 2 h 263"/>
                <a:gd name="T4" fmla="*/ 152 w 158"/>
                <a:gd name="T5" fmla="*/ 7 h 263"/>
                <a:gd name="T6" fmla="*/ 150 w 158"/>
                <a:gd name="T7" fmla="*/ 29 h 263"/>
                <a:gd name="T8" fmla="*/ 125 w 158"/>
                <a:gd name="T9" fmla="*/ 26 h 263"/>
                <a:gd name="T10" fmla="*/ 98 w 158"/>
                <a:gd name="T11" fmla="*/ 24 h 263"/>
                <a:gd name="T12" fmla="*/ 80 w 158"/>
                <a:gd name="T13" fmla="*/ 26 h 263"/>
                <a:gd name="T14" fmla="*/ 63 w 158"/>
                <a:gd name="T15" fmla="*/ 27 h 263"/>
                <a:gd name="T16" fmla="*/ 49 w 158"/>
                <a:gd name="T17" fmla="*/ 32 h 263"/>
                <a:gd name="T18" fmla="*/ 38 w 158"/>
                <a:gd name="T19" fmla="*/ 38 h 263"/>
                <a:gd name="T20" fmla="*/ 30 w 158"/>
                <a:gd name="T21" fmla="*/ 49 h 263"/>
                <a:gd name="T22" fmla="*/ 28 w 158"/>
                <a:gd name="T23" fmla="*/ 64 h 263"/>
                <a:gd name="T24" fmla="*/ 30 w 158"/>
                <a:gd name="T25" fmla="*/ 81 h 263"/>
                <a:gd name="T26" fmla="*/ 36 w 158"/>
                <a:gd name="T27" fmla="*/ 94 h 263"/>
                <a:gd name="T28" fmla="*/ 47 w 158"/>
                <a:gd name="T29" fmla="*/ 102 h 263"/>
                <a:gd name="T30" fmla="*/ 63 w 158"/>
                <a:gd name="T31" fmla="*/ 110 h 263"/>
                <a:gd name="T32" fmla="*/ 87 w 158"/>
                <a:gd name="T33" fmla="*/ 116 h 263"/>
                <a:gd name="T34" fmla="*/ 106 w 158"/>
                <a:gd name="T35" fmla="*/ 122 h 263"/>
                <a:gd name="T36" fmla="*/ 123 w 158"/>
                <a:gd name="T37" fmla="*/ 130 h 263"/>
                <a:gd name="T38" fmla="*/ 137 w 158"/>
                <a:gd name="T39" fmla="*/ 141 h 263"/>
                <a:gd name="T40" fmla="*/ 149 w 158"/>
                <a:gd name="T41" fmla="*/ 154 h 263"/>
                <a:gd name="T42" fmla="*/ 156 w 158"/>
                <a:gd name="T43" fmla="*/ 170 h 263"/>
                <a:gd name="T44" fmla="*/ 158 w 158"/>
                <a:gd name="T45" fmla="*/ 190 h 263"/>
                <a:gd name="T46" fmla="*/ 155 w 158"/>
                <a:gd name="T47" fmla="*/ 214 h 263"/>
                <a:gd name="T48" fmla="*/ 147 w 158"/>
                <a:gd name="T49" fmla="*/ 233 h 263"/>
                <a:gd name="T50" fmla="*/ 134 w 158"/>
                <a:gd name="T51" fmla="*/ 247 h 263"/>
                <a:gd name="T52" fmla="*/ 117 w 158"/>
                <a:gd name="T53" fmla="*/ 257 h 263"/>
                <a:gd name="T54" fmla="*/ 95 w 158"/>
                <a:gd name="T55" fmla="*/ 262 h 263"/>
                <a:gd name="T56" fmla="*/ 66 w 158"/>
                <a:gd name="T57" fmla="*/ 263 h 263"/>
                <a:gd name="T58" fmla="*/ 42 w 158"/>
                <a:gd name="T59" fmla="*/ 263 h 263"/>
                <a:gd name="T60" fmla="*/ 20 w 158"/>
                <a:gd name="T61" fmla="*/ 260 h 263"/>
                <a:gd name="T62" fmla="*/ 1 w 158"/>
                <a:gd name="T63" fmla="*/ 257 h 263"/>
                <a:gd name="T64" fmla="*/ 4 w 158"/>
                <a:gd name="T65" fmla="*/ 233 h 263"/>
                <a:gd name="T66" fmla="*/ 36 w 158"/>
                <a:gd name="T67" fmla="*/ 238 h 263"/>
                <a:gd name="T68" fmla="*/ 66 w 158"/>
                <a:gd name="T69" fmla="*/ 239 h 263"/>
                <a:gd name="T70" fmla="*/ 84 w 158"/>
                <a:gd name="T71" fmla="*/ 238 h 263"/>
                <a:gd name="T72" fmla="*/ 98 w 158"/>
                <a:gd name="T73" fmla="*/ 235 h 263"/>
                <a:gd name="T74" fmla="*/ 111 w 158"/>
                <a:gd name="T75" fmla="*/ 230 h 263"/>
                <a:gd name="T76" fmla="*/ 120 w 158"/>
                <a:gd name="T77" fmla="*/ 220 h 263"/>
                <a:gd name="T78" fmla="*/ 126 w 158"/>
                <a:gd name="T79" fmla="*/ 209 h 263"/>
                <a:gd name="T80" fmla="*/ 130 w 158"/>
                <a:gd name="T81" fmla="*/ 192 h 263"/>
                <a:gd name="T82" fmla="*/ 126 w 158"/>
                <a:gd name="T83" fmla="*/ 176 h 263"/>
                <a:gd name="T84" fmla="*/ 118 w 158"/>
                <a:gd name="T85" fmla="*/ 163 h 263"/>
                <a:gd name="T86" fmla="*/ 107 w 158"/>
                <a:gd name="T87" fmla="*/ 154 h 263"/>
                <a:gd name="T88" fmla="*/ 92 w 158"/>
                <a:gd name="T89" fmla="*/ 148 h 263"/>
                <a:gd name="T90" fmla="*/ 71 w 158"/>
                <a:gd name="T91" fmla="*/ 141 h 263"/>
                <a:gd name="T92" fmla="*/ 50 w 158"/>
                <a:gd name="T93" fmla="*/ 133 h 263"/>
                <a:gd name="T94" fmla="*/ 33 w 158"/>
                <a:gd name="T95" fmla="*/ 125 h 263"/>
                <a:gd name="T96" fmla="*/ 19 w 158"/>
                <a:gd name="T97" fmla="*/ 117 h 263"/>
                <a:gd name="T98" fmla="*/ 8 w 158"/>
                <a:gd name="T99" fmla="*/ 105 h 263"/>
                <a:gd name="T100" fmla="*/ 1 w 158"/>
                <a:gd name="T101" fmla="*/ 89 h 263"/>
                <a:gd name="T102" fmla="*/ 0 w 158"/>
                <a:gd name="T103" fmla="*/ 68 h 263"/>
                <a:gd name="T104" fmla="*/ 1 w 158"/>
                <a:gd name="T105" fmla="*/ 46 h 263"/>
                <a:gd name="T106" fmla="*/ 9 w 158"/>
                <a:gd name="T107" fmla="*/ 29 h 263"/>
                <a:gd name="T108" fmla="*/ 22 w 158"/>
                <a:gd name="T109" fmla="*/ 16 h 263"/>
                <a:gd name="T110" fmla="*/ 39 w 158"/>
                <a:gd name="T111" fmla="*/ 7 h 263"/>
                <a:gd name="T112" fmla="*/ 61 w 158"/>
                <a:gd name="T113" fmla="*/ 2 h 263"/>
                <a:gd name="T114" fmla="*/ 87 w 158"/>
                <a:gd name="T1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63">
                  <a:moveTo>
                    <a:pt x="87" y="0"/>
                  </a:moveTo>
                  <a:lnTo>
                    <a:pt x="122" y="2"/>
                  </a:lnTo>
                  <a:lnTo>
                    <a:pt x="152" y="7"/>
                  </a:lnTo>
                  <a:lnTo>
                    <a:pt x="150" y="29"/>
                  </a:lnTo>
                  <a:lnTo>
                    <a:pt x="125" y="26"/>
                  </a:lnTo>
                  <a:lnTo>
                    <a:pt x="98" y="24"/>
                  </a:lnTo>
                  <a:lnTo>
                    <a:pt x="80" y="26"/>
                  </a:lnTo>
                  <a:lnTo>
                    <a:pt x="63" y="27"/>
                  </a:lnTo>
                  <a:lnTo>
                    <a:pt x="49" y="32"/>
                  </a:lnTo>
                  <a:lnTo>
                    <a:pt x="38" y="38"/>
                  </a:lnTo>
                  <a:lnTo>
                    <a:pt x="30" y="49"/>
                  </a:lnTo>
                  <a:lnTo>
                    <a:pt x="28" y="64"/>
                  </a:lnTo>
                  <a:lnTo>
                    <a:pt x="30" y="81"/>
                  </a:lnTo>
                  <a:lnTo>
                    <a:pt x="36" y="94"/>
                  </a:lnTo>
                  <a:lnTo>
                    <a:pt x="47" y="102"/>
                  </a:lnTo>
                  <a:lnTo>
                    <a:pt x="63" y="110"/>
                  </a:lnTo>
                  <a:lnTo>
                    <a:pt x="87" y="116"/>
                  </a:lnTo>
                  <a:lnTo>
                    <a:pt x="106" y="122"/>
                  </a:lnTo>
                  <a:lnTo>
                    <a:pt x="123" y="130"/>
                  </a:lnTo>
                  <a:lnTo>
                    <a:pt x="137" y="141"/>
                  </a:lnTo>
                  <a:lnTo>
                    <a:pt x="149" y="154"/>
                  </a:lnTo>
                  <a:lnTo>
                    <a:pt x="156" y="170"/>
                  </a:lnTo>
                  <a:lnTo>
                    <a:pt x="158" y="190"/>
                  </a:lnTo>
                  <a:lnTo>
                    <a:pt x="155" y="214"/>
                  </a:lnTo>
                  <a:lnTo>
                    <a:pt x="147" y="233"/>
                  </a:lnTo>
                  <a:lnTo>
                    <a:pt x="134" y="247"/>
                  </a:lnTo>
                  <a:lnTo>
                    <a:pt x="117" y="257"/>
                  </a:lnTo>
                  <a:lnTo>
                    <a:pt x="95" y="262"/>
                  </a:lnTo>
                  <a:lnTo>
                    <a:pt x="66" y="263"/>
                  </a:lnTo>
                  <a:lnTo>
                    <a:pt x="42" y="263"/>
                  </a:lnTo>
                  <a:lnTo>
                    <a:pt x="20" y="260"/>
                  </a:lnTo>
                  <a:lnTo>
                    <a:pt x="1" y="257"/>
                  </a:lnTo>
                  <a:lnTo>
                    <a:pt x="4" y="233"/>
                  </a:lnTo>
                  <a:lnTo>
                    <a:pt x="36" y="238"/>
                  </a:lnTo>
                  <a:lnTo>
                    <a:pt x="66" y="239"/>
                  </a:lnTo>
                  <a:lnTo>
                    <a:pt x="84" y="238"/>
                  </a:lnTo>
                  <a:lnTo>
                    <a:pt x="98" y="235"/>
                  </a:lnTo>
                  <a:lnTo>
                    <a:pt x="111" y="230"/>
                  </a:lnTo>
                  <a:lnTo>
                    <a:pt x="120" y="220"/>
                  </a:lnTo>
                  <a:lnTo>
                    <a:pt x="126" y="209"/>
                  </a:lnTo>
                  <a:lnTo>
                    <a:pt x="130" y="192"/>
                  </a:lnTo>
                  <a:lnTo>
                    <a:pt x="126" y="176"/>
                  </a:lnTo>
                  <a:lnTo>
                    <a:pt x="118" y="163"/>
                  </a:lnTo>
                  <a:lnTo>
                    <a:pt x="107" y="154"/>
                  </a:lnTo>
                  <a:lnTo>
                    <a:pt x="92" y="148"/>
                  </a:lnTo>
                  <a:lnTo>
                    <a:pt x="71" y="141"/>
                  </a:lnTo>
                  <a:lnTo>
                    <a:pt x="50" y="133"/>
                  </a:lnTo>
                  <a:lnTo>
                    <a:pt x="33" y="125"/>
                  </a:lnTo>
                  <a:lnTo>
                    <a:pt x="19" y="117"/>
                  </a:lnTo>
                  <a:lnTo>
                    <a:pt x="8" y="105"/>
                  </a:lnTo>
                  <a:lnTo>
                    <a:pt x="1" y="89"/>
                  </a:lnTo>
                  <a:lnTo>
                    <a:pt x="0" y="68"/>
                  </a:lnTo>
                  <a:lnTo>
                    <a:pt x="1" y="46"/>
                  </a:lnTo>
                  <a:lnTo>
                    <a:pt x="9" y="29"/>
                  </a:lnTo>
                  <a:lnTo>
                    <a:pt x="22" y="16"/>
                  </a:lnTo>
                  <a:lnTo>
                    <a:pt x="39" y="7"/>
                  </a:lnTo>
                  <a:lnTo>
                    <a:pt x="61" y="2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86"/>
            <p:cNvSpPr>
              <a:spLocks/>
            </p:cNvSpPr>
            <p:nvPr/>
          </p:nvSpPr>
          <p:spPr bwMode="auto">
            <a:xfrm>
              <a:off x="5295901" y="3892551"/>
              <a:ext cx="306388" cy="407988"/>
            </a:xfrm>
            <a:custGeom>
              <a:avLst/>
              <a:gdLst>
                <a:gd name="T0" fmla="*/ 0 w 193"/>
                <a:gd name="T1" fmla="*/ 0 h 257"/>
                <a:gd name="T2" fmla="*/ 30 w 193"/>
                <a:gd name="T3" fmla="*/ 0 h 257"/>
                <a:gd name="T4" fmla="*/ 97 w 193"/>
                <a:gd name="T5" fmla="*/ 129 h 257"/>
                <a:gd name="T6" fmla="*/ 163 w 193"/>
                <a:gd name="T7" fmla="*/ 0 h 257"/>
                <a:gd name="T8" fmla="*/ 193 w 193"/>
                <a:gd name="T9" fmla="*/ 0 h 257"/>
                <a:gd name="T10" fmla="*/ 111 w 193"/>
                <a:gd name="T11" fmla="*/ 157 h 257"/>
                <a:gd name="T12" fmla="*/ 111 w 193"/>
                <a:gd name="T13" fmla="*/ 257 h 257"/>
                <a:gd name="T14" fmla="*/ 82 w 193"/>
                <a:gd name="T15" fmla="*/ 257 h 257"/>
                <a:gd name="T16" fmla="*/ 82 w 193"/>
                <a:gd name="T17" fmla="*/ 157 h 257"/>
                <a:gd name="T18" fmla="*/ 0 w 193"/>
                <a:gd name="T1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57">
                  <a:moveTo>
                    <a:pt x="0" y="0"/>
                  </a:moveTo>
                  <a:lnTo>
                    <a:pt x="30" y="0"/>
                  </a:lnTo>
                  <a:lnTo>
                    <a:pt x="97" y="129"/>
                  </a:lnTo>
                  <a:lnTo>
                    <a:pt x="163" y="0"/>
                  </a:lnTo>
                  <a:lnTo>
                    <a:pt x="193" y="0"/>
                  </a:lnTo>
                  <a:lnTo>
                    <a:pt x="111" y="157"/>
                  </a:lnTo>
                  <a:lnTo>
                    <a:pt x="111" y="257"/>
                  </a:lnTo>
                  <a:lnTo>
                    <a:pt x="82" y="257"/>
                  </a:lnTo>
                  <a:lnTo>
                    <a:pt x="82" y="1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587"/>
            <p:cNvSpPr>
              <a:spLocks/>
            </p:cNvSpPr>
            <p:nvPr/>
          </p:nvSpPr>
          <p:spPr bwMode="auto">
            <a:xfrm>
              <a:off x="5653088" y="3887788"/>
              <a:ext cx="250825" cy="417513"/>
            </a:xfrm>
            <a:custGeom>
              <a:avLst/>
              <a:gdLst>
                <a:gd name="T0" fmla="*/ 87 w 158"/>
                <a:gd name="T1" fmla="*/ 0 h 263"/>
                <a:gd name="T2" fmla="*/ 122 w 158"/>
                <a:gd name="T3" fmla="*/ 2 h 263"/>
                <a:gd name="T4" fmla="*/ 152 w 158"/>
                <a:gd name="T5" fmla="*/ 7 h 263"/>
                <a:gd name="T6" fmla="*/ 150 w 158"/>
                <a:gd name="T7" fmla="*/ 29 h 263"/>
                <a:gd name="T8" fmla="*/ 125 w 158"/>
                <a:gd name="T9" fmla="*/ 26 h 263"/>
                <a:gd name="T10" fmla="*/ 98 w 158"/>
                <a:gd name="T11" fmla="*/ 24 h 263"/>
                <a:gd name="T12" fmla="*/ 81 w 158"/>
                <a:gd name="T13" fmla="*/ 26 h 263"/>
                <a:gd name="T14" fmla="*/ 63 w 158"/>
                <a:gd name="T15" fmla="*/ 27 h 263"/>
                <a:gd name="T16" fmla="*/ 49 w 158"/>
                <a:gd name="T17" fmla="*/ 32 h 263"/>
                <a:gd name="T18" fmla="*/ 38 w 158"/>
                <a:gd name="T19" fmla="*/ 38 h 263"/>
                <a:gd name="T20" fmla="*/ 30 w 158"/>
                <a:gd name="T21" fmla="*/ 49 h 263"/>
                <a:gd name="T22" fmla="*/ 28 w 158"/>
                <a:gd name="T23" fmla="*/ 64 h 263"/>
                <a:gd name="T24" fmla="*/ 30 w 158"/>
                <a:gd name="T25" fmla="*/ 81 h 263"/>
                <a:gd name="T26" fmla="*/ 36 w 158"/>
                <a:gd name="T27" fmla="*/ 94 h 263"/>
                <a:gd name="T28" fmla="*/ 47 w 158"/>
                <a:gd name="T29" fmla="*/ 102 h 263"/>
                <a:gd name="T30" fmla="*/ 63 w 158"/>
                <a:gd name="T31" fmla="*/ 110 h 263"/>
                <a:gd name="T32" fmla="*/ 87 w 158"/>
                <a:gd name="T33" fmla="*/ 116 h 263"/>
                <a:gd name="T34" fmla="*/ 108 w 158"/>
                <a:gd name="T35" fmla="*/ 122 h 263"/>
                <a:gd name="T36" fmla="*/ 125 w 158"/>
                <a:gd name="T37" fmla="*/ 130 h 263"/>
                <a:gd name="T38" fmla="*/ 139 w 158"/>
                <a:gd name="T39" fmla="*/ 141 h 263"/>
                <a:gd name="T40" fmla="*/ 150 w 158"/>
                <a:gd name="T41" fmla="*/ 154 h 263"/>
                <a:gd name="T42" fmla="*/ 157 w 158"/>
                <a:gd name="T43" fmla="*/ 170 h 263"/>
                <a:gd name="T44" fmla="*/ 158 w 158"/>
                <a:gd name="T45" fmla="*/ 190 h 263"/>
                <a:gd name="T46" fmla="*/ 157 w 158"/>
                <a:gd name="T47" fmla="*/ 214 h 263"/>
                <a:gd name="T48" fmla="*/ 149 w 158"/>
                <a:gd name="T49" fmla="*/ 233 h 263"/>
                <a:gd name="T50" fmla="*/ 135 w 158"/>
                <a:gd name="T51" fmla="*/ 247 h 263"/>
                <a:gd name="T52" fmla="*/ 117 w 158"/>
                <a:gd name="T53" fmla="*/ 257 h 263"/>
                <a:gd name="T54" fmla="*/ 95 w 158"/>
                <a:gd name="T55" fmla="*/ 262 h 263"/>
                <a:gd name="T56" fmla="*/ 68 w 158"/>
                <a:gd name="T57" fmla="*/ 263 h 263"/>
                <a:gd name="T58" fmla="*/ 43 w 158"/>
                <a:gd name="T59" fmla="*/ 263 h 263"/>
                <a:gd name="T60" fmla="*/ 22 w 158"/>
                <a:gd name="T61" fmla="*/ 260 h 263"/>
                <a:gd name="T62" fmla="*/ 2 w 158"/>
                <a:gd name="T63" fmla="*/ 257 h 263"/>
                <a:gd name="T64" fmla="*/ 5 w 158"/>
                <a:gd name="T65" fmla="*/ 233 h 263"/>
                <a:gd name="T66" fmla="*/ 36 w 158"/>
                <a:gd name="T67" fmla="*/ 238 h 263"/>
                <a:gd name="T68" fmla="*/ 66 w 158"/>
                <a:gd name="T69" fmla="*/ 239 h 263"/>
                <a:gd name="T70" fmla="*/ 84 w 158"/>
                <a:gd name="T71" fmla="*/ 238 h 263"/>
                <a:gd name="T72" fmla="*/ 100 w 158"/>
                <a:gd name="T73" fmla="*/ 235 h 263"/>
                <a:gd name="T74" fmla="*/ 112 w 158"/>
                <a:gd name="T75" fmla="*/ 230 h 263"/>
                <a:gd name="T76" fmla="*/ 122 w 158"/>
                <a:gd name="T77" fmla="*/ 220 h 263"/>
                <a:gd name="T78" fmla="*/ 127 w 158"/>
                <a:gd name="T79" fmla="*/ 209 h 263"/>
                <a:gd name="T80" fmla="*/ 130 w 158"/>
                <a:gd name="T81" fmla="*/ 192 h 263"/>
                <a:gd name="T82" fmla="*/ 127 w 158"/>
                <a:gd name="T83" fmla="*/ 176 h 263"/>
                <a:gd name="T84" fmla="*/ 119 w 158"/>
                <a:gd name="T85" fmla="*/ 163 h 263"/>
                <a:gd name="T86" fmla="*/ 108 w 158"/>
                <a:gd name="T87" fmla="*/ 154 h 263"/>
                <a:gd name="T88" fmla="*/ 92 w 158"/>
                <a:gd name="T89" fmla="*/ 148 h 263"/>
                <a:gd name="T90" fmla="*/ 73 w 158"/>
                <a:gd name="T91" fmla="*/ 141 h 263"/>
                <a:gd name="T92" fmla="*/ 51 w 158"/>
                <a:gd name="T93" fmla="*/ 133 h 263"/>
                <a:gd name="T94" fmla="*/ 33 w 158"/>
                <a:gd name="T95" fmla="*/ 125 h 263"/>
                <a:gd name="T96" fmla="*/ 19 w 158"/>
                <a:gd name="T97" fmla="*/ 117 h 263"/>
                <a:gd name="T98" fmla="*/ 8 w 158"/>
                <a:gd name="T99" fmla="*/ 105 h 263"/>
                <a:gd name="T100" fmla="*/ 2 w 158"/>
                <a:gd name="T101" fmla="*/ 89 h 263"/>
                <a:gd name="T102" fmla="*/ 0 w 158"/>
                <a:gd name="T103" fmla="*/ 68 h 263"/>
                <a:gd name="T104" fmla="*/ 2 w 158"/>
                <a:gd name="T105" fmla="*/ 46 h 263"/>
                <a:gd name="T106" fmla="*/ 9 w 158"/>
                <a:gd name="T107" fmla="*/ 29 h 263"/>
                <a:gd name="T108" fmla="*/ 22 w 158"/>
                <a:gd name="T109" fmla="*/ 16 h 263"/>
                <a:gd name="T110" fmla="*/ 40 w 158"/>
                <a:gd name="T111" fmla="*/ 7 h 263"/>
                <a:gd name="T112" fmla="*/ 62 w 158"/>
                <a:gd name="T113" fmla="*/ 2 h 263"/>
                <a:gd name="T114" fmla="*/ 87 w 158"/>
                <a:gd name="T1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63">
                  <a:moveTo>
                    <a:pt x="87" y="0"/>
                  </a:moveTo>
                  <a:lnTo>
                    <a:pt x="122" y="2"/>
                  </a:lnTo>
                  <a:lnTo>
                    <a:pt x="152" y="7"/>
                  </a:lnTo>
                  <a:lnTo>
                    <a:pt x="150" y="29"/>
                  </a:lnTo>
                  <a:lnTo>
                    <a:pt x="125" y="26"/>
                  </a:lnTo>
                  <a:lnTo>
                    <a:pt x="98" y="24"/>
                  </a:lnTo>
                  <a:lnTo>
                    <a:pt x="81" y="26"/>
                  </a:lnTo>
                  <a:lnTo>
                    <a:pt x="63" y="27"/>
                  </a:lnTo>
                  <a:lnTo>
                    <a:pt x="49" y="32"/>
                  </a:lnTo>
                  <a:lnTo>
                    <a:pt x="38" y="38"/>
                  </a:lnTo>
                  <a:lnTo>
                    <a:pt x="30" y="49"/>
                  </a:lnTo>
                  <a:lnTo>
                    <a:pt x="28" y="64"/>
                  </a:lnTo>
                  <a:lnTo>
                    <a:pt x="30" y="81"/>
                  </a:lnTo>
                  <a:lnTo>
                    <a:pt x="36" y="94"/>
                  </a:lnTo>
                  <a:lnTo>
                    <a:pt x="47" y="102"/>
                  </a:lnTo>
                  <a:lnTo>
                    <a:pt x="63" y="110"/>
                  </a:lnTo>
                  <a:lnTo>
                    <a:pt x="87" y="116"/>
                  </a:lnTo>
                  <a:lnTo>
                    <a:pt x="108" y="122"/>
                  </a:lnTo>
                  <a:lnTo>
                    <a:pt x="125" y="130"/>
                  </a:lnTo>
                  <a:lnTo>
                    <a:pt x="139" y="141"/>
                  </a:lnTo>
                  <a:lnTo>
                    <a:pt x="150" y="154"/>
                  </a:lnTo>
                  <a:lnTo>
                    <a:pt x="157" y="170"/>
                  </a:lnTo>
                  <a:lnTo>
                    <a:pt x="158" y="190"/>
                  </a:lnTo>
                  <a:lnTo>
                    <a:pt x="157" y="214"/>
                  </a:lnTo>
                  <a:lnTo>
                    <a:pt x="149" y="233"/>
                  </a:lnTo>
                  <a:lnTo>
                    <a:pt x="135" y="247"/>
                  </a:lnTo>
                  <a:lnTo>
                    <a:pt x="117" y="257"/>
                  </a:lnTo>
                  <a:lnTo>
                    <a:pt x="95" y="262"/>
                  </a:lnTo>
                  <a:lnTo>
                    <a:pt x="68" y="263"/>
                  </a:lnTo>
                  <a:lnTo>
                    <a:pt x="43" y="263"/>
                  </a:lnTo>
                  <a:lnTo>
                    <a:pt x="22" y="260"/>
                  </a:lnTo>
                  <a:lnTo>
                    <a:pt x="2" y="257"/>
                  </a:lnTo>
                  <a:lnTo>
                    <a:pt x="5" y="233"/>
                  </a:lnTo>
                  <a:lnTo>
                    <a:pt x="36" y="238"/>
                  </a:lnTo>
                  <a:lnTo>
                    <a:pt x="66" y="239"/>
                  </a:lnTo>
                  <a:lnTo>
                    <a:pt x="84" y="238"/>
                  </a:lnTo>
                  <a:lnTo>
                    <a:pt x="100" y="235"/>
                  </a:lnTo>
                  <a:lnTo>
                    <a:pt x="112" y="230"/>
                  </a:lnTo>
                  <a:lnTo>
                    <a:pt x="122" y="220"/>
                  </a:lnTo>
                  <a:lnTo>
                    <a:pt x="127" y="209"/>
                  </a:lnTo>
                  <a:lnTo>
                    <a:pt x="130" y="192"/>
                  </a:lnTo>
                  <a:lnTo>
                    <a:pt x="127" y="176"/>
                  </a:lnTo>
                  <a:lnTo>
                    <a:pt x="119" y="163"/>
                  </a:lnTo>
                  <a:lnTo>
                    <a:pt x="108" y="154"/>
                  </a:lnTo>
                  <a:lnTo>
                    <a:pt x="92" y="148"/>
                  </a:lnTo>
                  <a:lnTo>
                    <a:pt x="73" y="141"/>
                  </a:lnTo>
                  <a:lnTo>
                    <a:pt x="51" y="133"/>
                  </a:lnTo>
                  <a:lnTo>
                    <a:pt x="33" y="125"/>
                  </a:lnTo>
                  <a:lnTo>
                    <a:pt x="19" y="117"/>
                  </a:lnTo>
                  <a:lnTo>
                    <a:pt x="8" y="105"/>
                  </a:lnTo>
                  <a:lnTo>
                    <a:pt x="2" y="89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9" y="29"/>
                  </a:lnTo>
                  <a:lnTo>
                    <a:pt x="22" y="16"/>
                  </a:lnTo>
                  <a:lnTo>
                    <a:pt x="40" y="7"/>
                  </a:lnTo>
                  <a:lnTo>
                    <a:pt x="62" y="2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588"/>
            <p:cNvSpPr>
              <a:spLocks/>
            </p:cNvSpPr>
            <p:nvPr/>
          </p:nvSpPr>
          <p:spPr bwMode="auto">
            <a:xfrm>
              <a:off x="5967413" y="3892551"/>
              <a:ext cx="268288" cy="407988"/>
            </a:xfrm>
            <a:custGeom>
              <a:avLst/>
              <a:gdLst>
                <a:gd name="T0" fmla="*/ 0 w 169"/>
                <a:gd name="T1" fmla="*/ 0 h 257"/>
                <a:gd name="T2" fmla="*/ 169 w 169"/>
                <a:gd name="T3" fmla="*/ 0 h 257"/>
                <a:gd name="T4" fmla="*/ 169 w 169"/>
                <a:gd name="T5" fmla="*/ 24 h 257"/>
                <a:gd name="T6" fmla="*/ 98 w 169"/>
                <a:gd name="T7" fmla="*/ 24 h 257"/>
                <a:gd name="T8" fmla="*/ 98 w 169"/>
                <a:gd name="T9" fmla="*/ 257 h 257"/>
                <a:gd name="T10" fmla="*/ 70 w 169"/>
                <a:gd name="T11" fmla="*/ 257 h 257"/>
                <a:gd name="T12" fmla="*/ 70 w 169"/>
                <a:gd name="T13" fmla="*/ 24 h 257"/>
                <a:gd name="T14" fmla="*/ 0 w 169"/>
                <a:gd name="T15" fmla="*/ 24 h 257"/>
                <a:gd name="T16" fmla="*/ 0 w 169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57">
                  <a:moveTo>
                    <a:pt x="0" y="0"/>
                  </a:moveTo>
                  <a:lnTo>
                    <a:pt x="169" y="0"/>
                  </a:lnTo>
                  <a:lnTo>
                    <a:pt x="169" y="24"/>
                  </a:lnTo>
                  <a:lnTo>
                    <a:pt x="98" y="24"/>
                  </a:lnTo>
                  <a:lnTo>
                    <a:pt x="98" y="257"/>
                  </a:lnTo>
                  <a:lnTo>
                    <a:pt x="70" y="257"/>
                  </a:lnTo>
                  <a:lnTo>
                    <a:pt x="70" y="24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589"/>
            <p:cNvSpPr>
              <a:spLocks/>
            </p:cNvSpPr>
            <p:nvPr/>
          </p:nvSpPr>
          <p:spPr bwMode="auto">
            <a:xfrm>
              <a:off x="6307138" y="3890963"/>
              <a:ext cx="233363" cy="412750"/>
            </a:xfrm>
            <a:custGeom>
              <a:avLst/>
              <a:gdLst>
                <a:gd name="T0" fmla="*/ 84 w 147"/>
                <a:gd name="T1" fmla="*/ 0 h 260"/>
                <a:gd name="T2" fmla="*/ 103 w 147"/>
                <a:gd name="T3" fmla="*/ 0 h 260"/>
                <a:gd name="T4" fmla="*/ 125 w 147"/>
                <a:gd name="T5" fmla="*/ 1 h 260"/>
                <a:gd name="T6" fmla="*/ 147 w 147"/>
                <a:gd name="T7" fmla="*/ 1 h 260"/>
                <a:gd name="T8" fmla="*/ 147 w 147"/>
                <a:gd name="T9" fmla="*/ 24 h 260"/>
                <a:gd name="T10" fmla="*/ 82 w 147"/>
                <a:gd name="T11" fmla="*/ 24 h 260"/>
                <a:gd name="T12" fmla="*/ 58 w 147"/>
                <a:gd name="T13" fmla="*/ 25 h 260"/>
                <a:gd name="T14" fmla="*/ 42 w 147"/>
                <a:gd name="T15" fmla="*/ 30 h 260"/>
                <a:gd name="T16" fmla="*/ 33 w 147"/>
                <a:gd name="T17" fmla="*/ 38 h 260"/>
                <a:gd name="T18" fmla="*/ 28 w 147"/>
                <a:gd name="T19" fmla="*/ 52 h 260"/>
                <a:gd name="T20" fmla="*/ 28 w 147"/>
                <a:gd name="T21" fmla="*/ 73 h 260"/>
                <a:gd name="T22" fmla="*/ 28 w 147"/>
                <a:gd name="T23" fmla="*/ 115 h 260"/>
                <a:gd name="T24" fmla="*/ 142 w 147"/>
                <a:gd name="T25" fmla="*/ 115 h 260"/>
                <a:gd name="T26" fmla="*/ 142 w 147"/>
                <a:gd name="T27" fmla="*/ 139 h 260"/>
                <a:gd name="T28" fmla="*/ 28 w 147"/>
                <a:gd name="T29" fmla="*/ 139 h 260"/>
                <a:gd name="T30" fmla="*/ 28 w 147"/>
                <a:gd name="T31" fmla="*/ 187 h 260"/>
                <a:gd name="T32" fmla="*/ 28 w 147"/>
                <a:gd name="T33" fmla="*/ 207 h 260"/>
                <a:gd name="T34" fmla="*/ 33 w 147"/>
                <a:gd name="T35" fmla="*/ 222 h 260"/>
                <a:gd name="T36" fmla="*/ 42 w 147"/>
                <a:gd name="T37" fmla="*/ 230 h 260"/>
                <a:gd name="T38" fmla="*/ 58 w 147"/>
                <a:gd name="T39" fmla="*/ 234 h 260"/>
                <a:gd name="T40" fmla="*/ 82 w 147"/>
                <a:gd name="T41" fmla="*/ 236 h 260"/>
                <a:gd name="T42" fmla="*/ 147 w 147"/>
                <a:gd name="T43" fmla="*/ 236 h 260"/>
                <a:gd name="T44" fmla="*/ 147 w 147"/>
                <a:gd name="T45" fmla="*/ 258 h 260"/>
                <a:gd name="T46" fmla="*/ 115 w 147"/>
                <a:gd name="T47" fmla="*/ 260 h 260"/>
                <a:gd name="T48" fmla="*/ 84 w 147"/>
                <a:gd name="T49" fmla="*/ 260 h 260"/>
                <a:gd name="T50" fmla="*/ 66 w 147"/>
                <a:gd name="T51" fmla="*/ 260 h 260"/>
                <a:gd name="T52" fmla="*/ 49 w 147"/>
                <a:gd name="T53" fmla="*/ 258 h 260"/>
                <a:gd name="T54" fmla="*/ 33 w 147"/>
                <a:gd name="T55" fmla="*/ 253 h 260"/>
                <a:gd name="T56" fmla="*/ 19 w 147"/>
                <a:gd name="T57" fmla="*/ 247 h 260"/>
                <a:gd name="T58" fmla="*/ 8 w 147"/>
                <a:gd name="T59" fmla="*/ 237 h 260"/>
                <a:gd name="T60" fmla="*/ 1 w 147"/>
                <a:gd name="T61" fmla="*/ 223 h 260"/>
                <a:gd name="T62" fmla="*/ 0 w 147"/>
                <a:gd name="T63" fmla="*/ 203 h 260"/>
                <a:gd name="T64" fmla="*/ 0 w 147"/>
                <a:gd name="T65" fmla="*/ 57 h 260"/>
                <a:gd name="T66" fmla="*/ 1 w 147"/>
                <a:gd name="T67" fmla="*/ 36 h 260"/>
                <a:gd name="T68" fmla="*/ 8 w 147"/>
                <a:gd name="T69" fmla="*/ 22 h 260"/>
                <a:gd name="T70" fmla="*/ 19 w 147"/>
                <a:gd name="T71" fmla="*/ 12 h 260"/>
                <a:gd name="T72" fmla="*/ 33 w 147"/>
                <a:gd name="T73" fmla="*/ 6 h 260"/>
                <a:gd name="T74" fmla="*/ 49 w 147"/>
                <a:gd name="T75" fmla="*/ 1 h 260"/>
                <a:gd name="T76" fmla="*/ 66 w 147"/>
                <a:gd name="T77" fmla="*/ 1 h 260"/>
                <a:gd name="T78" fmla="*/ 84 w 147"/>
                <a:gd name="T7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7" h="260">
                  <a:moveTo>
                    <a:pt x="84" y="0"/>
                  </a:moveTo>
                  <a:lnTo>
                    <a:pt x="103" y="0"/>
                  </a:lnTo>
                  <a:lnTo>
                    <a:pt x="125" y="1"/>
                  </a:lnTo>
                  <a:lnTo>
                    <a:pt x="147" y="1"/>
                  </a:lnTo>
                  <a:lnTo>
                    <a:pt x="147" y="24"/>
                  </a:lnTo>
                  <a:lnTo>
                    <a:pt x="82" y="24"/>
                  </a:lnTo>
                  <a:lnTo>
                    <a:pt x="58" y="25"/>
                  </a:lnTo>
                  <a:lnTo>
                    <a:pt x="42" y="30"/>
                  </a:lnTo>
                  <a:lnTo>
                    <a:pt x="33" y="38"/>
                  </a:lnTo>
                  <a:lnTo>
                    <a:pt x="28" y="52"/>
                  </a:lnTo>
                  <a:lnTo>
                    <a:pt x="28" y="73"/>
                  </a:lnTo>
                  <a:lnTo>
                    <a:pt x="28" y="115"/>
                  </a:lnTo>
                  <a:lnTo>
                    <a:pt x="142" y="115"/>
                  </a:lnTo>
                  <a:lnTo>
                    <a:pt x="142" y="139"/>
                  </a:lnTo>
                  <a:lnTo>
                    <a:pt x="28" y="139"/>
                  </a:lnTo>
                  <a:lnTo>
                    <a:pt x="28" y="187"/>
                  </a:lnTo>
                  <a:lnTo>
                    <a:pt x="28" y="207"/>
                  </a:lnTo>
                  <a:lnTo>
                    <a:pt x="33" y="222"/>
                  </a:lnTo>
                  <a:lnTo>
                    <a:pt x="42" y="230"/>
                  </a:lnTo>
                  <a:lnTo>
                    <a:pt x="58" y="234"/>
                  </a:lnTo>
                  <a:lnTo>
                    <a:pt x="82" y="236"/>
                  </a:lnTo>
                  <a:lnTo>
                    <a:pt x="147" y="236"/>
                  </a:lnTo>
                  <a:lnTo>
                    <a:pt x="147" y="258"/>
                  </a:lnTo>
                  <a:lnTo>
                    <a:pt x="115" y="260"/>
                  </a:lnTo>
                  <a:lnTo>
                    <a:pt x="84" y="260"/>
                  </a:lnTo>
                  <a:lnTo>
                    <a:pt x="66" y="260"/>
                  </a:lnTo>
                  <a:lnTo>
                    <a:pt x="49" y="258"/>
                  </a:lnTo>
                  <a:lnTo>
                    <a:pt x="33" y="253"/>
                  </a:lnTo>
                  <a:lnTo>
                    <a:pt x="19" y="247"/>
                  </a:lnTo>
                  <a:lnTo>
                    <a:pt x="8" y="237"/>
                  </a:lnTo>
                  <a:lnTo>
                    <a:pt x="1" y="223"/>
                  </a:lnTo>
                  <a:lnTo>
                    <a:pt x="0" y="203"/>
                  </a:lnTo>
                  <a:lnTo>
                    <a:pt x="0" y="57"/>
                  </a:lnTo>
                  <a:lnTo>
                    <a:pt x="1" y="36"/>
                  </a:lnTo>
                  <a:lnTo>
                    <a:pt x="8" y="22"/>
                  </a:lnTo>
                  <a:lnTo>
                    <a:pt x="19" y="12"/>
                  </a:lnTo>
                  <a:lnTo>
                    <a:pt x="33" y="6"/>
                  </a:lnTo>
                  <a:lnTo>
                    <a:pt x="49" y="1"/>
                  </a:lnTo>
                  <a:lnTo>
                    <a:pt x="66" y="1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590"/>
            <p:cNvSpPr>
              <a:spLocks/>
            </p:cNvSpPr>
            <p:nvPr/>
          </p:nvSpPr>
          <p:spPr bwMode="auto">
            <a:xfrm>
              <a:off x="6623051" y="3887788"/>
              <a:ext cx="415925" cy="412750"/>
            </a:xfrm>
            <a:custGeom>
              <a:avLst/>
              <a:gdLst>
                <a:gd name="T0" fmla="*/ 34 w 262"/>
                <a:gd name="T1" fmla="*/ 0 h 260"/>
                <a:gd name="T2" fmla="*/ 38 w 262"/>
                <a:gd name="T3" fmla="*/ 2 h 260"/>
                <a:gd name="T4" fmla="*/ 43 w 262"/>
                <a:gd name="T5" fmla="*/ 3 h 260"/>
                <a:gd name="T6" fmla="*/ 46 w 262"/>
                <a:gd name="T7" fmla="*/ 7 h 260"/>
                <a:gd name="T8" fmla="*/ 51 w 262"/>
                <a:gd name="T9" fmla="*/ 11 h 260"/>
                <a:gd name="T10" fmla="*/ 54 w 262"/>
                <a:gd name="T11" fmla="*/ 18 h 260"/>
                <a:gd name="T12" fmla="*/ 130 w 262"/>
                <a:gd name="T13" fmla="*/ 189 h 260"/>
                <a:gd name="T14" fmla="*/ 208 w 262"/>
                <a:gd name="T15" fmla="*/ 19 h 260"/>
                <a:gd name="T16" fmla="*/ 212 w 262"/>
                <a:gd name="T17" fmla="*/ 11 h 260"/>
                <a:gd name="T18" fmla="*/ 217 w 262"/>
                <a:gd name="T19" fmla="*/ 5 h 260"/>
                <a:gd name="T20" fmla="*/ 224 w 262"/>
                <a:gd name="T21" fmla="*/ 2 h 260"/>
                <a:gd name="T22" fmla="*/ 230 w 262"/>
                <a:gd name="T23" fmla="*/ 0 h 260"/>
                <a:gd name="T24" fmla="*/ 236 w 262"/>
                <a:gd name="T25" fmla="*/ 2 h 260"/>
                <a:gd name="T26" fmla="*/ 241 w 262"/>
                <a:gd name="T27" fmla="*/ 3 h 260"/>
                <a:gd name="T28" fmla="*/ 244 w 262"/>
                <a:gd name="T29" fmla="*/ 7 h 260"/>
                <a:gd name="T30" fmla="*/ 247 w 262"/>
                <a:gd name="T31" fmla="*/ 13 h 260"/>
                <a:gd name="T32" fmla="*/ 247 w 262"/>
                <a:gd name="T33" fmla="*/ 21 h 260"/>
                <a:gd name="T34" fmla="*/ 262 w 262"/>
                <a:gd name="T35" fmla="*/ 260 h 260"/>
                <a:gd name="T36" fmla="*/ 233 w 262"/>
                <a:gd name="T37" fmla="*/ 260 h 260"/>
                <a:gd name="T38" fmla="*/ 222 w 262"/>
                <a:gd name="T39" fmla="*/ 45 h 260"/>
                <a:gd name="T40" fmla="*/ 148 w 262"/>
                <a:gd name="T41" fmla="*/ 211 h 260"/>
                <a:gd name="T42" fmla="*/ 144 w 262"/>
                <a:gd name="T43" fmla="*/ 217 h 260"/>
                <a:gd name="T44" fmla="*/ 140 w 262"/>
                <a:gd name="T45" fmla="*/ 222 h 260"/>
                <a:gd name="T46" fmla="*/ 136 w 262"/>
                <a:gd name="T47" fmla="*/ 225 h 260"/>
                <a:gd name="T48" fmla="*/ 130 w 262"/>
                <a:gd name="T49" fmla="*/ 225 h 260"/>
                <a:gd name="T50" fmla="*/ 125 w 262"/>
                <a:gd name="T51" fmla="*/ 225 h 260"/>
                <a:gd name="T52" fmla="*/ 121 w 262"/>
                <a:gd name="T53" fmla="*/ 222 h 260"/>
                <a:gd name="T54" fmla="*/ 117 w 262"/>
                <a:gd name="T55" fmla="*/ 217 h 260"/>
                <a:gd name="T56" fmla="*/ 114 w 262"/>
                <a:gd name="T57" fmla="*/ 211 h 260"/>
                <a:gd name="T58" fmla="*/ 40 w 262"/>
                <a:gd name="T59" fmla="*/ 45 h 260"/>
                <a:gd name="T60" fmla="*/ 27 w 262"/>
                <a:gd name="T61" fmla="*/ 260 h 260"/>
                <a:gd name="T62" fmla="*/ 0 w 262"/>
                <a:gd name="T63" fmla="*/ 260 h 260"/>
                <a:gd name="T64" fmla="*/ 15 w 262"/>
                <a:gd name="T65" fmla="*/ 21 h 260"/>
                <a:gd name="T66" fmla="*/ 16 w 262"/>
                <a:gd name="T67" fmla="*/ 13 h 260"/>
                <a:gd name="T68" fmla="*/ 18 w 262"/>
                <a:gd name="T69" fmla="*/ 7 h 260"/>
                <a:gd name="T70" fmla="*/ 22 w 262"/>
                <a:gd name="T71" fmla="*/ 3 h 260"/>
                <a:gd name="T72" fmla="*/ 27 w 262"/>
                <a:gd name="T73" fmla="*/ 2 h 260"/>
                <a:gd name="T74" fmla="*/ 34 w 262"/>
                <a:gd name="T7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2" h="260">
                  <a:moveTo>
                    <a:pt x="34" y="0"/>
                  </a:moveTo>
                  <a:lnTo>
                    <a:pt x="38" y="2"/>
                  </a:lnTo>
                  <a:lnTo>
                    <a:pt x="43" y="3"/>
                  </a:lnTo>
                  <a:lnTo>
                    <a:pt x="46" y="7"/>
                  </a:lnTo>
                  <a:lnTo>
                    <a:pt x="51" y="11"/>
                  </a:lnTo>
                  <a:lnTo>
                    <a:pt x="54" y="18"/>
                  </a:lnTo>
                  <a:lnTo>
                    <a:pt x="130" y="189"/>
                  </a:lnTo>
                  <a:lnTo>
                    <a:pt x="208" y="19"/>
                  </a:lnTo>
                  <a:lnTo>
                    <a:pt x="212" y="11"/>
                  </a:lnTo>
                  <a:lnTo>
                    <a:pt x="217" y="5"/>
                  </a:lnTo>
                  <a:lnTo>
                    <a:pt x="224" y="2"/>
                  </a:lnTo>
                  <a:lnTo>
                    <a:pt x="230" y="0"/>
                  </a:lnTo>
                  <a:lnTo>
                    <a:pt x="236" y="2"/>
                  </a:lnTo>
                  <a:lnTo>
                    <a:pt x="241" y="3"/>
                  </a:lnTo>
                  <a:lnTo>
                    <a:pt x="244" y="7"/>
                  </a:lnTo>
                  <a:lnTo>
                    <a:pt x="247" y="13"/>
                  </a:lnTo>
                  <a:lnTo>
                    <a:pt x="247" y="21"/>
                  </a:lnTo>
                  <a:lnTo>
                    <a:pt x="262" y="260"/>
                  </a:lnTo>
                  <a:lnTo>
                    <a:pt x="233" y="260"/>
                  </a:lnTo>
                  <a:lnTo>
                    <a:pt x="222" y="45"/>
                  </a:lnTo>
                  <a:lnTo>
                    <a:pt x="148" y="211"/>
                  </a:lnTo>
                  <a:lnTo>
                    <a:pt x="144" y="217"/>
                  </a:lnTo>
                  <a:lnTo>
                    <a:pt x="140" y="222"/>
                  </a:lnTo>
                  <a:lnTo>
                    <a:pt x="136" y="225"/>
                  </a:lnTo>
                  <a:lnTo>
                    <a:pt x="130" y="225"/>
                  </a:lnTo>
                  <a:lnTo>
                    <a:pt x="125" y="225"/>
                  </a:lnTo>
                  <a:lnTo>
                    <a:pt x="121" y="222"/>
                  </a:lnTo>
                  <a:lnTo>
                    <a:pt x="117" y="217"/>
                  </a:lnTo>
                  <a:lnTo>
                    <a:pt x="114" y="211"/>
                  </a:lnTo>
                  <a:lnTo>
                    <a:pt x="40" y="45"/>
                  </a:lnTo>
                  <a:lnTo>
                    <a:pt x="27" y="260"/>
                  </a:lnTo>
                  <a:lnTo>
                    <a:pt x="0" y="260"/>
                  </a:lnTo>
                  <a:lnTo>
                    <a:pt x="15" y="21"/>
                  </a:lnTo>
                  <a:lnTo>
                    <a:pt x="16" y="13"/>
                  </a:lnTo>
                  <a:lnTo>
                    <a:pt x="18" y="7"/>
                  </a:lnTo>
                  <a:lnTo>
                    <a:pt x="22" y="3"/>
                  </a:lnTo>
                  <a:lnTo>
                    <a:pt x="27" y="2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591"/>
            <p:cNvSpPr>
              <a:spLocks/>
            </p:cNvSpPr>
            <p:nvPr/>
          </p:nvSpPr>
          <p:spPr bwMode="auto">
            <a:xfrm>
              <a:off x="7118351" y="3887788"/>
              <a:ext cx="252413" cy="417513"/>
            </a:xfrm>
            <a:custGeom>
              <a:avLst/>
              <a:gdLst>
                <a:gd name="T0" fmla="*/ 87 w 159"/>
                <a:gd name="T1" fmla="*/ 0 h 263"/>
                <a:gd name="T2" fmla="*/ 122 w 159"/>
                <a:gd name="T3" fmla="*/ 2 h 263"/>
                <a:gd name="T4" fmla="*/ 152 w 159"/>
                <a:gd name="T5" fmla="*/ 7 h 263"/>
                <a:gd name="T6" fmla="*/ 151 w 159"/>
                <a:gd name="T7" fmla="*/ 29 h 263"/>
                <a:gd name="T8" fmla="*/ 125 w 159"/>
                <a:gd name="T9" fmla="*/ 26 h 263"/>
                <a:gd name="T10" fmla="*/ 98 w 159"/>
                <a:gd name="T11" fmla="*/ 24 h 263"/>
                <a:gd name="T12" fmla="*/ 81 w 159"/>
                <a:gd name="T13" fmla="*/ 26 h 263"/>
                <a:gd name="T14" fmla="*/ 64 w 159"/>
                <a:gd name="T15" fmla="*/ 27 h 263"/>
                <a:gd name="T16" fmla="*/ 49 w 159"/>
                <a:gd name="T17" fmla="*/ 32 h 263"/>
                <a:gd name="T18" fmla="*/ 38 w 159"/>
                <a:gd name="T19" fmla="*/ 38 h 263"/>
                <a:gd name="T20" fmla="*/ 30 w 159"/>
                <a:gd name="T21" fmla="*/ 49 h 263"/>
                <a:gd name="T22" fmla="*/ 29 w 159"/>
                <a:gd name="T23" fmla="*/ 64 h 263"/>
                <a:gd name="T24" fmla="*/ 30 w 159"/>
                <a:gd name="T25" fmla="*/ 81 h 263"/>
                <a:gd name="T26" fmla="*/ 37 w 159"/>
                <a:gd name="T27" fmla="*/ 94 h 263"/>
                <a:gd name="T28" fmla="*/ 48 w 159"/>
                <a:gd name="T29" fmla="*/ 102 h 263"/>
                <a:gd name="T30" fmla="*/ 64 w 159"/>
                <a:gd name="T31" fmla="*/ 110 h 263"/>
                <a:gd name="T32" fmla="*/ 87 w 159"/>
                <a:gd name="T33" fmla="*/ 116 h 263"/>
                <a:gd name="T34" fmla="*/ 106 w 159"/>
                <a:gd name="T35" fmla="*/ 122 h 263"/>
                <a:gd name="T36" fmla="*/ 124 w 159"/>
                <a:gd name="T37" fmla="*/ 130 h 263"/>
                <a:gd name="T38" fmla="*/ 138 w 159"/>
                <a:gd name="T39" fmla="*/ 141 h 263"/>
                <a:gd name="T40" fmla="*/ 149 w 159"/>
                <a:gd name="T41" fmla="*/ 154 h 263"/>
                <a:gd name="T42" fmla="*/ 157 w 159"/>
                <a:gd name="T43" fmla="*/ 170 h 263"/>
                <a:gd name="T44" fmla="*/ 159 w 159"/>
                <a:gd name="T45" fmla="*/ 190 h 263"/>
                <a:gd name="T46" fmla="*/ 155 w 159"/>
                <a:gd name="T47" fmla="*/ 214 h 263"/>
                <a:gd name="T48" fmla="*/ 148 w 159"/>
                <a:gd name="T49" fmla="*/ 233 h 263"/>
                <a:gd name="T50" fmla="*/ 135 w 159"/>
                <a:gd name="T51" fmla="*/ 247 h 263"/>
                <a:gd name="T52" fmla="*/ 117 w 159"/>
                <a:gd name="T53" fmla="*/ 257 h 263"/>
                <a:gd name="T54" fmla="*/ 95 w 159"/>
                <a:gd name="T55" fmla="*/ 262 h 263"/>
                <a:gd name="T56" fmla="*/ 67 w 159"/>
                <a:gd name="T57" fmla="*/ 263 h 263"/>
                <a:gd name="T58" fmla="*/ 43 w 159"/>
                <a:gd name="T59" fmla="*/ 263 h 263"/>
                <a:gd name="T60" fmla="*/ 21 w 159"/>
                <a:gd name="T61" fmla="*/ 260 h 263"/>
                <a:gd name="T62" fmla="*/ 2 w 159"/>
                <a:gd name="T63" fmla="*/ 257 h 263"/>
                <a:gd name="T64" fmla="*/ 5 w 159"/>
                <a:gd name="T65" fmla="*/ 233 h 263"/>
                <a:gd name="T66" fmla="*/ 35 w 159"/>
                <a:gd name="T67" fmla="*/ 238 h 263"/>
                <a:gd name="T68" fmla="*/ 67 w 159"/>
                <a:gd name="T69" fmla="*/ 239 h 263"/>
                <a:gd name="T70" fmla="*/ 84 w 159"/>
                <a:gd name="T71" fmla="*/ 238 h 263"/>
                <a:gd name="T72" fmla="*/ 98 w 159"/>
                <a:gd name="T73" fmla="*/ 235 h 263"/>
                <a:gd name="T74" fmla="*/ 111 w 159"/>
                <a:gd name="T75" fmla="*/ 230 h 263"/>
                <a:gd name="T76" fmla="*/ 121 w 159"/>
                <a:gd name="T77" fmla="*/ 220 h 263"/>
                <a:gd name="T78" fmla="*/ 127 w 159"/>
                <a:gd name="T79" fmla="*/ 209 h 263"/>
                <a:gd name="T80" fmla="*/ 128 w 159"/>
                <a:gd name="T81" fmla="*/ 192 h 263"/>
                <a:gd name="T82" fmla="*/ 127 w 159"/>
                <a:gd name="T83" fmla="*/ 176 h 263"/>
                <a:gd name="T84" fmla="*/ 119 w 159"/>
                <a:gd name="T85" fmla="*/ 163 h 263"/>
                <a:gd name="T86" fmla="*/ 108 w 159"/>
                <a:gd name="T87" fmla="*/ 154 h 263"/>
                <a:gd name="T88" fmla="*/ 92 w 159"/>
                <a:gd name="T89" fmla="*/ 148 h 263"/>
                <a:gd name="T90" fmla="*/ 71 w 159"/>
                <a:gd name="T91" fmla="*/ 141 h 263"/>
                <a:gd name="T92" fmla="*/ 51 w 159"/>
                <a:gd name="T93" fmla="*/ 133 h 263"/>
                <a:gd name="T94" fmla="*/ 33 w 159"/>
                <a:gd name="T95" fmla="*/ 125 h 263"/>
                <a:gd name="T96" fmla="*/ 19 w 159"/>
                <a:gd name="T97" fmla="*/ 117 h 263"/>
                <a:gd name="T98" fmla="*/ 8 w 159"/>
                <a:gd name="T99" fmla="*/ 105 h 263"/>
                <a:gd name="T100" fmla="*/ 2 w 159"/>
                <a:gd name="T101" fmla="*/ 89 h 263"/>
                <a:gd name="T102" fmla="*/ 0 w 159"/>
                <a:gd name="T103" fmla="*/ 68 h 263"/>
                <a:gd name="T104" fmla="*/ 2 w 159"/>
                <a:gd name="T105" fmla="*/ 46 h 263"/>
                <a:gd name="T106" fmla="*/ 10 w 159"/>
                <a:gd name="T107" fmla="*/ 29 h 263"/>
                <a:gd name="T108" fmla="*/ 22 w 159"/>
                <a:gd name="T109" fmla="*/ 16 h 263"/>
                <a:gd name="T110" fmla="*/ 40 w 159"/>
                <a:gd name="T111" fmla="*/ 7 h 263"/>
                <a:gd name="T112" fmla="*/ 62 w 159"/>
                <a:gd name="T113" fmla="*/ 2 h 263"/>
                <a:gd name="T114" fmla="*/ 87 w 159"/>
                <a:gd name="T1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" h="263">
                  <a:moveTo>
                    <a:pt x="87" y="0"/>
                  </a:moveTo>
                  <a:lnTo>
                    <a:pt x="122" y="2"/>
                  </a:lnTo>
                  <a:lnTo>
                    <a:pt x="152" y="7"/>
                  </a:lnTo>
                  <a:lnTo>
                    <a:pt x="151" y="29"/>
                  </a:lnTo>
                  <a:lnTo>
                    <a:pt x="125" y="26"/>
                  </a:lnTo>
                  <a:lnTo>
                    <a:pt x="98" y="24"/>
                  </a:lnTo>
                  <a:lnTo>
                    <a:pt x="81" y="26"/>
                  </a:lnTo>
                  <a:lnTo>
                    <a:pt x="64" y="27"/>
                  </a:lnTo>
                  <a:lnTo>
                    <a:pt x="49" y="32"/>
                  </a:lnTo>
                  <a:lnTo>
                    <a:pt x="38" y="38"/>
                  </a:lnTo>
                  <a:lnTo>
                    <a:pt x="30" y="49"/>
                  </a:lnTo>
                  <a:lnTo>
                    <a:pt x="29" y="64"/>
                  </a:lnTo>
                  <a:lnTo>
                    <a:pt x="30" y="81"/>
                  </a:lnTo>
                  <a:lnTo>
                    <a:pt x="37" y="94"/>
                  </a:lnTo>
                  <a:lnTo>
                    <a:pt x="48" y="102"/>
                  </a:lnTo>
                  <a:lnTo>
                    <a:pt x="64" y="110"/>
                  </a:lnTo>
                  <a:lnTo>
                    <a:pt x="87" y="116"/>
                  </a:lnTo>
                  <a:lnTo>
                    <a:pt x="106" y="122"/>
                  </a:lnTo>
                  <a:lnTo>
                    <a:pt x="124" y="130"/>
                  </a:lnTo>
                  <a:lnTo>
                    <a:pt x="138" y="141"/>
                  </a:lnTo>
                  <a:lnTo>
                    <a:pt x="149" y="154"/>
                  </a:lnTo>
                  <a:lnTo>
                    <a:pt x="157" y="170"/>
                  </a:lnTo>
                  <a:lnTo>
                    <a:pt x="159" y="190"/>
                  </a:lnTo>
                  <a:lnTo>
                    <a:pt x="155" y="214"/>
                  </a:lnTo>
                  <a:lnTo>
                    <a:pt x="148" y="233"/>
                  </a:lnTo>
                  <a:lnTo>
                    <a:pt x="135" y="247"/>
                  </a:lnTo>
                  <a:lnTo>
                    <a:pt x="117" y="257"/>
                  </a:lnTo>
                  <a:lnTo>
                    <a:pt x="95" y="262"/>
                  </a:lnTo>
                  <a:lnTo>
                    <a:pt x="67" y="263"/>
                  </a:lnTo>
                  <a:lnTo>
                    <a:pt x="43" y="263"/>
                  </a:lnTo>
                  <a:lnTo>
                    <a:pt x="21" y="260"/>
                  </a:lnTo>
                  <a:lnTo>
                    <a:pt x="2" y="257"/>
                  </a:lnTo>
                  <a:lnTo>
                    <a:pt x="5" y="233"/>
                  </a:lnTo>
                  <a:lnTo>
                    <a:pt x="35" y="238"/>
                  </a:lnTo>
                  <a:lnTo>
                    <a:pt x="67" y="239"/>
                  </a:lnTo>
                  <a:lnTo>
                    <a:pt x="84" y="238"/>
                  </a:lnTo>
                  <a:lnTo>
                    <a:pt x="98" y="235"/>
                  </a:lnTo>
                  <a:lnTo>
                    <a:pt x="111" y="230"/>
                  </a:lnTo>
                  <a:lnTo>
                    <a:pt x="121" y="220"/>
                  </a:lnTo>
                  <a:lnTo>
                    <a:pt x="127" y="209"/>
                  </a:lnTo>
                  <a:lnTo>
                    <a:pt x="128" y="192"/>
                  </a:lnTo>
                  <a:lnTo>
                    <a:pt x="127" y="176"/>
                  </a:lnTo>
                  <a:lnTo>
                    <a:pt x="119" y="163"/>
                  </a:lnTo>
                  <a:lnTo>
                    <a:pt x="108" y="154"/>
                  </a:lnTo>
                  <a:lnTo>
                    <a:pt x="92" y="148"/>
                  </a:lnTo>
                  <a:lnTo>
                    <a:pt x="71" y="141"/>
                  </a:lnTo>
                  <a:lnTo>
                    <a:pt x="51" y="133"/>
                  </a:lnTo>
                  <a:lnTo>
                    <a:pt x="33" y="125"/>
                  </a:lnTo>
                  <a:lnTo>
                    <a:pt x="19" y="117"/>
                  </a:lnTo>
                  <a:lnTo>
                    <a:pt x="8" y="105"/>
                  </a:lnTo>
                  <a:lnTo>
                    <a:pt x="2" y="89"/>
                  </a:lnTo>
                  <a:lnTo>
                    <a:pt x="0" y="68"/>
                  </a:lnTo>
                  <a:lnTo>
                    <a:pt x="2" y="46"/>
                  </a:lnTo>
                  <a:lnTo>
                    <a:pt x="10" y="29"/>
                  </a:lnTo>
                  <a:lnTo>
                    <a:pt x="22" y="16"/>
                  </a:lnTo>
                  <a:lnTo>
                    <a:pt x="40" y="7"/>
                  </a:lnTo>
                  <a:lnTo>
                    <a:pt x="62" y="2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36" name="Picture 2" descr="C:\Users\dmathies\Downloads\AIS_logo\AIS\AIS\VECTORS\AIS-LOGObi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10" y="1725679"/>
            <a:ext cx="339471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95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" dur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decel="7692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10800000">
                                      <p:cBhvr>
                                        <p:cTn id="11" dur="1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8400" y="1052735"/>
            <a:ext cx="8236328" cy="5040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4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vert="horz" lIns="45720" tIns="0" rIns="45720" bIns="0" anchor="t">
            <a:normAutofit/>
          </a:bodyPr>
          <a:lstStyle>
            <a:lvl1pPr>
              <a:defRPr kumimoji="0" lang="en-US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/>
                <a:latin typeface="+mj-lt"/>
                <a:cs typeface="+mj-cs"/>
              </a:defRPr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4716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4707492" cy="466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974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4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48660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1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752601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3352800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2971800" y="3352800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75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3" name="Straight Connector 12"/>
          <p:cNvCxnSpPr>
            <a:endCxn id="9" idx="3"/>
          </p:cNvCxnSpPr>
          <p:nvPr/>
        </p:nvCxnSpPr>
        <p:spPr>
          <a:xfrm rot="5400000">
            <a:off x="1650603" y="3303191"/>
            <a:ext cx="3100388" cy="794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3963591" y="3809602"/>
            <a:ext cx="4114007" cy="1588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385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851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3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66" y="2299310"/>
            <a:ext cx="5140384" cy="2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605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4061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37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09358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5181600"/>
            <a:ext cx="3962400" cy="3381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381000"/>
            <a:ext cx="914400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00" y="5486400"/>
            <a:ext cx="3962400" cy="804862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13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6BD351-5FDE-4806-A4FC-64059B4C6EA4}" type="datetimeFigureOut">
              <a:rPr lang="en-GB" smtClean="0">
                <a:solidFill>
                  <a:srgbClr val="0050A0"/>
                </a:solidFill>
              </a:rPr>
              <a:pPr/>
              <a:t>08/07/2015</a:t>
            </a:fld>
            <a:endParaRPr lang="en-GB">
              <a:solidFill>
                <a:srgbClr val="005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F4061C-9515-4A2C-B5C0-AA55A7161A77}" type="slidenum">
              <a:rPr lang="en-GB" smtClean="0">
                <a:solidFill>
                  <a:srgbClr val="0050A0"/>
                </a:solidFill>
              </a:rPr>
              <a:pPr/>
              <a:t>‹#›</a:t>
            </a:fld>
            <a:endParaRPr lang="en-GB">
              <a:solidFill>
                <a:srgbClr val="005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137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LOGOtitl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96893"/>
            <a:ext cx="703294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660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8" y="2296363"/>
            <a:ext cx="5156193" cy="228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24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3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66" y="2299310"/>
            <a:ext cx="5140384" cy="2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10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33424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0797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4248472" cy="518457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464496" cy="518457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0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4165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0872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1582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4928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25351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00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162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FF2F15-1524-4283-9B14-1B3191F7A72D}" type="slidenum">
              <a:rPr lang="en-GB" smtClean="0">
                <a:solidFill>
                  <a:srgbClr val="0C377B">
                    <a:shade val="50000"/>
                  </a:srgbClr>
                </a:solidFill>
              </a:rPr>
              <a:pPr/>
              <a:t>‹#›</a:t>
            </a:fld>
            <a:endParaRPr lang="en-GB">
              <a:solidFill>
                <a:srgbClr val="0C377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9206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0885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381D89-4F36-4741-BC93-92166FC767AE}" type="slidenum">
              <a:rPr lang="en-GB" altLang="en-US">
                <a:solidFill>
                  <a:srgbClr val="0C377B">
                    <a:shade val="50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C377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64914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15" y="1687271"/>
            <a:ext cx="8727245" cy="4625609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4F178C-E378-4B92-A2FD-37614E154717}" type="datetime4">
              <a:rPr lang="en-GB" smtClean="0">
                <a:solidFill>
                  <a:srgbClr val="0C377B">
                    <a:shade val="50000"/>
                  </a:srgbClr>
                </a:solidFill>
              </a:rPr>
              <a:pPr>
                <a:defRPr/>
              </a:pPr>
              <a:t>08 July 2015</a:t>
            </a:fld>
            <a:endParaRPr lang="en-US" dirty="0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C377B">
                    <a:shade val="50000"/>
                  </a:srgbClr>
                </a:solidFill>
              </a:rPr>
              <a:t>Academic Training Lectures - CERN Beams Controls Group</a:t>
            </a:r>
            <a:endParaRPr lang="en-US" dirty="0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>
                <a:solidFill>
                  <a:srgbClr val="0C377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18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6797B2-A7B7-41A8-AE21-7BB4C9F48D7D}" type="datetime4">
              <a:rPr lang="en-GB" smtClean="0">
                <a:solidFill>
                  <a:srgbClr val="0C377B">
                    <a:shade val="50000"/>
                  </a:srgbClr>
                </a:solidFill>
              </a:rPr>
              <a:pPr>
                <a:defRPr/>
              </a:pPr>
              <a:t>08 July 2015</a:t>
            </a:fld>
            <a:endParaRPr lang="en-US" dirty="0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C377B">
                    <a:shade val="50000"/>
                  </a:srgbClr>
                </a:solidFill>
              </a:rPr>
              <a:t>Academic Training Lectures - CERN Beams Controls Group</a:t>
            </a:r>
            <a:endParaRPr lang="en-US" dirty="0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>
                <a:solidFill>
                  <a:srgbClr val="0C377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1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G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500063" y="801688"/>
            <a:ext cx="83327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slide title (use sentence case)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 bwMode="auto">
          <a:xfrm>
            <a:off x="500063" y="1724025"/>
            <a:ext cx="8332787" cy="363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827896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98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43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05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80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433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4248472" cy="518457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464496" cy="518457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0872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51520" y="1"/>
            <a:ext cx="889248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8892480" cy="52174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929C50-DC7B-4C6E-A258-E4A2D264219C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FF2F15-1524-4283-9B14-1B3191F7A72D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Image 10" descr="bande3.eps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  <p:pic>
        <p:nvPicPr>
          <p:cNvPr id="8" name="Image 7" descr="bande3.eps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6" r:id="rId13"/>
    <p:sldLayoutId id="2147483677" r:id="rId14"/>
    <p:sldLayoutId id="2147483678" r:id="rId15"/>
    <p:sldLayoutId id="2147483679" r:id="rId16"/>
    <p:sldLayoutId id="2147483698" r:id="rId17"/>
    <p:sldLayoutId id="2147483699" r:id="rId18"/>
    <p:sldLayoutId id="2147483700" r:id="rId19"/>
    <p:sldLayoutId id="2147483701" r:id="rId20"/>
    <p:sldLayoutId id="2147483703" r:id="rId21"/>
    <p:sldLayoutId id="2147483728" r:id="rId2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4400" y="260648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Image 7" descr="bande3.eps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1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712788" algn="l"/>
        </a:tabLst>
        <a:defRPr sz="4600" b="0" kern="120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7063" indent="-169863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302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482725" indent="-111125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446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51520" y="1"/>
            <a:ext cx="889248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8892480" cy="52174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929C50-DC7B-4C6E-A258-E4A2D264219C}" type="datetimeFigureOut">
              <a:rPr lang="en-GB" smtClean="0">
                <a:solidFill>
                  <a:srgbClr val="0C377B">
                    <a:shade val="50000"/>
                  </a:srgbClr>
                </a:solidFill>
              </a:rPr>
              <a:pPr/>
              <a:t>08/07/2015</a:t>
            </a:fld>
            <a:endParaRPr lang="en-GB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>
              <a:solidFill>
                <a:srgbClr val="0C377B">
                  <a:shade val="5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FF2F15-1524-4283-9B14-1B3191F7A72D}" type="slidenum">
              <a:rPr lang="en-GB" smtClean="0">
                <a:solidFill>
                  <a:srgbClr val="0C377B">
                    <a:shade val="50000"/>
                  </a:srgbClr>
                </a:solidFill>
              </a:rPr>
              <a:pPr/>
              <a:t>‹#›</a:t>
            </a:fld>
            <a:endParaRPr lang="en-GB">
              <a:solidFill>
                <a:srgbClr val="0C377B">
                  <a:shade val="50000"/>
                </a:srgbClr>
              </a:solidFill>
            </a:endParaRPr>
          </a:p>
        </p:txBody>
      </p:sp>
      <p:pic>
        <p:nvPicPr>
          <p:cNvPr id="11" name="Image 10" descr="bande3.eps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  <p:pic>
        <p:nvPicPr>
          <p:cNvPr id="8" name="Image 7" descr="bande3.eps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2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  <p:sldLayoutId id="2147483747" r:id="rId18"/>
    <p:sldLayoutId id="2147483748" r:id="rId19"/>
    <p:sldLayoutId id="2147483749" r:id="rId20"/>
    <p:sldLayoutId id="2147483750" r:id="rId21"/>
    <p:sldLayoutId id="2147483751" r:id="rId2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microsoft.com/office/2007/relationships/media" Target="../media/media4.mp4"/><Relationship Id="rId7" Type="http://schemas.openxmlformats.org/officeDocument/2006/relationships/image" Target="../media/image6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4.mp4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pn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jp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slideLayout" Target="../slideLayouts/slideLayout4.xml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2" Type="http://schemas.openxmlformats.org/officeDocument/2006/relationships/video" Target="../media/media1.mp4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video" Target="../media/media2.mp4"/><Relationship Id="rId21" Type="http://schemas.openxmlformats.org/officeDocument/2006/relationships/image" Target="../media/image24.png"/><Relationship Id="rId7" Type="http://schemas.openxmlformats.org/officeDocument/2006/relationships/image" Target="../media/image34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microsoft.com/office/2007/relationships/media" Target="../media/media2.mp4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video" Target="NULL" TargetMode="External"/><Relationship Id="rId6" Type="http://schemas.openxmlformats.org/officeDocument/2006/relationships/image" Target="../media/image33.png"/><Relationship Id="rId11" Type="http://schemas.openxmlformats.org/officeDocument/2006/relationships/image" Target="../media/image11.png"/><Relationship Id="rId24" Type="http://schemas.openxmlformats.org/officeDocument/2006/relationships/image" Target="../media/image27.png"/><Relationship Id="rId5" Type="http://schemas.openxmlformats.org/officeDocument/2006/relationships/notesSlide" Target="../notesSlides/notesSlide5.xml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4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45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814763" y="1412776"/>
            <a:ext cx="5221287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  <a:latin typeface="Trebuchet MS" pitchFamily="34" charset="0"/>
              </a:rPr>
              <a:t>140-160 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physics, engineering, computing</a:t>
            </a:r>
            <a:endParaRPr lang="en-US" sz="11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BSc, MSc or PhD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no more than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10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years relevant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post-MSc experience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SELECTION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2 selection committees per year 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2-3 year employment contract	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attractive 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training possibilities</a:t>
            </a:r>
          </a:p>
          <a:p>
            <a:pPr marL="1588" indent="-1588">
              <a:spcAft>
                <a:spcPts val="900"/>
              </a:spcAf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588" indent="-1588">
              <a:spcAft>
                <a:spcPts val="900"/>
              </a:spcAft>
              <a:defRPr/>
            </a:pPr>
            <a:r>
              <a:rPr lang="en-US" sz="1050" u="none" dirty="0">
                <a:solidFill>
                  <a:srgbClr val="3861AA"/>
                </a:solidFill>
                <a:latin typeface="Trebuchet MS" pitchFamily="34" charset="0"/>
              </a:rPr>
              <a:t>Fellows are normally nationals of the Member States of CERN. There also exist a </a:t>
            </a:r>
            <a:r>
              <a:rPr lang="en-US" sz="1050" b="1" u="none" dirty="0">
                <a:solidFill>
                  <a:srgbClr val="3861AA"/>
                </a:solidFill>
                <a:latin typeface="Trebuchet MS" pitchFamily="34" charset="0"/>
              </a:rPr>
              <a:t>limited number of places for Fellows from non-Member States</a:t>
            </a:r>
            <a:r>
              <a:rPr lang="en-US" sz="1050" u="none" dirty="0">
                <a:solidFill>
                  <a:srgbClr val="3861AA"/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235138" y="808316"/>
            <a:ext cx="4465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u="none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Fellowship </a:t>
            </a:r>
            <a:r>
              <a:rPr lang="en-US" sz="3600" b="1" i="1" u="none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program </a:t>
            </a:r>
            <a:endParaRPr lang="en-US" sz="3600" i="1" u="none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320937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508104" y="188640"/>
            <a:ext cx="32403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ContrastingLeftFacing" fov="7200000">
              <a:rot lat="600000" lon="2400000" rev="2159400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 u="none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PROGRAMS</a:t>
            </a:r>
            <a:endParaRPr lang="en-US" sz="3200" i="1" u="none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959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813249" y="1397536"/>
            <a:ext cx="460851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40-50 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enrolled  in a doctoral program in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 Member State university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 : 	1-3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a technical project, leading to a PhD thesis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co-supervised by the university thesis advisor  and a CERN staff member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a living allowance incl. Health insurance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508104" y="188640"/>
            <a:ext cx="32403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ContrastingLeftFacing" fov="7200000">
              <a:rot lat="600000" lon="2400000" rev="2159400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 u="none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PROGRAMS</a:t>
            </a:r>
            <a:endParaRPr lang="en-US" sz="3200" i="1" u="none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4853" y="808043"/>
            <a:ext cx="5616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u="none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Doctoral Student </a:t>
            </a:r>
            <a:r>
              <a:rPr lang="en-US" sz="3600" b="1" i="1" u="none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program </a:t>
            </a:r>
            <a:endParaRPr lang="en-US" sz="3600" i="1" u="none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556792"/>
            <a:ext cx="3384376" cy="2520280"/>
          </a:xfrm>
          <a:prstGeom prst="roundRect">
            <a:avLst>
              <a:gd name="adj" fmla="val 77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09421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20688"/>
            <a:ext cx="8638547" cy="5544616"/>
            <a:chOff x="107504" y="445865"/>
            <a:chExt cx="8759522" cy="6391011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5" name="Freeform 4"/>
            <p:cNvSpPr/>
            <p:nvPr/>
          </p:nvSpPr>
          <p:spPr>
            <a:xfrm>
              <a:off x="107504" y="445865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Professionals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487975">
              <a:off x="4113658" y="1457736"/>
              <a:ext cx="707565" cy="922302"/>
            </a:xfrm>
            <a:custGeom>
              <a:avLst/>
              <a:gdLst>
                <a:gd name="connsiteX0" fmla="*/ 0 w 707565"/>
                <a:gd name="connsiteY0" fmla="*/ 184460 h 922302"/>
                <a:gd name="connsiteX1" fmla="*/ 353783 w 707565"/>
                <a:gd name="connsiteY1" fmla="*/ 184460 h 922302"/>
                <a:gd name="connsiteX2" fmla="*/ 353783 w 707565"/>
                <a:gd name="connsiteY2" fmla="*/ 0 h 922302"/>
                <a:gd name="connsiteX3" fmla="*/ 707565 w 707565"/>
                <a:gd name="connsiteY3" fmla="*/ 461151 h 922302"/>
                <a:gd name="connsiteX4" fmla="*/ 353783 w 707565"/>
                <a:gd name="connsiteY4" fmla="*/ 922302 h 922302"/>
                <a:gd name="connsiteX5" fmla="*/ 353783 w 707565"/>
                <a:gd name="connsiteY5" fmla="*/ 737842 h 922302"/>
                <a:gd name="connsiteX6" fmla="*/ 0 w 707565"/>
                <a:gd name="connsiteY6" fmla="*/ 737842 h 922302"/>
                <a:gd name="connsiteX7" fmla="*/ 0 w 707565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565" h="922302">
                  <a:moveTo>
                    <a:pt x="0" y="184460"/>
                  </a:moveTo>
                  <a:lnTo>
                    <a:pt x="353783" y="184460"/>
                  </a:lnTo>
                  <a:lnTo>
                    <a:pt x="353783" y="0"/>
                  </a:lnTo>
                  <a:lnTo>
                    <a:pt x="707565" y="461151"/>
                  </a:lnTo>
                  <a:lnTo>
                    <a:pt x="353783" y="922302"/>
                  </a:lnTo>
                  <a:lnTo>
                    <a:pt x="353783" y="737842"/>
                  </a:lnTo>
                  <a:lnTo>
                    <a:pt x="0" y="737842"/>
                  </a:lnTo>
                  <a:lnTo>
                    <a:pt x="0" y="18446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184459" rIns="212269" bIns="18446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48066" y="1166198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Graduates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5653">
              <a:off x="6439516" y="3662687"/>
              <a:ext cx="922302" cy="641462"/>
            </a:xfrm>
            <a:custGeom>
              <a:avLst/>
              <a:gdLst>
                <a:gd name="connsiteX0" fmla="*/ 0 w 641462"/>
                <a:gd name="connsiteY0" fmla="*/ 184460 h 922302"/>
                <a:gd name="connsiteX1" fmla="*/ 320731 w 641462"/>
                <a:gd name="connsiteY1" fmla="*/ 184460 h 922302"/>
                <a:gd name="connsiteX2" fmla="*/ 320731 w 641462"/>
                <a:gd name="connsiteY2" fmla="*/ 0 h 922302"/>
                <a:gd name="connsiteX3" fmla="*/ 641462 w 641462"/>
                <a:gd name="connsiteY3" fmla="*/ 461151 h 922302"/>
                <a:gd name="connsiteX4" fmla="*/ 320731 w 641462"/>
                <a:gd name="connsiteY4" fmla="*/ 922302 h 922302"/>
                <a:gd name="connsiteX5" fmla="*/ 320731 w 641462"/>
                <a:gd name="connsiteY5" fmla="*/ 737842 h 922302"/>
                <a:gd name="connsiteX6" fmla="*/ 0 w 641462"/>
                <a:gd name="connsiteY6" fmla="*/ 737842 h 922302"/>
                <a:gd name="connsiteX7" fmla="*/ 0 w 641462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462" h="922302">
                  <a:moveTo>
                    <a:pt x="513170" y="0"/>
                  </a:moveTo>
                  <a:lnTo>
                    <a:pt x="513170" y="461151"/>
                  </a:lnTo>
                  <a:lnTo>
                    <a:pt x="641462" y="461151"/>
                  </a:lnTo>
                  <a:lnTo>
                    <a:pt x="320731" y="922302"/>
                  </a:lnTo>
                  <a:lnTo>
                    <a:pt x="0" y="461151"/>
                  </a:lnTo>
                  <a:lnTo>
                    <a:pt x="128292" y="461151"/>
                  </a:lnTo>
                  <a:lnTo>
                    <a:pt x="128292" y="0"/>
                  </a:lnTo>
                  <a:lnTo>
                    <a:pt x="513170" y="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460" tIns="-1" rIns="184459" bIns="192439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932032" y="4605500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b="1" dirty="0" smtClean="0">
                  <a:solidFill>
                    <a:schemeClr val="bg1"/>
                  </a:solidFill>
                </a:rPr>
                <a:t>Project Associates</a:t>
              </a:r>
              <a:endParaRPr lang="en-GB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22150575">
              <a:off x="4261823" y="4889964"/>
              <a:ext cx="477567" cy="922303"/>
            </a:xfrm>
            <a:custGeom>
              <a:avLst/>
              <a:gdLst>
                <a:gd name="connsiteX0" fmla="*/ 0 w 477566"/>
                <a:gd name="connsiteY0" fmla="*/ 184460 h 922302"/>
                <a:gd name="connsiteX1" fmla="*/ 238783 w 477566"/>
                <a:gd name="connsiteY1" fmla="*/ 184460 h 922302"/>
                <a:gd name="connsiteX2" fmla="*/ 238783 w 477566"/>
                <a:gd name="connsiteY2" fmla="*/ 0 h 922302"/>
                <a:gd name="connsiteX3" fmla="*/ 477566 w 477566"/>
                <a:gd name="connsiteY3" fmla="*/ 461151 h 922302"/>
                <a:gd name="connsiteX4" fmla="*/ 238783 w 477566"/>
                <a:gd name="connsiteY4" fmla="*/ 922302 h 922302"/>
                <a:gd name="connsiteX5" fmla="*/ 238783 w 477566"/>
                <a:gd name="connsiteY5" fmla="*/ 737842 h 922302"/>
                <a:gd name="connsiteX6" fmla="*/ 0 w 477566"/>
                <a:gd name="connsiteY6" fmla="*/ 737842 h 922302"/>
                <a:gd name="connsiteX7" fmla="*/ 0 w 477566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566" h="922302">
                  <a:moveTo>
                    <a:pt x="477565" y="737842"/>
                  </a:moveTo>
                  <a:lnTo>
                    <a:pt x="238783" y="737842"/>
                  </a:lnTo>
                  <a:lnTo>
                    <a:pt x="238783" y="922302"/>
                  </a:lnTo>
                  <a:lnTo>
                    <a:pt x="1" y="461151"/>
                  </a:lnTo>
                  <a:lnTo>
                    <a:pt x="238783" y="0"/>
                  </a:lnTo>
                  <a:lnTo>
                    <a:pt x="238783" y="184460"/>
                  </a:lnTo>
                  <a:lnTo>
                    <a:pt x="477565" y="184460"/>
                  </a:lnTo>
                  <a:lnTo>
                    <a:pt x="477565" y="737842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3269" tIns="184461" rIns="1" bIns="184459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3534" y="3861046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CERN Spring Campus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44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813249" y="1397536"/>
            <a:ext cx="4608513" cy="260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</a:rPr>
              <a:t>5</a:t>
            </a:r>
            <a:r>
              <a:rPr lang="en-US" sz="2800" b="1" u="none" dirty="0" smtClean="0">
                <a:solidFill>
                  <a:srgbClr val="3861AA"/>
                </a:solidFill>
              </a:rPr>
              <a:t>0-60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BSc, MSc or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PhD</a:t>
            </a:r>
            <a:b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From a university with a collaboration agreement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 smtClean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: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up to 3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a technical project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,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living allowance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, health insurance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508104" y="188640"/>
            <a:ext cx="32403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ContrastingLeftFacing" fov="7200000">
              <a:rot lat="600000" lon="2400000" rev="2159400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ASSOCIATES</a:t>
            </a:r>
            <a:endParaRPr lang="en-US" sz="3200" i="1" u="none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4853" y="808043"/>
            <a:ext cx="5616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Project Associates</a:t>
            </a:r>
            <a:endParaRPr lang="en-US" sz="3600" i="1" u="none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320937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5777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53388" y="6453188"/>
            <a:ext cx="1090612" cy="365125"/>
          </a:xfrm>
        </p:spPr>
        <p:txBody>
          <a:bodyPr/>
          <a:lstStyle/>
          <a:p>
            <a:fld id="{F63B64C2-CF20-432A-9AB7-BE7C37425BB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37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AIS?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Running CERN’s administrative computing infrastructure for more than 20 years…</a:t>
            </a:r>
          </a:p>
          <a:p>
            <a:pPr lvl="1"/>
            <a:r>
              <a:rPr lang="en-GB" dirty="0" smtClean="0"/>
              <a:t>Money:</a:t>
            </a:r>
          </a:p>
          <a:p>
            <a:pPr lvl="2"/>
            <a:r>
              <a:rPr lang="en-GB" dirty="0" smtClean="0"/>
              <a:t>Purchasing, Contracts, Teams Codes,</a:t>
            </a:r>
          </a:p>
          <a:p>
            <a:pPr lvl="2"/>
            <a:r>
              <a:rPr lang="en-GB" dirty="0" smtClean="0"/>
              <a:t>Payments (Payroll, Claims, Invoices, etc.).</a:t>
            </a:r>
          </a:p>
          <a:p>
            <a:pPr lvl="1"/>
            <a:r>
              <a:rPr lang="en-GB" dirty="0" smtClean="0"/>
              <a:t>People:</a:t>
            </a:r>
          </a:p>
          <a:p>
            <a:pPr lvl="2"/>
            <a:r>
              <a:rPr lang="en-GB" dirty="0" smtClean="0"/>
              <a:t>Employment Contracts, Health Insurance,</a:t>
            </a:r>
          </a:p>
          <a:p>
            <a:pPr lvl="1"/>
            <a:r>
              <a:rPr lang="en-GB" dirty="0" smtClean="0"/>
              <a:t>Processes:</a:t>
            </a:r>
          </a:p>
          <a:p>
            <a:pPr lvl="2"/>
            <a:r>
              <a:rPr lang="en-GB" dirty="0" smtClean="0"/>
              <a:t>EDH, Project Management, Planning,</a:t>
            </a:r>
          </a:p>
          <a:p>
            <a:pPr lvl="1"/>
            <a:r>
              <a:rPr lang="en-GB" dirty="0" smtClean="0"/>
              <a:t>Infrastructure:</a:t>
            </a:r>
          </a:p>
          <a:p>
            <a:pPr lvl="2"/>
            <a:r>
              <a:rPr lang="en-GB" dirty="0" smtClean="0"/>
              <a:t>Visits, Directories, Shipping, Distribution, Mail Office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884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CERN’s Business Computing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62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/>
          <p:cNvSpPr/>
          <p:nvPr/>
        </p:nvSpPr>
        <p:spPr>
          <a:xfrm>
            <a:off x="323528" y="476672"/>
            <a:ext cx="8352928" cy="5486400"/>
          </a:xfrm>
          <a:prstGeom prst="roundRect">
            <a:avLst>
              <a:gd name="adj" fmla="val 4062"/>
            </a:avLst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01600" dist="50800" dir="5400000" sx="101000" sy="101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Support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67544" y="1051378"/>
            <a:ext cx="2808312" cy="2622590"/>
          </a:xfrm>
          <a:prstGeom prst="roundRect">
            <a:avLst>
              <a:gd name="adj" fmla="val 8627"/>
            </a:avLst>
          </a:prstGeom>
          <a:solidFill>
            <a:srgbClr val="8064A2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Human Resources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876256" y="1051378"/>
            <a:ext cx="1656184" cy="2622589"/>
          </a:xfrm>
          <a:prstGeom prst="roundRect">
            <a:avLst>
              <a:gd name="adj" fmla="val 9369"/>
            </a:avLst>
          </a:prstGeom>
          <a:solidFill>
            <a:srgbClr val="F79646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Materials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608148" y="3744660"/>
            <a:ext cx="2196099" cy="2074396"/>
          </a:xfrm>
          <a:prstGeom prst="roundRect">
            <a:avLst>
              <a:gd name="adj" fmla="val 9369"/>
            </a:avLst>
          </a:prstGeom>
          <a:solidFill>
            <a:srgbClr val="EEECE1">
              <a:lumMod val="50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347864" y="1051378"/>
            <a:ext cx="3456384" cy="2622589"/>
          </a:xfrm>
          <a:prstGeom prst="roundRect">
            <a:avLst>
              <a:gd name="adj" fmla="val 9369"/>
            </a:avLst>
          </a:prstGeom>
          <a:solidFill>
            <a:srgbClr val="9BBB59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Finance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58998" y="3744660"/>
            <a:ext cx="4073850" cy="2074396"/>
          </a:xfrm>
          <a:prstGeom prst="roundRect">
            <a:avLst>
              <a:gd name="adj" fmla="val 9369"/>
            </a:avLst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Projects &amp; Experiment Support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500979" y="552872"/>
            <a:ext cx="1533858" cy="386904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User Support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422258" y="2458616"/>
            <a:ext cx="1073352" cy="386904"/>
          </a:xfrm>
          <a:prstGeom prst="roundRect">
            <a:avLst/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Logistics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6170802" y="2917528"/>
            <a:ext cx="1324705" cy="373376"/>
          </a:xfrm>
          <a:prstGeom prst="roundRect">
            <a:avLst>
              <a:gd name="adj" fmla="val 11920"/>
            </a:avLst>
          </a:prstGeom>
          <a:gradFill flip="none" rotWithShape="1">
            <a:gsLst>
              <a:gs pos="57000">
                <a:srgbClr val="9BBB59">
                  <a:lumMod val="75000"/>
                </a:srgbClr>
              </a:gs>
              <a:gs pos="89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Purchasing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6386826" y="2009637"/>
            <a:ext cx="1115552" cy="373376"/>
          </a:xfrm>
          <a:prstGeom prst="roundRect">
            <a:avLst>
              <a:gd name="adj" fmla="val 11392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Inventory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4705233" y="2917528"/>
            <a:ext cx="442831" cy="1342316"/>
          </a:xfrm>
          <a:prstGeom prst="roundRect">
            <a:avLst>
              <a:gd name="adj" fmla="val 8718"/>
            </a:avLst>
          </a:prstGeom>
          <a:gradFill flip="none" rotWithShape="1">
            <a:gsLst>
              <a:gs pos="37000">
                <a:srgbClr val="9BBB59">
                  <a:lumMod val="75000"/>
                </a:srgbClr>
              </a:gs>
              <a:gs pos="69000">
                <a:srgbClr val="EEECE1">
                  <a:lumMod val="50000"/>
                </a:srgbClr>
              </a:gs>
              <a:gs pos="100000">
                <a:srgbClr val="EEECE1">
                  <a:lumMod val="5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Hotel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39552" y="3010744"/>
            <a:ext cx="715747" cy="386904"/>
          </a:xfrm>
          <a:prstGeom prst="round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Leave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869841" y="3491795"/>
            <a:ext cx="1592683" cy="527061"/>
          </a:xfrm>
          <a:prstGeom prst="roundRect">
            <a:avLst/>
          </a:prstGeom>
          <a:gradFill rotWithShape="1">
            <a:gsLst>
              <a:gs pos="0">
                <a:srgbClr val="C0504D"/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Admin Support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157758" y="3010744"/>
            <a:ext cx="1838178" cy="363230"/>
          </a:xfrm>
          <a:prstGeom prst="roundRect">
            <a:avLst>
              <a:gd name="adj" fmla="val 16464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Claims &amp; Payroll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" name="Group 63"/>
          <p:cNvGrpSpPr/>
          <p:nvPr/>
        </p:nvGrpSpPr>
        <p:grpSpPr>
          <a:xfrm>
            <a:off x="539552" y="1490786"/>
            <a:ext cx="2592288" cy="1447950"/>
            <a:chOff x="755576" y="2125066"/>
            <a:chExt cx="2592288" cy="1447950"/>
          </a:xfrm>
        </p:grpSpPr>
        <p:sp>
          <p:nvSpPr>
            <p:cNvPr id="65" name="Rounded Rectangle 64"/>
            <p:cNvSpPr/>
            <p:nvPr/>
          </p:nvSpPr>
          <p:spPr>
            <a:xfrm>
              <a:off x="755576" y="2125066"/>
              <a:ext cx="2592288" cy="1447950"/>
            </a:xfrm>
            <a:prstGeom prst="roundRect">
              <a:avLst>
                <a:gd name="adj" fmla="val 6532"/>
              </a:avLst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Records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827585" y="2636912"/>
              <a:ext cx="804681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Career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839764" y="2204864"/>
              <a:ext cx="1067941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Contracts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331744" y="2204864"/>
              <a:ext cx="944112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Services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1942719" y="3068960"/>
              <a:ext cx="1333137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Recruitment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827585" y="3068960"/>
              <a:ext cx="922134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Training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2599029" y="2646038"/>
              <a:ext cx="676827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Roles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2" name="Rounded Rectangle 71"/>
          <p:cNvSpPr/>
          <p:nvPr/>
        </p:nvSpPr>
        <p:spPr>
          <a:xfrm>
            <a:off x="5308828" y="3874840"/>
            <a:ext cx="1022217" cy="386904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Buildings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6106848" y="4522912"/>
            <a:ext cx="601594" cy="386904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Mail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5076056" y="552872"/>
            <a:ext cx="1178920" cy="386904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Reporting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873224" y="4135756"/>
            <a:ext cx="1445284" cy="675188"/>
          </a:xfrm>
          <a:prstGeom prst="roundRect">
            <a:avLst>
              <a:gd name="adj" fmla="val 12969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Management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958012" y="3514800"/>
            <a:ext cx="455086" cy="1394453"/>
          </a:xfrm>
          <a:prstGeom prst="roundRect">
            <a:avLst>
              <a:gd name="adj" fmla="val 12969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Team Codes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5263104" y="2904281"/>
            <a:ext cx="843744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Budget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263104" y="1570584"/>
            <a:ext cx="1230847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Accounting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3752528" y="1549376"/>
            <a:ext cx="1086416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Payments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5282084" y="2009637"/>
            <a:ext cx="980076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Treasury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7251649" y="1543472"/>
            <a:ext cx="1225279" cy="386904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752528" y="2458616"/>
            <a:ext cx="991864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Planning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752528" y="2009637"/>
            <a:ext cx="1032973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Suppliers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5263104" y="2458616"/>
            <a:ext cx="1067941" cy="386904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Contracts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6300192" y="552872"/>
            <a:ext cx="1295504" cy="386904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6876256" y="3744660"/>
            <a:ext cx="1656184" cy="2074396"/>
          </a:xfrm>
          <a:prstGeom prst="roundRect">
            <a:avLst>
              <a:gd name="adj" fmla="val 9369"/>
            </a:avLst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4061648" y="5061966"/>
            <a:ext cx="3174648" cy="397050"/>
          </a:xfrm>
          <a:prstGeom prst="roundRect">
            <a:avLst>
              <a:gd name="adj" fmla="val 20583"/>
            </a:avLst>
          </a:prstGeom>
          <a:gradFill flip="none" rotWithShape="1">
            <a:gsLst>
              <a:gs pos="0">
                <a:srgbClr val="C0504D">
                  <a:lumMod val="75000"/>
                </a:srgbClr>
              </a:gs>
              <a:gs pos="75000">
                <a:srgbClr val="EEECE1">
                  <a:lumMod val="50000"/>
                </a:srgbClr>
              </a:gs>
              <a:gs pos="30000">
                <a:srgbClr val="EEECE1">
                  <a:lumMod val="5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Intervention Management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6971999" y="4365560"/>
            <a:ext cx="1467513" cy="373376"/>
          </a:xfrm>
          <a:prstGeom prst="roundRect">
            <a:avLst>
              <a:gd name="adj" fmla="val 11737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Medical data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419872" y="3514800"/>
            <a:ext cx="455086" cy="1485893"/>
          </a:xfrm>
          <a:prstGeom prst="roundRect">
            <a:avLst>
              <a:gd name="adj" fmla="val 12969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 Reporting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6430137" y="3874840"/>
            <a:ext cx="806159" cy="386904"/>
          </a:xfrm>
          <a:prstGeom prst="roundRect">
            <a:avLst/>
          </a:prstGeom>
          <a:gradFill flip="none" rotWithShape="1">
            <a:gsLst>
              <a:gs pos="36000">
                <a:srgbClr val="EEECE1">
                  <a:lumMod val="50000"/>
                </a:srgbClr>
              </a:gs>
              <a:gs pos="82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Access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7311117" y="4765645"/>
            <a:ext cx="861283" cy="693371"/>
          </a:xfrm>
          <a:prstGeom prst="round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16016" y="4522912"/>
            <a:ext cx="1337778" cy="386904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Phonebook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878348" y="4954960"/>
            <a:ext cx="1821444" cy="386904"/>
          </a:xfrm>
          <a:prstGeom prst="round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Public Outreach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7452320" y="3374573"/>
            <a:ext cx="861283" cy="693371"/>
          </a:xfrm>
          <a:prstGeom prst="roundRect">
            <a:avLst/>
          </a:prstGeom>
          <a:gradFill rotWithShape="1">
            <a:gsLst>
              <a:gs pos="40000">
                <a:srgbClr val="4F81BD"/>
              </a:gs>
              <a:gs pos="0">
                <a:srgbClr val="4F81BD">
                  <a:shade val="51000"/>
                  <a:satMod val="130000"/>
                </a:srgbClr>
              </a:gs>
              <a:gs pos="80000">
                <a:srgbClr val="F79646">
                  <a:lumMod val="75000"/>
                </a:srgbClr>
              </a:gs>
              <a:gs pos="100000">
                <a:srgbClr val="F79646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Equip.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7640046" y="2000672"/>
            <a:ext cx="836882" cy="386904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ePool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44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42" y="404664"/>
            <a:ext cx="7508482" cy="569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0152" y="404664"/>
            <a:ext cx="7508062" cy="569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1475656" y="3247045"/>
            <a:ext cx="325437" cy="344487"/>
            <a:chOff x="187450" y="1913657"/>
            <a:chExt cx="325437" cy="344487"/>
          </a:xfrm>
          <a:noFill/>
        </p:grpSpPr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350962" y="2202582"/>
              <a:ext cx="0" cy="55562"/>
            </a:xfrm>
            <a:custGeom>
              <a:avLst/>
              <a:gdLst>
                <a:gd name="T0" fmla="*/ 35 h 35"/>
                <a:gd name="T1" fmla="*/ 0 h 35"/>
                <a:gd name="T2" fmla="*/ 35 h 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">
                  <a:moveTo>
                    <a:pt x="0" y="35"/>
                  </a:move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 flipV="1">
              <a:off x="350962" y="2202582"/>
              <a:ext cx="0" cy="5556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14462" y="2180357"/>
              <a:ext cx="38100" cy="44450"/>
            </a:xfrm>
            <a:custGeom>
              <a:avLst/>
              <a:gdLst>
                <a:gd name="T0" fmla="*/ 0 w 24"/>
                <a:gd name="T1" fmla="*/ 0 h 28"/>
                <a:gd name="T2" fmla="*/ 24 w 24"/>
                <a:gd name="T3" fmla="*/ 28 h 28"/>
                <a:gd name="T4" fmla="*/ 0 w 24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0" y="0"/>
                  </a:moveTo>
                  <a:lnTo>
                    <a:pt x="24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>
              <a:off x="414462" y="2180357"/>
              <a:ext cx="38100" cy="444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55737" y="2123207"/>
              <a:ext cx="57150" cy="15875"/>
            </a:xfrm>
            <a:custGeom>
              <a:avLst/>
              <a:gdLst>
                <a:gd name="T0" fmla="*/ 0 w 36"/>
                <a:gd name="T1" fmla="*/ 0 h 10"/>
                <a:gd name="T2" fmla="*/ 36 w 36"/>
                <a:gd name="T3" fmla="*/ 10 h 10"/>
                <a:gd name="T4" fmla="*/ 0 w 36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0">
                  <a:moveTo>
                    <a:pt x="0" y="0"/>
                  </a:moveTo>
                  <a:lnTo>
                    <a:pt x="36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>
              <a:off x="455737" y="2123207"/>
              <a:ext cx="57150" cy="1587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455737" y="2032719"/>
              <a:ext cx="57150" cy="19050"/>
            </a:xfrm>
            <a:custGeom>
              <a:avLst/>
              <a:gdLst>
                <a:gd name="T0" fmla="*/ 36 w 36"/>
                <a:gd name="T1" fmla="*/ 0 h 12"/>
                <a:gd name="T2" fmla="*/ 0 w 36"/>
                <a:gd name="T3" fmla="*/ 12 h 12"/>
                <a:gd name="T4" fmla="*/ 36 w 3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2">
                  <a:moveTo>
                    <a:pt x="36" y="0"/>
                  </a:moveTo>
                  <a:lnTo>
                    <a:pt x="0" y="1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 flipH="1">
              <a:off x="455737" y="2032719"/>
              <a:ext cx="57150" cy="190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414462" y="1946994"/>
              <a:ext cx="38100" cy="49212"/>
            </a:xfrm>
            <a:custGeom>
              <a:avLst/>
              <a:gdLst>
                <a:gd name="T0" fmla="*/ 0 w 24"/>
                <a:gd name="T1" fmla="*/ 31 h 31"/>
                <a:gd name="T2" fmla="*/ 24 w 24"/>
                <a:gd name="T3" fmla="*/ 0 h 31"/>
                <a:gd name="T4" fmla="*/ 0 w 24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1">
                  <a:moveTo>
                    <a:pt x="0" y="31"/>
                  </a:moveTo>
                  <a:lnTo>
                    <a:pt x="24" y="0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 flipV="1">
              <a:off x="414462" y="1946994"/>
              <a:ext cx="38100" cy="4921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350962" y="1913657"/>
              <a:ext cx="0" cy="60325"/>
            </a:xfrm>
            <a:custGeom>
              <a:avLst/>
              <a:gdLst>
                <a:gd name="T0" fmla="*/ 0 h 38"/>
                <a:gd name="T1" fmla="*/ 38 h 38"/>
                <a:gd name="T2" fmla="*/ 0 h 3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">
                  <a:moveTo>
                    <a:pt x="0" y="0"/>
                  </a:moveTo>
                  <a:lnTo>
                    <a:pt x="0" y="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8" name="Line 25"/>
            <p:cNvSpPr>
              <a:spLocks noChangeShapeType="1"/>
            </p:cNvSpPr>
            <p:nvPr/>
          </p:nvSpPr>
          <p:spPr bwMode="auto">
            <a:xfrm>
              <a:off x="350962" y="1913657"/>
              <a:ext cx="0" cy="6032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50950" y="1946994"/>
              <a:ext cx="33338" cy="49212"/>
            </a:xfrm>
            <a:custGeom>
              <a:avLst/>
              <a:gdLst>
                <a:gd name="T0" fmla="*/ 21 w 21"/>
                <a:gd name="T1" fmla="*/ 31 h 31"/>
                <a:gd name="T2" fmla="*/ 0 w 21"/>
                <a:gd name="T3" fmla="*/ 0 h 31"/>
                <a:gd name="T4" fmla="*/ 21 w 21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1">
                  <a:moveTo>
                    <a:pt x="21" y="31"/>
                  </a:moveTo>
                  <a:lnTo>
                    <a:pt x="0" y="0"/>
                  </a:lnTo>
                  <a:lnTo>
                    <a:pt x="21" y="31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H="1" flipV="1">
              <a:off x="250950" y="1946994"/>
              <a:ext cx="33338" cy="4921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187450" y="2032719"/>
              <a:ext cx="55563" cy="19050"/>
            </a:xfrm>
            <a:custGeom>
              <a:avLst/>
              <a:gdLst>
                <a:gd name="T0" fmla="*/ 35 w 35"/>
                <a:gd name="T1" fmla="*/ 12 h 12"/>
                <a:gd name="T2" fmla="*/ 0 w 35"/>
                <a:gd name="T3" fmla="*/ 0 h 12"/>
                <a:gd name="T4" fmla="*/ 35 w 35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2">
                  <a:moveTo>
                    <a:pt x="35" y="12"/>
                  </a:moveTo>
                  <a:lnTo>
                    <a:pt x="0" y="0"/>
                  </a:lnTo>
                  <a:lnTo>
                    <a:pt x="35" y="1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 flipH="1" flipV="1">
              <a:off x="187450" y="2032719"/>
              <a:ext cx="55563" cy="190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187450" y="2123207"/>
              <a:ext cx="55563" cy="15875"/>
            </a:xfrm>
            <a:custGeom>
              <a:avLst/>
              <a:gdLst>
                <a:gd name="T0" fmla="*/ 0 w 35"/>
                <a:gd name="T1" fmla="*/ 10 h 10"/>
                <a:gd name="T2" fmla="*/ 35 w 35"/>
                <a:gd name="T3" fmla="*/ 0 h 10"/>
                <a:gd name="T4" fmla="*/ 0 w 35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0">
                  <a:moveTo>
                    <a:pt x="0" y="10"/>
                  </a:moveTo>
                  <a:lnTo>
                    <a:pt x="3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 flipV="1">
              <a:off x="187450" y="2123207"/>
              <a:ext cx="55563" cy="1587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50950" y="2180357"/>
              <a:ext cx="33338" cy="44450"/>
            </a:xfrm>
            <a:custGeom>
              <a:avLst/>
              <a:gdLst>
                <a:gd name="T0" fmla="*/ 21 w 21"/>
                <a:gd name="T1" fmla="*/ 0 h 28"/>
                <a:gd name="T2" fmla="*/ 0 w 21"/>
                <a:gd name="T3" fmla="*/ 28 h 28"/>
                <a:gd name="T4" fmla="*/ 21 w 2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8">
                  <a:moveTo>
                    <a:pt x="21" y="0"/>
                  </a:moveTo>
                  <a:lnTo>
                    <a:pt x="0" y="28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flipH="1">
              <a:off x="250950" y="2180357"/>
              <a:ext cx="33338" cy="444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</p:grpSp>
      <p:sp>
        <p:nvSpPr>
          <p:cNvPr id="4" name="Down Arrow 3"/>
          <p:cNvSpPr/>
          <p:nvPr/>
        </p:nvSpPr>
        <p:spPr>
          <a:xfrm rot="7934223">
            <a:off x="1675744" y="3347131"/>
            <a:ext cx="278258" cy="663707"/>
          </a:xfrm>
          <a:custGeom>
            <a:avLst/>
            <a:gdLst>
              <a:gd name="connsiteX0" fmla="*/ 0 w 504056"/>
              <a:gd name="connsiteY0" fmla="*/ 479357 h 730795"/>
              <a:gd name="connsiteX1" fmla="*/ 186513 w 504056"/>
              <a:gd name="connsiteY1" fmla="*/ 479357 h 730795"/>
              <a:gd name="connsiteX2" fmla="*/ 186513 w 504056"/>
              <a:gd name="connsiteY2" fmla="*/ 0 h 730795"/>
              <a:gd name="connsiteX3" fmla="*/ 317543 w 504056"/>
              <a:gd name="connsiteY3" fmla="*/ 0 h 730795"/>
              <a:gd name="connsiteX4" fmla="*/ 317543 w 504056"/>
              <a:gd name="connsiteY4" fmla="*/ 479357 h 730795"/>
              <a:gd name="connsiteX5" fmla="*/ 504056 w 504056"/>
              <a:gd name="connsiteY5" fmla="*/ 479357 h 730795"/>
              <a:gd name="connsiteX6" fmla="*/ 252028 w 504056"/>
              <a:gd name="connsiteY6" fmla="*/ 730795 h 730795"/>
              <a:gd name="connsiteX7" fmla="*/ 0 w 504056"/>
              <a:gd name="connsiteY7" fmla="*/ 479357 h 730795"/>
              <a:gd name="connsiteX0" fmla="*/ 0 w 449645"/>
              <a:gd name="connsiteY0" fmla="*/ 357911 h 730795"/>
              <a:gd name="connsiteX1" fmla="*/ 132102 w 449645"/>
              <a:gd name="connsiteY1" fmla="*/ 479357 h 730795"/>
              <a:gd name="connsiteX2" fmla="*/ 132102 w 449645"/>
              <a:gd name="connsiteY2" fmla="*/ 0 h 730795"/>
              <a:gd name="connsiteX3" fmla="*/ 263132 w 449645"/>
              <a:gd name="connsiteY3" fmla="*/ 0 h 730795"/>
              <a:gd name="connsiteX4" fmla="*/ 263132 w 449645"/>
              <a:gd name="connsiteY4" fmla="*/ 479357 h 730795"/>
              <a:gd name="connsiteX5" fmla="*/ 449645 w 449645"/>
              <a:gd name="connsiteY5" fmla="*/ 479357 h 730795"/>
              <a:gd name="connsiteX6" fmla="*/ 197617 w 449645"/>
              <a:gd name="connsiteY6" fmla="*/ 730795 h 730795"/>
              <a:gd name="connsiteX7" fmla="*/ 0 w 449645"/>
              <a:gd name="connsiteY7" fmla="*/ 357911 h 730795"/>
              <a:gd name="connsiteX0" fmla="*/ 0 w 357893"/>
              <a:gd name="connsiteY0" fmla="*/ 357911 h 730795"/>
              <a:gd name="connsiteX1" fmla="*/ 132102 w 357893"/>
              <a:gd name="connsiteY1" fmla="*/ 479357 h 730795"/>
              <a:gd name="connsiteX2" fmla="*/ 132102 w 357893"/>
              <a:gd name="connsiteY2" fmla="*/ 0 h 730795"/>
              <a:gd name="connsiteX3" fmla="*/ 263132 w 357893"/>
              <a:gd name="connsiteY3" fmla="*/ 0 h 730795"/>
              <a:gd name="connsiteX4" fmla="*/ 263132 w 357893"/>
              <a:gd name="connsiteY4" fmla="*/ 479357 h 730795"/>
              <a:gd name="connsiteX5" fmla="*/ 357893 w 357893"/>
              <a:gd name="connsiteY5" fmla="*/ 480323 h 730795"/>
              <a:gd name="connsiteX6" fmla="*/ 197617 w 357893"/>
              <a:gd name="connsiteY6" fmla="*/ 730795 h 730795"/>
              <a:gd name="connsiteX7" fmla="*/ 0 w 357893"/>
              <a:gd name="connsiteY7" fmla="*/ 357911 h 730795"/>
              <a:gd name="connsiteX0" fmla="*/ 0 w 357893"/>
              <a:gd name="connsiteY0" fmla="*/ 357911 h 903016"/>
              <a:gd name="connsiteX1" fmla="*/ 132102 w 357893"/>
              <a:gd name="connsiteY1" fmla="*/ 479357 h 903016"/>
              <a:gd name="connsiteX2" fmla="*/ 132102 w 357893"/>
              <a:gd name="connsiteY2" fmla="*/ 0 h 903016"/>
              <a:gd name="connsiteX3" fmla="*/ 263132 w 357893"/>
              <a:gd name="connsiteY3" fmla="*/ 0 h 903016"/>
              <a:gd name="connsiteX4" fmla="*/ 263132 w 357893"/>
              <a:gd name="connsiteY4" fmla="*/ 479357 h 903016"/>
              <a:gd name="connsiteX5" fmla="*/ 357893 w 357893"/>
              <a:gd name="connsiteY5" fmla="*/ 480323 h 903016"/>
              <a:gd name="connsiteX6" fmla="*/ 189305 w 357893"/>
              <a:gd name="connsiteY6" fmla="*/ 903016 h 903016"/>
              <a:gd name="connsiteX7" fmla="*/ 0 w 357893"/>
              <a:gd name="connsiteY7" fmla="*/ 357911 h 903016"/>
              <a:gd name="connsiteX0" fmla="*/ 0 w 374853"/>
              <a:gd name="connsiteY0" fmla="*/ 357911 h 903016"/>
              <a:gd name="connsiteX1" fmla="*/ 132102 w 374853"/>
              <a:gd name="connsiteY1" fmla="*/ 479357 h 903016"/>
              <a:gd name="connsiteX2" fmla="*/ 132102 w 374853"/>
              <a:gd name="connsiteY2" fmla="*/ 0 h 903016"/>
              <a:gd name="connsiteX3" fmla="*/ 374853 w 374853"/>
              <a:gd name="connsiteY3" fmla="*/ 32363 h 903016"/>
              <a:gd name="connsiteX4" fmla="*/ 263132 w 374853"/>
              <a:gd name="connsiteY4" fmla="*/ 479357 h 903016"/>
              <a:gd name="connsiteX5" fmla="*/ 357893 w 374853"/>
              <a:gd name="connsiteY5" fmla="*/ 480323 h 903016"/>
              <a:gd name="connsiteX6" fmla="*/ 189305 w 374853"/>
              <a:gd name="connsiteY6" fmla="*/ 903016 h 903016"/>
              <a:gd name="connsiteX7" fmla="*/ 0 w 374853"/>
              <a:gd name="connsiteY7" fmla="*/ 357911 h 903016"/>
              <a:gd name="connsiteX0" fmla="*/ 0 w 374853"/>
              <a:gd name="connsiteY0" fmla="*/ 357319 h 902424"/>
              <a:gd name="connsiteX1" fmla="*/ 132102 w 374853"/>
              <a:gd name="connsiteY1" fmla="*/ 478765 h 902424"/>
              <a:gd name="connsiteX2" fmla="*/ 256146 w 374853"/>
              <a:gd name="connsiteY2" fmla="*/ 0 h 902424"/>
              <a:gd name="connsiteX3" fmla="*/ 374853 w 374853"/>
              <a:gd name="connsiteY3" fmla="*/ 31771 h 902424"/>
              <a:gd name="connsiteX4" fmla="*/ 263132 w 374853"/>
              <a:gd name="connsiteY4" fmla="*/ 478765 h 902424"/>
              <a:gd name="connsiteX5" fmla="*/ 357893 w 374853"/>
              <a:gd name="connsiteY5" fmla="*/ 479731 h 902424"/>
              <a:gd name="connsiteX6" fmla="*/ 189305 w 374853"/>
              <a:gd name="connsiteY6" fmla="*/ 902424 h 902424"/>
              <a:gd name="connsiteX7" fmla="*/ 0 w 374853"/>
              <a:gd name="connsiteY7" fmla="*/ 357319 h 902424"/>
              <a:gd name="connsiteX0" fmla="*/ 0 w 374853"/>
              <a:gd name="connsiteY0" fmla="*/ 357319 h 866496"/>
              <a:gd name="connsiteX1" fmla="*/ 132102 w 374853"/>
              <a:gd name="connsiteY1" fmla="*/ 478765 h 866496"/>
              <a:gd name="connsiteX2" fmla="*/ 256146 w 374853"/>
              <a:gd name="connsiteY2" fmla="*/ 0 h 866496"/>
              <a:gd name="connsiteX3" fmla="*/ 374853 w 374853"/>
              <a:gd name="connsiteY3" fmla="*/ 31771 h 866496"/>
              <a:gd name="connsiteX4" fmla="*/ 263132 w 374853"/>
              <a:gd name="connsiteY4" fmla="*/ 478765 h 866496"/>
              <a:gd name="connsiteX5" fmla="*/ 357893 w 374853"/>
              <a:gd name="connsiteY5" fmla="*/ 479731 h 866496"/>
              <a:gd name="connsiteX6" fmla="*/ 115517 w 374853"/>
              <a:gd name="connsiteY6" fmla="*/ 866496 h 866496"/>
              <a:gd name="connsiteX7" fmla="*/ 0 w 374853"/>
              <a:gd name="connsiteY7" fmla="*/ 357319 h 866496"/>
              <a:gd name="connsiteX0" fmla="*/ 0 w 374853"/>
              <a:gd name="connsiteY0" fmla="*/ 357319 h 866496"/>
              <a:gd name="connsiteX1" fmla="*/ 132102 w 374853"/>
              <a:gd name="connsiteY1" fmla="*/ 478765 h 866496"/>
              <a:gd name="connsiteX2" fmla="*/ 256146 w 374853"/>
              <a:gd name="connsiteY2" fmla="*/ 0 h 866496"/>
              <a:gd name="connsiteX3" fmla="*/ 374853 w 374853"/>
              <a:gd name="connsiteY3" fmla="*/ 31771 h 866496"/>
              <a:gd name="connsiteX4" fmla="*/ 218519 w 374853"/>
              <a:gd name="connsiteY4" fmla="*/ 508978 h 866496"/>
              <a:gd name="connsiteX5" fmla="*/ 357893 w 374853"/>
              <a:gd name="connsiteY5" fmla="*/ 479731 h 866496"/>
              <a:gd name="connsiteX6" fmla="*/ 115517 w 374853"/>
              <a:gd name="connsiteY6" fmla="*/ 866496 h 866496"/>
              <a:gd name="connsiteX7" fmla="*/ 0 w 374853"/>
              <a:gd name="connsiteY7" fmla="*/ 357319 h 866496"/>
              <a:gd name="connsiteX0" fmla="*/ 0 w 374853"/>
              <a:gd name="connsiteY0" fmla="*/ 357319 h 853654"/>
              <a:gd name="connsiteX1" fmla="*/ 132102 w 374853"/>
              <a:gd name="connsiteY1" fmla="*/ 478765 h 853654"/>
              <a:gd name="connsiteX2" fmla="*/ 256146 w 374853"/>
              <a:gd name="connsiteY2" fmla="*/ 0 h 853654"/>
              <a:gd name="connsiteX3" fmla="*/ 374853 w 374853"/>
              <a:gd name="connsiteY3" fmla="*/ 31771 h 853654"/>
              <a:gd name="connsiteX4" fmla="*/ 218519 w 374853"/>
              <a:gd name="connsiteY4" fmla="*/ 508978 h 853654"/>
              <a:gd name="connsiteX5" fmla="*/ 357893 w 374853"/>
              <a:gd name="connsiteY5" fmla="*/ 479731 h 853654"/>
              <a:gd name="connsiteX6" fmla="*/ 72981 w 374853"/>
              <a:gd name="connsiteY6" fmla="*/ 853654 h 853654"/>
              <a:gd name="connsiteX7" fmla="*/ 0 w 374853"/>
              <a:gd name="connsiteY7" fmla="*/ 357319 h 853654"/>
              <a:gd name="connsiteX0" fmla="*/ 0 w 357893"/>
              <a:gd name="connsiteY0" fmla="*/ 357319 h 853654"/>
              <a:gd name="connsiteX1" fmla="*/ 132102 w 357893"/>
              <a:gd name="connsiteY1" fmla="*/ 478765 h 853654"/>
              <a:gd name="connsiteX2" fmla="*/ 256146 w 357893"/>
              <a:gd name="connsiteY2" fmla="*/ 0 h 853654"/>
              <a:gd name="connsiteX3" fmla="*/ 326157 w 357893"/>
              <a:gd name="connsiteY3" fmla="*/ 34815 h 853654"/>
              <a:gd name="connsiteX4" fmla="*/ 218519 w 357893"/>
              <a:gd name="connsiteY4" fmla="*/ 508978 h 853654"/>
              <a:gd name="connsiteX5" fmla="*/ 357893 w 357893"/>
              <a:gd name="connsiteY5" fmla="*/ 479731 h 853654"/>
              <a:gd name="connsiteX6" fmla="*/ 72981 w 357893"/>
              <a:gd name="connsiteY6" fmla="*/ 853654 h 853654"/>
              <a:gd name="connsiteX7" fmla="*/ 0 w 357893"/>
              <a:gd name="connsiteY7" fmla="*/ 357319 h 85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7893" h="853654">
                <a:moveTo>
                  <a:pt x="0" y="357319"/>
                </a:moveTo>
                <a:lnTo>
                  <a:pt x="132102" y="478765"/>
                </a:lnTo>
                <a:lnTo>
                  <a:pt x="256146" y="0"/>
                </a:lnTo>
                <a:lnTo>
                  <a:pt x="326157" y="34815"/>
                </a:lnTo>
                <a:lnTo>
                  <a:pt x="218519" y="508978"/>
                </a:lnTo>
                <a:lnTo>
                  <a:pt x="357893" y="479731"/>
                </a:lnTo>
                <a:lnTo>
                  <a:pt x="72981" y="853654"/>
                </a:lnTo>
                <a:lnTo>
                  <a:pt x="0" y="35731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1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path" presetSubtype="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944E-6 C 0.04305 0.0377 0.12083 0.11402 0.12222 0.29094 C 0.12361 0.46786 0.10416 0.46578 0.08489 0.51157 " pathEditMode="relative" rAng="0" ptsTypes="fsf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1" y="25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10" presetClass="exit" presetSubtype="0" fill="hold" grpId="2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0152" y="404664"/>
            <a:ext cx="7508062" cy="569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 sm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605" y="557064"/>
            <a:ext cx="1879094" cy="1424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83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34531 -0.2888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74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487524" y="1628800"/>
            <a:ext cx="8208912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Job </a:t>
            </a:r>
            <a:r>
              <a:rPr kumimoji="0" lang="es-ES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Opportunities</a:t>
            </a:r>
            <a:r>
              <a:rPr kumimoji="0" lang="es-ES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 at CERN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371600" y="2979960"/>
            <a:ext cx="6440760" cy="26092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j-lt"/>
              </a:rPr>
              <a:t>João SILVA (GS-AIS)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j-lt"/>
              </a:rPr>
              <a:t>LITHUANIA @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j-lt"/>
              </a:rPr>
              <a:t>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2800" dirty="0" smtClean="0">
                <a:solidFill>
                  <a:sysClr val="window" lastClr="FFFFFF">
                    <a:lumMod val="50000"/>
                  </a:sysClr>
                </a:solidFill>
                <a:latin typeface="+mj-lt"/>
              </a:rPr>
              <a:t>8th of </a:t>
            </a:r>
            <a:r>
              <a:rPr lang="es-ES" sz="2800" dirty="0" err="1" smtClean="0">
                <a:solidFill>
                  <a:sysClr val="window" lastClr="FFFFFF">
                    <a:lumMod val="50000"/>
                  </a:sysClr>
                </a:solidFill>
                <a:latin typeface="+mj-lt"/>
              </a:rPr>
              <a:t>July</a:t>
            </a:r>
            <a:r>
              <a:rPr lang="es-ES" sz="2800" dirty="0" smtClean="0">
                <a:solidFill>
                  <a:sysClr val="window" lastClr="FFFFFF">
                    <a:lumMod val="50000"/>
                  </a:sysClr>
                </a:solidFill>
                <a:latin typeface="+mj-lt"/>
              </a:rPr>
              <a:t> 2015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19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/>
          <p:cNvGrpSpPr/>
          <p:nvPr/>
        </p:nvGrpSpPr>
        <p:grpSpPr>
          <a:xfrm>
            <a:off x="5719600" y="836712"/>
            <a:ext cx="990327" cy="469233"/>
            <a:chOff x="5719600" y="1006026"/>
            <a:chExt cx="990327" cy="469233"/>
          </a:xfrm>
        </p:grpSpPr>
        <p:sp>
          <p:nvSpPr>
            <p:cNvPr id="112" name="Right Arrow 111"/>
            <p:cNvSpPr/>
            <p:nvPr/>
          </p:nvSpPr>
          <p:spPr>
            <a:xfrm>
              <a:off x="5719600" y="1074324"/>
              <a:ext cx="990327" cy="338888"/>
            </a:xfrm>
            <a:prstGeom prst="rightArrow">
              <a:avLst>
                <a:gd name="adj1" fmla="val 50000"/>
                <a:gd name="adj2" fmla="val 734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24128" y="1006026"/>
              <a:ext cx="864096" cy="469233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GB" sz="1400" dirty="0" smtClean="0">
                  <a:solidFill>
                    <a:prstClr val="white"/>
                  </a:solidFill>
                  <a:ea typeface="+mj-ea"/>
                  <a:cs typeface="+mj-cs"/>
                </a:rPr>
                <a:t>Payment</a:t>
              </a:r>
            </a:p>
          </p:txBody>
        </p:sp>
      </p:grpSp>
      <p:sp>
        <p:nvSpPr>
          <p:cNvPr id="108" name="Right Arrow 107"/>
          <p:cNvSpPr/>
          <p:nvPr/>
        </p:nvSpPr>
        <p:spPr>
          <a:xfrm rot="16200000">
            <a:off x="2888839" y="3050842"/>
            <a:ext cx="2577668" cy="338888"/>
          </a:xfrm>
          <a:prstGeom prst="rightArrow">
            <a:avLst>
              <a:gd name="adj1" fmla="val 50000"/>
              <a:gd name="adj2" fmla="val 7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 rot="7833825">
            <a:off x="6761015" y="1091300"/>
            <a:ext cx="1205396" cy="338888"/>
          </a:xfrm>
          <a:prstGeom prst="rightArrow">
            <a:avLst>
              <a:gd name="adj1" fmla="val 50000"/>
              <a:gd name="adj2" fmla="val 7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 rot="13180711">
            <a:off x="7345649" y="-107763"/>
            <a:ext cx="504056" cy="20949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461455" y="1124744"/>
            <a:ext cx="990327" cy="338888"/>
          </a:xfrm>
          <a:prstGeom prst="rightArrow">
            <a:avLst>
              <a:gd name="adj1" fmla="val 50000"/>
              <a:gd name="adj2" fmla="val 7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38" name="Picture 4 sma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605" y="557064"/>
            <a:ext cx="1879094" cy="1424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43"/>
          <p:cNvGrpSpPr/>
          <p:nvPr/>
        </p:nvGrpSpPr>
        <p:grpSpPr>
          <a:xfrm>
            <a:off x="5719600" y="1375591"/>
            <a:ext cx="990327" cy="469233"/>
            <a:chOff x="5719600" y="1006026"/>
            <a:chExt cx="990327" cy="469233"/>
          </a:xfrm>
        </p:grpSpPr>
        <p:sp>
          <p:nvSpPr>
            <p:cNvPr id="40" name="Right Arrow 39"/>
            <p:cNvSpPr/>
            <p:nvPr/>
          </p:nvSpPr>
          <p:spPr>
            <a:xfrm>
              <a:off x="5719600" y="1074324"/>
              <a:ext cx="990327" cy="338888"/>
            </a:xfrm>
            <a:prstGeom prst="rightArrow">
              <a:avLst>
                <a:gd name="adj1" fmla="val 50000"/>
                <a:gd name="adj2" fmla="val 734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24128" y="1006026"/>
              <a:ext cx="864096" cy="469233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GB" sz="1400" dirty="0" err="1" smtClean="0">
                  <a:solidFill>
                    <a:prstClr val="white"/>
                  </a:solidFill>
                  <a:ea typeface="+mj-ea"/>
                  <a:cs typeface="+mj-cs"/>
                </a:rPr>
                <a:t>cXML</a:t>
              </a:r>
              <a:endParaRPr lang="en-GB" sz="1400" dirty="0" smtClean="0">
                <a:solidFill>
                  <a:prstClr val="white"/>
                </a:solidFill>
                <a:ea typeface="+mj-ea"/>
                <a:cs typeface="+mj-c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474095" y="695311"/>
            <a:ext cx="2178025" cy="1149513"/>
            <a:chOff x="2339752" y="1628800"/>
            <a:chExt cx="2592288" cy="1368152"/>
          </a:xfrm>
        </p:grpSpPr>
        <p:sp>
          <p:nvSpPr>
            <p:cNvPr id="34" name="Rounded Rectangle 33"/>
            <p:cNvSpPr/>
            <p:nvPr/>
          </p:nvSpPr>
          <p:spPr>
            <a:xfrm>
              <a:off x="2339752" y="1628800"/>
              <a:ext cx="2592288" cy="1368152"/>
            </a:xfrm>
            <a:prstGeom prst="roundRect">
              <a:avLst>
                <a:gd name="adj" fmla="val 9009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50A0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564211" y="1907307"/>
              <a:ext cx="2176188" cy="849214"/>
              <a:chOff x="1812925" y="2389188"/>
              <a:chExt cx="5524500" cy="2155826"/>
            </a:xfrm>
          </p:grpSpPr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1812925" y="2573338"/>
                <a:ext cx="1846263" cy="1844675"/>
              </a:xfrm>
              <a:custGeom>
                <a:avLst/>
                <a:gdLst>
                  <a:gd name="T0" fmla="*/ 492 w 492"/>
                  <a:gd name="T1" fmla="*/ 460 h 492"/>
                  <a:gd name="T2" fmla="*/ 460 w 492"/>
                  <a:gd name="T3" fmla="*/ 492 h 492"/>
                  <a:gd name="T4" fmla="*/ 32 w 492"/>
                  <a:gd name="T5" fmla="*/ 492 h 492"/>
                  <a:gd name="T6" fmla="*/ 0 w 492"/>
                  <a:gd name="T7" fmla="*/ 460 h 492"/>
                  <a:gd name="T8" fmla="*/ 0 w 492"/>
                  <a:gd name="T9" fmla="*/ 32 h 492"/>
                  <a:gd name="T10" fmla="*/ 32 w 492"/>
                  <a:gd name="T11" fmla="*/ 0 h 492"/>
                  <a:gd name="T12" fmla="*/ 460 w 492"/>
                  <a:gd name="T13" fmla="*/ 0 h 492"/>
                  <a:gd name="T14" fmla="*/ 492 w 492"/>
                  <a:gd name="T15" fmla="*/ 32 h 492"/>
                  <a:gd name="T16" fmla="*/ 492 w 492"/>
                  <a:gd name="T17" fmla="*/ 46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2" h="492">
                    <a:moveTo>
                      <a:pt x="492" y="460"/>
                    </a:moveTo>
                    <a:cubicBezTo>
                      <a:pt x="492" y="478"/>
                      <a:pt x="478" y="492"/>
                      <a:pt x="460" y="492"/>
                    </a:cubicBezTo>
                    <a:cubicBezTo>
                      <a:pt x="32" y="492"/>
                      <a:pt x="32" y="492"/>
                      <a:pt x="32" y="492"/>
                    </a:cubicBezTo>
                    <a:cubicBezTo>
                      <a:pt x="15" y="492"/>
                      <a:pt x="0" y="478"/>
                      <a:pt x="0" y="46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5" y="0"/>
                      <a:pt x="32" y="0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478" y="0"/>
                      <a:pt x="492" y="14"/>
                      <a:pt x="492" y="32"/>
                    </a:cubicBezTo>
                    <a:lnTo>
                      <a:pt x="492" y="460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4014788" y="2647951"/>
                <a:ext cx="522288" cy="595313"/>
              </a:xfrm>
              <a:custGeom>
                <a:avLst/>
                <a:gdLst>
                  <a:gd name="T0" fmla="*/ 119 w 139"/>
                  <a:gd name="T1" fmla="*/ 159 h 159"/>
                  <a:gd name="T2" fmla="*/ 90 w 139"/>
                  <a:gd name="T3" fmla="*/ 159 h 159"/>
                  <a:gd name="T4" fmla="*/ 55 w 139"/>
                  <a:gd name="T5" fmla="*/ 129 h 159"/>
                  <a:gd name="T6" fmla="*/ 0 w 139"/>
                  <a:gd name="T7" fmla="*/ 65 h 159"/>
                  <a:gd name="T8" fmla="*/ 69 w 139"/>
                  <a:gd name="T9" fmla="*/ 0 h 159"/>
                  <a:gd name="T10" fmla="*/ 139 w 139"/>
                  <a:gd name="T11" fmla="*/ 65 h 159"/>
                  <a:gd name="T12" fmla="*/ 82 w 139"/>
                  <a:gd name="T13" fmla="*/ 129 h 159"/>
                  <a:gd name="T14" fmla="*/ 95 w 139"/>
                  <a:gd name="T15" fmla="*/ 141 h 159"/>
                  <a:gd name="T16" fmla="*/ 119 w 139"/>
                  <a:gd name="T17" fmla="*/ 141 h 159"/>
                  <a:gd name="T18" fmla="*/ 119 w 139"/>
                  <a:gd name="T19" fmla="*/ 159 h 159"/>
                  <a:gd name="T20" fmla="*/ 35 w 139"/>
                  <a:gd name="T21" fmla="*/ 65 h 159"/>
                  <a:gd name="T22" fmla="*/ 69 w 139"/>
                  <a:gd name="T23" fmla="*/ 110 h 159"/>
                  <a:gd name="T24" fmla="*/ 104 w 139"/>
                  <a:gd name="T25" fmla="*/ 65 h 159"/>
                  <a:gd name="T26" fmla="*/ 69 w 139"/>
                  <a:gd name="T27" fmla="*/ 20 h 159"/>
                  <a:gd name="T28" fmla="*/ 35 w 139"/>
                  <a:gd name="T29" fmla="*/ 6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159">
                    <a:moveTo>
                      <a:pt x="119" y="159"/>
                    </a:moveTo>
                    <a:cubicBezTo>
                      <a:pt x="90" y="159"/>
                      <a:pt x="90" y="159"/>
                      <a:pt x="90" y="159"/>
                    </a:cubicBezTo>
                    <a:cubicBezTo>
                      <a:pt x="71" y="159"/>
                      <a:pt x="55" y="159"/>
                      <a:pt x="55" y="129"/>
                    </a:cubicBezTo>
                    <a:cubicBezTo>
                      <a:pt x="32" y="126"/>
                      <a:pt x="0" y="106"/>
                      <a:pt x="0" y="65"/>
                    </a:cubicBezTo>
                    <a:cubicBezTo>
                      <a:pt x="0" y="34"/>
                      <a:pt x="21" y="0"/>
                      <a:pt x="69" y="0"/>
                    </a:cubicBezTo>
                    <a:cubicBezTo>
                      <a:pt x="117" y="0"/>
                      <a:pt x="139" y="34"/>
                      <a:pt x="139" y="65"/>
                    </a:cubicBezTo>
                    <a:cubicBezTo>
                      <a:pt x="139" y="106"/>
                      <a:pt x="108" y="126"/>
                      <a:pt x="82" y="129"/>
                    </a:cubicBezTo>
                    <a:cubicBezTo>
                      <a:pt x="82" y="140"/>
                      <a:pt x="85" y="141"/>
                      <a:pt x="95" y="141"/>
                    </a:cubicBezTo>
                    <a:cubicBezTo>
                      <a:pt x="119" y="141"/>
                      <a:pt x="119" y="141"/>
                      <a:pt x="119" y="141"/>
                    </a:cubicBezTo>
                    <a:lnTo>
                      <a:pt x="119" y="159"/>
                    </a:lnTo>
                    <a:close/>
                    <a:moveTo>
                      <a:pt x="35" y="65"/>
                    </a:moveTo>
                    <a:cubicBezTo>
                      <a:pt x="35" y="81"/>
                      <a:pt x="40" y="110"/>
                      <a:pt x="69" y="110"/>
                    </a:cubicBezTo>
                    <a:cubicBezTo>
                      <a:pt x="98" y="110"/>
                      <a:pt x="104" y="81"/>
                      <a:pt x="104" y="65"/>
                    </a:cubicBezTo>
                    <a:cubicBezTo>
                      <a:pt x="104" y="49"/>
                      <a:pt x="98" y="20"/>
                      <a:pt x="69" y="20"/>
                    </a:cubicBezTo>
                    <a:cubicBezTo>
                      <a:pt x="40" y="20"/>
                      <a:pt x="35" y="49"/>
                      <a:pt x="35" y="65"/>
                    </a:cubicBez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4608513" y="2790826"/>
                <a:ext cx="374650" cy="344488"/>
              </a:xfrm>
              <a:custGeom>
                <a:avLst/>
                <a:gdLst>
                  <a:gd name="T0" fmla="*/ 68 w 100"/>
                  <a:gd name="T1" fmla="*/ 81 h 92"/>
                  <a:gd name="T2" fmla="*/ 32 w 100"/>
                  <a:gd name="T3" fmla="*/ 92 h 92"/>
                  <a:gd name="T4" fmla="*/ 0 w 100"/>
                  <a:gd name="T5" fmla="*/ 64 h 92"/>
                  <a:gd name="T6" fmla="*/ 0 w 100"/>
                  <a:gd name="T7" fmla="*/ 0 h 92"/>
                  <a:gd name="T8" fmla="*/ 32 w 100"/>
                  <a:gd name="T9" fmla="*/ 0 h 92"/>
                  <a:gd name="T10" fmla="*/ 32 w 100"/>
                  <a:gd name="T11" fmla="*/ 54 h 92"/>
                  <a:gd name="T12" fmla="*/ 45 w 100"/>
                  <a:gd name="T13" fmla="*/ 73 h 92"/>
                  <a:gd name="T14" fmla="*/ 68 w 100"/>
                  <a:gd name="T15" fmla="*/ 63 h 92"/>
                  <a:gd name="T16" fmla="*/ 68 w 100"/>
                  <a:gd name="T17" fmla="*/ 0 h 92"/>
                  <a:gd name="T18" fmla="*/ 100 w 100"/>
                  <a:gd name="T19" fmla="*/ 0 h 92"/>
                  <a:gd name="T20" fmla="*/ 100 w 100"/>
                  <a:gd name="T21" fmla="*/ 90 h 92"/>
                  <a:gd name="T22" fmla="*/ 68 w 100"/>
                  <a:gd name="T23" fmla="*/ 90 h 92"/>
                  <a:gd name="T24" fmla="*/ 68 w 100"/>
                  <a:gd name="T25" fmla="*/ 8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0" h="92">
                    <a:moveTo>
                      <a:pt x="68" y="81"/>
                    </a:moveTo>
                    <a:cubicBezTo>
                      <a:pt x="58" y="87"/>
                      <a:pt x="45" y="92"/>
                      <a:pt x="32" y="92"/>
                    </a:cubicBezTo>
                    <a:cubicBezTo>
                      <a:pt x="19" y="92"/>
                      <a:pt x="0" y="86"/>
                      <a:pt x="0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61"/>
                      <a:pt x="32" y="73"/>
                      <a:pt x="45" y="73"/>
                    </a:cubicBezTo>
                    <a:cubicBezTo>
                      <a:pt x="55" y="73"/>
                      <a:pt x="62" y="68"/>
                      <a:pt x="68" y="63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68" y="90"/>
                      <a:pt x="68" y="90"/>
                      <a:pt x="68" y="90"/>
                    </a:cubicBezTo>
                    <a:lnTo>
                      <a:pt x="68" y="81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8" name="Freeform 10"/>
              <p:cNvSpPr>
                <a:spLocks noEditPoints="1"/>
              </p:cNvSpPr>
              <p:nvPr/>
            </p:nvSpPr>
            <p:spPr bwMode="auto">
              <a:xfrm>
                <a:off x="5057775" y="2782888"/>
                <a:ext cx="401638" cy="352425"/>
              </a:xfrm>
              <a:custGeom>
                <a:avLst/>
                <a:gdLst>
                  <a:gd name="T0" fmla="*/ 72 w 107"/>
                  <a:gd name="T1" fmla="*/ 84 h 94"/>
                  <a:gd name="T2" fmla="*/ 38 w 107"/>
                  <a:gd name="T3" fmla="*/ 94 h 94"/>
                  <a:gd name="T4" fmla="*/ 0 w 107"/>
                  <a:gd name="T5" fmla="*/ 67 h 94"/>
                  <a:gd name="T6" fmla="*/ 70 w 107"/>
                  <a:gd name="T7" fmla="*/ 34 h 94"/>
                  <a:gd name="T8" fmla="*/ 55 w 107"/>
                  <a:gd name="T9" fmla="*/ 17 h 94"/>
                  <a:gd name="T10" fmla="*/ 36 w 107"/>
                  <a:gd name="T11" fmla="*/ 28 h 94"/>
                  <a:gd name="T12" fmla="*/ 5 w 107"/>
                  <a:gd name="T13" fmla="*/ 25 h 94"/>
                  <a:gd name="T14" fmla="*/ 55 w 107"/>
                  <a:gd name="T15" fmla="*/ 0 h 94"/>
                  <a:gd name="T16" fmla="*/ 102 w 107"/>
                  <a:gd name="T17" fmla="*/ 28 h 94"/>
                  <a:gd name="T18" fmla="*/ 102 w 107"/>
                  <a:gd name="T19" fmla="*/ 73 h 94"/>
                  <a:gd name="T20" fmla="*/ 107 w 107"/>
                  <a:gd name="T21" fmla="*/ 92 h 94"/>
                  <a:gd name="T22" fmla="*/ 75 w 107"/>
                  <a:gd name="T23" fmla="*/ 92 h 94"/>
                  <a:gd name="T24" fmla="*/ 72 w 107"/>
                  <a:gd name="T25" fmla="*/ 84 h 94"/>
                  <a:gd name="T26" fmla="*/ 70 w 107"/>
                  <a:gd name="T27" fmla="*/ 51 h 94"/>
                  <a:gd name="T28" fmla="*/ 31 w 107"/>
                  <a:gd name="T29" fmla="*/ 67 h 94"/>
                  <a:gd name="T30" fmla="*/ 42 w 107"/>
                  <a:gd name="T31" fmla="*/ 76 h 94"/>
                  <a:gd name="T32" fmla="*/ 70 w 107"/>
                  <a:gd name="T33" fmla="*/ 64 h 94"/>
                  <a:gd name="T34" fmla="*/ 70 w 107"/>
                  <a:gd name="T35" fmla="*/ 5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94">
                    <a:moveTo>
                      <a:pt x="72" y="84"/>
                    </a:moveTo>
                    <a:cubicBezTo>
                      <a:pt x="60" y="90"/>
                      <a:pt x="53" y="94"/>
                      <a:pt x="38" y="94"/>
                    </a:cubicBezTo>
                    <a:cubicBezTo>
                      <a:pt x="17" y="94"/>
                      <a:pt x="0" y="83"/>
                      <a:pt x="0" y="67"/>
                    </a:cubicBezTo>
                    <a:cubicBezTo>
                      <a:pt x="0" y="42"/>
                      <a:pt x="45" y="36"/>
                      <a:pt x="70" y="34"/>
                    </a:cubicBezTo>
                    <a:cubicBezTo>
                      <a:pt x="72" y="22"/>
                      <a:pt x="67" y="17"/>
                      <a:pt x="55" y="17"/>
                    </a:cubicBezTo>
                    <a:cubicBezTo>
                      <a:pt x="45" y="17"/>
                      <a:pt x="37" y="21"/>
                      <a:pt x="36" y="28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12" y="6"/>
                      <a:pt x="29" y="0"/>
                      <a:pt x="55" y="0"/>
                    </a:cubicBezTo>
                    <a:cubicBezTo>
                      <a:pt x="87" y="0"/>
                      <a:pt x="102" y="11"/>
                      <a:pt x="102" y="28"/>
                    </a:cubicBezTo>
                    <a:cubicBezTo>
                      <a:pt x="102" y="73"/>
                      <a:pt x="102" y="73"/>
                      <a:pt x="102" y="73"/>
                    </a:cubicBezTo>
                    <a:cubicBezTo>
                      <a:pt x="102" y="79"/>
                      <a:pt x="103" y="86"/>
                      <a:pt x="107" y="92"/>
                    </a:cubicBezTo>
                    <a:cubicBezTo>
                      <a:pt x="75" y="92"/>
                      <a:pt x="75" y="92"/>
                      <a:pt x="75" y="92"/>
                    </a:cubicBezTo>
                    <a:lnTo>
                      <a:pt x="72" y="84"/>
                    </a:lnTo>
                    <a:close/>
                    <a:moveTo>
                      <a:pt x="70" y="51"/>
                    </a:moveTo>
                    <a:cubicBezTo>
                      <a:pt x="57" y="52"/>
                      <a:pt x="31" y="53"/>
                      <a:pt x="31" y="67"/>
                    </a:cubicBezTo>
                    <a:cubicBezTo>
                      <a:pt x="31" y="72"/>
                      <a:pt x="34" y="76"/>
                      <a:pt x="42" y="76"/>
                    </a:cubicBezTo>
                    <a:cubicBezTo>
                      <a:pt x="55" y="76"/>
                      <a:pt x="64" y="70"/>
                      <a:pt x="70" y="64"/>
                    </a:cubicBezTo>
                    <a:lnTo>
                      <a:pt x="70" y="51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9" name="Rectangle 11"/>
              <p:cNvSpPr>
                <a:spLocks noChangeArrowheads="1"/>
              </p:cNvSpPr>
              <p:nvPr/>
            </p:nvSpPr>
            <p:spPr bwMode="auto">
              <a:xfrm>
                <a:off x="5534025" y="2655888"/>
                <a:ext cx="120650" cy="471488"/>
              </a:xfrm>
              <a:prstGeom prst="rect">
                <a:avLst/>
              </a:pr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0" name="Freeform 12"/>
              <p:cNvSpPr>
                <a:spLocks noEditPoints="1"/>
              </p:cNvSpPr>
              <p:nvPr/>
            </p:nvSpPr>
            <p:spPr bwMode="auto">
              <a:xfrm>
                <a:off x="5740400" y="2655888"/>
                <a:ext cx="120650" cy="471488"/>
              </a:xfrm>
              <a:custGeom>
                <a:avLst/>
                <a:gdLst>
                  <a:gd name="T0" fmla="*/ 76 w 76"/>
                  <a:gd name="T1" fmla="*/ 51 h 297"/>
                  <a:gd name="T2" fmla="*/ 0 w 76"/>
                  <a:gd name="T3" fmla="*/ 51 h 297"/>
                  <a:gd name="T4" fmla="*/ 0 w 76"/>
                  <a:gd name="T5" fmla="*/ 0 h 297"/>
                  <a:gd name="T6" fmla="*/ 76 w 76"/>
                  <a:gd name="T7" fmla="*/ 0 h 297"/>
                  <a:gd name="T8" fmla="*/ 76 w 76"/>
                  <a:gd name="T9" fmla="*/ 51 h 297"/>
                  <a:gd name="T10" fmla="*/ 76 w 76"/>
                  <a:gd name="T11" fmla="*/ 297 h 297"/>
                  <a:gd name="T12" fmla="*/ 0 w 76"/>
                  <a:gd name="T13" fmla="*/ 297 h 297"/>
                  <a:gd name="T14" fmla="*/ 0 w 76"/>
                  <a:gd name="T15" fmla="*/ 85 h 297"/>
                  <a:gd name="T16" fmla="*/ 76 w 76"/>
                  <a:gd name="T17" fmla="*/ 85 h 297"/>
                  <a:gd name="T18" fmla="*/ 76 w 76"/>
                  <a:gd name="T19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297">
                    <a:moveTo>
                      <a:pt x="76" y="51"/>
                    </a:moveTo>
                    <a:lnTo>
                      <a:pt x="0" y="51"/>
                    </a:lnTo>
                    <a:lnTo>
                      <a:pt x="0" y="0"/>
                    </a:lnTo>
                    <a:lnTo>
                      <a:pt x="76" y="0"/>
                    </a:lnTo>
                    <a:lnTo>
                      <a:pt x="76" y="51"/>
                    </a:lnTo>
                    <a:close/>
                    <a:moveTo>
                      <a:pt x="76" y="297"/>
                    </a:moveTo>
                    <a:lnTo>
                      <a:pt x="0" y="297"/>
                    </a:lnTo>
                    <a:lnTo>
                      <a:pt x="0" y="85"/>
                    </a:lnTo>
                    <a:lnTo>
                      <a:pt x="76" y="85"/>
                    </a:lnTo>
                    <a:lnTo>
                      <a:pt x="76" y="297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5935663" y="2782888"/>
                <a:ext cx="401638" cy="352425"/>
              </a:xfrm>
              <a:custGeom>
                <a:avLst/>
                <a:gdLst>
                  <a:gd name="T0" fmla="*/ 73 w 107"/>
                  <a:gd name="T1" fmla="*/ 84 h 94"/>
                  <a:gd name="T2" fmla="*/ 38 w 107"/>
                  <a:gd name="T3" fmla="*/ 94 h 94"/>
                  <a:gd name="T4" fmla="*/ 0 w 107"/>
                  <a:gd name="T5" fmla="*/ 67 h 94"/>
                  <a:gd name="T6" fmla="*/ 71 w 107"/>
                  <a:gd name="T7" fmla="*/ 34 h 94"/>
                  <a:gd name="T8" fmla="*/ 56 w 107"/>
                  <a:gd name="T9" fmla="*/ 17 h 94"/>
                  <a:gd name="T10" fmla="*/ 37 w 107"/>
                  <a:gd name="T11" fmla="*/ 28 h 94"/>
                  <a:gd name="T12" fmla="*/ 6 w 107"/>
                  <a:gd name="T13" fmla="*/ 25 h 94"/>
                  <a:gd name="T14" fmla="*/ 56 w 107"/>
                  <a:gd name="T15" fmla="*/ 0 h 94"/>
                  <a:gd name="T16" fmla="*/ 103 w 107"/>
                  <a:gd name="T17" fmla="*/ 28 h 94"/>
                  <a:gd name="T18" fmla="*/ 103 w 107"/>
                  <a:gd name="T19" fmla="*/ 73 h 94"/>
                  <a:gd name="T20" fmla="*/ 107 w 107"/>
                  <a:gd name="T21" fmla="*/ 92 h 94"/>
                  <a:gd name="T22" fmla="*/ 76 w 107"/>
                  <a:gd name="T23" fmla="*/ 92 h 94"/>
                  <a:gd name="T24" fmla="*/ 73 w 107"/>
                  <a:gd name="T25" fmla="*/ 84 h 94"/>
                  <a:gd name="T26" fmla="*/ 71 w 107"/>
                  <a:gd name="T27" fmla="*/ 51 h 94"/>
                  <a:gd name="T28" fmla="*/ 32 w 107"/>
                  <a:gd name="T29" fmla="*/ 67 h 94"/>
                  <a:gd name="T30" fmla="*/ 43 w 107"/>
                  <a:gd name="T31" fmla="*/ 76 h 94"/>
                  <a:gd name="T32" fmla="*/ 71 w 107"/>
                  <a:gd name="T33" fmla="*/ 64 h 94"/>
                  <a:gd name="T34" fmla="*/ 71 w 107"/>
                  <a:gd name="T35" fmla="*/ 5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94">
                    <a:moveTo>
                      <a:pt x="73" y="84"/>
                    </a:moveTo>
                    <a:cubicBezTo>
                      <a:pt x="61" y="90"/>
                      <a:pt x="54" y="94"/>
                      <a:pt x="38" y="94"/>
                    </a:cubicBezTo>
                    <a:cubicBezTo>
                      <a:pt x="18" y="94"/>
                      <a:pt x="0" y="83"/>
                      <a:pt x="0" y="67"/>
                    </a:cubicBezTo>
                    <a:cubicBezTo>
                      <a:pt x="0" y="42"/>
                      <a:pt x="45" y="36"/>
                      <a:pt x="71" y="34"/>
                    </a:cubicBezTo>
                    <a:cubicBezTo>
                      <a:pt x="73" y="22"/>
                      <a:pt x="68" y="17"/>
                      <a:pt x="56" y="17"/>
                    </a:cubicBezTo>
                    <a:cubicBezTo>
                      <a:pt x="46" y="17"/>
                      <a:pt x="38" y="21"/>
                      <a:pt x="37" y="28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3" y="6"/>
                      <a:pt x="30" y="0"/>
                      <a:pt x="56" y="0"/>
                    </a:cubicBezTo>
                    <a:cubicBezTo>
                      <a:pt x="88" y="0"/>
                      <a:pt x="103" y="11"/>
                      <a:pt x="103" y="28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3" y="79"/>
                      <a:pt x="103" y="86"/>
                      <a:pt x="107" y="92"/>
                    </a:cubicBezTo>
                    <a:cubicBezTo>
                      <a:pt x="76" y="92"/>
                      <a:pt x="76" y="92"/>
                      <a:pt x="76" y="92"/>
                    </a:cubicBezTo>
                    <a:lnTo>
                      <a:pt x="73" y="84"/>
                    </a:lnTo>
                    <a:close/>
                    <a:moveTo>
                      <a:pt x="71" y="51"/>
                    </a:moveTo>
                    <a:cubicBezTo>
                      <a:pt x="58" y="52"/>
                      <a:pt x="32" y="53"/>
                      <a:pt x="32" y="67"/>
                    </a:cubicBezTo>
                    <a:cubicBezTo>
                      <a:pt x="32" y="72"/>
                      <a:pt x="35" y="76"/>
                      <a:pt x="43" y="76"/>
                    </a:cubicBezTo>
                    <a:cubicBezTo>
                      <a:pt x="56" y="76"/>
                      <a:pt x="65" y="70"/>
                      <a:pt x="71" y="64"/>
                    </a:cubicBezTo>
                    <a:lnTo>
                      <a:pt x="71" y="51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400800" y="2782888"/>
                <a:ext cx="388938" cy="352425"/>
              </a:xfrm>
              <a:custGeom>
                <a:avLst/>
                <a:gdLst>
                  <a:gd name="T0" fmla="*/ 104 w 104"/>
                  <a:gd name="T1" fmla="*/ 63 h 94"/>
                  <a:gd name="T2" fmla="*/ 53 w 104"/>
                  <a:gd name="T3" fmla="*/ 94 h 94"/>
                  <a:gd name="T4" fmla="*/ 0 w 104"/>
                  <a:gd name="T5" fmla="*/ 47 h 94"/>
                  <a:gd name="T6" fmla="*/ 53 w 104"/>
                  <a:gd name="T7" fmla="*/ 0 h 94"/>
                  <a:gd name="T8" fmla="*/ 104 w 104"/>
                  <a:gd name="T9" fmla="*/ 31 h 94"/>
                  <a:gd name="T10" fmla="*/ 75 w 104"/>
                  <a:gd name="T11" fmla="*/ 34 h 94"/>
                  <a:gd name="T12" fmla="*/ 53 w 104"/>
                  <a:gd name="T13" fmla="*/ 17 h 94"/>
                  <a:gd name="T14" fmla="*/ 33 w 104"/>
                  <a:gd name="T15" fmla="*/ 47 h 94"/>
                  <a:gd name="T16" fmla="*/ 53 w 104"/>
                  <a:gd name="T17" fmla="*/ 76 h 94"/>
                  <a:gd name="T18" fmla="*/ 75 w 104"/>
                  <a:gd name="T19" fmla="*/ 59 h 94"/>
                  <a:gd name="T20" fmla="*/ 104 w 104"/>
                  <a:gd name="T21" fmla="*/ 6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94">
                    <a:moveTo>
                      <a:pt x="104" y="63"/>
                    </a:moveTo>
                    <a:cubicBezTo>
                      <a:pt x="99" y="82"/>
                      <a:pt x="80" y="94"/>
                      <a:pt x="53" y="94"/>
                    </a:cubicBezTo>
                    <a:cubicBezTo>
                      <a:pt x="18" y="94"/>
                      <a:pt x="0" y="71"/>
                      <a:pt x="0" y="47"/>
                    </a:cubicBezTo>
                    <a:cubicBezTo>
                      <a:pt x="0" y="23"/>
                      <a:pt x="18" y="0"/>
                      <a:pt x="53" y="0"/>
                    </a:cubicBezTo>
                    <a:cubicBezTo>
                      <a:pt x="80" y="0"/>
                      <a:pt x="99" y="12"/>
                      <a:pt x="104" y="31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3" y="26"/>
                      <a:pt x="70" y="17"/>
                      <a:pt x="53" y="17"/>
                    </a:cubicBezTo>
                    <a:cubicBezTo>
                      <a:pt x="36" y="17"/>
                      <a:pt x="33" y="35"/>
                      <a:pt x="33" y="47"/>
                    </a:cubicBezTo>
                    <a:cubicBezTo>
                      <a:pt x="33" y="58"/>
                      <a:pt x="36" y="76"/>
                      <a:pt x="53" y="76"/>
                    </a:cubicBezTo>
                    <a:cubicBezTo>
                      <a:pt x="70" y="76"/>
                      <a:pt x="73" y="68"/>
                      <a:pt x="75" y="59"/>
                    </a:cubicBezTo>
                    <a:lnTo>
                      <a:pt x="104" y="63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1881188" y="3173413"/>
                <a:ext cx="914400" cy="9144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4" name="Freeform 16"/>
              <p:cNvSpPr>
                <a:spLocks noEditPoints="1"/>
              </p:cNvSpPr>
              <p:nvPr/>
            </p:nvSpPr>
            <p:spPr bwMode="auto">
              <a:xfrm>
                <a:off x="1941513" y="3232151"/>
                <a:ext cx="795338" cy="795338"/>
              </a:xfrm>
              <a:custGeom>
                <a:avLst/>
                <a:gdLst>
                  <a:gd name="T0" fmla="*/ 106 w 212"/>
                  <a:gd name="T1" fmla="*/ 212 h 212"/>
                  <a:gd name="T2" fmla="*/ 0 w 212"/>
                  <a:gd name="T3" fmla="*/ 106 h 212"/>
                  <a:gd name="T4" fmla="*/ 106 w 212"/>
                  <a:gd name="T5" fmla="*/ 0 h 212"/>
                  <a:gd name="T6" fmla="*/ 212 w 212"/>
                  <a:gd name="T7" fmla="*/ 106 h 212"/>
                  <a:gd name="T8" fmla="*/ 106 w 212"/>
                  <a:gd name="T9" fmla="*/ 212 h 212"/>
                  <a:gd name="T10" fmla="*/ 106 w 212"/>
                  <a:gd name="T11" fmla="*/ 20 h 212"/>
                  <a:gd name="T12" fmla="*/ 20 w 212"/>
                  <a:gd name="T13" fmla="*/ 106 h 212"/>
                  <a:gd name="T14" fmla="*/ 106 w 212"/>
                  <a:gd name="T15" fmla="*/ 192 h 212"/>
                  <a:gd name="T16" fmla="*/ 192 w 212"/>
                  <a:gd name="T17" fmla="*/ 106 h 212"/>
                  <a:gd name="T18" fmla="*/ 106 w 212"/>
                  <a:gd name="T19" fmla="*/ 2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2" h="212">
                    <a:moveTo>
                      <a:pt x="106" y="212"/>
                    </a:moveTo>
                    <a:cubicBezTo>
                      <a:pt x="48" y="212"/>
                      <a:pt x="0" y="164"/>
                      <a:pt x="0" y="106"/>
                    </a:cubicBezTo>
                    <a:cubicBezTo>
                      <a:pt x="0" y="47"/>
                      <a:pt x="48" y="0"/>
                      <a:pt x="106" y="0"/>
                    </a:cubicBezTo>
                    <a:cubicBezTo>
                      <a:pt x="165" y="0"/>
                      <a:pt x="212" y="47"/>
                      <a:pt x="212" y="106"/>
                    </a:cubicBezTo>
                    <a:cubicBezTo>
                      <a:pt x="212" y="164"/>
                      <a:pt x="165" y="212"/>
                      <a:pt x="106" y="212"/>
                    </a:cubicBezTo>
                    <a:close/>
                    <a:moveTo>
                      <a:pt x="106" y="20"/>
                    </a:moveTo>
                    <a:cubicBezTo>
                      <a:pt x="59" y="20"/>
                      <a:pt x="20" y="58"/>
                      <a:pt x="20" y="106"/>
                    </a:cubicBezTo>
                    <a:cubicBezTo>
                      <a:pt x="20" y="153"/>
                      <a:pt x="59" y="192"/>
                      <a:pt x="106" y="192"/>
                    </a:cubicBezTo>
                    <a:cubicBezTo>
                      <a:pt x="154" y="192"/>
                      <a:pt x="192" y="153"/>
                      <a:pt x="192" y="106"/>
                    </a:cubicBezTo>
                    <a:cubicBezTo>
                      <a:pt x="192" y="58"/>
                      <a:pt x="154" y="20"/>
                      <a:pt x="106" y="20"/>
                    </a:cubicBez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auto">
              <a:xfrm>
                <a:off x="2690813" y="3765551"/>
                <a:ext cx="781050" cy="7794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6" name="Freeform 18"/>
              <p:cNvSpPr>
                <a:spLocks noEditPoints="1"/>
              </p:cNvSpPr>
              <p:nvPr/>
            </p:nvSpPr>
            <p:spPr bwMode="auto">
              <a:xfrm>
                <a:off x="2767013" y="3840163"/>
                <a:ext cx="628650" cy="630238"/>
              </a:xfrm>
              <a:custGeom>
                <a:avLst/>
                <a:gdLst>
                  <a:gd name="T0" fmla="*/ 84 w 168"/>
                  <a:gd name="T1" fmla="*/ 168 h 168"/>
                  <a:gd name="T2" fmla="*/ 0 w 168"/>
                  <a:gd name="T3" fmla="*/ 84 h 168"/>
                  <a:gd name="T4" fmla="*/ 84 w 168"/>
                  <a:gd name="T5" fmla="*/ 0 h 168"/>
                  <a:gd name="T6" fmla="*/ 168 w 168"/>
                  <a:gd name="T7" fmla="*/ 84 h 168"/>
                  <a:gd name="T8" fmla="*/ 84 w 168"/>
                  <a:gd name="T9" fmla="*/ 168 h 168"/>
                  <a:gd name="T10" fmla="*/ 84 w 168"/>
                  <a:gd name="T11" fmla="*/ 20 h 168"/>
                  <a:gd name="T12" fmla="*/ 20 w 168"/>
                  <a:gd name="T13" fmla="*/ 84 h 168"/>
                  <a:gd name="T14" fmla="*/ 84 w 168"/>
                  <a:gd name="T15" fmla="*/ 148 h 168"/>
                  <a:gd name="T16" fmla="*/ 148 w 168"/>
                  <a:gd name="T17" fmla="*/ 84 h 168"/>
                  <a:gd name="T18" fmla="*/ 84 w 168"/>
                  <a:gd name="T19" fmla="*/ 2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168"/>
                    </a:moveTo>
                    <a:cubicBezTo>
                      <a:pt x="38" y="168"/>
                      <a:pt x="0" y="131"/>
                      <a:pt x="0" y="84"/>
                    </a:cubicBezTo>
                    <a:cubicBezTo>
                      <a:pt x="0" y="38"/>
                      <a:pt x="38" y="0"/>
                      <a:pt x="84" y="0"/>
                    </a:cubicBezTo>
                    <a:cubicBezTo>
                      <a:pt x="131" y="0"/>
                      <a:pt x="168" y="38"/>
                      <a:pt x="168" y="84"/>
                    </a:cubicBezTo>
                    <a:cubicBezTo>
                      <a:pt x="168" y="131"/>
                      <a:pt x="131" y="168"/>
                      <a:pt x="84" y="168"/>
                    </a:cubicBezTo>
                    <a:close/>
                    <a:moveTo>
                      <a:pt x="84" y="20"/>
                    </a:moveTo>
                    <a:cubicBezTo>
                      <a:pt x="49" y="20"/>
                      <a:pt x="20" y="49"/>
                      <a:pt x="20" y="84"/>
                    </a:cubicBezTo>
                    <a:cubicBezTo>
                      <a:pt x="20" y="120"/>
                      <a:pt x="49" y="148"/>
                      <a:pt x="84" y="148"/>
                    </a:cubicBezTo>
                    <a:cubicBezTo>
                      <a:pt x="120" y="148"/>
                      <a:pt x="148" y="120"/>
                      <a:pt x="148" y="84"/>
                    </a:cubicBezTo>
                    <a:cubicBezTo>
                      <a:pt x="148" y="49"/>
                      <a:pt x="120" y="20"/>
                      <a:pt x="84" y="20"/>
                    </a:cubicBez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2938463" y="3990976"/>
                <a:ext cx="217488" cy="314325"/>
              </a:xfrm>
              <a:custGeom>
                <a:avLst/>
                <a:gdLst>
                  <a:gd name="T0" fmla="*/ 58 w 58"/>
                  <a:gd name="T1" fmla="*/ 18 h 84"/>
                  <a:gd name="T2" fmla="*/ 42 w 58"/>
                  <a:gd name="T3" fmla="*/ 13 h 84"/>
                  <a:gd name="T4" fmla="*/ 25 w 58"/>
                  <a:gd name="T5" fmla="*/ 27 h 84"/>
                  <a:gd name="T6" fmla="*/ 55 w 58"/>
                  <a:gd name="T7" fmla="*/ 27 h 84"/>
                  <a:gd name="T8" fmla="*/ 51 w 58"/>
                  <a:gd name="T9" fmla="*/ 38 h 84"/>
                  <a:gd name="T10" fmla="*/ 24 w 58"/>
                  <a:gd name="T11" fmla="*/ 38 h 84"/>
                  <a:gd name="T12" fmla="*/ 24 w 58"/>
                  <a:gd name="T13" fmla="*/ 41 h 84"/>
                  <a:gd name="T14" fmla="*/ 24 w 58"/>
                  <a:gd name="T15" fmla="*/ 45 h 84"/>
                  <a:gd name="T16" fmla="*/ 49 w 58"/>
                  <a:gd name="T17" fmla="*/ 45 h 84"/>
                  <a:gd name="T18" fmla="*/ 45 w 58"/>
                  <a:gd name="T19" fmla="*/ 56 h 84"/>
                  <a:gd name="T20" fmla="*/ 25 w 58"/>
                  <a:gd name="T21" fmla="*/ 56 h 84"/>
                  <a:gd name="T22" fmla="*/ 43 w 58"/>
                  <a:gd name="T23" fmla="*/ 71 h 84"/>
                  <a:gd name="T24" fmla="*/ 58 w 58"/>
                  <a:gd name="T25" fmla="*/ 66 h 84"/>
                  <a:gd name="T26" fmla="*/ 58 w 58"/>
                  <a:gd name="T27" fmla="*/ 80 h 84"/>
                  <a:gd name="T28" fmla="*/ 40 w 58"/>
                  <a:gd name="T29" fmla="*/ 84 h 84"/>
                  <a:gd name="T30" fmla="*/ 10 w 58"/>
                  <a:gd name="T31" fmla="*/ 56 h 84"/>
                  <a:gd name="T32" fmla="*/ 0 w 58"/>
                  <a:gd name="T33" fmla="*/ 56 h 84"/>
                  <a:gd name="T34" fmla="*/ 4 w 58"/>
                  <a:gd name="T35" fmla="*/ 45 h 84"/>
                  <a:gd name="T36" fmla="*/ 9 w 58"/>
                  <a:gd name="T37" fmla="*/ 45 h 84"/>
                  <a:gd name="T38" fmla="*/ 9 w 58"/>
                  <a:gd name="T39" fmla="*/ 41 h 84"/>
                  <a:gd name="T40" fmla="*/ 9 w 58"/>
                  <a:gd name="T41" fmla="*/ 38 h 84"/>
                  <a:gd name="T42" fmla="*/ 0 w 58"/>
                  <a:gd name="T43" fmla="*/ 38 h 84"/>
                  <a:gd name="T44" fmla="*/ 4 w 58"/>
                  <a:gd name="T45" fmla="*/ 27 h 84"/>
                  <a:gd name="T46" fmla="*/ 10 w 58"/>
                  <a:gd name="T47" fmla="*/ 27 h 84"/>
                  <a:gd name="T48" fmla="*/ 40 w 58"/>
                  <a:gd name="T49" fmla="*/ 0 h 84"/>
                  <a:gd name="T50" fmla="*/ 58 w 58"/>
                  <a:gd name="T51" fmla="*/ 4 h 84"/>
                  <a:gd name="T52" fmla="*/ 58 w 58"/>
                  <a:gd name="T53" fmla="*/ 1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84">
                    <a:moveTo>
                      <a:pt x="58" y="18"/>
                    </a:moveTo>
                    <a:cubicBezTo>
                      <a:pt x="56" y="15"/>
                      <a:pt x="51" y="13"/>
                      <a:pt x="42" y="13"/>
                    </a:cubicBezTo>
                    <a:cubicBezTo>
                      <a:pt x="32" y="13"/>
                      <a:pt x="27" y="18"/>
                      <a:pt x="25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9"/>
                      <a:pt x="24" y="40"/>
                      <a:pt x="24" y="41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7" y="66"/>
                      <a:pt x="33" y="71"/>
                      <a:pt x="43" y="71"/>
                    </a:cubicBezTo>
                    <a:cubicBezTo>
                      <a:pt x="50" y="71"/>
                      <a:pt x="56" y="68"/>
                      <a:pt x="58" y="66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56" y="82"/>
                      <a:pt x="50" y="84"/>
                      <a:pt x="40" y="84"/>
                    </a:cubicBezTo>
                    <a:cubicBezTo>
                      <a:pt x="24" y="84"/>
                      <a:pt x="13" y="75"/>
                      <a:pt x="1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4"/>
                      <a:pt x="9" y="43"/>
                      <a:pt x="9" y="41"/>
                    </a:cubicBezTo>
                    <a:cubicBezTo>
                      <a:pt x="9" y="40"/>
                      <a:pt x="9" y="39"/>
                      <a:pt x="9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11"/>
                      <a:pt x="22" y="0"/>
                      <a:pt x="40" y="0"/>
                    </a:cubicBezTo>
                    <a:cubicBezTo>
                      <a:pt x="49" y="0"/>
                      <a:pt x="56" y="2"/>
                      <a:pt x="58" y="4"/>
                    </a:cubicBezTo>
                    <a:lnTo>
                      <a:pt x="58" y="18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208213" y="3438526"/>
                <a:ext cx="250825" cy="382588"/>
              </a:xfrm>
              <a:custGeom>
                <a:avLst/>
                <a:gdLst>
                  <a:gd name="T0" fmla="*/ 50 w 67"/>
                  <a:gd name="T1" fmla="*/ 32 h 102"/>
                  <a:gd name="T2" fmla="*/ 35 w 67"/>
                  <a:gd name="T3" fmla="*/ 24 h 102"/>
                  <a:gd name="T4" fmla="*/ 23 w 67"/>
                  <a:gd name="T5" fmla="*/ 31 h 102"/>
                  <a:gd name="T6" fmla="*/ 67 w 67"/>
                  <a:gd name="T7" fmla="*/ 68 h 102"/>
                  <a:gd name="T8" fmla="*/ 42 w 67"/>
                  <a:gd name="T9" fmla="*/ 92 h 102"/>
                  <a:gd name="T10" fmla="*/ 42 w 67"/>
                  <a:gd name="T11" fmla="*/ 102 h 102"/>
                  <a:gd name="T12" fmla="*/ 30 w 67"/>
                  <a:gd name="T13" fmla="*/ 102 h 102"/>
                  <a:gd name="T14" fmla="*/ 30 w 67"/>
                  <a:gd name="T15" fmla="*/ 92 h 102"/>
                  <a:gd name="T16" fmla="*/ 0 w 67"/>
                  <a:gd name="T17" fmla="*/ 75 h 102"/>
                  <a:gd name="T18" fmla="*/ 15 w 67"/>
                  <a:gd name="T19" fmla="*/ 68 h 102"/>
                  <a:gd name="T20" fmla="*/ 34 w 67"/>
                  <a:gd name="T21" fmla="*/ 78 h 102"/>
                  <a:gd name="T22" fmla="*/ 49 w 67"/>
                  <a:gd name="T23" fmla="*/ 70 h 102"/>
                  <a:gd name="T24" fmla="*/ 5 w 67"/>
                  <a:gd name="T25" fmla="*/ 33 h 102"/>
                  <a:gd name="T26" fmla="*/ 30 w 67"/>
                  <a:gd name="T27" fmla="*/ 10 h 102"/>
                  <a:gd name="T28" fmla="*/ 30 w 67"/>
                  <a:gd name="T29" fmla="*/ 0 h 102"/>
                  <a:gd name="T30" fmla="*/ 42 w 67"/>
                  <a:gd name="T31" fmla="*/ 0 h 102"/>
                  <a:gd name="T32" fmla="*/ 42 w 67"/>
                  <a:gd name="T33" fmla="*/ 10 h 102"/>
                  <a:gd name="T34" fmla="*/ 65 w 67"/>
                  <a:gd name="T35" fmla="*/ 24 h 102"/>
                  <a:gd name="T36" fmla="*/ 50 w 67"/>
                  <a:gd name="T37" fmla="*/ 3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02">
                    <a:moveTo>
                      <a:pt x="50" y="32"/>
                    </a:moveTo>
                    <a:cubicBezTo>
                      <a:pt x="46" y="27"/>
                      <a:pt x="42" y="24"/>
                      <a:pt x="35" y="24"/>
                    </a:cubicBezTo>
                    <a:cubicBezTo>
                      <a:pt x="30" y="24"/>
                      <a:pt x="23" y="26"/>
                      <a:pt x="23" y="31"/>
                    </a:cubicBezTo>
                    <a:cubicBezTo>
                      <a:pt x="23" y="44"/>
                      <a:pt x="67" y="44"/>
                      <a:pt x="67" y="68"/>
                    </a:cubicBezTo>
                    <a:cubicBezTo>
                      <a:pt x="67" y="82"/>
                      <a:pt x="56" y="90"/>
                      <a:pt x="42" y="92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17" y="91"/>
                      <a:pt x="6" y="85"/>
                      <a:pt x="0" y="75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9" y="74"/>
                      <a:pt x="25" y="78"/>
                      <a:pt x="34" y="78"/>
                    </a:cubicBezTo>
                    <a:cubicBezTo>
                      <a:pt x="41" y="78"/>
                      <a:pt x="49" y="76"/>
                      <a:pt x="49" y="70"/>
                    </a:cubicBezTo>
                    <a:cubicBezTo>
                      <a:pt x="49" y="58"/>
                      <a:pt x="5" y="57"/>
                      <a:pt x="5" y="33"/>
                    </a:cubicBezTo>
                    <a:cubicBezTo>
                      <a:pt x="5" y="20"/>
                      <a:pt x="16" y="11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51" y="12"/>
                      <a:pt x="60" y="16"/>
                      <a:pt x="65" y="24"/>
                    </a:cubicBezTo>
                    <a:lnTo>
                      <a:pt x="50" y="32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auto">
              <a:xfrm>
                <a:off x="2297113" y="2389188"/>
                <a:ext cx="1304925" cy="13049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" name="Freeform 22"/>
              <p:cNvSpPr>
                <a:spLocks noEditPoints="1"/>
              </p:cNvSpPr>
              <p:nvPr/>
            </p:nvSpPr>
            <p:spPr bwMode="auto">
              <a:xfrm>
                <a:off x="2371725" y="2463801"/>
                <a:ext cx="1155700" cy="1155700"/>
              </a:xfrm>
              <a:custGeom>
                <a:avLst/>
                <a:gdLst>
                  <a:gd name="T0" fmla="*/ 154 w 308"/>
                  <a:gd name="T1" fmla="*/ 308 h 308"/>
                  <a:gd name="T2" fmla="*/ 0 w 308"/>
                  <a:gd name="T3" fmla="*/ 154 h 308"/>
                  <a:gd name="T4" fmla="*/ 154 w 308"/>
                  <a:gd name="T5" fmla="*/ 0 h 308"/>
                  <a:gd name="T6" fmla="*/ 308 w 308"/>
                  <a:gd name="T7" fmla="*/ 154 h 308"/>
                  <a:gd name="T8" fmla="*/ 154 w 308"/>
                  <a:gd name="T9" fmla="*/ 308 h 308"/>
                  <a:gd name="T10" fmla="*/ 154 w 308"/>
                  <a:gd name="T11" fmla="*/ 20 h 308"/>
                  <a:gd name="T12" fmla="*/ 20 w 308"/>
                  <a:gd name="T13" fmla="*/ 154 h 308"/>
                  <a:gd name="T14" fmla="*/ 154 w 308"/>
                  <a:gd name="T15" fmla="*/ 288 h 308"/>
                  <a:gd name="T16" fmla="*/ 288 w 308"/>
                  <a:gd name="T17" fmla="*/ 154 h 308"/>
                  <a:gd name="T18" fmla="*/ 154 w 308"/>
                  <a:gd name="T19" fmla="*/ 2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8" h="308">
                    <a:moveTo>
                      <a:pt x="154" y="308"/>
                    </a:moveTo>
                    <a:cubicBezTo>
                      <a:pt x="69" y="308"/>
                      <a:pt x="0" y="239"/>
                      <a:pt x="0" y="154"/>
                    </a:cubicBezTo>
                    <a:cubicBezTo>
                      <a:pt x="0" y="69"/>
                      <a:pt x="69" y="0"/>
                      <a:pt x="154" y="0"/>
                    </a:cubicBezTo>
                    <a:cubicBezTo>
                      <a:pt x="239" y="0"/>
                      <a:pt x="308" y="69"/>
                      <a:pt x="308" y="154"/>
                    </a:cubicBezTo>
                    <a:cubicBezTo>
                      <a:pt x="308" y="239"/>
                      <a:pt x="239" y="308"/>
                      <a:pt x="154" y="308"/>
                    </a:cubicBezTo>
                    <a:close/>
                    <a:moveTo>
                      <a:pt x="154" y="20"/>
                    </a:moveTo>
                    <a:cubicBezTo>
                      <a:pt x="80" y="20"/>
                      <a:pt x="20" y="80"/>
                      <a:pt x="20" y="154"/>
                    </a:cubicBezTo>
                    <a:cubicBezTo>
                      <a:pt x="20" y="228"/>
                      <a:pt x="80" y="288"/>
                      <a:pt x="154" y="288"/>
                    </a:cubicBezTo>
                    <a:cubicBezTo>
                      <a:pt x="228" y="288"/>
                      <a:pt x="288" y="228"/>
                      <a:pt x="288" y="154"/>
                    </a:cubicBezTo>
                    <a:cubicBezTo>
                      <a:pt x="288" y="80"/>
                      <a:pt x="228" y="20"/>
                      <a:pt x="154" y="20"/>
                    </a:cubicBez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684463" y="2719388"/>
                <a:ext cx="423863" cy="611188"/>
              </a:xfrm>
              <a:custGeom>
                <a:avLst/>
                <a:gdLst>
                  <a:gd name="T0" fmla="*/ 113 w 113"/>
                  <a:gd name="T1" fmla="*/ 36 h 163"/>
                  <a:gd name="T2" fmla="*/ 81 w 113"/>
                  <a:gd name="T3" fmla="*/ 26 h 163"/>
                  <a:gd name="T4" fmla="*/ 48 w 113"/>
                  <a:gd name="T5" fmla="*/ 54 h 163"/>
                  <a:gd name="T6" fmla="*/ 105 w 113"/>
                  <a:gd name="T7" fmla="*/ 54 h 163"/>
                  <a:gd name="T8" fmla="*/ 98 w 113"/>
                  <a:gd name="T9" fmla="*/ 75 h 163"/>
                  <a:gd name="T10" fmla="*/ 45 w 113"/>
                  <a:gd name="T11" fmla="*/ 75 h 163"/>
                  <a:gd name="T12" fmla="*/ 45 w 113"/>
                  <a:gd name="T13" fmla="*/ 81 h 163"/>
                  <a:gd name="T14" fmla="*/ 45 w 113"/>
                  <a:gd name="T15" fmla="*/ 88 h 163"/>
                  <a:gd name="T16" fmla="*/ 93 w 113"/>
                  <a:gd name="T17" fmla="*/ 88 h 163"/>
                  <a:gd name="T18" fmla="*/ 86 w 113"/>
                  <a:gd name="T19" fmla="*/ 109 h 163"/>
                  <a:gd name="T20" fmla="*/ 48 w 113"/>
                  <a:gd name="T21" fmla="*/ 109 h 163"/>
                  <a:gd name="T22" fmla="*/ 82 w 113"/>
                  <a:gd name="T23" fmla="*/ 138 h 163"/>
                  <a:gd name="T24" fmla="*/ 113 w 113"/>
                  <a:gd name="T25" fmla="*/ 128 h 163"/>
                  <a:gd name="T26" fmla="*/ 113 w 113"/>
                  <a:gd name="T27" fmla="*/ 156 h 163"/>
                  <a:gd name="T28" fmla="*/ 77 w 113"/>
                  <a:gd name="T29" fmla="*/ 163 h 163"/>
                  <a:gd name="T30" fmla="*/ 18 w 113"/>
                  <a:gd name="T31" fmla="*/ 109 h 163"/>
                  <a:gd name="T32" fmla="*/ 0 w 113"/>
                  <a:gd name="T33" fmla="*/ 109 h 163"/>
                  <a:gd name="T34" fmla="*/ 7 w 113"/>
                  <a:gd name="T35" fmla="*/ 88 h 163"/>
                  <a:gd name="T36" fmla="*/ 16 w 113"/>
                  <a:gd name="T37" fmla="*/ 88 h 163"/>
                  <a:gd name="T38" fmla="*/ 16 w 113"/>
                  <a:gd name="T39" fmla="*/ 81 h 163"/>
                  <a:gd name="T40" fmla="*/ 16 w 113"/>
                  <a:gd name="T41" fmla="*/ 75 h 163"/>
                  <a:gd name="T42" fmla="*/ 0 w 113"/>
                  <a:gd name="T43" fmla="*/ 75 h 163"/>
                  <a:gd name="T44" fmla="*/ 7 w 113"/>
                  <a:gd name="T45" fmla="*/ 54 h 163"/>
                  <a:gd name="T46" fmla="*/ 18 w 113"/>
                  <a:gd name="T47" fmla="*/ 54 h 163"/>
                  <a:gd name="T48" fmla="*/ 77 w 113"/>
                  <a:gd name="T49" fmla="*/ 0 h 163"/>
                  <a:gd name="T50" fmla="*/ 113 w 113"/>
                  <a:gd name="T51" fmla="*/ 8 h 163"/>
                  <a:gd name="T52" fmla="*/ 113 w 113"/>
                  <a:gd name="T53" fmla="*/ 3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" h="163">
                    <a:moveTo>
                      <a:pt x="113" y="36"/>
                    </a:moveTo>
                    <a:cubicBezTo>
                      <a:pt x="108" y="31"/>
                      <a:pt x="97" y="26"/>
                      <a:pt x="81" y="26"/>
                    </a:cubicBezTo>
                    <a:cubicBezTo>
                      <a:pt x="62" y="26"/>
                      <a:pt x="51" y="36"/>
                      <a:pt x="48" y="54"/>
                    </a:cubicBezTo>
                    <a:cubicBezTo>
                      <a:pt x="105" y="54"/>
                      <a:pt x="105" y="54"/>
                      <a:pt x="105" y="54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7"/>
                      <a:pt x="45" y="79"/>
                      <a:pt x="45" y="81"/>
                    </a:cubicBezTo>
                    <a:cubicBezTo>
                      <a:pt x="45" y="84"/>
                      <a:pt x="45" y="87"/>
                      <a:pt x="45" y="88"/>
                    </a:cubicBezTo>
                    <a:cubicBezTo>
                      <a:pt x="93" y="88"/>
                      <a:pt x="93" y="88"/>
                      <a:pt x="93" y="88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51" y="128"/>
                      <a:pt x="62" y="138"/>
                      <a:pt x="82" y="138"/>
                    </a:cubicBezTo>
                    <a:cubicBezTo>
                      <a:pt x="97" y="138"/>
                      <a:pt x="107" y="133"/>
                      <a:pt x="113" y="128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08" y="159"/>
                      <a:pt x="96" y="163"/>
                      <a:pt x="77" y="163"/>
                    </a:cubicBezTo>
                    <a:cubicBezTo>
                      <a:pt x="46" y="163"/>
                      <a:pt x="24" y="147"/>
                      <a:pt x="18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7" y="88"/>
                      <a:pt x="7" y="88"/>
                      <a:pt x="7" y="88"/>
                    </a:cubicBezTo>
                    <a:cubicBezTo>
                      <a:pt x="16" y="88"/>
                      <a:pt x="16" y="88"/>
                      <a:pt x="16" y="88"/>
                    </a:cubicBezTo>
                    <a:cubicBezTo>
                      <a:pt x="16" y="87"/>
                      <a:pt x="16" y="84"/>
                      <a:pt x="16" y="81"/>
                    </a:cubicBezTo>
                    <a:cubicBezTo>
                      <a:pt x="16" y="79"/>
                      <a:pt x="16" y="77"/>
                      <a:pt x="16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24" y="21"/>
                      <a:pt x="42" y="0"/>
                      <a:pt x="77" y="0"/>
                    </a:cubicBezTo>
                    <a:cubicBezTo>
                      <a:pt x="94" y="0"/>
                      <a:pt x="108" y="5"/>
                      <a:pt x="113" y="8"/>
                    </a:cubicBezTo>
                    <a:lnTo>
                      <a:pt x="113" y="36"/>
                    </a:lnTo>
                    <a:close/>
                  </a:path>
                </a:pathLst>
              </a:custGeom>
              <a:solidFill>
                <a:srgbClr val="F08E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4037013" y="3446463"/>
                <a:ext cx="274638" cy="398463"/>
              </a:xfrm>
              <a:custGeom>
                <a:avLst/>
                <a:gdLst>
                  <a:gd name="T0" fmla="*/ 173 w 173"/>
                  <a:gd name="T1" fmla="*/ 251 h 251"/>
                  <a:gd name="T2" fmla="*/ 0 w 173"/>
                  <a:gd name="T3" fmla="*/ 251 h 251"/>
                  <a:gd name="T4" fmla="*/ 0 w 173"/>
                  <a:gd name="T5" fmla="*/ 0 h 251"/>
                  <a:gd name="T6" fmla="*/ 173 w 173"/>
                  <a:gd name="T7" fmla="*/ 0 h 251"/>
                  <a:gd name="T8" fmla="*/ 173 w 173"/>
                  <a:gd name="T9" fmla="*/ 28 h 251"/>
                  <a:gd name="T10" fmla="*/ 34 w 173"/>
                  <a:gd name="T11" fmla="*/ 28 h 251"/>
                  <a:gd name="T12" fmla="*/ 34 w 173"/>
                  <a:gd name="T13" fmla="*/ 99 h 251"/>
                  <a:gd name="T14" fmla="*/ 168 w 173"/>
                  <a:gd name="T15" fmla="*/ 99 h 251"/>
                  <a:gd name="T16" fmla="*/ 168 w 173"/>
                  <a:gd name="T17" fmla="*/ 128 h 251"/>
                  <a:gd name="T18" fmla="*/ 34 w 173"/>
                  <a:gd name="T19" fmla="*/ 128 h 251"/>
                  <a:gd name="T20" fmla="*/ 34 w 173"/>
                  <a:gd name="T21" fmla="*/ 225 h 251"/>
                  <a:gd name="T22" fmla="*/ 173 w 173"/>
                  <a:gd name="T23" fmla="*/ 225 h 251"/>
                  <a:gd name="T24" fmla="*/ 173 w 173"/>
                  <a:gd name="T25" fmla="*/ 25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51">
                    <a:moveTo>
                      <a:pt x="173" y="251"/>
                    </a:moveTo>
                    <a:lnTo>
                      <a:pt x="0" y="251"/>
                    </a:lnTo>
                    <a:lnTo>
                      <a:pt x="0" y="0"/>
                    </a:lnTo>
                    <a:lnTo>
                      <a:pt x="173" y="0"/>
                    </a:lnTo>
                    <a:lnTo>
                      <a:pt x="173" y="28"/>
                    </a:lnTo>
                    <a:lnTo>
                      <a:pt x="34" y="28"/>
                    </a:lnTo>
                    <a:lnTo>
                      <a:pt x="34" y="99"/>
                    </a:lnTo>
                    <a:lnTo>
                      <a:pt x="168" y="99"/>
                    </a:lnTo>
                    <a:lnTo>
                      <a:pt x="168" y="128"/>
                    </a:lnTo>
                    <a:lnTo>
                      <a:pt x="34" y="128"/>
                    </a:lnTo>
                    <a:lnTo>
                      <a:pt x="34" y="225"/>
                    </a:lnTo>
                    <a:lnTo>
                      <a:pt x="173" y="225"/>
                    </a:lnTo>
                    <a:lnTo>
                      <a:pt x="173" y="251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3" name="Freeform 25"/>
              <p:cNvSpPr>
                <a:spLocks noEditPoints="1"/>
              </p:cNvSpPr>
              <p:nvPr/>
            </p:nvSpPr>
            <p:spPr bwMode="auto">
              <a:xfrm>
                <a:off x="4386263" y="3446463"/>
                <a:ext cx="341313" cy="398463"/>
              </a:xfrm>
              <a:custGeom>
                <a:avLst/>
                <a:gdLst>
                  <a:gd name="T0" fmla="*/ 91 w 91"/>
                  <a:gd name="T1" fmla="*/ 106 h 106"/>
                  <a:gd name="T2" fmla="*/ 73 w 91"/>
                  <a:gd name="T3" fmla="*/ 106 h 106"/>
                  <a:gd name="T4" fmla="*/ 37 w 91"/>
                  <a:gd name="T5" fmla="*/ 63 h 106"/>
                  <a:gd name="T6" fmla="*/ 14 w 91"/>
                  <a:gd name="T7" fmla="*/ 63 h 106"/>
                  <a:gd name="T8" fmla="*/ 14 w 91"/>
                  <a:gd name="T9" fmla="*/ 106 h 106"/>
                  <a:gd name="T10" fmla="*/ 0 w 91"/>
                  <a:gd name="T11" fmla="*/ 106 h 106"/>
                  <a:gd name="T12" fmla="*/ 0 w 91"/>
                  <a:gd name="T13" fmla="*/ 0 h 106"/>
                  <a:gd name="T14" fmla="*/ 32 w 91"/>
                  <a:gd name="T15" fmla="*/ 0 h 106"/>
                  <a:gd name="T16" fmla="*/ 64 w 91"/>
                  <a:gd name="T17" fmla="*/ 8 h 106"/>
                  <a:gd name="T18" fmla="*/ 73 w 91"/>
                  <a:gd name="T19" fmla="*/ 29 h 106"/>
                  <a:gd name="T20" fmla="*/ 51 w 91"/>
                  <a:gd name="T21" fmla="*/ 60 h 106"/>
                  <a:gd name="T22" fmla="*/ 91 w 91"/>
                  <a:gd name="T23" fmla="*/ 106 h 106"/>
                  <a:gd name="T24" fmla="*/ 14 w 91"/>
                  <a:gd name="T25" fmla="*/ 11 h 106"/>
                  <a:gd name="T26" fmla="*/ 14 w 91"/>
                  <a:gd name="T27" fmla="*/ 53 h 106"/>
                  <a:gd name="T28" fmla="*/ 30 w 91"/>
                  <a:gd name="T29" fmla="*/ 53 h 106"/>
                  <a:gd name="T30" fmla="*/ 52 w 91"/>
                  <a:gd name="T31" fmla="*/ 47 h 106"/>
                  <a:gd name="T32" fmla="*/ 59 w 91"/>
                  <a:gd name="T33" fmla="*/ 30 h 106"/>
                  <a:gd name="T34" fmla="*/ 33 w 91"/>
                  <a:gd name="T35" fmla="*/ 11 h 106"/>
                  <a:gd name="T36" fmla="*/ 14 w 91"/>
                  <a:gd name="T37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106">
                    <a:moveTo>
                      <a:pt x="91" y="106"/>
                    </a:moveTo>
                    <a:cubicBezTo>
                      <a:pt x="73" y="106"/>
                      <a:pt x="73" y="106"/>
                      <a:pt x="73" y="106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106"/>
                      <a:pt x="14" y="106"/>
                      <a:pt x="14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57" y="3"/>
                      <a:pt x="64" y="8"/>
                    </a:cubicBezTo>
                    <a:cubicBezTo>
                      <a:pt x="70" y="13"/>
                      <a:pt x="73" y="20"/>
                      <a:pt x="73" y="29"/>
                    </a:cubicBezTo>
                    <a:cubicBezTo>
                      <a:pt x="73" y="44"/>
                      <a:pt x="66" y="54"/>
                      <a:pt x="51" y="60"/>
                    </a:cubicBezTo>
                    <a:lnTo>
                      <a:pt x="91" y="106"/>
                    </a:lnTo>
                    <a:close/>
                    <a:moveTo>
                      <a:pt x="14" y="11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40" y="53"/>
                      <a:pt x="48" y="51"/>
                      <a:pt x="52" y="47"/>
                    </a:cubicBezTo>
                    <a:cubicBezTo>
                      <a:pt x="57" y="43"/>
                      <a:pt x="59" y="37"/>
                      <a:pt x="59" y="30"/>
                    </a:cubicBezTo>
                    <a:cubicBezTo>
                      <a:pt x="59" y="17"/>
                      <a:pt x="50" y="11"/>
                      <a:pt x="33" y="11"/>
                    </a:cubicBez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4" name="Freeform 26"/>
              <p:cNvSpPr>
                <a:spLocks noEditPoints="1"/>
              </p:cNvSpPr>
              <p:nvPr/>
            </p:nvSpPr>
            <p:spPr bwMode="auto">
              <a:xfrm>
                <a:off x="4772025" y="3446463"/>
                <a:ext cx="274638" cy="398463"/>
              </a:xfrm>
              <a:custGeom>
                <a:avLst/>
                <a:gdLst>
                  <a:gd name="T0" fmla="*/ 14 w 73"/>
                  <a:gd name="T1" fmla="*/ 66 h 106"/>
                  <a:gd name="T2" fmla="*/ 14 w 73"/>
                  <a:gd name="T3" fmla="*/ 106 h 106"/>
                  <a:gd name="T4" fmla="*/ 0 w 73"/>
                  <a:gd name="T5" fmla="*/ 106 h 106"/>
                  <a:gd name="T6" fmla="*/ 0 w 73"/>
                  <a:gd name="T7" fmla="*/ 0 h 106"/>
                  <a:gd name="T8" fmla="*/ 31 w 73"/>
                  <a:gd name="T9" fmla="*/ 0 h 106"/>
                  <a:gd name="T10" fmla="*/ 63 w 73"/>
                  <a:gd name="T11" fmla="*/ 9 h 106"/>
                  <a:gd name="T12" fmla="*/ 73 w 73"/>
                  <a:gd name="T13" fmla="*/ 32 h 106"/>
                  <a:gd name="T14" fmla="*/ 62 w 73"/>
                  <a:gd name="T15" fmla="*/ 57 h 106"/>
                  <a:gd name="T16" fmla="*/ 30 w 73"/>
                  <a:gd name="T17" fmla="*/ 66 h 106"/>
                  <a:gd name="T18" fmla="*/ 14 w 73"/>
                  <a:gd name="T19" fmla="*/ 66 h 106"/>
                  <a:gd name="T20" fmla="*/ 14 w 73"/>
                  <a:gd name="T21" fmla="*/ 11 h 106"/>
                  <a:gd name="T22" fmla="*/ 14 w 73"/>
                  <a:gd name="T23" fmla="*/ 55 h 106"/>
                  <a:gd name="T24" fmla="*/ 28 w 73"/>
                  <a:gd name="T25" fmla="*/ 55 h 106"/>
                  <a:gd name="T26" fmla="*/ 52 w 73"/>
                  <a:gd name="T27" fmla="*/ 49 h 106"/>
                  <a:gd name="T28" fmla="*/ 59 w 73"/>
                  <a:gd name="T29" fmla="*/ 32 h 106"/>
                  <a:gd name="T30" fmla="*/ 52 w 73"/>
                  <a:gd name="T31" fmla="*/ 17 h 106"/>
                  <a:gd name="T32" fmla="*/ 30 w 73"/>
                  <a:gd name="T33" fmla="*/ 11 h 106"/>
                  <a:gd name="T34" fmla="*/ 14 w 73"/>
                  <a:gd name="T35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106">
                    <a:moveTo>
                      <a:pt x="14" y="66"/>
                    </a:moveTo>
                    <a:cubicBezTo>
                      <a:pt x="14" y="106"/>
                      <a:pt x="14" y="106"/>
                      <a:pt x="14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5" y="0"/>
                      <a:pt x="56" y="3"/>
                      <a:pt x="63" y="9"/>
                    </a:cubicBezTo>
                    <a:cubicBezTo>
                      <a:pt x="70" y="14"/>
                      <a:pt x="73" y="22"/>
                      <a:pt x="73" y="32"/>
                    </a:cubicBezTo>
                    <a:cubicBezTo>
                      <a:pt x="73" y="42"/>
                      <a:pt x="69" y="50"/>
                      <a:pt x="62" y="57"/>
                    </a:cubicBezTo>
                    <a:cubicBezTo>
                      <a:pt x="54" y="63"/>
                      <a:pt x="44" y="66"/>
                      <a:pt x="30" y="66"/>
                    </a:cubicBezTo>
                    <a:lnTo>
                      <a:pt x="14" y="66"/>
                    </a:lnTo>
                    <a:close/>
                    <a:moveTo>
                      <a:pt x="14" y="11"/>
                    </a:moveTo>
                    <a:cubicBezTo>
                      <a:pt x="14" y="55"/>
                      <a:pt x="14" y="55"/>
                      <a:pt x="14" y="55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39" y="55"/>
                      <a:pt x="47" y="53"/>
                      <a:pt x="52" y="49"/>
                    </a:cubicBezTo>
                    <a:cubicBezTo>
                      <a:pt x="57" y="45"/>
                      <a:pt x="59" y="39"/>
                      <a:pt x="59" y="32"/>
                    </a:cubicBezTo>
                    <a:cubicBezTo>
                      <a:pt x="59" y="25"/>
                      <a:pt x="57" y="20"/>
                      <a:pt x="52" y="17"/>
                    </a:cubicBezTo>
                    <a:cubicBezTo>
                      <a:pt x="47" y="13"/>
                      <a:pt x="40" y="11"/>
                      <a:pt x="30" y="11"/>
                    </a:cubicBez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5305425" y="3446463"/>
                <a:ext cx="261938" cy="398463"/>
              </a:xfrm>
              <a:custGeom>
                <a:avLst/>
                <a:gdLst>
                  <a:gd name="T0" fmla="*/ 165 w 165"/>
                  <a:gd name="T1" fmla="*/ 28 h 251"/>
                  <a:gd name="T2" fmla="*/ 31 w 165"/>
                  <a:gd name="T3" fmla="*/ 28 h 251"/>
                  <a:gd name="T4" fmla="*/ 31 w 165"/>
                  <a:gd name="T5" fmla="*/ 102 h 251"/>
                  <a:gd name="T6" fmla="*/ 149 w 165"/>
                  <a:gd name="T7" fmla="*/ 102 h 251"/>
                  <a:gd name="T8" fmla="*/ 149 w 165"/>
                  <a:gd name="T9" fmla="*/ 130 h 251"/>
                  <a:gd name="T10" fmla="*/ 31 w 165"/>
                  <a:gd name="T11" fmla="*/ 130 h 251"/>
                  <a:gd name="T12" fmla="*/ 31 w 165"/>
                  <a:gd name="T13" fmla="*/ 251 h 251"/>
                  <a:gd name="T14" fmla="*/ 0 w 165"/>
                  <a:gd name="T15" fmla="*/ 251 h 251"/>
                  <a:gd name="T16" fmla="*/ 0 w 165"/>
                  <a:gd name="T17" fmla="*/ 0 h 251"/>
                  <a:gd name="T18" fmla="*/ 165 w 165"/>
                  <a:gd name="T19" fmla="*/ 0 h 251"/>
                  <a:gd name="T20" fmla="*/ 165 w 165"/>
                  <a:gd name="T21" fmla="*/ 2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251">
                    <a:moveTo>
                      <a:pt x="165" y="28"/>
                    </a:moveTo>
                    <a:lnTo>
                      <a:pt x="31" y="28"/>
                    </a:lnTo>
                    <a:lnTo>
                      <a:pt x="31" y="102"/>
                    </a:lnTo>
                    <a:lnTo>
                      <a:pt x="149" y="102"/>
                    </a:lnTo>
                    <a:lnTo>
                      <a:pt x="149" y="130"/>
                    </a:lnTo>
                    <a:lnTo>
                      <a:pt x="31" y="130"/>
                    </a:lnTo>
                    <a:lnTo>
                      <a:pt x="31" y="251"/>
                    </a:lnTo>
                    <a:lnTo>
                      <a:pt x="0" y="251"/>
                    </a:lnTo>
                    <a:lnTo>
                      <a:pt x="0" y="0"/>
                    </a:lnTo>
                    <a:lnTo>
                      <a:pt x="165" y="0"/>
                    </a:lnTo>
                    <a:lnTo>
                      <a:pt x="165" y="28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6" name="Freeform 28"/>
              <p:cNvSpPr>
                <a:spLocks noEditPoints="1"/>
              </p:cNvSpPr>
              <p:nvPr/>
            </p:nvSpPr>
            <p:spPr bwMode="auto">
              <a:xfrm>
                <a:off x="5619750" y="3438526"/>
                <a:ext cx="57150" cy="406400"/>
              </a:xfrm>
              <a:custGeom>
                <a:avLst/>
                <a:gdLst>
                  <a:gd name="T0" fmla="*/ 36 w 36"/>
                  <a:gd name="T1" fmla="*/ 31 h 256"/>
                  <a:gd name="T2" fmla="*/ 0 w 36"/>
                  <a:gd name="T3" fmla="*/ 31 h 256"/>
                  <a:gd name="T4" fmla="*/ 0 w 36"/>
                  <a:gd name="T5" fmla="*/ 0 h 256"/>
                  <a:gd name="T6" fmla="*/ 36 w 36"/>
                  <a:gd name="T7" fmla="*/ 0 h 256"/>
                  <a:gd name="T8" fmla="*/ 36 w 36"/>
                  <a:gd name="T9" fmla="*/ 31 h 256"/>
                  <a:gd name="T10" fmla="*/ 33 w 36"/>
                  <a:gd name="T11" fmla="*/ 256 h 256"/>
                  <a:gd name="T12" fmla="*/ 3 w 36"/>
                  <a:gd name="T13" fmla="*/ 256 h 256"/>
                  <a:gd name="T14" fmla="*/ 3 w 36"/>
                  <a:gd name="T15" fmla="*/ 69 h 256"/>
                  <a:gd name="T16" fmla="*/ 33 w 36"/>
                  <a:gd name="T17" fmla="*/ 69 h 256"/>
                  <a:gd name="T18" fmla="*/ 33 w 36"/>
                  <a:gd name="T19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56">
                    <a:moveTo>
                      <a:pt x="36" y="31"/>
                    </a:moveTo>
                    <a:lnTo>
                      <a:pt x="0" y="31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1"/>
                    </a:lnTo>
                    <a:close/>
                    <a:moveTo>
                      <a:pt x="33" y="256"/>
                    </a:moveTo>
                    <a:lnTo>
                      <a:pt x="3" y="256"/>
                    </a:lnTo>
                    <a:lnTo>
                      <a:pt x="3" y="69"/>
                    </a:lnTo>
                    <a:lnTo>
                      <a:pt x="33" y="69"/>
                    </a:lnTo>
                    <a:lnTo>
                      <a:pt x="33" y="256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5767388" y="3536951"/>
                <a:ext cx="258763" cy="307975"/>
              </a:xfrm>
              <a:custGeom>
                <a:avLst/>
                <a:gdLst>
                  <a:gd name="T0" fmla="*/ 69 w 69"/>
                  <a:gd name="T1" fmla="*/ 82 h 82"/>
                  <a:gd name="T2" fmla="*/ 56 w 69"/>
                  <a:gd name="T3" fmla="*/ 82 h 82"/>
                  <a:gd name="T4" fmla="*/ 56 w 69"/>
                  <a:gd name="T5" fmla="*/ 38 h 82"/>
                  <a:gd name="T6" fmla="*/ 52 w 69"/>
                  <a:gd name="T7" fmla="*/ 17 h 82"/>
                  <a:gd name="T8" fmla="*/ 38 w 69"/>
                  <a:gd name="T9" fmla="*/ 12 h 82"/>
                  <a:gd name="T10" fmla="*/ 13 w 69"/>
                  <a:gd name="T11" fmla="*/ 22 h 82"/>
                  <a:gd name="T12" fmla="*/ 13 w 69"/>
                  <a:gd name="T13" fmla="*/ 82 h 82"/>
                  <a:gd name="T14" fmla="*/ 0 w 69"/>
                  <a:gd name="T15" fmla="*/ 82 h 82"/>
                  <a:gd name="T16" fmla="*/ 0 w 69"/>
                  <a:gd name="T17" fmla="*/ 3 h 82"/>
                  <a:gd name="T18" fmla="*/ 13 w 69"/>
                  <a:gd name="T19" fmla="*/ 3 h 82"/>
                  <a:gd name="T20" fmla="*/ 13 w 69"/>
                  <a:gd name="T21" fmla="*/ 12 h 82"/>
                  <a:gd name="T22" fmla="*/ 42 w 69"/>
                  <a:gd name="T23" fmla="*/ 0 h 82"/>
                  <a:gd name="T24" fmla="*/ 62 w 69"/>
                  <a:gd name="T25" fmla="*/ 8 h 82"/>
                  <a:gd name="T26" fmla="*/ 69 w 69"/>
                  <a:gd name="T27" fmla="*/ 30 h 82"/>
                  <a:gd name="T28" fmla="*/ 69 w 69"/>
                  <a:gd name="T2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82">
                    <a:moveTo>
                      <a:pt x="69" y="82"/>
                    </a:moveTo>
                    <a:cubicBezTo>
                      <a:pt x="56" y="82"/>
                      <a:pt x="56" y="82"/>
                      <a:pt x="56" y="82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27"/>
                      <a:pt x="55" y="20"/>
                      <a:pt x="52" y="17"/>
                    </a:cubicBezTo>
                    <a:cubicBezTo>
                      <a:pt x="49" y="14"/>
                      <a:pt x="44" y="12"/>
                      <a:pt x="38" y="12"/>
                    </a:cubicBezTo>
                    <a:cubicBezTo>
                      <a:pt x="30" y="12"/>
                      <a:pt x="22" y="15"/>
                      <a:pt x="13" y="2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3" y="4"/>
                      <a:pt x="33" y="0"/>
                      <a:pt x="42" y="0"/>
                    </a:cubicBezTo>
                    <a:cubicBezTo>
                      <a:pt x="51" y="0"/>
                      <a:pt x="57" y="3"/>
                      <a:pt x="62" y="8"/>
                    </a:cubicBezTo>
                    <a:cubicBezTo>
                      <a:pt x="67" y="13"/>
                      <a:pt x="69" y="21"/>
                      <a:pt x="69" y="30"/>
                    </a:cubicBezTo>
                    <a:lnTo>
                      <a:pt x="69" y="82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8" name="Freeform 30"/>
              <p:cNvSpPr>
                <a:spLocks noEditPoints="1"/>
              </p:cNvSpPr>
              <p:nvPr/>
            </p:nvSpPr>
            <p:spPr bwMode="auto">
              <a:xfrm>
                <a:off x="6092825" y="3540126"/>
                <a:ext cx="261938" cy="311150"/>
              </a:xfrm>
              <a:custGeom>
                <a:avLst/>
                <a:gdLst>
                  <a:gd name="T0" fmla="*/ 57 w 70"/>
                  <a:gd name="T1" fmla="*/ 81 h 83"/>
                  <a:gd name="T2" fmla="*/ 57 w 70"/>
                  <a:gd name="T3" fmla="*/ 72 h 83"/>
                  <a:gd name="T4" fmla="*/ 40 w 70"/>
                  <a:gd name="T5" fmla="*/ 81 h 83"/>
                  <a:gd name="T6" fmla="*/ 26 w 70"/>
                  <a:gd name="T7" fmla="*/ 83 h 83"/>
                  <a:gd name="T8" fmla="*/ 7 w 70"/>
                  <a:gd name="T9" fmla="*/ 76 h 83"/>
                  <a:gd name="T10" fmla="*/ 0 w 70"/>
                  <a:gd name="T11" fmla="*/ 58 h 83"/>
                  <a:gd name="T12" fmla="*/ 11 w 70"/>
                  <a:gd name="T13" fmla="*/ 38 h 83"/>
                  <a:gd name="T14" fmla="*/ 57 w 70"/>
                  <a:gd name="T15" fmla="*/ 29 h 83"/>
                  <a:gd name="T16" fmla="*/ 57 w 70"/>
                  <a:gd name="T17" fmla="*/ 27 h 83"/>
                  <a:gd name="T18" fmla="*/ 52 w 70"/>
                  <a:gd name="T19" fmla="*/ 15 h 83"/>
                  <a:gd name="T20" fmla="*/ 33 w 70"/>
                  <a:gd name="T21" fmla="*/ 11 h 83"/>
                  <a:gd name="T22" fmla="*/ 8 w 70"/>
                  <a:gd name="T23" fmla="*/ 16 h 83"/>
                  <a:gd name="T24" fmla="*/ 7 w 70"/>
                  <a:gd name="T25" fmla="*/ 16 h 83"/>
                  <a:gd name="T26" fmla="*/ 7 w 70"/>
                  <a:gd name="T27" fmla="*/ 3 h 83"/>
                  <a:gd name="T28" fmla="*/ 34 w 70"/>
                  <a:gd name="T29" fmla="*/ 0 h 83"/>
                  <a:gd name="T30" fmla="*/ 61 w 70"/>
                  <a:gd name="T31" fmla="*/ 6 h 83"/>
                  <a:gd name="T32" fmla="*/ 70 w 70"/>
                  <a:gd name="T33" fmla="*/ 27 h 83"/>
                  <a:gd name="T34" fmla="*/ 70 w 70"/>
                  <a:gd name="T35" fmla="*/ 81 h 83"/>
                  <a:gd name="T36" fmla="*/ 57 w 70"/>
                  <a:gd name="T37" fmla="*/ 81 h 83"/>
                  <a:gd name="T38" fmla="*/ 57 w 70"/>
                  <a:gd name="T39" fmla="*/ 62 h 83"/>
                  <a:gd name="T40" fmla="*/ 57 w 70"/>
                  <a:gd name="T41" fmla="*/ 39 h 83"/>
                  <a:gd name="T42" fmla="*/ 21 w 70"/>
                  <a:gd name="T43" fmla="*/ 45 h 83"/>
                  <a:gd name="T44" fmla="*/ 14 w 70"/>
                  <a:gd name="T45" fmla="*/ 58 h 83"/>
                  <a:gd name="T46" fmla="*/ 32 w 70"/>
                  <a:gd name="T47" fmla="*/ 72 h 83"/>
                  <a:gd name="T48" fmla="*/ 57 w 70"/>
                  <a:gd name="T49" fmla="*/ 6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83">
                    <a:moveTo>
                      <a:pt x="57" y="81"/>
                    </a:moveTo>
                    <a:cubicBezTo>
                      <a:pt x="57" y="72"/>
                      <a:pt x="57" y="72"/>
                      <a:pt x="57" y="72"/>
                    </a:cubicBezTo>
                    <a:cubicBezTo>
                      <a:pt x="50" y="77"/>
                      <a:pt x="44" y="80"/>
                      <a:pt x="40" y="81"/>
                    </a:cubicBezTo>
                    <a:cubicBezTo>
                      <a:pt x="35" y="83"/>
                      <a:pt x="31" y="83"/>
                      <a:pt x="26" y="83"/>
                    </a:cubicBezTo>
                    <a:cubicBezTo>
                      <a:pt x="19" y="83"/>
                      <a:pt x="12" y="81"/>
                      <a:pt x="7" y="76"/>
                    </a:cubicBezTo>
                    <a:cubicBezTo>
                      <a:pt x="3" y="72"/>
                      <a:pt x="0" y="66"/>
                      <a:pt x="0" y="58"/>
                    </a:cubicBezTo>
                    <a:cubicBezTo>
                      <a:pt x="0" y="49"/>
                      <a:pt x="4" y="42"/>
                      <a:pt x="11" y="38"/>
                    </a:cubicBezTo>
                    <a:cubicBezTo>
                      <a:pt x="18" y="33"/>
                      <a:pt x="34" y="30"/>
                      <a:pt x="57" y="29"/>
                    </a:cubicBezTo>
                    <a:cubicBezTo>
                      <a:pt x="57" y="27"/>
                      <a:pt x="57" y="27"/>
                      <a:pt x="57" y="27"/>
                    </a:cubicBezTo>
                    <a:cubicBezTo>
                      <a:pt x="57" y="21"/>
                      <a:pt x="55" y="17"/>
                      <a:pt x="52" y="15"/>
                    </a:cubicBezTo>
                    <a:cubicBezTo>
                      <a:pt x="48" y="12"/>
                      <a:pt x="42" y="11"/>
                      <a:pt x="33" y="11"/>
                    </a:cubicBezTo>
                    <a:cubicBezTo>
                      <a:pt x="26" y="11"/>
                      <a:pt x="17" y="12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7" y="1"/>
                      <a:pt x="25" y="0"/>
                      <a:pt x="34" y="0"/>
                    </a:cubicBezTo>
                    <a:cubicBezTo>
                      <a:pt x="46" y="0"/>
                      <a:pt x="55" y="2"/>
                      <a:pt x="61" y="6"/>
                    </a:cubicBezTo>
                    <a:cubicBezTo>
                      <a:pt x="67" y="11"/>
                      <a:pt x="70" y="17"/>
                      <a:pt x="70" y="27"/>
                    </a:cubicBezTo>
                    <a:cubicBezTo>
                      <a:pt x="70" y="81"/>
                      <a:pt x="70" y="81"/>
                      <a:pt x="70" y="81"/>
                    </a:cubicBezTo>
                    <a:lnTo>
                      <a:pt x="57" y="81"/>
                    </a:lnTo>
                    <a:close/>
                    <a:moveTo>
                      <a:pt x="57" y="62"/>
                    </a:moveTo>
                    <a:cubicBezTo>
                      <a:pt x="57" y="39"/>
                      <a:pt x="57" y="39"/>
                      <a:pt x="57" y="39"/>
                    </a:cubicBezTo>
                    <a:cubicBezTo>
                      <a:pt x="38" y="40"/>
                      <a:pt x="27" y="42"/>
                      <a:pt x="21" y="45"/>
                    </a:cubicBezTo>
                    <a:cubicBezTo>
                      <a:pt x="16" y="48"/>
                      <a:pt x="14" y="52"/>
                      <a:pt x="14" y="58"/>
                    </a:cubicBezTo>
                    <a:cubicBezTo>
                      <a:pt x="14" y="67"/>
                      <a:pt x="20" y="72"/>
                      <a:pt x="32" y="72"/>
                    </a:cubicBezTo>
                    <a:cubicBezTo>
                      <a:pt x="40" y="72"/>
                      <a:pt x="48" y="69"/>
                      <a:pt x="57" y="62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9" name="Freeform 31"/>
              <p:cNvSpPr>
                <a:spLocks/>
              </p:cNvSpPr>
              <p:nvPr/>
            </p:nvSpPr>
            <p:spPr bwMode="auto">
              <a:xfrm>
                <a:off x="6445250" y="3536951"/>
                <a:ext cx="258763" cy="307975"/>
              </a:xfrm>
              <a:custGeom>
                <a:avLst/>
                <a:gdLst>
                  <a:gd name="T0" fmla="*/ 69 w 69"/>
                  <a:gd name="T1" fmla="*/ 82 h 82"/>
                  <a:gd name="T2" fmla="*/ 56 w 69"/>
                  <a:gd name="T3" fmla="*/ 82 h 82"/>
                  <a:gd name="T4" fmla="*/ 56 w 69"/>
                  <a:gd name="T5" fmla="*/ 38 h 82"/>
                  <a:gd name="T6" fmla="*/ 52 w 69"/>
                  <a:gd name="T7" fmla="*/ 17 h 82"/>
                  <a:gd name="T8" fmla="*/ 37 w 69"/>
                  <a:gd name="T9" fmla="*/ 12 h 82"/>
                  <a:gd name="T10" fmla="*/ 13 w 69"/>
                  <a:gd name="T11" fmla="*/ 22 h 82"/>
                  <a:gd name="T12" fmla="*/ 13 w 69"/>
                  <a:gd name="T13" fmla="*/ 82 h 82"/>
                  <a:gd name="T14" fmla="*/ 0 w 69"/>
                  <a:gd name="T15" fmla="*/ 82 h 82"/>
                  <a:gd name="T16" fmla="*/ 0 w 69"/>
                  <a:gd name="T17" fmla="*/ 3 h 82"/>
                  <a:gd name="T18" fmla="*/ 13 w 69"/>
                  <a:gd name="T19" fmla="*/ 3 h 82"/>
                  <a:gd name="T20" fmla="*/ 13 w 69"/>
                  <a:gd name="T21" fmla="*/ 12 h 82"/>
                  <a:gd name="T22" fmla="*/ 42 w 69"/>
                  <a:gd name="T23" fmla="*/ 0 h 82"/>
                  <a:gd name="T24" fmla="*/ 62 w 69"/>
                  <a:gd name="T25" fmla="*/ 8 h 82"/>
                  <a:gd name="T26" fmla="*/ 69 w 69"/>
                  <a:gd name="T27" fmla="*/ 30 h 82"/>
                  <a:gd name="T28" fmla="*/ 69 w 69"/>
                  <a:gd name="T2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82">
                    <a:moveTo>
                      <a:pt x="69" y="82"/>
                    </a:moveTo>
                    <a:cubicBezTo>
                      <a:pt x="56" y="82"/>
                      <a:pt x="56" y="82"/>
                      <a:pt x="56" y="82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27"/>
                      <a:pt x="54" y="20"/>
                      <a:pt x="52" y="17"/>
                    </a:cubicBezTo>
                    <a:cubicBezTo>
                      <a:pt x="49" y="14"/>
                      <a:pt x="44" y="12"/>
                      <a:pt x="37" y="12"/>
                    </a:cubicBezTo>
                    <a:cubicBezTo>
                      <a:pt x="30" y="12"/>
                      <a:pt x="22" y="15"/>
                      <a:pt x="13" y="2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3" y="4"/>
                      <a:pt x="32" y="0"/>
                      <a:pt x="42" y="0"/>
                    </a:cubicBezTo>
                    <a:cubicBezTo>
                      <a:pt x="51" y="0"/>
                      <a:pt x="57" y="3"/>
                      <a:pt x="62" y="8"/>
                    </a:cubicBezTo>
                    <a:cubicBezTo>
                      <a:pt x="66" y="13"/>
                      <a:pt x="69" y="21"/>
                      <a:pt x="69" y="30"/>
                    </a:cubicBezTo>
                    <a:lnTo>
                      <a:pt x="69" y="82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6772275" y="3540126"/>
                <a:ext cx="250825" cy="311150"/>
              </a:xfrm>
              <a:custGeom>
                <a:avLst/>
                <a:gdLst>
                  <a:gd name="T0" fmla="*/ 67 w 67"/>
                  <a:gd name="T1" fmla="*/ 76 h 83"/>
                  <a:gd name="T2" fmla="*/ 41 w 67"/>
                  <a:gd name="T3" fmla="*/ 83 h 83"/>
                  <a:gd name="T4" fmla="*/ 11 w 67"/>
                  <a:gd name="T5" fmla="*/ 72 h 83"/>
                  <a:gd name="T6" fmla="*/ 0 w 67"/>
                  <a:gd name="T7" fmla="*/ 41 h 83"/>
                  <a:gd name="T8" fmla="*/ 11 w 67"/>
                  <a:gd name="T9" fmla="*/ 11 h 83"/>
                  <a:gd name="T10" fmla="*/ 41 w 67"/>
                  <a:gd name="T11" fmla="*/ 0 h 83"/>
                  <a:gd name="T12" fmla="*/ 67 w 67"/>
                  <a:gd name="T13" fmla="*/ 6 h 83"/>
                  <a:gd name="T14" fmla="*/ 67 w 67"/>
                  <a:gd name="T15" fmla="*/ 20 h 83"/>
                  <a:gd name="T16" fmla="*/ 66 w 67"/>
                  <a:gd name="T17" fmla="*/ 20 h 83"/>
                  <a:gd name="T18" fmla="*/ 40 w 67"/>
                  <a:gd name="T19" fmla="*/ 10 h 83"/>
                  <a:gd name="T20" fmla="*/ 21 w 67"/>
                  <a:gd name="T21" fmla="*/ 18 h 83"/>
                  <a:gd name="T22" fmla="*/ 14 w 67"/>
                  <a:gd name="T23" fmla="*/ 41 h 83"/>
                  <a:gd name="T24" fmla="*/ 21 w 67"/>
                  <a:gd name="T25" fmla="*/ 64 h 83"/>
                  <a:gd name="T26" fmla="*/ 40 w 67"/>
                  <a:gd name="T27" fmla="*/ 72 h 83"/>
                  <a:gd name="T28" fmla="*/ 66 w 67"/>
                  <a:gd name="T29" fmla="*/ 63 h 83"/>
                  <a:gd name="T30" fmla="*/ 67 w 67"/>
                  <a:gd name="T31" fmla="*/ 63 h 83"/>
                  <a:gd name="T32" fmla="*/ 67 w 67"/>
                  <a:gd name="T33" fmla="*/ 7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" h="83">
                    <a:moveTo>
                      <a:pt x="67" y="76"/>
                    </a:moveTo>
                    <a:cubicBezTo>
                      <a:pt x="57" y="81"/>
                      <a:pt x="48" y="83"/>
                      <a:pt x="41" y="83"/>
                    </a:cubicBezTo>
                    <a:cubicBezTo>
                      <a:pt x="28" y="83"/>
                      <a:pt x="18" y="79"/>
                      <a:pt x="11" y="72"/>
                    </a:cubicBezTo>
                    <a:cubicBezTo>
                      <a:pt x="4" y="65"/>
                      <a:pt x="0" y="55"/>
                      <a:pt x="0" y="41"/>
                    </a:cubicBezTo>
                    <a:cubicBezTo>
                      <a:pt x="0" y="28"/>
                      <a:pt x="4" y="18"/>
                      <a:pt x="11" y="11"/>
                    </a:cubicBezTo>
                    <a:cubicBezTo>
                      <a:pt x="18" y="3"/>
                      <a:pt x="28" y="0"/>
                      <a:pt x="41" y="0"/>
                    </a:cubicBezTo>
                    <a:cubicBezTo>
                      <a:pt x="49" y="0"/>
                      <a:pt x="58" y="2"/>
                      <a:pt x="67" y="6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57" y="14"/>
                      <a:pt x="48" y="10"/>
                      <a:pt x="40" y="10"/>
                    </a:cubicBezTo>
                    <a:cubicBezTo>
                      <a:pt x="32" y="10"/>
                      <a:pt x="25" y="13"/>
                      <a:pt x="21" y="18"/>
                    </a:cubicBezTo>
                    <a:cubicBezTo>
                      <a:pt x="16" y="24"/>
                      <a:pt x="14" y="31"/>
                      <a:pt x="14" y="41"/>
                    </a:cubicBezTo>
                    <a:cubicBezTo>
                      <a:pt x="14" y="51"/>
                      <a:pt x="16" y="59"/>
                      <a:pt x="21" y="64"/>
                    </a:cubicBezTo>
                    <a:cubicBezTo>
                      <a:pt x="25" y="70"/>
                      <a:pt x="32" y="72"/>
                      <a:pt x="40" y="72"/>
                    </a:cubicBezTo>
                    <a:cubicBezTo>
                      <a:pt x="49" y="72"/>
                      <a:pt x="57" y="69"/>
                      <a:pt x="66" y="63"/>
                    </a:cubicBezTo>
                    <a:cubicBezTo>
                      <a:pt x="67" y="63"/>
                      <a:pt x="67" y="63"/>
                      <a:pt x="67" y="63"/>
                    </a:cubicBezTo>
                    <a:lnTo>
                      <a:pt x="67" y="76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31" name="Freeform 33"/>
              <p:cNvSpPr>
                <a:spLocks noEditPoints="1"/>
              </p:cNvSpPr>
              <p:nvPr/>
            </p:nvSpPr>
            <p:spPr bwMode="auto">
              <a:xfrm>
                <a:off x="7061200" y="3536951"/>
                <a:ext cx="276225" cy="314325"/>
              </a:xfrm>
              <a:custGeom>
                <a:avLst/>
                <a:gdLst>
                  <a:gd name="T0" fmla="*/ 43 w 74"/>
                  <a:gd name="T1" fmla="*/ 84 h 84"/>
                  <a:gd name="T2" fmla="*/ 11 w 74"/>
                  <a:gd name="T3" fmla="*/ 73 h 84"/>
                  <a:gd name="T4" fmla="*/ 0 w 74"/>
                  <a:gd name="T5" fmla="*/ 43 h 84"/>
                  <a:gd name="T6" fmla="*/ 11 w 74"/>
                  <a:gd name="T7" fmla="*/ 12 h 84"/>
                  <a:gd name="T8" fmla="*/ 40 w 74"/>
                  <a:gd name="T9" fmla="*/ 0 h 84"/>
                  <a:gd name="T10" fmla="*/ 65 w 74"/>
                  <a:gd name="T11" fmla="*/ 10 h 84"/>
                  <a:gd name="T12" fmla="*/ 74 w 74"/>
                  <a:gd name="T13" fmla="*/ 37 h 84"/>
                  <a:gd name="T14" fmla="*/ 74 w 74"/>
                  <a:gd name="T15" fmla="*/ 43 h 84"/>
                  <a:gd name="T16" fmla="*/ 13 w 74"/>
                  <a:gd name="T17" fmla="*/ 43 h 84"/>
                  <a:gd name="T18" fmla="*/ 21 w 74"/>
                  <a:gd name="T19" fmla="*/ 65 h 84"/>
                  <a:gd name="T20" fmla="*/ 44 w 74"/>
                  <a:gd name="T21" fmla="*/ 73 h 84"/>
                  <a:gd name="T22" fmla="*/ 72 w 74"/>
                  <a:gd name="T23" fmla="*/ 64 h 84"/>
                  <a:gd name="T24" fmla="*/ 73 w 74"/>
                  <a:gd name="T25" fmla="*/ 64 h 84"/>
                  <a:gd name="T26" fmla="*/ 73 w 74"/>
                  <a:gd name="T27" fmla="*/ 77 h 84"/>
                  <a:gd name="T28" fmla="*/ 43 w 74"/>
                  <a:gd name="T29" fmla="*/ 84 h 84"/>
                  <a:gd name="T30" fmla="*/ 13 w 74"/>
                  <a:gd name="T31" fmla="*/ 34 h 84"/>
                  <a:gd name="T32" fmla="*/ 62 w 74"/>
                  <a:gd name="T33" fmla="*/ 34 h 84"/>
                  <a:gd name="T34" fmla="*/ 39 w 74"/>
                  <a:gd name="T35" fmla="*/ 10 h 84"/>
                  <a:gd name="T36" fmla="*/ 21 w 74"/>
                  <a:gd name="T37" fmla="*/ 17 h 84"/>
                  <a:gd name="T38" fmla="*/ 13 w 74"/>
                  <a:gd name="T39" fmla="*/ 3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4" h="84">
                    <a:moveTo>
                      <a:pt x="43" y="84"/>
                    </a:moveTo>
                    <a:cubicBezTo>
                      <a:pt x="30" y="84"/>
                      <a:pt x="19" y="80"/>
                      <a:pt x="11" y="73"/>
                    </a:cubicBezTo>
                    <a:cubicBezTo>
                      <a:pt x="3" y="66"/>
                      <a:pt x="0" y="56"/>
                      <a:pt x="0" y="43"/>
                    </a:cubicBezTo>
                    <a:cubicBezTo>
                      <a:pt x="0" y="30"/>
                      <a:pt x="3" y="20"/>
                      <a:pt x="11" y="12"/>
                    </a:cubicBezTo>
                    <a:cubicBezTo>
                      <a:pt x="18" y="4"/>
                      <a:pt x="28" y="0"/>
                      <a:pt x="40" y="0"/>
                    </a:cubicBezTo>
                    <a:cubicBezTo>
                      <a:pt x="51" y="0"/>
                      <a:pt x="59" y="4"/>
                      <a:pt x="65" y="10"/>
                    </a:cubicBezTo>
                    <a:cubicBezTo>
                      <a:pt x="71" y="16"/>
                      <a:pt x="74" y="25"/>
                      <a:pt x="74" y="37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53"/>
                      <a:pt x="16" y="60"/>
                      <a:pt x="21" y="65"/>
                    </a:cubicBezTo>
                    <a:cubicBezTo>
                      <a:pt x="26" y="71"/>
                      <a:pt x="34" y="73"/>
                      <a:pt x="44" y="73"/>
                    </a:cubicBezTo>
                    <a:cubicBezTo>
                      <a:pt x="53" y="73"/>
                      <a:pt x="63" y="70"/>
                      <a:pt x="72" y="64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61" y="82"/>
                      <a:pt x="51" y="84"/>
                      <a:pt x="43" y="84"/>
                    </a:cubicBezTo>
                    <a:close/>
                    <a:moveTo>
                      <a:pt x="13" y="34"/>
                    </a:move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18"/>
                      <a:pt x="54" y="10"/>
                      <a:pt x="39" y="10"/>
                    </a:cubicBezTo>
                    <a:cubicBezTo>
                      <a:pt x="32" y="10"/>
                      <a:pt x="25" y="13"/>
                      <a:pt x="21" y="17"/>
                    </a:cubicBezTo>
                    <a:cubicBezTo>
                      <a:pt x="16" y="21"/>
                      <a:pt x="14" y="27"/>
                      <a:pt x="13" y="34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</p:grpSp>
      </p:grpSp>
      <p:pic>
        <p:nvPicPr>
          <p:cNvPr id="9255" name="Picture 39" descr="PackageIcon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99" y="685476"/>
            <a:ext cx="1143316" cy="114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3" descr="invoice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904" y="620688"/>
            <a:ext cx="1160823" cy="11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Connector 46"/>
          <p:cNvCxnSpPr/>
          <p:nvPr/>
        </p:nvCxnSpPr>
        <p:spPr>
          <a:xfrm>
            <a:off x="5460397" y="2852936"/>
            <a:ext cx="1160823" cy="0"/>
          </a:xfrm>
          <a:prstGeom prst="line">
            <a:avLst/>
          </a:prstGeom>
          <a:ln>
            <a:solidFill>
              <a:srgbClr val="3FFF3F"/>
            </a:solidFill>
          </a:ln>
          <a:effectLst>
            <a:glow rad="101600">
              <a:srgbClr val="3FFF3F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6" name="Right Arrow 55"/>
          <p:cNvSpPr/>
          <p:nvPr/>
        </p:nvSpPr>
        <p:spPr>
          <a:xfrm rot="16200000">
            <a:off x="4547652" y="2257172"/>
            <a:ext cx="990327" cy="338888"/>
          </a:xfrm>
          <a:prstGeom prst="rightArrow">
            <a:avLst>
              <a:gd name="adj1" fmla="val 50000"/>
              <a:gd name="adj2" fmla="val 73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9251" name="Picture 35" descr="Factory Yellow 2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6672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oup 49"/>
          <p:cNvGrpSpPr/>
          <p:nvPr/>
        </p:nvGrpSpPr>
        <p:grpSpPr>
          <a:xfrm>
            <a:off x="4572000" y="2958946"/>
            <a:ext cx="982535" cy="982535"/>
            <a:chOff x="3995936" y="2492896"/>
            <a:chExt cx="2952328" cy="2952328"/>
          </a:xfrm>
        </p:grpSpPr>
        <p:sp>
          <p:nvSpPr>
            <p:cNvPr id="51" name="Rounded Rectangle 50"/>
            <p:cNvSpPr/>
            <p:nvPr/>
          </p:nvSpPr>
          <p:spPr>
            <a:xfrm>
              <a:off x="3995936" y="2492896"/>
              <a:ext cx="2952328" cy="2952328"/>
            </a:xfrm>
            <a:prstGeom prst="roundRect">
              <a:avLst>
                <a:gd name="adj" fmla="val 7418"/>
              </a:avLst>
            </a:prstGeom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4322763" y="2881313"/>
              <a:ext cx="2339975" cy="220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54" name="Rectangle 6"/>
            <p:cNvSpPr>
              <a:spLocks noChangeArrowheads="1"/>
            </p:cNvSpPr>
            <p:nvPr/>
          </p:nvSpPr>
          <p:spPr bwMode="auto">
            <a:xfrm>
              <a:off x="4319588" y="4213225"/>
              <a:ext cx="55563" cy="3778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4460876" y="4213225"/>
              <a:ext cx="349250" cy="377825"/>
            </a:xfrm>
            <a:custGeom>
              <a:avLst/>
              <a:gdLst>
                <a:gd name="T0" fmla="*/ 187 w 220"/>
                <a:gd name="T1" fmla="*/ 0 h 238"/>
                <a:gd name="T2" fmla="*/ 220 w 220"/>
                <a:gd name="T3" fmla="*/ 0 h 238"/>
                <a:gd name="T4" fmla="*/ 220 w 220"/>
                <a:gd name="T5" fmla="*/ 238 h 238"/>
                <a:gd name="T6" fmla="*/ 192 w 220"/>
                <a:gd name="T7" fmla="*/ 238 h 238"/>
                <a:gd name="T8" fmla="*/ 31 w 220"/>
                <a:gd name="T9" fmla="*/ 54 h 238"/>
                <a:gd name="T10" fmla="*/ 31 w 220"/>
                <a:gd name="T11" fmla="*/ 238 h 238"/>
                <a:gd name="T12" fmla="*/ 0 w 220"/>
                <a:gd name="T13" fmla="*/ 238 h 238"/>
                <a:gd name="T14" fmla="*/ 0 w 220"/>
                <a:gd name="T15" fmla="*/ 0 h 238"/>
                <a:gd name="T16" fmla="*/ 26 w 220"/>
                <a:gd name="T17" fmla="*/ 0 h 238"/>
                <a:gd name="T18" fmla="*/ 187 w 220"/>
                <a:gd name="T19" fmla="*/ 184 h 238"/>
                <a:gd name="T20" fmla="*/ 187 w 220"/>
                <a:gd name="T2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0" h="238">
                  <a:moveTo>
                    <a:pt x="187" y="0"/>
                  </a:moveTo>
                  <a:lnTo>
                    <a:pt x="220" y="0"/>
                  </a:lnTo>
                  <a:lnTo>
                    <a:pt x="220" y="238"/>
                  </a:lnTo>
                  <a:lnTo>
                    <a:pt x="192" y="238"/>
                  </a:lnTo>
                  <a:lnTo>
                    <a:pt x="31" y="54"/>
                  </a:lnTo>
                  <a:lnTo>
                    <a:pt x="31" y="238"/>
                  </a:lnTo>
                  <a:lnTo>
                    <a:pt x="0" y="23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187" y="184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4851401" y="4213225"/>
              <a:ext cx="333375" cy="377825"/>
            </a:xfrm>
            <a:custGeom>
              <a:avLst/>
              <a:gdLst>
                <a:gd name="T0" fmla="*/ 177 w 210"/>
                <a:gd name="T1" fmla="*/ 0 h 238"/>
                <a:gd name="T2" fmla="*/ 210 w 210"/>
                <a:gd name="T3" fmla="*/ 0 h 238"/>
                <a:gd name="T4" fmla="*/ 109 w 210"/>
                <a:gd name="T5" fmla="*/ 238 h 238"/>
                <a:gd name="T6" fmla="*/ 102 w 210"/>
                <a:gd name="T7" fmla="*/ 238 h 238"/>
                <a:gd name="T8" fmla="*/ 0 w 210"/>
                <a:gd name="T9" fmla="*/ 0 h 238"/>
                <a:gd name="T10" fmla="*/ 33 w 210"/>
                <a:gd name="T11" fmla="*/ 0 h 238"/>
                <a:gd name="T12" fmla="*/ 104 w 210"/>
                <a:gd name="T13" fmla="*/ 167 h 238"/>
                <a:gd name="T14" fmla="*/ 177 w 210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238">
                  <a:moveTo>
                    <a:pt x="177" y="0"/>
                  </a:moveTo>
                  <a:lnTo>
                    <a:pt x="210" y="0"/>
                  </a:lnTo>
                  <a:lnTo>
                    <a:pt x="109" y="238"/>
                  </a:lnTo>
                  <a:lnTo>
                    <a:pt x="102" y="238"/>
                  </a:lnTo>
                  <a:lnTo>
                    <a:pt x="0" y="0"/>
                  </a:lnTo>
                  <a:lnTo>
                    <a:pt x="33" y="0"/>
                  </a:lnTo>
                  <a:lnTo>
                    <a:pt x="104" y="16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0" name="Freeform 9"/>
            <p:cNvSpPr>
              <a:spLocks noEditPoints="1"/>
            </p:cNvSpPr>
            <p:nvPr/>
          </p:nvSpPr>
          <p:spPr bwMode="auto">
            <a:xfrm>
              <a:off x="5189538" y="4205288"/>
              <a:ext cx="404813" cy="390525"/>
            </a:xfrm>
            <a:custGeom>
              <a:avLst/>
              <a:gdLst>
                <a:gd name="T0" fmla="*/ 54 w 108"/>
                <a:gd name="T1" fmla="*/ 0 h 104"/>
                <a:gd name="T2" fmla="*/ 93 w 108"/>
                <a:gd name="T3" fmla="*/ 15 h 104"/>
                <a:gd name="T4" fmla="*/ 108 w 108"/>
                <a:gd name="T5" fmla="*/ 52 h 104"/>
                <a:gd name="T6" fmla="*/ 93 w 108"/>
                <a:gd name="T7" fmla="*/ 89 h 104"/>
                <a:gd name="T8" fmla="*/ 53 w 108"/>
                <a:gd name="T9" fmla="*/ 104 h 104"/>
                <a:gd name="T10" fmla="*/ 15 w 108"/>
                <a:gd name="T11" fmla="*/ 89 h 104"/>
                <a:gd name="T12" fmla="*/ 0 w 108"/>
                <a:gd name="T13" fmla="*/ 53 h 104"/>
                <a:gd name="T14" fmla="*/ 15 w 108"/>
                <a:gd name="T15" fmla="*/ 15 h 104"/>
                <a:gd name="T16" fmla="*/ 54 w 108"/>
                <a:gd name="T17" fmla="*/ 0 h 104"/>
                <a:gd name="T18" fmla="*/ 54 w 108"/>
                <a:gd name="T19" fmla="*/ 14 h 104"/>
                <a:gd name="T20" fmla="*/ 26 w 108"/>
                <a:gd name="T21" fmla="*/ 25 h 104"/>
                <a:gd name="T22" fmla="*/ 15 w 108"/>
                <a:gd name="T23" fmla="*/ 53 h 104"/>
                <a:gd name="T24" fmla="*/ 26 w 108"/>
                <a:gd name="T25" fmla="*/ 80 h 104"/>
                <a:gd name="T26" fmla="*/ 54 w 108"/>
                <a:gd name="T27" fmla="*/ 91 h 104"/>
                <a:gd name="T28" fmla="*/ 82 w 108"/>
                <a:gd name="T29" fmla="*/ 79 h 104"/>
                <a:gd name="T30" fmla="*/ 93 w 108"/>
                <a:gd name="T31" fmla="*/ 52 h 104"/>
                <a:gd name="T32" fmla="*/ 82 w 108"/>
                <a:gd name="T33" fmla="*/ 25 h 104"/>
                <a:gd name="T34" fmla="*/ 54 w 108"/>
                <a:gd name="T35" fmla="*/ 1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4">
                  <a:moveTo>
                    <a:pt x="54" y="0"/>
                  </a:moveTo>
                  <a:cubicBezTo>
                    <a:pt x="69" y="0"/>
                    <a:pt x="82" y="5"/>
                    <a:pt x="93" y="15"/>
                  </a:cubicBezTo>
                  <a:cubicBezTo>
                    <a:pt x="103" y="25"/>
                    <a:pt x="108" y="37"/>
                    <a:pt x="108" y="52"/>
                  </a:cubicBezTo>
                  <a:cubicBezTo>
                    <a:pt x="108" y="67"/>
                    <a:pt x="103" y="79"/>
                    <a:pt x="93" y="89"/>
                  </a:cubicBezTo>
                  <a:cubicBezTo>
                    <a:pt x="82" y="99"/>
                    <a:pt x="69" y="104"/>
                    <a:pt x="53" y="104"/>
                  </a:cubicBezTo>
                  <a:cubicBezTo>
                    <a:pt x="38" y="104"/>
                    <a:pt x="25" y="99"/>
                    <a:pt x="15" y="89"/>
                  </a:cubicBezTo>
                  <a:cubicBezTo>
                    <a:pt x="5" y="79"/>
                    <a:pt x="0" y="67"/>
                    <a:pt x="0" y="53"/>
                  </a:cubicBezTo>
                  <a:cubicBezTo>
                    <a:pt x="0" y="37"/>
                    <a:pt x="5" y="25"/>
                    <a:pt x="15" y="15"/>
                  </a:cubicBezTo>
                  <a:cubicBezTo>
                    <a:pt x="25" y="5"/>
                    <a:pt x="38" y="0"/>
                    <a:pt x="54" y="0"/>
                  </a:cubicBezTo>
                  <a:close/>
                  <a:moveTo>
                    <a:pt x="54" y="14"/>
                  </a:moveTo>
                  <a:cubicBezTo>
                    <a:pt x="43" y="14"/>
                    <a:pt x="33" y="18"/>
                    <a:pt x="26" y="25"/>
                  </a:cubicBezTo>
                  <a:cubicBezTo>
                    <a:pt x="18" y="32"/>
                    <a:pt x="15" y="41"/>
                    <a:pt x="15" y="53"/>
                  </a:cubicBezTo>
                  <a:cubicBezTo>
                    <a:pt x="15" y="63"/>
                    <a:pt x="18" y="72"/>
                    <a:pt x="26" y="80"/>
                  </a:cubicBezTo>
                  <a:cubicBezTo>
                    <a:pt x="33" y="87"/>
                    <a:pt x="43" y="91"/>
                    <a:pt x="54" y="91"/>
                  </a:cubicBezTo>
                  <a:cubicBezTo>
                    <a:pt x="65" y="91"/>
                    <a:pt x="74" y="87"/>
                    <a:pt x="82" y="79"/>
                  </a:cubicBezTo>
                  <a:cubicBezTo>
                    <a:pt x="90" y="72"/>
                    <a:pt x="93" y="63"/>
                    <a:pt x="93" y="52"/>
                  </a:cubicBezTo>
                  <a:cubicBezTo>
                    <a:pt x="93" y="41"/>
                    <a:pt x="90" y="32"/>
                    <a:pt x="82" y="25"/>
                  </a:cubicBezTo>
                  <a:cubicBezTo>
                    <a:pt x="74" y="18"/>
                    <a:pt x="65" y="14"/>
                    <a:pt x="54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1" name="Rectangle 10"/>
            <p:cNvSpPr>
              <a:spLocks noChangeArrowheads="1"/>
            </p:cNvSpPr>
            <p:nvPr/>
          </p:nvSpPr>
          <p:spPr bwMode="auto">
            <a:xfrm>
              <a:off x="5661026" y="4213225"/>
              <a:ext cx="57150" cy="3778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2" name="Freeform 11"/>
            <p:cNvSpPr>
              <a:spLocks/>
            </p:cNvSpPr>
            <p:nvPr/>
          </p:nvSpPr>
          <p:spPr bwMode="auto">
            <a:xfrm>
              <a:off x="5784851" y="4205288"/>
              <a:ext cx="341313" cy="390525"/>
            </a:xfrm>
            <a:custGeom>
              <a:avLst/>
              <a:gdLst>
                <a:gd name="T0" fmla="*/ 91 w 91"/>
                <a:gd name="T1" fmla="*/ 79 h 104"/>
                <a:gd name="T2" fmla="*/ 91 w 91"/>
                <a:gd name="T3" fmla="*/ 95 h 104"/>
                <a:gd name="T4" fmla="*/ 54 w 91"/>
                <a:gd name="T5" fmla="*/ 104 h 104"/>
                <a:gd name="T6" fmla="*/ 26 w 91"/>
                <a:gd name="T7" fmla="*/ 97 h 104"/>
                <a:gd name="T8" fmla="*/ 7 w 91"/>
                <a:gd name="T9" fmla="*/ 78 h 104"/>
                <a:gd name="T10" fmla="*/ 0 w 91"/>
                <a:gd name="T11" fmla="*/ 53 h 104"/>
                <a:gd name="T12" fmla="*/ 16 w 91"/>
                <a:gd name="T13" fmla="*/ 15 h 104"/>
                <a:gd name="T14" fmla="*/ 55 w 91"/>
                <a:gd name="T15" fmla="*/ 0 h 104"/>
                <a:gd name="T16" fmla="*/ 90 w 91"/>
                <a:gd name="T17" fmla="*/ 9 h 104"/>
                <a:gd name="T18" fmla="*/ 90 w 91"/>
                <a:gd name="T19" fmla="*/ 24 h 104"/>
                <a:gd name="T20" fmla="*/ 55 w 91"/>
                <a:gd name="T21" fmla="*/ 14 h 104"/>
                <a:gd name="T22" fmla="*/ 27 w 91"/>
                <a:gd name="T23" fmla="*/ 25 h 104"/>
                <a:gd name="T24" fmla="*/ 15 w 91"/>
                <a:gd name="T25" fmla="*/ 53 h 104"/>
                <a:gd name="T26" fmla="*/ 26 w 91"/>
                <a:gd name="T27" fmla="*/ 80 h 104"/>
                <a:gd name="T28" fmla="*/ 55 w 91"/>
                <a:gd name="T29" fmla="*/ 91 h 104"/>
                <a:gd name="T30" fmla="*/ 91 w 91"/>
                <a:gd name="T31" fmla="*/ 7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104">
                  <a:moveTo>
                    <a:pt x="91" y="79"/>
                  </a:moveTo>
                  <a:cubicBezTo>
                    <a:pt x="91" y="95"/>
                    <a:pt x="91" y="95"/>
                    <a:pt x="91" y="95"/>
                  </a:cubicBezTo>
                  <a:cubicBezTo>
                    <a:pt x="80" y="101"/>
                    <a:pt x="68" y="104"/>
                    <a:pt x="54" y="104"/>
                  </a:cubicBezTo>
                  <a:cubicBezTo>
                    <a:pt x="43" y="104"/>
                    <a:pt x="33" y="102"/>
                    <a:pt x="26" y="97"/>
                  </a:cubicBezTo>
                  <a:cubicBezTo>
                    <a:pt x="18" y="93"/>
                    <a:pt x="12" y="86"/>
                    <a:pt x="7" y="78"/>
                  </a:cubicBezTo>
                  <a:cubicBezTo>
                    <a:pt x="2" y="70"/>
                    <a:pt x="0" y="62"/>
                    <a:pt x="0" y="53"/>
                  </a:cubicBezTo>
                  <a:cubicBezTo>
                    <a:pt x="0" y="38"/>
                    <a:pt x="5" y="25"/>
                    <a:pt x="16" y="15"/>
                  </a:cubicBezTo>
                  <a:cubicBezTo>
                    <a:pt x="26" y="5"/>
                    <a:pt x="39" y="0"/>
                    <a:pt x="55" y="0"/>
                  </a:cubicBezTo>
                  <a:cubicBezTo>
                    <a:pt x="65" y="0"/>
                    <a:pt x="77" y="3"/>
                    <a:pt x="90" y="9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78" y="18"/>
                    <a:pt x="67" y="14"/>
                    <a:pt x="55" y="14"/>
                  </a:cubicBezTo>
                  <a:cubicBezTo>
                    <a:pt x="44" y="14"/>
                    <a:pt x="34" y="18"/>
                    <a:pt x="27" y="25"/>
                  </a:cubicBezTo>
                  <a:cubicBezTo>
                    <a:pt x="19" y="32"/>
                    <a:pt x="15" y="42"/>
                    <a:pt x="15" y="53"/>
                  </a:cubicBezTo>
                  <a:cubicBezTo>
                    <a:pt x="15" y="64"/>
                    <a:pt x="19" y="73"/>
                    <a:pt x="26" y="80"/>
                  </a:cubicBezTo>
                  <a:cubicBezTo>
                    <a:pt x="34" y="87"/>
                    <a:pt x="43" y="91"/>
                    <a:pt x="55" y="91"/>
                  </a:cubicBezTo>
                  <a:cubicBezTo>
                    <a:pt x="67" y="91"/>
                    <a:pt x="79" y="87"/>
                    <a:pt x="91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3" name="Freeform 12"/>
            <p:cNvSpPr>
              <a:spLocks/>
            </p:cNvSpPr>
            <p:nvPr/>
          </p:nvSpPr>
          <p:spPr bwMode="auto">
            <a:xfrm>
              <a:off x="6194426" y="4213225"/>
              <a:ext cx="217488" cy="377825"/>
            </a:xfrm>
            <a:custGeom>
              <a:avLst/>
              <a:gdLst>
                <a:gd name="T0" fmla="*/ 0 w 137"/>
                <a:gd name="T1" fmla="*/ 0 h 238"/>
                <a:gd name="T2" fmla="*/ 134 w 137"/>
                <a:gd name="T3" fmla="*/ 0 h 238"/>
                <a:gd name="T4" fmla="*/ 134 w 137"/>
                <a:gd name="T5" fmla="*/ 30 h 238"/>
                <a:gd name="T6" fmla="*/ 33 w 137"/>
                <a:gd name="T7" fmla="*/ 30 h 238"/>
                <a:gd name="T8" fmla="*/ 33 w 137"/>
                <a:gd name="T9" fmla="*/ 101 h 238"/>
                <a:gd name="T10" fmla="*/ 132 w 137"/>
                <a:gd name="T11" fmla="*/ 101 h 238"/>
                <a:gd name="T12" fmla="*/ 132 w 137"/>
                <a:gd name="T13" fmla="*/ 132 h 238"/>
                <a:gd name="T14" fmla="*/ 33 w 137"/>
                <a:gd name="T15" fmla="*/ 132 h 238"/>
                <a:gd name="T16" fmla="*/ 33 w 137"/>
                <a:gd name="T17" fmla="*/ 208 h 238"/>
                <a:gd name="T18" fmla="*/ 137 w 137"/>
                <a:gd name="T19" fmla="*/ 208 h 238"/>
                <a:gd name="T20" fmla="*/ 137 w 137"/>
                <a:gd name="T21" fmla="*/ 238 h 238"/>
                <a:gd name="T22" fmla="*/ 0 w 137"/>
                <a:gd name="T23" fmla="*/ 238 h 238"/>
                <a:gd name="T24" fmla="*/ 0 w 137"/>
                <a:gd name="T2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238">
                  <a:moveTo>
                    <a:pt x="0" y="0"/>
                  </a:moveTo>
                  <a:lnTo>
                    <a:pt x="134" y="0"/>
                  </a:lnTo>
                  <a:lnTo>
                    <a:pt x="134" y="30"/>
                  </a:lnTo>
                  <a:lnTo>
                    <a:pt x="33" y="30"/>
                  </a:lnTo>
                  <a:lnTo>
                    <a:pt x="33" y="101"/>
                  </a:lnTo>
                  <a:lnTo>
                    <a:pt x="132" y="101"/>
                  </a:lnTo>
                  <a:lnTo>
                    <a:pt x="132" y="132"/>
                  </a:lnTo>
                  <a:lnTo>
                    <a:pt x="33" y="132"/>
                  </a:lnTo>
                  <a:lnTo>
                    <a:pt x="33" y="208"/>
                  </a:lnTo>
                  <a:lnTo>
                    <a:pt x="137" y="208"/>
                  </a:lnTo>
                  <a:lnTo>
                    <a:pt x="137" y="238"/>
                  </a:lnTo>
                  <a:lnTo>
                    <a:pt x="0" y="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6453188" y="4205288"/>
              <a:ext cx="212725" cy="390525"/>
            </a:xfrm>
            <a:custGeom>
              <a:avLst/>
              <a:gdLst>
                <a:gd name="T0" fmla="*/ 30 w 57"/>
                <a:gd name="T1" fmla="*/ 60 h 104"/>
                <a:gd name="T2" fmla="*/ 19 w 57"/>
                <a:gd name="T3" fmla="*/ 54 h 104"/>
                <a:gd name="T4" fmla="*/ 4 w 57"/>
                <a:gd name="T5" fmla="*/ 41 h 104"/>
                <a:gd name="T6" fmla="*/ 0 w 57"/>
                <a:gd name="T7" fmla="*/ 27 h 104"/>
                <a:gd name="T8" fmla="*/ 8 w 57"/>
                <a:gd name="T9" fmla="*/ 8 h 104"/>
                <a:gd name="T10" fmla="*/ 29 w 57"/>
                <a:gd name="T11" fmla="*/ 0 h 104"/>
                <a:gd name="T12" fmla="*/ 53 w 57"/>
                <a:gd name="T13" fmla="*/ 8 h 104"/>
                <a:gd name="T14" fmla="*/ 53 w 57"/>
                <a:gd name="T15" fmla="*/ 24 h 104"/>
                <a:gd name="T16" fmla="*/ 29 w 57"/>
                <a:gd name="T17" fmla="*/ 13 h 104"/>
                <a:gd name="T18" fmla="*/ 18 w 57"/>
                <a:gd name="T19" fmla="*/ 17 h 104"/>
                <a:gd name="T20" fmla="*/ 13 w 57"/>
                <a:gd name="T21" fmla="*/ 25 h 104"/>
                <a:gd name="T22" fmla="*/ 16 w 57"/>
                <a:gd name="T23" fmla="*/ 34 h 104"/>
                <a:gd name="T24" fmla="*/ 27 w 57"/>
                <a:gd name="T25" fmla="*/ 42 h 104"/>
                <a:gd name="T26" fmla="*/ 38 w 57"/>
                <a:gd name="T27" fmla="*/ 48 h 104"/>
                <a:gd name="T28" fmla="*/ 57 w 57"/>
                <a:gd name="T29" fmla="*/ 77 h 104"/>
                <a:gd name="T30" fmla="*/ 49 w 57"/>
                <a:gd name="T31" fmla="*/ 96 h 104"/>
                <a:gd name="T32" fmla="*/ 27 w 57"/>
                <a:gd name="T33" fmla="*/ 104 h 104"/>
                <a:gd name="T34" fmla="*/ 0 w 57"/>
                <a:gd name="T35" fmla="*/ 95 h 104"/>
                <a:gd name="T36" fmla="*/ 0 w 57"/>
                <a:gd name="T37" fmla="*/ 76 h 104"/>
                <a:gd name="T38" fmla="*/ 27 w 57"/>
                <a:gd name="T39" fmla="*/ 91 h 104"/>
                <a:gd name="T40" fmla="*/ 39 w 57"/>
                <a:gd name="T41" fmla="*/ 87 h 104"/>
                <a:gd name="T42" fmla="*/ 43 w 57"/>
                <a:gd name="T43" fmla="*/ 78 h 104"/>
                <a:gd name="T44" fmla="*/ 30 w 57"/>
                <a:gd name="T45" fmla="*/ 6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104">
                  <a:moveTo>
                    <a:pt x="30" y="60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2" y="49"/>
                    <a:pt x="7" y="45"/>
                    <a:pt x="4" y="41"/>
                  </a:cubicBezTo>
                  <a:cubicBezTo>
                    <a:pt x="1" y="37"/>
                    <a:pt x="0" y="33"/>
                    <a:pt x="0" y="27"/>
                  </a:cubicBezTo>
                  <a:cubicBezTo>
                    <a:pt x="0" y="19"/>
                    <a:pt x="2" y="13"/>
                    <a:pt x="8" y="8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38" y="0"/>
                    <a:pt x="46" y="3"/>
                    <a:pt x="53" y="8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45" y="17"/>
                    <a:pt x="38" y="13"/>
                    <a:pt x="29" y="13"/>
                  </a:cubicBezTo>
                  <a:cubicBezTo>
                    <a:pt x="24" y="13"/>
                    <a:pt x="21" y="15"/>
                    <a:pt x="18" y="17"/>
                  </a:cubicBezTo>
                  <a:cubicBezTo>
                    <a:pt x="15" y="19"/>
                    <a:pt x="13" y="22"/>
                    <a:pt x="13" y="25"/>
                  </a:cubicBezTo>
                  <a:cubicBezTo>
                    <a:pt x="13" y="28"/>
                    <a:pt x="14" y="31"/>
                    <a:pt x="16" y="34"/>
                  </a:cubicBezTo>
                  <a:cubicBezTo>
                    <a:pt x="19" y="36"/>
                    <a:pt x="22" y="39"/>
                    <a:pt x="27" y="42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1" y="56"/>
                    <a:pt x="57" y="65"/>
                    <a:pt x="57" y="77"/>
                  </a:cubicBezTo>
                  <a:cubicBezTo>
                    <a:pt x="57" y="85"/>
                    <a:pt x="54" y="91"/>
                    <a:pt x="49" y="96"/>
                  </a:cubicBezTo>
                  <a:cubicBezTo>
                    <a:pt x="43" y="101"/>
                    <a:pt x="36" y="104"/>
                    <a:pt x="27" y="104"/>
                  </a:cubicBezTo>
                  <a:cubicBezTo>
                    <a:pt x="17" y="104"/>
                    <a:pt x="8" y="101"/>
                    <a:pt x="0" y="9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8" y="86"/>
                    <a:pt x="17" y="91"/>
                    <a:pt x="27" y="91"/>
                  </a:cubicBezTo>
                  <a:cubicBezTo>
                    <a:pt x="32" y="91"/>
                    <a:pt x="36" y="90"/>
                    <a:pt x="39" y="87"/>
                  </a:cubicBezTo>
                  <a:cubicBezTo>
                    <a:pt x="42" y="85"/>
                    <a:pt x="43" y="82"/>
                    <a:pt x="43" y="78"/>
                  </a:cubicBezTo>
                  <a:cubicBezTo>
                    <a:pt x="43" y="72"/>
                    <a:pt x="39" y="66"/>
                    <a:pt x="30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5" name="Freeform 14"/>
            <p:cNvSpPr>
              <a:spLocks noEditPoints="1"/>
            </p:cNvSpPr>
            <p:nvPr/>
          </p:nvSpPr>
          <p:spPr bwMode="auto">
            <a:xfrm>
              <a:off x="4573588" y="4737100"/>
              <a:ext cx="150813" cy="258762"/>
            </a:xfrm>
            <a:custGeom>
              <a:avLst/>
              <a:gdLst>
                <a:gd name="T0" fmla="*/ 0 w 40"/>
                <a:gd name="T1" fmla="*/ 0 h 69"/>
                <a:gd name="T2" fmla="*/ 9 w 40"/>
                <a:gd name="T3" fmla="*/ 0 h 69"/>
                <a:gd name="T4" fmla="*/ 9 w 40"/>
                <a:gd name="T5" fmla="*/ 27 h 69"/>
                <a:gd name="T6" fmla="*/ 21 w 40"/>
                <a:gd name="T7" fmla="*/ 23 h 69"/>
                <a:gd name="T8" fmla="*/ 35 w 40"/>
                <a:gd name="T9" fmla="*/ 29 h 69"/>
                <a:gd name="T10" fmla="*/ 40 w 40"/>
                <a:gd name="T11" fmla="*/ 46 h 69"/>
                <a:gd name="T12" fmla="*/ 34 w 40"/>
                <a:gd name="T13" fmla="*/ 63 h 69"/>
                <a:gd name="T14" fmla="*/ 17 w 40"/>
                <a:gd name="T15" fmla="*/ 69 h 69"/>
                <a:gd name="T16" fmla="*/ 8 w 40"/>
                <a:gd name="T17" fmla="*/ 69 h 69"/>
                <a:gd name="T18" fmla="*/ 0 w 40"/>
                <a:gd name="T19" fmla="*/ 66 h 69"/>
                <a:gd name="T20" fmla="*/ 0 w 40"/>
                <a:gd name="T21" fmla="*/ 0 h 69"/>
                <a:gd name="T22" fmla="*/ 9 w 40"/>
                <a:gd name="T23" fmla="*/ 35 h 69"/>
                <a:gd name="T24" fmla="*/ 9 w 40"/>
                <a:gd name="T25" fmla="*/ 60 h 69"/>
                <a:gd name="T26" fmla="*/ 18 w 40"/>
                <a:gd name="T27" fmla="*/ 61 h 69"/>
                <a:gd name="T28" fmla="*/ 28 w 40"/>
                <a:gd name="T29" fmla="*/ 57 h 69"/>
                <a:gd name="T30" fmla="*/ 31 w 40"/>
                <a:gd name="T31" fmla="*/ 46 h 69"/>
                <a:gd name="T32" fmla="*/ 28 w 40"/>
                <a:gd name="T33" fmla="*/ 35 h 69"/>
                <a:gd name="T34" fmla="*/ 19 w 40"/>
                <a:gd name="T35" fmla="*/ 31 h 69"/>
                <a:gd name="T36" fmla="*/ 9 w 40"/>
                <a:gd name="T37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69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3" y="24"/>
                    <a:pt x="17" y="23"/>
                    <a:pt x="21" y="23"/>
                  </a:cubicBezTo>
                  <a:cubicBezTo>
                    <a:pt x="27" y="23"/>
                    <a:pt x="31" y="25"/>
                    <a:pt x="35" y="29"/>
                  </a:cubicBezTo>
                  <a:cubicBezTo>
                    <a:pt x="39" y="34"/>
                    <a:pt x="40" y="39"/>
                    <a:pt x="40" y="46"/>
                  </a:cubicBezTo>
                  <a:cubicBezTo>
                    <a:pt x="40" y="53"/>
                    <a:pt x="38" y="59"/>
                    <a:pt x="34" y="63"/>
                  </a:cubicBezTo>
                  <a:cubicBezTo>
                    <a:pt x="30" y="67"/>
                    <a:pt x="24" y="69"/>
                    <a:pt x="17" y="69"/>
                  </a:cubicBezTo>
                  <a:cubicBezTo>
                    <a:pt x="14" y="69"/>
                    <a:pt x="11" y="69"/>
                    <a:pt x="8" y="69"/>
                  </a:cubicBezTo>
                  <a:cubicBezTo>
                    <a:pt x="4" y="68"/>
                    <a:pt x="2" y="67"/>
                    <a:pt x="0" y="66"/>
                  </a:cubicBezTo>
                  <a:lnTo>
                    <a:pt x="0" y="0"/>
                  </a:lnTo>
                  <a:close/>
                  <a:moveTo>
                    <a:pt x="9" y="35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12" y="61"/>
                    <a:pt x="15" y="61"/>
                    <a:pt x="18" y="61"/>
                  </a:cubicBezTo>
                  <a:cubicBezTo>
                    <a:pt x="22" y="61"/>
                    <a:pt x="25" y="60"/>
                    <a:pt x="28" y="57"/>
                  </a:cubicBezTo>
                  <a:cubicBezTo>
                    <a:pt x="30" y="54"/>
                    <a:pt x="31" y="51"/>
                    <a:pt x="31" y="46"/>
                  </a:cubicBezTo>
                  <a:cubicBezTo>
                    <a:pt x="31" y="42"/>
                    <a:pt x="30" y="38"/>
                    <a:pt x="28" y="35"/>
                  </a:cubicBezTo>
                  <a:cubicBezTo>
                    <a:pt x="26" y="32"/>
                    <a:pt x="23" y="31"/>
                    <a:pt x="19" y="31"/>
                  </a:cubicBezTo>
                  <a:cubicBezTo>
                    <a:pt x="16" y="31"/>
                    <a:pt x="12" y="33"/>
                    <a:pt x="9" y="35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6" name="Freeform 15"/>
            <p:cNvSpPr>
              <a:spLocks/>
            </p:cNvSpPr>
            <p:nvPr/>
          </p:nvSpPr>
          <p:spPr bwMode="auto">
            <a:xfrm>
              <a:off x="4735513" y="4827588"/>
              <a:ext cx="165100" cy="255587"/>
            </a:xfrm>
            <a:custGeom>
              <a:avLst/>
              <a:gdLst>
                <a:gd name="T0" fmla="*/ 80 w 104"/>
                <a:gd name="T1" fmla="*/ 0 h 161"/>
                <a:gd name="T2" fmla="*/ 104 w 104"/>
                <a:gd name="T3" fmla="*/ 0 h 161"/>
                <a:gd name="T4" fmla="*/ 28 w 104"/>
                <a:gd name="T5" fmla="*/ 161 h 161"/>
                <a:gd name="T6" fmla="*/ 5 w 104"/>
                <a:gd name="T7" fmla="*/ 161 h 161"/>
                <a:gd name="T8" fmla="*/ 40 w 104"/>
                <a:gd name="T9" fmla="*/ 83 h 161"/>
                <a:gd name="T10" fmla="*/ 0 w 104"/>
                <a:gd name="T11" fmla="*/ 0 h 161"/>
                <a:gd name="T12" fmla="*/ 23 w 104"/>
                <a:gd name="T13" fmla="*/ 0 h 161"/>
                <a:gd name="T14" fmla="*/ 52 w 104"/>
                <a:gd name="T15" fmla="*/ 59 h 161"/>
                <a:gd name="T16" fmla="*/ 80 w 104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61">
                  <a:moveTo>
                    <a:pt x="80" y="0"/>
                  </a:moveTo>
                  <a:lnTo>
                    <a:pt x="104" y="0"/>
                  </a:lnTo>
                  <a:lnTo>
                    <a:pt x="28" y="161"/>
                  </a:lnTo>
                  <a:lnTo>
                    <a:pt x="5" y="161"/>
                  </a:lnTo>
                  <a:lnTo>
                    <a:pt x="40" y="83"/>
                  </a:lnTo>
                  <a:lnTo>
                    <a:pt x="0" y="0"/>
                  </a:lnTo>
                  <a:lnTo>
                    <a:pt x="23" y="0"/>
                  </a:lnTo>
                  <a:lnTo>
                    <a:pt x="52" y="5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7" name="Freeform 16"/>
            <p:cNvSpPr>
              <a:spLocks noEditPoints="1"/>
            </p:cNvSpPr>
            <p:nvPr/>
          </p:nvSpPr>
          <p:spPr bwMode="auto">
            <a:xfrm>
              <a:off x="5030788" y="4737100"/>
              <a:ext cx="200025" cy="258762"/>
            </a:xfrm>
            <a:custGeom>
              <a:avLst/>
              <a:gdLst>
                <a:gd name="T0" fmla="*/ 0 w 53"/>
                <a:gd name="T1" fmla="*/ 69 h 69"/>
                <a:gd name="T2" fmla="*/ 0 w 53"/>
                <a:gd name="T3" fmla="*/ 0 h 69"/>
                <a:gd name="T4" fmla="*/ 18 w 53"/>
                <a:gd name="T5" fmla="*/ 0 h 69"/>
                <a:gd name="T6" fmla="*/ 34 w 53"/>
                <a:gd name="T7" fmla="*/ 6 h 69"/>
                <a:gd name="T8" fmla="*/ 40 w 53"/>
                <a:gd name="T9" fmla="*/ 19 h 69"/>
                <a:gd name="T10" fmla="*/ 37 w 53"/>
                <a:gd name="T11" fmla="*/ 30 h 69"/>
                <a:gd name="T12" fmla="*/ 28 w 53"/>
                <a:gd name="T13" fmla="*/ 36 h 69"/>
                <a:gd name="T14" fmla="*/ 35 w 53"/>
                <a:gd name="T15" fmla="*/ 42 h 69"/>
                <a:gd name="T16" fmla="*/ 44 w 53"/>
                <a:gd name="T17" fmla="*/ 55 h 69"/>
                <a:gd name="T18" fmla="*/ 49 w 53"/>
                <a:gd name="T19" fmla="*/ 64 h 69"/>
                <a:gd name="T20" fmla="*/ 53 w 53"/>
                <a:gd name="T21" fmla="*/ 69 h 69"/>
                <a:gd name="T22" fmla="*/ 41 w 53"/>
                <a:gd name="T23" fmla="*/ 69 h 69"/>
                <a:gd name="T24" fmla="*/ 38 w 53"/>
                <a:gd name="T25" fmla="*/ 64 h 69"/>
                <a:gd name="T26" fmla="*/ 38 w 53"/>
                <a:gd name="T27" fmla="*/ 63 h 69"/>
                <a:gd name="T28" fmla="*/ 36 w 53"/>
                <a:gd name="T29" fmla="*/ 61 h 69"/>
                <a:gd name="T30" fmla="*/ 33 w 53"/>
                <a:gd name="T31" fmla="*/ 56 h 69"/>
                <a:gd name="T32" fmla="*/ 30 w 53"/>
                <a:gd name="T33" fmla="*/ 50 h 69"/>
                <a:gd name="T34" fmla="*/ 24 w 53"/>
                <a:gd name="T35" fmla="*/ 44 h 69"/>
                <a:gd name="T36" fmla="*/ 20 w 53"/>
                <a:gd name="T37" fmla="*/ 40 h 69"/>
                <a:gd name="T38" fmla="*/ 13 w 53"/>
                <a:gd name="T39" fmla="*/ 39 h 69"/>
                <a:gd name="T40" fmla="*/ 10 w 53"/>
                <a:gd name="T41" fmla="*/ 39 h 69"/>
                <a:gd name="T42" fmla="*/ 10 w 53"/>
                <a:gd name="T43" fmla="*/ 69 h 69"/>
                <a:gd name="T44" fmla="*/ 0 w 53"/>
                <a:gd name="T45" fmla="*/ 69 h 69"/>
                <a:gd name="T46" fmla="*/ 13 w 53"/>
                <a:gd name="T47" fmla="*/ 9 h 69"/>
                <a:gd name="T48" fmla="*/ 10 w 53"/>
                <a:gd name="T49" fmla="*/ 9 h 69"/>
                <a:gd name="T50" fmla="*/ 10 w 53"/>
                <a:gd name="T51" fmla="*/ 30 h 69"/>
                <a:gd name="T52" fmla="*/ 14 w 53"/>
                <a:gd name="T53" fmla="*/ 30 h 69"/>
                <a:gd name="T54" fmla="*/ 24 w 53"/>
                <a:gd name="T55" fmla="*/ 29 h 69"/>
                <a:gd name="T56" fmla="*/ 28 w 53"/>
                <a:gd name="T57" fmla="*/ 25 h 69"/>
                <a:gd name="T58" fmla="*/ 30 w 53"/>
                <a:gd name="T59" fmla="*/ 19 h 69"/>
                <a:gd name="T60" fmla="*/ 28 w 53"/>
                <a:gd name="T61" fmla="*/ 14 h 69"/>
                <a:gd name="T62" fmla="*/ 23 w 53"/>
                <a:gd name="T63" fmla="*/ 10 h 69"/>
                <a:gd name="T64" fmla="*/ 13 w 53"/>
                <a:gd name="T65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69">
                  <a:moveTo>
                    <a:pt x="0" y="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30" y="2"/>
                    <a:pt x="34" y="6"/>
                  </a:cubicBezTo>
                  <a:cubicBezTo>
                    <a:pt x="38" y="9"/>
                    <a:pt x="40" y="14"/>
                    <a:pt x="40" y="19"/>
                  </a:cubicBezTo>
                  <a:cubicBezTo>
                    <a:pt x="40" y="23"/>
                    <a:pt x="39" y="27"/>
                    <a:pt x="37" y="30"/>
                  </a:cubicBezTo>
                  <a:cubicBezTo>
                    <a:pt x="35" y="33"/>
                    <a:pt x="32" y="35"/>
                    <a:pt x="28" y="36"/>
                  </a:cubicBezTo>
                  <a:cubicBezTo>
                    <a:pt x="31" y="38"/>
                    <a:pt x="33" y="40"/>
                    <a:pt x="35" y="42"/>
                  </a:cubicBezTo>
                  <a:cubicBezTo>
                    <a:pt x="37" y="45"/>
                    <a:pt x="40" y="49"/>
                    <a:pt x="44" y="55"/>
                  </a:cubicBezTo>
                  <a:cubicBezTo>
                    <a:pt x="46" y="59"/>
                    <a:pt x="48" y="62"/>
                    <a:pt x="49" y="64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8" y="64"/>
                    <a:pt x="38" y="63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28" y="48"/>
                    <a:pt x="26" y="45"/>
                    <a:pt x="24" y="44"/>
                  </a:cubicBezTo>
                  <a:cubicBezTo>
                    <a:pt x="22" y="42"/>
                    <a:pt x="21" y="41"/>
                    <a:pt x="20" y="40"/>
                  </a:cubicBezTo>
                  <a:cubicBezTo>
                    <a:pt x="18" y="39"/>
                    <a:pt x="16" y="39"/>
                    <a:pt x="13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69"/>
                    <a:pt x="10" y="69"/>
                    <a:pt x="10" y="69"/>
                  </a:cubicBezTo>
                  <a:lnTo>
                    <a:pt x="0" y="69"/>
                  </a:lnTo>
                  <a:close/>
                  <a:moveTo>
                    <a:pt x="13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9" y="30"/>
                    <a:pt x="22" y="30"/>
                    <a:pt x="24" y="29"/>
                  </a:cubicBezTo>
                  <a:cubicBezTo>
                    <a:pt x="26" y="28"/>
                    <a:pt x="27" y="27"/>
                    <a:pt x="28" y="25"/>
                  </a:cubicBezTo>
                  <a:cubicBezTo>
                    <a:pt x="29" y="23"/>
                    <a:pt x="30" y="22"/>
                    <a:pt x="30" y="19"/>
                  </a:cubicBezTo>
                  <a:cubicBezTo>
                    <a:pt x="30" y="17"/>
                    <a:pt x="29" y="15"/>
                    <a:pt x="28" y="14"/>
                  </a:cubicBezTo>
                  <a:cubicBezTo>
                    <a:pt x="27" y="12"/>
                    <a:pt x="25" y="11"/>
                    <a:pt x="23" y="10"/>
                  </a:cubicBezTo>
                  <a:cubicBezTo>
                    <a:pt x="21" y="9"/>
                    <a:pt x="18" y="9"/>
                    <a:pt x="13" y="9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8" name="Freeform 17"/>
            <p:cNvSpPr>
              <a:spLocks noEditPoints="1"/>
            </p:cNvSpPr>
            <p:nvPr/>
          </p:nvSpPr>
          <p:spPr bwMode="auto">
            <a:xfrm>
              <a:off x="5245101" y="4824413"/>
              <a:ext cx="153988" cy="171450"/>
            </a:xfrm>
            <a:custGeom>
              <a:avLst/>
              <a:gdLst>
                <a:gd name="T0" fmla="*/ 41 w 41"/>
                <a:gd name="T1" fmla="*/ 24 h 46"/>
                <a:gd name="T2" fmla="*/ 9 w 41"/>
                <a:gd name="T3" fmla="*/ 24 h 46"/>
                <a:gd name="T4" fmla="*/ 13 w 41"/>
                <a:gd name="T5" fmla="*/ 34 h 46"/>
                <a:gd name="T6" fmla="*/ 24 w 41"/>
                <a:gd name="T7" fmla="*/ 38 h 46"/>
                <a:gd name="T8" fmla="*/ 40 w 41"/>
                <a:gd name="T9" fmla="*/ 33 h 46"/>
                <a:gd name="T10" fmla="*/ 40 w 41"/>
                <a:gd name="T11" fmla="*/ 41 h 46"/>
                <a:gd name="T12" fmla="*/ 32 w 41"/>
                <a:gd name="T13" fmla="*/ 45 h 46"/>
                <a:gd name="T14" fmla="*/ 22 w 41"/>
                <a:gd name="T15" fmla="*/ 46 h 46"/>
                <a:gd name="T16" fmla="*/ 10 w 41"/>
                <a:gd name="T17" fmla="*/ 43 h 46"/>
                <a:gd name="T18" fmla="*/ 3 w 41"/>
                <a:gd name="T19" fmla="*/ 35 h 46"/>
                <a:gd name="T20" fmla="*/ 0 w 41"/>
                <a:gd name="T21" fmla="*/ 23 h 46"/>
                <a:gd name="T22" fmla="*/ 6 w 41"/>
                <a:gd name="T23" fmla="*/ 6 h 46"/>
                <a:gd name="T24" fmla="*/ 21 w 41"/>
                <a:gd name="T25" fmla="*/ 0 h 46"/>
                <a:gd name="T26" fmla="*/ 35 w 41"/>
                <a:gd name="T27" fmla="*/ 6 h 46"/>
                <a:gd name="T28" fmla="*/ 41 w 41"/>
                <a:gd name="T29" fmla="*/ 23 h 46"/>
                <a:gd name="T30" fmla="*/ 41 w 41"/>
                <a:gd name="T31" fmla="*/ 24 h 46"/>
                <a:gd name="T32" fmla="*/ 9 w 41"/>
                <a:gd name="T33" fmla="*/ 19 h 46"/>
                <a:gd name="T34" fmla="*/ 32 w 41"/>
                <a:gd name="T35" fmla="*/ 19 h 46"/>
                <a:gd name="T36" fmla="*/ 29 w 41"/>
                <a:gd name="T37" fmla="*/ 10 h 46"/>
                <a:gd name="T38" fmla="*/ 21 w 41"/>
                <a:gd name="T39" fmla="*/ 8 h 46"/>
                <a:gd name="T40" fmla="*/ 13 w 41"/>
                <a:gd name="T41" fmla="*/ 10 h 46"/>
                <a:gd name="T42" fmla="*/ 9 w 41"/>
                <a:gd name="T4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46">
                  <a:moveTo>
                    <a:pt x="41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28"/>
                    <a:pt x="11" y="32"/>
                    <a:pt x="13" y="34"/>
                  </a:cubicBezTo>
                  <a:cubicBezTo>
                    <a:pt x="16" y="37"/>
                    <a:pt x="19" y="38"/>
                    <a:pt x="24" y="38"/>
                  </a:cubicBezTo>
                  <a:cubicBezTo>
                    <a:pt x="29" y="38"/>
                    <a:pt x="35" y="36"/>
                    <a:pt x="40" y="33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7" y="43"/>
                    <a:pt x="34" y="44"/>
                    <a:pt x="32" y="45"/>
                  </a:cubicBezTo>
                  <a:cubicBezTo>
                    <a:pt x="29" y="46"/>
                    <a:pt x="26" y="46"/>
                    <a:pt x="22" y="46"/>
                  </a:cubicBezTo>
                  <a:cubicBezTo>
                    <a:pt x="17" y="46"/>
                    <a:pt x="13" y="45"/>
                    <a:pt x="10" y="43"/>
                  </a:cubicBezTo>
                  <a:cubicBezTo>
                    <a:pt x="7" y="41"/>
                    <a:pt x="5" y="38"/>
                    <a:pt x="3" y="35"/>
                  </a:cubicBezTo>
                  <a:cubicBezTo>
                    <a:pt x="1" y="32"/>
                    <a:pt x="0" y="28"/>
                    <a:pt x="0" y="23"/>
                  </a:cubicBezTo>
                  <a:cubicBezTo>
                    <a:pt x="0" y="16"/>
                    <a:pt x="2" y="11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7" y="0"/>
                    <a:pt x="32" y="2"/>
                    <a:pt x="35" y="6"/>
                  </a:cubicBezTo>
                  <a:cubicBezTo>
                    <a:pt x="39" y="10"/>
                    <a:pt x="41" y="16"/>
                    <a:pt x="41" y="23"/>
                  </a:cubicBezTo>
                  <a:lnTo>
                    <a:pt x="41" y="24"/>
                  </a:lnTo>
                  <a:close/>
                  <a:moveTo>
                    <a:pt x="9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2" y="15"/>
                    <a:pt x="31" y="12"/>
                    <a:pt x="29" y="10"/>
                  </a:cubicBezTo>
                  <a:cubicBezTo>
                    <a:pt x="27" y="9"/>
                    <a:pt x="24" y="8"/>
                    <a:pt x="21" y="8"/>
                  </a:cubicBezTo>
                  <a:cubicBezTo>
                    <a:pt x="18" y="8"/>
                    <a:pt x="15" y="9"/>
                    <a:pt x="13" y="10"/>
                  </a:cubicBezTo>
                  <a:cubicBezTo>
                    <a:pt x="11" y="12"/>
                    <a:pt x="10" y="15"/>
                    <a:pt x="9" y="19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69" name="Freeform 18"/>
            <p:cNvSpPr>
              <a:spLocks noEditPoints="1"/>
            </p:cNvSpPr>
            <p:nvPr/>
          </p:nvSpPr>
          <p:spPr bwMode="auto">
            <a:xfrm>
              <a:off x="5421313" y="4824413"/>
              <a:ext cx="142875" cy="171450"/>
            </a:xfrm>
            <a:custGeom>
              <a:avLst/>
              <a:gdLst>
                <a:gd name="T0" fmla="*/ 31 w 38"/>
                <a:gd name="T1" fmla="*/ 19 h 46"/>
                <a:gd name="T2" fmla="*/ 31 w 38"/>
                <a:gd name="T3" fmla="*/ 38 h 46"/>
                <a:gd name="T4" fmla="*/ 33 w 38"/>
                <a:gd name="T5" fmla="*/ 40 h 46"/>
                <a:gd name="T6" fmla="*/ 38 w 38"/>
                <a:gd name="T7" fmla="*/ 38 h 46"/>
                <a:gd name="T8" fmla="*/ 38 w 38"/>
                <a:gd name="T9" fmla="*/ 43 h 46"/>
                <a:gd name="T10" fmla="*/ 33 w 38"/>
                <a:gd name="T11" fmla="*/ 46 h 46"/>
                <a:gd name="T12" fmla="*/ 29 w 38"/>
                <a:gd name="T13" fmla="*/ 46 h 46"/>
                <a:gd name="T14" fmla="*/ 23 w 38"/>
                <a:gd name="T15" fmla="*/ 42 h 46"/>
                <a:gd name="T16" fmla="*/ 11 w 38"/>
                <a:gd name="T17" fmla="*/ 46 h 46"/>
                <a:gd name="T18" fmla="*/ 3 w 38"/>
                <a:gd name="T19" fmla="*/ 43 h 46"/>
                <a:gd name="T20" fmla="*/ 0 w 38"/>
                <a:gd name="T21" fmla="*/ 35 h 46"/>
                <a:gd name="T22" fmla="*/ 3 w 38"/>
                <a:gd name="T23" fmla="*/ 28 h 46"/>
                <a:gd name="T24" fmla="*/ 11 w 38"/>
                <a:gd name="T25" fmla="*/ 23 h 46"/>
                <a:gd name="T26" fmla="*/ 23 w 38"/>
                <a:gd name="T27" fmla="*/ 19 h 46"/>
                <a:gd name="T28" fmla="*/ 23 w 38"/>
                <a:gd name="T29" fmla="*/ 16 h 46"/>
                <a:gd name="T30" fmla="*/ 15 w 38"/>
                <a:gd name="T31" fmla="*/ 8 h 46"/>
                <a:gd name="T32" fmla="*/ 0 w 38"/>
                <a:gd name="T33" fmla="*/ 16 h 46"/>
                <a:gd name="T34" fmla="*/ 0 w 38"/>
                <a:gd name="T35" fmla="*/ 6 h 46"/>
                <a:gd name="T36" fmla="*/ 15 w 38"/>
                <a:gd name="T37" fmla="*/ 0 h 46"/>
                <a:gd name="T38" fmla="*/ 27 w 38"/>
                <a:gd name="T39" fmla="*/ 4 h 46"/>
                <a:gd name="T40" fmla="*/ 30 w 38"/>
                <a:gd name="T41" fmla="*/ 7 h 46"/>
                <a:gd name="T42" fmla="*/ 31 w 38"/>
                <a:gd name="T43" fmla="*/ 11 h 46"/>
                <a:gd name="T44" fmla="*/ 31 w 38"/>
                <a:gd name="T45" fmla="*/ 19 h 46"/>
                <a:gd name="T46" fmla="*/ 23 w 38"/>
                <a:gd name="T47" fmla="*/ 37 h 46"/>
                <a:gd name="T48" fmla="*/ 23 w 38"/>
                <a:gd name="T49" fmla="*/ 23 h 46"/>
                <a:gd name="T50" fmla="*/ 17 w 38"/>
                <a:gd name="T51" fmla="*/ 26 h 46"/>
                <a:gd name="T52" fmla="*/ 10 w 38"/>
                <a:gd name="T53" fmla="*/ 29 h 46"/>
                <a:gd name="T54" fmla="*/ 8 w 38"/>
                <a:gd name="T55" fmla="*/ 34 h 46"/>
                <a:gd name="T56" fmla="*/ 10 w 38"/>
                <a:gd name="T57" fmla="*/ 38 h 46"/>
                <a:gd name="T58" fmla="*/ 15 w 38"/>
                <a:gd name="T59" fmla="*/ 40 h 46"/>
                <a:gd name="T60" fmla="*/ 23 w 38"/>
                <a:gd name="T61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" h="46">
                  <a:moveTo>
                    <a:pt x="31" y="19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9"/>
                    <a:pt x="32" y="40"/>
                    <a:pt x="33" y="40"/>
                  </a:cubicBezTo>
                  <a:cubicBezTo>
                    <a:pt x="34" y="40"/>
                    <a:pt x="36" y="39"/>
                    <a:pt x="38" y="38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6" y="44"/>
                    <a:pt x="34" y="45"/>
                    <a:pt x="33" y="46"/>
                  </a:cubicBezTo>
                  <a:cubicBezTo>
                    <a:pt x="32" y="46"/>
                    <a:pt x="31" y="46"/>
                    <a:pt x="29" y="46"/>
                  </a:cubicBezTo>
                  <a:cubicBezTo>
                    <a:pt x="26" y="46"/>
                    <a:pt x="23" y="45"/>
                    <a:pt x="23" y="42"/>
                  </a:cubicBezTo>
                  <a:cubicBezTo>
                    <a:pt x="19" y="45"/>
                    <a:pt x="15" y="46"/>
                    <a:pt x="11" y="46"/>
                  </a:cubicBezTo>
                  <a:cubicBezTo>
                    <a:pt x="7" y="46"/>
                    <a:pt x="5" y="45"/>
                    <a:pt x="3" y="43"/>
                  </a:cubicBezTo>
                  <a:cubicBezTo>
                    <a:pt x="1" y="41"/>
                    <a:pt x="0" y="39"/>
                    <a:pt x="0" y="35"/>
                  </a:cubicBezTo>
                  <a:cubicBezTo>
                    <a:pt x="0" y="33"/>
                    <a:pt x="1" y="30"/>
                    <a:pt x="3" y="28"/>
                  </a:cubicBezTo>
                  <a:cubicBezTo>
                    <a:pt x="5" y="26"/>
                    <a:pt x="8" y="24"/>
                    <a:pt x="11" y="23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1"/>
                    <a:pt x="20" y="8"/>
                    <a:pt x="15" y="8"/>
                  </a:cubicBezTo>
                  <a:cubicBezTo>
                    <a:pt x="10" y="8"/>
                    <a:pt x="5" y="11"/>
                    <a:pt x="0" y="1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2"/>
                    <a:pt x="9" y="0"/>
                    <a:pt x="15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28" y="4"/>
                    <a:pt x="29" y="6"/>
                    <a:pt x="30" y="7"/>
                  </a:cubicBezTo>
                  <a:cubicBezTo>
                    <a:pt x="30" y="8"/>
                    <a:pt x="31" y="10"/>
                    <a:pt x="31" y="11"/>
                  </a:cubicBezTo>
                  <a:cubicBezTo>
                    <a:pt x="31" y="12"/>
                    <a:pt x="31" y="15"/>
                    <a:pt x="31" y="19"/>
                  </a:cubicBezTo>
                  <a:close/>
                  <a:moveTo>
                    <a:pt x="23" y="37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4" y="27"/>
                    <a:pt x="12" y="28"/>
                    <a:pt x="10" y="29"/>
                  </a:cubicBezTo>
                  <a:cubicBezTo>
                    <a:pt x="9" y="31"/>
                    <a:pt x="8" y="32"/>
                    <a:pt x="8" y="34"/>
                  </a:cubicBezTo>
                  <a:cubicBezTo>
                    <a:pt x="8" y="36"/>
                    <a:pt x="9" y="37"/>
                    <a:pt x="10" y="38"/>
                  </a:cubicBezTo>
                  <a:cubicBezTo>
                    <a:pt x="11" y="40"/>
                    <a:pt x="13" y="40"/>
                    <a:pt x="15" y="40"/>
                  </a:cubicBezTo>
                  <a:cubicBezTo>
                    <a:pt x="18" y="40"/>
                    <a:pt x="20" y="39"/>
                    <a:pt x="23" y="37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70" name="Freeform 19"/>
            <p:cNvSpPr>
              <a:spLocks noEditPoints="1"/>
            </p:cNvSpPr>
            <p:nvPr/>
          </p:nvSpPr>
          <p:spPr bwMode="auto">
            <a:xfrm>
              <a:off x="5586413" y="4737100"/>
              <a:ext cx="153988" cy="258762"/>
            </a:xfrm>
            <a:custGeom>
              <a:avLst/>
              <a:gdLst>
                <a:gd name="T0" fmla="*/ 32 w 41"/>
                <a:gd name="T1" fmla="*/ 0 h 69"/>
                <a:gd name="T2" fmla="*/ 41 w 41"/>
                <a:gd name="T3" fmla="*/ 0 h 69"/>
                <a:gd name="T4" fmla="*/ 41 w 41"/>
                <a:gd name="T5" fmla="*/ 69 h 69"/>
                <a:gd name="T6" fmla="*/ 22 w 41"/>
                <a:gd name="T7" fmla="*/ 69 h 69"/>
                <a:gd name="T8" fmla="*/ 6 w 41"/>
                <a:gd name="T9" fmla="*/ 62 h 69"/>
                <a:gd name="T10" fmla="*/ 0 w 41"/>
                <a:gd name="T11" fmla="*/ 45 h 69"/>
                <a:gd name="T12" fmla="*/ 6 w 41"/>
                <a:gd name="T13" fmla="*/ 29 h 69"/>
                <a:gd name="T14" fmla="*/ 22 w 41"/>
                <a:gd name="T15" fmla="*/ 23 h 69"/>
                <a:gd name="T16" fmla="*/ 32 w 41"/>
                <a:gd name="T17" fmla="*/ 25 h 69"/>
                <a:gd name="T18" fmla="*/ 32 w 41"/>
                <a:gd name="T19" fmla="*/ 0 h 69"/>
                <a:gd name="T20" fmla="*/ 32 w 41"/>
                <a:gd name="T21" fmla="*/ 61 h 69"/>
                <a:gd name="T22" fmla="*/ 32 w 41"/>
                <a:gd name="T23" fmla="*/ 33 h 69"/>
                <a:gd name="T24" fmla="*/ 23 w 41"/>
                <a:gd name="T25" fmla="*/ 30 h 69"/>
                <a:gd name="T26" fmla="*/ 13 w 41"/>
                <a:gd name="T27" fmla="*/ 35 h 69"/>
                <a:gd name="T28" fmla="*/ 9 w 41"/>
                <a:gd name="T29" fmla="*/ 47 h 69"/>
                <a:gd name="T30" fmla="*/ 12 w 41"/>
                <a:gd name="T31" fmla="*/ 57 h 69"/>
                <a:gd name="T32" fmla="*/ 17 w 41"/>
                <a:gd name="T33" fmla="*/ 60 h 69"/>
                <a:gd name="T34" fmla="*/ 25 w 41"/>
                <a:gd name="T35" fmla="*/ 61 h 69"/>
                <a:gd name="T36" fmla="*/ 32 w 41"/>
                <a:gd name="T37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69">
                  <a:moveTo>
                    <a:pt x="3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5" y="69"/>
                    <a:pt x="10" y="67"/>
                    <a:pt x="6" y="62"/>
                  </a:cubicBezTo>
                  <a:cubicBezTo>
                    <a:pt x="2" y="58"/>
                    <a:pt x="0" y="53"/>
                    <a:pt x="0" y="45"/>
                  </a:cubicBezTo>
                  <a:cubicBezTo>
                    <a:pt x="0" y="39"/>
                    <a:pt x="2" y="33"/>
                    <a:pt x="6" y="29"/>
                  </a:cubicBezTo>
                  <a:cubicBezTo>
                    <a:pt x="10" y="25"/>
                    <a:pt x="16" y="23"/>
                    <a:pt x="22" y="23"/>
                  </a:cubicBezTo>
                  <a:cubicBezTo>
                    <a:pt x="25" y="23"/>
                    <a:pt x="28" y="23"/>
                    <a:pt x="32" y="25"/>
                  </a:cubicBezTo>
                  <a:lnTo>
                    <a:pt x="32" y="0"/>
                  </a:lnTo>
                  <a:close/>
                  <a:moveTo>
                    <a:pt x="32" y="61"/>
                  </a:moveTo>
                  <a:cubicBezTo>
                    <a:pt x="32" y="33"/>
                    <a:pt x="32" y="33"/>
                    <a:pt x="32" y="33"/>
                  </a:cubicBezTo>
                  <a:cubicBezTo>
                    <a:pt x="29" y="31"/>
                    <a:pt x="26" y="30"/>
                    <a:pt x="23" y="30"/>
                  </a:cubicBezTo>
                  <a:cubicBezTo>
                    <a:pt x="19" y="30"/>
                    <a:pt x="16" y="32"/>
                    <a:pt x="13" y="35"/>
                  </a:cubicBezTo>
                  <a:cubicBezTo>
                    <a:pt x="10" y="38"/>
                    <a:pt x="9" y="42"/>
                    <a:pt x="9" y="47"/>
                  </a:cubicBezTo>
                  <a:cubicBezTo>
                    <a:pt x="9" y="51"/>
                    <a:pt x="10" y="55"/>
                    <a:pt x="12" y="57"/>
                  </a:cubicBezTo>
                  <a:cubicBezTo>
                    <a:pt x="14" y="59"/>
                    <a:pt x="15" y="60"/>
                    <a:pt x="17" y="60"/>
                  </a:cubicBezTo>
                  <a:cubicBezTo>
                    <a:pt x="18" y="61"/>
                    <a:pt x="21" y="61"/>
                    <a:pt x="25" y="61"/>
                  </a:cubicBezTo>
                  <a:lnTo>
                    <a:pt x="32" y="61"/>
                  </a:ln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71" name="Freeform 20"/>
            <p:cNvSpPr>
              <a:spLocks/>
            </p:cNvSpPr>
            <p:nvPr/>
          </p:nvSpPr>
          <p:spPr bwMode="auto">
            <a:xfrm>
              <a:off x="5778501" y="4737100"/>
              <a:ext cx="141288" cy="258762"/>
            </a:xfrm>
            <a:custGeom>
              <a:avLst/>
              <a:gdLst>
                <a:gd name="T0" fmla="*/ 20 w 38"/>
                <a:gd name="T1" fmla="*/ 40 h 69"/>
                <a:gd name="T2" fmla="*/ 13 w 38"/>
                <a:gd name="T3" fmla="*/ 36 h 69"/>
                <a:gd name="T4" fmla="*/ 3 w 38"/>
                <a:gd name="T5" fmla="*/ 27 h 69"/>
                <a:gd name="T6" fmla="*/ 0 w 38"/>
                <a:gd name="T7" fmla="*/ 18 h 69"/>
                <a:gd name="T8" fmla="*/ 5 w 38"/>
                <a:gd name="T9" fmla="*/ 5 h 69"/>
                <a:gd name="T10" fmla="*/ 20 w 38"/>
                <a:gd name="T11" fmla="*/ 0 h 69"/>
                <a:gd name="T12" fmla="*/ 35 w 38"/>
                <a:gd name="T13" fmla="*/ 4 h 69"/>
                <a:gd name="T14" fmla="*/ 35 w 38"/>
                <a:gd name="T15" fmla="*/ 15 h 69"/>
                <a:gd name="T16" fmla="*/ 20 w 38"/>
                <a:gd name="T17" fmla="*/ 8 h 69"/>
                <a:gd name="T18" fmla="*/ 12 w 38"/>
                <a:gd name="T19" fmla="*/ 11 h 69"/>
                <a:gd name="T20" fmla="*/ 9 w 38"/>
                <a:gd name="T21" fmla="*/ 16 h 69"/>
                <a:gd name="T22" fmla="*/ 11 w 38"/>
                <a:gd name="T23" fmla="*/ 22 h 69"/>
                <a:gd name="T24" fmla="*/ 18 w 38"/>
                <a:gd name="T25" fmla="*/ 28 h 69"/>
                <a:gd name="T26" fmla="*/ 26 w 38"/>
                <a:gd name="T27" fmla="*/ 32 h 69"/>
                <a:gd name="T28" fmla="*/ 38 w 38"/>
                <a:gd name="T29" fmla="*/ 51 h 69"/>
                <a:gd name="T30" fmla="*/ 33 w 38"/>
                <a:gd name="T31" fmla="*/ 64 h 69"/>
                <a:gd name="T32" fmla="*/ 18 w 38"/>
                <a:gd name="T33" fmla="*/ 69 h 69"/>
                <a:gd name="T34" fmla="*/ 0 w 38"/>
                <a:gd name="T35" fmla="*/ 63 h 69"/>
                <a:gd name="T36" fmla="*/ 0 w 38"/>
                <a:gd name="T37" fmla="*/ 51 h 69"/>
                <a:gd name="T38" fmla="*/ 18 w 38"/>
                <a:gd name="T39" fmla="*/ 61 h 69"/>
                <a:gd name="T40" fmla="*/ 26 w 38"/>
                <a:gd name="T41" fmla="*/ 58 h 69"/>
                <a:gd name="T42" fmla="*/ 29 w 38"/>
                <a:gd name="T43" fmla="*/ 52 h 69"/>
                <a:gd name="T44" fmla="*/ 20 w 38"/>
                <a:gd name="T45" fmla="*/ 4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69">
                  <a:moveTo>
                    <a:pt x="20" y="40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8" y="33"/>
                    <a:pt x="5" y="30"/>
                    <a:pt x="3" y="27"/>
                  </a:cubicBezTo>
                  <a:cubicBezTo>
                    <a:pt x="1" y="24"/>
                    <a:pt x="0" y="21"/>
                    <a:pt x="0" y="18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9" y="1"/>
                    <a:pt x="14" y="0"/>
                    <a:pt x="20" y="0"/>
                  </a:cubicBezTo>
                  <a:cubicBezTo>
                    <a:pt x="25" y="0"/>
                    <a:pt x="31" y="1"/>
                    <a:pt x="35" y="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1"/>
                    <a:pt x="25" y="8"/>
                    <a:pt x="20" y="8"/>
                  </a:cubicBezTo>
                  <a:cubicBezTo>
                    <a:pt x="16" y="8"/>
                    <a:pt x="14" y="9"/>
                    <a:pt x="12" y="11"/>
                  </a:cubicBezTo>
                  <a:cubicBezTo>
                    <a:pt x="10" y="12"/>
                    <a:pt x="9" y="14"/>
                    <a:pt x="9" y="16"/>
                  </a:cubicBezTo>
                  <a:cubicBezTo>
                    <a:pt x="9" y="18"/>
                    <a:pt x="9" y="20"/>
                    <a:pt x="11" y="22"/>
                  </a:cubicBezTo>
                  <a:cubicBezTo>
                    <a:pt x="12" y="24"/>
                    <a:pt x="15" y="26"/>
                    <a:pt x="18" y="28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34" y="37"/>
                    <a:pt x="38" y="43"/>
                    <a:pt x="38" y="51"/>
                  </a:cubicBezTo>
                  <a:cubicBezTo>
                    <a:pt x="38" y="56"/>
                    <a:pt x="36" y="61"/>
                    <a:pt x="33" y="64"/>
                  </a:cubicBezTo>
                  <a:cubicBezTo>
                    <a:pt x="29" y="68"/>
                    <a:pt x="24" y="69"/>
                    <a:pt x="18" y="69"/>
                  </a:cubicBezTo>
                  <a:cubicBezTo>
                    <a:pt x="12" y="69"/>
                    <a:pt x="5" y="67"/>
                    <a:pt x="0" y="6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" y="58"/>
                    <a:pt x="11" y="61"/>
                    <a:pt x="18" y="61"/>
                  </a:cubicBezTo>
                  <a:cubicBezTo>
                    <a:pt x="21" y="61"/>
                    <a:pt x="24" y="60"/>
                    <a:pt x="26" y="58"/>
                  </a:cubicBezTo>
                  <a:cubicBezTo>
                    <a:pt x="28" y="57"/>
                    <a:pt x="29" y="54"/>
                    <a:pt x="29" y="52"/>
                  </a:cubicBezTo>
                  <a:cubicBezTo>
                    <a:pt x="29" y="48"/>
                    <a:pt x="26" y="44"/>
                    <a:pt x="20" y="40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72" name="Freeform 21"/>
            <p:cNvSpPr>
              <a:spLocks noEditPoints="1"/>
            </p:cNvSpPr>
            <p:nvPr/>
          </p:nvSpPr>
          <p:spPr bwMode="auto">
            <a:xfrm>
              <a:off x="5946776" y="4827588"/>
              <a:ext cx="179388" cy="168275"/>
            </a:xfrm>
            <a:custGeom>
              <a:avLst/>
              <a:gdLst>
                <a:gd name="T0" fmla="*/ 24 w 48"/>
                <a:gd name="T1" fmla="*/ 0 h 45"/>
                <a:gd name="T2" fmla="*/ 41 w 48"/>
                <a:gd name="T3" fmla="*/ 6 h 45"/>
                <a:gd name="T4" fmla="*/ 48 w 48"/>
                <a:gd name="T5" fmla="*/ 23 h 45"/>
                <a:gd name="T6" fmla="*/ 41 w 48"/>
                <a:gd name="T7" fmla="*/ 39 h 45"/>
                <a:gd name="T8" fmla="*/ 24 w 48"/>
                <a:gd name="T9" fmla="*/ 45 h 45"/>
                <a:gd name="T10" fmla="*/ 7 w 48"/>
                <a:gd name="T11" fmla="*/ 39 h 45"/>
                <a:gd name="T12" fmla="*/ 0 w 48"/>
                <a:gd name="T13" fmla="*/ 23 h 45"/>
                <a:gd name="T14" fmla="*/ 7 w 48"/>
                <a:gd name="T15" fmla="*/ 6 h 45"/>
                <a:gd name="T16" fmla="*/ 24 w 48"/>
                <a:gd name="T17" fmla="*/ 0 h 45"/>
                <a:gd name="T18" fmla="*/ 24 w 48"/>
                <a:gd name="T19" fmla="*/ 8 h 45"/>
                <a:gd name="T20" fmla="*/ 13 w 48"/>
                <a:gd name="T21" fmla="*/ 12 h 45"/>
                <a:gd name="T22" fmla="*/ 9 w 48"/>
                <a:gd name="T23" fmla="*/ 23 h 45"/>
                <a:gd name="T24" fmla="*/ 13 w 48"/>
                <a:gd name="T25" fmla="*/ 33 h 45"/>
                <a:gd name="T26" fmla="*/ 24 w 48"/>
                <a:gd name="T27" fmla="*/ 37 h 45"/>
                <a:gd name="T28" fmla="*/ 35 w 48"/>
                <a:gd name="T29" fmla="*/ 33 h 45"/>
                <a:gd name="T30" fmla="*/ 39 w 48"/>
                <a:gd name="T31" fmla="*/ 22 h 45"/>
                <a:gd name="T32" fmla="*/ 35 w 48"/>
                <a:gd name="T33" fmla="*/ 12 h 45"/>
                <a:gd name="T34" fmla="*/ 24 w 48"/>
                <a:gd name="T35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5">
                  <a:moveTo>
                    <a:pt x="24" y="0"/>
                  </a:moveTo>
                  <a:cubicBezTo>
                    <a:pt x="31" y="0"/>
                    <a:pt x="37" y="2"/>
                    <a:pt x="41" y="6"/>
                  </a:cubicBezTo>
                  <a:cubicBezTo>
                    <a:pt x="46" y="11"/>
                    <a:pt x="48" y="16"/>
                    <a:pt x="48" y="23"/>
                  </a:cubicBezTo>
                  <a:cubicBezTo>
                    <a:pt x="48" y="29"/>
                    <a:pt x="46" y="35"/>
                    <a:pt x="41" y="39"/>
                  </a:cubicBezTo>
                  <a:cubicBezTo>
                    <a:pt x="36" y="43"/>
                    <a:pt x="31" y="45"/>
                    <a:pt x="24" y="45"/>
                  </a:cubicBezTo>
                  <a:cubicBezTo>
                    <a:pt x="17" y="45"/>
                    <a:pt x="11" y="43"/>
                    <a:pt x="7" y="39"/>
                  </a:cubicBezTo>
                  <a:cubicBezTo>
                    <a:pt x="2" y="35"/>
                    <a:pt x="0" y="29"/>
                    <a:pt x="0" y="23"/>
                  </a:cubicBezTo>
                  <a:cubicBezTo>
                    <a:pt x="0" y="16"/>
                    <a:pt x="2" y="11"/>
                    <a:pt x="7" y="6"/>
                  </a:cubicBezTo>
                  <a:cubicBezTo>
                    <a:pt x="11" y="2"/>
                    <a:pt x="17" y="0"/>
                    <a:pt x="24" y="0"/>
                  </a:cubicBezTo>
                  <a:close/>
                  <a:moveTo>
                    <a:pt x="24" y="8"/>
                  </a:moveTo>
                  <a:cubicBezTo>
                    <a:pt x="19" y="8"/>
                    <a:pt x="16" y="9"/>
                    <a:pt x="13" y="12"/>
                  </a:cubicBezTo>
                  <a:cubicBezTo>
                    <a:pt x="10" y="15"/>
                    <a:pt x="9" y="18"/>
                    <a:pt x="9" y="23"/>
                  </a:cubicBezTo>
                  <a:cubicBezTo>
                    <a:pt x="9" y="27"/>
                    <a:pt x="10" y="30"/>
                    <a:pt x="13" y="33"/>
                  </a:cubicBezTo>
                  <a:cubicBezTo>
                    <a:pt x="16" y="36"/>
                    <a:pt x="20" y="37"/>
                    <a:pt x="24" y="37"/>
                  </a:cubicBezTo>
                  <a:cubicBezTo>
                    <a:pt x="28" y="37"/>
                    <a:pt x="32" y="36"/>
                    <a:pt x="35" y="33"/>
                  </a:cubicBezTo>
                  <a:cubicBezTo>
                    <a:pt x="38" y="30"/>
                    <a:pt x="39" y="27"/>
                    <a:pt x="39" y="22"/>
                  </a:cubicBezTo>
                  <a:cubicBezTo>
                    <a:pt x="39" y="18"/>
                    <a:pt x="37" y="15"/>
                    <a:pt x="35" y="12"/>
                  </a:cubicBezTo>
                  <a:cubicBezTo>
                    <a:pt x="32" y="9"/>
                    <a:pt x="28" y="8"/>
                    <a:pt x="24" y="8"/>
                  </a:cubicBez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6142038" y="4737100"/>
              <a:ext cx="107950" cy="258762"/>
            </a:xfrm>
            <a:custGeom>
              <a:avLst/>
              <a:gdLst>
                <a:gd name="T0" fmla="*/ 7 w 29"/>
                <a:gd name="T1" fmla="*/ 24 h 69"/>
                <a:gd name="T2" fmla="*/ 7 w 29"/>
                <a:gd name="T3" fmla="*/ 21 h 69"/>
                <a:gd name="T4" fmla="*/ 11 w 29"/>
                <a:gd name="T5" fmla="*/ 5 h 69"/>
                <a:gd name="T6" fmla="*/ 23 w 29"/>
                <a:gd name="T7" fmla="*/ 0 h 69"/>
                <a:gd name="T8" fmla="*/ 29 w 29"/>
                <a:gd name="T9" fmla="*/ 0 h 69"/>
                <a:gd name="T10" fmla="*/ 29 w 29"/>
                <a:gd name="T11" fmla="*/ 9 h 69"/>
                <a:gd name="T12" fmla="*/ 25 w 29"/>
                <a:gd name="T13" fmla="*/ 8 h 69"/>
                <a:gd name="T14" fmla="*/ 18 w 29"/>
                <a:gd name="T15" fmla="*/ 11 h 69"/>
                <a:gd name="T16" fmla="*/ 16 w 29"/>
                <a:gd name="T17" fmla="*/ 21 h 69"/>
                <a:gd name="T18" fmla="*/ 16 w 29"/>
                <a:gd name="T19" fmla="*/ 24 h 69"/>
                <a:gd name="T20" fmla="*/ 24 w 29"/>
                <a:gd name="T21" fmla="*/ 24 h 69"/>
                <a:gd name="T22" fmla="*/ 24 w 29"/>
                <a:gd name="T23" fmla="*/ 32 h 69"/>
                <a:gd name="T24" fmla="*/ 16 w 29"/>
                <a:gd name="T25" fmla="*/ 32 h 69"/>
                <a:gd name="T26" fmla="*/ 16 w 29"/>
                <a:gd name="T27" fmla="*/ 69 h 69"/>
                <a:gd name="T28" fmla="*/ 7 w 29"/>
                <a:gd name="T29" fmla="*/ 69 h 69"/>
                <a:gd name="T30" fmla="*/ 7 w 29"/>
                <a:gd name="T31" fmla="*/ 32 h 69"/>
                <a:gd name="T32" fmla="*/ 0 w 29"/>
                <a:gd name="T33" fmla="*/ 32 h 69"/>
                <a:gd name="T34" fmla="*/ 0 w 29"/>
                <a:gd name="T35" fmla="*/ 24 h 69"/>
                <a:gd name="T36" fmla="*/ 7 w 29"/>
                <a:gd name="T37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69">
                  <a:moveTo>
                    <a:pt x="7" y="24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4"/>
                    <a:pt x="8" y="8"/>
                    <a:pt x="11" y="5"/>
                  </a:cubicBezTo>
                  <a:cubicBezTo>
                    <a:pt x="15" y="1"/>
                    <a:pt x="18" y="0"/>
                    <a:pt x="23" y="0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2" y="8"/>
                    <a:pt x="19" y="9"/>
                    <a:pt x="18" y="11"/>
                  </a:cubicBezTo>
                  <a:cubicBezTo>
                    <a:pt x="16" y="13"/>
                    <a:pt x="16" y="16"/>
                    <a:pt x="16" y="2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6235701" y="4789488"/>
              <a:ext cx="123825" cy="206375"/>
            </a:xfrm>
            <a:custGeom>
              <a:avLst/>
              <a:gdLst>
                <a:gd name="T0" fmla="*/ 0 w 33"/>
                <a:gd name="T1" fmla="*/ 17 h 55"/>
                <a:gd name="T2" fmla="*/ 16 w 33"/>
                <a:gd name="T3" fmla="*/ 0 h 55"/>
                <a:gd name="T4" fmla="*/ 16 w 33"/>
                <a:gd name="T5" fmla="*/ 10 h 55"/>
                <a:gd name="T6" fmla="*/ 30 w 33"/>
                <a:gd name="T7" fmla="*/ 10 h 55"/>
                <a:gd name="T8" fmla="*/ 30 w 33"/>
                <a:gd name="T9" fmla="*/ 18 h 55"/>
                <a:gd name="T10" fmla="*/ 16 w 33"/>
                <a:gd name="T11" fmla="*/ 18 h 55"/>
                <a:gd name="T12" fmla="*/ 16 w 33"/>
                <a:gd name="T13" fmla="*/ 40 h 55"/>
                <a:gd name="T14" fmla="*/ 23 w 33"/>
                <a:gd name="T15" fmla="*/ 47 h 55"/>
                <a:gd name="T16" fmla="*/ 33 w 33"/>
                <a:gd name="T17" fmla="*/ 44 h 55"/>
                <a:gd name="T18" fmla="*/ 33 w 33"/>
                <a:gd name="T19" fmla="*/ 53 h 55"/>
                <a:gd name="T20" fmla="*/ 22 w 33"/>
                <a:gd name="T21" fmla="*/ 55 h 55"/>
                <a:gd name="T22" fmla="*/ 11 w 33"/>
                <a:gd name="T23" fmla="*/ 52 h 55"/>
                <a:gd name="T24" fmla="*/ 9 w 33"/>
                <a:gd name="T25" fmla="*/ 49 h 55"/>
                <a:gd name="T26" fmla="*/ 8 w 33"/>
                <a:gd name="T27" fmla="*/ 46 h 55"/>
                <a:gd name="T28" fmla="*/ 7 w 33"/>
                <a:gd name="T29" fmla="*/ 38 h 55"/>
                <a:gd name="T30" fmla="*/ 7 w 33"/>
                <a:gd name="T31" fmla="*/ 18 h 55"/>
                <a:gd name="T32" fmla="*/ 0 w 33"/>
                <a:gd name="T33" fmla="*/ 18 h 55"/>
                <a:gd name="T34" fmla="*/ 0 w 33"/>
                <a:gd name="T35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55">
                  <a:moveTo>
                    <a:pt x="0" y="17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5"/>
                    <a:pt x="18" y="47"/>
                    <a:pt x="23" y="47"/>
                  </a:cubicBezTo>
                  <a:cubicBezTo>
                    <a:pt x="26" y="47"/>
                    <a:pt x="29" y="46"/>
                    <a:pt x="33" y="4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9" y="54"/>
                    <a:pt x="26" y="55"/>
                    <a:pt x="22" y="55"/>
                  </a:cubicBezTo>
                  <a:cubicBezTo>
                    <a:pt x="17" y="55"/>
                    <a:pt x="14" y="54"/>
                    <a:pt x="11" y="52"/>
                  </a:cubicBezTo>
                  <a:cubicBezTo>
                    <a:pt x="11" y="51"/>
                    <a:pt x="10" y="50"/>
                    <a:pt x="9" y="49"/>
                  </a:cubicBezTo>
                  <a:cubicBezTo>
                    <a:pt x="9" y="49"/>
                    <a:pt x="8" y="47"/>
                    <a:pt x="8" y="46"/>
                  </a:cubicBezTo>
                  <a:cubicBezTo>
                    <a:pt x="8" y="45"/>
                    <a:pt x="7" y="42"/>
                    <a:pt x="7" y="3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127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4395787" y="2881313"/>
              <a:ext cx="2114551" cy="1114424"/>
              <a:chOff x="1779588" y="623888"/>
              <a:chExt cx="2114551" cy="1114424"/>
            </a:xfrm>
          </p:grpSpPr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79588" y="623888"/>
                <a:ext cx="776288" cy="560387"/>
              </a:xfrm>
              <a:custGeom>
                <a:avLst/>
                <a:gdLst>
                  <a:gd name="T0" fmla="*/ 489 w 489"/>
                  <a:gd name="T1" fmla="*/ 353 h 353"/>
                  <a:gd name="T2" fmla="*/ 248 w 489"/>
                  <a:gd name="T3" fmla="*/ 353 h 353"/>
                  <a:gd name="T4" fmla="*/ 0 w 489"/>
                  <a:gd name="T5" fmla="*/ 0 h 353"/>
                  <a:gd name="T6" fmla="*/ 238 w 489"/>
                  <a:gd name="T7" fmla="*/ 0 h 353"/>
                  <a:gd name="T8" fmla="*/ 489 w 489"/>
                  <a:gd name="T9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353">
                    <a:moveTo>
                      <a:pt x="489" y="353"/>
                    </a:moveTo>
                    <a:lnTo>
                      <a:pt x="248" y="353"/>
                    </a:lnTo>
                    <a:lnTo>
                      <a:pt x="0" y="0"/>
                    </a:lnTo>
                    <a:lnTo>
                      <a:pt x="238" y="0"/>
                    </a:lnTo>
                    <a:lnTo>
                      <a:pt x="489" y="353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1320000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2446338" y="623888"/>
                <a:ext cx="781050" cy="560387"/>
              </a:xfrm>
              <a:custGeom>
                <a:avLst/>
                <a:gdLst>
                  <a:gd name="T0" fmla="*/ 492 w 492"/>
                  <a:gd name="T1" fmla="*/ 353 h 353"/>
                  <a:gd name="T2" fmla="*/ 251 w 492"/>
                  <a:gd name="T3" fmla="*/ 353 h 353"/>
                  <a:gd name="T4" fmla="*/ 0 w 492"/>
                  <a:gd name="T5" fmla="*/ 0 h 353"/>
                  <a:gd name="T6" fmla="*/ 241 w 492"/>
                  <a:gd name="T7" fmla="*/ 0 h 353"/>
                  <a:gd name="T8" fmla="*/ 492 w 492"/>
                  <a:gd name="T9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353">
                    <a:moveTo>
                      <a:pt x="492" y="353"/>
                    </a:moveTo>
                    <a:lnTo>
                      <a:pt x="251" y="353"/>
                    </a:lnTo>
                    <a:lnTo>
                      <a:pt x="0" y="0"/>
                    </a:lnTo>
                    <a:lnTo>
                      <a:pt x="241" y="0"/>
                    </a:lnTo>
                    <a:lnTo>
                      <a:pt x="492" y="353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1320000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3117851" y="623888"/>
                <a:ext cx="776288" cy="560387"/>
              </a:xfrm>
              <a:custGeom>
                <a:avLst/>
                <a:gdLst>
                  <a:gd name="T0" fmla="*/ 489 w 489"/>
                  <a:gd name="T1" fmla="*/ 353 h 353"/>
                  <a:gd name="T2" fmla="*/ 251 w 489"/>
                  <a:gd name="T3" fmla="*/ 353 h 353"/>
                  <a:gd name="T4" fmla="*/ 0 w 489"/>
                  <a:gd name="T5" fmla="*/ 0 h 353"/>
                  <a:gd name="T6" fmla="*/ 241 w 489"/>
                  <a:gd name="T7" fmla="*/ 0 h 353"/>
                  <a:gd name="T8" fmla="*/ 489 w 489"/>
                  <a:gd name="T9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353">
                    <a:moveTo>
                      <a:pt x="489" y="353"/>
                    </a:moveTo>
                    <a:lnTo>
                      <a:pt x="251" y="353"/>
                    </a:lnTo>
                    <a:lnTo>
                      <a:pt x="0" y="0"/>
                    </a:lnTo>
                    <a:lnTo>
                      <a:pt x="241" y="0"/>
                    </a:lnTo>
                    <a:lnTo>
                      <a:pt x="489" y="353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1320000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79" name="Freeform 9"/>
              <p:cNvSpPr>
                <a:spLocks/>
              </p:cNvSpPr>
              <p:nvPr/>
            </p:nvSpPr>
            <p:spPr bwMode="auto">
              <a:xfrm>
                <a:off x="1779588" y="1184275"/>
                <a:ext cx="776288" cy="554037"/>
              </a:xfrm>
              <a:custGeom>
                <a:avLst/>
                <a:gdLst>
                  <a:gd name="T0" fmla="*/ 489 w 489"/>
                  <a:gd name="T1" fmla="*/ 0 h 349"/>
                  <a:gd name="T2" fmla="*/ 248 w 489"/>
                  <a:gd name="T3" fmla="*/ 0 h 349"/>
                  <a:gd name="T4" fmla="*/ 0 w 489"/>
                  <a:gd name="T5" fmla="*/ 349 h 349"/>
                  <a:gd name="T6" fmla="*/ 238 w 489"/>
                  <a:gd name="T7" fmla="*/ 349 h 349"/>
                  <a:gd name="T8" fmla="*/ 489 w 489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349">
                    <a:moveTo>
                      <a:pt x="489" y="0"/>
                    </a:moveTo>
                    <a:lnTo>
                      <a:pt x="248" y="0"/>
                    </a:lnTo>
                    <a:lnTo>
                      <a:pt x="0" y="349"/>
                    </a:lnTo>
                    <a:lnTo>
                      <a:pt x="238" y="349"/>
                    </a:lnTo>
                    <a:lnTo>
                      <a:pt x="489" y="0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80" name="Freeform 10"/>
              <p:cNvSpPr>
                <a:spLocks/>
              </p:cNvSpPr>
              <p:nvPr/>
            </p:nvSpPr>
            <p:spPr bwMode="auto">
              <a:xfrm>
                <a:off x="2446338" y="1184275"/>
                <a:ext cx="781050" cy="554037"/>
              </a:xfrm>
              <a:custGeom>
                <a:avLst/>
                <a:gdLst>
                  <a:gd name="T0" fmla="*/ 492 w 492"/>
                  <a:gd name="T1" fmla="*/ 0 h 349"/>
                  <a:gd name="T2" fmla="*/ 251 w 492"/>
                  <a:gd name="T3" fmla="*/ 0 h 349"/>
                  <a:gd name="T4" fmla="*/ 0 w 492"/>
                  <a:gd name="T5" fmla="*/ 349 h 349"/>
                  <a:gd name="T6" fmla="*/ 241 w 492"/>
                  <a:gd name="T7" fmla="*/ 349 h 349"/>
                  <a:gd name="T8" fmla="*/ 492 w 492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349">
                    <a:moveTo>
                      <a:pt x="492" y="0"/>
                    </a:moveTo>
                    <a:lnTo>
                      <a:pt x="251" y="0"/>
                    </a:lnTo>
                    <a:lnTo>
                      <a:pt x="0" y="349"/>
                    </a:lnTo>
                    <a:lnTo>
                      <a:pt x="241" y="349"/>
                    </a:lnTo>
                    <a:lnTo>
                      <a:pt x="492" y="0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81" name="Freeform 11"/>
              <p:cNvSpPr>
                <a:spLocks/>
              </p:cNvSpPr>
              <p:nvPr/>
            </p:nvSpPr>
            <p:spPr bwMode="auto">
              <a:xfrm>
                <a:off x="3117851" y="1184275"/>
                <a:ext cx="776288" cy="554037"/>
              </a:xfrm>
              <a:custGeom>
                <a:avLst/>
                <a:gdLst>
                  <a:gd name="T0" fmla="*/ 489 w 489"/>
                  <a:gd name="T1" fmla="*/ 0 h 349"/>
                  <a:gd name="T2" fmla="*/ 251 w 489"/>
                  <a:gd name="T3" fmla="*/ 0 h 349"/>
                  <a:gd name="T4" fmla="*/ 0 w 489"/>
                  <a:gd name="T5" fmla="*/ 349 h 349"/>
                  <a:gd name="T6" fmla="*/ 241 w 489"/>
                  <a:gd name="T7" fmla="*/ 349 h 349"/>
                  <a:gd name="T8" fmla="*/ 489 w 489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349">
                    <a:moveTo>
                      <a:pt x="489" y="0"/>
                    </a:moveTo>
                    <a:lnTo>
                      <a:pt x="251" y="0"/>
                    </a:lnTo>
                    <a:lnTo>
                      <a:pt x="0" y="349"/>
                    </a:lnTo>
                    <a:lnTo>
                      <a:pt x="241" y="349"/>
                    </a:lnTo>
                    <a:lnTo>
                      <a:pt x="489" y="0"/>
                    </a:lnTo>
                    <a:close/>
                  </a:path>
                </a:pathLst>
              </a:custGeom>
              <a:gradFill flip="none" rotWithShape="0">
                <a:gsLst>
                  <a:gs pos="0">
                    <a:srgbClr val="3DA2DA"/>
                  </a:gs>
                  <a:gs pos="67000">
                    <a:srgbClr val="2083BD"/>
                  </a:gs>
                  <a:gs pos="100000">
                    <a:srgbClr val="00619D"/>
                  </a:gs>
                </a:gsLst>
                <a:lin ang="0" scaled="0"/>
                <a:tileRect/>
              </a:gradFill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87637" y="4056432"/>
            <a:ext cx="1757630" cy="1702051"/>
            <a:chOff x="587637" y="4056432"/>
            <a:chExt cx="1757630" cy="1702051"/>
          </a:xfrm>
        </p:grpSpPr>
        <p:sp>
          <p:nvSpPr>
            <p:cNvPr id="41" name="Rectangle 40"/>
            <p:cNvSpPr/>
            <p:nvPr/>
          </p:nvSpPr>
          <p:spPr>
            <a:xfrm>
              <a:off x="587637" y="4056432"/>
              <a:ext cx="1732230" cy="170205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2078" name="Picture 30" descr="C:\Users\dmathies\AppData\Local\Microsoft\Windows\Temporary Internet Files\Content.IE5\Z6YWHA2F\MC900089997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37" y="4056432"/>
              <a:ext cx="1732230" cy="1702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72" name="Group 2071"/>
          <p:cNvGrpSpPr/>
          <p:nvPr/>
        </p:nvGrpSpPr>
        <p:grpSpPr>
          <a:xfrm>
            <a:off x="3707904" y="4544136"/>
            <a:ext cx="2232248" cy="1149513"/>
            <a:chOff x="3707904" y="4544136"/>
            <a:chExt cx="2232248" cy="1149513"/>
          </a:xfrm>
        </p:grpSpPr>
        <p:sp>
          <p:nvSpPr>
            <p:cNvPr id="114" name="Rounded Rectangle 113"/>
            <p:cNvSpPr/>
            <p:nvPr/>
          </p:nvSpPr>
          <p:spPr>
            <a:xfrm>
              <a:off x="3707904" y="4544136"/>
              <a:ext cx="2178025" cy="1149513"/>
            </a:xfrm>
            <a:prstGeom prst="roundRect">
              <a:avLst>
                <a:gd name="adj" fmla="val 90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0050A0"/>
                </a:solidFill>
              </a:endParaRPr>
            </a:p>
          </p:txBody>
        </p:sp>
        <p:grpSp>
          <p:nvGrpSpPr>
            <p:cNvPr id="2071" name="Group 2070"/>
            <p:cNvGrpSpPr/>
            <p:nvPr/>
          </p:nvGrpSpPr>
          <p:grpSpPr>
            <a:xfrm>
              <a:off x="3787519" y="4761506"/>
              <a:ext cx="2152633" cy="679312"/>
              <a:chOff x="3787519" y="4761506"/>
              <a:chExt cx="2152633" cy="679312"/>
            </a:xfrm>
          </p:grpSpPr>
          <p:sp>
            <p:nvSpPr>
              <p:cNvPr id="3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3788627" y="4761506"/>
                <a:ext cx="2151525" cy="679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4" name="Freeform 7"/>
              <p:cNvSpPr>
                <a:spLocks/>
              </p:cNvSpPr>
              <p:nvPr/>
            </p:nvSpPr>
            <p:spPr bwMode="auto">
              <a:xfrm>
                <a:off x="3803033" y="4796968"/>
                <a:ext cx="643850" cy="643850"/>
              </a:xfrm>
              <a:custGeom>
                <a:avLst/>
                <a:gdLst>
                  <a:gd name="T0" fmla="*/ 492 w 492"/>
                  <a:gd name="T1" fmla="*/ 460 h 492"/>
                  <a:gd name="T2" fmla="*/ 460 w 492"/>
                  <a:gd name="T3" fmla="*/ 492 h 492"/>
                  <a:gd name="T4" fmla="*/ 32 w 492"/>
                  <a:gd name="T5" fmla="*/ 492 h 492"/>
                  <a:gd name="T6" fmla="*/ 0 w 492"/>
                  <a:gd name="T7" fmla="*/ 460 h 492"/>
                  <a:gd name="T8" fmla="*/ 0 w 492"/>
                  <a:gd name="T9" fmla="*/ 32 h 492"/>
                  <a:gd name="T10" fmla="*/ 32 w 492"/>
                  <a:gd name="T11" fmla="*/ 0 h 492"/>
                  <a:gd name="T12" fmla="*/ 460 w 492"/>
                  <a:gd name="T13" fmla="*/ 0 h 492"/>
                  <a:gd name="T14" fmla="*/ 492 w 492"/>
                  <a:gd name="T15" fmla="*/ 32 h 492"/>
                  <a:gd name="T16" fmla="*/ 492 w 492"/>
                  <a:gd name="T17" fmla="*/ 46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2" h="492">
                    <a:moveTo>
                      <a:pt x="492" y="460"/>
                    </a:moveTo>
                    <a:cubicBezTo>
                      <a:pt x="492" y="477"/>
                      <a:pt x="477" y="492"/>
                      <a:pt x="460" y="492"/>
                    </a:cubicBezTo>
                    <a:cubicBezTo>
                      <a:pt x="32" y="492"/>
                      <a:pt x="32" y="492"/>
                      <a:pt x="32" y="492"/>
                    </a:cubicBezTo>
                    <a:cubicBezTo>
                      <a:pt x="14" y="492"/>
                      <a:pt x="0" y="477"/>
                      <a:pt x="0" y="46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477" y="0"/>
                      <a:pt x="492" y="14"/>
                      <a:pt x="492" y="32"/>
                    </a:cubicBezTo>
                    <a:lnTo>
                      <a:pt x="492" y="46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32" name="Freeform 8"/>
              <p:cNvSpPr>
                <a:spLocks noEditPoints="1"/>
              </p:cNvSpPr>
              <p:nvPr/>
            </p:nvSpPr>
            <p:spPr bwMode="auto">
              <a:xfrm>
                <a:off x="4561300" y="4846836"/>
                <a:ext cx="181741" cy="207783"/>
              </a:xfrm>
              <a:custGeom>
                <a:avLst/>
                <a:gdLst>
                  <a:gd name="T0" fmla="*/ 119 w 139"/>
                  <a:gd name="T1" fmla="*/ 159 h 159"/>
                  <a:gd name="T2" fmla="*/ 90 w 139"/>
                  <a:gd name="T3" fmla="*/ 159 h 159"/>
                  <a:gd name="T4" fmla="*/ 55 w 139"/>
                  <a:gd name="T5" fmla="*/ 129 h 159"/>
                  <a:gd name="T6" fmla="*/ 0 w 139"/>
                  <a:gd name="T7" fmla="*/ 65 h 159"/>
                  <a:gd name="T8" fmla="*/ 69 w 139"/>
                  <a:gd name="T9" fmla="*/ 0 h 159"/>
                  <a:gd name="T10" fmla="*/ 139 w 139"/>
                  <a:gd name="T11" fmla="*/ 65 h 159"/>
                  <a:gd name="T12" fmla="*/ 82 w 139"/>
                  <a:gd name="T13" fmla="*/ 129 h 159"/>
                  <a:gd name="T14" fmla="*/ 95 w 139"/>
                  <a:gd name="T15" fmla="*/ 141 h 159"/>
                  <a:gd name="T16" fmla="*/ 119 w 139"/>
                  <a:gd name="T17" fmla="*/ 141 h 159"/>
                  <a:gd name="T18" fmla="*/ 119 w 139"/>
                  <a:gd name="T19" fmla="*/ 159 h 159"/>
                  <a:gd name="T20" fmla="*/ 35 w 139"/>
                  <a:gd name="T21" fmla="*/ 65 h 159"/>
                  <a:gd name="T22" fmla="*/ 69 w 139"/>
                  <a:gd name="T23" fmla="*/ 110 h 159"/>
                  <a:gd name="T24" fmla="*/ 104 w 139"/>
                  <a:gd name="T25" fmla="*/ 65 h 159"/>
                  <a:gd name="T26" fmla="*/ 69 w 139"/>
                  <a:gd name="T27" fmla="*/ 20 h 159"/>
                  <a:gd name="T28" fmla="*/ 35 w 139"/>
                  <a:gd name="T29" fmla="*/ 6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159">
                    <a:moveTo>
                      <a:pt x="119" y="159"/>
                    </a:moveTo>
                    <a:cubicBezTo>
                      <a:pt x="90" y="159"/>
                      <a:pt x="90" y="159"/>
                      <a:pt x="90" y="159"/>
                    </a:cubicBezTo>
                    <a:cubicBezTo>
                      <a:pt x="71" y="159"/>
                      <a:pt x="55" y="159"/>
                      <a:pt x="55" y="129"/>
                    </a:cubicBezTo>
                    <a:cubicBezTo>
                      <a:pt x="32" y="126"/>
                      <a:pt x="0" y="106"/>
                      <a:pt x="0" y="65"/>
                    </a:cubicBezTo>
                    <a:cubicBezTo>
                      <a:pt x="0" y="33"/>
                      <a:pt x="21" y="0"/>
                      <a:pt x="69" y="0"/>
                    </a:cubicBezTo>
                    <a:cubicBezTo>
                      <a:pt x="117" y="0"/>
                      <a:pt x="139" y="33"/>
                      <a:pt x="139" y="65"/>
                    </a:cubicBezTo>
                    <a:cubicBezTo>
                      <a:pt x="139" y="106"/>
                      <a:pt x="108" y="126"/>
                      <a:pt x="82" y="129"/>
                    </a:cubicBezTo>
                    <a:cubicBezTo>
                      <a:pt x="82" y="140"/>
                      <a:pt x="85" y="141"/>
                      <a:pt x="95" y="141"/>
                    </a:cubicBezTo>
                    <a:cubicBezTo>
                      <a:pt x="119" y="141"/>
                      <a:pt x="119" y="141"/>
                      <a:pt x="119" y="141"/>
                    </a:cubicBezTo>
                    <a:lnTo>
                      <a:pt x="119" y="159"/>
                    </a:lnTo>
                    <a:close/>
                    <a:moveTo>
                      <a:pt x="35" y="65"/>
                    </a:moveTo>
                    <a:cubicBezTo>
                      <a:pt x="35" y="81"/>
                      <a:pt x="40" y="110"/>
                      <a:pt x="69" y="110"/>
                    </a:cubicBezTo>
                    <a:cubicBezTo>
                      <a:pt x="98" y="110"/>
                      <a:pt x="104" y="81"/>
                      <a:pt x="104" y="65"/>
                    </a:cubicBezTo>
                    <a:cubicBezTo>
                      <a:pt x="104" y="49"/>
                      <a:pt x="98" y="20"/>
                      <a:pt x="69" y="20"/>
                    </a:cubicBezTo>
                    <a:cubicBezTo>
                      <a:pt x="40" y="20"/>
                      <a:pt x="35" y="49"/>
                      <a:pt x="35" y="6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auto">
              <a:xfrm>
                <a:off x="4767974" y="4895041"/>
                <a:ext cx="130765" cy="121899"/>
              </a:xfrm>
              <a:custGeom>
                <a:avLst/>
                <a:gdLst>
                  <a:gd name="T0" fmla="*/ 68 w 100"/>
                  <a:gd name="T1" fmla="*/ 81 h 93"/>
                  <a:gd name="T2" fmla="*/ 32 w 100"/>
                  <a:gd name="T3" fmla="*/ 93 h 93"/>
                  <a:gd name="T4" fmla="*/ 0 w 100"/>
                  <a:gd name="T5" fmla="*/ 65 h 93"/>
                  <a:gd name="T6" fmla="*/ 0 w 100"/>
                  <a:gd name="T7" fmla="*/ 0 h 93"/>
                  <a:gd name="T8" fmla="*/ 32 w 100"/>
                  <a:gd name="T9" fmla="*/ 0 h 93"/>
                  <a:gd name="T10" fmla="*/ 32 w 100"/>
                  <a:gd name="T11" fmla="*/ 55 h 93"/>
                  <a:gd name="T12" fmla="*/ 45 w 100"/>
                  <a:gd name="T13" fmla="*/ 74 h 93"/>
                  <a:gd name="T14" fmla="*/ 68 w 100"/>
                  <a:gd name="T15" fmla="*/ 64 h 93"/>
                  <a:gd name="T16" fmla="*/ 68 w 100"/>
                  <a:gd name="T17" fmla="*/ 0 h 93"/>
                  <a:gd name="T18" fmla="*/ 100 w 100"/>
                  <a:gd name="T19" fmla="*/ 0 h 93"/>
                  <a:gd name="T20" fmla="*/ 100 w 100"/>
                  <a:gd name="T21" fmla="*/ 91 h 93"/>
                  <a:gd name="T22" fmla="*/ 68 w 100"/>
                  <a:gd name="T23" fmla="*/ 91 h 93"/>
                  <a:gd name="T24" fmla="*/ 68 w 100"/>
                  <a:gd name="T25" fmla="*/ 8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0" h="93">
                    <a:moveTo>
                      <a:pt x="68" y="81"/>
                    </a:moveTo>
                    <a:cubicBezTo>
                      <a:pt x="58" y="88"/>
                      <a:pt x="45" y="93"/>
                      <a:pt x="32" y="93"/>
                    </a:cubicBezTo>
                    <a:cubicBezTo>
                      <a:pt x="19" y="93"/>
                      <a:pt x="0" y="87"/>
                      <a:pt x="0" y="6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62"/>
                      <a:pt x="32" y="74"/>
                      <a:pt x="45" y="74"/>
                    </a:cubicBezTo>
                    <a:cubicBezTo>
                      <a:pt x="55" y="74"/>
                      <a:pt x="62" y="69"/>
                      <a:pt x="68" y="64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68" y="91"/>
                      <a:pt x="68" y="91"/>
                      <a:pt x="68" y="91"/>
                    </a:cubicBezTo>
                    <a:lnTo>
                      <a:pt x="68" y="8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49" name="Freeform 10"/>
              <p:cNvSpPr>
                <a:spLocks noEditPoints="1"/>
              </p:cNvSpPr>
              <p:nvPr/>
            </p:nvSpPr>
            <p:spPr bwMode="auto">
              <a:xfrm>
                <a:off x="4924782" y="4893933"/>
                <a:ext cx="140184" cy="123008"/>
              </a:xfrm>
              <a:custGeom>
                <a:avLst/>
                <a:gdLst>
                  <a:gd name="T0" fmla="*/ 72 w 107"/>
                  <a:gd name="T1" fmla="*/ 84 h 94"/>
                  <a:gd name="T2" fmla="*/ 38 w 107"/>
                  <a:gd name="T3" fmla="*/ 94 h 94"/>
                  <a:gd name="T4" fmla="*/ 0 w 107"/>
                  <a:gd name="T5" fmla="*/ 67 h 94"/>
                  <a:gd name="T6" fmla="*/ 70 w 107"/>
                  <a:gd name="T7" fmla="*/ 34 h 94"/>
                  <a:gd name="T8" fmla="*/ 55 w 107"/>
                  <a:gd name="T9" fmla="*/ 17 h 94"/>
                  <a:gd name="T10" fmla="*/ 36 w 107"/>
                  <a:gd name="T11" fmla="*/ 28 h 94"/>
                  <a:gd name="T12" fmla="*/ 5 w 107"/>
                  <a:gd name="T13" fmla="*/ 25 h 94"/>
                  <a:gd name="T14" fmla="*/ 55 w 107"/>
                  <a:gd name="T15" fmla="*/ 0 h 94"/>
                  <a:gd name="T16" fmla="*/ 102 w 107"/>
                  <a:gd name="T17" fmla="*/ 28 h 94"/>
                  <a:gd name="T18" fmla="*/ 102 w 107"/>
                  <a:gd name="T19" fmla="*/ 73 h 94"/>
                  <a:gd name="T20" fmla="*/ 107 w 107"/>
                  <a:gd name="T21" fmla="*/ 92 h 94"/>
                  <a:gd name="T22" fmla="*/ 75 w 107"/>
                  <a:gd name="T23" fmla="*/ 92 h 94"/>
                  <a:gd name="T24" fmla="*/ 72 w 107"/>
                  <a:gd name="T25" fmla="*/ 84 h 94"/>
                  <a:gd name="T26" fmla="*/ 70 w 107"/>
                  <a:gd name="T27" fmla="*/ 51 h 94"/>
                  <a:gd name="T28" fmla="*/ 31 w 107"/>
                  <a:gd name="T29" fmla="*/ 66 h 94"/>
                  <a:gd name="T30" fmla="*/ 42 w 107"/>
                  <a:gd name="T31" fmla="*/ 76 h 94"/>
                  <a:gd name="T32" fmla="*/ 70 w 107"/>
                  <a:gd name="T33" fmla="*/ 64 h 94"/>
                  <a:gd name="T34" fmla="*/ 70 w 107"/>
                  <a:gd name="T35" fmla="*/ 5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94">
                    <a:moveTo>
                      <a:pt x="72" y="84"/>
                    </a:moveTo>
                    <a:cubicBezTo>
                      <a:pt x="60" y="90"/>
                      <a:pt x="53" y="94"/>
                      <a:pt x="38" y="94"/>
                    </a:cubicBezTo>
                    <a:cubicBezTo>
                      <a:pt x="17" y="94"/>
                      <a:pt x="0" y="83"/>
                      <a:pt x="0" y="67"/>
                    </a:cubicBezTo>
                    <a:cubicBezTo>
                      <a:pt x="0" y="41"/>
                      <a:pt x="45" y="36"/>
                      <a:pt x="70" y="34"/>
                    </a:cubicBezTo>
                    <a:cubicBezTo>
                      <a:pt x="72" y="22"/>
                      <a:pt x="67" y="17"/>
                      <a:pt x="55" y="17"/>
                    </a:cubicBezTo>
                    <a:cubicBezTo>
                      <a:pt x="45" y="17"/>
                      <a:pt x="37" y="20"/>
                      <a:pt x="36" y="28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12" y="6"/>
                      <a:pt x="29" y="0"/>
                      <a:pt x="55" y="0"/>
                    </a:cubicBezTo>
                    <a:cubicBezTo>
                      <a:pt x="87" y="0"/>
                      <a:pt x="102" y="11"/>
                      <a:pt x="102" y="28"/>
                    </a:cubicBezTo>
                    <a:cubicBezTo>
                      <a:pt x="102" y="73"/>
                      <a:pt x="102" y="73"/>
                      <a:pt x="102" y="73"/>
                    </a:cubicBezTo>
                    <a:cubicBezTo>
                      <a:pt x="102" y="79"/>
                      <a:pt x="103" y="86"/>
                      <a:pt x="107" y="92"/>
                    </a:cubicBezTo>
                    <a:cubicBezTo>
                      <a:pt x="75" y="92"/>
                      <a:pt x="75" y="92"/>
                      <a:pt x="75" y="92"/>
                    </a:cubicBezTo>
                    <a:lnTo>
                      <a:pt x="72" y="84"/>
                    </a:lnTo>
                    <a:close/>
                    <a:moveTo>
                      <a:pt x="70" y="51"/>
                    </a:moveTo>
                    <a:cubicBezTo>
                      <a:pt x="57" y="52"/>
                      <a:pt x="31" y="53"/>
                      <a:pt x="31" y="66"/>
                    </a:cubicBezTo>
                    <a:cubicBezTo>
                      <a:pt x="31" y="72"/>
                      <a:pt x="34" y="76"/>
                      <a:pt x="42" y="76"/>
                    </a:cubicBezTo>
                    <a:cubicBezTo>
                      <a:pt x="55" y="76"/>
                      <a:pt x="64" y="70"/>
                      <a:pt x="70" y="64"/>
                    </a:cubicBezTo>
                    <a:lnTo>
                      <a:pt x="70" y="5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48" name="Rectangle 11"/>
              <p:cNvSpPr>
                <a:spLocks noChangeArrowheads="1"/>
              </p:cNvSpPr>
              <p:nvPr/>
            </p:nvSpPr>
            <p:spPr bwMode="auto">
              <a:xfrm>
                <a:off x="5091008" y="4849052"/>
                <a:ext cx="42111" cy="16511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49" name="Freeform 12"/>
              <p:cNvSpPr>
                <a:spLocks noEditPoints="1"/>
              </p:cNvSpPr>
              <p:nvPr/>
            </p:nvSpPr>
            <p:spPr bwMode="auto">
              <a:xfrm>
                <a:off x="5163040" y="4849052"/>
                <a:ext cx="42111" cy="165118"/>
              </a:xfrm>
              <a:custGeom>
                <a:avLst/>
                <a:gdLst>
                  <a:gd name="T0" fmla="*/ 76 w 76"/>
                  <a:gd name="T1" fmla="*/ 52 h 298"/>
                  <a:gd name="T2" fmla="*/ 0 w 76"/>
                  <a:gd name="T3" fmla="*/ 52 h 298"/>
                  <a:gd name="T4" fmla="*/ 0 w 76"/>
                  <a:gd name="T5" fmla="*/ 0 h 298"/>
                  <a:gd name="T6" fmla="*/ 76 w 76"/>
                  <a:gd name="T7" fmla="*/ 0 h 298"/>
                  <a:gd name="T8" fmla="*/ 76 w 76"/>
                  <a:gd name="T9" fmla="*/ 52 h 298"/>
                  <a:gd name="T10" fmla="*/ 76 w 76"/>
                  <a:gd name="T11" fmla="*/ 298 h 298"/>
                  <a:gd name="T12" fmla="*/ 0 w 76"/>
                  <a:gd name="T13" fmla="*/ 298 h 298"/>
                  <a:gd name="T14" fmla="*/ 0 w 76"/>
                  <a:gd name="T15" fmla="*/ 83 h 298"/>
                  <a:gd name="T16" fmla="*/ 76 w 76"/>
                  <a:gd name="T17" fmla="*/ 83 h 298"/>
                  <a:gd name="T18" fmla="*/ 76 w 76"/>
                  <a:gd name="T19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298">
                    <a:moveTo>
                      <a:pt x="76" y="52"/>
                    </a:moveTo>
                    <a:lnTo>
                      <a:pt x="0" y="52"/>
                    </a:lnTo>
                    <a:lnTo>
                      <a:pt x="0" y="0"/>
                    </a:lnTo>
                    <a:lnTo>
                      <a:pt x="76" y="0"/>
                    </a:lnTo>
                    <a:lnTo>
                      <a:pt x="76" y="52"/>
                    </a:lnTo>
                    <a:close/>
                    <a:moveTo>
                      <a:pt x="76" y="298"/>
                    </a:moveTo>
                    <a:lnTo>
                      <a:pt x="0" y="298"/>
                    </a:lnTo>
                    <a:lnTo>
                      <a:pt x="0" y="83"/>
                    </a:lnTo>
                    <a:lnTo>
                      <a:pt x="76" y="83"/>
                    </a:lnTo>
                    <a:lnTo>
                      <a:pt x="76" y="29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2" name="Freeform 13"/>
              <p:cNvSpPr>
                <a:spLocks noEditPoints="1"/>
              </p:cNvSpPr>
              <p:nvPr/>
            </p:nvSpPr>
            <p:spPr bwMode="auto">
              <a:xfrm>
                <a:off x="5231192" y="4893933"/>
                <a:ext cx="140184" cy="123008"/>
              </a:xfrm>
              <a:custGeom>
                <a:avLst/>
                <a:gdLst>
                  <a:gd name="T0" fmla="*/ 73 w 107"/>
                  <a:gd name="T1" fmla="*/ 84 h 94"/>
                  <a:gd name="T2" fmla="*/ 38 w 107"/>
                  <a:gd name="T3" fmla="*/ 94 h 94"/>
                  <a:gd name="T4" fmla="*/ 0 w 107"/>
                  <a:gd name="T5" fmla="*/ 67 h 94"/>
                  <a:gd name="T6" fmla="*/ 71 w 107"/>
                  <a:gd name="T7" fmla="*/ 34 h 94"/>
                  <a:gd name="T8" fmla="*/ 56 w 107"/>
                  <a:gd name="T9" fmla="*/ 17 h 94"/>
                  <a:gd name="T10" fmla="*/ 37 w 107"/>
                  <a:gd name="T11" fmla="*/ 28 h 94"/>
                  <a:gd name="T12" fmla="*/ 6 w 107"/>
                  <a:gd name="T13" fmla="*/ 25 h 94"/>
                  <a:gd name="T14" fmla="*/ 56 w 107"/>
                  <a:gd name="T15" fmla="*/ 0 h 94"/>
                  <a:gd name="T16" fmla="*/ 103 w 107"/>
                  <a:gd name="T17" fmla="*/ 28 h 94"/>
                  <a:gd name="T18" fmla="*/ 103 w 107"/>
                  <a:gd name="T19" fmla="*/ 73 h 94"/>
                  <a:gd name="T20" fmla="*/ 107 w 107"/>
                  <a:gd name="T21" fmla="*/ 92 h 94"/>
                  <a:gd name="T22" fmla="*/ 76 w 107"/>
                  <a:gd name="T23" fmla="*/ 92 h 94"/>
                  <a:gd name="T24" fmla="*/ 73 w 107"/>
                  <a:gd name="T25" fmla="*/ 84 h 94"/>
                  <a:gd name="T26" fmla="*/ 71 w 107"/>
                  <a:gd name="T27" fmla="*/ 51 h 94"/>
                  <a:gd name="T28" fmla="*/ 32 w 107"/>
                  <a:gd name="T29" fmla="*/ 66 h 94"/>
                  <a:gd name="T30" fmla="*/ 43 w 107"/>
                  <a:gd name="T31" fmla="*/ 76 h 94"/>
                  <a:gd name="T32" fmla="*/ 71 w 107"/>
                  <a:gd name="T33" fmla="*/ 64 h 94"/>
                  <a:gd name="T34" fmla="*/ 71 w 107"/>
                  <a:gd name="T35" fmla="*/ 5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94">
                    <a:moveTo>
                      <a:pt x="73" y="84"/>
                    </a:moveTo>
                    <a:cubicBezTo>
                      <a:pt x="61" y="90"/>
                      <a:pt x="54" y="94"/>
                      <a:pt x="38" y="94"/>
                    </a:cubicBezTo>
                    <a:cubicBezTo>
                      <a:pt x="18" y="94"/>
                      <a:pt x="0" y="83"/>
                      <a:pt x="0" y="67"/>
                    </a:cubicBezTo>
                    <a:cubicBezTo>
                      <a:pt x="0" y="41"/>
                      <a:pt x="45" y="36"/>
                      <a:pt x="71" y="34"/>
                    </a:cubicBezTo>
                    <a:cubicBezTo>
                      <a:pt x="73" y="22"/>
                      <a:pt x="68" y="17"/>
                      <a:pt x="56" y="17"/>
                    </a:cubicBezTo>
                    <a:cubicBezTo>
                      <a:pt x="46" y="17"/>
                      <a:pt x="38" y="20"/>
                      <a:pt x="37" y="28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3" y="6"/>
                      <a:pt x="30" y="0"/>
                      <a:pt x="56" y="0"/>
                    </a:cubicBezTo>
                    <a:cubicBezTo>
                      <a:pt x="88" y="0"/>
                      <a:pt x="103" y="11"/>
                      <a:pt x="103" y="28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3" y="79"/>
                      <a:pt x="103" y="86"/>
                      <a:pt x="107" y="92"/>
                    </a:cubicBezTo>
                    <a:cubicBezTo>
                      <a:pt x="76" y="92"/>
                      <a:pt x="76" y="92"/>
                      <a:pt x="76" y="92"/>
                    </a:cubicBezTo>
                    <a:lnTo>
                      <a:pt x="73" y="84"/>
                    </a:lnTo>
                    <a:close/>
                    <a:moveTo>
                      <a:pt x="71" y="51"/>
                    </a:moveTo>
                    <a:cubicBezTo>
                      <a:pt x="58" y="52"/>
                      <a:pt x="32" y="53"/>
                      <a:pt x="32" y="66"/>
                    </a:cubicBezTo>
                    <a:cubicBezTo>
                      <a:pt x="32" y="72"/>
                      <a:pt x="35" y="76"/>
                      <a:pt x="43" y="76"/>
                    </a:cubicBezTo>
                    <a:cubicBezTo>
                      <a:pt x="56" y="76"/>
                      <a:pt x="65" y="70"/>
                      <a:pt x="71" y="64"/>
                    </a:cubicBezTo>
                    <a:lnTo>
                      <a:pt x="71" y="5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3" name="Freeform 14"/>
              <p:cNvSpPr>
                <a:spLocks/>
              </p:cNvSpPr>
              <p:nvPr/>
            </p:nvSpPr>
            <p:spPr bwMode="auto">
              <a:xfrm>
                <a:off x="5393540" y="4893933"/>
                <a:ext cx="136306" cy="123008"/>
              </a:xfrm>
              <a:custGeom>
                <a:avLst/>
                <a:gdLst>
                  <a:gd name="T0" fmla="*/ 104 w 104"/>
                  <a:gd name="T1" fmla="*/ 63 h 94"/>
                  <a:gd name="T2" fmla="*/ 53 w 104"/>
                  <a:gd name="T3" fmla="*/ 94 h 94"/>
                  <a:gd name="T4" fmla="*/ 0 w 104"/>
                  <a:gd name="T5" fmla="*/ 47 h 94"/>
                  <a:gd name="T6" fmla="*/ 53 w 104"/>
                  <a:gd name="T7" fmla="*/ 0 h 94"/>
                  <a:gd name="T8" fmla="*/ 104 w 104"/>
                  <a:gd name="T9" fmla="*/ 31 h 94"/>
                  <a:gd name="T10" fmla="*/ 75 w 104"/>
                  <a:gd name="T11" fmla="*/ 34 h 94"/>
                  <a:gd name="T12" fmla="*/ 53 w 104"/>
                  <a:gd name="T13" fmla="*/ 17 h 94"/>
                  <a:gd name="T14" fmla="*/ 33 w 104"/>
                  <a:gd name="T15" fmla="*/ 47 h 94"/>
                  <a:gd name="T16" fmla="*/ 53 w 104"/>
                  <a:gd name="T17" fmla="*/ 76 h 94"/>
                  <a:gd name="T18" fmla="*/ 75 w 104"/>
                  <a:gd name="T19" fmla="*/ 59 h 94"/>
                  <a:gd name="T20" fmla="*/ 104 w 104"/>
                  <a:gd name="T21" fmla="*/ 6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94">
                    <a:moveTo>
                      <a:pt x="104" y="63"/>
                    </a:moveTo>
                    <a:cubicBezTo>
                      <a:pt x="99" y="81"/>
                      <a:pt x="80" y="94"/>
                      <a:pt x="53" y="94"/>
                    </a:cubicBezTo>
                    <a:cubicBezTo>
                      <a:pt x="18" y="94"/>
                      <a:pt x="0" y="71"/>
                      <a:pt x="0" y="47"/>
                    </a:cubicBezTo>
                    <a:cubicBezTo>
                      <a:pt x="0" y="23"/>
                      <a:pt x="18" y="0"/>
                      <a:pt x="53" y="0"/>
                    </a:cubicBezTo>
                    <a:cubicBezTo>
                      <a:pt x="80" y="0"/>
                      <a:pt x="99" y="12"/>
                      <a:pt x="104" y="31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3" y="26"/>
                      <a:pt x="70" y="17"/>
                      <a:pt x="53" y="17"/>
                    </a:cubicBezTo>
                    <a:cubicBezTo>
                      <a:pt x="36" y="17"/>
                      <a:pt x="33" y="35"/>
                      <a:pt x="33" y="47"/>
                    </a:cubicBezTo>
                    <a:cubicBezTo>
                      <a:pt x="33" y="58"/>
                      <a:pt x="36" y="76"/>
                      <a:pt x="53" y="76"/>
                    </a:cubicBezTo>
                    <a:cubicBezTo>
                      <a:pt x="70" y="76"/>
                      <a:pt x="73" y="67"/>
                      <a:pt x="75" y="59"/>
                    </a:cubicBezTo>
                    <a:lnTo>
                      <a:pt x="104" y="6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4" name="Freeform 15"/>
              <p:cNvSpPr>
                <a:spLocks noEditPoints="1"/>
              </p:cNvSpPr>
              <p:nvPr/>
            </p:nvSpPr>
            <p:spPr bwMode="auto">
              <a:xfrm>
                <a:off x="3787519" y="5127758"/>
                <a:ext cx="417229" cy="241028"/>
              </a:xfrm>
              <a:custGeom>
                <a:avLst/>
                <a:gdLst>
                  <a:gd name="T0" fmla="*/ 267 w 319"/>
                  <a:gd name="T1" fmla="*/ 184 h 184"/>
                  <a:gd name="T2" fmla="*/ 240 w 319"/>
                  <a:gd name="T3" fmla="*/ 174 h 184"/>
                  <a:gd name="T4" fmla="*/ 235 w 319"/>
                  <a:gd name="T5" fmla="*/ 167 h 184"/>
                  <a:gd name="T6" fmla="*/ 92 w 319"/>
                  <a:gd name="T7" fmla="*/ 167 h 184"/>
                  <a:gd name="T8" fmla="*/ 87 w 319"/>
                  <a:gd name="T9" fmla="*/ 174 h 184"/>
                  <a:gd name="T10" fmla="*/ 60 w 319"/>
                  <a:gd name="T11" fmla="*/ 184 h 184"/>
                  <a:gd name="T12" fmla="*/ 33 w 319"/>
                  <a:gd name="T13" fmla="*/ 174 h 184"/>
                  <a:gd name="T14" fmla="*/ 27 w 319"/>
                  <a:gd name="T15" fmla="*/ 167 h 184"/>
                  <a:gd name="T16" fmla="*/ 0 w 319"/>
                  <a:gd name="T17" fmla="*/ 167 h 184"/>
                  <a:gd name="T18" fmla="*/ 0 w 319"/>
                  <a:gd name="T19" fmla="*/ 87 h 184"/>
                  <a:gd name="T20" fmla="*/ 25 w 319"/>
                  <a:gd name="T21" fmla="*/ 66 h 184"/>
                  <a:gd name="T22" fmla="*/ 38 w 319"/>
                  <a:gd name="T23" fmla="*/ 38 h 184"/>
                  <a:gd name="T24" fmla="*/ 59 w 319"/>
                  <a:gd name="T25" fmla="*/ 26 h 184"/>
                  <a:gd name="T26" fmla="*/ 84 w 319"/>
                  <a:gd name="T27" fmla="*/ 26 h 184"/>
                  <a:gd name="T28" fmla="*/ 84 w 319"/>
                  <a:gd name="T29" fmla="*/ 0 h 184"/>
                  <a:gd name="T30" fmla="*/ 319 w 319"/>
                  <a:gd name="T31" fmla="*/ 0 h 184"/>
                  <a:gd name="T32" fmla="*/ 319 w 319"/>
                  <a:gd name="T33" fmla="*/ 167 h 184"/>
                  <a:gd name="T34" fmla="*/ 300 w 319"/>
                  <a:gd name="T35" fmla="*/ 167 h 184"/>
                  <a:gd name="T36" fmla="*/ 294 w 319"/>
                  <a:gd name="T37" fmla="*/ 174 h 184"/>
                  <a:gd name="T38" fmla="*/ 267 w 319"/>
                  <a:gd name="T39" fmla="*/ 184 h 184"/>
                  <a:gd name="T40" fmla="*/ 267 w 319"/>
                  <a:gd name="T41" fmla="*/ 131 h 184"/>
                  <a:gd name="T42" fmla="*/ 254 w 319"/>
                  <a:gd name="T43" fmla="*/ 136 h 184"/>
                  <a:gd name="T44" fmla="*/ 249 w 319"/>
                  <a:gd name="T45" fmla="*/ 147 h 184"/>
                  <a:gd name="T46" fmla="*/ 254 w 319"/>
                  <a:gd name="T47" fmla="*/ 159 h 184"/>
                  <a:gd name="T48" fmla="*/ 267 w 319"/>
                  <a:gd name="T49" fmla="*/ 164 h 184"/>
                  <a:gd name="T50" fmla="*/ 281 w 319"/>
                  <a:gd name="T51" fmla="*/ 159 h 184"/>
                  <a:gd name="T52" fmla="*/ 286 w 319"/>
                  <a:gd name="T53" fmla="*/ 147 h 184"/>
                  <a:gd name="T54" fmla="*/ 281 w 319"/>
                  <a:gd name="T55" fmla="*/ 136 h 184"/>
                  <a:gd name="T56" fmla="*/ 267 w 319"/>
                  <a:gd name="T57" fmla="*/ 131 h 184"/>
                  <a:gd name="T58" fmla="*/ 60 w 319"/>
                  <a:gd name="T59" fmla="*/ 131 h 184"/>
                  <a:gd name="T60" fmla="*/ 46 w 319"/>
                  <a:gd name="T61" fmla="*/ 136 h 184"/>
                  <a:gd name="T62" fmla="*/ 41 w 319"/>
                  <a:gd name="T63" fmla="*/ 147 h 184"/>
                  <a:gd name="T64" fmla="*/ 46 w 319"/>
                  <a:gd name="T65" fmla="*/ 159 h 184"/>
                  <a:gd name="T66" fmla="*/ 60 w 319"/>
                  <a:gd name="T67" fmla="*/ 164 h 184"/>
                  <a:gd name="T68" fmla="*/ 73 w 319"/>
                  <a:gd name="T69" fmla="*/ 159 h 184"/>
                  <a:gd name="T70" fmla="*/ 78 w 319"/>
                  <a:gd name="T71" fmla="*/ 147 h 184"/>
                  <a:gd name="T72" fmla="*/ 73 w 319"/>
                  <a:gd name="T73" fmla="*/ 136 h 184"/>
                  <a:gd name="T74" fmla="*/ 60 w 319"/>
                  <a:gd name="T75" fmla="*/ 131 h 184"/>
                  <a:gd name="T76" fmla="*/ 104 w 319"/>
                  <a:gd name="T77" fmla="*/ 147 h 184"/>
                  <a:gd name="T78" fmla="*/ 222 w 319"/>
                  <a:gd name="T79" fmla="*/ 147 h 184"/>
                  <a:gd name="T80" fmla="*/ 222 w 319"/>
                  <a:gd name="T81" fmla="*/ 146 h 184"/>
                  <a:gd name="T82" fmla="*/ 236 w 319"/>
                  <a:gd name="T83" fmla="*/ 116 h 184"/>
                  <a:gd name="T84" fmla="*/ 267 w 319"/>
                  <a:gd name="T85" fmla="*/ 104 h 184"/>
                  <a:gd name="T86" fmla="*/ 298 w 319"/>
                  <a:gd name="T87" fmla="*/ 116 h 184"/>
                  <a:gd name="T88" fmla="*/ 299 w 319"/>
                  <a:gd name="T89" fmla="*/ 116 h 184"/>
                  <a:gd name="T90" fmla="*/ 299 w 319"/>
                  <a:gd name="T91" fmla="*/ 20 h 184"/>
                  <a:gd name="T92" fmla="*/ 104 w 319"/>
                  <a:gd name="T93" fmla="*/ 20 h 184"/>
                  <a:gd name="T94" fmla="*/ 104 w 319"/>
                  <a:gd name="T95" fmla="*/ 147 h 184"/>
                  <a:gd name="T96" fmla="*/ 20 w 319"/>
                  <a:gd name="T97" fmla="*/ 86 h 184"/>
                  <a:gd name="T98" fmla="*/ 20 w 319"/>
                  <a:gd name="T99" fmla="*/ 87 h 184"/>
                  <a:gd name="T100" fmla="*/ 20 w 319"/>
                  <a:gd name="T101" fmla="*/ 127 h 184"/>
                  <a:gd name="T102" fmla="*/ 28 w 319"/>
                  <a:gd name="T103" fmla="*/ 116 h 184"/>
                  <a:gd name="T104" fmla="*/ 60 w 319"/>
                  <a:gd name="T105" fmla="*/ 104 h 184"/>
                  <a:gd name="T106" fmla="*/ 78 w 319"/>
                  <a:gd name="T107" fmla="*/ 108 h 184"/>
                  <a:gd name="T108" fmla="*/ 78 w 319"/>
                  <a:gd name="T109" fmla="*/ 86 h 184"/>
                  <a:gd name="T110" fmla="*/ 26 w 319"/>
                  <a:gd name="T111" fmla="*/ 86 h 184"/>
                  <a:gd name="T112" fmla="*/ 20 w 319"/>
                  <a:gd name="T113" fmla="*/ 86 h 184"/>
                  <a:gd name="T114" fmla="*/ 53 w 319"/>
                  <a:gd name="T115" fmla="*/ 66 h 184"/>
                  <a:gd name="T116" fmla="*/ 73 w 319"/>
                  <a:gd name="T117" fmla="*/ 66 h 184"/>
                  <a:gd name="T118" fmla="*/ 73 w 319"/>
                  <a:gd name="T119" fmla="*/ 53 h 184"/>
                  <a:gd name="T120" fmla="*/ 59 w 319"/>
                  <a:gd name="T121" fmla="*/ 53 h 184"/>
                  <a:gd name="T122" fmla="*/ 53 w 319"/>
                  <a:gd name="T123" fmla="*/ 6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9" h="184">
                    <a:moveTo>
                      <a:pt x="267" y="184"/>
                    </a:moveTo>
                    <a:cubicBezTo>
                      <a:pt x="257" y="184"/>
                      <a:pt x="248" y="180"/>
                      <a:pt x="240" y="174"/>
                    </a:cubicBezTo>
                    <a:cubicBezTo>
                      <a:pt x="238" y="172"/>
                      <a:pt x="237" y="170"/>
                      <a:pt x="235" y="167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1" y="170"/>
                      <a:pt x="89" y="172"/>
                      <a:pt x="87" y="174"/>
                    </a:cubicBezTo>
                    <a:cubicBezTo>
                      <a:pt x="79" y="180"/>
                      <a:pt x="70" y="184"/>
                      <a:pt x="60" y="184"/>
                    </a:cubicBezTo>
                    <a:cubicBezTo>
                      <a:pt x="49" y="184"/>
                      <a:pt x="40" y="180"/>
                      <a:pt x="33" y="174"/>
                    </a:cubicBezTo>
                    <a:cubicBezTo>
                      <a:pt x="31" y="172"/>
                      <a:pt x="29" y="170"/>
                      <a:pt x="27" y="167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2"/>
                      <a:pt x="2" y="66"/>
                      <a:pt x="25" y="66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2" y="30"/>
                      <a:pt x="49" y="26"/>
                      <a:pt x="59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319" y="167"/>
                      <a:pt x="319" y="167"/>
                      <a:pt x="319" y="167"/>
                    </a:cubicBezTo>
                    <a:cubicBezTo>
                      <a:pt x="300" y="167"/>
                      <a:pt x="300" y="167"/>
                      <a:pt x="300" y="167"/>
                    </a:cubicBezTo>
                    <a:cubicBezTo>
                      <a:pt x="298" y="170"/>
                      <a:pt x="297" y="172"/>
                      <a:pt x="294" y="174"/>
                    </a:cubicBezTo>
                    <a:cubicBezTo>
                      <a:pt x="287" y="180"/>
                      <a:pt x="278" y="184"/>
                      <a:pt x="267" y="184"/>
                    </a:cubicBezTo>
                    <a:close/>
                    <a:moveTo>
                      <a:pt x="267" y="131"/>
                    </a:moveTo>
                    <a:cubicBezTo>
                      <a:pt x="262" y="131"/>
                      <a:pt x="258" y="132"/>
                      <a:pt x="254" y="136"/>
                    </a:cubicBezTo>
                    <a:cubicBezTo>
                      <a:pt x="250" y="139"/>
                      <a:pt x="249" y="143"/>
                      <a:pt x="249" y="147"/>
                    </a:cubicBezTo>
                    <a:cubicBezTo>
                      <a:pt x="249" y="152"/>
                      <a:pt x="250" y="156"/>
                      <a:pt x="254" y="159"/>
                    </a:cubicBezTo>
                    <a:cubicBezTo>
                      <a:pt x="258" y="162"/>
                      <a:pt x="262" y="164"/>
                      <a:pt x="267" y="164"/>
                    </a:cubicBezTo>
                    <a:cubicBezTo>
                      <a:pt x="273" y="164"/>
                      <a:pt x="277" y="162"/>
                      <a:pt x="281" y="159"/>
                    </a:cubicBezTo>
                    <a:cubicBezTo>
                      <a:pt x="284" y="156"/>
                      <a:pt x="286" y="152"/>
                      <a:pt x="286" y="147"/>
                    </a:cubicBezTo>
                    <a:cubicBezTo>
                      <a:pt x="286" y="143"/>
                      <a:pt x="284" y="139"/>
                      <a:pt x="281" y="136"/>
                    </a:cubicBezTo>
                    <a:cubicBezTo>
                      <a:pt x="277" y="132"/>
                      <a:pt x="273" y="131"/>
                      <a:pt x="267" y="131"/>
                    </a:cubicBezTo>
                    <a:close/>
                    <a:moveTo>
                      <a:pt x="60" y="131"/>
                    </a:moveTo>
                    <a:cubicBezTo>
                      <a:pt x="54" y="131"/>
                      <a:pt x="50" y="132"/>
                      <a:pt x="46" y="136"/>
                    </a:cubicBezTo>
                    <a:cubicBezTo>
                      <a:pt x="43" y="139"/>
                      <a:pt x="41" y="143"/>
                      <a:pt x="41" y="147"/>
                    </a:cubicBezTo>
                    <a:cubicBezTo>
                      <a:pt x="41" y="152"/>
                      <a:pt x="43" y="156"/>
                      <a:pt x="46" y="159"/>
                    </a:cubicBezTo>
                    <a:cubicBezTo>
                      <a:pt x="50" y="162"/>
                      <a:pt x="54" y="164"/>
                      <a:pt x="60" y="164"/>
                    </a:cubicBezTo>
                    <a:cubicBezTo>
                      <a:pt x="65" y="164"/>
                      <a:pt x="69" y="162"/>
                      <a:pt x="73" y="159"/>
                    </a:cubicBezTo>
                    <a:cubicBezTo>
                      <a:pt x="77" y="156"/>
                      <a:pt x="78" y="152"/>
                      <a:pt x="78" y="147"/>
                    </a:cubicBezTo>
                    <a:cubicBezTo>
                      <a:pt x="78" y="143"/>
                      <a:pt x="77" y="139"/>
                      <a:pt x="73" y="136"/>
                    </a:cubicBezTo>
                    <a:cubicBezTo>
                      <a:pt x="69" y="132"/>
                      <a:pt x="65" y="131"/>
                      <a:pt x="60" y="131"/>
                    </a:cubicBezTo>
                    <a:close/>
                    <a:moveTo>
                      <a:pt x="104" y="147"/>
                    </a:moveTo>
                    <a:cubicBezTo>
                      <a:pt x="222" y="147"/>
                      <a:pt x="222" y="147"/>
                      <a:pt x="222" y="147"/>
                    </a:cubicBezTo>
                    <a:cubicBezTo>
                      <a:pt x="222" y="146"/>
                      <a:pt x="222" y="146"/>
                      <a:pt x="222" y="146"/>
                    </a:cubicBezTo>
                    <a:cubicBezTo>
                      <a:pt x="222" y="134"/>
                      <a:pt x="227" y="124"/>
                      <a:pt x="236" y="116"/>
                    </a:cubicBezTo>
                    <a:cubicBezTo>
                      <a:pt x="244" y="108"/>
                      <a:pt x="255" y="104"/>
                      <a:pt x="267" y="104"/>
                    </a:cubicBezTo>
                    <a:cubicBezTo>
                      <a:pt x="279" y="104"/>
                      <a:pt x="290" y="108"/>
                      <a:pt x="298" y="116"/>
                    </a:cubicBezTo>
                    <a:cubicBezTo>
                      <a:pt x="299" y="116"/>
                      <a:pt x="299" y="116"/>
                      <a:pt x="299" y="116"/>
                    </a:cubicBezTo>
                    <a:cubicBezTo>
                      <a:pt x="299" y="20"/>
                      <a:pt x="299" y="20"/>
                      <a:pt x="299" y="20"/>
                    </a:cubicBezTo>
                    <a:cubicBezTo>
                      <a:pt x="104" y="20"/>
                      <a:pt x="104" y="20"/>
                      <a:pt x="104" y="20"/>
                    </a:cubicBezTo>
                    <a:lnTo>
                      <a:pt x="104" y="147"/>
                    </a:lnTo>
                    <a:close/>
                    <a:moveTo>
                      <a:pt x="20" y="86"/>
                    </a:moveTo>
                    <a:cubicBezTo>
                      <a:pt x="20" y="86"/>
                      <a:pt x="20" y="86"/>
                      <a:pt x="20" y="87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2" y="123"/>
                      <a:pt x="25" y="119"/>
                      <a:pt x="28" y="116"/>
                    </a:cubicBezTo>
                    <a:cubicBezTo>
                      <a:pt x="37" y="108"/>
                      <a:pt x="48" y="104"/>
                      <a:pt x="60" y="104"/>
                    </a:cubicBezTo>
                    <a:cubicBezTo>
                      <a:pt x="67" y="104"/>
                      <a:pt x="73" y="105"/>
                      <a:pt x="78" y="108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2" y="86"/>
                      <a:pt x="21" y="86"/>
                      <a:pt x="20" y="86"/>
                    </a:cubicBezTo>
                    <a:close/>
                    <a:moveTo>
                      <a:pt x="53" y="66"/>
                    </a:moveTo>
                    <a:cubicBezTo>
                      <a:pt x="73" y="66"/>
                      <a:pt x="73" y="66"/>
                      <a:pt x="73" y="66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59" y="53"/>
                      <a:pt x="59" y="53"/>
                      <a:pt x="59" y="53"/>
                    </a:cubicBezTo>
                    <a:lnTo>
                      <a:pt x="53" y="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5" name="Freeform 16"/>
              <p:cNvSpPr>
                <a:spLocks/>
              </p:cNvSpPr>
              <p:nvPr/>
            </p:nvSpPr>
            <p:spPr bwMode="auto">
              <a:xfrm>
                <a:off x="3990315" y="4761506"/>
                <a:ext cx="418337" cy="304748"/>
              </a:xfrm>
              <a:custGeom>
                <a:avLst/>
                <a:gdLst>
                  <a:gd name="T0" fmla="*/ 755 w 755"/>
                  <a:gd name="T1" fmla="*/ 0 h 550"/>
                  <a:gd name="T2" fmla="*/ 687 w 755"/>
                  <a:gd name="T3" fmla="*/ 0 h 550"/>
                  <a:gd name="T4" fmla="*/ 687 w 755"/>
                  <a:gd name="T5" fmla="*/ 343 h 550"/>
                  <a:gd name="T6" fmla="*/ 550 w 755"/>
                  <a:gd name="T7" fmla="*/ 206 h 550"/>
                  <a:gd name="T8" fmla="*/ 550 w 755"/>
                  <a:gd name="T9" fmla="*/ 343 h 550"/>
                  <a:gd name="T10" fmla="*/ 413 w 755"/>
                  <a:gd name="T11" fmla="*/ 206 h 550"/>
                  <a:gd name="T12" fmla="*/ 413 w 755"/>
                  <a:gd name="T13" fmla="*/ 343 h 550"/>
                  <a:gd name="T14" fmla="*/ 274 w 755"/>
                  <a:gd name="T15" fmla="*/ 206 h 550"/>
                  <a:gd name="T16" fmla="*/ 274 w 755"/>
                  <a:gd name="T17" fmla="*/ 343 h 550"/>
                  <a:gd name="T18" fmla="*/ 137 w 755"/>
                  <a:gd name="T19" fmla="*/ 206 h 550"/>
                  <a:gd name="T20" fmla="*/ 137 w 755"/>
                  <a:gd name="T21" fmla="*/ 343 h 550"/>
                  <a:gd name="T22" fmla="*/ 0 w 755"/>
                  <a:gd name="T23" fmla="*/ 206 h 550"/>
                  <a:gd name="T24" fmla="*/ 0 w 755"/>
                  <a:gd name="T25" fmla="*/ 550 h 550"/>
                  <a:gd name="T26" fmla="*/ 755 w 755"/>
                  <a:gd name="T27" fmla="*/ 550 h 550"/>
                  <a:gd name="T28" fmla="*/ 755 w 755"/>
                  <a:gd name="T29" fmla="*/ 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5" h="550">
                    <a:moveTo>
                      <a:pt x="755" y="0"/>
                    </a:moveTo>
                    <a:lnTo>
                      <a:pt x="687" y="0"/>
                    </a:lnTo>
                    <a:lnTo>
                      <a:pt x="687" y="343"/>
                    </a:lnTo>
                    <a:lnTo>
                      <a:pt x="550" y="206"/>
                    </a:lnTo>
                    <a:lnTo>
                      <a:pt x="550" y="343"/>
                    </a:lnTo>
                    <a:lnTo>
                      <a:pt x="413" y="206"/>
                    </a:lnTo>
                    <a:lnTo>
                      <a:pt x="413" y="343"/>
                    </a:lnTo>
                    <a:lnTo>
                      <a:pt x="274" y="206"/>
                    </a:lnTo>
                    <a:lnTo>
                      <a:pt x="274" y="343"/>
                    </a:lnTo>
                    <a:lnTo>
                      <a:pt x="137" y="206"/>
                    </a:lnTo>
                    <a:lnTo>
                      <a:pt x="137" y="343"/>
                    </a:lnTo>
                    <a:lnTo>
                      <a:pt x="0" y="206"/>
                    </a:lnTo>
                    <a:lnTo>
                      <a:pt x="0" y="550"/>
                    </a:lnTo>
                    <a:lnTo>
                      <a:pt x="755" y="550"/>
                    </a:lnTo>
                    <a:lnTo>
                      <a:pt x="75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6" name="Freeform 17"/>
              <p:cNvSpPr>
                <a:spLocks/>
              </p:cNvSpPr>
              <p:nvPr/>
            </p:nvSpPr>
            <p:spPr bwMode="auto">
              <a:xfrm>
                <a:off x="4567949" y="5125542"/>
                <a:ext cx="95303" cy="138522"/>
              </a:xfrm>
              <a:custGeom>
                <a:avLst/>
                <a:gdLst>
                  <a:gd name="T0" fmla="*/ 172 w 172"/>
                  <a:gd name="T1" fmla="*/ 250 h 250"/>
                  <a:gd name="T2" fmla="*/ 0 w 172"/>
                  <a:gd name="T3" fmla="*/ 250 h 250"/>
                  <a:gd name="T4" fmla="*/ 0 w 172"/>
                  <a:gd name="T5" fmla="*/ 0 h 250"/>
                  <a:gd name="T6" fmla="*/ 172 w 172"/>
                  <a:gd name="T7" fmla="*/ 0 h 250"/>
                  <a:gd name="T8" fmla="*/ 172 w 172"/>
                  <a:gd name="T9" fmla="*/ 28 h 250"/>
                  <a:gd name="T10" fmla="*/ 33 w 172"/>
                  <a:gd name="T11" fmla="*/ 28 h 250"/>
                  <a:gd name="T12" fmla="*/ 33 w 172"/>
                  <a:gd name="T13" fmla="*/ 101 h 250"/>
                  <a:gd name="T14" fmla="*/ 167 w 172"/>
                  <a:gd name="T15" fmla="*/ 101 h 250"/>
                  <a:gd name="T16" fmla="*/ 167 w 172"/>
                  <a:gd name="T17" fmla="*/ 127 h 250"/>
                  <a:gd name="T18" fmla="*/ 33 w 172"/>
                  <a:gd name="T19" fmla="*/ 127 h 250"/>
                  <a:gd name="T20" fmla="*/ 33 w 172"/>
                  <a:gd name="T21" fmla="*/ 224 h 250"/>
                  <a:gd name="T22" fmla="*/ 172 w 172"/>
                  <a:gd name="T23" fmla="*/ 224 h 250"/>
                  <a:gd name="T24" fmla="*/ 172 w 172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250">
                    <a:moveTo>
                      <a:pt x="172" y="250"/>
                    </a:moveTo>
                    <a:lnTo>
                      <a:pt x="0" y="250"/>
                    </a:lnTo>
                    <a:lnTo>
                      <a:pt x="0" y="0"/>
                    </a:lnTo>
                    <a:lnTo>
                      <a:pt x="172" y="0"/>
                    </a:lnTo>
                    <a:lnTo>
                      <a:pt x="172" y="28"/>
                    </a:lnTo>
                    <a:lnTo>
                      <a:pt x="33" y="28"/>
                    </a:lnTo>
                    <a:lnTo>
                      <a:pt x="33" y="101"/>
                    </a:lnTo>
                    <a:lnTo>
                      <a:pt x="167" y="101"/>
                    </a:lnTo>
                    <a:lnTo>
                      <a:pt x="167" y="127"/>
                    </a:lnTo>
                    <a:lnTo>
                      <a:pt x="33" y="127"/>
                    </a:lnTo>
                    <a:lnTo>
                      <a:pt x="33" y="224"/>
                    </a:lnTo>
                    <a:lnTo>
                      <a:pt x="172" y="224"/>
                    </a:lnTo>
                    <a:lnTo>
                      <a:pt x="172" y="250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7" name="Freeform 18"/>
              <p:cNvSpPr>
                <a:spLocks noEditPoints="1"/>
              </p:cNvSpPr>
              <p:nvPr/>
            </p:nvSpPr>
            <p:spPr bwMode="auto">
              <a:xfrm>
                <a:off x="4690956" y="5125542"/>
                <a:ext cx="118575" cy="138522"/>
              </a:xfrm>
              <a:custGeom>
                <a:avLst/>
                <a:gdLst>
                  <a:gd name="T0" fmla="*/ 91 w 91"/>
                  <a:gd name="T1" fmla="*/ 106 h 106"/>
                  <a:gd name="T2" fmla="*/ 73 w 91"/>
                  <a:gd name="T3" fmla="*/ 106 h 106"/>
                  <a:gd name="T4" fmla="*/ 36 w 91"/>
                  <a:gd name="T5" fmla="*/ 64 h 106"/>
                  <a:gd name="T6" fmla="*/ 13 w 91"/>
                  <a:gd name="T7" fmla="*/ 64 h 106"/>
                  <a:gd name="T8" fmla="*/ 13 w 91"/>
                  <a:gd name="T9" fmla="*/ 106 h 106"/>
                  <a:gd name="T10" fmla="*/ 0 w 91"/>
                  <a:gd name="T11" fmla="*/ 106 h 106"/>
                  <a:gd name="T12" fmla="*/ 0 w 91"/>
                  <a:gd name="T13" fmla="*/ 0 h 106"/>
                  <a:gd name="T14" fmla="*/ 31 w 91"/>
                  <a:gd name="T15" fmla="*/ 0 h 106"/>
                  <a:gd name="T16" fmla="*/ 63 w 91"/>
                  <a:gd name="T17" fmla="*/ 8 h 106"/>
                  <a:gd name="T18" fmla="*/ 73 w 91"/>
                  <a:gd name="T19" fmla="*/ 29 h 106"/>
                  <a:gd name="T20" fmla="*/ 50 w 91"/>
                  <a:gd name="T21" fmla="*/ 60 h 106"/>
                  <a:gd name="T22" fmla="*/ 91 w 91"/>
                  <a:gd name="T23" fmla="*/ 106 h 106"/>
                  <a:gd name="T24" fmla="*/ 13 w 91"/>
                  <a:gd name="T25" fmla="*/ 11 h 106"/>
                  <a:gd name="T26" fmla="*/ 13 w 91"/>
                  <a:gd name="T27" fmla="*/ 53 h 106"/>
                  <a:gd name="T28" fmla="*/ 30 w 91"/>
                  <a:gd name="T29" fmla="*/ 53 h 106"/>
                  <a:gd name="T30" fmla="*/ 52 w 91"/>
                  <a:gd name="T31" fmla="*/ 47 h 106"/>
                  <a:gd name="T32" fmla="*/ 58 w 91"/>
                  <a:gd name="T33" fmla="*/ 30 h 106"/>
                  <a:gd name="T34" fmla="*/ 32 w 91"/>
                  <a:gd name="T35" fmla="*/ 11 h 106"/>
                  <a:gd name="T36" fmla="*/ 13 w 91"/>
                  <a:gd name="T37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1" h="106">
                    <a:moveTo>
                      <a:pt x="91" y="106"/>
                    </a:moveTo>
                    <a:cubicBezTo>
                      <a:pt x="73" y="106"/>
                      <a:pt x="73" y="106"/>
                      <a:pt x="73" y="106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106"/>
                      <a:pt x="13" y="106"/>
                      <a:pt x="13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6" y="0"/>
                      <a:pt x="57" y="3"/>
                      <a:pt x="63" y="8"/>
                    </a:cubicBezTo>
                    <a:cubicBezTo>
                      <a:pt x="69" y="14"/>
                      <a:pt x="73" y="21"/>
                      <a:pt x="73" y="29"/>
                    </a:cubicBezTo>
                    <a:cubicBezTo>
                      <a:pt x="73" y="44"/>
                      <a:pt x="65" y="54"/>
                      <a:pt x="50" y="60"/>
                    </a:cubicBezTo>
                    <a:lnTo>
                      <a:pt x="91" y="106"/>
                    </a:lnTo>
                    <a:close/>
                    <a:moveTo>
                      <a:pt x="13" y="11"/>
                    </a:moveTo>
                    <a:cubicBezTo>
                      <a:pt x="13" y="53"/>
                      <a:pt x="13" y="53"/>
                      <a:pt x="13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40" y="53"/>
                      <a:pt x="47" y="51"/>
                      <a:pt x="52" y="47"/>
                    </a:cubicBezTo>
                    <a:cubicBezTo>
                      <a:pt x="56" y="43"/>
                      <a:pt x="58" y="37"/>
                      <a:pt x="58" y="30"/>
                    </a:cubicBezTo>
                    <a:cubicBezTo>
                      <a:pt x="58" y="18"/>
                      <a:pt x="49" y="11"/>
                      <a:pt x="32" y="11"/>
                    </a:cubicBez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8" name="Freeform 19"/>
              <p:cNvSpPr>
                <a:spLocks noEditPoints="1"/>
              </p:cNvSpPr>
              <p:nvPr/>
            </p:nvSpPr>
            <p:spPr bwMode="auto">
              <a:xfrm>
                <a:off x="4825600" y="5125542"/>
                <a:ext cx="95303" cy="138522"/>
              </a:xfrm>
              <a:custGeom>
                <a:avLst/>
                <a:gdLst>
                  <a:gd name="T0" fmla="*/ 14 w 73"/>
                  <a:gd name="T1" fmla="*/ 66 h 106"/>
                  <a:gd name="T2" fmla="*/ 14 w 73"/>
                  <a:gd name="T3" fmla="*/ 106 h 106"/>
                  <a:gd name="T4" fmla="*/ 0 w 73"/>
                  <a:gd name="T5" fmla="*/ 106 h 106"/>
                  <a:gd name="T6" fmla="*/ 0 w 73"/>
                  <a:gd name="T7" fmla="*/ 0 h 106"/>
                  <a:gd name="T8" fmla="*/ 31 w 73"/>
                  <a:gd name="T9" fmla="*/ 0 h 106"/>
                  <a:gd name="T10" fmla="*/ 62 w 73"/>
                  <a:gd name="T11" fmla="*/ 9 h 106"/>
                  <a:gd name="T12" fmla="*/ 73 w 73"/>
                  <a:gd name="T13" fmla="*/ 32 h 106"/>
                  <a:gd name="T14" fmla="*/ 61 w 73"/>
                  <a:gd name="T15" fmla="*/ 57 h 106"/>
                  <a:gd name="T16" fmla="*/ 30 w 73"/>
                  <a:gd name="T17" fmla="*/ 66 h 106"/>
                  <a:gd name="T18" fmla="*/ 14 w 73"/>
                  <a:gd name="T19" fmla="*/ 66 h 106"/>
                  <a:gd name="T20" fmla="*/ 14 w 73"/>
                  <a:gd name="T21" fmla="*/ 11 h 106"/>
                  <a:gd name="T22" fmla="*/ 14 w 73"/>
                  <a:gd name="T23" fmla="*/ 55 h 106"/>
                  <a:gd name="T24" fmla="*/ 27 w 73"/>
                  <a:gd name="T25" fmla="*/ 55 h 106"/>
                  <a:gd name="T26" fmla="*/ 51 w 73"/>
                  <a:gd name="T27" fmla="*/ 49 h 106"/>
                  <a:gd name="T28" fmla="*/ 58 w 73"/>
                  <a:gd name="T29" fmla="*/ 32 h 106"/>
                  <a:gd name="T30" fmla="*/ 52 w 73"/>
                  <a:gd name="T31" fmla="*/ 17 h 106"/>
                  <a:gd name="T32" fmla="*/ 30 w 73"/>
                  <a:gd name="T33" fmla="*/ 11 h 106"/>
                  <a:gd name="T34" fmla="*/ 14 w 73"/>
                  <a:gd name="T35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106">
                    <a:moveTo>
                      <a:pt x="14" y="66"/>
                    </a:moveTo>
                    <a:cubicBezTo>
                      <a:pt x="14" y="106"/>
                      <a:pt x="14" y="106"/>
                      <a:pt x="14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5" y="0"/>
                      <a:pt x="56" y="3"/>
                      <a:pt x="62" y="9"/>
                    </a:cubicBezTo>
                    <a:cubicBezTo>
                      <a:pt x="69" y="15"/>
                      <a:pt x="73" y="22"/>
                      <a:pt x="73" y="32"/>
                    </a:cubicBezTo>
                    <a:cubicBezTo>
                      <a:pt x="73" y="42"/>
                      <a:pt x="69" y="50"/>
                      <a:pt x="61" y="57"/>
                    </a:cubicBezTo>
                    <a:cubicBezTo>
                      <a:pt x="54" y="63"/>
                      <a:pt x="43" y="66"/>
                      <a:pt x="30" y="66"/>
                    </a:cubicBezTo>
                    <a:lnTo>
                      <a:pt x="14" y="66"/>
                    </a:lnTo>
                    <a:close/>
                    <a:moveTo>
                      <a:pt x="14" y="11"/>
                    </a:moveTo>
                    <a:cubicBezTo>
                      <a:pt x="14" y="55"/>
                      <a:pt x="14" y="55"/>
                      <a:pt x="14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39" y="55"/>
                      <a:pt x="47" y="53"/>
                      <a:pt x="51" y="49"/>
                    </a:cubicBezTo>
                    <a:cubicBezTo>
                      <a:pt x="56" y="45"/>
                      <a:pt x="58" y="39"/>
                      <a:pt x="58" y="32"/>
                    </a:cubicBezTo>
                    <a:cubicBezTo>
                      <a:pt x="58" y="26"/>
                      <a:pt x="56" y="20"/>
                      <a:pt x="52" y="17"/>
                    </a:cubicBezTo>
                    <a:cubicBezTo>
                      <a:pt x="47" y="13"/>
                      <a:pt x="40" y="11"/>
                      <a:pt x="30" y="11"/>
                    </a:cubicBez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59" name="Freeform 20"/>
              <p:cNvSpPr>
                <a:spLocks/>
              </p:cNvSpPr>
              <p:nvPr/>
            </p:nvSpPr>
            <p:spPr bwMode="auto">
              <a:xfrm>
                <a:off x="5010111" y="5125542"/>
                <a:ext cx="91425" cy="138522"/>
              </a:xfrm>
              <a:custGeom>
                <a:avLst/>
                <a:gdLst>
                  <a:gd name="T0" fmla="*/ 165 w 165"/>
                  <a:gd name="T1" fmla="*/ 250 h 250"/>
                  <a:gd name="T2" fmla="*/ 0 w 165"/>
                  <a:gd name="T3" fmla="*/ 250 h 250"/>
                  <a:gd name="T4" fmla="*/ 0 w 165"/>
                  <a:gd name="T5" fmla="*/ 0 h 250"/>
                  <a:gd name="T6" fmla="*/ 33 w 165"/>
                  <a:gd name="T7" fmla="*/ 0 h 250"/>
                  <a:gd name="T8" fmla="*/ 33 w 165"/>
                  <a:gd name="T9" fmla="*/ 224 h 250"/>
                  <a:gd name="T10" fmla="*/ 165 w 165"/>
                  <a:gd name="T11" fmla="*/ 224 h 250"/>
                  <a:gd name="T12" fmla="*/ 165 w 165"/>
                  <a:gd name="T13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250">
                    <a:moveTo>
                      <a:pt x="165" y="250"/>
                    </a:moveTo>
                    <a:lnTo>
                      <a:pt x="0" y="250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33" y="224"/>
                    </a:lnTo>
                    <a:lnTo>
                      <a:pt x="165" y="224"/>
                    </a:lnTo>
                    <a:lnTo>
                      <a:pt x="165" y="250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0" name="Freeform 21"/>
              <p:cNvSpPr>
                <a:spLocks noEditPoints="1"/>
              </p:cNvSpPr>
              <p:nvPr/>
            </p:nvSpPr>
            <p:spPr bwMode="auto">
              <a:xfrm>
                <a:off x="5110955" y="5158233"/>
                <a:ext cx="100844" cy="108601"/>
              </a:xfrm>
              <a:custGeom>
                <a:avLst/>
                <a:gdLst>
                  <a:gd name="T0" fmla="*/ 39 w 77"/>
                  <a:gd name="T1" fmla="*/ 83 h 83"/>
                  <a:gd name="T2" fmla="*/ 11 w 77"/>
                  <a:gd name="T3" fmla="*/ 72 h 83"/>
                  <a:gd name="T4" fmla="*/ 0 w 77"/>
                  <a:gd name="T5" fmla="*/ 41 h 83"/>
                  <a:gd name="T6" fmla="*/ 11 w 77"/>
                  <a:gd name="T7" fmla="*/ 11 h 83"/>
                  <a:gd name="T8" fmla="*/ 39 w 77"/>
                  <a:gd name="T9" fmla="*/ 0 h 83"/>
                  <a:gd name="T10" fmla="*/ 67 w 77"/>
                  <a:gd name="T11" fmla="*/ 11 h 83"/>
                  <a:gd name="T12" fmla="*/ 77 w 77"/>
                  <a:gd name="T13" fmla="*/ 41 h 83"/>
                  <a:gd name="T14" fmla="*/ 67 w 77"/>
                  <a:gd name="T15" fmla="*/ 72 h 83"/>
                  <a:gd name="T16" fmla="*/ 39 w 77"/>
                  <a:gd name="T17" fmla="*/ 83 h 83"/>
                  <a:gd name="T18" fmla="*/ 39 w 77"/>
                  <a:gd name="T19" fmla="*/ 10 h 83"/>
                  <a:gd name="T20" fmla="*/ 20 w 77"/>
                  <a:gd name="T21" fmla="*/ 18 h 83"/>
                  <a:gd name="T22" fmla="*/ 14 w 77"/>
                  <a:gd name="T23" fmla="*/ 41 h 83"/>
                  <a:gd name="T24" fmla="*/ 20 w 77"/>
                  <a:gd name="T25" fmla="*/ 65 h 83"/>
                  <a:gd name="T26" fmla="*/ 39 w 77"/>
                  <a:gd name="T27" fmla="*/ 73 h 83"/>
                  <a:gd name="T28" fmla="*/ 57 w 77"/>
                  <a:gd name="T29" fmla="*/ 65 h 83"/>
                  <a:gd name="T30" fmla="*/ 64 w 77"/>
                  <a:gd name="T31" fmla="*/ 41 h 83"/>
                  <a:gd name="T32" fmla="*/ 39 w 77"/>
                  <a:gd name="T33" fmla="*/ 1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83">
                    <a:moveTo>
                      <a:pt x="39" y="83"/>
                    </a:moveTo>
                    <a:cubicBezTo>
                      <a:pt x="27" y="83"/>
                      <a:pt x="17" y="79"/>
                      <a:pt x="11" y="72"/>
                    </a:cubicBezTo>
                    <a:cubicBezTo>
                      <a:pt x="4" y="65"/>
                      <a:pt x="0" y="54"/>
                      <a:pt x="0" y="41"/>
                    </a:cubicBezTo>
                    <a:cubicBezTo>
                      <a:pt x="0" y="29"/>
                      <a:pt x="4" y="18"/>
                      <a:pt x="11" y="11"/>
                    </a:cubicBezTo>
                    <a:cubicBezTo>
                      <a:pt x="18" y="3"/>
                      <a:pt x="27" y="0"/>
                      <a:pt x="39" y="0"/>
                    </a:cubicBezTo>
                    <a:cubicBezTo>
                      <a:pt x="50" y="0"/>
                      <a:pt x="60" y="3"/>
                      <a:pt x="67" y="11"/>
                    </a:cubicBezTo>
                    <a:cubicBezTo>
                      <a:pt x="74" y="18"/>
                      <a:pt x="77" y="28"/>
                      <a:pt x="77" y="41"/>
                    </a:cubicBezTo>
                    <a:cubicBezTo>
                      <a:pt x="77" y="54"/>
                      <a:pt x="74" y="65"/>
                      <a:pt x="67" y="72"/>
                    </a:cubicBezTo>
                    <a:cubicBezTo>
                      <a:pt x="60" y="79"/>
                      <a:pt x="51" y="83"/>
                      <a:pt x="39" y="83"/>
                    </a:cubicBezTo>
                    <a:close/>
                    <a:moveTo>
                      <a:pt x="39" y="10"/>
                    </a:moveTo>
                    <a:cubicBezTo>
                      <a:pt x="31" y="10"/>
                      <a:pt x="25" y="13"/>
                      <a:pt x="20" y="18"/>
                    </a:cubicBezTo>
                    <a:cubicBezTo>
                      <a:pt x="16" y="24"/>
                      <a:pt x="14" y="31"/>
                      <a:pt x="14" y="41"/>
                    </a:cubicBezTo>
                    <a:cubicBezTo>
                      <a:pt x="14" y="51"/>
                      <a:pt x="16" y="59"/>
                      <a:pt x="20" y="65"/>
                    </a:cubicBezTo>
                    <a:cubicBezTo>
                      <a:pt x="25" y="70"/>
                      <a:pt x="31" y="73"/>
                      <a:pt x="39" y="73"/>
                    </a:cubicBezTo>
                    <a:cubicBezTo>
                      <a:pt x="47" y="73"/>
                      <a:pt x="53" y="70"/>
                      <a:pt x="57" y="65"/>
                    </a:cubicBezTo>
                    <a:cubicBezTo>
                      <a:pt x="62" y="59"/>
                      <a:pt x="64" y="51"/>
                      <a:pt x="64" y="41"/>
                    </a:cubicBezTo>
                    <a:cubicBezTo>
                      <a:pt x="64" y="21"/>
                      <a:pt x="55" y="10"/>
                      <a:pt x="39" y="10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1" name="Freeform 22"/>
              <p:cNvSpPr>
                <a:spLocks noEditPoints="1"/>
              </p:cNvSpPr>
              <p:nvPr/>
            </p:nvSpPr>
            <p:spPr bwMode="auto">
              <a:xfrm>
                <a:off x="5228422" y="5158233"/>
                <a:ext cx="95857" cy="145171"/>
              </a:xfrm>
              <a:custGeom>
                <a:avLst/>
                <a:gdLst>
                  <a:gd name="T0" fmla="*/ 73 w 73"/>
                  <a:gd name="T1" fmla="*/ 72 h 111"/>
                  <a:gd name="T2" fmla="*/ 34 w 73"/>
                  <a:gd name="T3" fmla="*/ 111 h 111"/>
                  <a:gd name="T4" fmla="*/ 9 w 73"/>
                  <a:gd name="T5" fmla="*/ 108 h 111"/>
                  <a:gd name="T6" fmla="*/ 9 w 73"/>
                  <a:gd name="T7" fmla="*/ 95 h 111"/>
                  <a:gd name="T8" fmla="*/ 9 w 73"/>
                  <a:gd name="T9" fmla="*/ 95 h 111"/>
                  <a:gd name="T10" fmla="*/ 35 w 73"/>
                  <a:gd name="T11" fmla="*/ 100 h 111"/>
                  <a:gd name="T12" fmla="*/ 54 w 73"/>
                  <a:gd name="T13" fmla="*/ 95 h 111"/>
                  <a:gd name="T14" fmla="*/ 60 w 73"/>
                  <a:gd name="T15" fmla="*/ 77 h 111"/>
                  <a:gd name="T16" fmla="*/ 60 w 73"/>
                  <a:gd name="T17" fmla="*/ 69 h 111"/>
                  <a:gd name="T18" fmla="*/ 32 w 73"/>
                  <a:gd name="T19" fmla="*/ 80 h 111"/>
                  <a:gd name="T20" fmla="*/ 9 w 73"/>
                  <a:gd name="T21" fmla="*/ 69 h 111"/>
                  <a:gd name="T22" fmla="*/ 0 w 73"/>
                  <a:gd name="T23" fmla="*/ 41 h 111"/>
                  <a:gd name="T24" fmla="*/ 11 w 73"/>
                  <a:gd name="T25" fmla="*/ 11 h 111"/>
                  <a:gd name="T26" fmla="*/ 36 w 73"/>
                  <a:gd name="T27" fmla="*/ 0 h 111"/>
                  <a:gd name="T28" fmla="*/ 60 w 73"/>
                  <a:gd name="T29" fmla="*/ 6 h 111"/>
                  <a:gd name="T30" fmla="*/ 61 w 73"/>
                  <a:gd name="T31" fmla="*/ 2 h 111"/>
                  <a:gd name="T32" fmla="*/ 73 w 73"/>
                  <a:gd name="T33" fmla="*/ 2 h 111"/>
                  <a:gd name="T34" fmla="*/ 73 w 73"/>
                  <a:gd name="T35" fmla="*/ 72 h 111"/>
                  <a:gd name="T36" fmla="*/ 60 w 73"/>
                  <a:gd name="T37" fmla="*/ 59 h 111"/>
                  <a:gd name="T38" fmla="*/ 60 w 73"/>
                  <a:gd name="T39" fmla="*/ 15 h 111"/>
                  <a:gd name="T40" fmla="*/ 39 w 73"/>
                  <a:gd name="T41" fmla="*/ 11 h 111"/>
                  <a:gd name="T42" fmla="*/ 20 w 73"/>
                  <a:gd name="T43" fmla="*/ 18 h 111"/>
                  <a:gd name="T44" fmla="*/ 14 w 73"/>
                  <a:gd name="T45" fmla="*/ 40 h 111"/>
                  <a:gd name="T46" fmla="*/ 36 w 73"/>
                  <a:gd name="T47" fmla="*/ 68 h 111"/>
                  <a:gd name="T48" fmla="*/ 60 w 73"/>
                  <a:gd name="T49" fmla="*/ 5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111">
                    <a:moveTo>
                      <a:pt x="73" y="72"/>
                    </a:moveTo>
                    <a:cubicBezTo>
                      <a:pt x="73" y="98"/>
                      <a:pt x="60" y="111"/>
                      <a:pt x="34" y="111"/>
                    </a:cubicBezTo>
                    <a:cubicBezTo>
                      <a:pt x="25" y="111"/>
                      <a:pt x="17" y="110"/>
                      <a:pt x="9" y="108"/>
                    </a:cubicBezTo>
                    <a:cubicBezTo>
                      <a:pt x="9" y="95"/>
                      <a:pt x="9" y="95"/>
                      <a:pt x="9" y="95"/>
                    </a:cubicBezTo>
                    <a:cubicBezTo>
                      <a:pt x="9" y="95"/>
                      <a:pt x="9" y="95"/>
                      <a:pt x="9" y="95"/>
                    </a:cubicBezTo>
                    <a:cubicBezTo>
                      <a:pt x="18" y="98"/>
                      <a:pt x="26" y="100"/>
                      <a:pt x="35" y="100"/>
                    </a:cubicBezTo>
                    <a:cubicBezTo>
                      <a:pt x="43" y="100"/>
                      <a:pt x="49" y="98"/>
                      <a:pt x="54" y="95"/>
                    </a:cubicBezTo>
                    <a:cubicBezTo>
                      <a:pt x="58" y="91"/>
                      <a:pt x="60" y="85"/>
                      <a:pt x="60" y="77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51" y="76"/>
                      <a:pt x="42" y="80"/>
                      <a:pt x="32" y="80"/>
                    </a:cubicBezTo>
                    <a:cubicBezTo>
                      <a:pt x="22" y="80"/>
                      <a:pt x="14" y="76"/>
                      <a:pt x="9" y="69"/>
                    </a:cubicBezTo>
                    <a:cubicBezTo>
                      <a:pt x="3" y="62"/>
                      <a:pt x="0" y="53"/>
                      <a:pt x="0" y="41"/>
                    </a:cubicBezTo>
                    <a:cubicBezTo>
                      <a:pt x="0" y="28"/>
                      <a:pt x="4" y="19"/>
                      <a:pt x="11" y="11"/>
                    </a:cubicBezTo>
                    <a:cubicBezTo>
                      <a:pt x="17" y="3"/>
                      <a:pt x="26" y="0"/>
                      <a:pt x="36" y="0"/>
                    </a:cubicBezTo>
                    <a:cubicBezTo>
                      <a:pt x="44" y="0"/>
                      <a:pt x="52" y="2"/>
                      <a:pt x="60" y="6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73" y="2"/>
                      <a:pt x="73" y="2"/>
                      <a:pt x="73" y="2"/>
                    </a:cubicBezTo>
                    <a:lnTo>
                      <a:pt x="73" y="72"/>
                    </a:lnTo>
                    <a:close/>
                    <a:moveTo>
                      <a:pt x="60" y="59"/>
                    </a:moveTo>
                    <a:cubicBezTo>
                      <a:pt x="60" y="15"/>
                      <a:pt x="60" y="15"/>
                      <a:pt x="60" y="15"/>
                    </a:cubicBezTo>
                    <a:cubicBezTo>
                      <a:pt x="52" y="12"/>
                      <a:pt x="46" y="11"/>
                      <a:pt x="39" y="11"/>
                    </a:cubicBezTo>
                    <a:cubicBezTo>
                      <a:pt x="31" y="11"/>
                      <a:pt x="25" y="13"/>
                      <a:pt x="20" y="18"/>
                    </a:cubicBezTo>
                    <a:cubicBezTo>
                      <a:pt x="16" y="23"/>
                      <a:pt x="14" y="31"/>
                      <a:pt x="14" y="40"/>
                    </a:cubicBezTo>
                    <a:cubicBezTo>
                      <a:pt x="14" y="59"/>
                      <a:pt x="21" y="68"/>
                      <a:pt x="36" y="68"/>
                    </a:cubicBezTo>
                    <a:cubicBezTo>
                      <a:pt x="44" y="68"/>
                      <a:pt x="52" y="65"/>
                      <a:pt x="60" y="59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2" name="Freeform 23"/>
              <p:cNvSpPr>
                <a:spLocks noEditPoints="1"/>
              </p:cNvSpPr>
              <p:nvPr/>
            </p:nvSpPr>
            <p:spPr bwMode="auto">
              <a:xfrm>
                <a:off x="5355308" y="5122771"/>
                <a:ext cx="19947" cy="141293"/>
              </a:xfrm>
              <a:custGeom>
                <a:avLst/>
                <a:gdLst>
                  <a:gd name="T0" fmla="*/ 36 w 36"/>
                  <a:gd name="T1" fmla="*/ 31 h 255"/>
                  <a:gd name="T2" fmla="*/ 0 w 36"/>
                  <a:gd name="T3" fmla="*/ 31 h 255"/>
                  <a:gd name="T4" fmla="*/ 0 w 36"/>
                  <a:gd name="T5" fmla="*/ 0 h 255"/>
                  <a:gd name="T6" fmla="*/ 36 w 36"/>
                  <a:gd name="T7" fmla="*/ 0 h 255"/>
                  <a:gd name="T8" fmla="*/ 36 w 36"/>
                  <a:gd name="T9" fmla="*/ 31 h 255"/>
                  <a:gd name="T10" fmla="*/ 33 w 36"/>
                  <a:gd name="T11" fmla="*/ 255 h 255"/>
                  <a:gd name="T12" fmla="*/ 3 w 36"/>
                  <a:gd name="T13" fmla="*/ 255 h 255"/>
                  <a:gd name="T14" fmla="*/ 3 w 36"/>
                  <a:gd name="T15" fmla="*/ 69 h 255"/>
                  <a:gd name="T16" fmla="*/ 33 w 36"/>
                  <a:gd name="T17" fmla="*/ 69 h 255"/>
                  <a:gd name="T18" fmla="*/ 33 w 36"/>
                  <a:gd name="T1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55">
                    <a:moveTo>
                      <a:pt x="36" y="31"/>
                    </a:moveTo>
                    <a:lnTo>
                      <a:pt x="0" y="31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1"/>
                    </a:lnTo>
                    <a:close/>
                    <a:moveTo>
                      <a:pt x="33" y="255"/>
                    </a:moveTo>
                    <a:lnTo>
                      <a:pt x="3" y="255"/>
                    </a:lnTo>
                    <a:lnTo>
                      <a:pt x="3" y="69"/>
                    </a:lnTo>
                    <a:lnTo>
                      <a:pt x="33" y="69"/>
                    </a:lnTo>
                    <a:lnTo>
                      <a:pt x="33" y="255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3" name="Freeform 24"/>
              <p:cNvSpPr>
                <a:spLocks/>
              </p:cNvSpPr>
              <p:nvPr/>
            </p:nvSpPr>
            <p:spPr bwMode="auto">
              <a:xfrm>
                <a:off x="5398527" y="5158233"/>
                <a:ext cx="84221" cy="108601"/>
              </a:xfrm>
              <a:custGeom>
                <a:avLst/>
                <a:gdLst>
                  <a:gd name="T0" fmla="*/ 30 w 64"/>
                  <a:gd name="T1" fmla="*/ 83 h 83"/>
                  <a:gd name="T2" fmla="*/ 0 w 64"/>
                  <a:gd name="T3" fmla="*/ 76 h 83"/>
                  <a:gd name="T4" fmla="*/ 0 w 64"/>
                  <a:gd name="T5" fmla="*/ 62 h 83"/>
                  <a:gd name="T6" fmla="*/ 1 w 64"/>
                  <a:gd name="T7" fmla="*/ 62 h 83"/>
                  <a:gd name="T8" fmla="*/ 31 w 64"/>
                  <a:gd name="T9" fmla="*/ 73 h 83"/>
                  <a:gd name="T10" fmla="*/ 51 w 64"/>
                  <a:gd name="T11" fmla="*/ 60 h 83"/>
                  <a:gd name="T12" fmla="*/ 48 w 64"/>
                  <a:gd name="T13" fmla="*/ 53 h 83"/>
                  <a:gd name="T14" fmla="*/ 37 w 64"/>
                  <a:gd name="T15" fmla="*/ 48 h 83"/>
                  <a:gd name="T16" fmla="*/ 20 w 64"/>
                  <a:gd name="T17" fmla="*/ 45 h 83"/>
                  <a:gd name="T18" fmla="*/ 6 w 64"/>
                  <a:gd name="T19" fmla="*/ 37 h 83"/>
                  <a:gd name="T20" fmla="*/ 1 w 64"/>
                  <a:gd name="T21" fmla="*/ 24 h 83"/>
                  <a:gd name="T22" fmla="*/ 10 w 64"/>
                  <a:gd name="T23" fmla="*/ 7 h 83"/>
                  <a:gd name="T24" fmla="*/ 34 w 64"/>
                  <a:gd name="T25" fmla="*/ 0 h 83"/>
                  <a:gd name="T26" fmla="*/ 61 w 64"/>
                  <a:gd name="T27" fmla="*/ 6 h 83"/>
                  <a:gd name="T28" fmla="*/ 61 w 64"/>
                  <a:gd name="T29" fmla="*/ 19 h 83"/>
                  <a:gd name="T30" fmla="*/ 61 w 64"/>
                  <a:gd name="T31" fmla="*/ 19 h 83"/>
                  <a:gd name="T32" fmla="*/ 33 w 64"/>
                  <a:gd name="T33" fmla="*/ 10 h 83"/>
                  <a:gd name="T34" fmla="*/ 19 w 64"/>
                  <a:gd name="T35" fmla="*/ 13 h 83"/>
                  <a:gd name="T36" fmla="*/ 14 w 64"/>
                  <a:gd name="T37" fmla="*/ 22 h 83"/>
                  <a:gd name="T38" fmla="*/ 17 w 64"/>
                  <a:gd name="T39" fmla="*/ 29 h 83"/>
                  <a:gd name="T40" fmla="*/ 28 w 64"/>
                  <a:gd name="T41" fmla="*/ 34 h 83"/>
                  <a:gd name="T42" fmla="*/ 44 w 64"/>
                  <a:gd name="T43" fmla="*/ 37 h 83"/>
                  <a:gd name="T44" fmla="*/ 59 w 64"/>
                  <a:gd name="T45" fmla="*/ 45 h 83"/>
                  <a:gd name="T46" fmla="*/ 64 w 64"/>
                  <a:gd name="T47" fmla="*/ 58 h 83"/>
                  <a:gd name="T48" fmla="*/ 55 w 64"/>
                  <a:gd name="T49" fmla="*/ 76 h 83"/>
                  <a:gd name="T50" fmla="*/ 30 w 64"/>
                  <a:gd name="T5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" h="83">
                    <a:moveTo>
                      <a:pt x="30" y="83"/>
                    </a:moveTo>
                    <a:cubicBezTo>
                      <a:pt x="19" y="83"/>
                      <a:pt x="10" y="81"/>
                      <a:pt x="0" y="76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1" y="69"/>
                      <a:pt x="21" y="73"/>
                      <a:pt x="31" y="73"/>
                    </a:cubicBezTo>
                    <a:cubicBezTo>
                      <a:pt x="44" y="73"/>
                      <a:pt x="51" y="68"/>
                      <a:pt x="51" y="60"/>
                    </a:cubicBezTo>
                    <a:cubicBezTo>
                      <a:pt x="51" y="57"/>
                      <a:pt x="50" y="55"/>
                      <a:pt x="48" y="53"/>
                    </a:cubicBezTo>
                    <a:cubicBezTo>
                      <a:pt x="47" y="51"/>
                      <a:pt x="43" y="49"/>
                      <a:pt x="37" y="48"/>
                    </a:cubicBezTo>
                    <a:cubicBezTo>
                      <a:pt x="32" y="47"/>
                      <a:pt x="27" y="46"/>
                      <a:pt x="20" y="45"/>
                    </a:cubicBezTo>
                    <a:cubicBezTo>
                      <a:pt x="14" y="43"/>
                      <a:pt x="9" y="41"/>
                      <a:pt x="6" y="37"/>
                    </a:cubicBezTo>
                    <a:cubicBezTo>
                      <a:pt x="3" y="34"/>
                      <a:pt x="1" y="29"/>
                      <a:pt x="1" y="24"/>
                    </a:cubicBezTo>
                    <a:cubicBezTo>
                      <a:pt x="1" y="17"/>
                      <a:pt x="4" y="11"/>
                      <a:pt x="10" y="7"/>
                    </a:cubicBezTo>
                    <a:cubicBezTo>
                      <a:pt x="16" y="2"/>
                      <a:pt x="24" y="0"/>
                      <a:pt x="34" y="0"/>
                    </a:cubicBezTo>
                    <a:cubicBezTo>
                      <a:pt x="44" y="0"/>
                      <a:pt x="53" y="2"/>
                      <a:pt x="61" y="6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52" y="13"/>
                      <a:pt x="43" y="10"/>
                      <a:pt x="33" y="10"/>
                    </a:cubicBezTo>
                    <a:cubicBezTo>
                      <a:pt x="27" y="10"/>
                      <a:pt x="23" y="11"/>
                      <a:pt x="19" y="13"/>
                    </a:cubicBezTo>
                    <a:cubicBezTo>
                      <a:pt x="16" y="15"/>
                      <a:pt x="14" y="18"/>
                      <a:pt x="14" y="22"/>
                    </a:cubicBezTo>
                    <a:cubicBezTo>
                      <a:pt x="14" y="25"/>
                      <a:pt x="15" y="28"/>
                      <a:pt x="17" y="29"/>
                    </a:cubicBezTo>
                    <a:cubicBezTo>
                      <a:pt x="19" y="31"/>
                      <a:pt x="22" y="33"/>
                      <a:pt x="28" y="34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51" y="39"/>
                      <a:pt x="56" y="41"/>
                      <a:pt x="59" y="45"/>
                    </a:cubicBezTo>
                    <a:cubicBezTo>
                      <a:pt x="63" y="48"/>
                      <a:pt x="64" y="53"/>
                      <a:pt x="64" y="58"/>
                    </a:cubicBezTo>
                    <a:cubicBezTo>
                      <a:pt x="64" y="66"/>
                      <a:pt x="61" y="72"/>
                      <a:pt x="55" y="76"/>
                    </a:cubicBezTo>
                    <a:cubicBezTo>
                      <a:pt x="49" y="81"/>
                      <a:pt x="40" y="83"/>
                      <a:pt x="30" y="83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4" name="Freeform 25"/>
              <p:cNvSpPr>
                <a:spLocks/>
              </p:cNvSpPr>
              <p:nvPr/>
            </p:nvSpPr>
            <p:spPr bwMode="auto">
              <a:xfrm>
                <a:off x="5494384" y="5130529"/>
                <a:ext cx="66491" cy="135197"/>
              </a:xfrm>
              <a:custGeom>
                <a:avLst/>
                <a:gdLst>
                  <a:gd name="T0" fmla="*/ 35 w 51"/>
                  <a:gd name="T1" fmla="*/ 103 h 103"/>
                  <a:gd name="T2" fmla="*/ 9 w 51"/>
                  <a:gd name="T3" fmla="*/ 77 h 103"/>
                  <a:gd name="T4" fmla="*/ 9 w 51"/>
                  <a:gd name="T5" fmla="*/ 33 h 103"/>
                  <a:gd name="T6" fmla="*/ 0 w 51"/>
                  <a:gd name="T7" fmla="*/ 33 h 103"/>
                  <a:gd name="T8" fmla="*/ 0 w 51"/>
                  <a:gd name="T9" fmla="*/ 23 h 103"/>
                  <a:gd name="T10" fmla="*/ 9 w 51"/>
                  <a:gd name="T11" fmla="*/ 23 h 103"/>
                  <a:gd name="T12" fmla="*/ 9 w 51"/>
                  <a:gd name="T13" fmla="*/ 0 h 103"/>
                  <a:gd name="T14" fmla="*/ 22 w 51"/>
                  <a:gd name="T15" fmla="*/ 0 h 103"/>
                  <a:gd name="T16" fmla="*/ 22 w 51"/>
                  <a:gd name="T17" fmla="*/ 23 h 103"/>
                  <a:gd name="T18" fmla="*/ 51 w 51"/>
                  <a:gd name="T19" fmla="*/ 23 h 103"/>
                  <a:gd name="T20" fmla="*/ 51 w 51"/>
                  <a:gd name="T21" fmla="*/ 33 h 103"/>
                  <a:gd name="T22" fmla="*/ 22 w 51"/>
                  <a:gd name="T23" fmla="*/ 33 h 103"/>
                  <a:gd name="T24" fmla="*/ 22 w 51"/>
                  <a:gd name="T25" fmla="*/ 70 h 103"/>
                  <a:gd name="T26" fmla="*/ 24 w 51"/>
                  <a:gd name="T27" fmla="*/ 86 h 103"/>
                  <a:gd name="T28" fmla="*/ 29 w 51"/>
                  <a:gd name="T29" fmla="*/ 91 h 103"/>
                  <a:gd name="T30" fmla="*/ 39 w 51"/>
                  <a:gd name="T31" fmla="*/ 93 h 103"/>
                  <a:gd name="T32" fmla="*/ 51 w 51"/>
                  <a:gd name="T33" fmla="*/ 90 h 103"/>
                  <a:gd name="T34" fmla="*/ 51 w 51"/>
                  <a:gd name="T35" fmla="*/ 90 h 103"/>
                  <a:gd name="T36" fmla="*/ 51 w 51"/>
                  <a:gd name="T37" fmla="*/ 101 h 103"/>
                  <a:gd name="T38" fmla="*/ 35 w 51"/>
                  <a:gd name="T3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" h="103">
                    <a:moveTo>
                      <a:pt x="35" y="103"/>
                    </a:moveTo>
                    <a:cubicBezTo>
                      <a:pt x="18" y="103"/>
                      <a:pt x="9" y="95"/>
                      <a:pt x="9" y="77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22" y="78"/>
                      <a:pt x="23" y="83"/>
                      <a:pt x="24" y="86"/>
                    </a:cubicBezTo>
                    <a:cubicBezTo>
                      <a:pt x="25" y="88"/>
                      <a:pt x="27" y="90"/>
                      <a:pt x="29" y="91"/>
                    </a:cubicBezTo>
                    <a:cubicBezTo>
                      <a:pt x="32" y="92"/>
                      <a:pt x="35" y="93"/>
                      <a:pt x="39" y="93"/>
                    </a:cubicBezTo>
                    <a:cubicBezTo>
                      <a:pt x="42" y="93"/>
                      <a:pt x="46" y="92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45" y="103"/>
                      <a:pt x="40" y="103"/>
                      <a:pt x="35" y="103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5" name="Freeform 26"/>
              <p:cNvSpPr>
                <a:spLocks noEditPoints="1"/>
              </p:cNvSpPr>
              <p:nvPr/>
            </p:nvSpPr>
            <p:spPr bwMode="auto">
              <a:xfrm>
                <a:off x="5579160" y="5122771"/>
                <a:ext cx="19947" cy="141293"/>
              </a:xfrm>
              <a:custGeom>
                <a:avLst/>
                <a:gdLst>
                  <a:gd name="T0" fmla="*/ 36 w 36"/>
                  <a:gd name="T1" fmla="*/ 31 h 255"/>
                  <a:gd name="T2" fmla="*/ 0 w 36"/>
                  <a:gd name="T3" fmla="*/ 31 h 255"/>
                  <a:gd name="T4" fmla="*/ 0 w 36"/>
                  <a:gd name="T5" fmla="*/ 0 h 255"/>
                  <a:gd name="T6" fmla="*/ 36 w 36"/>
                  <a:gd name="T7" fmla="*/ 0 h 255"/>
                  <a:gd name="T8" fmla="*/ 36 w 36"/>
                  <a:gd name="T9" fmla="*/ 31 h 255"/>
                  <a:gd name="T10" fmla="*/ 33 w 36"/>
                  <a:gd name="T11" fmla="*/ 255 h 255"/>
                  <a:gd name="T12" fmla="*/ 3 w 36"/>
                  <a:gd name="T13" fmla="*/ 255 h 255"/>
                  <a:gd name="T14" fmla="*/ 3 w 36"/>
                  <a:gd name="T15" fmla="*/ 69 h 255"/>
                  <a:gd name="T16" fmla="*/ 33 w 36"/>
                  <a:gd name="T17" fmla="*/ 69 h 255"/>
                  <a:gd name="T18" fmla="*/ 33 w 36"/>
                  <a:gd name="T1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55">
                    <a:moveTo>
                      <a:pt x="36" y="31"/>
                    </a:moveTo>
                    <a:lnTo>
                      <a:pt x="0" y="31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1"/>
                    </a:lnTo>
                    <a:close/>
                    <a:moveTo>
                      <a:pt x="33" y="255"/>
                    </a:moveTo>
                    <a:lnTo>
                      <a:pt x="3" y="255"/>
                    </a:lnTo>
                    <a:lnTo>
                      <a:pt x="3" y="69"/>
                    </a:lnTo>
                    <a:lnTo>
                      <a:pt x="33" y="69"/>
                    </a:lnTo>
                    <a:lnTo>
                      <a:pt x="33" y="255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6" name="Freeform 27"/>
              <p:cNvSpPr>
                <a:spLocks/>
              </p:cNvSpPr>
              <p:nvPr/>
            </p:nvSpPr>
            <p:spPr bwMode="auto">
              <a:xfrm>
                <a:off x="5622378" y="5158233"/>
                <a:ext cx="87546" cy="108601"/>
              </a:xfrm>
              <a:custGeom>
                <a:avLst/>
                <a:gdLst>
                  <a:gd name="T0" fmla="*/ 67 w 67"/>
                  <a:gd name="T1" fmla="*/ 76 h 83"/>
                  <a:gd name="T2" fmla="*/ 41 w 67"/>
                  <a:gd name="T3" fmla="*/ 83 h 83"/>
                  <a:gd name="T4" fmla="*/ 11 w 67"/>
                  <a:gd name="T5" fmla="*/ 72 h 83"/>
                  <a:gd name="T6" fmla="*/ 0 w 67"/>
                  <a:gd name="T7" fmla="*/ 42 h 83"/>
                  <a:gd name="T8" fmla="*/ 11 w 67"/>
                  <a:gd name="T9" fmla="*/ 11 h 83"/>
                  <a:gd name="T10" fmla="*/ 41 w 67"/>
                  <a:gd name="T11" fmla="*/ 0 h 83"/>
                  <a:gd name="T12" fmla="*/ 67 w 67"/>
                  <a:gd name="T13" fmla="*/ 6 h 83"/>
                  <a:gd name="T14" fmla="*/ 67 w 67"/>
                  <a:gd name="T15" fmla="*/ 20 h 83"/>
                  <a:gd name="T16" fmla="*/ 66 w 67"/>
                  <a:gd name="T17" fmla="*/ 20 h 83"/>
                  <a:gd name="T18" fmla="*/ 41 w 67"/>
                  <a:gd name="T19" fmla="*/ 11 h 83"/>
                  <a:gd name="T20" fmla="*/ 21 w 67"/>
                  <a:gd name="T21" fmla="*/ 19 h 83"/>
                  <a:gd name="T22" fmla="*/ 14 w 67"/>
                  <a:gd name="T23" fmla="*/ 42 h 83"/>
                  <a:gd name="T24" fmla="*/ 21 w 67"/>
                  <a:gd name="T25" fmla="*/ 64 h 83"/>
                  <a:gd name="T26" fmla="*/ 41 w 67"/>
                  <a:gd name="T27" fmla="*/ 72 h 83"/>
                  <a:gd name="T28" fmla="*/ 66 w 67"/>
                  <a:gd name="T29" fmla="*/ 63 h 83"/>
                  <a:gd name="T30" fmla="*/ 67 w 67"/>
                  <a:gd name="T31" fmla="*/ 63 h 83"/>
                  <a:gd name="T32" fmla="*/ 67 w 67"/>
                  <a:gd name="T33" fmla="*/ 7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" h="83">
                    <a:moveTo>
                      <a:pt x="67" y="76"/>
                    </a:moveTo>
                    <a:cubicBezTo>
                      <a:pt x="57" y="81"/>
                      <a:pt x="48" y="83"/>
                      <a:pt x="41" y="83"/>
                    </a:cubicBezTo>
                    <a:cubicBezTo>
                      <a:pt x="28" y="83"/>
                      <a:pt x="18" y="79"/>
                      <a:pt x="11" y="72"/>
                    </a:cubicBezTo>
                    <a:cubicBezTo>
                      <a:pt x="4" y="65"/>
                      <a:pt x="0" y="55"/>
                      <a:pt x="0" y="42"/>
                    </a:cubicBezTo>
                    <a:cubicBezTo>
                      <a:pt x="0" y="29"/>
                      <a:pt x="4" y="18"/>
                      <a:pt x="11" y="11"/>
                    </a:cubicBezTo>
                    <a:cubicBezTo>
                      <a:pt x="18" y="4"/>
                      <a:pt x="28" y="0"/>
                      <a:pt x="41" y="0"/>
                    </a:cubicBezTo>
                    <a:cubicBezTo>
                      <a:pt x="49" y="0"/>
                      <a:pt x="58" y="2"/>
                      <a:pt x="67" y="6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57" y="14"/>
                      <a:pt x="48" y="11"/>
                      <a:pt x="41" y="11"/>
                    </a:cubicBezTo>
                    <a:cubicBezTo>
                      <a:pt x="32" y="11"/>
                      <a:pt x="25" y="13"/>
                      <a:pt x="21" y="19"/>
                    </a:cubicBezTo>
                    <a:cubicBezTo>
                      <a:pt x="16" y="24"/>
                      <a:pt x="14" y="32"/>
                      <a:pt x="14" y="42"/>
                    </a:cubicBezTo>
                    <a:cubicBezTo>
                      <a:pt x="14" y="51"/>
                      <a:pt x="16" y="59"/>
                      <a:pt x="21" y="64"/>
                    </a:cubicBezTo>
                    <a:cubicBezTo>
                      <a:pt x="25" y="70"/>
                      <a:pt x="32" y="72"/>
                      <a:pt x="41" y="72"/>
                    </a:cubicBezTo>
                    <a:cubicBezTo>
                      <a:pt x="49" y="72"/>
                      <a:pt x="57" y="69"/>
                      <a:pt x="66" y="63"/>
                    </a:cubicBezTo>
                    <a:cubicBezTo>
                      <a:pt x="67" y="63"/>
                      <a:pt x="67" y="63"/>
                      <a:pt x="67" y="63"/>
                    </a:cubicBezTo>
                    <a:lnTo>
                      <a:pt x="67" y="76"/>
                    </a:ln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  <p:sp>
            <p:nvSpPr>
              <p:cNvPr id="2067" name="Freeform 28"/>
              <p:cNvSpPr>
                <a:spLocks/>
              </p:cNvSpPr>
              <p:nvPr/>
            </p:nvSpPr>
            <p:spPr bwMode="auto">
              <a:xfrm>
                <a:off x="5723223" y="5158233"/>
                <a:ext cx="83667" cy="108601"/>
              </a:xfrm>
              <a:custGeom>
                <a:avLst/>
                <a:gdLst>
                  <a:gd name="T0" fmla="*/ 29 w 64"/>
                  <a:gd name="T1" fmla="*/ 83 h 83"/>
                  <a:gd name="T2" fmla="*/ 0 w 64"/>
                  <a:gd name="T3" fmla="*/ 76 h 83"/>
                  <a:gd name="T4" fmla="*/ 0 w 64"/>
                  <a:gd name="T5" fmla="*/ 62 h 83"/>
                  <a:gd name="T6" fmla="*/ 1 w 64"/>
                  <a:gd name="T7" fmla="*/ 62 h 83"/>
                  <a:gd name="T8" fmla="*/ 30 w 64"/>
                  <a:gd name="T9" fmla="*/ 73 h 83"/>
                  <a:gd name="T10" fmla="*/ 51 w 64"/>
                  <a:gd name="T11" fmla="*/ 60 h 83"/>
                  <a:gd name="T12" fmla="*/ 48 w 64"/>
                  <a:gd name="T13" fmla="*/ 53 h 83"/>
                  <a:gd name="T14" fmla="*/ 37 w 64"/>
                  <a:gd name="T15" fmla="*/ 48 h 83"/>
                  <a:gd name="T16" fmla="*/ 20 w 64"/>
                  <a:gd name="T17" fmla="*/ 45 h 83"/>
                  <a:gd name="T18" fmla="*/ 6 w 64"/>
                  <a:gd name="T19" fmla="*/ 37 h 83"/>
                  <a:gd name="T20" fmla="*/ 0 w 64"/>
                  <a:gd name="T21" fmla="*/ 24 h 83"/>
                  <a:gd name="T22" fmla="*/ 9 w 64"/>
                  <a:gd name="T23" fmla="*/ 7 h 83"/>
                  <a:gd name="T24" fmla="*/ 33 w 64"/>
                  <a:gd name="T25" fmla="*/ 0 h 83"/>
                  <a:gd name="T26" fmla="*/ 61 w 64"/>
                  <a:gd name="T27" fmla="*/ 6 h 83"/>
                  <a:gd name="T28" fmla="*/ 61 w 64"/>
                  <a:gd name="T29" fmla="*/ 19 h 83"/>
                  <a:gd name="T30" fmla="*/ 60 w 64"/>
                  <a:gd name="T31" fmla="*/ 19 h 83"/>
                  <a:gd name="T32" fmla="*/ 33 w 64"/>
                  <a:gd name="T33" fmla="*/ 10 h 83"/>
                  <a:gd name="T34" fmla="*/ 19 w 64"/>
                  <a:gd name="T35" fmla="*/ 13 h 83"/>
                  <a:gd name="T36" fmla="*/ 14 w 64"/>
                  <a:gd name="T37" fmla="*/ 22 h 83"/>
                  <a:gd name="T38" fmla="*/ 16 w 64"/>
                  <a:gd name="T39" fmla="*/ 29 h 83"/>
                  <a:gd name="T40" fmla="*/ 27 w 64"/>
                  <a:gd name="T41" fmla="*/ 34 h 83"/>
                  <a:gd name="T42" fmla="*/ 44 w 64"/>
                  <a:gd name="T43" fmla="*/ 37 h 83"/>
                  <a:gd name="T44" fmla="*/ 59 w 64"/>
                  <a:gd name="T45" fmla="*/ 45 h 83"/>
                  <a:gd name="T46" fmla="*/ 64 w 64"/>
                  <a:gd name="T47" fmla="*/ 58 h 83"/>
                  <a:gd name="T48" fmla="*/ 55 w 64"/>
                  <a:gd name="T49" fmla="*/ 76 h 83"/>
                  <a:gd name="T50" fmla="*/ 29 w 64"/>
                  <a:gd name="T5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" h="83">
                    <a:moveTo>
                      <a:pt x="29" y="83"/>
                    </a:moveTo>
                    <a:cubicBezTo>
                      <a:pt x="19" y="83"/>
                      <a:pt x="9" y="81"/>
                      <a:pt x="0" y="76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1" y="69"/>
                      <a:pt x="20" y="73"/>
                      <a:pt x="30" y="73"/>
                    </a:cubicBezTo>
                    <a:cubicBezTo>
                      <a:pt x="44" y="73"/>
                      <a:pt x="51" y="68"/>
                      <a:pt x="51" y="60"/>
                    </a:cubicBezTo>
                    <a:cubicBezTo>
                      <a:pt x="51" y="57"/>
                      <a:pt x="50" y="55"/>
                      <a:pt x="48" y="53"/>
                    </a:cubicBezTo>
                    <a:cubicBezTo>
                      <a:pt x="46" y="51"/>
                      <a:pt x="42" y="49"/>
                      <a:pt x="37" y="48"/>
                    </a:cubicBezTo>
                    <a:cubicBezTo>
                      <a:pt x="32" y="47"/>
                      <a:pt x="26" y="46"/>
                      <a:pt x="20" y="45"/>
                    </a:cubicBezTo>
                    <a:cubicBezTo>
                      <a:pt x="14" y="43"/>
                      <a:pt x="9" y="41"/>
                      <a:pt x="6" y="37"/>
                    </a:cubicBezTo>
                    <a:cubicBezTo>
                      <a:pt x="2" y="34"/>
                      <a:pt x="0" y="29"/>
                      <a:pt x="0" y="24"/>
                    </a:cubicBezTo>
                    <a:cubicBezTo>
                      <a:pt x="0" y="17"/>
                      <a:pt x="3" y="11"/>
                      <a:pt x="9" y="7"/>
                    </a:cubicBezTo>
                    <a:cubicBezTo>
                      <a:pt x="15" y="2"/>
                      <a:pt x="23" y="0"/>
                      <a:pt x="33" y="0"/>
                    </a:cubicBezTo>
                    <a:cubicBezTo>
                      <a:pt x="44" y="0"/>
                      <a:pt x="53" y="2"/>
                      <a:pt x="61" y="6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2" y="13"/>
                      <a:pt x="42" y="10"/>
                      <a:pt x="33" y="10"/>
                    </a:cubicBezTo>
                    <a:cubicBezTo>
                      <a:pt x="27" y="10"/>
                      <a:pt x="22" y="11"/>
                      <a:pt x="19" y="13"/>
                    </a:cubicBezTo>
                    <a:cubicBezTo>
                      <a:pt x="15" y="15"/>
                      <a:pt x="14" y="18"/>
                      <a:pt x="14" y="22"/>
                    </a:cubicBezTo>
                    <a:cubicBezTo>
                      <a:pt x="14" y="25"/>
                      <a:pt x="14" y="28"/>
                      <a:pt x="16" y="29"/>
                    </a:cubicBezTo>
                    <a:cubicBezTo>
                      <a:pt x="18" y="31"/>
                      <a:pt x="22" y="33"/>
                      <a:pt x="27" y="34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50" y="39"/>
                      <a:pt x="55" y="41"/>
                      <a:pt x="59" y="45"/>
                    </a:cubicBezTo>
                    <a:cubicBezTo>
                      <a:pt x="62" y="48"/>
                      <a:pt x="64" y="53"/>
                      <a:pt x="64" y="58"/>
                    </a:cubicBezTo>
                    <a:cubicBezTo>
                      <a:pt x="64" y="66"/>
                      <a:pt x="61" y="72"/>
                      <a:pt x="55" y="76"/>
                    </a:cubicBezTo>
                    <a:cubicBezTo>
                      <a:pt x="48" y="81"/>
                      <a:pt x="40" y="83"/>
                      <a:pt x="29" y="83"/>
                    </a:cubicBezTo>
                    <a:close/>
                  </a:path>
                </a:pathLst>
              </a:custGeom>
              <a:solidFill>
                <a:srgbClr val="1561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50A0"/>
                  </a:solidFill>
                </a:endParaRPr>
              </a:p>
            </p:txBody>
          </p:sp>
        </p:grpSp>
      </p:grpSp>
      <p:sp>
        <p:nvSpPr>
          <p:cNvPr id="117" name="TextBox 116"/>
          <p:cNvSpPr txBox="1"/>
          <p:nvPr/>
        </p:nvSpPr>
        <p:spPr>
          <a:xfrm>
            <a:off x="993304" y="1988840"/>
            <a:ext cx="914400" cy="62203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2400" dirty="0" smtClean="0">
                <a:solidFill>
                  <a:srgbClr val="0050A0"/>
                </a:solidFill>
                <a:ea typeface="+mj-ea"/>
                <a:cs typeface="+mj-cs"/>
              </a:rPr>
              <a:t>EDH</a:t>
            </a:r>
          </a:p>
        </p:txBody>
      </p:sp>
      <p:grpSp>
        <p:nvGrpSpPr>
          <p:cNvPr id="2074" name="Group 2073"/>
          <p:cNvGrpSpPr/>
          <p:nvPr/>
        </p:nvGrpSpPr>
        <p:grpSpPr>
          <a:xfrm>
            <a:off x="5474792" y="212873"/>
            <a:ext cx="1562472" cy="421772"/>
            <a:chOff x="5474792" y="212873"/>
            <a:chExt cx="1562472" cy="421772"/>
          </a:xfrm>
        </p:grpSpPr>
        <p:sp>
          <p:nvSpPr>
            <p:cNvPr id="2073" name="Rounded Rectangle 2072"/>
            <p:cNvSpPr/>
            <p:nvPr/>
          </p:nvSpPr>
          <p:spPr>
            <a:xfrm>
              <a:off x="5474792" y="212873"/>
              <a:ext cx="1562472" cy="4217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50A0"/>
                </a:solidFill>
              </a:endParaRPr>
            </a:p>
          </p:txBody>
        </p:sp>
        <p:pic>
          <p:nvPicPr>
            <p:cNvPr id="2080" name="Picture 32" descr="http://datasphere.com/sites/datasphere.com/themes/datasphere/logo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000" y="290455"/>
              <a:ext cx="1421914" cy="266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Freeform 9"/>
          <p:cNvSpPr>
            <a:spLocks/>
          </p:cNvSpPr>
          <p:nvPr/>
        </p:nvSpPr>
        <p:spPr bwMode="auto">
          <a:xfrm>
            <a:off x="6096095" y="1788056"/>
            <a:ext cx="2462633" cy="3521361"/>
          </a:xfrm>
          <a:custGeom>
            <a:avLst/>
            <a:gdLst>
              <a:gd name="T0" fmla="*/ 647 w 764"/>
              <a:gd name="T1" fmla="*/ 0 h 1093"/>
              <a:gd name="T2" fmla="*/ 608 w 764"/>
              <a:gd name="T3" fmla="*/ 28 h 1093"/>
              <a:gd name="T4" fmla="*/ 717 w 764"/>
              <a:gd name="T5" fmla="*/ 387 h 1093"/>
              <a:gd name="T6" fmla="*/ 107 w 764"/>
              <a:gd name="T7" fmla="*/ 1013 h 1093"/>
              <a:gd name="T8" fmla="*/ 78 w 764"/>
              <a:gd name="T9" fmla="*/ 1013 h 1093"/>
              <a:gd name="T10" fmla="*/ 78 w 764"/>
              <a:gd name="T11" fmla="*/ 986 h 1093"/>
              <a:gd name="T12" fmla="*/ 0 w 764"/>
              <a:gd name="T13" fmla="*/ 1039 h 1093"/>
              <a:gd name="T14" fmla="*/ 78 w 764"/>
              <a:gd name="T15" fmla="*/ 1093 h 1093"/>
              <a:gd name="T16" fmla="*/ 78 w 764"/>
              <a:gd name="T17" fmla="*/ 1066 h 1093"/>
              <a:gd name="T18" fmla="*/ 107 w 764"/>
              <a:gd name="T19" fmla="*/ 1066 h 1093"/>
              <a:gd name="T20" fmla="*/ 107 w 764"/>
              <a:gd name="T21" fmla="*/ 1066 h 1093"/>
              <a:gd name="T22" fmla="*/ 107 w 764"/>
              <a:gd name="T23" fmla="*/ 1066 h 1093"/>
              <a:gd name="T24" fmla="*/ 764 w 764"/>
              <a:gd name="T25" fmla="*/ 387 h 1093"/>
              <a:gd name="T26" fmla="*/ 647 w 764"/>
              <a:gd name="T27" fmla="*/ 0 h 1093"/>
              <a:gd name="connsiteX0" fmla="*/ 8469 w 10000"/>
              <a:gd name="connsiteY0" fmla="*/ 0 h 10000"/>
              <a:gd name="connsiteX1" fmla="*/ 7958 w 10000"/>
              <a:gd name="connsiteY1" fmla="*/ 256 h 10000"/>
              <a:gd name="connsiteX2" fmla="*/ 9385 w 10000"/>
              <a:gd name="connsiteY2" fmla="*/ 3541 h 10000"/>
              <a:gd name="connsiteX3" fmla="*/ 1401 w 10000"/>
              <a:gd name="connsiteY3" fmla="*/ 9268 h 10000"/>
              <a:gd name="connsiteX4" fmla="*/ 1021 w 10000"/>
              <a:gd name="connsiteY4" fmla="*/ 9268 h 10000"/>
              <a:gd name="connsiteX5" fmla="*/ 1021 w 10000"/>
              <a:gd name="connsiteY5" fmla="*/ 9021 h 10000"/>
              <a:gd name="connsiteX6" fmla="*/ 0 w 10000"/>
              <a:gd name="connsiteY6" fmla="*/ 9506 h 10000"/>
              <a:gd name="connsiteX7" fmla="*/ 1021 w 10000"/>
              <a:gd name="connsiteY7" fmla="*/ 10000 h 10000"/>
              <a:gd name="connsiteX8" fmla="*/ 1021 w 10000"/>
              <a:gd name="connsiteY8" fmla="*/ 9753 h 10000"/>
              <a:gd name="connsiteX9" fmla="*/ 1401 w 10000"/>
              <a:gd name="connsiteY9" fmla="*/ 9753 h 10000"/>
              <a:gd name="connsiteX10" fmla="*/ 1401 w 10000"/>
              <a:gd name="connsiteY10" fmla="*/ 9753 h 10000"/>
              <a:gd name="connsiteX11" fmla="*/ 1401 w 10000"/>
              <a:gd name="connsiteY11" fmla="*/ 9753 h 10000"/>
              <a:gd name="connsiteX12" fmla="*/ 10000 w 10000"/>
              <a:gd name="connsiteY12" fmla="*/ 3541 h 10000"/>
              <a:gd name="connsiteX13" fmla="*/ 8469 w 10000"/>
              <a:gd name="connsiteY1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00" h="10000">
                <a:moveTo>
                  <a:pt x="8469" y="0"/>
                </a:moveTo>
                <a:lnTo>
                  <a:pt x="7958" y="256"/>
                </a:lnTo>
                <a:cubicBezTo>
                  <a:pt x="8861" y="1189"/>
                  <a:pt x="9385" y="2315"/>
                  <a:pt x="9385" y="3541"/>
                </a:cubicBezTo>
                <a:cubicBezTo>
                  <a:pt x="9385" y="6706"/>
                  <a:pt x="5812" y="9268"/>
                  <a:pt x="1401" y="9268"/>
                </a:cubicBezTo>
                <a:lnTo>
                  <a:pt x="1021" y="9268"/>
                </a:lnTo>
                <a:lnTo>
                  <a:pt x="1021" y="9021"/>
                </a:lnTo>
                <a:lnTo>
                  <a:pt x="0" y="9506"/>
                </a:lnTo>
                <a:lnTo>
                  <a:pt x="1021" y="10000"/>
                </a:lnTo>
                <a:lnTo>
                  <a:pt x="1021" y="9753"/>
                </a:lnTo>
                <a:lnTo>
                  <a:pt x="1401" y="9753"/>
                </a:lnTo>
                <a:lnTo>
                  <a:pt x="1401" y="9753"/>
                </a:lnTo>
                <a:lnTo>
                  <a:pt x="1401" y="9753"/>
                </a:lnTo>
                <a:cubicBezTo>
                  <a:pt x="6152" y="9753"/>
                  <a:pt x="10000" y="6972"/>
                  <a:pt x="10000" y="3541"/>
                </a:cubicBezTo>
                <a:cubicBezTo>
                  <a:pt x="10000" y="2223"/>
                  <a:pt x="9437" y="1006"/>
                  <a:pt x="8469" y="0"/>
                </a:cubicBezTo>
                <a:close/>
              </a:path>
            </a:pathLst>
          </a:custGeom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82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2183E-6 L -0.10035 0.15726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786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8714E-6 L -0.15347 0.3247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16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1680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0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xit" presetSubtype="54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3333E-6 C -2.77778E-6 0.00023 0.10452 0.07593 0.10452 0.22223 C 0.10452 0.36852 0.07118 0.44074 -0.01354 0.51852 C -0.09826 0.59607 -0.44739 0.57037 -0.48159 0.57037 " pathEditMode="relative" rAng="0" ptsTypes="fssf">
                                      <p:cBhvr>
                                        <p:cTn id="69" dur="2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54" y="2979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57" grpId="0" animBg="1"/>
      <p:bldP spid="36" grpId="0" animBg="1"/>
      <p:bldP spid="56" grpId="0" animBg="1"/>
      <p:bldP spid="117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42" y="404664"/>
            <a:ext cx="7508482" cy="569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426" y="583308"/>
            <a:ext cx="5219070" cy="5691385"/>
          </a:xfrm>
          <a:prstGeom prst="rect">
            <a:avLst/>
          </a:prstGeom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Down Arrow 3"/>
          <p:cNvSpPr/>
          <p:nvPr/>
        </p:nvSpPr>
        <p:spPr>
          <a:xfrm rot="7934223">
            <a:off x="4124016" y="4715283"/>
            <a:ext cx="278258" cy="663707"/>
          </a:xfrm>
          <a:custGeom>
            <a:avLst/>
            <a:gdLst>
              <a:gd name="connsiteX0" fmla="*/ 0 w 504056"/>
              <a:gd name="connsiteY0" fmla="*/ 479357 h 730795"/>
              <a:gd name="connsiteX1" fmla="*/ 186513 w 504056"/>
              <a:gd name="connsiteY1" fmla="*/ 479357 h 730795"/>
              <a:gd name="connsiteX2" fmla="*/ 186513 w 504056"/>
              <a:gd name="connsiteY2" fmla="*/ 0 h 730795"/>
              <a:gd name="connsiteX3" fmla="*/ 317543 w 504056"/>
              <a:gd name="connsiteY3" fmla="*/ 0 h 730795"/>
              <a:gd name="connsiteX4" fmla="*/ 317543 w 504056"/>
              <a:gd name="connsiteY4" fmla="*/ 479357 h 730795"/>
              <a:gd name="connsiteX5" fmla="*/ 504056 w 504056"/>
              <a:gd name="connsiteY5" fmla="*/ 479357 h 730795"/>
              <a:gd name="connsiteX6" fmla="*/ 252028 w 504056"/>
              <a:gd name="connsiteY6" fmla="*/ 730795 h 730795"/>
              <a:gd name="connsiteX7" fmla="*/ 0 w 504056"/>
              <a:gd name="connsiteY7" fmla="*/ 479357 h 730795"/>
              <a:gd name="connsiteX0" fmla="*/ 0 w 449645"/>
              <a:gd name="connsiteY0" fmla="*/ 357911 h 730795"/>
              <a:gd name="connsiteX1" fmla="*/ 132102 w 449645"/>
              <a:gd name="connsiteY1" fmla="*/ 479357 h 730795"/>
              <a:gd name="connsiteX2" fmla="*/ 132102 w 449645"/>
              <a:gd name="connsiteY2" fmla="*/ 0 h 730795"/>
              <a:gd name="connsiteX3" fmla="*/ 263132 w 449645"/>
              <a:gd name="connsiteY3" fmla="*/ 0 h 730795"/>
              <a:gd name="connsiteX4" fmla="*/ 263132 w 449645"/>
              <a:gd name="connsiteY4" fmla="*/ 479357 h 730795"/>
              <a:gd name="connsiteX5" fmla="*/ 449645 w 449645"/>
              <a:gd name="connsiteY5" fmla="*/ 479357 h 730795"/>
              <a:gd name="connsiteX6" fmla="*/ 197617 w 449645"/>
              <a:gd name="connsiteY6" fmla="*/ 730795 h 730795"/>
              <a:gd name="connsiteX7" fmla="*/ 0 w 449645"/>
              <a:gd name="connsiteY7" fmla="*/ 357911 h 730795"/>
              <a:gd name="connsiteX0" fmla="*/ 0 w 357893"/>
              <a:gd name="connsiteY0" fmla="*/ 357911 h 730795"/>
              <a:gd name="connsiteX1" fmla="*/ 132102 w 357893"/>
              <a:gd name="connsiteY1" fmla="*/ 479357 h 730795"/>
              <a:gd name="connsiteX2" fmla="*/ 132102 w 357893"/>
              <a:gd name="connsiteY2" fmla="*/ 0 h 730795"/>
              <a:gd name="connsiteX3" fmla="*/ 263132 w 357893"/>
              <a:gd name="connsiteY3" fmla="*/ 0 h 730795"/>
              <a:gd name="connsiteX4" fmla="*/ 263132 w 357893"/>
              <a:gd name="connsiteY4" fmla="*/ 479357 h 730795"/>
              <a:gd name="connsiteX5" fmla="*/ 357893 w 357893"/>
              <a:gd name="connsiteY5" fmla="*/ 480323 h 730795"/>
              <a:gd name="connsiteX6" fmla="*/ 197617 w 357893"/>
              <a:gd name="connsiteY6" fmla="*/ 730795 h 730795"/>
              <a:gd name="connsiteX7" fmla="*/ 0 w 357893"/>
              <a:gd name="connsiteY7" fmla="*/ 357911 h 730795"/>
              <a:gd name="connsiteX0" fmla="*/ 0 w 357893"/>
              <a:gd name="connsiteY0" fmla="*/ 357911 h 903016"/>
              <a:gd name="connsiteX1" fmla="*/ 132102 w 357893"/>
              <a:gd name="connsiteY1" fmla="*/ 479357 h 903016"/>
              <a:gd name="connsiteX2" fmla="*/ 132102 w 357893"/>
              <a:gd name="connsiteY2" fmla="*/ 0 h 903016"/>
              <a:gd name="connsiteX3" fmla="*/ 263132 w 357893"/>
              <a:gd name="connsiteY3" fmla="*/ 0 h 903016"/>
              <a:gd name="connsiteX4" fmla="*/ 263132 w 357893"/>
              <a:gd name="connsiteY4" fmla="*/ 479357 h 903016"/>
              <a:gd name="connsiteX5" fmla="*/ 357893 w 357893"/>
              <a:gd name="connsiteY5" fmla="*/ 480323 h 903016"/>
              <a:gd name="connsiteX6" fmla="*/ 189305 w 357893"/>
              <a:gd name="connsiteY6" fmla="*/ 903016 h 903016"/>
              <a:gd name="connsiteX7" fmla="*/ 0 w 357893"/>
              <a:gd name="connsiteY7" fmla="*/ 357911 h 903016"/>
              <a:gd name="connsiteX0" fmla="*/ 0 w 374853"/>
              <a:gd name="connsiteY0" fmla="*/ 357911 h 903016"/>
              <a:gd name="connsiteX1" fmla="*/ 132102 w 374853"/>
              <a:gd name="connsiteY1" fmla="*/ 479357 h 903016"/>
              <a:gd name="connsiteX2" fmla="*/ 132102 w 374853"/>
              <a:gd name="connsiteY2" fmla="*/ 0 h 903016"/>
              <a:gd name="connsiteX3" fmla="*/ 374853 w 374853"/>
              <a:gd name="connsiteY3" fmla="*/ 32363 h 903016"/>
              <a:gd name="connsiteX4" fmla="*/ 263132 w 374853"/>
              <a:gd name="connsiteY4" fmla="*/ 479357 h 903016"/>
              <a:gd name="connsiteX5" fmla="*/ 357893 w 374853"/>
              <a:gd name="connsiteY5" fmla="*/ 480323 h 903016"/>
              <a:gd name="connsiteX6" fmla="*/ 189305 w 374853"/>
              <a:gd name="connsiteY6" fmla="*/ 903016 h 903016"/>
              <a:gd name="connsiteX7" fmla="*/ 0 w 374853"/>
              <a:gd name="connsiteY7" fmla="*/ 357911 h 903016"/>
              <a:gd name="connsiteX0" fmla="*/ 0 w 374853"/>
              <a:gd name="connsiteY0" fmla="*/ 357319 h 902424"/>
              <a:gd name="connsiteX1" fmla="*/ 132102 w 374853"/>
              <a:gd name="connsiteY1" fmla="*/ 478765 h 902424"/>
              <a:gd name="connsiteX2" fmla="*/ 256146 w 374853"/>
              <a:gd name="connsiteY2" fmla="*/ 0 h 902424"/>
              <a:gd name="connsiteX3" fmla="*/ 374853 w 374853"/>
              <a:gd name="connsiteY3" fmla="*/ 31771 h 902424"/>
              <a:gd name="connsiteX4" fmla="*/ 263132 w 374853"/>
              <a:gd name="connsiteY4" fmla="*/ 478765 h 902424"/>
              <a:gd name="connsiteX5" fmla="*/ 357893 w 374853"/>
              <a:gd name="connsiteY5" fmla="*/ 479731 h 902424"/>
              <a:gd name="connsiteX6" fmla="*/ 189305 w 374853"/>
              <a:gd name="connsiteY6" fmla="*/ 902424 h 902424"/>
              <a:gd name="connsiteX7" fmla="*/ 0 w 374853"/>
              <a:gd name="connsiteY7" fmla="*/ 357319 h 902424"/>
              <a:gd name="connsiteX0" fmla="*/ 0 w 374853"/>
              <a:gd name="connsiteY0" fmla="*/ 357319 h 866496"/>
              <a:gd name="connsiteX1" fmla="*/ 132102 w 374853"/>
              <a:gd name="connsiteY1" fmla="*/ 478765 h 866496"/>
              <a:gd name="connsiteX2" fmla="*/ 256146 w 374853"/>
              <a:gd name="connsiteY2" fmla="*/ 0 h 866496"/>
              <a:gd name="connsiteX3" fmla="*/ 374853 w 374853"/>
              <a:gd name="connsiteY3" fmla="*/ 31771 h 866496"/>
              <a:gd name="connsiteX4" fmla="*/ 263132 w 374853"/>
              <a:gd name="connsiteY4" fmla="*/ 478765 h 866496"/>
              <a:gd name="connsiteX5" fmla="*/ 357893 w 374853"/>
              <a:gd name="connsiteY5" fmla="*/ 479731 h 866496"/>
              <a:gd name="connsiteX6" fmla="*/ 115517 w 374853"/>
              <a:gd name="connsiteY6" fmla="*/ 866496 h 866496"/>
              <a:gd name="connsiteX7" fmla="*/ 0 w 374853"/>
              <a:gd name="connsiteY7" fmla="*/ 357319 h 866496"/>
              <a:gd name="connsiteX0" fmla="*/ 0 w 374853"/>
              <a:gd name="connsiteY0" fmla="*/ 357319 h 866496"/>
              <a:gd name="connsiteX1" fmla="*/ 132102 w 374853"/>
              <a:gd name="connsiteY1" fmla="*/ 478765 h 866496"/>
              <a:gd name="connsiteX2" fmla="*/ 256146 w 374853"/>
              <a:gd name="connsiteY2" fmla="*/ 0 h 866496"/>
              <a:gd name="connsiteX3" fmla="*/ 374853 w 374853"/>
              <a:gd name="connsiteY3" fmla="*/ 31771 h 866496"/>
              <a:gd name="connsiteX4" fmla="*/ 218519 w 374853"/>
              <a:gd name="connsiteY4" fmla="*/ 508978 h 866496"/>
              <a:gd name="connsiteX5" fmla="*/ 357893 w 374853"/>
              <a:gd name="connsiteY5" fmla="*/ 479731 h 866496"/>
              <a:gd name="connsiteX6" fmla="*/ 115517 w 374853"/>
              <a:gd name="connsiteY6" fmla="*/ 866496 h 866496"/>
              <a:gd name="connsiteX7" fmla="*/ 0 w 374853"/>
              <a:gd name="connsiteY7" fmla="*/ 357319 h 866496"/>
              <a:gd name="connsiteX0" fmla="*/ 0 w 374853"/>
              <a:gd name="connsiteY0" fmla="*/ 357319 h 853654"/>
              <a:gd name="connsiteX1" fmla="*/ 132102 w 374853"/>
              <a:gd name="connsiteY1" fmla="*/ 478765 h 853654"/>
              <a:gd name="connsiteX2" fmla="*/ 256146 w 374853"/>
              <a:gd name="connsiteY2" fmla="*/ 0 h 853654"/>
              <a:gd name="connsiteX3" fmla="*/ 374853 w 374853"/>
              <a:gd name="connsiteY3" fmla="*/ 31771 h 853654"/>
              <a:gd name="connsiteX4" fmla="*/ 218519 w 374853"/>
              <a:gd name="connsiteY4" fmla="*/ 508978 h 853654"/>
              <a:gd name="connsiteX5" fmla="*/ 357893 w 374853"/>
              <a:gd name="connsiteY5" fmla="*/ 479731 h 853654"/>
              <a:gd name="connsiteX6" fmla="*/ 72981 w 374853"/>
              <a:gd name="connsiteY6" fmla="*/ 853654 h 853654"/>
              <a:gd name="connsiteX7" fmla="*/ 0 w 374853"/>
              <a:gd name="connsiteY7" fmla="*/ 357319 h 853654"/>
              <a:gd name="connsiteX0" fmla="*/ 0 w 357893"/>
              <a:gd name="connsiteY0" fmla="*/ 357319 h 853654"/>
              <a:gd name="connsiteX1" fmla="*/ 132102 w 357893"/>
              <a:gd name="connsiteY1" fmla="*/ 478765 h 853654"/>
              <a:gd name="connsiteX2" fmla="*/ 256146 w 357893"/>
              <a:gd name="connsiteY2" fmla="*/ 0 h 853654"/>
              <a:gd name="connsiteX3" fmla="*/ 326157 w 357893"/>
              <a:gd name="connsiteY3" fmla="*/ 34815 h 853654"/>
              <a:gd name="connsiteX4" fmla="*/ 218519 w 357893"/>
              <a:gd name="connsiteY4" fmla="*/ 508978 h 853654"/>
              <a:gd name="connsiteX5" fmla="*/ 357893 w 357893"/>
              <a:gd name="connsiteY5" fmla="*/ 479731 h 853654"/>
              <a:gd name="connsiteX6" fmla="*/ 72981 w 357893"/>
              <a:gd name="connsiteY6" fmla="*/ 853654 h 853654"/>
              <a:gd name="connsiteX7" fmla="*/ 0 w 357893"/>
              <a:gd name="connsiteY7" fmla="*/ 357319 h 85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7893" h="853654">
                <a:moveTo>
                  <a:pt x="0" y="357319"/>
                </a:moveTo>
                <a:lnTo>
                  <a:pt x="132102" y="478765"/>
                </a:lnTo>
                <a:lnTo>
                  <a:pt x="256146" y="0"/>
                </a:lnTo>
                <a:lnTo>
                  <a:pt x="326157" y="34815"/>
                </a:lnTo>
                <a:lnTo>
                  <a:pt x="218519" y="508978"/>
                </a:lnTo>
                <a:lnTo>
                  <a:pt x="357893" y="479731"/>
                </a:lnTo>
                <a:lnTo>
                  <a:pt x="72981" y="853654"/>
                </a:lnTo>
                <a:lnTo>
                  <a:pt x="0" y="35731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923928" y="4615197"/>
            <a:ext cx="325437" cy="344487"/>
            <a:chOff x="187450" y="1913657"/>
            <a:chExt cx="325437" cy="344487"/>
          </a:xfrm>
          <a:noFill/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350962" y="2202582"/>
              <a:ext cx="0" cy="55562"/>
            </a:xfrm>
            <a:custGeom>
              <a:avLst/>
              <a:gdLst>
                <a:gd name="T0" fmla="*/ 35 h 35"/>
                <a:gd name="T1" fmla="*/ 0 h 35"/>
                <a:gd name="T2" fmla="*/ 35 h 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">
                  <a:moveTo>
                    <a:pt x="0" y="35"/>
                  </a:move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V="1">
              <a:off x="350962" y="2202582"/>
              <a:ext cx="0" cy="5556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414462" y="2180357"/>
              <a:ext cx="38100" cy="44450"/>
            </a:xfrm>
            <a:custGeom>
              <a:avLst/>
              <a:gdLst>
                <a:gd name="T0" fmla="*/ 0 w 24"/>
                <a:gd name="T1" fmla="*/ 0 h 28"/>
                <a:gd name="T2" fmla="*/ 24 w 24"/>
                <a:gd name="T3" fmla="*/ 28 h 28"/>
                <a:gd name="T4" fmla="*/ 0 w 24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0" y="0"/>
                  </a:moveTo>
                  <a:lnTo>
                    <a:pt x="24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14462" y="2180357"/>
              <a:ext cx="38100" cy="444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455737" y="2123207"/>
              <a:ext cx="57150" cy="15875"/>
            </a:xfrm>
            <a:custGeom>
              <a:avLst/>
              <a:gdLst>
                <a:gd name="T0" fmla="*/ 0 w 36"/>
                <a:gd name="T1" fmla="*/ 0 h 10"/>
                <a:gd name="T2" fmla="*/ 36 w 36"/>
                <a:gd name="T3" fmla="*/ 10 h 10"/>
                <a:gd name="T4" fmla="*/ 0 w 36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0">
                  <a:moveTo>
                    <a:pt x="0" y="0"/>
                  </a:moveTo>
                  <a:lnTo>
                    <a:pt x="36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455737" y="2123207"/>
              <a:ext cx="57150" cy="1587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455737" y="2032719"/>
              <a:ext cx="57150" cy="19050"/>
            </a:xfrm>
            <a:custGeom>
              <a:avLst/>
              <a:gdLst>
                <a:gd name="T0" fmla="*/ 36 w 36"/>
                <a:gd name="T1" fmla="*/ 0 h 12"/>
                <a:gd name="T2" fmla="*/ 0 w 36"/>
                <a:gd name="T3" fmla="*/ 12 h 12"/>
                <a:gd name="T4" fmla="*/ 36 w 3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2">
                  <a:moveTo>
                    <a:pt x="36" y="0"/>
                  </a:moveTo>
                  <a:lnTo>
                    <a:pt x="0" y="1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 flipH="1">
              <a:off x="455737" y="2032719"/>
              <a:ext cx="57150" cy="190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414462" y="1946994"/>
              <a:ext cx="38100" cy="49212"/>
            </a:xfrm>
            <a:custGeom>
              <a:avLst/>
              <a:gdLst>
                <a:gd name="T0" fmla="*/ 0 w 24"/>
                <a:gd name="T1" fmla="*/ 31 h 31"/>
                <a:gd name="T2" fmla="*/ 24 w 24"/>
                <a:gd name="T3" fmla="*/ 0 h 31"/>
                <a:gd name="T4" fmla="*/ 0 w 24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1">
                  <a:moveTo>
                    <a:pt x="0" y="31"/>
                  </a:moveTo>
                  <a:lnTo>
                    <a:pt x="24" y="0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 flipV="1">
              <a:off x="414462" y="1946994"/>
              <a:ext cx="38100" cy="4921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350962" y="1913657"/>
              <a:ext cx="0" cy="60325"/>
            </a:xfrm>
            <a:custGeom>
              <a:avLst/>
              <a:gdLst>
                <a:gd name="T0" fmla="*/ 0 h 38"/>
                <a:gd name="T1" fmla="*/ 38 h 38"/>
                <a:gd name="T2" fmla="*/ 0 h 3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">
                  <a:moveTo>
                    <a:pt x="0" y="0"/>
                  </a:moveTo>
                  <a:lnTo>
                    <a:pt x="0" y="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>
              <a:off x="350962" y="1913657"/>
              <a:ext cx="0" cy="6032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250950" y="1946994"/>
              <a:ext cx="33338" cy="49212"/>
            </a:xfrm>
            <a:custGeom>
              <a:avLst/>
              <a:gdLst>
                <a:gd name="T0" fmla="*/ 21 w 21"/>
                <a:gd name="T1" fmla="*/ 31 h 31"/>
                <a:gd name="T2" fmla="*/ 0 w 21"/>
                <a:gd name="T3" fmla="*/ 0 h 31"/>
                <a:gd name="T4" fmla="*/ 21 w 21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1">
                  <a:moveTo>
                    <a:pt x="21" y="31"/>
                  </a:moveTo>
                  <a:lnTo>
                    <a:pt x="0" y="0"/>
                  </a:lnTo>
                  <a:lnTo>
                    <a:pt x="21" y="31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flipH="1" flipV="1">
              <a:off x="250950" y="1946994"/>
              <a:ext cx="33338" cy="49212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187450" y="2032719"/>
              <a:ext cx="55563" cy="19050"/>
            </a:xfrm>
            <a:custGeom>
              <a:avLst/>
              <a:gdLst>
                <a:gd name="T0" fmla="*/ 35 w 35"/>
                <a:gd name="T1" fmla="*/ 12 h 12"/>
                <a:gd name="T2" fmla="*/ 0 w 35"/>
                <a:gd name="T3" fmla="*/ 0 h 12"/>
                <a:gd name="T4" fmla="*/ 35 w 35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2">
                  <a:moveTo>
                    <a:pt x="35" y="12"/>
                  </a:moveTo>
                  <a:lnTo>
                    <a:pt x="0" y="0"/>
                  </a:lnTo>
                  <a:lnTo>
                    <a:pt x="35" y="1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3" name="Line 29"/>
            <p:cNvSpPr>
              <a:spLocks noChangeShapeType="1"/>
            </p:cNvSpPr>
            <p:nvPr/>
          </p:nvSpPr>
          <p:spPr bwMode="auto">
            <a:xfrm flipH="1" flipV="1">
              <a:off x="187450" y="2032719"/>
              <a:ext cx="55563" cy="190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187450" y="2123207"/>
              <a:ext cx="55563" cy="15875"/>
            </a:xfrm>
            <a:custGeom>
              <a:avLst/>
              <a:gdLst>
                <a:gd name="T0" fmla="*/ 0 w 35"/>
                <a:gd name="T1" fmla="*/ 10 h 10"/>
                <a:gd name="T2" fmla="*/ 35 w 35"/>
                <a:gd name="T3" fmla="*/ 0 h 10"/>
                <a:gd name="T4" fmla="*/ 0 w 35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0">
                  <a:moveTo>
                    <a:pt x="0" y="10"/>
                  </a:moveTo>
                  <a:lnTo>
                    <a:pt x="3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 flipV="1">
              <a:off x="187450" y="2123207"/>
              <a:ext cx="55563" cy="15875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250950" y="2180357"/>
              <a:ext cx="33338" cy="44450"/>
            </a:xfrm>
            <a:custGeom>
              <a:avLst/>
              <a:gdLst>
                <a:gd name="T0" fmla="*/ 21 w 21"/>
                <a:gd name="T1" fmla="*/ 0 h 28"/>
                <a:gd name="T2" fmla="*/ 0 w 21"/>
                <a:gd name="T3" fmla="*/ 28 h 28"/>
                <a:gd name="T4" fmla="*/ 21 w 2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8">
                  <a:moveTo>
                    <a:pt x="21" y="0"/>
                  </a:moveTo>
                  <a:lnTo>
                    <a:pt x="0" y="28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  <p:sp>
          <p:nvSpPr>
            <p:cNvPr id="27" name="Line 33"/>
            <p:cNvSpPr>
              <a:spLocks noChangeShapeType="1"/>
            </p:cNvSpPr>
            <p:nvPr/>
          </p:nvSpPr>
          <p:spPr bwMode="auto">
            <a:xfrm flipH="1">
              <a:off x="250950" y="2180357"/>
              <a:ext cx="33338" cy="44450"/>
            </a:xfrm>
            <a:prstGeom prst="line">
              <a:avLst/>
            </a:prstGeom>
            <a:grp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0A0"/>
                </a:solidFill>
              </a:endParaRPr>
            </a:p>
          </p:txBody>
        </p:sp>
      </p:grp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730327">
            <a:off x="4311816" y="1841669"/>
            <a:ext cx="4511846" cy="4160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5123">
            <a:off x="530937" y="1348735"/>
            <a:ext cx="5703102" cy="43219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5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path" presetSubtype="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C 0.04306 0.03773 0.27448 0.14421 0.27587 0.32106 C 0.27726 0.49792 0.27865 0.33032 0.27587 0.4118 " pathEditMode="relative" rAng="0" ptsTypes="fsf">
                                      <p:cBhvr>
                                        <p:cTn id="9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24" y="2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16337 0.17847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 sma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5490" y="4251841"/>
            <a:ext cx="1881080" cy="1425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 sm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616" y="4251841"/>
            <a:ext cx="1881082" cy="1425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 sma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8282" y="2234704"/>
            <a:ext cx="1881082" cy="142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150855" y="3824239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rPr>
              <a:t>Appraise</a:t>
            </a:r>
          </a:p>
        </p:txBody>
      </p:sp>
      <p:pic>
        <p:nvPicPr>
          <p:cNvPr id="18" name="Picture 4 sm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2150" y="2249264"/>
            <a:ext cx="1881083" cy="142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982735" y="3818880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rPr>
              <a:t>Pay</a:t>
            </a:r>
          </a:p>
        </p:txBody>
      </p:sp>
      <p:pic>
        <p:nvPicPr>
          <p:cNvPr id="16" name="Picture 4 smal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2922" y="2356948"/>
            <a:ext cx="1603903" cy="1342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16074" y="3818880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rPr>
              <a:t>Safety Training</a:t>
            </a:r>
          </a:p>
        </p:txBody>
      </p:sp>
      <p:pic>
        <p:nvPicPr>
          <p:cNvPr id="14" name="Picture 4 smal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607" y="2354170"/>
            <a:ext cx="1879092" cy="1342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69195" y="3818880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rPr>
              <a:t>Register</a:t>
            </a:r>
          </a:p>
        </p:txBody>
      </p:sp>
      <p:pic>
        <p:nvPicPr>
          <p:cNvPr id="12" name="Picture 4 smal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0272" y="234548"/>
            <a:ext cx="1879092" cy="1424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223493" y="1777976"/>
            <a:ext cx="1472650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latin typeface="Helvetica" pitchFamily="34" charset="0"/>
                <a:ea typeface="+mj-ea"/>
                <a:cs typeface="+mj-cs"/>
              </a:rPr>
              <a:t>Hire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  <p:pic>
        <p:nvPicPr>
          <p:cNvPr id="9" name="Picture 4 smal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34548"/>
            <a:ext cx="1879093" cy="1424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 smal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2907" y="226864"/>
            <a:ext cx="1879093" cy="1424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56368" y="1777976"/>
            <a:ext cx="1472650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latin typeface="Helvetica" pitchFamily="34" charset="0"/>
                <a:ea typeface="+mj-ea"/>
                <a:cs typeface="+mj-cs"/>
              </a:rPr>
              <a:t>Recruit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9195" y="1749264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rPr>
              <a:t>Open Post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6128" y="1775768"/>
            <a:ext cx="1472650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latin typeface="Helvetica" pitchFamily="34" charset="0"/>
                <a:ea typeface="+mj-ea"/>
                <a:cs typeface="+mj-cs"/>
              </a:rPr>
              <a:t>Advertise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  <p:pic>
        <p:nvPicPr>
          <p:cNvPr id="4" name="Picture 4 small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605" y="226864"/>
            <a:ext cx="1879094" cy="1424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 sm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1160" y="4251841"/>
            <a:ext cx="1881080" cy="1425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68200" y="5835104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lang="en-GB" sz="2400" dirty="0" smtClean="0">
                <a:latin typeface="Helvetica" pitchFamily="34" charset="0"/>
              </a:rPr>
              <a:t>Develop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82735" y="5835104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lang="en-GB" sz="2400" dirty="0" smtClean="0">
                <a:latin typeface="Helvetica" pitchFamily="34" charset="0"/>
              </a:rPr>
              <a:t>Exit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4915" y="5835104"/>
            <a:ext cx="1619915" cy="36004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lang="en-GB" sz="2400" dirty="0" smtClean="0">
                <a:latin typeface="Helvetica" pitchFamily="34" charset="0"/>
              </a:rPr>
              <a:t>Absences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859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1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8" dur="75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2" dur="75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59" dur="750" fill="hold"/>
                                        <p:tgtEl>
                                          <p:spTgt spid="12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3" dur="750" fill="hold"/>
                                        <p:tgtEl>
                                          <p:spTgt spid="1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80" dur="750" fill="hold"/>
                                        <p:tgtEl>
                                          <p:spTgt spid="1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7" dur="750" fill="hold"/>
                                        <p:tgtEl>
                                          <p:spTgt spid="1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94" dur="750" fill="hold"/>
                                        <p:tgtEl>
                                          <p:spTgt spid="22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1" dur="750" fill="hold"/>
                                        <p:tgtEl>
                                          <p:spTgt spid="2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8" dur="750" fill="hold"/>
                                        <p:tgtEl>
                                          <p:spTgt spid="2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7" grpId="0"/>
      <p:bldP spid="15" grpId="0"/>
      <p:bldP spid="13" grpId="0"/>
      <p:bldP spid="11" grpId="0"/>
      <p:bldP spid="8" grpId="0"/>
      <p:bldP spid="6" grpId="0"/>
      <p:bldP spid="21" grpId="0"/>
      <p:bldP spid="23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Planning</a:t>
            </a:r>
            <a:endParaRPr lang="pt-PT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205078"/>
            <a:ext cx="8235950" cy="473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5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Monitoring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" r="2"/>
          <a:stretch/>
        </p:blipFill>
        <p:spPr bwMode="auto">
          <a:xfrm>
            <a:off x="1269289" y="898992"/>
            <a:ext cx="6612666" cy="528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976" y="898992"/>
            <a:ext cx="6620373" cy="517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637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Surveillance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248" y="913467"/>
            <a:ext cx="5705502" cy="521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3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8400" y="1052735"/>
            <a:ext cx="7895747" cy="4639173"/>
          </a:xfrm>
        </p:spPr>
        <p:txBody>
          <a:bodyPr/>
          <a:lstStyle/>
          <a:p>
            <a:r>
              <a:rPr lang="en-US" dirty="0" smtClean="0"/>
              <a:t>&gt;100k visitors from &gt;90 countries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Public Outreach</a:t>
            </a:r>
            <a:endParaRPr lang="en-GB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628800"/>
            <a:ext cx="6712957" cy="43928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43609" y="4869160"/>
            <a:ext cx="6264696" cy="504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5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217443"/>
          </a:xfrm>
        </p:spPr>
        <p:txBody>
          <a:bodyPr/>
          <a:lstStyle/>
          <a:p>
            <a:endParaRPr lang="en-GB"/>
          </a:p>
        </p:txBody>
      </p:sp>
      <p:pic>
        <p:nvPicPr>
          <p:cNvPr id="5" name="Content Placeholder 7" descr="LHC-CCC-1111289_07-A4-at-144-dpi.jpg"/>
          <p:cNvPicPr>
            <a:picLocks noChangeAspect="1"/>
          </p:cNvPicPr>
          <p:nvPr/>
        </p:nvPicPr>
        <p:blipFill rotWithShape="1">
          <a:blip r:embed="rId3" cstate="print"/>
          <a:srcRect t="5139" b="8686"/>
          <a:stretch/>
        </p:blipFill>
        <p:spPr>
          <a:xfrm>
            <a:off x="-7328" y="937903"/>
            <a:ext cx="9151328" cy="52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Computer Centre</a:t>
            </a:r>
            <a:endParaRPr lang="en-GB" dirty="0"/>
          </a:p>
        </p:txBody>
      </p:sp>
      <p:pic>
        <p:nvPicPr>
          <p:cNvPr id="4" name="Tapes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83747" y="3644971"/>
            <a:ext cx="4352749" cy="2448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378245" y="2492896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91,000 processing cores</a:t>
            </a:r>
          </a:p>
          <a:p>
            <a:r>
              <a:rPr lang="en-GB" dirty="0" smtClean="0"/>
              <a:t>30 </a:t>
            </a:r>
            <a:r>
              <a:rPr lang="en-GB" dirty="0" err="1"/>
              <a:t>PetaBytes</a:t>
            </a:r>
            <a:r>
              <a:rPr lang="en-GB" dirty="0"/>
              <a:t> of data storage on </a:t>
            </a:r>
            <a:r>
              <a:rPr lang="en-GB" dirty="0" smtClean="0"/>
              <a:t>disk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90346" y="3646765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70 </a:t>
            </a:r>
            <a:r>
              <a:rPr lang="en-GB" dirty="0" err="1"/>
              <a:t>PetaBytes</a:t>
            </a:r>
            <a:r>
              <a:rPr lang="en-GB" dirty="0"/>
              <a:t> </a:t>
            </a:r>
            <a:r>
              <a:rPr lang="en-GB" dirty="0" smtClean="0"/>
              <a:t>of data storage on</a:t>
            </a:r>
            <a:r>
              <a:rPr lang="en-GB" dirty="0"/>
              <a:t> </a:t>
            </a:r>
            <a:r>
              <a:rPr lang="en-GB" dirty="0" smtClean="0"/>
              <a:t>tape</a:t>
            </a:r>
          </a:p>
          <a:p>
            <a:pPr marL="0" lvl="2" algn="r"/>
            <a:r>
              <a:rPr lang="en-US" altLang="en-US" dirty="0"/>
              <a:t>~25 </a:t>
            </a:r>
            <a:r>
              <a:rPr lang="en-US" altLang="en-US" dirty="0" err="1" smtClean="0"/>
              <a:t>PetaBytes</a:t>
            </a:r>
            <a:r>
              <a:rPr lang="en-US" altLang="en-US" dirty="0" smtClean="0"/>
              <a:t>/year</a:t>
            </a:r>
            <a:endParaRPr lang="en-US" altLang="en-US" dirty="0"/>
          </a:p>
        </p:txBody>
      </p:sp>
      <p:pic>
        <p:nvPicPr>
          <p:cNvPr id="8" name="Sequence 02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504" y="947632"/>
            <a:ext cx="4224470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443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40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PJAS Statistics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31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20688"/>
            <a:ext cx="8638547" cy="5544616"/>
            <a:chOff x="107504" y="445865"/>
            <a:chExt cx="8759522" cy="6391011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5" name="Freeform 4"/>
            <p:cNvSpPr/>
            <p:nvPr/>
          </p:nvSpPr>
          <p:spPr>
            <a:xfrm>
              <a:off x="107504" y="445865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Professionals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487975">
              <a:off x="4113658" y="1457736"/>
              <a:ext cx="707565" cy="922302"/>
            </a:xfrm>
            <a:custGeom>
              <a:avLst/>
              <a:gdLst>
                <a:gd name="connsiteX0" fmla="*/ 0 w 707565"/>
                <a:gd name="connsiteY0" fmla="*/ 184460 h 922302"/>
                <a:gd name="connsiteX1" fmla="*/ 353783 w 707565"/>
                <a:gd name="connsiteY1" fmla="*/ 184460 h 922302"/>
                <a:gd name="connsiteX2" fmla="*/ 353783 w 707565"/>
                <a:gd name="connsiteY2" fmla="*/ 0 h 922302"/>
                <a:gd name="connsiteX3" fmla="*/ 707565 w 707565"/>
                <a:gd name="connsiteY3" fmla="*/ 461151 h 922302"/>
                <a:gd name="connsiteX4" fmla="*/ 353783 w 707565"/>
                <a:gd name="connsiteY4" fmla="*/ 922302 h 922302"/>
                <a:gd name="connsiteX5" fmla="*/ 353783 w 707565"/>
                <a:gd name="connsiteY5" fmla="*/ 737842 h 922302"/>
                <a:gd name="connsiteX6" fmla="*/ 0 w 707565"/>
                <a:gd name="connsiteY6" fmla="*/ 737842 h 922302"/>
                <a:gd name="connsiteX7" fmla="*/ 0 w 707565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565" h="922302">
                  <a:moveTo>
                    <a:pt x="0" y="184460"/>
                  </a:moveTo>
                  <a:lnTo>
                    <a:pt x="353783" y="184460"/>
                  </a:lnTo>
                  <a:lnTo>
                    <a:pt x="353783" y="0"/>
                  </a:lnTo>
                  <a:lnTo>
                    <a:pt x="707565" y="461151"/>
                  </a:lnTo>
                  <a:lnTo>
                    <a:pt x="353783" y="922302"/>
                  </a:lnTo>
                  <a:lnTo>
                    <a:pt x="353783" y="737842"/>
                  </a:lnTo>
                  <a:lnTo>
                    <a:pt x="0" y="737842"/>
                  </a:lnTo>
                  <a:lnTo>
                    <a:pt x="0" y="18446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184459" rIns="212269" bIns="18446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48066" y="1166198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Graduates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5653">
              <a:off x="6439516" y="3662687"/>
              <a:ext cx="922302" cy="641462"/>
            </a:xfrm>
            <a:custGeom>
              <a:avLst/>
              <a:gdLst>
                <a:gd name="connsiteX0" fmla="*/ 0 w 641462"/>
                <a:gd name="connsiteY0" fmla="*/ 184460 h 922302"/>
                <a:gd name="connsiteX1" fmla="*/ 320731 w 641462"/>
                <a:gd name="connsiteY1" fmla="*/ 184460 h 922302"/>
                <a:gd name="connsiteX2" fmla="*/ 320731 w 641462"/>
                <a:gd name="connsiteY2" fmla="*/ 0 h 922302"/>
                <a:gd name="connsiteX3" fmla="*/ 641462 w 641462"/>
                <a:gd name="connsiteY3" fmla="*/ 461151 h 922302"/>
                <a:gd name="connsiteX4" fmla="*/ 320731 w 641462"/>
                <a:gd name="connsiteY4" fmla="*/ 922302 h 922302"/>
                <a:gd name="connsiteX5" fmla="*/ 320731 w 641462"/>
                <a:gd name="connsiteY5" fmla="*/ 737842 h 922302"/>
                <a:gd name="connsiteX6" fmla="*/ 0 w 641462"/>
                <a:gd name="connsiteY6" fmla="*/ 737842 h 922302"/>
                <a:gd name="connsiteX7" fmla="*/ 0 w 641462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462" h="922302">
                  <a:moveTo>
                    <a:pt x="513170" y="0"/>
                  </a:moveTo>
                  <a:lnTo>
                    <a:pt x="513170" y="461151"/>
                  </a:lnTo>
                  <a:lnTo>
                    <a:pt x="641462" y="461151"/>
                  </a:lnTo>
                  <a:lnTo>
                    <a:pt x="320731" y="922302"/>
                  </a:lnTo>
                  <a:lnTo>
                    <a:pt x="0" y="461151"/>
                  </a:lnTo>
                  <a:lnTo>
                    <a:pt x="128292" y="461151"/>
                  </a:lnTo>
                  <a:lnTo>
                    <a:pt x="128292" y="0"/>
                  </a:lnTo>
                  <a:lnTo>
                    <a:pt x="513170" y="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460" tIns="-1" rIns="184459" bIns="192439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932032" y="4605500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dirty="0" smtClean="0">
                  <a:solidFill>
                    <a:schemeClr val="tx1"/>
                  </a:solidFill>
                </a:rPr>
                <a:t>Project Associates</a:t>
              </a:r>
              <a:endParaRPr lang="en-GB" sz="36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22150575">
              <a:off x="4261823" y="4889964"/>
              <a:ext cx="477567" cy="922303"/>
            </a:xfrm>
            <a:custGeom>
              <a:avLst/>
              <a:gdLst>
                <a:gd name="connsiteX0" fmla="*/ 0 w 477566"/>
                <a:gd name="connsiteY0" fmla="*/ 184460 h 922302"/>
                <a:gd name="connsiteX1" fmla="*/ 238783 w 477566"/>
                <a:gd name="connsiteY1" fmla="*/ 184460 h 922302"/>
                <a:gd name="connsiteX2" fmla="*/ 238783 w 477566"/>
                <a:gd name="connsiteY2" fmla="*/ 0 h 922302"/>
                <a:gd name="connsiteX3" fmla="*/ 477566 w 477566"/>
                <a:gd name="connsiteY3" fmla="*/ 461151 h 922302"/>
                <a:gd name="connsiteX4" fmla="*/ 238783 w 477566"/>
                <a:gd name="connsiteY4" fmla="*/ 922302 h 922302"/>
                <a:gd name="connsiteX5" fmla="*/ 238783 w 477566"/>
                <a:gd name="connsiteY5" fmla="*/ 737842 h 922302"/>
                <a:gd name="connsiteX6" fmla="*/ 0 w 477566"/>
                <a:gd name="connsiteY6" fmla="*/ 737842 h 922302"/>
                <a:gd name="connsiteX7" fmla="*/ 0 w 477566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566" h="922302">
                  <a:moveTo>
                    <a:pt x="477565" y="737842"/>
                  </a:moveTo>
                  <a:lnTo>
                    <a:pt x="238783" y="737842"/>
                  </a:lnTo>
                  <a:lnTo>
                    <a:pt x="238783" y="922302"/>
                  </a:lnTo>
                  <a:lnTo>
                    <a:pt x="1" y="461151"/>
                  </a:lnTo>
                  <a:lnTo>
                    <a:pt x="238783" y="0"/>
                  </a:lnTo>
                  <a:lnTo>
                    <a:pt x="238783" y="184460"/>
                  </a:lnTo>
                  <a:lnTo>
                    <a:pt x="477565" y="184460"/>
                  </a:lnTo>
                  <a:lnTo>
                    <a:pt x="477565" y="737842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3269" tIns="184461" rIns="1" bIns="184459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3534" y="3861046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CERN Spring Campus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74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 Project Associates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140445"/>
              </p:ext>
            </p:extLst>
          </p:nvPr>
        </p:nvGraphicFramePr>
        <p:xfrm>
          <a:off x="250825" y="908050"/>
          <a:ext cx="8893175" cy="521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27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AIS Project Associates</a:t>
            </a:r>
            <a:endParaRPr lang="en-GB" dirty="0"/>
          </a:p>
        </p:txBody>
      </p:sp>
      <p:graphicFrame>
        <p:nvGraphicFramePr>
          <p:cNvPr id="26" name="Content Placeholder 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376062"/>
              </p:ext>
            </p:extLst>
          </p:nvPr>
        </p:nvGraphicFramePr>
        <p:xfrm>
          <a:off x="250825" y="908050"/>
          <a:ext cx="8893175" cy="521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43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Associate Future Careers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857069"/>
              </p:ext>
            </p:extLst>
          </p:nvPr>
        </p:nvGraphicFramePr>
        <p:xfrm>
          <a:off x="250825" y="908050"/>
          <a:ext cx="8893175" cy="521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911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20688"/>
            <a:ext cx="8638547" cy="5544616"/>
            <a:chOff x="107504" y="445865"/>
            <a:chExt cx="8759522" cy="6391011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5" name="Freeform 4"/>
            <p:cNvSpPr/>
            <p:nvPr/>
          </p:nvSpPr>
          <p:spPr>
            <a:xfrm>
              <a:off x="107504" y="445865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Professionals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487975">
              <a:off x="4113658" y="1457736"/>
              <a:ext cx="707565" cy="922302"/>
            </a:xfrm>
            <a:custGeom>
              <a:avLst/>
              <a:gdLst>
                <a:gd name="connsiteX0" fmla="*/ 0 w 707565"/>
                <a:gd name="connsiteY0" fmla="*/ 184460 h 922302"/>
                <a:gd name="connsiteX1" fmla="*/ 353783 w 707565"/>
                <a:gd name="connsiteY1" fmla="*/ 184460 h 922302"/>
                <a:gd name="connsiteX2" fmla="*/ 353783 w 707565"/>
                <a:gd name="connsiteY2" fmla="*/ 0 h 922302"/>
                <a:gd name="connsiteX3" fmla="*/ 707565 w 707565"/>
                <a:gd name="connsiteY3" fmla="*/ 461151 h 922302"/>
                <a:gd name="connsiteX4" fmla="*/ 353783 w 707565"/>
                <a:gd name="connsiteY4" fmla="*/ 922302 h 922302"/>
                <a:gd name="connsiteX5" fmla="*/ 353783 w 707565"/>
                <a:gd name="connsiteY5" fmla="*/ 737842 h 922302"/>
                <a:gd name="connsiteX6" fmla="*/ 0 w 707565"/>
                <a:gd name="connsiteY6" fmla="*/ 737842 h 922302"/>
                <a:gd name="connsiteX7" fmla="*/ 0 w 707565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565" h="922302">
                  <a:moveTo>
                    <a:pt x="0" y="184460"/>
                  </a:moveTo>
                  <a:lnTo>
                    <a:pt x="353783" y="184460"/>
                  </a:lnTo>
                  <a:lnTo>
                    <a:pt x="353783" y="0"/>
                  </a:lnTo>
                  <a:lnTo>
                    <a:pt x="707565" y="461151"/>
                  </a:lnTo>
                  <a:lnTo>
                    <a:pt x="353783" y="922302"/>
                  </a:lnTo>
                  <a:lnTo>
                    <a:pt x="353783" y="737842"/>
                  </a:lnTo>
                  <a:lnTo>
                    <a:pt x="0" y="737842"/>
                  </a:lnTo>
                  <a:lnTo>
                    <a:pt x="0" y="18446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184459" rIns="212269" bIns="18446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48066" y="1166198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Graduates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5653">
              <a:off x="6439516" y="3662687"/>
              <a:ext cx="922302" cy="641462"/>
            </a:xfrm>
            <a:custGeom>
              <a:avLst/>
              <a:gdLst>
                <a:gd name="connsiteX0" fmla="*/ 0 w 641462"/>
                <a:gd name="connsiteY0" fmla="*/ 184460 h 922302"/>
                <a:gd name="connsiteX1" fmla="*/ 320731 w 641462"/>
                <a:gd name="connsiteY1" fmla="*/ 184460 h 922302"/>
                <a:gd name="connsiteX2" fmla="*/ 320731 w 641462"/>
                <a:gd name="connsiteY2" fmla="*/ 0 h 922302"/>
                <a:gd name="connsiteX3" fmla="*/ 641462 w 641462"/>
                <a:gd name="connsiteY3" fmla="*/ 461151 h 922302"/>
                <a:gd name="connsiteX4" fmla="*/ 320731 w 641462"/>
                <a:gd name="connsiteY4" fmla="*/ 922302 h 922302"/>
                <a:gd name="connsiteX5" fmla="*/ 320731 w 641462"/>
                <a:gd name="connsiteY5" fmla="*/ 737842 h 922302"/>
                <a:gd name="connsiteX6" fmla="*/ 0 w 641462"/>
                <a:gd name="connsiteY6" fmla="*/ 737842 h 922302"/>
                <a:gd name="connsiteX7" fmla="*/ 0 w 641462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462" h="922302">
                  <a:moveTo>
                    <a:pt x="513170" y="0"/>
                  </a:moveTo>
                  <a:lnTo>
                    <a:pt x="513170" y="461151"/>
                  </a:lnTo>
                  <a:lnTo>
                    <a:pt x="641462" y="461151"/>
                  </a:lnTo>
                  <a:lnTo>
                    <a:pt x="320731" y="922302"/>
                  </a:lnTo>
                  <a:lnTo>
                    <a:pt x="0" y="461151"/>
                  </a:lnTo>
                  <a:lnTo>
                    <a:pt x="128292" y="461151"/>
                  </a:lnTo>
                  <a:lnTo>
                    <a:pt x="128292" y="0"/>
                  </a:lnTo>
                  <a:lnTo>
                    <a:pt x="513170" y="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460" tIns="-1" rIns="184459" bIns="192439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932032" y="4605500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dirty="0" smtClean="0">
                  <a:solidFill>
                    <a:schemeClr val="tx1"/>
                  </a:solidFill>
                </a:rPr>
                <a:t>Project Associates</a:t>
              </a:r>
              <a:endParaRPr lang="en-GB" sz="36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22150575">
              <a:off x="4261823" y="4889964"/>
              <a:ext cx="477567" cy="922303"/>
            </a:xfrm>
            <a:custGeom>
              <a:avLst/>
              <a:gdLst>
                <a:gd name="connsiteX0" fmla="*/ 0 w 477566"/>
                <a:gd name="connsiteY0" fmla="*/ 184460 h 922302"/>
                <a:gd name="connsiteX1" fmla="*/ 238783 w 477566"/>
                <a:gd name="connsiteY1" fmla="*/ 184460 h 922302"/>
                <a:gd name="connsiteX2" fmla="*/ 238783 w 477566"/>
                <a:gd name="connsiteY2" fmla="*/ 0 h 922302"/>
                <a:gd name="connsiteX3" fmla="*/ 477566 w 477566"/>
                <a:gd name="connsiteY3" fmla="*/ 461151 h 922302"/>
                <a:gd name="connsiteX4" fmla="*/ 238783 w 477566"/>
                <a:gd name="connsiteY4" fmla="*/ 922302 h 922302"/>
                <a:gd name="connsiteX5" fmla="*/ 238783 w 477566"/>
                <a:gd name="connsiteY5" fmla="*/ 737842 h 922302"/>
                <a:gd name="connsiteX6" fmla="*/ 0 w 477566"/>
                <a:gd name="connsiteY6" fmla="*/ 737842 h 922302"/>
                <a:gd name="connsiteX7" fmla="*/ 0 w 477566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566" h="922302">
                  <a:moveTo>
                    <a:pt x="477565" y="737842"/>
                  </a:moveTo>
                  <a:lnTo>
                    <a:pt x="238783" y="737842"/>
                  </a:lnTo>
                  <a:lnTo>
                    <a:pt x="238783" y="922302"/>
                  </a:lnTo>
                  <a:lnTo>
                    <a:pt x="1" y="461151"/>
                  </a:lnTo>
                  <a:lnTo>
                    <a:pt x="238783" y="0"/>
                  </a:lnTo>
                  <a:lnTo>
                    <a:pt x="238783" y="184460"/>
                  </a:lnTo>
                  <a:lnTo>
                    <a:pt x="477565" y="184460"/>
                  </a:lnTo>
                  <a:lnTo>
                    <a:pt x="477565" y="737842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3269" tIns="184461" rIns="1" bIns="184459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3534" y="3861046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tx1"/>
            </a:solidFill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b="1" dirty="0" smtClean="0">
                  <a:solidFill>
                    <a:schemeClr val="bg1"/>
                  </a:solidFill>
                </a:rPr>
                <a:t>CERN Spring Campus</a:t>
              </a:r>
              <a:endParaRPr lang="en-GB" sz="4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91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CERN Spring Campus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Series of schools dedicated to </a:t>
            </a:r>
            <a:r>
              <a:rPr lang="en-US" b="1" dirty="0" smtClean="0"/>
              <a:t>Information Technology</a:t>
            </a:r>
            <a:r>
              <a:rPr lang="en-US" dirty="0" smtClean="0"/>
              <a:t> and </a:t>
            </a:r>
            <a:r>
              <a:rPr lang="en-US" b="1" dirty="0" smtClean="0"/>
              <a:t>Computing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Promote </a:t>
            </a:r>
            <a:r>
              <a:rPr lang="en-US" b="1" dirty="0" smtClean="0"/>
              <a:t>scientific</a:t>
            </a:r>
            <a:r>
              <a:rPr lang="en-US" dirty="0" smtClean="0"/>
              <a:t> and </a:t>
            </a:r>
            <a:r>
              <a:rPr lang="en-US" b="1" dirty="0" smtClean="0"/>
              <a:t>technological</a:t>
            </a:r>
            <a:r>
              <a:rPr lang="en-US" dirty="0" smtClean="0"/>
              <a:t> dissemination, and </a:t>
            </a:r>
            <a:r>
              <a:rPr lang="en-US" b="1" dirty="0"/>
              <a:t>cultural</a:t>
            </a:r>
            <a:r>
              <a:rPr lang="en-US" dirty="0"/>
              <a:t> </a:t>
            </a:r>
            <a:r>
              <a:rPr lang="en-US" dirty="0" smtClean="0"/>
              <a:t>exchange</a:t>
            </a:r>
          </a:p>
          <a:p>
            <a:pPr lvl="1"/>
            <a:r>
              <a:rPr lang="en-US" dirty="0" smtClean="0"/>
              <a:t>Prepare young engineers for the job market</a:t>
            </a:r>
          </a:p>
          <a:p>
            <a:r>
              <a:rPr lang="pt-PT" b="1" dirty="0" smtClean="0"/>
              <a:t>25 hours </a:t>
            </a:r>
            <a:r>
              <a:rPr lang="pt-PT" dirty="0" smtClean="0"/>
              <a:t>of sessions covering</a:t>
            </a:r>
          </a:p>
          <a:p>
            <a:pPr lvl="1"/>
            <a:r>
              <a:rPr lang="pt-PT" dirty="0" smtClean="0"/>
              <a:t>Information Technology</a:t>
            </a:r>
          </a:p>
          <a:p>
            <a:pPr lvl="1"/>
            <a:r>
              <a:rPr lang="pt-PT" dirty="0" smtClean="0"/>
              <a:t>Team work</a:t>
            </a:r>
          </a:p>
          <a:p>
            <a:pPr lvl="1"/>
            <a:r>
              <a:rPr lang="pt-PT" dirty="0" smtClean="0"/>
              <a:t>Entrepreneurship</a:t>
            </a:r>
          </a:p>
          <a:p>
            <a:pPr lvl="1"/>
            <a:r>
              <a:rPr lang="pt-PT" dirty="0" smtClean="0"/>
              <a:t>Job </a:t>
            </a:r>
            <a:r>
              <a:rPr lang="pt-PT" smtClean="0"/>
              <a:t>Interview Techniques</a:t>
            </a: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213630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2014, Oviedo, Spain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511" y="1153876"/>
            <a:ext cx="9834325" cy="479540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0"/>
            <a:ext cx="1259632" cy="839755"/>
          </a:xfrm>
          <a:prstGeom prst="rect">
            <a:avLst/>
          </a:prstGeom>
        </p:spPr>
      </p:pic>
      <p:sp>
        <p:nvSpPr>
          <p:cNvPr id="3" name="Oval Callout 2"/>
          <p:cNvSpPr/>
          <p:nvPr/>
        </p:nvSpPr>
        <p:spPr>
          <a:xfrm>
            <a:off x="107504" y="1484784"/>
            <a:ext cx="2520280" cy="936104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It has been a reat experience</a:t>
            </a:r>
            <a:endParaRPr lang="en-GB" dirty="0"/>
          </a:p>
        </p:txBody>
      </p:sp>
      <p:sp>
        <p:nvSpPr>
          <p:cNvPr id="7" name="Oval Callout 6"/>
          <p:cNvSpPr/>
          <p:nvPr/>
        </p:nvSpPr>
        <p:spPr>
          <a:xfrm>
            <a:off x="6257691" y="1643297"/>
            <a:ext cx="2880320" cy="1378278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The concept is very nice, but I would make it longer</a:t>
            </a:r>
            <a:endParaRPr lang="en-GB" dirty="0"/>
          </a:p>
        </p:txBody>
      </p:sp>
      <p:sp>
        <p:nvSpPr>
          <p:cNvPr id="9" name="Oval Callout 8"/>
          <p:cNvSpPr/>
          <p:nvPr/>
        </p:nvSpPr>
        <p:spPr>
          <a:xfrm>
            <a:off x="2673522" y="2332436"/>
            <a:ext cx="3060340" cy="1460412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 was exposed to many new technologies and methodologies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53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2015, Lisbon, Portugal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9" y="-1"/>
            <a:ext cx="1259632" cy="83975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619" y="1052736"/>
            <a:ext cx="6120680" cy="4595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11" y="1475688"/>
            <a:ext cx="5803495" cy="43576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2465">
            <a:off x="1360894" y="1777540"/>
            <a:ext cx="6673728" cy="37539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3957">
            <a:off x="1787846" y="1234066"/>
            <a:ext cx="5819826" cy="43699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465">
            <a:off x="1033185" y="989681"/>
            <a:ext cx="6611813" cy="4964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496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5241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2016, Vilnius, Lithuania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740352" y="-9569"/>
            <a:ext cx="1408488" cy="845092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7401" y="1044237"/>
            <a:ext cx="11781202" cy="4939515"/>
          </a:xfrm>
        </p:spPr>
      </p:pic>
    </p:spTree>
    <p:extLst>
      <p:ext uri="{BB962C8B-B14F-4D97-AF65-F5344CB8AC3E}">
        <p14:creationId xmlns:p14="http://schemas.microsoft.com/office/powerpoint/2010/main" val="6882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" y="2664395"/>
            <a:ext cx="9144000" cy="836613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92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853385"/>
            <a:ext cx="9144000" cy="5143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3596" y="4538303"/>
            <a:ext cx="9001000" cy="1577641"/>
          </a:xfrm>
          <a:prstGeom prst="rect">
            <a:avLst/>
          </a:prstGeom>
          <a:solidFill>
            <a:srgbClr val="6D6D6D">
              <a:alpha val="40000"/>
            </a:srgb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Twenty-two Member States</a:t>
            </a:r>
            <a:endParaRPr lang="en-GB" dirty="0"/>
          </a:p>
        </p:txBody>
      </p:sp>
      <p:grpSp>
        <p:nvGrpSpPr>
          <p:cNvPr id="50" name="Group 49"/>
          <p:cNvGrpSpPr/>
          <p:nvPr/>
        </p:nvGrpSpPr>
        <p:grpSpPr>
          <a:xfrm>
            <a:off x="180229" y="4590662"/>
            <a:ext cx="884858" cy="406871"/>
            <a:chOff x="180229" y="4590662"/>
            <a:chExt cx="884858" cy="406871"/>
          </a:xfrm>
        </p:grpSpPr>
        <p:pic>
          <p:nvPicPr>
            <p:cNvPr id="9" name="Picture 2" descr="D:\Derek\Flags\100px-Flag_of_Austria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43" y="4590662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80229" y="4828256"/>
              <a:ext cx="884858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Austria (1959)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41852" y="4590662"/>
            <a:ext cx="956993" cy="406871"/>
            <a:chOff x="1271399" y="4590662"/>
            <a:chExt cx="956993" cy="406871"/>
          </a:xfrm>
        </p:grpSpPr>
        <p:pic>
          <p:nvPicPr>
            <p:cNvPr id="5123" name="Picture 3" descr="D:\Derek\Flags\100px-Flag_of_Belgium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780" y="4590662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271399" y="4828256"/>
              <a:ext cx="956993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Belgium (1953)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355398" y="4590661"/>
            <a:ext cx="965008" cy="406869"/>
            <a:chOff x="2356200" y="4590661"/>
            <a:chExt cx="965008" cy="406869"/>
          </a:xfrm>
        </p:grpSpPr>
        <p:pic>
          <p:nvPicPr>
            <p:cNvPr id="5125" name="Picture 5" descr="D:\Derek\Flags\Flag_of_Bulgaria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589" y="4590661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2356200" y="4828253"/>
              <a:ext cx="965008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Bulgaria (1999)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34805" y="4590662"/>
            <a:ext cx="1074012" cy="406864"/>
            <a:chOff x="3434805" y="4590662"/>
            <a:chExt cx="1074012" cy="406864"/>
          </a:xfrm>
        </p:grpSpPr>
        <p:pic>
          <p:nvPicPr>
            <p:cNvPr id="5124" name="Picture 4" descr="D:\Derek\Flags\100px-Flag_of_the_Czech_Republic.sv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3696" y="4590662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434805" y="4828249"/>
              <a:ext cx="1074012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Czech FR (1993)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49885" y="4590661"/>
            <a:ext cx="1017906" cy="406866"/>
            <a:chOff x="4611067" y="4590661"/>
            <a:chExt cx="1017906" cy="406866"/>
          </a:xfrm>
        </p:grpSpPr>
        <p:pic>
          <p:nvPicPr>
            <p:cNvPr id="5126" name="Picture 6" descr="D:\Derek\Flags\100px-Flag_of_Denmark.svg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903" y="4590661"/>
              <a:ext cx="312631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4611067" y="4828250"/>
              <a:ext cx="1017906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Denmark (1953)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839465" y="4590656"/>
            <a:ext cx="910506" cy="406877"/>
            <a:chOff x="5840267" y="4590656"/>
            <a:chExt cx="910506" cy="406877"/>
          </a:xfrm>
        </p:grpSpPr>
        <p:pic>
          <p:nvPicPr>
            <p:cNvPr id="5127" name="Picture 7" descr="D:\Derek\Flags\Flag_of_Finland.svg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965" y="4590656"/>
              <a:ext cx="38950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840267" y="4828256"/>
              <a:ext cx="910506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Finland (1991)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050472" y="4590663"/>
            <a:ext cx="884858" cy="406865"/>
            <a:chOff x="7051274" y="4590663"/>
            <a:chExt cx="884858" cy="406865"/>
          </a:xfrm>
        </p:grpSpPr>
        <p:pic>
          <p:nvPicPr>
            <p:cNvPr id="5128" name="Picture 8" descr="D:\Derek\Flags\100px-Flag_of_France.svg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588" y="4590663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7051274" y="4828251"/>
              <a:ext cx="884858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France (1953)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75105" y="4590649"/>
            <a:ext cx="1024319" cy="406877"/>
            <a:chOff x="7975105" y="4590649"/>
            <a:chExt cx="1024319" cy="406877"/>
          </a:xfrm>
        </p:grpSpPr>
        <p:sp>
          <p:nvSpPr>
            <p:cNvPr id="29" name="Rectangle 28"/>
            <p:cNvSpPr/>
            <p:nvPr/>
          </p:nvSpPr>
          <p:spPr>
            <a:xfrm>
              <a:off x="7975105" y="4828249"/>
              <a:ext cx="1024319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Germany (1953)</a:t>
              </a:r>
              <a:endParaRPr lang="en-GB" sz="1100" dirty="0"/>
            </a:p>
          </p:txBody>
        </p:sp>
        <p:pic>
          <p:nvPicPr>
            <p:cNvPr id="5129" name="Picture 9" descr="D:\Derek\Flags\100px-Flag_of_Germany.svg.png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5762" y="4590649"/>
              <a:ext cx="403005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69008" y="5042360"/>
            <a:ext cx="907300" cy="406877"/>
            <a:chOff x="159563" y="5042360"/>
            <a:chExt cx="907300" cy="406877"/>
          </a:xfrm>
        </p:grpSpPr>
        <p:sp>
          <p:nvSpPr>
            <p:cNvPr id="30" name="Rectangle 29"/>
            <p:cNvSpPr/>
            <p:nvPr/>
          </p:nvSpPr>
          <p:spPr>
            <a:xfrm>
              <a:off x="159563" y="5279960"/>
              <a:ext cx="907300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Greece (1953)</a:t>
              </a:r>
              <a:endParaRPr lang="en-GB" sz="1100" dirty="0"/>
            </a:p>
          </p:txBody>
        </p:sp>
        <p:pic>
          <p:nvPicPr>
            <p:cNvPr id="5130" name="Picture 10" descr="D:\Derek\Flags\100px-Flag_of_Greece.svg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00" y="5042360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1230631" y="5042360"/>
            <a:ext cx="979435" cy="406874"/>
            <a:chOff x="1212305" y="5042360"/>
            <a:chExt cx="979435" cy="406874"/>
          </a:xfrm>
        </p:grpSpPr>
        <p:sp>
          <p:nvSpPr>
            <p:cNvPr id="31" name="Rectangle 30"/>
            <p:cNvSpPr/>
            <p:nvPr/>
          </p:nvSpPr>
          <p:spPr>
            <a:xfrm>
              <a:off x="1212305" y="5279957"/>
              <a:ext cx="979435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Hungary (1992)</a:t>
              </a:r>
              <a:endParaRPr lang="en-GB" sz="1100" dirty="0"/>
            </a:p>
          </p:txBody>
        </p:sp>
        <p:pic>
          <p:nvPicPr>
            <p:cNvPr id="5131" name="Picture 11" descr="D:\Derek\Flags\Flag_of_Hungary.svg.png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370" y="5042360"/>
              <a:ext cx="443305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Group 41"/>
          <p:cNvGrpSpPr/>
          <p:nvPr/>
        </p:nvGrpSpPr>
        <p:grpSpPr>
          <a:xfrm>
            <a:off x="2442762" y="5042360"/>
            <a:ext cx="790281" cy="406870"/>
            <a:chOff x="2439989" y="5042360"/>
            <a:chExt cx="790281" cy="406870"/>
          </a:xfrm>
        </p:grpSpPr>
        <p:sp>
          <p:nvSpPr>
            <p:cNvPr id="32" name="Rectangle 31"/>
            <p:cNvSpPr/>
            <p:nvPr/>
          </p:nvSpPr>
          <p:spPr>
            <a:xfrm>
              <a:off x="2439989" y="5279953"/>
              <a:ext cx="790281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Israel (2013)</a:t>
              </a:r>
              <a:endParaRPr lang="en-GB" sz="1100" dirty="0"/>
            </a:p>
          </p:txBody>
        </p:sp>
        <p:pic>
          <p:nvPicPr>
            <p:cNvPr id="5132" name="Picture 12" descr="D:\Derek\Flags\Flag_of_Israel.svg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1185" y="5042360"/>
              <a:ext cx="327888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3619952" y="5042360"/>
            <a:ext cx="703719" cy="406871"/>
            <a:chOff x="3631479" y="5042360"/>
            <a:chExt cx="703719" cy="406871"/>
          </a:xfrm>
        </p:grpSpPr>
        <p:sp>
          <p:nvSpPr>
            <p:cNvPr id="33" name="Rectangle 32"/>
            <p:cNvSpPr/>
            <p:nvPr/>
          </p:nvSpPr>
          <p:spPr>
            <a:xfrm>
              <a:off x="3631479" y="5279954"/>
              <a:ext cx="703719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Italy (1953)</a:t>
              </a:r>
            </a:p>
          </p:txBody>
        </p:sp>
        <p:pic>
          <p:nvPicPr>
            <p:cNvPr id="5133" name="Picture 13" descr="D:\Derek\Flags\100px-Flag_of_Italy.svg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6025" y="5042360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4555307" y="5042595"/>
            <a:ext cx="1207062" cy="406642"/>
            <a:chOff x="4555307" y="5042595"/>
            <a:chExt cx="1207062" cy="406642"/>
          </a:xfrm>
        </p:grpSpPr>
        <p:sp>
          <p:nvSpPr>
            <p:cNvPr id="34" name="Rectangle 33"/>
            <p:cNvSpPr/>
            <p:nvPr/>
          </p:nvSpPr>
          <p:spPr>
            <a:xfrm>
              <a:off x="4555307" y="5279960"/>
              <a:ext cx="1207062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Netherlands (1953)</a:t>
              </a:r>
            </a:p>
          </p:txBody>
        </p:sp>
        <p:pic>
          <p:nvPicPr>
            <p:cNvPr id="5134" name="Picture 14" descr="D:\Derek\Flags\100px-Flag_of_the_Netherlands.svg.pn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958" y="5042595"/>
              <a:ext cx="389760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Group 35"/>
          <p:cNvGrpSpPr/>
          <p:nvPr/>
        </p:nvGrpSpPr>
        <p:grpSpPr>
          <a:xfrm>
            <a:off x="5832252" y="5042360"/>
            <a:ext cx="924933" cy="406872"/>
            <a:chOff x="5841215" y="5042360"/>
            <a:chExt cx="924933" cy="406872"/>
          </a:xfrm>
        </p:grpSpPr>
        <p:sp>
          <p:nvSpPr>
            <p:cNvPr id="35" name="Rectangle 34"/>
            <p:cNvSpPr/>
            <p:nvPr/>
          </p:nvSpPr>
          <p:spPr>
            <a:xfrm>
              <a:off x="5841215" y="5279955"/>
              <a:ext cx="924933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/>
                <a:t>Norway (1953)</a:t>
              </a:r>
            </a:p>
          </p:txBody>
        </p:sp>
        <p:pic>
          <p:nvPicPr>
            <p:cNvPr id="5135" name="Picture 15" descr="D:\Derek\Flags\100px-Flag_of_Norway.svg.pn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0942" y="5042360"/>
              <a:ext cx="325479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7049671" y="5046150"/>
            <a:ext cx="886461" cy="406891"/>
            <a:chOff x="7077040" y="5046150"/>
            <a:chExt cx="886461" cy="406891"/>
          </a:xfrm>
        </p:grpSpPr>
        <p:sp>
          <p:nvSpPr>
            <p:cNvPr id="43" name="Rectangle 42"/>
            <p:cNvSpPr/>
            <p:nvPr/>
          </p:nvSpPr>
          <p:spPr>
            <a:xfrm>
              <a:off x="7077040" y="5283764"/>
              <a:ext cx="886461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Poland (1991)</a:t>
              </a:r>
              <a:endParaRPr lang="en-GB" sz="1100" dirty="0"/>
            </a:p>
          </p:txBody>
        </p:sp>
        <p:pic>
          <p:nvPicPr>
            <p:cNvPr id="5136" name="Picture 16" descr="D:\Derek\Flags\100px-Flag_of_Poland.svg.pn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1699" y="5046150"/>
              <a:ext cx="377143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8001554" y="5046150"/>
            <a:ext cx="971420" cy="406891"/>
            <a:chOff x="8004734" y="5046150"/>
            <a:chExt cx="971420" cy="406891"/>
          </a:xfrm>
        </p:grpSpPr>
        <p:sp>
          <p:nvSpPr>
            <p:cNvPr id="44" name="Rectangle 43"/>
            <p:cNvSpPr/>
            <p:nvPr/>
          </p:nvSpPr>
          <p:spPr>
            <a:xfrm>
              <a:off x="8004734" y="5283764"/>
              <a:ext cx="971420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Portugal (1986)</a:t>
              </a:r>
              <a:endParaRPr lang="en-GB" sz="1100" dirty="0"/>
            </a:p>
          </p:txBody>
        </p:sp>
        <p:pic>
          <p:nvPicPr>
            <p:cNvPr id="5137" name="Picture 17" descr="D:\Derek\Flags\Flag_of_Portugal.svg.pn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3131" y="5046150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 40"/>
          <p:cNvGrpSpPr/>
          <p:nvPr/>
        </p:nvGrpSpPr>
        <p:grpSpPr>
          <a:xfrm>
            <a:off x="1175948" y="5517129"/>
            <a:ext cx="1098058" cy="406888"/>
            <a:chOff x="2288873" y="5517133"/>
            <a:chExt cx="1098058" cy="406888"/>
          </a:xfrm>
        </p:grpSpPr>
        <p:sp>
          <p:nvSpPr>
            <p:cNvPr id="45" name="Rectangle 44"/>
            <p:cNvSpPr/>
            <p:nvPr/>
          </p:nvSpPr>
          <p:spPr>
            <a:xfrm>
              <a:off x="2288873" y="5754744"/>
              <a:ext cx="1098058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Slovak FR (1993)</a:t>
              </a:r>
              <a:endParaRPr lang="en-GB" sz="1100" dirty="0"/>
            </a:p>
          </p:txBody>
        </p:sp>
        <p:pic>
          <p:nvPicPr>
            <p:cNvPr id="5138" name="Picture 18" descr="D:\Derek\Flags\100px-Flag_of_Slovakia.svg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589" y="5517133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2274006" y="5517140"/>
            <a:ext cx="1150956" cy="576154"/>
            <a:chOff x="3395531" y="5517140"/>
            <a:chExt cx="1150956" cy="576154"/>
          </a:xfrm>
        </p:grpSpPr>
        <p:sp>
          <p:nvSpPr>
            <p:cNvPr id="46" name="Rectangle 45"/>
            <p:cNvSpPr/>
            <p:nvPr/>
          </p:nvSpPr>
          <p:spPr>
            <a:xfrm>
              <a:off x="3395531" y="5754740"/>
              <a:ext cx="1150956" cy="3385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Spain</a:t>
              </a:r>
              <a:br>
                <a:rPr lang="en-GB" sz="1100" dirty="0" smtClean="0"/>
              </a:br>
              <a:r>
                <a:rPr lang="en-GB" sz="1100" dirty="0" smtClean="0"/>
                <a:t>(1961-1968, 1983)</a:t>
              </a:r>
              <a:endParaRPr lang="en-GB" sz="1100" dirty="0"/>
            </a:p>
          </p:txBody>
        </p:sp>
        <p:pic>
          <p:nvPicPr>
            <p:cNvPr id="5139" name="Picture 19" descr="D:\Derek\Flags\100px-Flag_of_Spain.svg.png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3696" y="5517140"/>
              <a:ext cx="354627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3496300" y="5517129"/>
            <a:ext cx="956992" cy="391438"/>
            <a:chOff x="4640722" y="5532580"/>
            <a:chExt cx="956992" cy="391438"/>
          </a:xfrm>
        </p:grpSpPr>
        <p:sp>
          <p:nvSpPr>
            <p:cNvPr id="47" name="Rectangle 46"/>
            <p:cNvSpPr/>
            <p:nvPr/>
          </p:nvSpPr>
          <p:spPr>
            <a:xfrm>
              <a:off x="4640722" y="5754741"/>
              <a:ext cx="956992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Sweden (1953</a:t>
              </a:r>
              <a:r>
                <a:rPr lang="en-GB" sz="1100" dirty="0"/>
                <a:t>)</a:t>
              </a:r>
            </a:p>
          </p:txBody>
        </p:sp>
        <p:pic>
          <p:nvPicPr>
            <p:cNvPr id="5140" name="Picture 20" descr="D:\Derek\Flags\100px-Flag_of_Sweden.svg.png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0647" y="5532580"/>
              <a:ext cx="377143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7"/>
          <p:cNvGrpSpPr/>
          <p:nvPr/>
        </p:nvGrpSpPr>
        <p:grpSpPr>
          <a:xfrm>
            <a:off x="4569733" y="5517140"/>
            <a:ext cx="1176605" cy="406884"/>
            <a:chOff x="5706416" y="5517140"/>
            <a:chExt cx="1176605" cy="406884"/>
          </a:xfrm>
        </p:grpSpPr>
        <p:sp>
          <p:nvSpPr>
            <p:cNvPr id="48" name="Rectangle 47"/>
            <p:cNvSpPr/>
            <p:nvPr/>
          </p:nvSpPr>
          <p:spPr>
            <a:xfrm>
              <a:off x="5706416" y="5754747"/>
              <a:ext cx="1176605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Switzerland (1953)</a:t>
              </a:r>
              <a:endParaRPr lang="en-GB" sz="1100" dirty="0"/>
            </a:p>
          </p:txBody>
        </p:sp>
        <p:pic>
          <p:nvPicPr>
            <p:cNvPr id="5141" name="Picture 21" descr="D:\Derek\Flags\Flag_of_Switzerland.svg.png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5918" y="5517140"/>
              <a:ext cx="237600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5791374" y="5555229"/>
            <a:ext cx="1005083" cy="560716"/>
            <a:chOff x="6990360" y="5532580"/>
            <a:chExt cx="1005083" cy="560716"/>
          </a:xfrm>
        </p:grpSpPr>
        <p:sp>
          <p:nvSpPr>
            <p:cNvPr id="49" name="Rectangle 48"/>
            <p:cNvSpPr/>
            <p:nvPr/>
          </p:nvSpPr>
          <p:spPr>
            <a:xfrm>
              <a:off x="6990360" y="5754742"/>
              <a:ext cx="1005083" cy="3385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United Kingdom</a:t>
              </a:r>
              <a:endParaRPr lang="en-GB" sz="1100" dirty="0"/>
            </a:p>
            <a:p>
              <a:pPr algn="ctr"/>
              <a:r>
                <a:rPr lang="en-GB" sz="1100" dirty="0" smtClean="0"/>
                <a:t>(1953)</a:t>
              </a:r>
              <a:endParaRPr lang="en-GB" sz="1100" dirty="0"/>
            </a:p>
          </p:txBody>
        </p:sp>
        <p:pic>
          <p:nvPicPr>
            <p:cNvPr id="5142" name="Picture 22" descr="D:\Derek\Flags\100px-Flag_of_the_United_Kingdom.svg.pn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5301" y="5532580"/>
              <a:ext cx="475200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50"/>
          <p:cNvGrpSpPr/>
          <p:nvPr/>
        </p:nvGrpSpPr>
        <p:grpSpPr>
          <a:xfrm>
            <a:off x="109438" y="5517133"/>
            <a:ext cx="1011495" cy="409687"/>
            <a:chOff x="116912" y="3933056"/>
            <a:chExt cx="1011495" cy="409687"/>
          </a:xfrm>
        </p:grpSpPr>
        <p:sp>
          <p:nvSpPr>
            <p:cNvPr id="71" name="Rectangle 70"/>
            <p:cNvSpPr/>
            <p:nvPr/>
          </p:nvSpPr>
          <p:spPr>
            <a:xfrm>
              <a:off x="116912" y="4173466"/>
              <a:ext cx="1011495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100" dirty="0" smtClean="0"/>
                <a:t>Romania (2015)</a:t>
              </a:r>
              <a:endParaRPr lang="en-GB" sz="1100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563" y="3933056"/>
              <a:ext cx="358193" cy="2399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988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197100" y="2252663"/>
            <a:ext cx="2871788" cy="815975"/>
            <a:chOff x="2197100" y="2252663"/>
            <a:chExt cx="2871788" cy="8159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2197100" y="2252663"/>
              <a:ext cx="711200" cy="815975"/>
            </a:xfrm>
            <a:custGeom>
              <a:avLst/>
              <a:gdLst>
                <a:gd name="T0" fmla="*/ 225 w 230"/>
                <a:gd name="T1" fmla="*/ 239 h 264"/>
                <a:gd name="T2" fmla="*/ 225 w 230"/>
                <a:gd name="T3" fmla="*/ 239 h 264"/>
                <a:gd name="T4" fmla="*/ 140 w 230"/>
                <a:gd name="T5" fmla="*/ 264 h 264"/>
                <a:gd name="T6" fmla="*/ 0 w 230"/>
                <a:gd name="T7" fmla="*/ 132 h 264"/>
                <a:gd name="T8" fmla="*/ 142 w 230"/>
                <a:gd name="T9" fmla="*/ 0 h 264"/>
                <a:gd name="T10" fmla="*/ 230 w 230"/>
                <a:gd name="T11" fmla="*/ 18 h 264"/>
                <a:gd name="T12" fmla="*/ 221 w 230"/>
                <a:gd name="T13" fmla="*/ 48 h 264"/>
                <a:gd name="T14" fmla="*/ 218 w 230"/>
                <a:gd name="T15" fmla="*/ 49 h 264"/>
                <a:gd name="T16" fmla="*/ 141 w 230"/>
                <a:gd name="T17" fmla="*/ 16 h 264"/>
                <a:gd name="T18" fmla="*/ 39 w 230"/>
                <a:gd name="T19" fmla="*/ 131 h 264"/>
                <a:gd name="T20" fmla="*/ 144 w 230"/>
                <a:gd name="T21" fmla="*/ 245 h 264"/>
                <a:gd name="T22" fmla="*/ 229 w 230"/>
                <a:gd name="T23" fmla="*/ 208 h 264"/>
                <a:gd name="T24" fmla="*/ 230 w 230"/>
                <a:gd name="T25" fmla="*/ 210 h 264"/>
                <a:gd name="T26" fmla="*/ 225 w 230"/>
                <a:gd name="T27" fmla="*/ 239 h 264"/>
                <a:gd name="T28" fmla="*/ 225 w 230"/>
                <a:gd name="T29" fmla="*/ 2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264">
                  <a:moveTo>
                    <a:pt x="225" y="239"/>
                  </a:moveTo>
                  <a:cubicBezTo>
                    <a:pt x="225" y="239"/>
                    <a:pt x="225" y="239"/>
                    <a:pt x="225" y="239"/>
                  </a:cubicBezTo>
                  <a:cubicBezTo>
                    <a:pt x="216" y="245"/>
                    <a:pt x="186" y="264"/>
                    <a:pt x="140" y="264"/>
                  </a:cubicBezTo>
                  <a:cubicBezTo>
                    <a:pt x="57" y="264"/>
                    <a:pt x="0" y="212"/>
                    <a:pt x="0" y="132"/>
                  </a:cubicBezTo>
                  <a:cubicBezTo>
                    <a:pt x="0" y="53"/>
                    <a:pt x="61" y="0"/>
                    <a:pt x="142" y="0"/>
                  </a:cubicBezTo>
                  <a:cubicBezTo>
                    <a:pt x="173" y="0"/>
                    <a:pt x="210" y="10"/>
                    <a:pt x="230" y="18"/>
                  </a:cubicBezTo>
                  <a:cubicBezTo>
                    <a:pt x="226" y="28"/>
                    <a:pt x="222" y="40"/>
                    <a:pt x="221" y="48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03" y="32"/>
                    <a:pt x="178" y="16"/>
                    <a:pt x="141" y="16"/>
                  </a:cubicBezTo>
                  <a:cubicBezTo>
                    <a:pt x="93" y="16"/>
                    <a:pt x="39" y="55"/>
                    <a:pt x="39" y="131"/>
                  </a:cubicBezTo>
                  <a:cubicBezTo>
                    <a:pt x="39" y="206"/>
                    <a:pt x="94" y="245"/>
                    <a:pt x="144" y="245"/>
                  </a:cubicBezTo>
                  <a:cubicBezTo>
                    <a:pt x="188" y="245"/>
                    <a:pt x="210" y="225"/>
                    <a:pt x="229" y="208"/>
                  </a:cubicBezTo>
                  <a:cubicBezTo>
                    <a:pt x="230" y="210"/>
                    <a:pt x="230" y="210"/>
                    <a:pt x="230" y="210"/>
                  </a:cubicBezTo>
                  <a:cubicBezTo>
                    <a:pt x="225" y="239"/>
                    <a:pt x="225" y="239"/>
                    <a:pt x="225" y="239"/>
                  </a:cubicBezTo>
                  <a:cubicBezTo>
                    <a:pt x="225" y="239"/>
                    <a:pt x="225" y="239"/>
                    <a:pt x="225" y="2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3038475" y="2268538"/>
              <a:ext cx="490537" cy="787400"/>
            </a:xfrm>
            <a:custGeom>
              <a:avLst/>
              <a:gdLst>
                <a:gd name="T0" fmla="*/ 158 w 159"/>
                <a:gd name="T1" fmla="*/ 241 h 255"/>
                <a:gd name="T2" fmla="*/ 158 w 159"/>
                <a:gd name="T3" fmla="*/ 241 h 255"/>
                <a:gd name="T4" fmla="*/ 159 w 159"/>
                <a:gd name="T5" fmla="*/ 227 h 255"/>
                <a:gd name="T6" fmla="*/ 38 w 159"/>
                <a:gd name="T7" fmla="*/ 232 h 255"/>
                <a:gd name="T8" fmla="*/ 38 w 159"/>
                <a:gd name="T9" fmla="*/ 133 h 255"/>
                <a:gd name="T10" fmla="*/ 130 w 159"/>
                <a:gd name="T11" fmla="*/ 136 h 255"/>
                <a:gd name="T12" fmla="*/ 130 w 159"/>
                <a:gd name="T13" fmla="*/ 123 h 255"/>
                <a:gd name="T14" fmla="*/ 130 w 159"/>
                <a:gd name="T15" fmla="*/ 110 h 255"/>
                <a:gd name="T16" fmla="*/ 38 w 159"/>
                <a:gd name="T17" fmla="*/ 113 h 255"/>
                <a:gd name="T18" fmla="*/ 39 w 159"/>
                <a:gd name="T19" fmla="*/ 21 h 255"/>
                <a:gd name="T20" fmla="*/ 154 w 159"/>
                <a:gd name="T21" fmla="*/ 25 h 255"/>
                <a:gd name="T22" fmla="*/ 154 w 159"/>
                <a:gd name="T23" fmla="*/ 13 h 255"/>
                <a:gd name="T24" fmla="*/ 154 w 159"/>
                <a:gd name="T25" fmla="*/ 0 h 255"/>
                <a:gd name="T26" fmla="*/ 78 w 159"/>
                <a:gd name="T27" fmla="*/ 2 h 255"/>
                <a:gd name="T28" fmla="*/ 0 w 159"/>
                <a:gd name="T29" fmla="*/ 0 h 255"/>
                <a:gd name="T30" fmla="*/ 3 w 159"/>
                <a:gd name="T31" fmla="*/ 95 h 255"/>
                <a:gd name="T32" fmla="*/ 3 w 159"/>
                <a:gd name="T33" fmla="*/ 159 h 255"/>
                <a:gd name="T34" fmla="*/ 0 w 159"/>
                <a:gd name="T35" fmla="*/ 255 h 255"/>
                <a:gd name="T36" fmla="*/ 79 w 159"/>
                <a:gd name="T37" fmla="*/ 253 h 255"/>
                <a:gd name="T38" fmla="*/ 83 w 159"/>
                <a:gd name="T39" fmla="*/ 253 h 255"/>
                <a:gd name="T40" fmla="*/ 110 w 159"/>
                <a:gd name="T41" fmla="*/ 253 h 255"/>
                <a:gd name="T42" fmla="*/ 159 w 159"/>
                <a:gd name="T43" fmla="*/ 255 h 255"/>
                <a:gd name="T44" fmla="*/ 158 w 159"/>
                <a:gd name="T45" fmla="*/ 24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9" h="255">
                  <a:moveTo>
                    <a:pt x="158" y="241"/>
                  </a:moveTo>
                  <a:cubicBezTo>
                    <a:pt x="158" y="241"/>
                    <a:pt x="158" y="241"/>
                    <a:pt x="158" y="241"/>
                  </a:cubicBezTo>
                  <a:cubicBezTo>
                    <a:pt x="158" y="236"/>
                    <a:pt x="159" y="230"/>
                    <a:pt x="159" y="227"/>
                  </a:cubicBezTo>
                  <a:cubicBezTo>
                    <a:pt x="134" y="229"/>
                    <a:pt x="65" y="232"/>
                    <a:pt x="38" y="232"/>
                  </a:cubicBezTo>
                  <a:cubicBezTo>
                    <a:pt x="38" y="225"/>
                    <a:pt x="37" y="145"/>
                    <a:pt x="38" y="133"/>
                  </a:cubicBezTo>
                  <a:cubicBezTo>
                    <a:pt x="48" y="133"/>
                    <a:pt x="105" y="133"/>
                    <a:pt x="130" y="136"/>
                  </a:cubicBezTo>
                  <a:cubicBezTo>
                    <a:pt x="130" y="133"/>
                    <a:pt x="130" y="127"/>
                    <a:pt x="130" y="123"/>
                  </a:cubicBezTo>
                  <a:cubicBezTo>
                    <a:pt x="130" y="119"/>
                    <a:pt x="130" y="113"/>
                    <a:pt x="130" y="110"/>
                  </a:cubicBezTo>
                  <a:cubicBezTo>
                    <a:pt x="109" y="111"/>
                    <a:pt x="81" y="113"/>
                    <a:pt x="38" y="113"/>
                  </a:cubicBezTo>
                  <a:cubicBezTo>
                    <a:pt x="38" y="104"/>
                    <a:pt x="38" y="37"/>
                    <a:pt x="39" y="21"/>
                  </a:cubicBezTo>
                  <a:cubicBezTo>
                    <a:pt x="87" y="21"/>
                    <a:pt x="130" y="23"/>
                    <a:pt x="154" y="25"/>
                  </a:cubicBezTo>
                  <a:cubicBezTo>
                    <a:pt x="154" y="23"/>
                    <a:pt x="154" y="18"/>
                    <a:pt x="154" y="13"/>
                  </a:cubicBezTo>
                  <a:cubicBezTo>
                    <a:pt x="154" y="7"/>
                    <a:pt x="154" y="3"/>
                    <a:pt x="154" y="0"/>
                  </a:cubicBezTo>
                  <a:cubicBezTo>
                    <a:pt x="142" y="1"/>
                    <a:pt x="101" y="2"/>
                    <a:pt x="78" y="2"/>
                  </a:cubicBezTo>
                  <a:cubicBezTo>
                    <a:pt x="56" y="2"/>
                    <a:pt x="22" y="1"/>
                    <a:pt x="0" y="0"/>
                  </a:cubicBezTo>
                  <a:cubicBezTo>
                    <a:pt x="1" y="31"/>
                    <a:pt x="3" y="64"/>
                    <a:pt x="3" y="95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3" y="190"/>
                    <a:pt x="1" y="222"/>
                    <a:pt x="0" y="255"/>
                  </a:cubicBezTo>
                  <a:cubicBezTo>
                    <a:pt x="22" y="253"/>
                    <a:pt x="57" y="253"/>
                    <a:pt x="79" y="253"/>
                  </a:cubicBezTo>
                  <a:cubicBezTo>
                    <a:pt x="80" y="253"/>
                    <a:pt x="81" y="253"/>
                    <a:pt x="83" y="253"/>
                  </a:cubicBezTo>
                  <a:cubicBezTo>
                    <a:pt x="90" y="253"/>
                    <a:pt x="100" y="253"/>
                    <a:pt x="110" y="253"/>
                  </a:cubicBezTo>
                  <a:cubicBezTo>
                    <a:pt x="128" y="253"/>
                    <a:pt x="146" y="254"/>
                    <a:pt x="159" y="255"/>
                  </a:cubicBezTo>
                  <a:cubicBezTo>
                    <a:pt x="159" y="251"/>
                    <a:pt x="158" y="247"/>
                    <a:pt x="158" y="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3668713" y="2268538"/>
              <a:ext cx="603250" cy="787400"/>
            </a:xfrm>
            <a:custGeom>
              <a:avLst/>
              <a:gdLst>
                <a:gd name="T0" fmla="*/ 62 w 195"/>
                <a:gd name="T1" fmla="*/ 116 h 255"/>
                <a:gd name="T2" fmla="*/ 62 w 195"/>
                <a:gd name="T3" fmla="*/ 116 h 255"/>
                <a:gd name="T4" fmla="*/ 132 w 195"/>
                <a:gd name="T5" fmla="*/ 64 h 255"/>
                <a:gd name="T6" fmla="*/ 75 w 195"/>
                <a:gd name="T7" fmla="*/ 15 h 255"/>
                <a:gd name="T8" fmla="*/ 39 w 195"/>
                <a:gd name="T9" fmla="*/ 17 h 255"/>
                <a:gd name="T10" fmla="*/ 37 w 195"/>
                <a:gd name="T11" fmla="*/ 96 h 255"/>
                <a:gd name="T12" fmla="*/ 37 w 195"/>
                <a:gd name="T13" fmla="*/ 116 h 255"/>
                <a:gd name="T14" fmla="*/ 62 w 195"/>
                <a:gd name="T15" fmla="*/ 116 h 255"/>
                <a:gd name="T16" fmla="*/ 62 w 195"/>
                <a:gd name="T17" fmla="*/ 116 h 255"/>
                <a:gd name="T18" fmla="*/ 62 w 195"/>
                <a:gd name="T19" fmla="*/ 116 h 255"/>
                <a:gd name="T20" fmla="*/ 37 w 195"/>
                <a:gd name="T21" fmla="*/ 129 h 255"/>
                <a:gd name="T22" fmla="*/ 37 w 195"/>
                <a:gd name="T23" fmla="*/ 129 h 255"/>
                <a:gd name="T24" fmla="*/ 37 w 195"/>
                <a:gd name="T25" fmla="*/ 159 h 255"/>
                <a:gd name="T26" fmla="*/ 40 w 195"/>
                <a:gd name="T27" fmla="*/ 255 h 255"/>
                <a:gd name="T28" fmla="*/ 20 w 195"/>
                <a:gd name="T29" fmla="*/ 253 h 255"/>
                <a:gd name="T30" fmla="*/ 0 w 195"/>
                <a:gd name="T31" fmla="*/ 255 h 255"/>
                <a:gd name="T32" fmla="*/ 3 w 195"/>
                <a:gd name="T33" fmla="*/ 159 h 255"/>
                <a:gd name="T34" fmla="*/ 3 w 195"/>
                <a:gd name="T35" fmla="*/ 96 h 255"/>
                <a:gd name="T36" fmla="*/ 0 w 195"/>
                <a:gd name="T37" fmla="*/ 0 h 255"/>
                <a:gd name="T38" fmla="*/ 46 w 195"/>
                <a:gd name="T39" fmla="*/ 2 h 255"/>
                <a:gd name="T40" fmla="*/ 87 w 195"/>
                <a:gd name="T41" fmla="*/ 0 h 255"/>
                <a:gd name="T42" fmla="*/ 168 w 195"/>
                <a:gd name="T43" fmla="*/ 59 h 255"/>
                <a:gd name="T44" fmla="*/ 91 w 195"/>
                <a:gd name="T45" fmla="*/ 129 h 255"/>
                <a:gd name="T46" fmla="*/ 195 w 195"/>
                <a:gd name="T47" fmla="*/ 255 h 255"/>
                <a:gd name="T48" fmla="*/ 172 w 195"/>
                <a:gd name="T49" fmla="*/ 253 h 255"/>
                <a:gd name="T50" fmla="*/ 148 w 195"/>
                <a:gd name="T51" fmla="*/ 255 h 255"/>
                <a:gd name="T52" fmla="*/ 56 w 195"/>
                <a:gd name="T53" fmla="*/ 129 h 255"/>
                <a:gd name="T54" fmla="*/ 37 w 195"/>
                <a:gd name="T55" fmla="*/ 12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255"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92" y="115"/>
                    <a:pt x="132" y="106"/>
                    <a:pt x="132" y="64"/>
                  </a:cubicBezTo>
                  <a:cubicBezTo>
                    <a:pt x="132" y="27"/>
                    <a:pt x="100" y="15"/>
                    <a:pt x="75" y="15"/>
                  </a:cubicBezTo>
                  <a:cubicBezTo>
                    <a:pt x="58" y="15"/>
                    <a:pt x="47" y="17"/>
                    <a:pt x="39" y="17"/>
                  </a:cubicBezTo>
                  <a:cubicBezTo>
                    <a:pt x="38" y="45"/>
                    <a:pt x="37" y="69"/>
                    <a:pt x="37" y="96"/>
                  </a:cubicBezTo>
                  <a:cubicBezTo>
                    <a:pt x="37" y="96"/>
                    <a:pt x="37" y="113"/>
                    <a:pt x="37" y="116"/>
                  </a:cubicBezTo>
                  <a:cubicBezTo>
                    <a:pt x="40" y="116"/>
                    <a:pt x="58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  <a:moveTo>
                    <a:pt x="37" y="129"/>
                  </a:moveTo>
                  <a:cubicBezTo>
                    <a:pt x="37" y="129"/>
                    <a:pt x="37" y="129"/>
                    <a:pt x="37" y="12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91"/>
                    <a:pt x="38" y="223"/>
                    <a:pt x="40" y="255"/>
                  </a:cubicBezTo>
                  <a:cubicBezTo>
                    <a:pt x="34" y="253"/>
                    <a:pt x="22" y="253"/>
                    <a:pt x="20" y="253"/>
                  </a:cubicBezTo>
                  <a:cubicBezTo>
                    <a:pt x="17" y="253"/>
                    <a:pt x="6" y="253"/>
                    <a:pt x="0" y="255"/>
                  </a:cubicBezTo>
                  <a:cubicBezTo>
                    <a:pt x="1" y="223"/>
                    <a:pt x="3" y="191"/>
                    <a:pt x="3" y="159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64"/>
                    <a:pt x="1" y="32"/>
                    <a:pt x="0" y="0"/>
                  </a:cubicBezTo>
                  <a:cubicBezTo>
                    <a:pt x="14" y="1"/>
                    <a:pt x="32" y="2"/>
                    <a:pt x="46" y="2"/>
                  </a:cubicBezTo>
                  <a:cubicBezTo>
                    <a:pt x="60" y="2"/>
                    <a:pt x="74" y="0"/>
                    <a:pt x="87" y="0"/>
                  </a:cubicBezTo>
                  <a:cubicBezTo>
                    <a:pt x="129" y="0"/>
                    <a:pt x="168" y="13"/>
                    <a:pt x="168" y="59"/>
                  </a:cubicBezTo>
                  <a:cubicBezTo>
                    <a:pt x="168" y="108"/>
                    <a:pt x="119" y="125"/>
                    <a:pt x="91" y="129"/>
                  </a:cubicBezTo>
                  <a:cubicBezTo>
                    <a:pt x="109" y="152"/>
                    <a:pt x="174" y="231"/>
                    <a:pt x="195" y="255"/>
                  </a:cubicBezTo>
                  <a:cubicBezTo>
                    <a:pt x="188" y="253"/>
                    <a:pt x="175" y="253"/>
                    <a:pt x="172" y="253"/>
                  </a:cubicBezTo>
                  <a:cubicBezTo>
                    <a:pt x="168" y="253"/>
                    <a:pt x="156" y="253"/>
                    <a:pt x="148" y="255"/>
                  </a:cubicBezTo>
                  <a:cubicBezTo>
                    <a:pt x="134" y="232"/>
                    <a:pt x="87" y="163"/>
                    <a:pt x="56" y="129"/>
                  </a:cubicBezTo>
                  <a:cubicBezTo>
                    <a:pt x="55" y="129"/>
                    <a:pt x="37" y="129"/>
                    <a:pt x="37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4373563" y="2259013"/>
              <a:ext cx="695325" cy="806450"/>
            </a:xfrm>
            <a:custGeom>
              <a:avLst/>
              <a:gdLst>
                <a:gd name="T0" fmla="*/ 225 w 225"/>
                <a:gd name="T1" fmla="*/ 3 h 261"/>
                <a:gd name="T2" fmla="*/ 225 w 225"/>
                <a:gd name="T3" fmla="*/ 3 h 261"/>
                <a:gd name="T4" fmla="*/ 209 w 225"/>
                <a:gd name="T5" fmla="*/ 4 h 261"/>
                <a:gd name="T6" fmla="*/ 193 w 225"/>
                <a:gd name="T7" fmla="*/ 3 h 261"/>
                <a:gd name="T8" fmla="*/ 198 w 225"/>
                <a:gd name="T9" fmla="*/ 126 h 261"/>
                <a:gd name="T10" fmla="*/ 197 w 225"/>
                <a:gd name="T11" fmla="*/ 191 h 261"/>
                <a:gd name="T12" fmla="*/ 15 w 225"/>
                <a:gd name="T13" fmla="*/ 0 h 261"/>
                <a:gd name="T14" fmla="*/ 3 w 225"/>
                <a:gd name="T15" fmla="*/ 0 h 261"/>
                <a:gd name="T16" fmla="*/ 4 w 225"/>
                <a:gd name="T17" fmla="*/ 96 h 261"/>
                <a:gd name="T18" fmla="*/ 0 w 225"/>
                <a:gd name="T19" fmla="*/ 258 h 261"/>
                <a:gd name="T20" fmla="*/ 16 w 225"/>
                <a:gd name="T21" fmla="*/ 256 h 261"/>
                <a:gd name="T22" fmla="*/ 32 w 225"/>
                <a:gd name="T23" fmla="*/ 258 h 261"/>
                <a:gd name="T24" fmla="*/ 27 w 225"/>
                <a:gd name="T25" fmla="*/ 135 h 261"/>
                <a:gd name="T26" fmla="*/ 28 w 225"/>
                <a:gd name="T27" fmla="*/ 65 h 261"/>
                <a:gd name="T28" fmla="*/ 211 w 225"/>
                <a:gd name="T29" fmla="*/ 261 h 261"/>
                <a:gd name="T30" fmla="*/ 223 w 225"/>
                <a:gd name="T31" fmla="*/ 261 h 261"/>
                <a:gd name="T32" fmla="*/ 221 w 225"/>
                <a:gd name="T33" fmla="*/ 165 h 261"/>
                <a:gd name="T34" fmla="*/ 225 w 225"/>
                <a:gd name="T35" fmla="*/ 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5" h="261">
                  <a:moveTo>
                    <a:pt x="225" y="3"/>
                  </a:moveTo>
                  <a:cubicBezTo>
                    <a:pt x="225" y="3"/>
                    <a:pt x="225" y="3"/>
                    <a:pt x="225" y="3"/>
                  </a:cubicBezTo>
                  <a:cubicBezTo>
                    <a:pt x="221" y="4"/>
                    <a:pt x="216" y="4"/>
                    <a:pt x="209" y="4"/>
                  </a:cubicBezTo>
                  <a:cubicBezTo>
                    <a:pt x="203" y="4"/>
                    <a:pt x="197" y="4"/>
                    <a:pt x="193" y="3"/>
                  </a:cubicBezTo>
                  <a:cubicBezTo>
                    <a:pt x="195" y="33"/>
                    <a:pt x="198" y="89"/>
                    <a:pt x="198" y="126"/>
                  </a:cubicBezTo>
                  <a:cubicBezTo>
                    <a:pt x="198" y="154"/>
                    <a:pt x="198" y="178"/>
                    <a:pt x="197" y="191"/>
                  </a:cubicBezTo>
                  <a:cubicBezTo>
                    <a:pt x="184" y="177"/>
                    <a:pt x="30" y="18"/>
                    <a:pt x="1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4" y="50"/>
                    <a:pt x="4" y="96"/>
                  </a:cubicBezTo>
                  <a:cubicBezTo>
                    <a:pt x="4" y="156"/>
                    <a:pt x="3" y="219"/>
                    <a:pt x="0" y="258"/>
                  </a:cubicBezTo>
                  <a:cubicBezTo>
                    <a:pt x="5" y="257"/>
                    <a:pt x="10" y="256"/>
                    <a:pt x="16" y="256"/>
                  </a:cubicBezTo>
                  <a:cubicBezTo>
                    <a:pt x="22" y="256"/>
                    <a:pt x="28" y="257"/>
                    <a:pt x="32" y="258"/>
                  </a:cubicBezTo>
                  <a:cubicBezTo>
                    <a:pt x="30" y="227"/>
                    <a:pt x="27" y="172"/>
                    <a:pt x="27" y="135"/>
                  </a:cubicBezTo>
                  <a:cubicBezTo>
                    <a:pt x="27" y="107"/>
                    <a:pt x="28" y="79"/>
                    <a:pt x="28" y="65"/>
                  </a:cubicBezTo>
                  <a:cubicBezTo>
                    <a:pt x="41" y="79"/>
                    <a:pt x="196" y="241"/>
                    <a:pt x="211" y="261"/>
                  </a:cubicBezTo>
                  <a:cubicBezTo>
                    <a:pt x="223" y="261"/>
                    <a:pt x="223" y="261"/>
                    <a:pt x="223" y="261"/>
                  </a:cubicBezTo>
                  <a:cubicBezTo>
                    <a:pt x="222" y="238"/>
                    <a:pt x="221" y="211"/>
                    <a:pt x="221" y="165"/>
                  </a:cubicBezTo>
                  <a:cubicBezTo>
                    <a:pt x="221" y="105"/>
                    <a:pt x="223" y="42"/>
                    <a:pt x="2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8" name="Freeform 11"/>
          <p:cNvSpPr>
            <a:spLocks/>
          </p:cNvSpPr>
          <p:nvPr/>
        </p:nvSpPr>
        <p:spPr bwMode="auto">
          <a:xfrm>
            <a:off x="6140450" y="1247775"/>
            <a:ext cx="590550" cy="3162300"/>
          </a:xfrm>
          <a:custGeom>
            <a:avLst/>
            <a:gdLst>
              <a:gd name="T0" fmla="*/ 0 w 191"/>
              <a:gd name="T1" fmla="*/ 1023 h 1023"/>
              <a:gd name="T2" fmla="*/ 133 w 191"/>
              <a:gd name="T3" fmla="*/ 571 h 1023"/>
              <a:gd name="T4" fmla="*/ 191 w 191"/>
              <a:gd name="T5" fmla="*/ 0 h 1023"/>
              <a:gd name="T6" fmla="*/ 159 w 191"/>
              <a:gd name="T7" fmla="*/ 0 h 1023"/>
              <a:gd name="T8" fmla="*/ 159 w 191"/>
              <a:gd name="T9" fmla="*/ 0 h 1023"/>
              <a:gd name="T10" fmla="*/ 159 w 191"/>
              <a:gd name="T11" fmla="*/ 0 h 1023"/>
              <a:gd name="T12" fmla="*/ 159 w 191"/>
              <a:gd name="T13" fmla="*/ 0 h 1023"/>
              <a:gd name="T14" fmla="*/ 102 w 191"/>
              <a:gd name="T15" fmla="*/ 589 h 1023"/>
              <a:gd name="T16" fmla="*/ 81 w 191"/>
              <a:gd name="T17" fmla="*/ 793 h 1023"/>
              <a:gd name="T18" fmla="*/ 0 w 191"/>
              <a:gd name="T19" fmla="*/ 1023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1023">
                <a:moveTo>
                  <a:pt x="0" y="1023"/>
                </a:moveTo>
                <a:cubicBezTo>
                  <a:pt x="70" y="914"/>
                  <a:pt x="106" y="818"/>
                  <a:pt x="133" y="571"/>
                </a:cubicBezTo>
                <a:cubicBezTo>
                  <a:pt x="154" y="381"/>
                  <a:pt x="191" y="0"/>
                  <a:pt x="191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02" y="589"/>
                  <a:pt x="102" y="589"/>
                  <a:pt x="102" y="589"/>
                </a:cubicBezTo>
                <a:cubicBezTo>
                  <a:pt x="81" y="793"/>
                  <a:pt x="81" y="793"/>
                  <a:pt x="81" y="793"/>
                </a:cubicBezTo>
                <a:lnTo>
                  <a:pt x="0" y="10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2540000" y="1330325"/>
            <a:ext cx="3937000" cy="3940175"/>
          </a:xfrm>
          <a:custGeom>
            <a:avLst/>
            <a:gdLst>
              <a:gd name="T0" fmla="*/ 636 w 1273"/>
              <a:gd name="T1" fmla="*/ 0 h 1274"/>
              <a:gd name="T2" fmla="*/ 167 w 1273"/>
              <a:gd name="T3" fmla="*/ 206 h 1274"/>
              <a:gd name="T4" fmla="*/ 192 w 1273"/>
              <a:gd name="T5" fmla="*/ 227 h 1274"/>
              <a:gd name="T6" fmla="*/ 636 w 1273"/>
              <a:gd name="T7" fmla="*/ 32 h 1274"/>
              <a:gd name="T8" fmla="*/ 1241 w 1273"/>
              <a:gd name="T9" fmla="*/ 637 h 1274"/>
              <a:gd name="T10" fmla="*/ 636 w 1273"/>
              <a:gd name="T11" fmla="*/ 1242 h 1274"/>
              <a:gd name="T12" fmla="*/ 32 w 1273"/>
              <a:gd name="T13" fmla="*/ 657 h 1274"/>
              <a:gd name="T14" fmla="*/ 0 w 1273"/>
              <a:gd name="T15" fmla="*/ 657 h 1274"/>
              <a:gd name="T16" fmla="*/ 636 w 1273"/>
              <a:gd name="T17" fmla="*/ 1274 h 1274"/>
              <a:gd name="T18" fmla="*/ 1273 w 1273"/>
              <a:gd name="T19" fmla="*/ 637 h 1274"/>
              <a:gd name="T20" fmla="*/ 636 w 1273"/>
              <a:gd name="T21" fmla="*/ 0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73" h="1274">
                <a:moveTo>
                  <a:pt x="636" y="0"/>
                </a:moveTo>
                <a:cubicBezTo>
                  <a:pt x="451" y="0"/>
                  <a:pt x="284" y="79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303" y="107"/>
                  <a:pt x="461" y="32"/>
                  <a:pt x="636" y="32"/>
                </a:cubicBezTo>
                <a:cubicBezTo>
                  <a:pt x="970" y="32"/>
                  <a:pt x="1241" y="303"/>
                  <a:pt x="1241" y="637"/>
                </a:cubicBezTo>
                <a:cubicBezTo>
                  <a:pt x="1241" y="971"/>
                  <a:pt x="970" y="1242"/>
                  <a:pt x="636" y="1242"/>
                </a:cubicBezTo>
                <a:cubicBezTo>
                  <a:pt x="309" y="1242"/>
                  <a:pt x="43" y="982"/>
                  <a:pt x="32" y="657"/>
                </a:cubicBezTo>
                <a:cubicBezTo>
                  <a:pt x="0" y="657"/>
                  <a:pt x="0" y="657"/>
                  <a:pt x="0" y="657"/>
                </a:cubicBezTo>
                <a:cubicBezTo>
                  <a:pt x="10" y="1000"/>
                  <a:pt x="291" y="1274"/>
                  <a:pt x="636" y="1274"/>
                </a:cubicBezTo>
                <a:cubicBezTo>
                  <a:pt x="988" y="1274"/>
                  <a:pt x="1273" y="989"/>
                  <a:pt x="1273" y="637"/>
                </a:cubicBezTo>
                <a:cubicBezTo>
                  <a:pt x="1273" y="285"/>
                  <a:pt x="988" y="0"/>
                  <a:pt x="63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5316538" y="1671638"/>
            <a:ext cx="1154112" cy="4457700"/>
          </a:xfrm>
          <a:custGeom>
            <a:avLst/>
            <a:gdLst>
              <a:gd name="T0" fmla="*/ 98 w 373"/>
              <a:gd name="T1" fmla="*/ 352 h 1442"/>
              <a:gd name="T2" fmla="*/ 338 w 373"/>
              <a:gd name="T3" fmla="*/ 1442 h 1442"/>
              <a:gd name="T4" fmla="*/ 373 w 373"/>
              <a:gd name="T5" fmla="*/ 1442 h 1442"/>
              <a:gd name="T6" fmla="*/ 133 w 373"/>
              <a:gd name="T7" fmla="*/ 363 h 1442"/>
              <a:gd name="T8" fmla="*/ 0 w 373"/>
              <a:gd name="T9" fmla="*/ 0 h 1442"/>
              <a:gd name="T10" fmla="*/ 98 w 373"/>
              <a:gd name="T11" fmla="*/ 352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3" h="1442">
                <a:moveTo>
                  <a:pt x="98" y="352"/>
                </a:moveTo>
                <a:cubicBezTo>
                  <a:pt x="338" y="1442"/>
                  <a:pt x="338" y="1442"/>
                  <a:pt x="338" y="1442"/>
                </a:cubicBezTo>
                <a:cubicBezTo>
                  <a:pt x="373" y="1442"/>
                  <a:pt x="373" y="1442"/>
                  <a:pt x="373" y="1442"/>
                </a:cubicBezTo>
                <a:cubicBezTo>
                  <a:pt x="373" y="1442"/>
                  <a:pt x="172" y="549"/>
                  <a:pt x="133" y="363"/>
                </a:cubicBezTo>
                <a:cubicBezTo>
                  <a:pt x="94" y="179"/>
                  <a:pt x="49" y="65"/>
                  <a:pt x="0" y="0"/>
                </a:cubicBezTo>
                <a:lnTo>
                  <a:pt x="98" y="3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3044825" y="3783013"/>
            <a:ext cx="2260600" cy="2349500"/>
          </a:xfrm>
          <a:custGeom>
            <a:avLst/>
            <a:gdLst>
              <a:gd name="T0" fmla="*/ 547 w 731"/>
              <a:gd name="T1" fmla="*/ 177 h 760"/>
              <a:gd name="T2" fmla="*/ 0 w 731"/>
              <a:gd name="T3" fmla="*/ 760 h 760"/>
              <a:gd name="T4" fmla="*/ 42 w 731"/>
              <a:gd name="T5" fmla="*/ 760 h 760"/>
              <a:gd name="T6" fmla="*/ 557 w 731"/>
              <a:gd name="T7" fmla="*/ 211 h 760"/>
              <a:gd name="T8" fmla="*/ 731 w 731"/>
              <a:gd name="T9" fmla="*/ 0 h 760"/>
              <a:gd name="T10" fmla="*/ 547 w 731"/>
              <a:gd name="T11" fmla="*/ 177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1" h="760">
                <a:moveTo>
                  <a:pt x="547" y="177"/>
                </a:moveTo>
                <a:cubicBezTo>
                  <a:pt x="0" y="760"/>
                  <a:pt x="0" y="760"/>
                  <a:pt x="0" y="760"/>
                </a:cubicBezTo>
                <a:cubicBezTo>
                  <a:pt x="42" y="760"/>
                  <a:pt x="42" y="760"/>
                  <a:pt x="42" y="760"/>
                </a:cubicBezTo>
                <a:cubicBezTo>
                  <a:pt x="42" y="760"/>
                  <a:pt x="427" y="350"/>
                  <a:pt x="557" y="211"/>
                </a:cubicBezTo>
                <a:cubicBezTo>
                  <a:pt x="657" y="105"/>
                  <a:pt x="710" y="36"/>
                  <a:pt x="731" y="0"/>
                </a:cubicBezTo>
                <a:lnTo>
                  <a:pt x="547" y="1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60538" y="2703513"/>
            <a:ext cx="646112" cy="2247900"/>
          </a:xfrm>
          <a:custGeom>
            <a:avLst/>
            <a:gdLst>
              <a:gd name="T0" fmla="*/ 0 w 209"/>
              <a:gd name="T1" fmla="*/ 0 h 727"/>
              <a:gd name="T2" fmla="*/ 63 w 209"/>
              <a:gd name="T3" fmla="*/ 333 h 727"/>
              <a:gd name="T4" fmla="*/ 176 w 209"/>
              <a:gd name="T5" fmla="*/ 727 h 727"/>
              <a:gd name="T6" fmla="*/ 209 w 209"/>
              <a:gd name="T7" fmla="*/ 727 h 727"/>
              <a:gd name="T8" fmla="*/ 86 w 209"/>
              <a:gd name="T9" fmla="*/ 312 h 727"/>
              <a:gd name="T10" fmla="*/ 0 w 209"/>
              <a:gd name="T11" fmla="*/ 0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727">
                <a:moveTo>
                  <a:pt x="0" y="0"/>
                </a:moveTo>
                <a:cubicBezTo>
                  <a:pt x="0" y="91"/>
                  <a:pt x="23" y="194"/>
                  <a:pt x="63" y="333"/>
                </a:cubicBezTo>
                <a:cubicBezTo>
                  <a:pt x="115" y="516"/>
                  <a:pt x="176" y="727"/>
                  <a:pt x="176" y="727"/>
                </a:cubicBezTo>
                <a:cubicBezTo>
                  <a:pt x="209" y="727"/>
                  <a:pt x="209" y="727"/>
                  <a:pt x="209" y="727"/>
                </a:cubicBezTo>
                <a:cubicBezTo>
                  <a:pt x="86" y="312"/>
                  <a:pt x="86" y="312"/>
                  <a:pt x="86" y="31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3538538" y="765175"/>
            <a:ext cx="3640137" cy="111125"/>
          </a:xfrm>
          <a:custGeom>
            <a:avLst/>
            <a:gdLst>
              <a:gd name="T0" fmla="*/ 226 w 1177"/>
              <a:gd name="T1" fmla="*/ 30 h 36"/>
              <a:gd name="T2" fmla="*/ 1177 w 1177"/>
              <a:gd name="T3" fmla="*/ 36 h 36"/>
              <a:gd name="T4" fmla="*/ 1177 w 1177"/>
              <a:gd name="T5" fmla="*/ 6 h 36"/>
              <a:gd name="T6" fmla="*/ 1177 w 1177"/>
              <a:gd name="T7" fmla="*/ 6 h 36"/>
              <a:gd name="T8" fmla="*/ 1177 w 1177"/>
              <a:gd name="T9" fmla="*/ 6 h 36"/>
              <a:gd name="T10" fmla="*/ 1177 w 1177"/>
              <a:gd name="T11" fmla="*/ 6 h 36"/>
              <a:gd name="T12" fmla="*/ 78 w 1177"/>
              <a:gd name="T13" fmla="*/ 1 h 36"/>
              <a:gd name="T14" fmla="*/ 0 w 1177"/>
              <a:gd name="T15" fmla="*/ 4 h 36"/>
              <a:gd name="T16" fmla="*/ 226 w 1177"/>
              <a:gd name="T17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7" h="36">
                <a:moveTo>
                  <a:pt x="226" y="30"/>
                </a:moveTo>
                <a:cubicBezTo>
                  <a:pt x="1177" y="36"/>
                  <a:pt x="1177" y="36"/>
                  <a:pt x="1177" y="36"/>
                </a:cubicBezTo>
                <a:cubicBezTo>
                  <a:pt x="1177" y="6"/>
                  <a:pt x="1177" y="6"/>
                  <a:pt x="1177" y="6"/>
                </a:cubicBezTo>
                <a:cubicBezTo>
                  <a:pt x="1177" y="6"/>
                  <a:pt x="1177" y="6"/>
                  <a:pt x="1177" y="6"/>
                </a:cubicBezTo>
                <a:cubicBezTo>
                  <a:pt x="1177" y="6"/>
                  <a:pt x="1177" y="6"/>
                  <a:pt x="1177" y="6"/>
                </a:cubicBezTo>
                <a:cubicBezTo>
                  <a:pt x="1177" y="6"/>
                  <a:pt x="1177" y="6"/>
                  <a:pt x="1177" y="6"/>
                </a:cubicBezTo>
                <a:cubicBezTo>
                  <a:pt x="1177" y="6"/>
                  <a:pt x="344" y="0"/>
                  <a:pt x="78" y="1"/>
                </a:cubicBezTo>
                <a:cubicBezTo>
                  <a:pt x="37" y="1"/>
                  <a:pt x="9" y="3"/>
                  <a:pt x="0" y="4"/>
                </a:cubicBezTo>
                <a:lnTo>
                  <a:pt x="226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1760538" y="768350"/>
            <a:ext cx="3871912" cy="3870325"/>
          </a:xfrm>
          <a:custGeom>
            <a:avLst/>
            <a:gdLst>
              <a:gd name="T0" fmla="*/ 626 w 1252"/>
              <a:gd name="T1" fmla="*/ 33 h 1252"/>
              <a:gd name="T2" fmla="*/ 1220 w 1252"/>
              <a:gd name="T3" fmla="*/ 626 h 1252"/>
              <a:gd name="T4" fmla="*/ 626 w 1252"/>
              <a:gd name="T5" fmla="*/ 1219 h 1252"/>
              <a:gd name="T6" fmla="*/ 33 w 1252"/>
              <a:gd name="T7" fmla="*/ 626 h 1252"/>
              <a:gd name="T8" fmla="*/ 626 w 1252"/>
              <a:gd name="T9" fmla="*/ 33 h 1252"/>
              <a:gd name="T10" fmla="*/ 0 w 1252"/>
              <a:gd name="T11" fmla="*/ 626 h 1252"/>
              <a:gd name="T12" fmla="*/ 626 w 1252"/>
              <a:gd name="T13" fmla="*/ 1252 h 1252"/>
              <a:gd name="T14" fmla="*/ 1252 w 1252"/>
              <a:gd name="T15" fmla="*/ 626 h 1252"/>
              <a:gd name="T16" fmla="*/ 626 w 1252"/>
              <a:gd name="T17" fmla="*/ 0 h 1252"/>
              <a:gd name="T18" fmla="*/ 0 w 1252"/>
              <a:gd name="T19" fmla="*/ 626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2" h="1252">
                <a:moveTo>
                  <a:pt x="626" y="33"/>
                </a:moveTo>
                <a:cubicBezTo>
                  <a:pt x="954" y="33"/>
                  <a:pt x="1220" y="298"/>
                  <a:pt x="1220" y="626"/>
                </a:cubicBezTo>
                <a:cubicBezTo>
                  <a:pt x="1220" y="954"/>
                  <a:pt x="954" y="1219"/>
                  <a:pt x="626" y="1219"/>
                </a:cubicBezTo>
                <a:cubicBezTo>
                  <a:pt x="299" y="1219"/>
                  <a:pt x="33" y="954"/>
                  <a:pt x="33" y="626"/>
                </a:cubicBezTo>
                <a:cubicBezTo>
                  <a:pt x="33" y="298"/>
                  <a:pt x="299" y="33"/>
                  <a:pt x="626" y="33"/>
                </a:cubicBezTo>
                <a:close/>
                <a:moveTo>
                  <a:pt x="0" y="626"/>
                </a:moveTo>
                <a:cubicBezTo>
                  <a:pt x="0" y="972"/>
                  <a:pt x="281" y="1252"/>
                  <a:pt x="626" y="1252"/>
                </a:cubicBezTo>
                <a:cubicBezTo>
                  <a:pt x="972" y="1252"/>
                  <a:pt x="1252" y="972"/>
                  <a:pt x="1252" y="626"/>
                </a:cubicBezTo>
                <a:cubicBezTo>
                  <a:pt x="1252" y="280"/>
                  <a:pt x="972" y="0"/>
                  <a:pt x="626" y="0"/>
                </a:cubicBezTo>
                <a:cubicBezTo>
                  <a:pt x="281" y="0"/>
                  <a:pt x="0" y="280"/>
                  <a:pt x="0" y="6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2537493" y="1330325"/>
            <a:ext cx="3938866" cy="3940175"/>
          </a:xfrm>
          <a:custGeom>
            <a:avLst/>
            <a:gdLst>
              <a:gd name="T0" fmla="*/ 1241 w 1274"/>
              <a:gd name="T1" fmla="*/ 637 h 1274"/>
              <a:gd name="T2" fmla="*/ 636 w 1274"/>
              <a:gd name="T3" fmla="*/ 1242 h 1274"/>
              <a:gd name="T4" fmla="*/ 32 w 1274"/>
              <a:gd name="T5" fmla="*/ 637 h 1274"/>
              <a:gd name="T6" fmla="*/ 636 w 1274"/>
              <a:gd name="T7" fmla="*/ 32 h 1274"/>
              <a:gd name="T8" fmla="*/ 1241 w 1274"/>
              <a:gd name="T9" fmla="*/ 637 h 1274"/>
              <a:gd name="T10" fmla="*/ 637 w 1274"/>
              <a:gd name="T11" fmla="*/ 0 h 1274"/>
              <a:gd name="T12" fmla="*/ 0 w 1274"/>
              <a:gd name="T13" fmla="*/ 637 h 1274"/>
              <a:gd name="T14" fmla="*/ 637 w 1274"/>
              <a:gd name="T15" fmla="*/ 1274 h 1274"/>
              <a:gd name="T16" fmla="*/ 1274 w 1274"/>
              <a:gd name="T17" fmla="*/ 637 h 1274"/>
              <a:gd name="T18" fmla="*/ 637 w 1274"/>
              <a:gd name="T19" fmla="*/ 0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4" h="1274">
                <a:moveTo>
                  <a:pt x="1241" y="637"/>
                </a:moveTo>
                <a:cubicBezTo>
                  <a:pt x="1241" y="971"/>
                  <a:pt x="970" y="1242"/>
                  <a:pt x="636" y="1242"/>
                </a:cubicBezTo>
                <a:cubicBezTo>
                  <a:pt x="302" y="1242"/>
                  <a:pt x="32" y="971"/>
                  <a:pt x="32" y="637"/>
                </a:cubicBezTo>
                <a:cubicBezTo>
                  <a:pt x="32" y="303"/>
                  <a:pt x="302" y="32"/>
                  <a:pt x="636" y="32"/>
                </a:cubicBezTo>
                <a:cubicBezTo>
                  <a:pt x="970" y="32"/>
                  <a:pt x="1241" y="303"/>
                  <a:pt x="1241" y="637"/>
                </a:cubicBezTo>
                <a:close/>
                <a:moveTo>
                  <a:pt x="637" y="0"/>
                </a:moveTo>
                <a:cubicBezTo>
                  <a:pt x="285" y="0"/>
                  <a:pt x="0" y="285"/>
                  <a:pt x="0" y="637"/>
                </a:cubicBezTo>
                <a:cubicBezTo>
                  <a:pt x="0" y="989"/>
                  <a:pt x="285" y="1274"/>
                  <a:pt x="637" y="1274"/>
                </a:cubicBezTo>
                <a:cubicBezTo>
                  <a:pt x="988" y="1274"/>
                  <a:pt x="1274" y="989"/>
                  <a:pt x="1274" y="637"/>
                </a:cubicBezTo>
                <a:cubicBezTo>
                  <a:pt x="1274" y="285"/>
                  <a:pt x="988" y="0"/>
                  <a:pt x="6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5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18" grpId="1" animBg="1"/>
      <p:bldP spid="1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20688"/>
            <a:ext cx="8638547" cy="5544616"/>
            <a:chOff x="107504" y="445865"/>
            <a:chExt cx="8759522" cy="6391011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5" name="Freeform 4"/>
            <p:cNvSpPr/>
            <p:nvPr/>
          </p:nvSpPr>
          <p:spPr>
            <a:xfrm>
              <a:off x="107504" y="445865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tx1"/>
            </a:solidFill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b="1" dirty="0" smtClean="0">
                  <a:solidFill>
                    <a:schemeClr val="bg1"/>
                  </a:solidFill>
                </a:rPr>
                <a:t>Opportunities for Professionals</a:t>
              </a:r>
              <a:endParaRPr lang="en-GB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487975">
              <a:off x="4113658" y="1457736"/>
              <a:ext cx="707565" cy="922302"/>
            </a:xfrm>
            <a:custGeom>
              <a:avLst/>
              <a:gdLst>
                <a:gd name="connsiteX0" fmla="*/ 0 w 707565"/>
                <a:gd name="connsiteY0" fmla="*/ 184460 h 922302"/>
                <a:gd name="connsiteX1" fmla="*/ 353783 w 707565"/>
                <a:gd name="connsiteY1" fmla="*/ 184460 h 922302"/>
                <a:gd name="connsiteX2" fmla="*/ 353783 w 707565"/>
                <a:gd name="connsiteY2" fmla="*/ 0 h 922302"/>
                <a:gd name="connsiteX3" fmla="*/ 707565 w 707565"/>
                <a:gd name="connsiteY3" fmla="*/ 461151 h 922302"/>
                <a:gd name="connsiteX4" fmla="*/ 353783 w 707565"/>
                <a:gd name="connsiteY4" fmla="*/ 922302 h 922302"/>
                <a:gd name="connsiteX5" fmla="*/ 353783 w 707565"/>
                <a:gd name="connsiteY5" fmla="*/ 737842 h 922302"/>
                <a:gd name="connsiteX6" fmla="*/ 0 w 707565"/>
                <a:gd name="connsiteY6" fmla="*/ 737842 h 922302"/>
                <a:gd name="connsiteX7" fmla="*/ 0 w 707565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565" h="922302">
                  <a:moveTo>
                    <a:pt x="0" y="184460"/>
                  </a:moveTo>
                  <a:lnTo>
                    <a:pt x="353783" y="184460"/>
                  </a:lnTo>
                  <a:lnTo>
                    <a:pt x="353783" y="0"/>
                  </a:lnTo>
                  <a:lnTo>
                    <a:pt x="707565" y="461151"/>
                  </a:lnTo>
                  <a:lnTo>
                    <a:pt x="353783" y="922302"/>
                  </a:lnTo>
                  <a:lnTo>
                    <a:pt x="353783" y="737842"/>
                  </a:lnTo>
                  <a:lnTo>
                    <a:pt x="0" y="737842"/>
                  </a:lnTo>
                  <a:lnTo>
                    <a:pt x="0" y="18446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184459" rIns="212269" bIns="18446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48066" y="1166198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Graduates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5653">
              <a:off x="6439516" y="3662687"/>
              <a:ext cx="922302" cy="641462"/>
            </a:xfrm>
            <a:custGeom>
              <a:avLst/>
              <a:gdLst>
                <a:gd name="connsiteX0" fmla="*/ 0 w 641462"/>
                <a:gd name="connsiteY0" fmla="*/ 184460 h 922302"/>
                <a:gd name="connsiteX1" fmla="*/ 320731 w 641462"/>
                <a:gd name="connsiteY1" fmla="*/ 184460 h 922302"/>
                <a:gd name="connsiteX2" fmla="*/ 320731 w 641462"/>
                <a:gd name="connsiteY2" fmla="*/ 0 h 922302"/>
                <a:gd name="connsiteX3" fmla="*/ 641462 w 641462"/>
                <a:gd name="connsiteY3" fmla="*/ 461151 h 922302"/>
                <a:gd name="connsiteX4" fmla="*/ 320731 w 641462"/>
                <a:gd name="connsiteY4" fmla="*/ 922302 h 922302"/>
                <a:gd name="connsiteX5" fmla="*/ 320731 w 641462"/>
                <a:gd name="connsiteY5" fmla="*/ 737842 h 922302"/>
                <a:gd name="connsiteX6" fmla="*/ 0 w 641462"/>
                <a:gd name="connsiteY6" fmla="*/ 737842 h 922302"/>
                <a:gd name="connsiteX7" fmla="*/ 0 w 641462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462" h="922302">
                  <a:moveTo>
                    <a:pt x="513170" y="0"/>
                  </a:moveTo>
                  <a:lnTo>
                    <a:pt x="513170" y="461151"/>
                  </a:lnTo>
                  <a:lnTo>
                    <a:pt x="641462" y="461151"/>
                  </a:lnTo>
                  <a:lnTo>
                    <a:pt x="320731" y="922302"/>
                  </a:lnTo>
                  <a:lnTo>
                    <a:pt x="0" y="461151"/>
                  </a:lnTo>
                  <a:lnTo>
                    <a:pt x="128292" y="461151"/>
                  </a:lnTo>
                  <a:lnTo>
                    <a:pt x="128292" y="0"/>
                  </a:lnTo>
                  <a:lnTo>
                    <a:pt x="513170" y="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460" tIns="-1" rIns="184459" bIns="192439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932032" y="4605500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dirty="0" smtClean="0">
                  <a:solidFill>
                    <a:schemeClr val="tx1"/>
                  </a:solidFill>
                </a:rPr>
                <a:t>Project Associates</a:t>
              </a:r>
              <a:endParaRPr lang="en-GB" sz="36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22150575">
              <a:off x="4261823" y="4889964"/>
              <a:ext cx="477567" cy="922303"/>
            </a:xfrm>
            <a:custGeom>
              <a:avLst/>
              <a:gdLst>
                <a:gd name="connsiteX0" fmla="*/ 0 w 477566"/>
                <a:gd name="connsiteY0" fmla="*/ 184460 h 922302"/>
                <a:gd name="connsiteX1" fmla="*/ 238783 w 477566"/>
                <a:gd name="connsiteY1" fmla="*/ 184460 h 922302"/>
                <a:gd name="connsiteX2" fmla="*/ 238783 w 477566"/>
                <a:gd name="connsiteY2" fmla="*/ 0 h 922302"/>
                <a:gd name="connsiteX3" fmla="*/ 477566 w 477566"/>
                <a:gd name="connsiteY3" fmla="*/ 461151 h 922302"/>
                <a:gd name="connsiteX4" fmla="*/ 238783 w 477566"/>
                <a:gd name="connsiteY4" fmla="*/ 922302 h 922302"/>
                <a:gd name="connsiteX5" fmla="*/ 238783 w 477566"/>
                <a:gd name="connsiteY5" fmla="*/ 737842 h 922302"/>
                <a:gd name="connsiteX6" fmla="*/ 0 w 477566"/>
                <a:gd name="connsiteY6" fmla="*/ 737842 h 922302"/>
                <a:gd name="connsiteX7" fmla="*/ 0 w 477566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566" h="922302">
                  <a:moveTo>
                    <a:pt x="477565" y="737842"/>
                  </a:moveTo>
                  <a:lnTo>
                    <a:pt x="238783" y="737842"/>
                  </a:lnTo>
                  <a:lnTo>
                    <a:pt x="238783" y="922302"/>
                  </a:lnTo>
                  <a:lnTo>
                    <a:pt x="1" y="461151"/>
                  </a:lnTo>
                  <a:lnTo>
                    <a:pt x="238783" y="0"/>
                  </a:lnTo>
                  <a:lnTo>
                    <a:pt x="238783" y="184460"/>
                  </a:lnTo>
                  <a:lnTo>
                    <a:pt x="477565" y="184460"/>
                  </a:lnTo>
                  <a:lnTo>
                    <a:pt x="477565" y="737842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3269" tIns="184461" rIns="1" bIns="184459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3534" y="3861046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CERN Spring Campus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6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members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3024.09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854052"/>
            <a:ext cx="9144000" cy="5143500"/>
          </a:xfrm>
          <a:prstGeom prst="rect">
            <a:avLst/>
          </a:prstGeom>
        </p:spPr>
      </p:pic>
      <p:pic>
        <p:nvPicPr>
          <p:cNvPr id="16" name="members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>
            <a:lum bright="8000" contrast="5000"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3568" y="4538304"/>
            <a:ext cx="7992888" cy="1554992"/>
          </a:xfrm>
          <a:prstGeom prst="rect">
            <a:avLst/>
          </a:prstGeom>
          <a:solidFill>
            <a:srgbClr val="6D6D6D">
              <a:alpha val="40000"/>
            </a:srgb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Twenty-one Member States</a:t>
            </a:r>
            <a:endParaRPr lang="en-GB" dirty="0"/>
          </a:p>
        </p:txBody>
      </p:sp>
      <p:pic>
        <p:nvPicPr>
          <p:cNvPr id="5123" name="Picture 3" descr="D:\Derek\Flags\100px-Flag_of_Belgium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785" y="4590662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Derek\Flags\100px-Flag_of_the_Czech_Republic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01" y="4590662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Derek\Flags\Flag_of_Bulgaria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94" y="4590661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Derek\Flags\100px-Flag_of_Austria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15" y="4590662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Derek\Flags\100px-Flag_of_Denmark.sv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908" y="4590661"/>
            <a:ext cx="312631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Derek\Flags\Flag_of_Finland.sv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970" y="4590656"/>
            <a:ext cx="38950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Derek\Flags\100px-Flag_of_France.sv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593" y="4590663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09901" y="4828256"/>
            <a:ext cx="88485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Austria (1959)</a:t>
            </a:r>
          </a:p>
        </p:txBody>
      </p:sp>
      <p:sp>
        <p:nvSpPr>
          <p:cNvPr id="6" name="Rectangle 5"/>
          <p:cNvSpPr/>
          <p:nvPr/>
        </p:nvSpPr>
        <p:spPr>
          <a:xfrm>
            <a:off x="1880404" y="4828256"/>
            <a:ext cx="95699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Belgium (1953)</a:t>
            </a:r>
          </a:p>
        </p:txBody>
      </p:sp>
      <p:sp>
        <p:nvSpPr>
          <p:cNvPr id="7" name="Rectangle 6"/>
          <p:cNvSpPr/>
          <p:nvPr/>
        </p:nvSpPr>
        <p:spPr>
          <a:xfrm>
            <a:off x="2965205" y="4828253"/>
            <a:ext cx="96500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Bulgaria (1999)</a:t>
            </a:r>
          </a:p>
        </p:txBody>
      </p:sp>
      <p:sp>
        <p:nvSpPr>
          <p:cNvPr id="8" name="Rectangle 7"/>
          <p:cNvSpPr/>
          <p:nvPr/>
        </p:nvSpPr>
        <p:spPr>
          <a:xfrm>
            <a:off x="4043810" y="4828249"/>
            <a:ext cx="107401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Czech FR (1993)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20072" y="4828250"/>
            <a:ext cx="1017906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Denmark (1953)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49272" y="4828256"/>
            <a:ext cx="910506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Finland (1991)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60279" y="4828251"/>
            <a:ext cx="88485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France (1953)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9369" y="5279960"/>
            <a:ext cx="102431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Germany (1953)</a:t>
            </a:r>
            <a:endParaRPr lang="en-GB" sz="1100" dirty="0"/>
          </a:p>
        </p:txBody>
      </p:sp>
      <p:sp>
        <p:nvSpPr>
          <p:cNvPr id="30" name="Rectangle 29"/>
          <p:cNvSpPr/>
          <p:nvPr/>
        </p:nvSpPr>
        <p:spPr>
          <a:xfrm>
            <a:off x="1904448" y="5279960"/>
            <a:ext cx="907300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Greece (1953)</a:t>
            </a:r>
            <a:endParaRPr lang="en-GB" sz="1100" dirty="0"/>
          </a:p>
        </p:txBody>
      </p:sp>
      <p:sp>
        <p:nvSpPr>
          <p:cNvPr id="31" name="Rectangle 30"/>
          <p:cNvSpPr/>
          <p:nvPr/>
        </p:nvSpPr>
        <p:spPr>
          <a:xfrm>
            <a:off x="2957190" y="5279957"/>
            <a:ext cx="979435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Hungary (1992)</a:t>
            </a:r>
            <a:endParaRPr lang="en-GB" sz="1100" dirty="0"/>
          </a:p>
        </p:txBody>
      </p:sp>
      <p:sp>
        <p:nvSpPr>
          <p:cNvPr id="32" name="Rectangle 31"/>
          <p:cNvSpPr/>
          <p:nvPr/>
        </p:nvSpPr>
        <p:spPr>
          <a:xfrm>
            <a:off x="4184874" y="5279953"/>
            <a:ext cx="790281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Israel (2013)</a:t>
            </a:r>
            <a:endParaRPr lang="en-GB" sz="1100" dirty="0"/>
          </a:p>
        </p:txBody>
      </p:sp>
      <p:sp>
        <p:nvSpPr>
          <p:cNvPr id="33" name="Rectangle 32"/>
          <p:cNvSpPr/>
          <p:nvPr/>
        </p:nvSpPr>
        <p:spPr>
          <a:xfrm>
            <a:off x="5376364" y="5279954"/>
            <a:ext cx="70371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Italy (1953)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00192" y="5279960"/>
            <a:ext cx="120706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Netherlands (1953)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639440" y="5279955"/>
            <a:ext cx="92493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/>
              <a:t>Norway (1953)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08298" y="5754747"/>
            <a:ext cx="886461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Poland (1991)</a:t>
            </a:r>
            <a:endParaRPr lang="en-GB" sz="1100" dirty="0"/>
          </a:p>
        </p:txBody>
      </p:sp>
      <p:sp>
        <p:nvSpPr>
          <p:cNvPr id="44" name="Rectangle 43"/>
          <p:cNvSpPr/>
          <p:nvPr/>
        </p:nvSpPr>
        <p:spPr>
          <a:xfrm>
            <a:off x="1872388" y="5754747"/>
            <a:ext cx="971420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Portugal (1986)</a:t>
            </a:r>
            <a:endParaRPr lang="en-GB" sz="1100" dirty="0"/>
          </a:p>
        </p:txBody>
      </p:sp>
      <p:sp>
        <p:nvSpPr>
          <p:cNvPr id="45" name="Rectangle 44"/>
          <p:cNvSpPr/>
          <p:nvPr/>
        </p:nvSpPr>
        <p:spPr>
          <a:xfrm>
            <a:off x="2897878" y="5754744"/>
            <a:ext cx="109805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Slovak FR (1993)</a:t>
            </a:r>
            <a:endParaRPr lang="en-GB" sz="1100" dirty="0"/>
          </a:p>
        </p:txBody>
      </p:sp>
      <p:sp>
        <p:nvSpPr>
          <p:cNvPr id="46" name="Rectangle 45"/>
          <p:cNvSpPr/>
          <p:nvPr/>
        </p:nvSpPr>
        <p:spPr>
          <a:xfrm>
            <a:off x="4004536" y="5754740"/>
            <a:ext cx="1150956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Spain</a:t>
            </a:r>
            <a:br>
              <a:rPr lang="en-GB" sz="1100" dirty="0" smtClean="0"/>
            </a:br>
            <a:r>
              <a:rPr lang="en-GB" sz="1100" dirty="0" smtClean="0"/>
              <a:t>(1961-1968, 1983)</a:t>
            </a:r>
            <a:endParaRPr lang="en-GB" sz="1100" dirty="0"/>
          </a:p>
        </p:txBody>
      </p:sp>
      <p:sp>
        <p:nvSpPr>
          <p:cNvPr id="47" name="Rectangle 46"/>
          <p:cNvSpPr/>
          <p:nvPr/>
        </p:nvSpPr>
        <p:spPr>
          <a:xfrm>
            <a:off x="5249727" y="5754741"/>
            <a:ext cx="95699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Sweden (1953</a:t>
            </a:r>
            <a:r>
              <a:rPr lang="en-GB" sz="1100" dirty="0"/>
              <a:t>)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315421" y="5754747"/>
            <a:ext cx="1176605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Switzerland (1953)</a:t>
            </a:r>
            <a:endParaRPr lang="en-GB" sz="1100" dirty="0"/>
          </a:p>
        </p:txBody>
      </p:sp>
      <p:sp>
        <p:nvSpPr>
          <p:cNvPr id="49" name="Rectangle 48"/>
          <p:cNvSpPr/>
          <p:nvPr/>
        </p:nvSpPr>
        <p:spPr>
          <a:xfrm>
            <a:off x="7599365" y="5754742"/>
            <a:ext cx="1005083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100" dirty="0" smtClean="0"/>
              <a:t>United Kingdom</a:t>
            </a:r>
            <a:endParaRPr lang="en-GB" sz="1100" dirty="0"/>
          </a:p>
          <a:p>
            <a:pPr algn="ctr"/>
            <a:r>
              <a:rPr lang="en-GB" sz="1100" dirty="0" smtClean="0"/>
              <a:t>(1953)</a:t>
            </a:r>
            <a:endParaRPr lang="en-GB" sz="1100" dirty="0"/>
          </a:p>
        </p:txBody>
      </p:sp>
      <p:pic>
        <p:nvPicPr>
          <p:cNvPr id="5129" name="Picture 9" descr="D:\Derek\Flags\100px-Flag_of_Germany.svg.png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026" y="5042360"/>
            <a:ext cx="403005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D:\Derek\Flags\100px-Flag_of_Greece.svg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785" y="5042360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D:\Derek\Flags\Flag_of_Hungary.svg.png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255" y="5042360"/>
            <a:ext cx="443305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D:\Derek\Flags\Flag_of_Israel.svg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070" y="5042360"/>
            <a:ext cx="327888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D:\Derek\Flags\100px-Flag_of_Italy.svg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910" y="5042360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D:\Derek\Flags\100px-Flag_of_the_Netherlands.svg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843" y="5042595"/>
            <a:ext cx="38976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D:\Derek\Flags\100px-Flag_of_Norway.svg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167" y="5042360"/>
            <a:ext cx="325479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D:\Derek\Flags\100px-Flag_of_Poland.svg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57" y="5517133"/>
            <a:ext cx="377143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D:\Derek\Flags\Flag_of_Portugal.svg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785" y="5517133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D:\Derek\Flags\100px-Flag_of_Slovakia.svg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94" y="5517133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Picture 19" descr="D:\Derek\Flags\100px-Flag_of_Spain.svg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01" y="5517140"/>
            <a:ext cx="354627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D:\Derek\Flags\100px-Flag_of_Sweden.svg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652" y="5532580"/>
            <a:ext cx="377143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1" name="Picture 21" descr="D:\Derek\Flags\Flag_of_Switzerland.svg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23" y="5517140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D:\Derek\Flags\100px-Flag_of_the_United_Kingdom.svg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306" y="5532580"/>
            <a:ext cx="4752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5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4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video>
              <p:cMediaNode vol="80000">
                <p:cTn id="8" repeatCount="indefinite" fill="hold" display="0">
                  <p:stCondLst>
                    <p:cond delay="indefinite"/>
                  </p:stCondLst>
                </p:cTn>
                <p:tgtEl>
                  <p:spTgt spid="6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3995936" y="3789040"/>
            <a:ext cx="1512887" cy="40769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Firefighter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3419872" y="1628800"/>
            <a:ext cx="2952750" cy="482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000" dirty="0">
                <a:solidFill>
                  <a:srgbClr val="3861AA"/>
                </a:solidFill>
                <a:latin typeface="Trebuchet MS" pitchFamily="34" charset="0"/>
              </a:rPr>
              <a:t>Administrative Assistant</a:t>
            </a:r>
            <a:r>
              <a:rPr lang="en-US" sz="3200" dirty="0">
                <a:solidFill>
                  <a:srgbClr val="3861AA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707904" y="2780928"/>
            <a:ext cx="2590800" cy="482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Computing Engineer</a:t>
            </a:r>
            <a:r>
              <a:rPr lang="en-US" sz="3200" dirty="0">
                <a:solidFill>
                  <a:srgbClr val="3861AA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6876256" y="2780928"/>
            <a:ext cx="1836365" cy="482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Lawyer</a:t>
            </a:r>
            <a:r>
              <a:rPr lang="en-US" sz="3200" dirty="0">
                <a:solidFill>
                  <a:srgbClr val="3861AA"/>
                </a:solidFill>
                <a:latin typeface="Trebuchet MS" pitchFamily="34" charset="0"/>
              </a:rPr>
              <a:t>  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6300192" y="3789040"/>
            <a:ext cx="2447925" cy="482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Machine Operator</a:t>
            </a:r>
            <a:r>
              <a:rPr lang="en-US" sz="3200" dirty="0">
                <a:solidFill>
                  <a:srgbClr val="3861AA"/>
                </a:solidFill>
                <a:latin typeface="Trebuchet MS" pitchFamily="34" charset="0"/>
              </a:rPr>
              <a:t>  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6516216" y="5013176"/>
            <a:ext cx="1871861" cy="3365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Physicist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539552" y="3861048"/>
            <a:ext cx="2447925" cy="33919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Vacuum Technician</a:t>
            </a: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467544" y="4869160"/>
            <a:ext cx="2808287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Radioprotection Engineer</a:t>
            </a:r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323528" y="1628800"/>
            <a:ext cx="2808287" cy="482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Information Officer</a:t>
            </a:r>
            <a:r>
              <a:rPr lang="en-US" sz="3200" dirty="0">
                <a:solidFill>
                  <a:srgbClr val="3861AA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61460" name="Rectangle 20"/>
          <p:cNvSpPr>
            <a:spLocks noChangeArrowheads="1"/>
          </p:cNvSpPr>
          <p:nvPr/>
        </p:nvSpPr>
        <p:spPr bwMode="auto">
          <a:xfrm>
            <a:off x="3851920" y="4869160"/>
            <a:ext cx="1655762" cy="3365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000" dirty="0">
                <a:solidFill>
                  <a:srgbClr val="3861AA"/>
                </a:solidFill>
                <a:latin typeface="Trebuchet MS" pitchFamily="34" charset="0"/>
              </a:rPr>
              <a:t>Translator</a:t>
            </a: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395536" y="2708920"/>
            <a:ext cx="2735263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8255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Technical Engineer (Electronics)</a:t>
            </a:r>
          </a:p>
        </p:txBody>
      </p:sp>
      <p:sp>
        <p:nvSpPr>
          <p:cNvPr id="61462" name="Rectangle 22"/>
          <p:cNvSpPr>
            <a:spLocks noChangeArrowheads="1"/>
          </p:cNvSpPr>
          <p:nvPr/>
        </p:nvSpPr>
        <p:spPr bwMode="auto">
          <a:xfrm>
            <a:off x="6876256" y="1556792"/>
            <a:ext cx="1945754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>
            <a:spAutoFit/>
          </a:bodyPr>
          <a:lstStyle/>
          <a:p>
            <a:pPr marL="80963" indent="127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3861AA"/>
                </a:solidFill>
                <a:latin typeface="Trebuchet MS" pitchFamily="34" charset="0"/>
              </a:rPr>
              <a:t>Electronics Engineer</a:t>
            </a:r>
          </a:p>
        </p:txBody>
      </p:sp>
      <p:sp>
        <p:nvSpPr>
          <p:cNvPr id="28710" name="Rectangle 2"/>
          <p:cNvSpPr>
            <a:spLocks noChangeArrowheads="1"/>
          </p:cNvSpPr>
          <p:nvPr/>
        </p:nvSpPr>
        <p:spPr bwMode="auto">
          <a:xfrm>
            <a:off x="0" y="54868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 few </a:t>
            </a:r>
            <a:r>
              <a:rPr lang="en-US" sz="32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xamples </a:t>
            </a:r>
            <a:r>
              <a:rPr lang="en-US" sz="32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of professions at CERN</a:t>
            </a:r>
          </a:p>
        </p:txBody>
      </p:sp>
    </p:spTree>
    <p:extLst>
      <p:ext uri="{BB962C8B-B14F-4D97-AF65-F5344CB8AC3E}">
        <p14:creationId xmlns:p14="http://schemas.microsoft.com/office/powerpoint/2010/main" val="3710298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708400" y="1988319"/>
            <a:ext cx="5472113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~ 200 positions/year</a:t>
            </a:r>
          </a:p>
          <a:p>
            <a:pPr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1000" b="1" u="none" dirty="0">
                <a:solidFill>
                  <a:srgbClr val="C00000"/>
                </a:solidFill>
              </a:rPr>
              <a:t>EMPLOYED MEMBERS OF PERSONNEL RECRUITED FROM OUR </a:t>
            </a:r>
            <a:r>
              <a:rPr lang="en-US" sz="1000" b="1" u="none" dirty="0" smtClean="0">
                <a:solidFill>
                  <a:srgbClr val="C00000"/>
                </a:solidFill>
              </a:rPr>
              <a:t>MEMBER AND ASSOCIATE MEMBER STATES</a:t>
            </a:r>
            <a:endParaRPr lang="en-US" sz="1000" b="1" u="none" dirty="0">
              <a:solidFill>
                <a:srgbClr val="C00000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000099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&gt;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from apprenticeship to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i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Selection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&gt;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vacancies published on the WEB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i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- </a:t>
            </a:r>
            <a:r>
              <a:rPr 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Maximum</a:t>
            </a:r>
            <a:r>
              <a:rPr lang="en-US" alt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 5+3 </a:t>
            </a:r>
            <a:r>
              <a:rPr lang="en-US" altLang="en-US" sz="1000" i="1" u="none" dirty="0">
                <a:solidFill>
                  <a:srgbClr val="3861AA"/>
                </a:solidFill>
                <a:latin typeface="Trebuchet MS" pitchFamily="34" charset="0"/>
              </a:rPr>
              <a:t>year </a:t>
            </a:r>
            <a:r>
              <a:rPr lang="en-US" alt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contract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000" u="none" dirty="0">
                <a:solidFill>
                  <a:srgbClr val="3861AA"/>
                </a:solidFill>
                <a:latin typeface="Trebuchet MS" pitchFamily="34" charset="0"/>
              </a:rPr>
              <a:t>	- </a:t>
            </a:r>
            <a:r>
              <a:rPr lang="en-US" altLang="en-US" sz="1000" i="1" u="none" dirty="0">
                <a:solidFill>
                  <a:srgbClr val="3861AA"/>
                </a:solidFill>
                <a:latin typeface="Trebuchet MS" pitchFamily="34" charset="0"/>
              </a:rPr>
              <a:t>competitive salaries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	-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training possibilities (language courses, technical training)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2896727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292080" y="620688"/>
            <a:ext cx="324036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ContrastingLeftFacing" fov="7200000">
              <a:rot lat="600000" lon="2400000" rev="2159400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 u="none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JOBS at CERN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5588" y="808191"/>
            <a:ext cx="5616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Staff </a:t>
            </a:r>
            <a:r>
              <a:rPr lang="en-US" sz="3600" b="1" i="1" u="none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positions</a:t>
            </a:r>
            <a:endParaRPr lang="en-US" sz="3600" i="1" u="none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122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20688"/>
            <a:ext cx="8638547" cy="5544616"/>
            <a:chOff x="107504" y="445865"/>
            <a:chExt cx="8759522" cy="6391011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5" name="Freeform 4"/>
            <p:cNvSpPr/>
            <p:nvPr/>
          </p:nvSpPr>
          <p:spPr>
            <a:xfrm>
              <a:off x="107504" y="445865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Opportunities for Professionals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 rot="487975">
              <a:off x="4113658" y="1457736"/>
              <a:ext cx="707565" cy="922302"/>
            </a:xfrm>
            <a:custGeom>
              <a:avLst/>
              <a:gdLst>
                <a:gd name="connsiteX0" fmla="*/ 0 w 707565"/>
                <a:gd name="connsiteY0" fmla="*/ 184460 h 922302"/>
                <a:gd name="connsiteX1" fmla="*/ 353783 w 707565"/>
                <a:gd name="connsiteY1" fmla="*/ 184460 h 922302"/>
                <a:gd name="connsiteX2" fmla="*/ 353783 w 707565"/>
                <a:gd name="connsiteY2" fmla="*/ 0 h 922302"/>
                <a:gd name="connsiteX3" fmla="*/ 707565 w 707565"/>
                <a:gd name="connsiteY3" fmla="*/ 461151 h 922302"/>
                <a:gd name="connsiteX4" fmla="*/ 353783 w 707565"/>
                <a:gd name="connsiteY4" fmla="*/ 922302 h 922302"/>
                <a:gd name="connsiteX5" fmla="*/ 353783 w 707565"/>
                <a:gd name="connsiteY5" fmla="*/ 737842 h 922302"/>
                <a:gd name="connsiteX6" fmla="*/ 0 w 707565"/>
                <a:gd name="connsiteY6" fmla="*/ 737842 h 922302"/>
                <a:gd name="connsiteX7" fmla="*/ 0 w 707565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565" h="922302">
                  <a:moveTo>
                    <a:pt x="0" y="184460"/>
                  </a:moveTo>
                  <a:lnTo>
                    <a:pt x="353783" y="184460"/>
                  </a:lnTo>
                  <a:lnTo>
                    <a:pt x="353783" y="0"/>
                  </a:lnTo>
                  <a:lnTo>
                    <a:pt x="707565" y="461151"/>
                  </a:lnTo>
                  <a:lnTo>
                    <a:pt x="353783" y="922302"/>
                  </a:lnTo>
                  <a:lnTo>
                    <a:pt x="353783" y="737842"/>
                  </a:lnTo>
                  <a:lnTo>
                    <a:pt x="0" y="737842"/>
                  </a:lnTo>
                  <a:lnTo>
                    <a:pt x="0" y="18446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184459" rIns="212269" bIns="18446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48066" y="1166198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tx1"/>
            </a:solidFill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b="1" dirty="0" smtClean="0">
                  <a:solidFill>
                    <a:schemeClr val="bg1"/>
                  </a:solidFill>
                </a:rPr>
                <a:t>Opportunities for Graduates</a:t>
              </a:r>
              <a:endParaRPr lang="en-GB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5653">
              <a:off x="6439516" y="3662687"/>
              <a:ext cx="922302" cy="641462"/>
            </a:xfrm>
            <a:custGeom>
              <a:avLst/>
              <a:gdLst>
                <a:gd name="connsiteX0" fmla="*/ 0 w 641462"/>
                <a:gd name="connsiteY0" fmla="*/ 184460 h 922302"/>
                <a:gd name="connsiteX1" fmla="*/ 320731 w 641462"/>
                <a:gd name="connsiteY1" fmla="*/ 184460 h 922302"/>
                <a:gd name="connsiteX2" fmla="*/ 320731 w 641462"/>
                <a:gd name="connsiteY2" fmla="*/ 0 h 922302"/>
                <a:gd name="connsiteX3" fmla="*/ 641462 w 641462"/>
                <a:gd name="connsiteY3" fmla="*/ 461151 h 922302"/>
                <a:gd name="connsiteX4" fmla="*/ 320731 w 641462"/>
                <a:gd name="connsiteY4" fmla="*/ 922302 h 922302"/>
                <a:gd name="connsiteX5" fmla="*/ 320731 w 641462"/>
                <a:gd name="connsiteY5" fmla="*/ 737842 h 922302"/>
                <a:gd name="connsiteX6" fmla="*/ 0 w 641462"/>
                <a:gd name="connsiteY6" fmla="*/ 737842 h 922302"/>
                <a:gd name="connsiteX7" fmla="*/ 0 w 641462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462" h="922302">
                  <a:moveTo>
                    <a:pt x="513170" y="0"/>
                  </a:moveTo>
                  <a:lnTo>
                    <a:pt x="513170" y="461151"/>
                  </a:lnTo>
                  <a:lnTo>
                    <a:pt x="641462" y="461151"/>
                  </a:lnTo>
                  <a:lnTo>
                    <a:pt x="320731" y="922302"/>
                  </a:lnTo>
                  <a:lnTo>
                    <a:pt x="0" y="461151"/>
                  </a:lnTo>
                  <a:lnTo>
                    <a:pt x="128292" y="461151"/>
                  </a:lnTo>
                  <a:lnTo>
                    <a:pt x="128292" y="0"/>
                  </a:lnTo>
                  <a:lnTo>
                    <a:pt x="513170" y="0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460" tIns="-1" rIns="184459" bIns="192439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932032" y="4605500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600" dirty="0" smtClean="0">
                  <a:solidFill>
                    <a:schemeClr val="tx1"/>
                  </a:solidFill>
                </a:rPr>
                <a:t>Project Associates</a:t>
              </a:r>
              <a:endParaRPr lang="en-GB" sz="36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22150575">
              <a:off x="4261823" y="4889964"/>
              <a:ext cx="477567" cy="922303"/>
            </a:xfrm>
            <a:custGeom>
              <a:avLst/>
              <a:gdLst>
                <a:gd name="connsiteX0" fmla="*/ 0 w 477566"/>
                <a:gd name="connsiteY0" fmla="*/ 184460 h 922302"/>
                <a:gd name="connsiteX1" fmla="*/ 238783 w 477566"/>
                <a:gd name="connsiteY1" fmla="*/ 184460 h 922302"/>
                <a:gd name="connsiteX2" fmla="*/ 238783 w 477566"/>
                <a:gd name="connsiteY2" fmla="*/ 0 h 922302"/>
                <a:gd name="connsiteX3" fmla="*/ 477566 w 477566"/>
                <a:gd name="connsiteY3" fmla="*/ 461151 h 922302"/>
                <a:gd name="connsiteX4" fmla="*/ 238783 w 477566"/>
                <a:gd name="connsiteY4" fmla="*/ 922302 h 922302"/>
                <a:gd name="connsiteX5" fmla="*/ 238783 w 477566"/>
                <a:gd name="connsiteY5" fmla="*/ 737842 h 922302"/>
                <a:gd name="connsiteX6" fmla="*/ 0 w 477566"/>
                <a:gd name="connsiteY6" fmla="*/ 737842 h 922302"/>
                <a:gd name="connsiteX7" fmla="*/ 0 w 477566"/>
                <a:gd name="connsiteY7" fmla="*/ 184460 h 9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566" h="922302">
                  <a:moveTo>
                    <a:pt x="477565" y="737842"/>
                  </a:moveTo>
                  <a:lnTo>
                    <a:pt x="238783" y="737842"/>
                  </a:lnTo>
                  <a:lnTo>
                    <a:pt x="238783" y="922302"/>
                  </a:lnTo>
                  <a:lnTo>
                    <a:pt x="1" y="461151"/>
                  </a:lnTo>
                  <a:lnTo>
                    <a:pt x="238783" y="0"/>
                  </a:lnTo>
                  <a:lnTo>
                    <a:pt x="238783" y="184460"/>
                  </a:lnTo>
                  <a:lnTo>
                    <a:pt x="477565" y="184460"/>
                  </a:lnTo>
                  <a:lnTo>
                    <a:pt x="477565" y="737842"/>
                  </a:lnTo>
                  <a:close/>
                </a:path>
              </a:pathLst>
            </a:custGeom>
            <a:sp3d z="-25400" prstMaterial="plastic">
              <a:bevelT w="25400" h="25400"/>
              <a:bevelB w="25400" h="25400"/>
            </a:sp3d>
          </p:spPr>
          <p:style>
            <a:ln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3269" tIns="184461" rIns="1" bIns="184459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3534" y="3861046"/>
              <a:ext cx="3718960" cy="2231376"/>
            </a:xfrm>
            <a:custGeom>
              <a:avLst/>
              <a:gdLst>
                <a:gd name="connsiteX0" fmla="*/ 0 w 3718960"/>
                <a:gd name="connsiteY0" fmla="*/ 223138 h 2231376"/>
                <a:gd name="connsiteX1" fmla="*/ 223138 w 3718960"/>
                <a:gd name="connsiteY1" fmla="*/ 0 h 2231376"/>
                <a:gd name="connsiteX2" fmla="*/ 3495822 w 3718960"/>
                <a:gd name="connsiteY2" fmla="*/ 0 h 2231376"/>
                <a:gd name="connsiteX3" fmla="*/ 3718960 w 3718960"/>
                <a:gd name="connsiteY3" fmla="*/ 223138 h 2231376"/>
                <a:gd name="connsiteX4" fmla="*/ 3718960 w 3718960"/>
                <a:gd name="connsiteY4" fmla="*/ 2008238 h 2231376"/>
                <a:gd name="connsiteX5" fmla="*/ 3495822 w 3718960"/>
                <a:gd name="connsiteY5" fmla="*/ 2231376 h 2231376"/>
                <a:gd name="connsiteX6" fmla="*/ 223138 w 3718960"/>
                <a:gd name="connsiteY6" fmla="*/ 2231376 h 2231376"/>
                <a:gd name="connsiteX7" fmla="*/ 0 w 3718960"/>
                <a:gd name="connsiteY7" fmla="*/ 2008238 h 2231376"/>
                <a:gd name="connsiteX8" fmla="*/ 0 w 3718960"/>
                <a:gd name="connsiteY8" fmla="*/ 223138 h 22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8960" h="2231376">
                  <a:moveTo>
                    <a:pt x="0" y="223138"/>
                  </a:moveTo>
                  <a:cubicBezTo>
                    <a:pt x="0" y="99902"/>
                    <a:pt x="99902" y="0"/>
                    <a:pt x="223138" y="0"/>
                  </a:cubicBezTo>
                  <a:lnTo>
                    <a:pt x="3495822" y="0"/>
                  </a:lnTo>
                  <a:cubicBezTo>
                    <a:pt x="3619058" y="0"/>
                    <a:pt x="3718960" y="99902"/>
                    <a:pt x="3718960" y="223138"/>
                  </a:cubicBezTo>
                  <a:lnTo>
                    <a:pt x="3718960" y="2008238"/>
                  </a:lnTo>
                  <a:cubicBezTo>
                    <a:pt x="3718960" y="2131474"/>
                    <a:pt x="3619058" y="2231376"/>
                    <a:pt x="3495822" y="2231376"/>
                  </a:cubicBezTo>
                  <a:lnTo>
                    <a:pt x="223138" y="2231376"/>
                  </a:lnTo>
                  <a:cubicBezTo>
                    <a:pt x="99902" y="2231376"/>
                    <a:pt x="0" y="2131474"/>
                    <a:pt x="0" y="2008238"/>
                  </a:cubicBezTo>
                  <a:lnTo>
                    <a:pt x="0" y="223138"/>
                  </a:lnTo>
                  <a:close/>
                </a:path>
              </a:pathLst>
            </a:custGeom>
            <a:sp3d prstMaterial="plastic">
              <a:bevelT w="50800" h="50800"/>
              <a:bevelB w="50800" h="508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5855" tIns="255855" rIns="255855" bIns="255855" numCol="1" spcCol="1270" anchor="ctr" anchorCtr="0">
              <a:noAutofit/>
            </a:bodyPr>
            <a:lstStyle/>
            <a:p>
              <a:pPr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4000" dirty="0" smtClean="0">
                  <a:solidFill>
                    <a:schemeClr val="tx1"/>
                  </a:solidFill>
                </a:rPr>
                <a:t>Spring Campus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49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1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eme1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CERN1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CERN1</Template>
  <TotalTime>0</TotalTime>
  <Words>646</Words>
  <Application>Microsoft Office PowerPoint</Application>
  <PresentationFormat>On-screen Show (4:3)</PresentationFormat>
  <Paragraphs>282</Paragraphs>
  <Slides>40</Slides>
  <Notes>36</Notes>
  <HiddenSlides>5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Helvetica</vt:lpstr>
      <vt:lpstr>Trebuchet MS</vt:lpstr>
      <vt:lpstr>CERN1</vt:lpstr>
      <vt:lpstr>Theme1</vt:lpstr>
      <vt:lpstr>1_CERN1</vt:lpstr>
      <vt:lpstr>PowerPoint Presentation</vt:lpstr>
      <vt:lpstr>PowerPoint Presentation</vt:lpstr>
      <vt:lpstr>Agenda</vt:lpstr>
      <vt:lpstr>Twenty-two Member States</vt:lpstr>
      <vt:lpstr>Agenda</vt:lpstr>
      <vt:lpstr>Twenty-one Member States</vt:lpstr>
      <vt:lpstr>PowerPoint Presentation</vt:lpstr>
      <vt:lpstr>PowerPoint Presentation</vt:lpstr>
      <vt:lpstr>Agenda</vt:lpstr>
      <vt:lpstr>PowerPoint Presentation</vt:lpstr>
      <vt:lpstr>PowerPoint Presentation</vt:lpstr>
      <vt:lpstr>Agenda</vt:lpstr>
      <vt:lpstr>PowerPoint Presentation</vt:lpstr>
      <vt:lpstr>PowerPoint Presentation</vt:lpstr>
      <vt:lpstr>What is AIS?</vt:lpstr>
      <vt:lpstr>CERN’s Business Computing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Planning</vt:lpstr>
      <vt:lpstr>Technical Monitoring</vt:lpstr>
      <vt:lpstr>Video Surveillance</vt:lpstr>
      <vt:lpstr>Public Outreach</vt:lpstr>
      <vt:lpstr>Accelerator Control</vt:lpstr>
      <vt:lpstr>CERN Computer Centre</vt:lpstr>
      <vt:lpstr>PJAS Statistics </vt:lpstr>
      <vt:lpstr>IT Project Associates</vt:lpstr>
      <vt:lpstr>AIS Project Associates</vt:lpstr>
      <vt:lpstr>Project Associate Future Careers</vt:lpstr>
      <vt:lpstr>Agenda</vt:lpstr>
      <vt:lpstr>CERN Spring Campus</vt:lpstr>
      <vt:lpstr>2014, Oviedo, Spain</vt:lpstr>
      <vt:lpstr>2015, Lisbon, Portugal</vt:lpstr>
      <vt:lpstr>PowerPoint Presentation</vt:lpstr>
      <vt:lpstr>2016, Vilnius, Lithuania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2015-07-07T22:51:13Z</dcterms:created>
  <dcterms:modified xsi:type="dcterms:W3CDTF">2015-07-08T14:44:19Z</dcterms:modified>
</cp:coreProperties>
</file>