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94" r:id="rId3"/>
    <p:sldId id="295" r:id="rId4"/>
    <p:sldId id="291" r:id="rId5"/>
    <p:sldId id="292" r:id="rId6"/>
    <p:sldId id="293" r:id="rId7"/>
    <p:sldId id="257" r:id="rId8"/>
    <p:sldId id="285" r:id="rId9"/>
    <p:sldId id="288" r:id="rId10"/>
    <p:sldId id="286" r:id="rId11"/>
    <p:sldId id="287" r:id="rId12"/>
    <p:sldId id="290" r:id="rId13"/>
    <p:sldId id="296" r:id="rId14"/>
    <p:sldId id="266" r:id="rId15"/>
    <p:sldId id="297" r:id="rId16"/>
    <p:sldId id="267" r:id="rId17"/>
    <p:sldId id="298" r:id="rId18"/>
    <p:sldId id="299" r:id="rId19"/>
    <p:sldId id="300" r:id="rId20"/>
    <p:sldId id="302" r:id="rId21"/>
    <p:sldId id="310" r:id="rId22"/>
    <p:sldId id="308" r:id="rId23"/>
    <p:sldId id="303" r:id="rId24"/>
    <p:sldId id="305" r:id="rId25"/>
    <p:sldId id="304" r:id="rId26"/>
    <p:sldId id="306" r:id="rId27"/>
    <p:sldId id="307" r:id="rId28"/>
    <p:sldId id="309" r:id="rId29"/>
    <p:sldId id="279"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146" d="100"/>
          <a:sy n="146" d="100"/>
        </p:scale>
        <p:origin x="-37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_rels/data1.xml.rels><?xml version="1.0" encoding="UTF-8" standalone="yes"?>
<Relationships xmlns="http://schemas.openxmlformats.org/package/2006/relationships"><Relationship Id="rId1" Type="http://schemas.openxmlformats.org/officeDocument/2006/relationships/image" Target="../media/image4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24D6F6-0C88-48A6-94A6-730B1FDD9E8E}" type="doc">
      <dgm:prSet loTypeId="urn:microsoft.com/office/officeart/2005/8/layout/vList4#3" loCatId="list" qsTypeId="urn:microsoft.com/office/officeart/2005/8/quickstyle/simple1#1" qsCatId="simple" csTypeId="urn:microsoft.com/office/officeart/2005/8/colors/colorful5" csCatId="colorful" phldr="1"/>
      <dgm:spPr/>
      <dgm:t>
        <a:bodyPr/>
        <a:lstStyle/>
        <a:p>
          <a:endParaRPr lang="en-US"/>
        </a:p>
      </dgm:t>
    </dgm:pt>
    <dgm:pt modelId="{3A4EF247-FB24-457D-92D0-EF928C77F109}">
      <dgm:prSet phldrT="[Texto]"/>
      <dgm:spPr>
        <a:gradFill rotWithShape="0">
          <a:gsLst>
            <a:gs pos="0">
              <a:srgbClr val="000082"/>
            </a:gs>
            <a:gs pos="30000">
              <a:srgbClr val="66008F"/>
            </a:gs>
            <a:gs pos="64999">
              <a:srgbClr val="BA0066"/>
            </a:gs>
            <a:gs pos="89999">
              <a:srgbClr val="FF0000"/>
            </a:gs>
            <a:gs pos="100000">
              <a:srgbClr val="FF8200"/>
            </a:gs>
          </a:gsLst>
          <a:lin ang="2700000" scaled="0"/>
        </a:gradFill>
      </dgm:spPr>
      <dgm:t>
        <a:bodyPr/>
        <a:lstStyle/>
        <a:p>
          <a:r>
            <a:rPr lang="fr-FR" dirty="0" err="1" smtClean="0"/>
            <a:t>Oncology</a:t>
          </a:r>
          <a:endParaRPr lang="en-US" dirty="0"/>
        </a:p>
      </dgm:t>
    </dgm:pt>
    <dgm:pt modelId="{474F7194-9113-4BB0-92C6-296B01A651A9}" type="parTrans" cxnId="{0E0FA0E6-A130-4916-909F-CEE4FAC1B8B8}">
      <dgm:prSet/>
      <dgm:spPr/>
      <dgm:t>
        <a:bodyPr/>
        <a:lstStyle/>
        <a:p>
          <a:endParaRPr lang="en-US"/>
        </a:p>
      </dgm:t>
    </dgm:pt>
    <dgm:pt modelId="{2C6C013C-C025-4733-846A-1AEA17ECADAE}" type="sibTrans" cxnId="{0E0FA0E6-A130-4916-909F-CEE4FAC1B8B8}">
      <dgm:prSet/>
      <dgm:spPr/>
      <dgm:t>
        <a:bodyPr/>
        <a:lstStyle/>
        <a:p>
          <a:endParaRPr lang="en-US"/>
        </a:p>
      </dgm:t>
    </dgm:pt>
    <dgm:pt modelId="{6D0471CF-C025-463A-B8E0-2C5B6FB5A5B7}">
      <dgm:prSet phldrT="[Texto]"/>
      <dgm:spPr>
        <a:gradFill rotWithShape="0">
          <a:gsLst>
            <a:gs pos="0">
              <a:srgbClr val="000082"/>
            </a:gs>
            <a:gs pos="30000">
              <a:srgbClr val="66008F"/>
            </a:gs>
            <a:gs pos="64999">
              <a:srgbClr val="BA0066"/>
            </a:gs>
            <a:gs pos="89999">
              <a:srgbClr val="FF0000"/>
            </a:gs>
            <a:gs pos="100000">
              <a:srgbClr val="FF8200"/>
            </a:gs>
          </a:gsLst>
          <a:lin ang="2700000" scaled="0"/>
        </a:gradFill>
      </dgm:spPr>
      <dgm:t>
        <a:bodyPr/>
        <a:lstStyle/>
        <a:p>
          <a:r>
            <a:rPr lang="fr-FR" dirty="0" err="1" smtClean="0"/>
            <a:t>Breast</a:t>
          </a:r>
          <a:r>
            <a:rPr lang="fr-FR" dirty="0" smtClean="0"/>
            <a:t> Cancer (micro-calcifications and masses)</a:t>
          </a:r>
          <a:endParaRPr lang="en-US" dirty="0"/>
        </a:p>
      </dgm:t>
    </dgm:pt>
    <dgm:pt modelId="{499CF5CB-90D1-4F5D-942B-0E3C9DA256FF}" type="parTrans" cxnId="{395E279A-F1E2-44C3-99F1-CC523FAB12B2}">
      <dgm:prSet/>
      <dgm:spPr/>
      <dgm:t>
        <a:bodyPr/>
        <a:lstStyle/>
        <a:p>
          <a:endParaRPr lang="en-US"/>
        </a:p>
      </dgm:t>
    </dgm:pt>
    <dgm:pt modelId="{5F602BB1-FEF1-47F9-B8B4-899D61A6EC6D}" type="sibTrans" cxnId="{395E279A-F1E2-44C3-99F1-CC523FAB12B2}">
      <dgm:prSet/>
      <dgm:spPr/>
      <dgm:t>
        <a:bodyPr/>
        <a:lstStyle/>
        <a:p>
          <a:endParaRPr lang="en-US"/>
        </a:p>
      </dgm:t>
    </dgm:pt>
    <dgm:pt modelId="{5FBD539C-F143-4041-ABA9-F211E2103EAC}" type="pres">
      <dgm:prSet presAssocID="{0724D6F6-0C88-48A6-94A6-730B1FDD9E8E}" presName="linear" presStyleCnt="0">
        <dgm:presLayoutVars>
          <dgm:dir/>
          <dgm:resizeHandles val="exact"/>
        </dgm:presLayoutVars>
      </dgm:prSet>
      <dgm:spPr/>
      <dgm:t>
        <a:bodyPr/>
        <a:lstStyle/>
        <a:p>
          <a:endParaRPr lang="en-US"/>
        </a:p>
      </dgm:t>
    </dgm:pt>
    <dgm:pt modelId="{824EE76F-1426-4D9D-9661-7545769B3C09}" type="pres">
      <dgm:prSet presAssocID="{3A4EF247-FB24-457D-92D0-EF928C77F109}" presName="comp" presStyleCnt="0"/>
      <dgm:spPr/>
    </dgm:pt>
    <dgm:pt modelId="{02203433-4DB2-4B32-9A9C-9D4D6558F7A2}" type="pres">
      <dgm:prSet presAssocID="{3A4EF247-FB24-457D-92D0-EF928C77F109}" presName="box" presStyleLbl="node1" presStyleIdx="0" presStyleCnt="1"/>
      <dgm:spPr/>
      <dgm:t>
        <a:bodyPr/>
        <a:lstStyle/>
        <a:p>
          <a:endParaRPr lang="en-US"/>
        </a:p>
      </dgm:t>
    </dgm:pt>
    <dgm:pt modelId="{68F8BC84-ED82-418E-B336-7A82D2247C51}" type="pres">
      <dgm:prSet presAssocID="{3A4EF247-FB24-457D-92D0-EF928C77F109}" presName="img" presStyleLbl="fgImgPlace1" presStyleIdx="0" presStyleCnt="1"/>
      <dgm:spPr>
        <a:blipFill rotWithShape="0">
          <a:blip xmlns:r="http://schemas.openxmlformats.org/officeDocument/2006/relationships" r:embed="rId1">
            <a:extLst>
              <a:ext uri="{28A0092B-C50C-407E-A947-70E740481C1C}">
                <a14:useLocalDpi xmlns:a14="http://schemas.microsoft.com/office/drawing/2010/main" val="0"/>
              </a:ext>
            </a:extLst>
          </a:blip>
          <a:stretch>
            <a:fillRect/>
          </a:stretch>
        </a:blipFill>
      </dgm:spPr>
      <dgm:t>
        <a:bodyPr/>
        <a:lstStyle/>
        <a:p>
          <a:endParaRPr lang="en-US"/>
        </a:p>
      </dgm:t>
    </dgm:pt>
    <dgm:pt modelId="{3C3B41D6-4224-42E9-8743-6E0538090B19}" type="pres">
      <dgm:prSet presAssocID="{3A4EF247-FB24-457D-92D0-EF928C77F109}" presName="text" presStyleLbl="node1" presStyleIdx="0" presStyleCnt="1">
        <dgm:presLayoutVars>
          <dgm:bulletEnabled val="1"/>
        </dgm:presLayoutVars>
      </dgm:prSet>
      <dgm:spPr/>
      <dgm:t>
        <a:bodyPr/>
        <a:lstStyle/>
        <a:p>
          <a:endParaRPr lang="en-US"/>
        </a:p>
      </dgm:t>
    </dgm:pt>
  </dgm:ptLst>
  <dgm:cxnLst>
    <dgm:cxn modelId="{D7E44854-6E8A-024B-8FE9-9FD7D108E459}" type="presOf" srcId="{6D0471CF-C025-463A-B8E0-2C5B6FB5A5B7}" destId="{3C3B41D6-4224-42E9-8743-6E0538090B19}" srcOrd="1" destOrd="1" presId="urn:microsoft.com/office/officeart/2005/8/layout/vList4#3"/>
    <dgm:cxn modelId="{8D81C979-B0B1-4B4A-9CE5-55189900A251}" type="presOf" srcId="{3A4EF247-FB24-457D-92D0-EF928C77F109}" destId="{3C3B41D6-4224-42E9-8743-6E0538090B19}" srcOrd="1" destOrd="0" presId="urn:microsoft.com/office/officeart/2005/8/layout/vList4#3"/>
    <dgm:cxn modelId="{395E279A-F1E2-44C3-99F1-CC523FAB12B2}" srcId="{3A4EF247-FB24-457D-92D0-EF928C77F109}" destId="{6D0471CF-C025-463A-B8E0-2C5B6FB5A5B7}" srcOrd="0" destOrd="0" parTransId="{499CF5CB-90D1-4F5D-942B-0E3C9DA256FF}" sibTransId="{5F602BB1-FEF1-47F9-B8B4-899D61A6EC6D}"/>
    <dgm:cxn modelId="{0E0FA0E6-A130-4916-909F-CEE4FAC1B8B8}" srcId="{0724D6F6-0C88-48A6-94A6-730B1FDD9E8E}" destId="{3A4EF247-FB24-457D-92D0-EF928C77F109}" srcOrd="0" destOrd="0" parTransId="{474F7194-9113-4BB0-92C6-296B01A651A9}" sibTransId="{2C6C013C-C025-4733-846A-1AEA17ECADAE}"/>
    <dgm:cxn modelId="{66EE0D4A-13D5-4E48-9D80-4C4EDD3FC891}" type="presOf" srcId="{0724D6F6-0C88-48A6-94A6-730B1FDD9E8E}" destId="{5FBD539C-F143-4041-ABA9-F211E2103EAC}" srcOrd="0" destOrd="0" presId="urn:microsoft.com/office/officeart/2005/8/layout/vList4#3"/>
    <dgm:cxn modelId="{E4737756-0C5E-664B-9FE9-60C440C7F2CD}" type="presOf" srcId="{6D0471CF-C025-463A-B8E0-2C5B6FB5A5B7}" destId="{02203433-4DB2-4B32-9A9C-9D4D6558F7A2}" srcOrd="0" destOrd="1" presId="urn:microsoft.com/office/officeart/2005/8/layout/vList4#3"/>
    <dgm:cxn modelId="{CEB113D9-A5BF-DE4E-90BF-B17CA7535438}" type="presOf" srcId="{3A4EF247-FB24-457D-92D0-EF928C77F109}" destId="{02203433-4DB2-4B32-9A9C-9D4D6558F7A2}" srcOrd="0" destOrd="0" presId="urn:microsoft.com/office/officeart/2005/8/layout/vList4#3"/>
    <dgm:cxn modelId="{D48F4DC4-F41B-7045-A273-F84DA075CDB9}" type="presParOf" srcId="{5FBD539C-F143-4041-ABA9-F211E2103EAC}" destId="{824EE76F-1426-4D9D-9661-7545769B3C09}" srcOrd="0" destOrd="0" presId="urn:microsoft.com/office/officeart/2005/8/layout/vList4#3"/>
    <dgm:cxn modelId="{4E83979C-3848-944E-9B61-9A791CEDC298}" type="presParOf" srcId="{824EE76F-1426-4D9D-9661-7545769B3C09}" destId="{02203433-4DB2-4B32-9A9C-9D4D6558F7A2}" srcOrd="0" destOrd="0" presId="urn:microsoft.com/office/officeart/2005/8/layout/vList4#3"/>
    <dgm:cxn modelId="{BD7168B1-7769-B54D-BCAC-CCEF09707B70}" type="presParOf" srcId="{824EE76F-1426-4D9D-9661-7545769B3C09}" destId="{68F8BC84-ED82-418E-B336-7A82D2247C51}" srcOrd="1" destOrd="0" presId="urn:microsoft.com/office/officeart/2005/8/layout/vList4#3"/>
    <dgm:cxn modelId="{D2B3B5BA-9D6C-C342-A2C9-9DF449EE95EA}" type="presParOf" srcId="{824EE76F-1426-4D9D-9661-7545769B3C09}" destId="{3C3B41D6-4224-42E9-8743-6E0538090B19}" srcOrd="2" destOrd="0" presId="urn:microsoft.com/office/officeart/2005/8/layout/vList4#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03433-4DB2-4B32-9A9C-9D4D6558F7A2}">
      <dsp:nvSpPr>
        <dsp:cNvPr id="0" name=""/>
        <dsp:cNvSpPr/>
      </dsp:nvSpPr>
      <dsp:spPr>
        <a:xfrm>
          <a:off x="0" y="0"/>
          <a:ext cx="4254334" cy="942566"/>
        </a:xfrm>
        <a:prstGeom prst="roundRect">
          <a:avLst>
            <a:gd name="adj" fmla="val 10000"/>
          </a:avLst>
        </a:prstGeom>
        <a:gradFill rotWithShape="0">
          <a:gsLst>
            <a:gs pos="0">
              <a:srgbClr val="000082"/>
            </a:gs>
            <a:gs pos="30000">
              <a:srgbClr val="66008F"/>
            </a:gs>
            <a:gs pos="64999">
              <a:srgbClr val="BA0066"/>
            </a:gs>
            <a:gs pos="89999">
              <a:srgbClr val="FF0000"/>
            </a:gs>
            <a:gs pos="100000">
              <a:srgbClr val="FF8200"/>
            </a:gs>
          </a:gsLst>
          <a:lin ang="27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fr-FR" sz="1900" kern="1200" dirty="0" err="1" smtClean="0"/>
            <a:t>Oncology</a:t>
          </a:r>
          <a:endParaRPr lang="en-US" sz="1900" kern="1200" dirty="0"/>
        </a:p>
        <a:p>
          <a:pPr marL="114300" lvl="1" indent="-114300" algn="l" defTabSz="666750">
            <a:lnSpc>
              <a:spcPct val="90000"/>
            </a:lnSpc>
            <a:spcBef>
              <a:spcPct val="0"/>
            </a:spcBef>
            <a:spcAft>
              <a:spcPct val="15000"/>
            </a:spcAft>
            <a:buChar char="••"/>
          </a:pPr>
          <a:r>
            <a:rPr lang="fr-FR" sz="1500" kern="1200" dirty="0" err="1" smtClean="0"/>
            <a:t>Breast</a:t>
          </a:r>
          <a:r>
            <a:rPr lang="fr-FR" sz="1500" kern="1200" dirty="0" smtClean="0"/>
            <a:t> Cancer (micro-calcifications and masses)</a:t>
          </a:r>
          <a:endParaRPr lang="en-US" sz="1500" kern="1200" dirty="0"/>
        </a:p>
      </dsp:txBody>
      <dsp:txXfrm>
        <a:off x="945123" y="0"/>
        <a:ext cx="3309210" cy="942566"/>
      </dsp:txXfrm>
    </dsp:sp>
    <dsp:sp modelId="{68F8BC84-ED82-418E-B336-7A82D2247C51}">
      <dsp:nvSpPr>
        <dsp:cNvPr id="0" name=""/>
        <dsp:cNvSpPr/>
      </dsp:nvSpPr>
      <dsp:spPr>
        <a:xfrm>
          <a:off x="94256" y="94256"/>
          <a:ext cx="850866" cy="754052"/>
        </a:xfrm>
        <a:prstGeom prst="roundRect">
          <a:avLst>
            <a:gd name="adj" fmla="val 10000"/>
          </a:avLst>
        </a:prstGeom>
        <a:blipFill rotWithShape="0">
          <a:blip xmlns:r="http://schemas.openxmlformats.org/officeDocument/2006/relationships" r:embed="rId1">
            <a:extLst>
              <a:ext uri="{28A0092B-C50C-407E-A947-70E740481C1C}">
                <a14:useLocalDpi xmlns:a14="http://schemas.microsoft.com/office/drawing/2010/main" val="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3">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5A4795-A13D-604B-87CD-B77776971FAE}" type="datetimeFigureOut">
              <a:rPr lang="en-US" smtClean="0"/>
              <a:t>08/07/15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2F2CEA-3B7A-1848-86D0-0C555827759B}" type="slidenum">
              <a:rPr lang="en-US" smtClean="0"/>
              <a:t>‹#›</a:t>
            </a:fld>
            <a:endParaRPr lang="en-US"/>
          </a:p>
        </p:txBody>
      </p:sp>
    </p:spTree>
    <p:extLst>
      <p:ext uri="{BB962C8B-B14F-4D97-AF65-F5344CB8AC3E}">
        <p14:creationId xmlns:p14="http://schemas.microsoft.com/office/powerpoint/2010/main" val="40683878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1139825" y="685800"/>
            <a:ext cx="4576763" cy="3432175"/>
          </a:xfrm>
          <a:solidFill>
            <a:srgbClr val="FFFFFF"/>
          </a:solidFill>
          <a:ln/>
        </p:spPr>
      </p:sp>
      <p:sp>
        <p:nvSpPr>
          <p:cNvPr id="110595" name="Rectangle 3"/>
          <p:cNvSpPr>
            <a:spLocks noGrp="1" noChangeArrowheads="1"/>
          </p:cNvSpPr>
          <p:nvPr>
            <p:ph type="body" idx="1"/>
          </p:nvPr>
        </p:nvSpPr>
        <p:spPr>
          <a:solidFill>
            <a:srgbClr val="FFFFFF"/>
          </a:solidFill>
          <a:ln>
            <a:solidFill>
              <a:srgbClr val="000000"/>
            </a:solidFill>
          </a:ln>
        </p:spPr>
        <p:txBody>
          <a:bodyPr lIns="97705" tIns="48853" rIns="97705" bIns="48853"/>
          <a:lstStyle/>
          <a:p>
            <a:endParaRPr lang="en-GB" smtClean="0">
              <a:latin typeface="Times" pitchFamily="18" charset="0"/>
            </a:endParaRPr>
          </a:p>
        </p:txBody>
      </p:sp>
    </p:spTree>
    <p:extLst>
      <p:ext uri="{BB962C8B-B14F-4D97-AF65-F5344CB8AC3E}">
        <p14:creationId xmlns:p14="http://schemas.microsoft.com/office/powerpoint/2010/main" val="414311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a:bodyPr>
          <a:lstStyle/>
          <a:p>
            <a:r>
              <a:rPr lang="en-US" dirty="0" smtClean="0"/>
              <a:t>Some background info:</a:t>
            </a:r>
          </a:p>
          <a:p>
            <a:endParaRPr lang="en-US" dirty="0" smtClean="0"/>
          </a:p>
          <a:p>
            <a:r>
              <a:rPr lang="en-US" dirty="0" smtClean="0"/>
              <a:t>• formerly: LEAR - Low Energy Antiproton Ring</a:t>
            </a:r>
          </a:p>
          <a:p>
            <a:endParaRPr lang="en-US" dirty="0" smtClean="0"/>
          </a:p>
          <a:p>
            <a:r>
              <a:rPr lang="en-US" dirty="0" smtClean="0"/>
              <a:t>• now (for LHC): LEIR - Low Energy Ion Ring </a:t>
            </a:r>
          </a:p>
          <a:p>
            <a:endParaRPr lang="en-US" dirty="0" smtClean="0"/>
          </a:p>
          <a:p>
            <a:r>
              <a:rPr lang="en-GB" dirty="0" smtClean="0"/>
              <a:t>– Desired luminosity for LHC lead experiments 10^{27}cm^{-2}s^{-1}  requires ~7\cdot10^{7} ions /bunch at 2.7 TeV/u within normalised emittances smaller 1.5\mu m .[Chanel2002]</a:t>
            </a:r>
          </a:p>
          <a:p>
            <a:endParaRPr lang="en-GB" dirty="0" smtClean="0"/>
          </a:p>
          <a:p>
            <a:r>
              <a:rPr lang="en-GB" dirty="0" smtClean="0"/>
              <a:t>– intensity/emittance ratio achievable via PS and Booster falls short of LHC specifications by factor ~30</a:t>
            </a:r>
          </a:p>
          <a:p>
            <a:endParaRPr lang="en-GB" dirty="0" smtClean="0"/>
          </a:p>
          <a:p>
            <a:r>
              <a:rPr lang="en-GB" dirty="0" smtClean="0"/>
              <a:t>– LEIR uses accumulation and phase space cooling to transform a series of long (~200\mu s ), low-intensity ion pulses from Linac 3 into short (\sim200 ns ), high-intensity bunches.</a:t>
            </a:r>
          </a:p>
          <a:p>
            <a:endParaRPr lang="en-US" dirty="0" smtClean="0"/>
          </a:p>
          <a:p>
            <a:endParaRPr lang="en-US" dirty="0" smtClean="0"/>
          </a:p>
          <a:p>
            <a:r>
              <a:rPr lang="en-US" dirty="0" smtClean="0"/>
              <a:t>• Why LEIR?</a:t>
            </a:r>
          </a:p>
          <a:p>
            <a:endParaRPr lang="en-US" dirty="0" smtClean="0"/>
          </a:p>
          <a:p>
            <a:r>
              <a:rPr lang="en-US" dirty="0" smtClean="0"/>
              <a:t>– Only used during LHC ion programme (xxx weeks / year ? + commissioning)</a:t>
            </a:r>
          </a:p>
          <a:p>
            <a:endParaRPr lang="en-US" dirty="0" smtClean="0"/>
          </a:p>
          <a:p>
            <a:r>
              <a:rPr lang="en-US" dirty="0" smtClean="0"/>
              <a:t>– Would not impact on other CERN programs... no other machines required</a:t>
            </a:r>
          </a:p>
          <a:p>
            <a:endParaRPr lang="en-US" dirty="0" smtClean="0"/>
          </a:p>
          <a:p>
            <a:r>
              <a:rPr lang="en-US" dirty="0" smtClean="0"/>
              <a:t>– Energy reach of LEIR is appropriate for radiobiological experiments</a:t>
            </a:r>
            <a:endParaRPr lang="en-GB" dirty="0"/>
          </a:p>
        </p:txBody>
      </p:sp>
      <p:sp>
        <p:nvSpPr>
          <p:cNvPr id="4" name="Slide Number Placeholder 3"/>
          <p:cNvSpPr>
            <a:spLocks noGrp="1"/>
          </p:cNvSpPr>
          <p:nvPr>
            <p:ph type="sldNum" sz="quarter" idx="10"/>
          </p:nvPr>
        </p:nvSpPr>
        <p:spPr/>
        <p:txBody>
          <a:bodyPr/>
          <a:lstStyle/>
          <a:p>
            <a:fld id="{A7A4DCCF-0AAB-4C3D-8F8C-56CF05B75CAF}"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2962064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a:bodyPr>
          <a:lstStyle/>
          <a:p>
            <a:r>
              <a:rPr lang="en-US" dirty="0" smtClean="0"/>
              <a:t>Some background info:</a:t>
            </a:r>
          </a:p>
          <a:p>
            <a:endParaRPr lang="en-US" dirty="0" smtClean="0"/>
          </a:p>
          <a:p>
            <a:r>
              <a:rPr lang="en-US" dirty="0" smtClean="0"/>
              <a:t>• formerly: LEAR - Low Energy Antiproton Ring</a:t>
            </a:r>
          </a:p>
          <a:p>
            <a:r>
              <a:rPr lang="en-US" dirty="0" smtClean="0"/>
              <a:t>Size</a:t>
            </a:r>
            <a:r>
              <a:rPr lang="en-US" baseline="0" dirty="0" smtClean="0"/>
              <a:t> of C ion facility (used only 1 month per year at present)</a:t>
            </a:r>
            <a:endParaRPr lang="en-US" dirty="0" smtClean="0"/>
          </a:p>
          <a:p>
            <a:endParaRPr lang="en-US" dirty="0" smtClean="0"/>
          </a:p>
          <a:p>
            <a:r>
              <a:rPr lang="en-US" dirty="0" smtClean="0"/>
              <a:t>• now (for LHC): LEIR - Low Energy Ion Ring </a:t>
            </a:r>
          </a:p>
          <a:p>
            <a:endParaRPr lang="en-US" dirty="0" smtClean="0"/>
          </a:p>
          <a:p>
            <a:r>
              <a:rPr lang="en-GB" dirty="0" smtClean="0"/>
              <a:t>– Desired luminosity for LHC lead experiments 10^{27}cm^{-2}s^{-1}  requires ~7\cdot10^{7} ions /bunch at 2.7 TeV/u within normalised emittances smaller 1.5\mu m .[Chanel2002]</a:t>
            </a:r>
          </a:p>
          <a:p>
            <a:endParaRPr lang="en-GB" dirty="0" smtClean="0"/>
          </a:p>
          <a:p>
            <a:r>
              <a:rPr lang="en-GB" dirty="0" smtClean="0"/>
              <a:t>– intensity/emittance ratio achievable via PS and Booster falls short of LHC specifications by factor ~30</a:t>
            </a:r>
          </a:p>
          <a:p>
            <a:endParaRPr lang="en-GB" dirty="0" smtClean="0"/>
          </a:p>
          <a:p>
            <a:r>
              <a:rPr lang="en-GB" dirty="0" smtClean="0"/>
              <a:t>– LEIR uses accumulation and phase space cooling to transform a series of long (~200\mu s ), low-intensity ion pulses from Linac 3 into short (\sim200 ns ), high-intensity bunches.</a:t>
            </a:r>
          </a:p>
          <a:p>
            <a:endParaRPr lang="en-US" dirty="0" smtClean="0"/>
          </a:p>
          <a:p>
            <a:endParaRPr lang="en-US" dirty="0" smtClean="0"/>
          </a:p>
          <a:p>
            <a:r>
              <a:rPr lang="en-US" dirty="0" smtClean="0"/>
              <a:t>• Why LEIR?</a:t>
            </a:r>
          </a:p>
          <a:p>
            <a:endParaRPr lang="en-US" dirty="0" smtClean="0"/>
          </a:p>
          <a:p>
            <a:r>
              <a:rPr lang="en-US" dirty="0" smtClean="0"/>
              <a:t>– Only used during LHC ion programme (xxx weeks / year ? + commissioning)</a:t>
            </a:r>
          </a:p>
          <a:p>
            <a:endParaRPr lang="en-US" dirty="0" smtClean="0"/>
          </a:p>
          <a:p>
            <a:r>
              <a:rPr lang="en-US" dirty="0" smtClean="0"/>
              <a:t>– Would not impact on other CERN programs... no other machines required</a:t>
            </a:r>
          </a:p>
          <a:p>
            <a:endParaRPr lang="en-US" dirty="0" smtClean="0"/>
          </a:p>
          <a:p>
            <a:r>
              <a:rPr lang="en-US" dirty="0" smtClean="0"/>
              <a:t>– Energy reach of LEIR is appropriate for radiobiological experiments</a:t>
            </a:r>
            <a:endParaRPr lang="en-GB" dirty="0"/>
          </a:p>
        </p:txBody>
      </p:sp>
      <p:sp>
        <p:nvSpPr>
          <p:cNvPr id="4" name="Slide Number Placeholder 3"/>
          <p:cNvSpPr>
            <a:spLocks noGrp="1"/>
          </p:cNvSpPr>
          <p:nvPr>
            <p:ph type="sldNum" sz="quarter" idx="10"/>
          </p:nvPr>
        </p:nvSpPr>
        <p:spPr/>
        <p:txBody>
          <a:bodyPr/>
          <a:lstStyle/>
          <a:p>
            <a:fld id="{A7A4DCCF-0AAB-4C3D-8F8C-56CF05B75CAF}"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2962064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a:bodyPr>
          <a:lstStyle/>
          <a:p>
            <a:r>
              <a:rPr lang="en-US" dirty="0" smtClean="0"/>
              <a:t>Some background info:</a:t>
            </a:r>
          </a:p>
          <a:p>
            <a:endParaRPr lang="en-US" dirty="0" smtClean="0"/>
          </a:p>
          <a:p>
            <a:r>
              <a:rPr lang="en-US" dirty="0" smtClean="0"/>
              <a:t>• formerly: LEAR - Low Energy Antiproton Ring</a:t>
            </a:r>
          </a:p>
          <a:p>
            <a:endParaRPr lang="en-US" dirty="0" smtClean="0"/>
          </a:p>
          <a:p>
            <a:r>
              <a:rPr lang="en-US" dirty="0" smtClean="0"/>
              <a:t>• now (for LHC): LEIR - Low Energy Ion Ring </a:t>
            </a:r>
          </a:p>
          <a:p>
            <a:endParaRPr lang="en-US" dirty="0" smtClean="0"/>
          </a:p>
          <a:p>
            <a:r>
              <a:rPr lang="en-GB" dirty="0" smtClean="0"/>
              <a:t>– Desired luminosity for LHC lead experiments 10^{27}cm^{-2}s^{-1}  requires ~7\cdot10^{7} ions /bunch at 2.7 TeV/u within normalised emittances smaller 1.5\mu m .[Chanel2002]</a:t>
            </a:r>
          </a:p>
          <a:p>
            <a:endParaRPr lang="en-GB" dirty="0" smtClean="0"/>
          </a:p>
          <a:p>
            <a:r>
              <a:rPr lang="en-GB" dirty="0" smtClean="0"/>
              <a:t>– intensity/emittance ratio achievable via PS and Booster falls short of LHC specifications by factor ~30</a:t>
            </a:r>
          </a:p>
          <a:p>
            <a:endParaRPr lang="en-GB" dirty="0" smtClean="0"/>
          </a:p>
          <a:p>
            <a:r>
              <a:rPr lang="en-GB" dirty="0" smtClean="0"/>
              <a:t>– LEIR uses accumulation and phase space cooling to transform a series of long (~200\mu s ), low-intensity ion pulses from Linac 3 into short (\sim200 ns ), high-intensity bunches.</a:t>
            </a:r>
          </a:p>
          <a:p>
            <a:endParaRPr lang="en-US" dirty="0" smtClean="0"/>
          </a:p>
          <a:p>
            <a:endParaRPr lang="en-US" dirty="0" smtClean="0"/>
          </a:p>
          <a:p>
            <a:r>
              <a:rPr lang="en-US" dirty="0" smtClean="0"/>
              <a:t>• Why LEIR?</a:t>
            </a:r>
          </a:p>
          <a:p>
            <a:endParaRPr lang="en-US" dirty="0" smtClean="0"/>
          </a:p>
          <a:p>
            <a:r>
              <a:rPr lang="en-US" dirty="0" smtClean="0"/>
              <a:t>– Only used during LHC ion programme (xxx weeks / year ? + commissioning)</a:t>
            </a:r>
          </a:p>
          <a:p>
            <a:endParaRPr lang="en-US" dirty="0" smtClean="0"/>
          </a:p>
          <a:p>
            <a:r>
              <a:rPr lang="en-US" dirty="0" smtClean="0"/>
              <a:t>– Would not impact on other CERN programs... no other machines required</a:t>
            </a:r>
          </a:p>
          <a:p>
            <a:endParaRPr lang="en-US" dirty="0" smtClean="0"/>
          </a:p>
          <a:p>
            <a:r>
              <a:rPr lang="en-US" dirty="0" smtClean="0"/>
              <a:t>– Energy reach of LEIR is appropriate for radiobiological experiments</a:t>
            </a:r>
            <a:endParaRPr lang="en-GB" dirty="0"/>
          </a:p>
        </p:txBody>
      </p:sp>
      <p:sp>
        <p:nvSpPr>
          <p:cNvPr id="4" name="Slide Number Placeholder 3"/>
          <p:cNvSpPr>
            <a:spLocks noGrp="1"/>
          </p:cNvSpPr>
          <p:nvPr>
            <p:ph type="sldNum" sz="quarter" idx="10"/>
          </p:nvPr>
        </p:nvSpPr>
        <p:spPr/>
        <p:txBody>
          <a:bodyPr/>
          <a:lstStyle/>
          <a:p>
            <a:fld id="{A7A4DCCF-0AAB-4C3D-8F8C-56CF05B75CAF}" type="slidenum">
              <a:rPr lang="en-GB" smtClean="0">
                <a:solidFill>
                  <a:prstClr val="black"/>
                </a:solidFill>
              </a:rPr>
              <a:pPr/>
              <a:t>12</a:t>
            </a:fld>
            <a:endParaRPr lang="en-GB" dirty="0">
              <a:solidFill>
                <a:prstClr val="black"/>
              </a:solidFill>
            </a:endParaRPr>
          </a:p>
        </p:txBody>
      </p:sp>
    </p:spTree>
    <p:extLst>
      <p:ext uri="{BB962C8B-B14F-4D97-AF65-F5344CB8AC3E}">
        <p14:creationId xmlns:p14="http://schemas.microsoft.com/office/powerpoint/2010/main" val="2962064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latin typeface="Arial" charset="0"/>
              </a:rPr>
              <a:t>The chips in the </a:t>
            </a:r>
            <a:r>
              <a:rPr lang="en-GB" sz="1100" dirty="0" err="1">
                <a:latin typeface="Arial" charset="0"/>
              </a:rPr>
              <a:t>Medipix</a:t>
            </a:r>
            <a:r>
              <a:rPr lang="en-GB" sz="1100" dirty="0">
                <a:latin typeface="Arial" charset="0"/>
              </a:rPr>
              <a:t> family are Hybrid Pixel Detector Readout chips.</a:t>
            </a:r>
          </a:p>
          <a:p>
            <a:r>
              <a:rPr lang="en-GB" sz="1100" dirty="0">
                <a:latin typeface="Arial" charset="0"/>
              </a:rPr>
              <a:t>This is a drawing of a hybrid pixel detector. It consists of a segmented semiconductor detector connected to a readout chip implemented in a standard CMOS process.</a:t>
            </a:r>
          </a:p>
          <a:p>
            <a:r>
              <a:rPr lang="en-GB" sz="1100" dirty="0">
                <a:latin typeface="Arial" charset="0"/>
              </a:rPr>
              <a:t>The fact that sensor and readout electronics are separated means that you can optimize them separately for a given application. </a:t>
            </a:r>
          </a:p>
          <a:p>
            <a:r>
              <a:rPr lang="en-GB" sz="1100" dirty="0">
                <a:latin typeface="Arial" charset="0"/>
              </a:rPr>
              <a:t>The small input capacitance of the readout electronics allows optimal signal to noise ratio at high rates.</a:t>
            </a:r>
          </a:p>
          <a:p>
            <a:endParaRPr lang="en-GB" sz="1100" b="1" dirty="0">
              <a:latin typeface="Arial" charset="0"/>
            </a:endParaRPr>
          </a:p>
          <a:p>
            <a:endParaRPr lang="en-GB" sz="1100" b="1" dirty="0">
              <a:latin typeface="Arial" charset="0"/>
            </a:endParaRPr>
          </a:p>
          <a:p>
            <a:endParaRPr lang="en-GB" sz="1100" b="1" dirty="0">
              <a:latin typeface="Arial" charset="0"/>
            </a:endParaRPr>
          </a:p>
          <a:p>
            <a:endParaRPr lang="en-GB" sz="1100" b="1" dirty="0">
              <a:latin typeface="Arial" charset="0"/>
            </a:endParaRPr>
          </a:p>
          <a:p>
            <a:r>
              <a:rPr lang="en-GB" sz="1100" b="1" dirty="0">
                <a:latin typeface="Arial" charset="0"/>
              </a:rPr>
              <a:t>Why to use hybrid pixels?</a:t>
            </a:r>
          </a:p>
          <a:p>
            <a:r>
              <a:rPr lang="en-GB" sz="1100" b="1" dirty="0">
                <a:latin typeface="Arial" charset="0"/>
              </a:rPr>
              <a:t>Any CMOS commercial process can be used</a:t>
            </a:r>
          </a:p>
          <a:p>
            <a:r>
              <a:rPr lang="en-GB" sz="1100" dirty="0">
                <a:latin typeface="Arial" charset="0"/>
              </a:rPr>
              <a:t>􀂋􀂋 </a:t>
            </a:r>
            <a:r>
              <a:rPr lang="en-GB" sz="1100" b="1" dirty="0">
                <a:latin typeface="Arial" charset="0"/>
              </a:rPr>
              <a:t>The detector can be optimised for application</a:t>
            </a:r>
          </a:p>
          <a:p>
            <a:r>
              <a:rPr lang="en-GB" sz="1100" dirty="0">
                <a:latin typeface="Arial" charset="0"/>
              </a:rPr>
              <a:t>􀂄 </a:t>
            </a:r>
            <a:r>
              <a:rPr lang="en-GB" sz="1100" b="1" dirty="0">
                <a:latin typeface="Arial" charset="0"/>
              </a:rPr>
              <a:t>Si, thin EPI or 3D Si</a:t>
            </a:r>
          </a:p>
          <a:p>
            <a:r>
              <a:rPr lang="en-GB" sz="1100" dirty="0">
                <a:latin typeface="Arial" charset="0"/>
              </a:rPr>
              <a:t>􀂄 </a:t>
            </a:r>
            <a:r>
              <a:rPr lang="en-GB" sz="1100" b="1" dirty="0" err="1">
                <a:latin typeface="Arial" charset="0"/>
              </a:rPr>
              <a:t>GaAs</a:t>
            </a:r>
            <a:r>
              <a:rPr lang="en-GB" sz="1100" b="1" dirty="0">
                <a:latin typeface="Arial" charset="0"/>
              </a:rPr>
              <a:t>, </a:t>
            </a:r>
            <a:r>
              <a:rPr lang="en-GB" sz="1100" b="1" dirty="0" err="1">
                <a:latin typeface="Arial" charset="0"/>
              </a:rPr>
              <a:t>CdTe</a:t>
            </a:r>
            <a:r>
              <a:rPr lang="en-GB" sz="1100" b="1" dirty="0">
                <a:latin typeface="Arial" charset="0"/>
              </a:rPr>
              <a:t> for mammography etc..</a:t>
            </a:r>
          </a:p>
          <a:p>
            <a:r>
              <a:rPr lang="en-GB" sz="1100" dirty="0">
                <a:latin typeface="Arial" charset="0"/>
              </a:rPr>
              <a:t>􀂋􀂋 </a:t>
            </a:r>
            <a:r>
              <a:rPr lang="en-GB" sz="1100" b="1" dirty="0">
                <a:latin typeface="Arial" charset="0"/>
              </a:rPr>
              <a:t>Sometimes no sensor is used</a:t>
            </a:r>
          </a:p>
          <a:p>
            <a:r>
              <a:rPr lang="en-GB" sz="1100" dirty="0">
                <a:latin typeface="Arial" charset="0"/>
              </a:rPr>
              <a:t>􀂄 </a:t>
            </a:r>
            <a:r>
              <a:rPr lang="en-GB" sz="1100" b="1" dirty="0">
                <a:latin typeface="Arial" charset="0"/>
              </a:rPr>
              <a:t>Gas gain grid for gas detector readout</a:t>
            </a:r>
          </a:p>
          <a:p>
            <a:r>
              <a:rPr lang="en-GB" sz="1100" dirty="0">
                <a:latin typeface="Arial" charset="0"/>
              </a:rPr>
              <a:t>􀂄 </a:t>
            </a:r>
            <a:r>
              <a:rPr lang="en-GB" sz="1100" b="1" dirty="0">
                <a:latin typeface="Arial" charset="0"/>
              </a:rPr>
              <a:t>Micro channel plate</a:t>
            </a:r>
          </a:p>
          <a:p>
            <a:r>
              <a:rPr lang="en-GB" sz="1100" dirty="0">
                <a:latin typeface="Arial" charset="0"/>
              </a:rPr>
              <a:t>􀂋􀂋 </a:t>
            </a:r>
            <a:r>
              <a:rPr lang="en-GB" sz="1100" b="1" dirty="0">
                <a:latin typeface="Arial" charset="0"/>
              </a:rPr>
              <a:t>Optimal signal to noise at high rates – essential for</a:t>
            </a:r>
          </a:p>
          <a:p>
            <a:r>
              <a:rPr lang="en-GB" sz="1100" b="1" dirty="0">
                <a:latin typeface="Arial" charset="0"/>
              </a:rPr>
              <a:t>clean pattern recognition in complicated high energy</a:t>
            </a:r>
          </a:p>
          <a:p>
            <a:r>
              <a:rPr lang="en-GB" sz="1100" b="1" dirty="0">
                <a:latin typeface="Arial" charset="0"/>
              </a:rPr>
              <a:t>physics events</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583221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xfrm>
            <a:off x="1143000" y="685800"/>
            <a:ext cx="4573588" cy="3429000"/>
          </a:xfrm>
          <a:prstGeom prst="rect">
            <a:avLst/>
          </a:prstGeom>
          <a:solidFill>
            <a:srgbClr val="FFFFFF"/>
          </a:solidFill>
          <a:ln>
            <a:solidFill>
              <a:srgbClr val="000000"/>
            </a:solidFill>
            <a:miter lim="800000"/>
            <a:headEnd/>
            <a:tailEnd/>
          </a:ln>
        </p:spPr>
      </p:sp>
      <p:sp>
        <p:nvSpPr>
          <p:cNvPr id="105475" name="Rectangle 3"/>
          <p:cNvSpPr>
            <a:spLocks noGrp="1" noChangeArrowheads="1"/>
          </p:cNvSpPr>
          <p:nvPr>
            <p:ph type="body" idx="1"/>
          </p:nvPr>
        </p:nvSpPr>
        <p:spPr bwMode="auto">
          <a:xfrm>
            <a:off x="914091" y="4342848"/>
            <a:ext cx="5029819" cy="4115275"/>
          </a:xfrm>
          <a:prstGeom prst="rect">
            <a:avLst/>
          </a:prstGeom>
          <a:solidFill>
            <a:srgbClr val="FFFFFF"/>
          </a:solidFill>
          <a:ln>
            <a:solidFill>
              <a:srgbClr val="000000"/>
            </a:solidFill>
            <a:miter lim="800000"/>
            <a:headEnd/>
            <a:tailEnd/>
          </a:ln>
        </p:spPr>
        <p:txBody>
          <a:bodyPr lIns="89424" tIns="44712" rIns="89424" bIns="44712"/>
          <a:lstStyle/>
          <a:p>
            <a:r>
              <a:rPr lang="en-US" smtClean="0"/>
              <a:t>Next, we used the detector medipix for imaging of animal tissue. In this picture we concentrated (konsentreit) on mouse kidneys. We were looking for presence of tumors in mouse kydney. The first picture presents the kidney without tumor cells. Also you can see different magnification. We clearly observe (ebzerv) the inside structure of kidney. </a:t>
            </a:r>
            <a:endParaRPr lang="cs-CZ"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HardonTherapy</a:t>
            </a:r>
            <a:r>
              <a:rPr lang="en-GB" dirty="0" smtClean="0"/>
              <a:t> Information Sharing Platform</a:t>
            </a:r>
          </a:p>
          <a:p>
            <a:r>
              <a:rPr lang="en-GB" dirty="0" smtClean="0"/>
              <a:t>Part</a:t>
            </a:r>
            <a:r>
              <a:rPr lang="en-GB" baseline="0" dirty="0" smtClean="0"/>
              <a:t> of PARTNER EU project</a:t>
            </a:r>
            <a:endParaRPr lang="en-GB" dirty="0"/>
          </a:p>
        </p:txBody>
      </p:sp>
      <p:sp>
        <p:nvSpPr>
          <p:cNvPr id="4" name="Slide Number Placeholder 3"/>
          <p:cNvSpPr>
            <a:spLocks noGrp="1"/>
          </p:cNvSpPr>
          <p:nvPr>
            <p:ph type="sldNum" sz="quarter" idx="10"/>
          </p:nvPr>
        </p:nvSpPr>
        <p:spPr/>
        <p:txBody>
          <a:bodyPr/>
          <a:lstStyle/>
          <a:p>
            <a:fld id="{972F2CEA-3B7A-1848-86D0-0C555827759B}" type="slidenum">
              <a:rPr lang="en-US" smtClean="0"/>
              <a:t>23</a:t>
            </a:fld>
            <a:endParaRPr lang="en-US"/>
          </a:p>
        </p:txBody>
      </p:sp>
    </p:spTree>
    <p:extLst>
      <p:ext uri="{BB962C8B-B14F-4D97-AF65-F5344CB8AC3E}">
        <p14:creationId xmlns:p14="http://schemas.microsoft.com/office/powerpoint/2010/main" val="3734382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Datbase</a:t>
            </a:r>
            <a:r>
              <a:rPr lang="en-GB" dirty="0" smtClean="0"/>
              <a:t> of </a:t>
            </a:r>
            <a:r>
              <a:rPr lang="en-GB" dirty="0" err="1" smtClean="0"/>
              <a:t>mammographies</a:t>
            </a:r>
            <a:r>
              <a:rPr lang="en-GB" dirty="0" smtClean="0"/>
              <a:t> for training doctors</a:t>
            </a:r>
            <a:r>
              <a:rPr lang="en-GB" baseline="0" dirty="0" smtClean="0"/>
              <a:t> </a:t>
            </a:r>
            <a:r>
              <a:rPr lang="en-GB" baseline="0" dirty="0" err="1" smtClean="0"/>
              <a:t>etc</a:t>
            </a:r>
            <a:endParaRPr lang="en-GB" dirty="0"/>
          </a:p>
        </p:txBody>
      </p:sp>
      <p:sp>
        <p:nvSpPr>
          <p:cNvPr id="4" name="Slide Number Placeholder 3"/>
          <p:cNvSpPr>
            <a:spLocks noGrp="1"/>
          </p:cNvSpPr>
          <p:nvPr>
            <p:ph type="sldNum" sz="quarter" idx="10"/>
          </p:nvPr>
        </p:nvSpPr>
        <p:spPr/>
        <p:txBody>
          <a:bodyPr/>
          <a:lstStyle/>
          <a:p>
            <a:fld id="{972F2CEA-3B7A-1848-86D0-0C555827759B}" type="slidenum">
              <a:rPr lang="en-US" smtClean="0"/>
              <a:t>24</a:t>
            </a:fld>
            <a:endParaRPr lang="en-US"/>
          </a:p>
        </p:txBody>
      </p:sp>
    </p:spTree>
    <p:extLst>
      <p:ext uri="{BB962C8B-B14F-4D97-AF65-F5344CB8AC3E}">
        <p14:creationId xmlns:p14="http://schemas.microsoft.com/office/powerpoint/2010/main" val="486939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2EDE60-CBFE-A845-B6CB-95953C4DB838}" type="datetimeFigureOut">
              <a:rPr lang="en-US" smtClean="0"/>
              <a:t>08/07/15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2543157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EDE60-CBFE-A845-B6CB-95953C4DB838}" type="datetimeFigureOut">
              <a:rPr lang="en-US" smtClean="0"/>
              <a:t>08/07/15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2090323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EDE60-CBFE-A845-B6CB-95953C4DB838}" type="datetimeFigureOut">
              <a:rPr lang="en-US" smtClean="0"/>
              <a:t>08/07/15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176471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EDE60-CBFE-A845-B6CB-95953C4DB838}" type="datetimeFigureOut">
              <a:rPr lang="en-US" smtClean="0"/>
              <a:t>08/07/15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2301386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2EDE60-CBFE-A845-B6CB-95953C4DB838}" type="datetimeFigureOut">
              <a:rPr lang="en-US" smtClean="0"/>
              <a:t>08/07/15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1741439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2EDE60-CBFE-A845-B6CB-95953C4DB838}" type="datetimeFigureOut">
              <a:rPr lang="en-US" smtClean="0"/>
              <a:t>08/07/15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978959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2EDE60-CBFE-A845-B6CB-95953C4DB838}" type="datetimeFigureOut">
              <a:rPr lang="en-US" smtClean="0"/>
              <a:t>08/07/15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1429836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2EDE60-CBFE-A845-B6CB-95953C4DB838}" type="datetimeFigureOut">
              <a:rPr lang="en-US" smtClean="0"/>
              <a:t>08/07/15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2775097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2EDE60-CBFE-A845-B6CB-95953C4DB838}" type="datetimeFigureOut">
              <a:rPr lang="en-US" smtClean="0"/>
              <a:t>08/07/15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3715027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EDE60-CBFE-A845-B6CB-95953C4DB838}" type="datetimeFigureOut">
              <a:rPr lang="en-US" smtClean="0"/>
              <a:t>08/07/15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4015759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EDE60-CBFE-A845-B6CB-95953C4DB838}" type="datetimeFigureOut">
              <a:rPr lang="en-US" smtClean="0"/>
              <a:t>08/07/15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A06B2-D02F-CE4B-9E04-19FAD825F72F}" type="slidenum">
              <a:rPr lang="en-US" smtClean="0"/>
              <a:t>‹#›</a:t>
            </a:fld>
            <a:endParaRPr lang="en-US"/>
          </a:p>
        </p:txBody>
      </p:sp>
    </p:spTree>
    <p:extLst>
      <p:ext uri="{BB962C8B-B14F-4D97-AF65-F5344CB8AC3E}">
        <p14:creationId xmlns:p14="http://schemas.microsoft.com/office/powerpoint/2010/main" val="2008152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694" y="122663"/>
            <a:ext cx="8229600" cy="59380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33581"/>
            <a:ext cx="8229600" cy="519258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2"/>
                </a:solidFill>
                <a:latin typeface="Gill Sans"/>
                <a:cs typeface="Gill Sans"/>
              </a:defRPr>
            </a:lvl1pPr>
          </a:lstStyle>
          <a:p>
            <a:fld id="{372EDE60-CBFE-A845-B6CB-95953C4DB838}" type="datetimeFigureOut">
              <a:rPr lang="en-US" smtClean="0"/>
              <a:pPr/>
              <a:t>08/07/15</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2"/>
                </a:solidFill>
                <a:latin typeface="Gill Sans"/>
                <a:cs typeface="Gill Sans"/>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2"/>
                </a:solidFill>
                <a:latin typeface="Gill Sans"/>
                <a:cs typeface="Gill Sans"/>
              </a:defRPr>
            </a:lvl1pPr>
          </a:lstStyle>
          <a:p>
            <a:fld id="{9AEA06B2-D02F-CE4B-9E04-19FAD825F72F}" type="slidenum">
              <a:rPr lang="en-US" smtClean="0"/>
              <a:pPr/>
              <a:t>‹#›</a:t>
            </a:fld>
            <a:endParaRPr lang="en-US"/>
          </a:p>
        </p:txBody>
      </p:sp>
    </p:spTree>
    <p:extLst>
      <p:ext uri="{BB962C8B-B14F-4D97-AF65-F5344CB8AC3E}">
        <p14:creationId xmlns:p14="http://schemas.microsoft.com/office/powerpoint/2010/main" val="2546300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b="1" kern="1200">
          <a:solidFill>
            <a:schemeClr val="tx2"/>
          </a:solidFill>
          <a:latin typeface="Gill Sans"/>
          <a:ea typeface="+mj-ea"/>
          <a:cs typeface="Gill Sans"/>
        </a:defRPr>
      </a:lvl1pPr>
    </p:titleStyle>
    <p:bodyStyle>
      <a:lvl1pPr marL="342900" indent="-342900" algn="l" defTabSz="457200" rtl="0" eaLnBrk="1" latinLnBrk="0" hangingPunct="1">
        <a:spcBef>
          <a:spcPct val="20000"/>
        </a:spcBef>
        <a:buFont typeface="Arial"/>
        <a:buChar char="•"/>
        <a:defRPr sz="3200" kern="1200">
          <a:solidFill>
            <a:schemeClr val="tx2"/>
          </a:solidFill>
          <a:latin typeface="Gill Sans"/>
          <a:ea typeface="+mn-ea"/>
          <a:cs typeface="Gill Sans"/>
        </a:defRPr>
      </a:lvl1pPr>
      <a:lvl2pPr marL="742950" indent="-285750" algn="l" defTabSz="457200" rtl="0" eaLnBrk="1" latinLnBrk="0" hangingPunct="1">
        <a:spcBef>
          <a:spcPct val="20000"/>
        </a:spcBef>
        <a:buFont typeface="Arial"/>
        <a:buChar char="–"/>
        <a:defRPr sz="2800" kern="1200">
          <a:solidFill>
            <a:schemeClr val="tx2"/>
          </a:solidFill>
          <a:latin typeface="Gill Sans"/>
          <a:ea typeface="+mn-ea"/>
          <a:cs typeface="Gill Sans"/>
        </a:defRPr>
      </a:lvl2pPr>
      <a:lvl3pPr marL="1143000" indent="-228600" algn="l" defTabSz="457200" rtl="0" eaLnBrk="1" latinLnBrk="0" hangingPunct="1">
        <a:spcBef>
          <a:spcPct val="20000"/>
        </a:spcBef>
        <a:buFont typeface="Arial"/>
        <a:buChar char="•"/>
        <a:defRPr sz="2400" kern="1200">
          <a:solidFill>
            <a:schemeClr val="tx2"/>
          </a:solidFill>
          <a:latin typeface="Gill Sans"/>
          <a:ea typeface="+mn-ea"/>
          <a:cs typeface="Gill Sans"/>
        </a:defRPr>
      </a:lvl3pPr>
      <a:lvl4pPr marL="1600200" indent="-228600" algn="l" defTabSz="457200" rtl="0" eaLnBrk="1" latinLnBrk="0" hangingPunct="1">
        <a:spcBef>
          <a:spcPct val="20000"/>
        </a:spcBef>
        <a:buFont typeface="Arial"/>
        <a:buChar char="–"/>
        <a:defRPr sz="2000" kern="1200">
          <a:solidFill>
            <a:schemeClr val="tx2"/>
          </a:solidFill>
          <a:latin typeface="Gill Sans"/>
          <a:ea typeface="+mn-ea"/>
          <a:cs typeface="Gill Sans"/>
        </a:defRPr>
      </a:lvl4pPr>
      <a:lvl5pPr marL="2057400" indent="-228600" algn="l" defTabSz="457200" rtl="0" eaLnBrk="1" latinLnBrk="0" hangingPunct="1">
        <a:spcBef>
          <a:spcPct val="20000"/>
        </a:spcBef>
        <a:buFont typeface="Arial"/>
        <a:buChar char="»"/>
        <a:defRPr sz="2000" kern="1200">
          <a:solidFill>
            <a:schemeClr val="tx2"/>
          </a:solidFill>
          <a:latin typeface="Gill Sans"/>
          <a:ea typeface="+mn-ea"/>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15.pn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5.pn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6" Type="http://schemas.openxmlformats.org/officeDocument/2006/relationships/image" Target="../media/image25.jpeg"/><Relationship Id="rId7" Type="http://schemas.openxmlformats.org/officeDocument/2006/relationships/image" Target="../media/image26.jpeg"/><Relationship Id="rId8" Type="http://schemas.openxmlformats.org/officeDocument/2006/relationships/image" Target="../media/image27.emf"/><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tiff"/></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jpeg"/><Relationship Id="rId1" Type="http://schemas.openxmlformats.org/officeDocument/2006/relationships/tags" Target="../tags/tag5.x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8.png"/></Relationships>
</file>

<file path=ppt/slides/_rels/slide24.xml.rels><?xml version="1.0" encoding="UTF-8" standalone="yes"?>
<Relationships xmlns="http://schemas.openxmlformats.org/package/2006/relationships"><Relationship Id="rId11" Type="http://schemas.openxmlformats.org/officeDocument/2006/relationships/diagramColors" Target="../diagrams/colors1.xml"/><Relationship Id="rId12" Type="http://schemas.microsoft.com/office/2007/relationships/diagramDrawing" Target="../diagrams/drawing1.xml"/><Relationship Id="rId13" Type="http://schemas.openxmlformats.org/officeDocument/2006/relationships/image" Target="../media/image45.png"/><Relationship Id="rId14" Type="http://schemas.openxmlformats.org/officeDocument/2006/relationships/image" Target="../media/image46.emf"/><Relationship Id="rId15" Type="http://schemas.openxmlformats.org/officeDocument/2006/relationships/hyperlink" Target="http://www.maat-g.com" TargetMode="External"/><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39.jpeg"/><Relationship Id="rId4" Type="http://schemas.openxmlformats.org/officeDocument/2006/relationships/image" Target="../media/image40.png"/><Relationship Id="rId5" Type="http://schemas.openxmlformats.org/officeDocument/2006/relationships/image" Target="../media/image41.jpeg"/><Relationship Id="rId6" Type="http://schemas.openxmlformats.org/officeDocument/2006/relationships/image" Target="../media/image42.png"/><Relationship Id="rId7" Type="http://schemas.openxmlformats.org/officeDocument/2006/relationships/image" Target="../media/image43.jpeg"/><Relationship Id="rId8" Type="http://schemas.openxmlformats.org/officeDocument/2006/relationships/diagramData" Target="../diagrams/data1.xml"/><Relationship Id="rId9" Type="http://schemas.openxmlformats.org/officeDocument/2006/relationships/diagramLayout" Target="../diagrams/layout1.xml"/><Relationship Id="rId10"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png"/><Relationship Id="rId3" Type="http://schemas.openxmlformats.org/officeDocument/2006/relationships/image" Target="../media/image5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jpeg"/><Relationship Id="rId5" Type="http://schemas.openxmlformats.org/officeDocument/2006/relationships/image" Target="../media/image6.png"/><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15.png"/><Relationship Id="rId5" Type="http://schemas.openxmlformats.org/officeDocument/2006/relationships/image" Target="../media/image16.jpg"/><Relationship Id="rId1" Type="http://schemas.openxmlformats.org/officeDocument/2006/relationships/tags" Target="../tags/tag2.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892" y="3"/>
            <a:ext cx="7357274" cy="1246375"/>
          </a:xfrm>
        </p:spPr>
        <p:txBody>
          <a:bodyPr/>
          <a:lstStyle/>
          <a:p>
            <a:r>
              <a:rPr lang="en-US" dirty="0" smtClean="0"/>
              <a:t>CERN Medical Applications</a:t>
            </a:r>
            <a:endParaRPr lang="en-US" dirty="0"/>
          </a:p>
        </p:txBody>
      </p:sp>
      <p:sp>
        <p:nvSpPr>
          <p:cNvPr id="3" name="Subtitle 2"/>
          <p:cNvSpPr>
            <a:spLocks noGrp="1"/>
          </p:cNvSpPr>
          <p:nvPr>
            <p:ph type="subTitle" idx="1"/>
          </p:nvPr>
        </p:nvSpPr>
        <p:spPr>
          <a:xfrm>
            <a:off x="5052130" y="5638801"/>
            <a:ext cx="4091870" cy="888467"/>
          </a:xfrm>
        </p:spPr>
        <p:txBody>
          <a:bodyPr/>
          <a:lstStyle/>
          <a:p>
            <a:r>
              <a:rPr lang="en-US" dirty="0" smtClean="0"/>
              <a:t>Michael Campbell</a:t>
            </a:r>
            <a:endParaRPr lang="en-US" dirty="0"/>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4553432" y="1401670"/>
            <a:ext cx="4608000" cy="3631377"/>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9417" y="1401670"/>
            <a:ext cx="4592133" cy="3631377"/>
          </a:xfrm>
          <a:prstGeom prst="rect">
            <a:avLst/>
          </a:prstGeom>
        </p:spPr>
      </p:pic>
      <p:pic>
        <p:nvPicPr>
          <p:cNvPr id="6" name="Image 2" descr="bande-02.eps"/>
          <p:cNvPicPr>
            <a:picLocks noChangeAspect="1"/>
          </p:cNvPicPr>
          <p:nvPr/>
        </p:nvPicPr>
        <p:blipFill rotWithShape="1">
          <a:blip r:embed="rId4">
            <a:extLst>
              <a:ext uri="{28A0092B-C50C-407E-A947-70E740481C1C}">
                <a14:useLocalDpi xmlns:a14="http://schemas.microsoft.com/office/drawing/2010/main" val="0"/>
              </a:ext>
            </a:extLst>
          </a:blip>
          <a:srcRect r="91840"/>
          <a:stretch/>
        </p:blipFill>
        <p:spPr>
          <a:xfrm>
            <a:off x="8175722" y="29503"/>
            <a:ext cx="821156" cy="778319"/>
          </a:xfrm>
          <a:prstGeom prst="rect">
            <a:avLst/>
          </a:prstGeom>
        </p:spPr>
      </p:pic>
    </p:spTree>
    <p:extLst>
      <p:ext uri="{BB962C8B-B14F-4D97-AF65-F5344CB8AC3E}">
        <p14:creationId xmlns:p14="http://schemas.microsoft.com/office/powerpoint/2010/main" val="10118025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9" t="11729" r="-1591" b="21937"/>
          <a:stretch/>
        </p:blipFill>
        <p:spPr bwMode="auto">
          <a:xfrm>
            <a:off x="999217" y="716470"/>
            <a:ext cx="5910735" cy="57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120693" y="122663"/>
            <a:ext cx="8904773" cy="593807"/>
          </a:xfrm>
        </p:spPr>
        <p:txBody>
          <a:bodyPr>
            <a:normAutofit fontScale="90000"/>
          </a:bodyPr>
          <a:lstStyle/>
          <a:p>
            <a:r>
              <a:rPr lang="en-GB" dirty="0" smtClean="0"/>
              <a:t>Details of the CERN accelerator complex</a:t>
            </a:r>
            <a:endParaRPr lang="en-GB" dirty="0"/>
          </a:p>
        </p:txBody>
      </p:sp>
      <p:sp>
        <p:nvSpPr>
          <p:cNvPr id="4" name="Rectangle 3"/>
          <p:cNvSpPr/>
          <p:nvPr/>
        </p:nvSpPr>
        <p:spPr>
          <a:xfrm>
            <a:off x="3378150" y="6045200"/>
            <a:ext cx="533400" cy="491067"/>
          </a:xfrm>
          <a:prstGeom prst="rect">
            <a:avLst/>
          </a:prstGeom>
          <a:solidFill>
            <a:schemeClr val="tx2">
              <a:lumMod val="40000"/>
              <a:lumOff val="60000"/>
              <a:alpha val="30000"/>
            </a:schemeClr>
          </a:solidFill>
          <a:ln w="254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9" name="TextBox 8"/>
          <p:cNvSpPr txBox="1"/>
          <p:nvPr/>
        </p:nvSpPr>
        <p:spPr>
          <a:xfrm>
            <a:off x="5477598" y="2009928"/>
            <a:ext cx="3303536" cy="4801315"/>
          </a:xfrm>
          <a:prstGeom prst="rect">
            <a:avLst/>
          </a:prstGeom>
          <a:noFill/>
        </p:spPr>
        <p:txBody>
          <a:bodyPr wrap="square" rtlCol="0">
            <a:spAutoFit/>
          </a:bodyPr>
          <a:lstStyle/>
          <a:p>
            <a:pPr fontAlgn="auto">
              <a:spcBef>
                <a:spcPts val="0"/>
              </a:spcBef>
              <a:spcAft>
                <a:spcPts val="0"/>
              </a:spcAft>
            </a:pPr>
            <a:r>
              <a:rPr lang="en-US" b="1" dirty="0" smtClean="0">
                <a:solidFill>
                  <a:srgbClr val="FF0000"/>
                </a:solidFill>
                <a:latin typeface="Calibri"/>
                <a:ea typeface="+mn-ea"/>
                <a:cs typeface="+mn-cs"/>
              </a:rPr>
              <a:t>LEIR</a:t>
            </a:r>
            <a:r>
              <a:rPr lang="en-US" dirty="0" smtClean="0">
                <a:solidFill>
                  <a:prstClr val="black"/>
                </a:solidFill>
                <a:latin typeface="Calibri"/>
                <a:ea typeface="+mn-ea"/>
                <a:cs typeface="+mn-cs"/>
              </a:rPr>
              <a:t> (Low Energy Ion Ring)</a:t>
            </a:r>
          </a:p>
          <a:p>
            <a:pPr marL="742950" lvl="1" indent="-285750">
              <a:buFont typeface="Arial" pitchFamily="34" charset="0"/>
              <a:buChar char="•"/>
            </a:pPr>
            <a:r>
              <a:rPr lang="en-US" dirty="0" smtClean="0">
                <a:solidFill>
                  <a:prstClr val="black"/>
                </a:solidFill>
                <a:latin typeface="Calibri"/>
                <a:ea typeface="+mn-ea"/>
                <a:cs typeface="+mn-cs"/>
              </a:rPr>
              <a:t>accumulator for LHC ion programme (lead ions)</a:t>
            </a:r>
          </a:p>
          <a:p>
            <a:pPr marL="742950" lvl="1" indent="-285750">
              <a:buFont typeface="Arial" pitchFamily="34" charset="0"/>
              <a:buChar char="•"/>
            </a:pPr>
            <a:r>
              <a:rPr lang="en-US" dirty="0" smtClean="0">
                <a:solidFill>
                  <a:prstClr val="black"/>
                </a:solidFill>
                <a:latin typeface="Calibri"/>
                <a:ea typeface="+mn-ea"/>
                <a:cs typeface="+mn-cs"/>
              </a:rPr>
              <a:t>only used for several weeks / year</a:t>
            </a:r>
            <a:endParaRPr lang="en-US" dirty="0">
              <a:solidFill>
                <a:prstClr val="black"/>
              </a:solidFill>
              <a:latin typeface="Calibri"/>
              <a:ea typeface="+mn-ea"/>
              <a:cs typeface="+mn-cs"/>
            </a:endParaRPr>
          </a:p>
          <a:p>
            <a:pPr marL="285750" indent="-285750" fontAlgn="auto">
              <a:spcBef>
                <a:spcPts val="0"/>
              </a:spcBef>
              <a:spcAft>
                <a:spcPts val="0"/>
              </a:spcAft>
              <a:buFont typeface="Arial" pitchFamily="34" charset="0"/>
              <a:buChar char="•"/>
            </a:pPr>
            <a:endParaRPr lang="en-US" dirty="0" smtClean="0">
              <a:solidFill>
                <a:prstClr val="black"/>
              </a:solidFill>
              <a:latin typeface="Calibri"/>
              <a:ea typeface="+mn-ea"/>
              <a:cs typeface="+mn-cs"/>
            </a:endParaRPr>
          </a:p>
          <a:p>
            <a:pPr fontAlgn="auto">
              <a:spcBef>
                <a:spcPts val="0"/>
              </a:spcBef>
              <a:spcAft>
                <a:spcPts val="0"/>
              </a:spcAft>
            </a:pPr>
            <a:r>
              <a:rPr lang="en-US" dirty="0" smtClean="0">
                <a:solidFill>
                  <a:prstClr val="black"/>
                </a:solidFill>
                <a:latin typeface="Calibri"/>
                <a:ea typeface="+mn-ea"/>
                <a:cs typeface="+mn-cs"/>
              </a:rPr>
              <a:t>Plan to </a:t>
            </a:r>
            <a:r>
              <a:rPr lang="en-US" dirty="0" smtClean="0">
                <a:latin typeface="Calibri"/>
                <a:ea typeface="+mn-ea"/>
                <a:cs typeface="+mn-cs"/>
              </a:rPr>
              <a:t>establish facility (</a:t>
            </a:r>
            <a:r>
              <a:rPr lang="en-US" b="1" dirty="0" smtClean="0">
                <a:solidFill>
                  <a:srgbClr val="FF0000"/>
                </a:solidFill>
                <a:latin typeface="Calibri"/>
                <a:ea typeface="+mn-ea"/>
                <a:cs typeface="+mn-cs"/>
              </a:rPr>
              <a:t>OPENMED</a:t>
            </a:r>
            <a:r>
              <a:rPr lang="en-US" dirty="0" smtClean="0">
                <a:latin typeface="Calibri"/>
                <a:ea typeface="+mn-ea"/>
                <a:cs typeface="+mn-cs"/>
              </a:rPr>
              <a:t>) </a:t>
            </a:r>
            <a:r>
              <a:rPr lang="en-US" dirty="0" smtClean="0">
                <a:solidFill>
                  <a:prstClr val="black"/>
                </a:solidFill>
                <a:latin typeface="Calibri"/>
                <a:ea typeface="+mn-ea"/>
                <a:cs typeface="+mn-cs"/>
              </a:rPr>
              <a:t>for</a:t>
            </a:r>
          </a:p>
          <a:p>
            <a:pPr marL="742950" lvl="1" indent="-285750" fontAlgn="auto">
              <a:spcBef>
                <a:spcPts val="0"/>
              </a:spcBef>
              <a:spcAft>
                <a:spcPts val="0"/>
              </a:spcAft>
              <a:buFont typeface="Arial" pitchFamily="34" charset="0"/>
              <a:buChar char="•"/>
            </a:pPr>
            <a:r>
              <a:rPr lang="en-US" dirty="0" smtClean="0">
                <a:solidFill>
                  <a:prstClr val="black"/>
                </a:solidFill>
                <a:latin typeface="Calibri"/>
                <a:ea typeface="+mn-ea"/>
                <a:cs typeface="+mn-cs"/>
              </a:rPr>
              <a:t>Test-bed for medical instrumentation</a:t>
            </a:r>
            <a:endParaRPr lang="en-GB" dirty="0" smtClean="0">
              <a:solidFill>
                <a:prstClr val="black"/>
              </a:solidFill>
              <a:latin typeface="Calibri"/>
              <a:ea typeface="+mn-ea"/>
              <a:cs typeface="+mn-cs"/>
            </a:endParaRPr>
          </a:p>
          <a:p>
            <a:pPr marL="742950" lvl="1" indent="-285750" fontAlgn="auto">
              <a:spcBef>
                <a:spcPts val="0"/>
              </a:spcBef>
              <a:spcAft>
                <a:spcPts val="0"/>
              </a:spcAft>
              <a:buFont typeface="Arial" pitchFamily="34" charset="0"/>
              <a:buChar char="•"/>
            </a:pPr>
            <a:r>
              <a:rPr lang="en-US" dirty="0" smtClean="0">
                <a:solidFill>
                  <a:prstClr val="black"/>
                </a:solidFill>
                <a:latin typeface="Calibri"/>
                <a:ea typeface="+mn-ea"/>
                <a:cs typeface="+mn-cs"/>
              </a:rPr>
              <a:t>Diagnostics and dosimetry</a:t>
            </a:r>
          </a:p>
          <a:p>
            <a:pPr marL="742950" lvl="1" indent="-285750" fontAlgn="auto">
              <a:spcBef>
                <a:spcPts val="0"/>
              </a:spcBef>
              <a:spcAft>
                <a:spcPts val="0"/>
              </a:spcAft>
              <a:buFont typeface="Arial" pitchFamily="34" charset="0"/>
              <a:buChar char="•"/>
            </a:pPr>
            <a:r>
              <a:rPr lang="en-US" dirty="0" smtClean="0">
                <a:latin typeface="Calibri"/>
                <a:ea typeface="+mn-ea"/>
                <a:cs typeface="+mn-cs"/>
              </a:rPr>
              <a:t>radiobiology</a:t>
            </a:r>
            <a:endParaRPr lang="en-US" dirty="0">
              <a:latin typeface="Calibri"/>
              <a:ea typeface="+mn-ea"/>
              <a:cs typeface="+mn-cs"/>
            </a:endParaRPr>
          </a:p>
          <a:p>
            <a:pPr marL="742950" lvl="1" indent="-285750" fontAlgn="auto">
              <a:spcBef>
                <a:spcPts val="0"/>
              </a:spcBef>
              <a:spcAft>
                <a:spcPts val="0"/>
              </a:spcAft>
              <a:buFont typeface="Arial" pitchFamily="34" charset="0"/>
              <a:buChar char="•"/>
            </a:pPr>
            <a:r>
              <a:rPr lang="en-US" dirty="0" smtClean="0">
                <a:solidFill>
                  <a:prstClr val="black"/>
                </a:solidFill>
                <a:latin typeface="Calibri"/>
                <a:ea typeface="+mn-ea"/>
                <a:cs typeface="+mn-cs"/>
              </a:rPr>
              <a:t>basic </a:t>
            </a:r>
            <a:r>
              <a:rPr lang="en-US" dirty="0">
                <a:solidFill>
                  <a:prstClr val="black"/>
                </a:solidFill>
                <a:latin typeface="Calibri"/>
                <a:ea typeface="+mn-ea"/>
                <a:cs typeface="+mn-cs"/>
              </a:rPr>
              <a:t>physics studies such as fragmentation of ion </a:t>
            </a:r>
            <a:r>
              <a:rPr lang="en-US" dirty="0" smtClean="0">
                <a:solidFill>
                  <a:prstClr val="black"/>
                </a:solidFill>
                <a:latin typeface="Calibri"/>
                <a:ea typeface="+mn-ea"/>
                <a:cs typeface="+mn-cs"/>
              </a:rPr>
              <a:t>beams</a:t>
            </a:r>
          </a:p>
          <a:p>
            <a:pPr marL="285750" indent="-285750">
              <a:buFont typeface="Arial" pitchFamily="34" charset="0"/>
              <a:buChar char="•"/>
            </a:pPr>
            <a:endParaRPr lang="en-US" dirty="0">
              <a:solidFill>
                <a:prstClr val="black"/>
              </a:solidFill>
              <a:latin typeface="Calibri"/>
              <a:ea typeface="+mn-ea"/>
              <a:cs typeface="+mn-cs"/>
            </a:endParaRPr>
          </a:p>
        </p:txBody>
      </p:sp>
    </p:spTree>
    <p:custDataLst>
      <p:tags r:id="rId1"/>
    </p:custDataLst>
    <p:extLst>
      <p:ext uri="{BB962C8B-B14F-4D97-AF65-F5344CB8AC3E}">
        <p14:creationId xmlns:p14="http://schemas.microsoft.com/office/powerpoint/2010/main" val="1375408914"/>
      </p:ext>
    </p:extLst>
  </p:cSld>
  <p:clrMapOvr>
    <a:masterClrMapping/>
  </p:clrMapOvr>
  <mc:AlternateContent xmlns:mc="http://schemas.openxmlformats.org/markup-compatibility/2006" xmlns:p14="http://schemas.microsoft.com/office/powerpoint/2010/main">
    <mc:Choice Requires="p14">
      <p:transition spd="slow" p14:dur="2000" advTm="39721"/>
    </mc:Choice>
    <mc:Fallback xmlns="">
      <p:transition spd="slow" advTm="39721"/>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15629"/>
            <a:ext cx="9144000" cy="5956339"/>
          </a:xfrm>
          <a:prstGeom prst="rect">
            <a:avLst/>
          </a:prstGeom>
        </p:spPr>
      </p:pic>
      <p:sp>
        <p:nvSpPr>
          <p:cNvPr id="3" name="TextBox 2"/>
          <p:cNvSpPr txBox="1"/>
          <p:nvPr/>
        </p:nvSpPr>
        <p:spPr>
          <a:xfrm>
            <a:off x="0" y="-907"/>
            <a:ext cx="5737468" cy="830997"/>
          </a:xfrm>
          <a:prstGeom prst="rect">
            <a:avLst/>
          </a:prstGeom>
          <a:solidFill>
            <a:srgbClr val="FFFFFF">
              <a:alpha val="59000"/>
            </a:srgbClr>
          </a:solidFill>
        </p:spPr>
        <p:txBody>
          <a:bodyPr wrap="none" rtlCol="0">
            <a:spAutoFit/>
          </a:bodyPr>
          <a:lstStyle/>
          <a:p>
            <a:r>
              <a:rPr lang="en-US" sz="4800" b="1" dirty="0" smtClean="0">
                <a:solidFill>
                  <a:schemeClr val="tx2"/>
                </a:solidFill>
                <a:latin typeface="Gill Sans"/>
                <a:cs typeface="Gill Sans"/>
              </a:rPr>
              <a:t>OPENMED - LEIR</a:t>
            </a:r>
            <a:endParaRPr lang="en-US" sz="4800" b="1" dirty="0">
              <a:solidFill>
                <a:schemeClr val="tx2"/>
              </a:solidFill>
              <a:latin typeface="Gill Sans"/>
              <a:cs typeface="Gill Sans"/>
            </a:endParaRPr>
          </a:p>
        </p:txBody>
      </p:sp>
      <p:sp>
        <p:nvSpPr>
          <p:cNvPr id="5" name="TextBox 4"/>
          <p:cNvSpPr txBox="1"/>
          <p:nvPr/>
        </p:nvSpPr>
        <p:spPr>
          <a:xfrm>
            <a:off x="1037014" y="6273224"/>
            <a:ext cx="6070492" cy="584776"/>
          </a:xfrm>
          <a:prstGeom prst="rect">
            <a:avLst/>
          </a:prstGeom>
          <a:noFill/>
        </p:spPr>
        <p:txBody>
          <a:bodyPr wrap="none" rtlCol="0">
            <a:spAutoFit/>
          </a:bodyPr>
          <a:lstStyle/>
          <a:p>
            <a:r>
              <a:rPr lang="en-US" sz="3200" b="1" dirty="0" smtClean="0">
                <a:cs typeface="Lucida Handwriting"/>
              </a:rPr>
              <a:t>Ion beams for biomedical research</a:t>
            </a:r>
            <a:endParaRPr lang="en-US" sz="3200" b="1" dirty="0">
              <a:cs typeface="Lucida Handwriting"/>
            </a:endParaRPr>
          </a:p>
        </p:txBody>
      </p:sp>
    </p:spTree>
    <p:extLst>
      <p:ext uri="{BB962C8B-B14F-4D97-AF65-F5344CB8AC3E}">
        <p14:creationId xmlns:p14="http://schemas.microsoft.com/office/powerpoint/2010/main" val="26616540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9" t="11729" r="-1591" b="21937"/>
          <a:stretch/>
        </p:blipFill>
        <p:spPr bwMode="auto">
          <a:xfrm>
            <a:off x="999217" y="716470"/>
            <a:ext cx="5910735" cy="57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120693" y="122663"/>
            <a:ext cx="8904773" cy="593807"/>
          </a:xfrm>
        </p:spPr>
        <p:txBody>
          <a:bodyPr>
            <a:normAutofit fontScale="90000"/>
          </a:bodyPr>
          <a:lstStyle/>
          <a:p>
            <a:r>
              <a:rPr lang="en-GB" dirty="0" smtClean="0"/>
              <a:t>Details of the CERN accelerator complex</a:t>
            </a:r>
            <a:endParaRPr lang="en-GB" dirty="0"/>
          </a:p>
        </p:txBody>
      </p:sp>
      <p:sp>
        <p:nvSpPr>
          <p:cNvPr id="2" name="Rectangle 1"/>
          <p:cNvSpPr/>
          <p:nvPr/>
        </p:nvSpPr>
        <p:spPr>
          <a:xfrm>
            <a:off x="3132667" y="4588933"/>
            <a:ext cx="448733" cy="635000"/>
          </a:xfrm>
          <a:prstGeom prst="rect">
            <a:avLst/>
          </a:prstGeom>
          <a:solidFill>
            <a:schemeClr val="tx2">
              <a:lumMod val="40000"/>
              <a:lumOff val="60000"/>
              <a:alpha val="30000"/>
            </a:schemeClr>
          </a:solidFill>
          <a:ln w="254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5728271" y="1938667"/>
            <a:ext cx="3101462" cy="3477875"/>
          </a:xfrm>
          <a:prstGeom prst="rect">
            <a:avLst/>
          </a:prstGeom>
          <a:noFill/>
          <a:ln w="25400">
            <a:solidFill>
              <a:srgbClr val="FF0000"/>
            </a:solidFill>
          </a:ln>
        </p:spPr>
        <p:txBody>
          <a:bodyPr wrap="square" rtlCol="0">
            <a:spAutoFit/>
          </a:bodyPr>
          <a:lstStyle/>
          <a:p>
            <a:pPr marL="0" lvl="1"/>
            <a:r>
              <a:rPr lang="en-GB" sz="2000" dirty="0" smtClean="0"/>
              <a:t>ISOLDE has been producing radio isotopes in many flavours for 40 years already</a:t>
            </a:r>
          </a:p>
          <a:p>
            <a:pPr marL="0" lvl="1"/>
            <a:endParaRPr lang="en-GB" sz="2000" dirty="0"/>
          </a:p>
          <a:p>
            <a:pPr marL="0" lvl="1"/>
            <a:r>
              <a:rPr lang="en-GB" sz="2000" dirty="0" smtClean="0"/>
              <a:t>CERN-MEDICIS will use a dedicated beam line from ISOLDE with the aim of researching novel radio-isotopes for medical diagnostics and treatment </a:t>
            </a:r>
            <a:endParaRPr lang="en-GB" sz="2000" dirty="0"/>
          </a:p>
        </p:txBody>
      </p:sp>
    </p:spTree>
    <p:custDataLst>
      <p:tags r:id="rId1"/>
    </p:custDataLst>
    <p:extLst>
      <p:ext uri="{BB962C8B-B14F-4D97-AF65-F5344CB8AC3E}">
        <p14:creationId xmlns:p14="http://schemas.microsoft.com/office/powerpoint/2010/main" val="3022302209"/>
      </p:ext>
    </p:extLst>
  </p:cSld>
  <p:clrMapOvr>
    <a:masterClrMapping/>
  </p:clrMapOvr>
  <mc:AlternateContent xmlns:mc="http://schemas.openxmlformats.org/markup-compatibility/2006" xmlns:p14="http://schemas.microsoft.com/office/powerpoint/2010/main">
    <mc:Choice Requires="p14">
      <p:transition spd="slow" p14:dur="2000" advTm="39721"/>
    </mc:Choice>
    <mc:Fallback xmlns="">
      <p:transition spd="slow" advTm="39721"/>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CERN Detector technologies </a:t>
            </a:r>
            <a:endParaRPr lang="en-GB" dirty="0"/>
          </a:p>
        </p:txBody>
      </p:sp>
      <p:pic>
        <p:nvPicPr>
          <p:cNvPr id="4" name="Picture 3" descr="cms_120918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716" y="695665"/>
            <a:ext cx="8663411" cy="6120000"/>
          </a:xfrm>
          <a:prstGeom prst="rect">
            <a:avLst/>
          </a:prstGeom>
        </p:spPr>
      </p:pic>
      <p:sp>
        <p:nvSpPr>
          <p:cNvPr id="5" name="Rectangle 4"/>
          <p:cNvSpPr/>
          <p:nvPr/>
        </p:nvSpPr>
        <p:spPr>
          <a:xfrm>
            <a:off x="319716" y="5029200"/>
            <a:ext cx="1873151" cy="8636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759488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885369"/>
            <a:ext cx="9186690" cy="5672667"/>
          </a:xfrm>
          <a:prstGeom prst="rect">
            <a:avLst/>
          </a:prstGeom>
        </p:spPr>
      </p:pic>
      <p:sp>
        <p:nvSpPr>
          <p:cNvPr id="11" name="Title 1"/>
          <p:cNvSpPr txBox="1">
            <a:spLocks/>
          </p:cNvSpPr>
          <p:nvPr/>
        </p:nvSpPr>
        <p:spPr>
          <a:xfrm>
            <a:off x="120693" y="63873"/>
            <a:ext cx="7547687" cy="746508"/>
          </a:xfrm>
          <a:prstGeom prst="rect">
            <a:avLst/>
          </a:prstGeom>
          <a:solidFill>
            <a:srgbClr val="FFFFFF">
              <a:alpha val="50000"/>
            </a:srgbClr>
          </a:solidFill>
        </p:spPr>
        <p:txBody>
          <a:bodyPr>
            <a:normAutofit fontScale="975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smtClean="0"/>
              <a:t>SCINTILLATING CRYSTALS</a:t>
            </a:r>
            <a:endParaRPr lang="en-US" dirty="0"/>
          </a:p>
        </p:txBody>
      </p:sp>
      <p:sp>
        <p:nvSpPr>
          <p:cNvPr id="7" name="TextBox 6"/>
          <p:cNvSpPr txBox="1"/>
          <p:nvPr/>
        </p:nvSpPr>
        <p:spPr>
          <a:xfrm rot="16200000">
            <a:off x="-318848" y="5491349"/>
            <a:ext cx="1035109" cy="276999"/>
          </a:xfrm>
          <a:prstGeom prst="rect">
            <a:avLst/>
          </a:prstGeom>
          <a:noFill/>
        </p:spPr>
        <p:txBody>
          <a:bodyPr wrap="none" rtlCol="0">
            <a:spAutoFit/>
          </a:bodyPr>
          <a:lstStyle/>
          <a:p>
            <a:r>
              <a:rPr lang="en-US" sz="1200" dirty="0" smtClean="0">
                <a:solidFill>
                  <a:schemeClr val="bg1"/>
                </a:solidFill>
              </a:rPr>
              <a:t>Photos: CERN</a:t>
            </a:r>
            <a:endParaRPr lang="en-US" sz="1200" dirty="0">
              <a:solidFill>
                <a:schemeClr val="bg1"/>
              </a:solidFill>
            </a:endParaRPr>
          </a:p>
        </p:txBody>
      </p:sp>
    </p:spTree>
    <p:extLst>
      <p:ext uri="{BB962C8B-B14F-4D97-AF65-F5344CB8AC3E}">
        <p14:creationId xmlns:p14="http://schemas.microsoft.com/office/powerpoint/2010/main" val="43773438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61" y="419566"/>
            <a:ext cx="8718506" cy="593807"/>
          </a:xfrm>
        </p:spPr>
        <p:txBody>
          <a:bodyPr>
            <a:normAutofit fontScale="90000"/>
          </a:bodyPr>
          <a:lstStyle/>
          <a:p>
            <a:r>
              <a:rPr lang="en-US" dirty="0" smtClean="0"/>
              <a:t>PET systems derived from CMS </a:t>
            </a:r>
            <a:r>
              <a:rPr lang="en-US" dirty="0" err="1" smtClean="0"/>
              <a:t>crysatl</a:t>
            </a:r>
            <a:r>
              <a:rPr lang="en-US" dirty="0" smtClean="0"/>
              <a:t> work (Crystal Clear Collaboration)</a:t>
            </a:r>
            <a:endParaRPr lang="en-US" dirty="0"/>
          </a:p>
        </p:txBody>
      </p:sp>
      <p:sp>
        <p:nvSpPr>
          <p:cNvPr id="3" name="Content Placeholder 2"/>
          <p:cNvSpPr>
            <a:spLocks noGrp="1"/>
          </p:cNvSpPr>
          <p:nvPr>
            <p:ph idx="1"/>
          </p:nvPr>
        </p:nvSpPr>
        <p:spPr>
          <a:xfrm>
            <a:off x="280817" y="1569660"/>
            <a:ext cx="8312850" cy="5288340"/>
          </a:xfrm>
        </p:spPr>
        <p:txBody>
          <a:bodyPr>
            <a:normAutofit/>
          </a:bodyPr>
          <a:lstStyle/>
          <a:p>
            <a:r>
              <a:rPr lang="en-US" dirty="0" smtClean="0">
                <a:solidFill>
                  <a:srgbClr val="000000"/>
                </a:solidFill>
                <a:latin typeface="+mn-lt"/>
              </a:rPr>
              <a:t>Since 1996: </a:t>
            </a:r>
            <a:r>
              <a:rPr lang="en-US" dirty="0" err="1" smtClean="0">
                <a:solidFill>
                  <a:srgbClr val="000000"/>
                </a:solidFill>
                <a:latin typeface="+mn-lt"/>
              </a:rPr>
              <a:t>ClearPET</a:t>
            </a:r>
            <a:r>
              <a:rPr lang="en-US" dirty="0" smtClean="0">
                <a:solidFill>
                  <a:srgbClr val="000000"/>
                </a:solidFill>
                <a:latin typeface="+mn-lt"/>
              </a:rPr>
              <a:t>: PET for small animal imaging</a:t>
            </a:r>
          </a:p>
          <a:p>
            <a:r>
              <a:rPr lang="en-US" dirty="0" smtClean="0">
                <a:solidFill>
                  <a:srgbClr val="000000"/>
                </a:solidFill>
                <a:latin typeface="+mn-lt"/>
              </a:rPr>
              <a:t>Since 2001: </a:t>
            </a:r>
            <a:r>
              <a:rPr lang="en-US" dirty="0" err="1" smtClean="0">
                <a:solidFill>
                  <a:srgbClr val="000000"/>
                </a:solidFill>
                <a:latin typeface="+mn-lt"/>
              </a:rPr>
              <a:t>ClearPEM</a:t>
            </a:r>
            <a:r>
              <a:rPr lang="en-US" dirty="0" smtClean="0">
                <a:solidFill>
                  <a:srgbClr val="000000"/>
                </a:solidFill>
                <a:latin typeface="+mn-lt"/>
              </a:rPr>
              <a:t>: PET dedicated to breast imaging</a:t>
            </a:r>
          </a:p>
          <a:p>
            <a:r>
              <a:rPr lang="en-US" dirty="0" smtClean="0">
                <a:solidFill>
                  <a:srgbClr val="000000"/>
                </a:solidFill>
                <a:latin typeface="+mn-lt"/>
              </a:rPr>
              <a:t>Since 2010: </a:t>
            </a:r>
            <a:r>
              <a:rPr lang="en-US" dirty="0" err="1" smtClean="0">
                <a:solidFill>
                  <a:srgbClr val="000000"/>
                </a:solidFill>
                <a:latin typeface="+mn-lt"/>
              </a:rPr>
              <a:t>EndTOFPET</a:t>
            </a:r>
            <a:r>
              <a:rPr lang="en-US" dirty="0" smtClean="0">
                <a:solidFill>
                  <a:srgbClr val="000000"/>
                </a:solidFill>
                <a:latin typeface="+mn-lt"/>
              </a:rPr>
              <a:t>: Endoscopic PET for pancreatic and prostate cancer</a:t>
            </a:r>
          </a:p>
          <a:p>
            <a:pPr marL="0" indent="0">
              <a:buNone/>
            </a:pPr>
            <a:endParaRPr lang="en-US" dirty="0">
              <a:solidFill>
                <a:srgbClr val="000000"/>
              </a:solidFill>
              <a:latin typeface="+mn-lt"/>
            </a:endParaRPr>
          </a:p>
        </p:txBody>
      </p:sp>
    </p:spTree>
    <p:extLst>
      <p:ext uri="{BB962C8B-B14F-4D97-AF65-F5344CB8AC3E}">
        <p14:creationId xmlns:p14="http://schemas.microsoft.com/office/powerpoint/2010/main" val="393706270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8947"/>
            <a:ext cx="9194552" cy="6099053"/>
          </a:xfrm>
          <a:prstGeom prst="rect">
            <a:avLst/>
          </a:prstGeom>
        </p:spPr>
      </p:pic>
      <p:sp>
        <p:nvSpPr>
          <p:cNvPr id="11" name="Title 1"/>
          <p:cNvSpPr txBox="1">
            <a:spLocks/>
          </p:cNvSpPr>
          <p:nvPr/>
        </p:nvSpPr>
        <p:spPr>
          <a:xfrm>
            <a:off x="120692" y="63873"/>
            <a:ext cx="9023307" cy="746508"/>
          </a:xfrm>
          <a:prstGeom prst="rect">
            <a:avLst/>
          </a:prstGeom>
          <a:solidFill>
            <a:srgbClr val="FFFFFF">
              <a:alpha val="50000"/>
            </a:srgbClr>
          </a:solidFill>
        </p:spPr>
        <p:txBody>
          <a:bodyPr>
            <a:normAutofit fontScale="67500" lnSpcReduction="200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err="1" smtClean="0"/>
              <a:t>ClearPEM</a:t>
            </a:r>
            <a:r>
              <a:rPr lang="en-US" dirty="0" smtClean="0"/>
              <a:t> – Positron Emission Tomography for Mammography</a:t>
            </a:r>
            <a:endParaRPr lang="en-US" dirty="0"/>
          </a:p>
        </p:txBody>
      </p:sp>
      <p:sp>
        <p:nvSpPr>
          <p:cNvPr id="9" name="TextBox 8"/>
          <p:cNvSpPr txBox="1"/>
          <p:nvPr/>
        </p:nvSpPr>
        <p:spPr>
          <a:xfrm rot="16200000">
            <a:off x="-984560" y="4789150"/>
            <a:ext cx="2437837" cy="276999"/>
          </a:xfrm>
          <a:prstGeom prst="rect">
            <a:avLst/>
          </a:prstGeom>
          <a:noFill/>
        </p:spPr>
        <p:txBody>
          <a:bodyPr wrap="none" rtlCol="0">
            <a:spAutoFit/>
          </a:bodyPr>
          <a:lstStyle/>
          <a:p>
            <a:r>
              <a:rPr lang="en-US" sz="1200" dirty="0" smtClean="0">
                <a:solidFill>
                  <a:schemeClr val="bg1"/>
                </a:solidFill>
              </a:rPr>
              <a:t>Photos: Crystal Clear </a:t>
            </a:r>
            <a:r>
              <a:rPr lang="en-US" sz="1200" dirty="0" err="1" smtClean="0">
                <a:solidFill>
                  <a:schemeClr val="bg1"/>
                </a:solidFill>
              </a:rPr>
              <a:t>Cololaboration</a:t>
            </a:r>
            <a:endParaRPr lang="en-US" sz="1200" dirty="0">
              <a:solidFill>
                <a:schemeClr val="bg1"/>
              </a:solidFill>
            </a:endParaRPr>
          </a:p>
        </p:txBody>
      </p:sp>
    </p:spTree>
    <p:extLst>
      <p:ext uri="{BB962C8B-B14F-4D97-AF65-F5344CB8AC3E}">
        <p14:creationId xmlns:p14="http://schemas.microsoft.com/office/powerpoint/2010/main" val="11252783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Image 18" descr="sagitalP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6200000" flipH="1">
            <a:off x="4141787" y="3706813"/>
            <a:ext cx="2506663" cy="271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6" name="Image 5" descr="IRM AUBIN AX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366713" y="1252538"/>
            <a:ext cx="2598737" cy="331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7" name="Image 6" descr="IRM soustractAUbin SAG.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713" y="3865563"/>
            <a:ext cx="2598737"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Connecteur droit avec flèche 13"/>
          <p:cNvCxnSpPr/>
          <p:nvPr/>
        </p:nvCxnSpPr>
        <p:spPr>
          <a:xfrm flipH="1">
            <a:off x="5572125" y="5172075"/>
            <a:ext cx="796925"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4795838" y="5724525"/>
            <a:ext cx="747712"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3927475" y="4956175"/>
            <a:ext cx="627063"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108551" name="Image 21" descr="frontalAUBIN P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10800000" flipH="1">
            <a:off x="4105275" y="1192213"/>
            <a:ext cx="2717800"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Connecteur droit avec flèche 22"/>
          <p:cNvCxnSpPr/>
          <p:nvPr/>
        </p:nvCxnSpPr>
        <p:spPr>
          <a:xfrm flipH="1">
            <a:off x="5715000" y="2362200"/>
            <a:ext cx="715963"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4311650" y="2743200"/>
            <a:ext cx="601663"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H="1">
            <a:off x="5597525" y="3200400"/>
            <a:ext cx="715963"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08556" name="ZoneTexte 20"/>
          <p:cNvSpPr txBox="1">
            <a:spLocks noChangeArrowheads="1"/>
          </p:cNvSpPr>
          <p:nvPr/>
        </p:nvSpPr>
        <p:spPr bwMode="auto">
          <a:xfrm>
            <a:off x="366713" y="1290638"/>
            <a:ext cx="749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fr-FR" b="1" smtClean="0">
                <a:solidFill>
                  <a:srgbClr val="FFFFFF"/>
                </a:solidFill>
              </a:rPr>
              <a:t>MRI</a:t>
            </a:r>
          </a:p>
        </p:txBody>
      </p:sp>
      <p:sp>
        <p:nvSpPr>
          <p:cNvPr id="108557" name="ZoneTexte 25"/>
          <p:cNvSpPr txBox="1">
            <a:spLocks noChangeArrowheads="1"/>
          </p:cNvSpPr>
          <p:nvPr/>
        </p:nvSpPr>
        <p:spPr bwMode="auto">
          <a:xfrm>
            <a:off x="3048000" y="2025650"/>
            <a:ext cx="9191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fr-FR" b="1" smtClean="0">
                <a:solidFill>
                  <a:srgbClr val="000000"/>
                </a:solidFill>
              </a:rPr>
              <a:t>Axial</a:t>
            </a:r>
          </a:p>
          <a:p>
            <a:pPr eaLnBrk="0" fontAlgn="base" hangingPunct="0">
              <a:spcBef>
                <a:spcPct val="0"/>
              </a:spcBef>
              <a:spcAft>
                <a:spcPct val="0"/>
              </a:spcAft>
            </a:pPr>
            <a:r>
              <a:rPr lang="fr-FR" b="1" smtClean="0">
                <a:solidFill>
                  <a:srgbClr val="000000"/>
                </a:solidFill>
              </a:rPr>
              <a:t>view</a:t>
            </a:r>
          </a:p>
        </p:txBody>
      </p:sp>
      <p:sp>
        <p:nvSpPr>
          <p:cNvPr id="108558" name="ZoneTexte 26"/>
          <p:cNvSpPr txBox="1">
            <a:spLocks noChangeArrowheads="1"/>
          </p:cNvSpPr>
          <p:nvPr/>
        </p:nvSpPr>
        <p:spPr bwMode="auto">
          <a:xfrm>
            <a:off x="2909888" y="4767263"/>
            <a:ext cx="12969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fr-FR" b="1" smtClean="0">
                <a:solidFill>
                  <a:srgbClr val="000000"/>
                </a:solidFill>
              </a:rPr>
              <a:t>Sagittal</a:t>
            </a:r>
          </a:p>
          <a:p>
            <a:pPr eaLnBrk="0" fontAlgn="base" hangingPunct="0">
              <a:spcBef>
                <a:spcPct val="0"/>
              </a:spcBef>
              <a:spcAft>
                <a:spcPct val="0"/>
              </a:spcAft>
            </a:pPr>
            <a:r>
              <a:rPr lang="fr-FR" b="1" smtClean="0">
                <a:solidFill>
                  <a:srgbClr val="000000"/>
                </a:solidFill>
              </a:rPr>
              <a:t>view</a:t>
            </a:r>
          </a:p>
        </p:txBody>
      </p:sp>
      <p:sp>
        <p:nvSpPr>
          <p:cNvPr id="108559" name="ZoneTexte 27"/>
          <p:cNvSpPr txBox="1">
            <a:spLocks noChangeArrowheads="1"/>
          </p:cNvSpPr>
          <p:nvPr/>
        </p:nvSpPr>
        <p:spPr bwMode="auto">
          <a:xfrm>
            <a:off x="4110038" y="1214438"/>
            <a:ext cx="1911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fr-FR" b="1" smtClean="0">
                <a:solidFill>
                  <a:srgbClr val="000000"/>
                </a:solidFill>
              </a:rPr>
              <a:t>CLEARPEM</a:t>
            </a:r>
          </a:p>
        </p:txBody>
      </p:sp>
      <p:pic>
        <p:nvPicPr>
          <p:cNvPr id="108561" name="Image 12" descr="AUBIN Fusion TEP.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10338" y="2708275"/>
            <a:ext cx="2633662"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62" name="TextBox 3"/>
          <p:cNvSpPr txBox="1">
            <a:spLocks noChangeArrowheads="1"/>
          </p:cNvSpPr>
          <p:nvPr/>
        </p:nvSpPr>
        <p:spPr bwMode="auto">
          <a:xfrm>
            <a:off x="6705600" y="4724400"/>
            <a:ext cx="21113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mtClean="0">
                <a:solidFill>
                  <a:srgbClr val="000000"/>
                </a:solidFill>
              </a:rPr>
              <a:t>Full body PET</a:t>
            </a:r>
          </a:p>
        </p:txBody>
      </p:sp>
      <p:pic>
        <p:nvPicPr>
          <p:cNvPr id="108563"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0911" y="1089553"/>
            <a:ext cx="175895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64" name="Picture 9" descr="CCC-LOGO-99.PICT                                               00000002CMS                            AD325BA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31198" y="2000778"/>
            <a:ext cx="63341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65" name="Footer Placeholder 2"/>
          <p:cNvSpPr>
            <a:spLocks noGrp="1"/>
          </p:cNvSpPr>
          <p:nvPr>
            <p:ph type="ftr"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solidFill>
                  <a:srgbClr val="000000"/>
                </a:solidFill>
              </a:rPr>
              <a:t>Brussels, May 29 2013</a:t>
            </a:r>
          </a:p>
        </p:txBody>
      </p:sp>
      <p:sp>
        <p:nvSpPr>
          <p:cNvPr id="108566" name="TextBox 2"/>
          <p:cNvSpPr txBox="1">
            <a:spLocks noChangeArrowheads="1"/>
          </p:cNvSpPr>
          <p:nvPr/>
        </p:nvSpPr>
        <p:spPr bwMode="auto">
          <a:xfrm>
            <a:off x="4110038" y="6316664"/>
            <a:ext cx="3998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200" dirty="0" smtClean="0">
                <a:solidFill>
                  <a:srgbClr val="000000"/>
                </a:solidFill>
              </a:rPr>
              <a:t>M. </a:t>
            </a:r>
            <a:r>
              <a:rPr lang="en-US" sz="1200" dirty="0" err="1" smtClean="0">
                <a:solidFill>
                  <a:srgbClr val="000000"/>
                </a:solidFill>
              </a:rPr>
              <a:t>Pizzichemi</a:t>
            </a:r>
            <a:r>
              <a:rPr lang="en-US" sz="1200" dirty="0" smtClean="0">
                <a:solidFill>
                  <a:srgbClr val="000000"/>
                </a:solidFill>
              </a:rPr>
              <a:t> on behalf of </a:t>
            </a:r>
            <a:r>
              <a:rPr lang="en-US" sz="1200" dirty="0" err="1" smtClean="0">
                <a:solidFill>
                  <a:srgbClr val="000000"/>
                </a:solidFill>
              </a:rPr>
              <a:t>ClearPEmsonic</a:t>
            </a:r>
            <a:r>
              <a:rPr lang="en-US" sz="1200" dirty="0" smtClean="0">
                <a:solidFill>
                  <a:srgbClr val="000000"/>
                </a:solidFill>
              </a:rPr>
              <a:t> collaboration</a:t>
            </a:r>
          </a:p>
          <a:p>
            <a:pPr eaLnBrk="0" fontAlgn="base" hangingPunct="0">
              <a:spcBef>
                <a:spcPct val="0"/>
              </a:spcBef>
              <a:spcAft>
                <a:spcPct val="0"/>
              </a:spcAft>
            </a:pPr>
            <a:r>
              <a:rPr lang="en-US" sz="1200" dirty="0" smtClean="0">
                <a:solidFill>
                  <a:srgbClr val="000000"/>
                </a:solidFill>
              </a:rPr>
              <a:t>CHEF2013 conference, Paris April 2013</a:t>
            </a:r>
          </a:p>
        </p:txBody>
      </p:sp>
      <p:sp>
        <p:nvSpPr>
          <p:cNvPr id="26" name="Title 1"/>
          <p:cNvSpPr txBox="1">
            <a:spLocks/>
          </p:cNvSpPr>
          <p:nvPr/>
        </p:nvSpPr>
        <p:spPr>
          <a:xfrm>
            <a:off x="120692" y="63873"/>
            <a:ext cx="9023307" cy="746508"/>
          </a:xfrm>
          <a:prstGeom prst="rect">
            <a:avLst/>
          </a:prstGeom>
          <a:solidFill>
            <a:srgbClr val="FFFFFF">
              <a:alpha val="50000"/>
            </a:srgbClr>
          </a:solidFill>
        </p:spPr>
        <p:txBody>
          <a:bodyPr>
            <a:normAutofit fontScale="975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err="1" smtClean="0"/>
              <a:t>ClearPEM</a:t>
            </a:r>
            <a:r>
              <a:rPr lang="en-US" dirty="0" smtClean="0"/>
              <a:t> – First images</a:t>
            </a:r>
            <a:endParaRPr lang="en-US" dirty="0"/>
          </a:p>
        </p:txBody>
      </p:sp>
    </p:spTree>
    <p:extLst>
      <p:ext uri="{BB962C8B-B14F-4D97-AF65-F5344CB8AC3E}">
        <p14:creationId xmlns:p14="http://schemas.microsoft.com/office/powerpoint/2010/main" val="23971708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CERN Detector technologies (contd.) </a:t>
            </a:r>
            <a:endParaRPr lang="en-GB" dirty="0"/>
          </a:p>
        </p:txBody>
      </p:sp>
      <p:pic>
        <p:nvPicPr>
          <p:cNvPr id="4" name="Picture 3" descr="cms_120918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716" y="738000"/>
            <a:ext cx="8663411" cy="6120000"/>
          </a:xfrm>
          <a:prstGeom prst="rect">
            <a:avLst/>
          </a:prstGeom>
        </p:spPr>
      </p:pic>
      <p:sp>
        <p:nvSpPr>
          <p:cNvPr id="5" name="Rectangle 4"/>
          <p:cNvSpPr/>
          <p:nvPr/>
        </p:nvSpPr>
        <p:spPr>
          <a:xfrm>
            <a:off x="4299050" y="1075267"/>
            <a:ext cx="2516618" cy="5334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961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547"/>
          <a:stretch/>
        </p:blipFill>
        <p:spPr bwMode="auto">
          <a:xfrm>
            <a:off x="6230741" y="315419"/>
            <a:ext cx="2858255" cy="18000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3" name="Rectangle 2"/>
          <p:cNvSpPr>
            <a:spLocks noChangeArrowheads="1"/>
          </p:cNvSpPr>
          <p:nvPr/>
        </p:nvSpPr>
        <p:spPr bwMode="auto">
          <a:xfrm>
            <a:off x="0" y="0"/>
            <a:ext cx="91440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r>
              <a:rPr lang="en-US" sz="3200" b="1" dirty="0" smtClean="0">
                <a:solidFill>
                  <a:schemeClr val="tx2"/>
                </a:solidFill>
                <a:latin typeface="Gill Sans"/>
                <a:cs typeface="Gill Sans"/>
              </a:rPr>
              <a:t>Medipix  - Hybrid pixel detectors</a:t>
            </a:r>
            <a:endParaRPr lang="en-US" sz="3200" b="1" dirty="0">
              <a:solidFill>
                <a:schemeClr val="tx2"/>
              </a:solidFill>
              <a:latin typeface="Gill Sans"/>
              <a:cs typeface="Gill Sans"/>
            </a:endParaRPr>
          </a:p>
        </p:txBody>
      </p:sp>
      <p:sp>
        <p:nvSpPr>
          <p:cNvPr id="6" name="Rectangle 6"/>
          <p:cNvSpPr>
            <a:spLocks noChangeArrowheads="1"/>
          </p:cNvSpPr>
          <p:nvPr/>
        </p:nvSpPr>
        <p:spPr bwMode="auto">
          <a:xfrm>
            <a:off x="213813" y="1111688"/>
            <a:ext cx="8183900" cy="5237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2400" dirty="0" smtClean="0">
                <a:solidFill>
                  <a:schemeClr val="tx2"/>
                </a:solidFill>
              </a:rPr>
              <a:t>Developed initially for LHC:</a:t>
            </a:r>
          </a:p>
          <a:p>
            <a:endParaRPr lang="en-GB" sz="2400" dirty="0" smtClean="0">
              <a:solidFill>
                <a:schemeClr val="tx2"/>
              </a:solidFill>
            </a:endParaRPr>
          </a:p>
          <a:p>
            <a:pPr marL="342900" indent="-342900">
              <a:buFont typeface="Arial"/>
              <a:buChar char="•"/>
            </a:pPr>
            <a:r>
              <a:rPr lang="en-GB" sz="2400" dirty="0" smtClean="0">
                <a:solidFill>
                  <a:schemeClr val="tx2"/>
                </a:solidFill>
              </a:rPr>
              <a:t>3 large scale vertex detector systems operating smoothly</a:t>
            </a:r>
          </a:p>
          <a:p>
            <a:pPr marL="342900" indent="-342900">
              <a:buFont typeface="Arial"/>
              <a:buChar char="•"/>
            </a:pPr>
            <a:r>
              <a:rPr lang="en-GB" sz="2400" dirty="0" smtClean="0">
                <a:solidFill>
                  <a:schemeClr val="tx2"/>
                </a:solidFill>
              </a:rPr>
              <a:t>One large RICH detector system (based on hybrid pixels in a </a:t>
            </a:r>
            <a:r>
              <a:rPr lang="en-GB" sz="2400" dirty="0" err="1" smtClean="0">
                <a:solidFill>
                  <a:schemeClr val="tx2"/>
                </a:solidFill>
              </a:rPr>
              <a:t>photodetector</a:t>
            </a:r>
            <a:r>
              <a:rPr lang="en-GB" sz="2400" dirty="0" smtClean="0">
                <a:solidFill>
                  <a:schemeClr val="tx2"/>
                </a:solidFill>
              </a:rPr>
              <a:t> tube) contributing to LHCb physics</a:t>
            </a:r>
          </a:p>
          <a:p>
            <a:endParaRPr lang="en-GB" sz="2400" dirty="0">
              <a:solidFill>
                <a:schemeClr val="tx2"/>
              </a:solidFill>
            </a:endParaRPr>
          </a:p>
          <a:p>
            <a:r>
              <a:rPr lang="en-GB" sz="2400" dirty="0" smtClean="0">
                <a:solidFill>
                  <a:schemeClr val="tx2"/>
                </a:solidFill>
              </a:rPr>
              <a:t>In the Medipix2 and Medipix3 Collaborations we have taken the technology into many new fields</a:t>
            </a:r>
          </a:p>
          <a:p>
            <a:endParaRPr lang="en-GB" sz="2400" dirty="0">
              <a:solidFill>
                <a:schemeClr val="tx2"/>
              </a:solidFill>
            </a:endParaRPr>
          </a:p>
          <a:p>
            <a:pPr marL="342900" indent="-342900">
              <a:buFont typeface="Arial"/>
              <a:buChar char="•"/>
            </a:pPr>
            <a:r>
              <a:rPr lang="en-GB" sz="2400" dirty="0" smtClean="0">
                <a:solidFill>
                  <a:schemeClr val="tx2"/>
                </a:solidFill>
              </a:rPr>
              <a:t>Medipix2 – single photon counting</a:t>
            </a:r>
          </a:p>
          <a:p>
            <a:pPr marL="342900" indent="-342900">
              <a:buFont typeface="Arial"/>
              <a:buChar char="•"/>
            </a:pPr>
            <a:r>
              <a:rPr lang="en-GB" sz="2400" dirty="0" smtClean="0">
                <a:solidFill>
                  <a:schemeClr val="tx2"/>
                </a:solidFill>
              </a:rPr>
              <a:t>Timepix – energy measurements at low rate</a:t>
            </a:r>
          </a:p>
          <a:p>
            <a:pPr marL="342900" indent="-342900">
              <a:buFont typeface="Arial"/>
              <a:buChar char="•"/>
            </a:pPr>
            <a:r>
              <a:rPr lang="en-GB" sz="2400" dirty="0" smtClean="0">
                <a:solidFill>
                  <a:schemeClr val="tx2"/>
                </a:solidFill>
              </a:rPr>
              <a:t>Medipix3 – Energy measurements at high rate with good energy resolution</a:t>
            </a:r>
          </a:p>
          <a:p>
            <a:pPr marL="342900" indent="-342900">
              <a:buFont typeface="Arial"/>
              <a:buChar char="•"/>
            </a:pPr>
            <a:r>
              <a:rPr lang="en-GB" sz="2400" dirty="0" smtClean="0">
                <a:solidFill>
                  <a:schemeClr val="tx2"/>
                </a:solidFill>
              </a:rPr>
              <a:t>Timepix3 – Data driven readout containing both energy and time stamp information</a:t>
            </a:r>
            <a:endParaRPr lang="en-US" b="1" dirty="0">
              <a:solidFill>
                <a:srgbClr val="376092"/>
              </a:solidFill>
            </a:endParaRPr>
          </a:p>
        </p:txBody>
      </p:sp>
    </p:spTree>
    <p:extLst>
      <p:ext uri="{BB962C8B-B14F-4D97-AF65-F5344CB8AC3E}">
        <p14:creationId xmlns:p14="http://schemas.microsoft.com/office/powerpoint/2010/main" val="3240574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animEffect transition="in" filter="dissolve">
                                      <p:cBhvr>
                                        <p:cTn id="7" dur="500"/>
                                        <p:tgtEl>
                                          <p:spTgt spid="6">
                                            <p:txEl>
                                              <p:pRg st="5" end="5"/>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7" end="7"/>
                                            </p:txEl>
                                          </p:spTgt>
                                        </p:tgtEl>
                                        <p:attrNameLst>
                                          <p:attrName>style.visibility</p:attrName>
                                        </p:attrNameLst>
                                      </p:cBhvr>
                                      <p:to>
                                        <p:strVal val="visible"/>
                                      </p:to>
                                    </p:set>
                                    <p:animEffect transition="in" filter="dissolve">
                                      <p:cBhvr>
                                        <p:cTn id="10" dur="500"/>
                                        <p:tgtEl>
                                          <p:spTgt spid="6">
                                            <p:txEl>
                                              <p:pRg st="7" end="7"/>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animEffect transition="in" filter="dissolve">
                                      <p:cBhvr>
                                        <p:cTn id="13" dur="500"/>
                                        <p:tgtEl>
                                          <p:spTgt spid="6">
                                            <p:txEl>
                                              <p:pRg st="8" end="8"/>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6">
                                            <p:txEl>
                                              <p:pRg st="9" end="9"/>
                                            </p:txEl>
                                          </p:spTgt>
                                        </p:tgtEl>
                                        <p:attrNameLst>
                                          <p:attrName>style.visibility</p:attrName>
                                        </p:attrNameLst>
                                      </p:cBhvr>
                                      <p:to>
                                        <p:strVal val="visible"/>
                                      </p:to>
                                    </p:set>
                                    <p:animEffect transition="in" filter="dissolve">
                                      <p:cBhvr>
                                        <p:cTn id="16" dur="500"/>
                                        <p:tgtEl>
                                          <p:spTgt spid="6">
                                            <p:txEl>
                                              <p:pRg st="9" end="9"/>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animEffect transition="in" filter="dissolve">
                                      <p:cBhvr>
                                        <p:cTn id="19"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Tumorbi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884" y="1282784"/>
            <a:ext cx="5875485" cy="48983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rot="16200000">
            <a:off x="7730470" y="5394101"/>
            <a:ext cx="19367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algn="r" eaLnBrk="1" hangingPunct="1">
              <a:spcBef>
                <a:spcPct val="50000"/>
              </a:spcBef>
            </a:pPr>
            <a:r>
              <a:rPr lang="en-GB" sz="1400" dirty="0" smtClean="0">
                <a:latin typeface="Gill Sans"/>
                <a:cs typeface="Gill Sans"/>
              </a:rPr>
              <a:t>Image courtesy </a:t>
            </a:r>
            <a:r>
              <a:rPr lang="en-GB" sz="1400" dirty="0" err="1" smtClean="0">
                <a:latin typeface="Gill Sans"/>
                <a:cs typeface="Gill Sans"/>
              </a:rPr>
              <a:t>MedAustron</a:t>
            </a:r>
            <a:endParaRPr lang="en-GB" sz="1400" dirty="0">
              <a:latin typeface="Gill Sans"/>
              <a:cs typeface="Gill Sans"/>
            </a:endParaRPr>
          </a:p>
        </p:txBody>
      </p:sp>
      <p:sp>
        <p:nvSpPr>
          <p:cNvPr id="4" name="TextBox 3"/>
          <p:cNvSpPr txBox="1"/>
          <p:nvPr/>
        </p:nvSpPr>
        <p:spPr>
          <a:xfrm>
            <a:off x="0" y="295643"/>
            <a:ext cx="7571303" cy="784830"/>
          </a:xfrm>
          <a:prstGeom prst="rect">
            <a:avLst/>
          </a:prstGeom>
          <a:noFill/>
        </p:spPr>
        <p:txBody>
          <a:bodyPr wrap="none" rtlCol="0">
            <a:spAutoFit/>
          </a:bodyPr>
          <a:lstStyle/>
          <a:p>
            <a:pPr>
              <a:lnSpc>
                <a:spcPct val="80000"/>
              </a:lnSpc>
            </a:pPr>
            <a:r>
              <a:rPr lang="en-US" sz="5400" b="1" dirty="0" smtClean="0">
                <a:solidFill>
                  <a:schemeClr val="tx2"/>
                </a:solidFill>
                <a:latin typeface="Gill Sans"/>
                <a:cs typeface="Gill Sans"/>
              </a:rPr>
              <a:t>HADRON THERAPY</a:t>
            </a:r>
            <a:endParaRPr lang="en-US" sz="5400" b="1" dirty="0">
              <a:solidFill>
                <a:schemeClr val="tx2"/>
              </a:solidFill>
              <a:latin typeface="Gill Sans"/>
              <a:cs typeface="Gill Sans"/>
            </a:endParaRPr>
          </a:p>
        </p:txBody>
      </p:sp>
      <p:sp>
        <p:nvSpPr>
          <p:cNvPr id="5" name="Rectangle 3"/>
          <p:cNvSpPr>
            <a:spLocks noChangeArrowheads="1"/>
          </p:cNvSpPr>
          <p:nvPr/>
        </p:nvSpPr>
        <p:spPr bwMode="auto">
          <a:xfrm>
            <a:off x="1637504" y="3076225"/>
            <a:ext cx="1249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eaLnBrk="1" hangingPunct="1">
              <a:spcBef>
                <a:spcPct val="50000"/>
              </a:spcBef>
            </a:pPr>
            <a:r>
              <a:rPr lang="en-GB" dirty="0" smtClean="0">
                <a:solidFill>
                  <a:srgbClr val="327AEB"/>
                </a:solidFill>
                <a:latin typeface="Gill Sans"/>
                <a:cs typeface="Gill Sans"/>
              </a:rPr>
              <a:t>X rays</a:t>
            </a:r>
            <a:endParaRPr lang="en-GB" dirty="0">
              <a:solidFill>
                <a:srgbClr val="327AEB"/>
              </a:solidFill>
              <a:latin typeface="Gill Sans"/>
              <a:cs typeface="Gill Sans"/>
            </a:endParaRPr>
          </a:p>
        </p:txBody>
      </p:sp>
      <p:sp>
        <p:nvSpPr>
          <p:cNvPr id="6" name="Rectangle 5"/>
          <p:cNvSpPr>
            <a:spLocks noChangeArrowheads="1"/>
          </p:cNvSpPr>
          <p:nvPr/>
        </p:nvSpPr>
        <p:spPr bwMode="auto">
          <a:xfrm>
            <a:off x="4914627" y="3076225"/>
            <a:ext cx="1249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eaLnBrk="1" hangingPunct="1">
              <a:spcBef>
                <a:spcPct val="50000"/>
              </a:spcBef>
            </a:pPr>
            <a:r>
              <a:rPr lang="en-GB" dirty="0" smtClean="0">
                <a:solidFill>
                  <a:srgbClr val="327AEB"/>
                </a:solidFill>
                <a:latin typeface="Gill Sans"/>
                <a:cs typeface="Gill Sans"/>
              </a:rPr>
              <a:t>Protons</a:t>
            </a:r>
            <a:endParaRPr lang="en-GB" dirty="0">
              <a:solidFill>
                <a:srgbClr val="327AEB"/>
              </a:solidFill>
              <a:latin typeface="Gill Sans"/>
              <a:cs typeface="Gill Sans"/>
            </a:endParaRPr>
          </a:p>
        </p:txBody>
      </p:sp>
    </p:spTree>
    <p:extLst>
      <p:ext uri="{BB962C8B-B14F-4D97-AF65-F5344CB8AC3E}">
        <p14:creationId xmlns:p14="http://schemas.microsoft.com/office/powerpoint/2010/main" val="125476957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78" name="Rectangle 18"/>
          <p:cNvSpPr>
            <a:spLocks noGrp="1" noChangeArrowheads="1"/>
          </p:cNvSpPr>
          <p:nvPr>
            <p:ph type="title"/>
          </p:nvPr>
        </p:nvSpPr>
        <p:spPr>
          <a:xfrm>
            <a:off x="152400" y="142852"/>
            <a:ext cx="7620000" cy="609600"/>
          </a:xfrm>
        </p:spPr>
        <p:txBody>
          <a:bodyPr>
            <a:normAutofit fontScale="90000"/>
          </a:bodyPr>
          <a:lstStyle/>
          <a:p>
            <a:pPr>
              <a:defRPr/>
            </a:pPr>
            <a:r>
              <a:rPr lang="en-US" dirty="0" smtClean="0"/>
              <a:t>High resolution X-ray imaging using a micro-focus X-ray source(2)</a:t>
            </a:r>
          </a:p>
        </p:txBody>
      </p:sp>
      <p:pic>
        <p:nvPicPr>
          <p:cNvPr id="31"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984918" y="29980"/>
            <a:ext cx="1054897" cy="936000"/>
          </a:xfrm>
          <a:prstGeom prst="rect">
            <a:avLst/>
          </a:prstGeom>
          <a:noFill/>
          <a:ln w="9525">
            <a:noFill/>
            <a:miter lim="800000"/>
            <a:headEnd/>
            <a:tailEnd/>
          </a:ln>
        </p:spPr>
      </p:pic>
      <p:pic>
        <p:nvPicPr>
          <p:cNvPr id="33" name="Picture 2"/>
          <p:cNvPicPr>
            <a:picLocks noChangeAspect="1" noChangeArrowheads="1"/>
          </p:cNvPicPr>
          <p:nvPr/>
        </p:nvPicPr>
        <p:blipFill>
          <a:blip r:embed="rId4" cstate="print"/>
          <a:srcRect/>
          <a:stretch>
            <a:fillRect/>
          </a:stretch>
        </p:blipFill>
        <p:spPr bwMode="auto">
          <a:xfrm>
            <a:off x="4627075" y="1808163"/>
            <a:ext cx="4465637" cy="4465637"/>
          </a:xfrm>
          <a:prstGeom prst="rect">
            <a:avLst/>
          </a:prstGeom>
          <a:noFill/>
          <a:ln w="28575">
            <a:noFill/>
            <a:miter lim="800000"/>
            <a:headEnd/>
            <a:tailEnd/>
          </a:ln>
        </p:spPr>
      </p:pic>
      <p:pic>
        <p:nvPicPr>
          <p:cNvPr id="34" name="Picture 3"/>
          <p:cNvPicPr>
            <a:picLocks noChangeAspect="1" noChangeArrowheads="1"/>
          </p:cNvPicPr>
          <p:nvPr/>
        </p:nvPicPr>
        <p:blipFill>
          <a:blip r:embed="rId5" cstate="print"/>
          <a:srcRect/>
          <a:stretch>
            <a:fillRect/>
          </a:stretch>
        </p:blipFill>
        <p:spPr bwMode="auto">
          <a:xfrm>
            <a:off x="4627075" y="1808163"/>
            <a:ext cx="4475162" cy="4479925"/>
          </a:xfrm>
          <a:prstGeom prst="rect">
            <a:avLst/>
          </a:prstGeom>
          <a:noFill/>
          <a:ln w="28575">
            <a:solidFill>
              <a:srgbClr val="CB0F01"/>
            </a:solidFill>
            <a:miter lim="800000"/>
            <a:headEnd/>
            <a:tailEnd/>
          </a:ln>
        </p:spPr>
      </p:pic>
      <p:pic>
        <p:nvPicPr>
          <p:cNvPr id="35" name="Picture 4"/>
          <p:cNvPicPr>
            <a:picLocks noChangeAspect="1" noChangeArrowheads="1"/>
          </p:cNvPicPr>
          <p:nvPr/>
        </p:nvPicPr>
        <p:blipFill>
          <a:blip r:embed="rId6" cstate="print"/>
          <a:srcRect/>
          <a:stretch>
            <a:fillRect/>
          </a:stretch>
        </p:blipFill>
        <p:spPr bwMode="auto">
          <a:xfrm>
            <a:off x="4619137" y="1808163"/>
            <a:ext cx="4473575" cy="4479925"/>
          </a:xfrm>
          <a:prstGeom prst="rect">
            <a:avLst/>
          </a:prstGeom>
          <a:noFill/>
          <a:ln w="28575">
            <a:solidFill>
              <a:srgbClr val="CB0F01"/>
            </a:solidFill>
            <a:miter lim="800000"/>
            <a:headEnd/>
            <a:tailEnd/>
          </a:ln>
        </p:spPr>
      </p:pic>
      <p:pic>
        <p:nvPicPr>
          <p:cNvPr id="36" name="Picture 5"/>
          <p:cNvPicPr>
            <a:picLocks noChangeAspect="1" noChangeArrowheads="1"/>
          </p:cNvPicPr>
          <p:nvPr/>
        </p:nvPicPr>
        <p:blipFill>
          <a:blip r:embed="rId7" cstate="print"/>
          <a:srcRect/>
          <a:stretch>
            <a:fillRect/>
          </a:stretch>
        </p:blipFill>
        <p:spPr bwMode="auto">
          <a:xfrm>
            <a:off x="4627075" y="1808163"/>
            <a:ext cx="4473575" cy="4479925"/>
          </a:xfrm>
          <a:prstGeom prst="rect">
            <a:avLst/>
          </a:prstGeom>
          <a:noFill/>
          <a:ln w="28575">
            <a:solidFill>
              <a:srgbClr val="CB0F01"/>
            </a:solidFill>
            <a:miter lim="800000"/>
            <a:headEnd/>
            <a:tailEnd/>
          </a:ln>
        </p:spPr>
      </p:pic>
      <p:pic>
        <p:nvPicPr>
          <p:cNvPr id="37" name="Picture 7"/>
          <p:cNvPicPr>
            <a:picLocks noChangeAspect="1" noChangeArrowheads="1"/>
          </p:cNvPicPr>
          <p:nvPr/>
        </p:nvPicPr>
        <p:blipFill>
          <a:blip r:embed="rId8" cstate="print"/>
          <a:srcRect/>
          <a:stretch>
            <a:fillRect/>
          </a:stretch>
        </p:blipFill>
        <p:spPr bwMode="auto">
          <a:xfrm>
            <a:off x="1244112" y="1808163"/>
            <a:ext cx="3111500" cy="3119437"/>
          </a:xfrm>
          <a:prstGeom prst="rect">
            <a:avLst/>
          </a:prstGeom>
          <a:noFill/>
          <a:ln w="9525">
            <a:noFill/>
            <a:miter lim="800000"/>
            <a:headEnd/>
            <a:tailEnd/>
          </a:ln>
        </p:spPr>
      </p:pic>
      <p:sp>
        <p:nvSpPr>
          <p:cNvPr id="38" name="Rectangle 8"/>
          <p:cNvSpPr>
            <a:spLocks noChangeArrowheads="1"/>
          </p:cNvSpPr>
          <p:nvPr/>
        </p:nvSpPr>
        <p:spPr bwMode="auto">
          <a:xfrm>
            <a:off x="2834787" y="2713038"/>
            <a:ext cx="381000" cy="400050"/>
          </a:xfrm>
          <a:prstGeom prst="rect">
            <a:avLst/>
          </a:prstGeom>
          <a:noFill/>
          <a:ln w="28575">
            <a:solidFill>
              <a:srgbClr val="CB0F01"/>
            </a:solidFill>
            <a:miter lim="800000"/>
            <a:headEnd/>
            <a:tailEnd/>
          </a:ln>
        </p:spPr>
        <p:txBody>
          <a:bodyPr wrap="none" anchor="ctr"/>
          <a:lstStyle/>
          <a:p>
            <a:pPr algn="ctr"/>
            <a:endParaRPr lang="en-US" sz="2000" b="0">
              <a:solidFill>
                <a:srgbClr val="CB0F01"/>
              </a:solidFill>
              <a:latin typeface="Tahoma" pitchFamily="34" charset="0"/>
            </a:endParaRPr>
          </a:p>
        </p:txBody>
      </p:sp>
      <p:sp>
        <p:nvSpPr>
          <p:cNvPr id="39" name="Rectangle 9"/>
          <p:cNvSpPr>
            <a:spLocks noChangeArrowheads="1"/>
          </p:cNvSpPr>
          <p:nvPr/>
        </p:nvSpPr>
        <p:spPr bwMode="auto">
          <a:xfrm>
            <a:off x="2691912" y="2281238"/>
            <a:ext cx="1068388" cy="1150937"/>
          </a:xfrm>
          <a:prstGeom prst="rect">
            <a:avLst/>
          </a:prstGeom>
          <a:noFill/>
          <a:ln w="28575">
            <a:solidFill>
              <a:srgbClr val="CB0F01"/>
            </a:solidFill>
            <a:miter lim="800000"/>
            <a:headEnd/>
            <a:tailEnd/>
          </a:ln>
        </p:spPr>
        <p:txBody>
          <a:bodyPr wrap="none" anchor="ctr"/>
          <a:lstStyle/>
          <a:p>
            <a:pPr algn="ctr"/>
            <a:endParaRPr lang="en-US" sz="2000" b="0">
              <a:solidFill>
                <a:srgbClr val="CB0F01"/>
              </a:solidFill>
              <a:latin typeface="Tahoma" pitchFamily="34" charset="0"/>
            </a:endParaRPr>
          </a:p>
        </p:txBody>
      </p:sp>
      <p:sp>
        <p:nvSpPr>
          <p:cNvPr id="40" name="Rectangle 10"/>
          <p:cNvSpPr>
            <a:spLocks noChangeArrowheads="1"/>
          </p:cNvSpPr>
          <p:nvPr/>
        </p:nvSpPr>
        <p:spPr bwMode="auto">
          <a:xfrm>
            <a:off x="1469537" y="1808163"/>
            <a:ext cx="2374900" cy="2147887"/>
          </a:xfrm>
          <a:prstGeom prst="rect">
            <a:avLst/>
          </a:prstGeom>
          <a:noFill/>
          <a:ln w="28575">
            <a:solidFill>
              <a:srgbClr val="CB0F01"/>
            </a:solidFill>
            <a:miter lim="800000"/>
            <a:headEnd/>
            <a:tailEnd/>
          </a:ln>
        </p:spPr>
        <p:txBody>
          <a:bodyPr wrap="none" anchor="ctr"/>
          <a:lstStyle/>
          <a:p>
            <a:pPr eaLnBrk="0" hangingPunct="0"/>
            <a:endParaRPr lang="en-GB"/>
          </a:p>
        </p:txBody>
      </p:sp>
      <p:sp>
        <p:nvSpPr>
          <p:cNvPr id="41" name="Line 11"/>
          <p:cNvSpPr>
            <a:spLocks noChangeShapeType="1"/>
          </p:cNvSpPr>
          <p:nvPr/>
        </p:nvSpPr>
        <p:spPr bwMode="auto">
          <a:xfrm flipV="1">
            <a:off x="2177562" y="4622800"/>
            <a:ext cx="831850" cy="1130300"/>
          </a:xfrm>
          <a:prstGeom prst="line">
            <a:avLst/>
          </a:prstGeom>
          <a:noFill/>
          <a:ln w="9525">
            <a:solidFill>
              <a:schemeClr val="tx1"/>
            </a:solidFill>
            <a:round/>
            <a:headEnd/>
            <a:tailEnd type="triangle" w="med" len="med"/>
          </a:ln>
        </p:spPr>
        <p:txBody>
          <a:bodyPr wrap="none"/>
          <a:lstStyle/>
          <a:p>
            <a:endParaRPr lang="en-GB"/>
          </a:p>
        </p:txBody>
      </p:sp>
      <p:sp>
        <p:nvSpPr>
          <p:cNvPr id="42" name="Text Box 12"/>
          <p:cNvSpPr txBox="1">
            <a:spLocks noChangeArrowheads="1"/>
          </p:cNvSpPr>
          <p:nvPr/>
        </p:nvSpPr>
        <p:spPr bwMode="auto">
          <a:xfrm>
            <a:off x="1196487" y="5753100"/>
            <a:ext cx="3159125" cy="396875"/>
          </a:xfrm>
          <a:prstGeom prst="rect">
            <a:avLst/>
          </a:prstGeom>
          <a:noFill/>
          <a:ln w="9525">
            <a:noFill/>
            <a:miter lim="800000"/>
            <a:headEnd/>
            <a:tailEnd/>
          </a:ln>
        </p:spPr>
        <p:txBody>
          <a:bodyPr wrap="none">
            <a:spAutoFit/>
          </a:bodyPr>
          <a:lstStyle/>
          <a:p>
            <a:r>
              <a:rPr lang="en-US" sz="2000" b="0">
                <a:latin typeface="Tahoma" pitchFamily="34" charset="0"/>
              </a:rPr>
              <a:t>Needle holding the sample</a:t>
            </a:r>
            <a:endParaRPr lang="cs-CZ" sz="2000" b="0">
              <a:latin typeface="Tahoma" pitchFamily="34" charset="0"/>
            </a:endParaRPr>
          </a:p>
        </p:txBody>
      </p:sp>
      <p:grpSp>
        <p:nvGrpSpPr>
          <p:cNvPr id="2" name="Group 13"/>
          <p:cNvGrpSpPr>
            <a:grpSpLocks/>
          </p:cNvGrpSpPr>
          <p:nvPr/>
        </p:nvGrpSpPr>
        <p:grpSpPr bwMode="auto">
          <a:xfrm>
            <a:off x="6690825" y="3736975"/>
            <a:ext cx="2479675" cy="1492250"/>
            <a:chOff x="3969" y="2354"/>
            <a:chExt cx="1562" cy="940"/>
          </a:xfrm>
        </p:grpSpPr>
        <p:sp>
          <p:nvSpPr>
            <p:cNvPr id="44" name="Line 14"/>
            <p:cNvSpPr>
              <a:spLocks noChangeShapeType="1"/>
            </p:cNvSpPr>
            <p:nvPr/>
          </p:nvSpPr>
          <p:spPr bwMode="auto">
            <a:xfrm flipH="1">
              <a:off x="4014" y="2750"/>
              <a:ext cx="227" cy="544"/>
            </a:xfrm>
            <a:prstGeom prst="line">
              <a:avLst/>
            </a:prstGeom>
            <a:noFill/>
            <a:ln w="19050">
              <a:solidFill>
                <a:srgbClr val="000000"/>
              </a:solidFill>
              <a:round/>
              <a:headEnd/>
              <a:tailEnd type="triangle" w="med" len="med"/>
            </a:ln>
          </p:spPr>
          <p:txBody>
            <a:bodyPr/>
            <a:lstStyle/>
            <a:p>
              <a:endParaRPr lang="en-GB"/>
            </a:p>
          </p:txBody>
        </p:sp>
        <p:sp>
          <p:nvSpPr>
            <p:cNvPr id="45" name="Text Box 15"/>
            <p:cNvSpPr txBox="1">
              <a:spLocks noChangeArrowheads="1"/>
            </p:cNvSpPr>
            <p:nvPr/>
          </p:nvSpPr>
          <p:spPr bwMode="auto">
            <a:xfrm>
              <a:off x="3969" y="2354"/>
              <a:ext cx="1562" cy="366"/>
            </a:xfrm>
            <a:prstGeom prst="rect">
              <a:avLst/>
            </a:prstGeom>
            <a:noFill/>
            <a:ln w="9525">
              <a:noFill/>
              <a:miter lim="800000"/>
              <a:headEnd/>
              <a:tailEnd/>
            </a:ln>
          </p:spPr>
          <p:txBody>
            <a:bodyPr>
              <a:spAutoFit/>
            </a:bodyPr>
            <a:lstStyle/>
            <a:p>
              <a:r>
                <a:rPr lang="en-US" sz="1600" b="0">
                  <a:solidFill>
                    <a:srgbClr val="000000"/>
                  </a:solidFill>
                  <a:latin typeface="Arial" pitchFamily="34" charset="0"/>
                </a:rPr>
                <a:t>Edges are enhanced </a:t>
              </a:r>
            </a:p>
            <a:p>
              <a:r>
                <a:rPr lang="en-US" sz="1600" b="0">
                  <a:solidFill>
                    <a:srgbClr val="000000"/>
                  </a:solidFill>
                  <a:latin typeface="Arial" pitchFamily="34" charset="0"/>
                </a:rPr>
                <a:t>by phase contrast effect</a:t>
              </a:r>
              <a:endParaRPr lang="cs-CZ" sz="1600" b="0">
                <a:solidFill>
                  <a:srgbClr val="000000"/>
                </a:solidFill>
                <a:latin typeface="Arial" pitchFamily="34" charset="0"/>
              </a:endParaRPr>
            </a:p>
          </p:txBody>
        </p:sp>
      </p:grpSp>
      <p:pic>
        <p:nvPicPr>
          <p:cNvPr id="2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030639" y="14740"/>
            <a:ext cx="1095470" cy="972000"/>
          </a:xfrm>
          <a:prstGeom prst="rect">
            <a:avLst/>
          </a:prstGeom>
          <a:solidFill>
            <a:schemeClr val="bg1"/>
          </a:solidFill>
          <a:ln w="9525">
            <a:noFill/>
            <a:miter lim="800000"/>
            <a:headEnd/>
            <a:tailEnd/>
          </a:ln>
        </p:spPr>
      </p:pic>
      <p:sp>
        <p:nvSpPr>
          <p:cNvPr id="18" name="TextBox 17"/>
          <p:cNvSpPr txBox="1"/>
          <p:nvPr/>
        </p:nvSpPr>
        <p:spPr>
          <a:xfrm>
            <a:off x="6444208" y="6434226"/>
            <a:ext cx="2038013" cy="400110"/>
          </a:xfrm>
          <a:prstGeom prst="rect">
            <a:avLst/>
          </a:prstGeom>
          <a:noFill/>
        </p:spPr>
        <p:txBody>
          <a:bodyPr wrap="none" rtlCol="0">
            <a:spAutoFit/>
          </a:bodyPr>
          <a:lstStyle/>
          <a:p>
            <a:r>
              <a:rPr lang="en-GB" dirty="0" smtClean="0"/>
              <a:t>J. </a:t>
            </a:r>
            <a:r>
              <a:rPr lang="en-GB" dirty="0" err="1" smtClean="0"/>
              <a:t>Jakubek</a:t>
            </a:r>
            <a:r>
              <a:rPr lang="en-GB" dirty="0" smtClean="0"/>
              <a:t> et al.</a:t>
            </a:r>
            <a:endParaRPr lang="en-GB" dirty="0"/>
          </a:p>
        </p:txBody>
      </p:sp>
    </p:spTree>
    <p:extLst>
      <p:ext uri="{BB962C8B-B14F-4D97-AF65-F5344CB8AC3E}">
        <p14:creationId xmlns:p14="http://schemas.microsoft.com/office/powerpoint/2010/main" val="65928460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40"/>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3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39" grpId="1" animBg="1"/>
      <p:bldP spid="40" grpId="0" animBg="1"/>
      <p:bldP spid="40"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Medical Applications of Spectroscopic X-ray Detectors</a:t>
            </a:r>
            <a:endParaRPr lang="en-GB" dirty="0"/>
          </a:p>
        </p:txBody>
      </p:sp>
      <p:pic>
        <p:nvPicPr>
          <p:cNvPr id="4" name="Picture 3" descr="specxray.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 y="5483855"/>
            <a:ext cx="7716225" cy="1440000"/>
          </a:xfrm>
          <a:prstGeom prst="rect">
            <a:avLst/>
          </a:prstGeom>
        </p:spPr>
      </p:pic>
      <p:sp>
        <p:nvSpPr>
          <p:cNvPr id="5" name="Content Placeholder 2"/>
          <p:cNvSpPr>
            <a:spLocks noGrp="1"/>
          </p:cNvSpPr>
          <p:nvPr>
            <p:ph idx="1"/>
          </p:nvPr>
        </p:nvSpPr>
        <p:spPr>
          <a:xfrm>
            <a:off x="280817" y="1111379"/>
            <a:ext cx="8397516" cy="5288340"/>
          </a:xfrm>
        </p:spPr>
        <p:txBody>
          <a:bodyPr>
            <a:normAutofit/>
          </a:bodyPr>
          <a:lstStyle/>
          <a:p>
            <a:r>
              <a:rPr lang="en-US" sz="2800" dirty="0" smtClean="0">
                <a:solidFill>
                  <a:srgbClr val="000000"/>
                </a:solidFill>
                <a:latin typeface="+mn-lt"/>
              </a:rPr>
              <a:t>A series of 3 workshops hosted by CERN (2011, 2013, 2015)</a:t>
            </a:r>
          </a:p>
          <a:p>
            <a:r>
              <a:rPr lang="en-US" sz="2800" dirty="0" smtClean="0">
                <a:solidFill>
                  <a:srgbClr val="000000"/>
                </a:solidFill>
                <a:latin typeface="+mn-lt"/>
              </a:rPr>
              <a:t>Representatives of 4 major equipment suppliers (GE, Philips, Siemens, Toshiba)</a:t>
            </a:r>
          </a:p>
          <a:p>
            <a:r>
              <a:rPr lang="en-US" sz="2800" dirty="0" smtClean="0">
                <a:solidFill>
                  <a:srgbClr val="000000"/>
                </a:solidFill>
                <a:latin typeface="+mn-lt"/>
              </a:rPr>
              <a:t>Invitation only and focused of applications made possible by spectroscopic X-ray detection</a:t>
            </a:r>
          </a:p>
          <a:p>
            <a:pPr lvl="1"/>
            <a:r>
              <a:rPr lang="en-US" sz="2400" dirty="0" smtClean="0">
                <a:solidFill>
                  <a:srgbClr val="000000"/>
                </a:solidFill>
                <a:latin typeface="+mn-lt"/>
              </a:rPr>
              <a:t>Better usage of a given dose</a:t>
            </a:r>
          </a:p>
          <a:p>
            <a:pPr lvl="1"/>
            <a:r>
              <a:rPr lang="en-US" sz="2400" dirty="0" smtClean="0">
                <a:solidFill>
                  <a:srgbClr val="000000"/>
                </a:solidFill>
                <a:latin typeface="+mn-lt"/>
              </a:rPr>
              <a:t>Attenuation of beam hardening artifacts</a:t>
            </a:r>
          </a:p>
          <a:p>
            <a:pPr lvl="1"/>
            <a:r>
              <a:rPr lang="en-US" sz="2400" dirty="0" smtClean="0">
                <a:solidFill>
                  <a:srgbClr val="000000"/>
                </a:solidFill>
                <a:latin typeface="+mn-lt"/>
              </a:rPr>
              <a:t>Functional imaging using biomarkers in </a:t>
            </a:r>
            <a:r>
              <a:rPr lang="en-US" dirty="0" smtClean="0">
                <a:solidFill>
                  <a:srgbClr val="000000"/>
                </a:solidFill>
                <a:latin typeface="+mn-lt"/>
              </a:rPr>
              <a:t>X-ray CT</a:t>
            </a:r>
          </a:p>
          <a:p>
            <a:pPr marL="0" indent="0">
              <a:buNone/>
            </a:pPr>
            <a:endParaRPr lang="en-US" sz="2800" dirty="0">
              <a:solidFill>
                <a:srgbClr val="000000"/>
              </a:solidFill>
              <a:latin typeface="+mn-lt"/>
            </a:endParaRPr>
          </a:p>
        </p:txBody>
      </p:sp>
    </p:spTree>
    <p:extLst>
      <p:ext uri="{BB962C8B-B14F-4D97-AF65-F5344CB8AC3E}">
        <p14:creationId xmlns:p14="http://schemas.microsoft.com/office/powerpoint/2010/main" val="23738870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2-12-11 at 11.55.5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23730" y="571501"/>
            <a:ext cx="4944699" cy="5046099"/>
          </a:xfrm>
          <a:prstGeom prst="rect">
            <a:avLst/>
          </a:prstGeom>
        </p:spPr>
      </p:pic>
      <p:sp>
        <p:nvSpPr>
          <p:cNvPr id="3" name="Title 1"/>
          <p:cNvSpPr txBox="1">
            <a:spLocks/>
          </p:cNvSpPr>
          <p:nvPr/>
        </p:nvSpPr>
        <p:spPr>
          <a:xfrm>
            <a:off x="4" y="0"/>
            <a:ext cx="9208655" cy="1143000"/>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200" b="1" dirty="0" smtClean="0">
                <a:solidFill>
                  <a:schemeClr val="tx2"/>
                </a:solidFill>
                <a:latin typeface="Gill Sans"/>
                <a:cs typeface="Gill Sans"/>
              </a:rPr>
              <a:t>The Worldwide LHC Computing Grid</a:t>
            </a:r>
            <a:endParaRPr lang="en-US" sz="3200" b="1" dirty="0">
              <a:solidFill>
                <a:schemeClr val="tx2"/>
              </a:solidFill>
              <a:latin typeface="Gill Sans"/>
              <a:cs typeface="Gill Sans"/>
            </a:endParaRPr>
          </a:p>
        </p:txBody>
      </p:sp>
      <p:sp>
        <p:nvSpPr>
          <p:cNvPr id="4" name="Oval 3"/>
          <p:cNvSpPr/>
          <p:nvPr/>
        </p:nvSpPr>
        <p:spPr>
          <a:xfrm>
            <a:off x="2067272" y="620687"/>
            <a:ext cx="5025008" cy="4996912"/>
          </a:xfrm>
          <a:prstGeom prst="ellipse">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13" name="Group 12"/>
          <p:cNvGrpSpPr/>
          <p:nvPr/>
        </p:nvGrpSpPr>
        <p:grpSpPr>
          <a:xfrm>
            <a:off x="177800" y="1676399"/>
            <a:ext cx="8947860" cy="3480376"/>
            <a:chOff x="177800" y="1676399"/>
            <a:chExt cx="9388877" cy="3480376"/>
          </a:xfrm>
          <a:effectLst/>
        </p:grpSpPr>
        <p:sp>
          <p:nvSpPr>
            <p:cNvPr id="5" name="TextBox 4"/>
            <p:cNvSpPr txBox="1"/>
            <p:nvPr/>
          </p:nvSpPr>
          <p:spPr>
            <a:xfrm>
              <a:off x="177800" y="3124200"/>
              <a:ext cx="2133600" cy="1077218"/>
            </a:xfrm>
            <a:prstGeom prst="rect">
              <a:avLst/>
            </a:prstGeom>
            <a:noFill/>
          </p:spPr>
          <p:txBody>
            <a:bodyPr wrap="square" rtlCol="0">
              <a:spAutoFit/>
            </a:bodyPr>
            <a:lstStyle/>
            <a:p>
              <a:r>
                <a:rPr lang="en-US" sz="1600" dirty="0">
                  <a:ea typeface="ＭＳ Ｐゴシック" charset="-128"/>
                </a:rPr>
                <a:t>Tier-1: permanent storage, re-processing, </a:t>
              </a:r>
            </a:p>
            <a:p>
              <a:r>
                <a:rPr lang="en-US" sz="1600" dirty="0">
                  <a:ea typeface="ＭＳ Ｐゴシック" charset="-128"/>
                </a:rPr>
                <a:t>analysis</a:t>
              </a:r>
            </a:p>
          </p:txBody>
        </p:sp>
        <p:sp>
          <p:nvSpPr>
            <p:cNvPr id="6" name="TextBox 5"/>
            <p:cNvSpPr txBox="1"/>
            <p:nvPr/>
          </p:nvSpPr>
          <p:spPr>
            <a:xfrm>
              <a:off x="206152" y="1676399"/>
              <a:ext cx="2133600" cy="1077218"/>
            </a:xfrm>
            <a:prstGeom prst="rect">
              <a:avLst/>
            </a:prstGeom>
            <a:noFill/>
          </p:spPr>
          <p:txBody>
            <a:bodyPr wrap="square" rtlCol="0">
              <a:spAutoFit/>
            </a:bodyPr>
            <a:lstStyle/>
            <a:p>
              <a:r>
                <a:rPr lang="en-US" sz="1600" dirty="0">
                  <a:ea typeface="ＭＳ Ｐゴシック" charset="-128"/>
                </a:rPr>
                <a:t>Tier-0 (CERN): data </a:t>
              </a:r>
              <a:r>
                <a:rPr lang="en-US" sz="1600" dirty="0">
                  <a:effectLst/>
                  <a:ea typeface="ＭＳ Ｐゴシック" charset="-128"/>
                </a:rPr>
                <a:t>recording</a:t>
              </a:r>
              <a:r>
                <a:rPr lang="en-US" sz="1600" dirty="0">
                  <a:ea typeface="ＭＳ Ｐゴシック" charset="-128"/>
                </a:rPr>
                <a:t>, reconstruction and distribution</a:t>
              </a:r>
            </a:p>
          </p:txBody>
        </p:sp>
        <p:sp>
          <p:nvSpPr>
            <p:cNvPr id="7" name="TextBox 6"/>
            <p:cNvSpPr txBox="1"/>
            <p:nvPr/>
          </p:nvSpPr>
          <p:spPr>
            <a:xfrm>
              <a:off x="200891" y="4572000"/>
              <a:ext cx="2133600" cy="584775"/>
            </a:xfrm>
            <a:prstGeom prst="rect">
              <a:avLst/>
            </a:prstGeom>
            <a:noFill/>
          </p:spPr>
          <p:txBody>
            <a:bodyPr wrap="square" rtlCol="0">
              <a:spAutoFit/>
            </a:bodyPr>
            <a:lstStyle/>
            <a:p>
              <a:r>
                <a:rPr lang="en-US" sz="1600" dirty="0">
                  <a:ea typeface="ＭＳ Ｐゴシック" charset="-128"/>
                </a:rPr>
                <a:t>Tier-2: Simulation,</a:t>
              </a:r>
            </a:p>
            <a:p>
              <a:r>
                <a:rPr lang="en-US" sz="1600" dirty="0">
                  <a:ea typeface="ＭＳ Ｐゴシック" charset="-128"/>
                </a:rPr>
                <a:t>end-user analysis</a:t>
              </a:r>
            </a:p>
          </p:txBody>
        </p:sp>
        <p:sp>
          <p:nvSpPr>
            <p:cNvPr id="8" name="TextBox 7"/>
            <p:cNvSpPr txBox="1"/>
            <p:nvPr/>
          </p:nvSpPr>
          <p:spPr>
            <a:xfrm>
              <a:off x="7281963" y="3955197"/>
              <a:ext cx="2133600" cy="338554"/>
            </a:xfrm>
            <a:prstGeom prst="rect">
              <a:avLst/>
            </a:prstGeom>
            <a:noFill/>
          </p:spPr>
          <p:txBody>
            <a:bodyPr wrap="square" rtlCol="0">
              <a:spAutoFit/>
            </a:bodyPr>
            <a:lstStyle/>
            <a:p>
              <a:pPr algn="r"/>
              <a:r>
                <a:rPr lang="en-US" sz="1600" dirty="0">
                  <a:ea typeface="ＭＳ Ｐゴシック" charset="-128"/>
                </a:rPr>
                <a:t>&gt; 2 million jobs/day</a:t>
              </a:r>
            </a:p>
          </p:txBody>
        </p:sp>
        <p:sp>
          <p:nvSpPr>
            <p:cNvPr id="9" name="TextBox 8"/>
            <p:cNvSpPr txBox="1"/>
            <p:nvPr/>
          </p:nvSpPr>
          <p:spPr>
            <a:xfrm>
              <a:off x="7188404" y="2502716"/>
              <a:ext cx="2133600" cy="338554"/>
            </a:xfrm>
            <a:prstGeom prst="rect">
              <a:avLst/>
            </a:prstGeom>
            <a:noFill/>
          </p:spPr>
          <p:txBody>
            <a:bodyPr wrap="square" rtlCol="0">
              <a:spAutoFit/>
            </a:bodyPr>
            <a:lstStyle/>
            <a:p>
              <a:pPr algn="r"/>
              <a:r>
                <a:rPr lang="en-US" sz="1600" dirty="0">
                  <a:ea typeface="ＭＳ Ｐゴシック" charset="-128"/>
                </a:rPr>
                <a:t>~250’000 cores</a:t>
              </a:r>
            </a:p>
          </p:txBody>
        </p:sp>
        <p:sp>
          <p:nvSpPr>
            <p:cNvPr id="10" name="TextBox 9"/>
            <p:cNvSpPr txBox="1"/>
            <p:nvPr/>
          </p:nvSpPr>
          <p:spPr>
            <a:xfrm>
              <a:off x="7508634" y="3162454"/>
              <a:ext cx="1902691" cy="338554"/>
            </a:xfrm>
            <a:prstGeom prst="rect">
              <a:avLst/>
            </a:prstGeom>
            <a:noFill/>
          </p:spPr>
          <p:txBody>
            <a:bodyPr wrap="square" rtlCol="0">
              <a:spAutoFit/>
            </a:bodyPr>
            <a:lstStyle/>
            <a:p>
              <a:pPr algn="r"/>
              <a:r>
                <a:rPr lang="en-US" sz="1600" dirty="0">
                  <a:ea typeface="ＭＳ Ｐゴシック" charset="-128"/>
                </a:rPr>
                <a:t>173 PB of storage</a:t>
              </a:r>
            </a:p>
          </p:txBody>
        </p:sp>
        <p:sp>
          <p:nvSpPr>
            <p:cNvPr id="11" name="TextBox 10"/>
            <p:cNvSpPr txBox="1"/>
            <p:nvPr/>
          </p:nvSpPr>
          <p:spPr>
            <a:xfrm>
              <a:off x="7433077" y="1694750"/>
              <a:ext cx="2133600" cy="584775"/>
            </a:xfrm>
            <a:prstGeom prst="rect">
              <a:avLst/>
            </a:prstGeom>
            <a:noFill/>
          </p:spPr>
          <p:txBody>
            <a:bodyPr wrap="square" rtlCol="0">
              <a:spAutoFit/>
            </a:bodyPr>
            <a:lstStyle/>
            <a:p>
              <a:pPr algn="ctr"/>
              <a:r>
                <a:rPr lang="en-US" sz="1600" dirty="0">
                  <a:ea typeface="ＭＳ Ｐゴシック" charset="-128"/>
                </a:rPr>
                <a:t>nearly 160 </a:t>
              </a:r>
              <a:r>
                <a:rPr lang="en-US" sz="1600" dirty="0" smtClean="0">
                  <a:ea typeface="ＭＳ Ｐゴシック" charset="-128"/>
                </a:rPr>
                <a:t>sites, </a:t>
              </a:r>
              <a:br>
                <a:rPr lang="en-US" sz="1600" dirty="0" smtClean="0">
                  <a:ea typeface="ＭＳ Ｐゴシック" charset="-128"/>
                </a:rPr>
              </a:br>
              <a:r>
                <a:rPr lang="en-US" sz="1600" dirty="0" smtClean="0">
                  <a:ea typeface="ＭＳ Ｐゴシック" charset="-128"/>
                </a:rPr>
                <a:t>35 countries</a:t>
              </a:r>
              <a:endParaRPr lang="en-US" sz="1600" dirty="0">
                <a:ea typeface="ＭＳ Ｐゴシック" charset="-128"/>
              </a:endParaRPr>
            </a:p>
          </p:txBody>
        </p:sp>
        <p:sp>
          <p:nvSpPr>
            <p:cNvPr id="12" name="TextBox 11"/>
            <p:cNvSpPr txBox="1"/>
            <p:nvPr/>
          </p:nvSpPr>
          <p:spPr>
            <a:xfrm>
              <a:off x="7735305" y="4710499"/>
              <a:ext cx="1424500" cy="338554"/>
            </a:xfrm>
            <a:prstGeom prst="rect">
              <a:avLst/>
            </a:prstGeom>
            <a:noFill/>
          </p:spPr>
          <p:txBody>
            <a:bodyPr wrap="square" rtlCol="0">
              <a:spAutoFit/>
            </a:bodyPr>
            <a:lstStyle/>
            <a:p>
              <a:pPr algn="r"/>
              <a:r>
                <a:rPr lang="en-US" sz="1600" dirty="0">
                  <a:ea typeface="ＭＳ Ｐゴシック" charset="-128"/>
                </a:rPr>
                <a:t>10 Gb links</a:t>
              </a:r>
            </a:p>
          </p:txBody>
        </p:sp>
      </p:grpSp>
      <p:sp>
        <p:nvSpPr>
          <p:cNvPr id="14" name="TextBox 13"/>
          <p:cNvSpPr txBox="1"/>
          <p:nvPr/>
        </p:nvSpPr>
        <p:spPr>
          <a:xfrm>
            <a:off x="1125421" y="5445241"/>
            <a:ext cx="7695069" cy="1585049"/>
          </a:xfrm>
          <a:prstGeom prst="rect">
            <a:avLst/>
          </a:prstGeom>
          <a:noFill/>
          <a:effectLst/>
        </p:spPr>
        <p:txBody>
          <a:bodyPr wrap="square" rtlCol="0">
            <a:spAutoFit/>
          </a:bodyPr>
          <a:lstStyle/>
          <a:p>
            <a:pPr defTabSz="457200"/>
            <a:r>
              <a:rPr lang="en-GB" sz="1700" dirty="0" smtClean="0">
                <a:solidFill>
                  <a:srgbClr val="000000"/>
                </a:solidFill>
                <a:latin typeface="Arial"/>
                <a:ea typeface="ＭＳ Ｐゴシック" charset="-128"/>
              </a:rPr>
              <a:t>WLCG:</a:t>
            </a:r>
          </a:p>
          <a:p>
            <a:pPr defTabSz="457200"/>
            <a:r>
              <a:rPr lang="en-GB" sz="1700" dirty="0" smtClean="0">
                <a:solidFill>
                  <a:srgbClr val="000000"/>
                </a:solidFill>
                <a:latin typeface="Arial"/>
                <a:ea typeface="ＭＳ Ｐゴシック" charset="-128"/>
              </a:rPr>
              <a:t>An International collaboration to distribute and analyse LHC data</a:t>
            </a:r>
          </a:p>
          <a:p>
            <a:pPr defTabSz="457200"/>
            <a:endParaRPr lang="en-GB" sz="1200" dirty="0">
              <a:solidFill>
                <a:srgbClr val="000000"/>
              </a:solidFill>
              <a:latin typeface="Arial"/>
              <a:ea typeface="ＭＳ Ｐゴシック" charset="-128"/>
            </a:endParaRPr>
          </a:p>
          <a:p>
            <a:pPr defTabSz="457200"/>
            <a:r>
              <a:rPr lang="en-GB" sz="1700" dirty="0" smtClean="0">
                <a:solidFill>
                  <a:srgbClr val="000000"/>
                </a:solidFill>
                <a:latin typeface="Arial"/>
                <a:ea typeface="ＭＳ Ｐゴシック" charset="-128"/>
              </a:rPr>
              <a:t>Integrates computer centres worldwide that provide computing and storage resource into a single infrastructure accessible by all LHC physicists</a:t>
            </a:r>
          </a:p>
          <a:p>
            <a:pPr defTabSz="457200"/>
            <a:endParaRPr lang="en-GB" sz="1700" dirty="0">
              <a:solidFill>
                <a:srgbClr val="000000"/>
              </a:solidFill>
              <a:latin typeface="Arial"/>
              <a:ea typeface="ＭＳ Ｐゴシック" charset="-128"/>
            </a:endParaRPr>
          </a:p>
        </p:txBody>
      </p:sp>
    </p:spTree>
    <p:custDataLst>
      <p:tags r:id="rId1"/>
    </p:custDataLst>
    <p:extLst>
      <p:ext uri="{BB962C8B-B14F-4D97-AF65-F5344CB8AC3E}">
        <p14:creationId xmlns:p14="http://schemas.microsoft.com/office/powerpoint/2010/main" val="624363968"/>
      </p:ext>
    </p:extLst>
  </p:cSld>
  <p:clrMapOvr>
    <a:masterClrMapping/>
  </p:clrMapOvr>
  <mc:AlternateContent xmlns:mc="http://schemas.openxmlformats.org/markup-compatibility/2006" xmlns:p14="http://schemas.microsoft.com/office/powerpoint/2010/main">
    <mc:Choice Requires="p14">
      <p:transition spd="slow" p14:dur="2000" advTm="21441"/>
    </mc:Choice>
    <mc:Fallback xmlns="">
      <p:transition xmlns:p14="http://schemas.microsoft.com/office/powerpoint/2010/main" spd="slow" advTm="21441"/>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5839" y="6280482"/>
            <a:ext cx="8758161" cy="593807"/>
          </a:xfrm>
          <a:prstGeom prst="rect">
            <a:avLst/>
          </a:prstGeom>
          <a:solidFill>
            <a:schemeClr val="bg1">
              <a:alpha val="50000"/>
            </a:schemeClr>
          </a:solidFill>
        </p:spPr>
        <p:txBody>
          <a:bodyPr>
            <a:noAutofit/>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pPr algn="r"/>
            <a:r>
              <a:rPr lang="en-US" sz="2800" dirty="0" smtClean="0">
                <a:solidFill>
                  <a:schemeClr val="tx1"/>
                </a:solidFill>
                <a:latin typeface="+mn-lt"/>
                <a:cs typeface="Lucida Handwriting"/>
              </a:rPr>
              <a:t>grid computing for hadron therapy</a:t>
            </a:r>
          </a:p>
        </p:txBody>
      </p:sp>
      <p:sp>
        <p:nvSpPr>
          <p:cNvPr id="5" name="Title 1"/>
          <p:cNvSpPr txBox="1">
            <a:spLocks/>
          </p:cNvSpPr>
          <p:nvPr/>
        </p:nvSpPr>
        <p:spPr>
          <a:xfrm>
            <a:off x="120693" y="63873"/>
            <a:ext cx="7547687" cy="746508"/>
          </a:xfrm>
          <a:prstGeom prst="rect">
            <a:avLst/>
          </a:prstGeom>
          <a:solidFill>
            <a:srgbClr val="FFFFFF">
              <a:alpha val="50000"/>
            </a:srgbClr>
          </a:solidFill>
        </p:spPr>
        <p:txBody>
          <a:bodyPr>
            <a:normAutofit fontScale="975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smtClean="0"/>
              <a:t>HISP</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9947" y="929449"/>
            <a:ext cx="4752056" cy="5168903"/>
          </a:xfrm>
          <a:prstGeom prst="rect">
            <a:avLst/>
          </a:prstGeom>
        </p:spPr>
      </p:pic>
    </p:spTree>
    <p:extLst>
      <p:ext uri="{BB962C8B-B14F-4D97-AF65-F5344CB8AC3E}">
        <p14:creationId xmlns:p14="http://schemas.microsoft.com/office/powerpoint/2010/main" val="34802971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51656" y="2027707"/>
            <a:ext cx="7532264" cy="3904918"/>
          </a:xfrm>
          <a:prstGeom prst="roundRect">
            <a:avLst>
              <a:gd name="adj" fmla="val 3081"/>
            </a:avLst>
          </a:prstGeom>
          <a:gradFill>
            <a:gsLst>
              <a:gs pos="100000">
                <a:schemeClr val="folHlink">
                  <a:shade val="30000"/>
                  <a:satMod val="115000"/>
                  <a:alpha val="0"/>
                </a:schemeClr>
              </a:gs>
              <a:gs pos="100000">
                <a:schemeClr val="folHlink">
                  <a:shade val="30000"/>
                  <a:satMod val="115000"/>
                  <a:alpha val="24000"/>
                </a:schemeClr>
              </a:gs>
              <a:gs pos="50000">
                <a:schemeClr val="folHlink">
                  <a:shade val="67500"/>
                  <a:satMod val="115000"/>
                  <a:alpha val="39000"/>
                </a:schemeClr>
              </a:gs>
              <a:gs pos="100000">
                <a:schemeClr val="folHlink">
                  <a:shade val="100000"/>
                  <a:satMod val="115000"/>
                </a:schemeClr>
              </a:gs>
            </a:gsLst>
            <a:lin ang="2700000" scaled="1"/>
          </a:gradFill>
          <a:ln w="9525" algn="ctr">
            <a:noFill/>
            <a:miter lim="800000"/>
            <a:headEnd/>
            <a:tailEnd/>
          </a:ln>
          <a:effectLst>
            <a:outerShdw dist="107763" dir="18900000" algn="ctr" rotWithShape="0">
              <a:schemeClr val="bg2">
                <a:alpha val="50000"/>
              </a:schemeClr>
            </a:outerShdw>
          </a:effectLst>
        </p:spPr>
        <p:txBody>
          <a:bodyPr wrap="none" anchor="ctr"/>
          <a:lstStyle/>
          <a:p>
            <a:pPr>
              <a:defRPr/>
            </a:pPr>
            <a:endParaRPr lang="en-US">
              <a:ea typeface="+mn-ea"/>
              <a:cs typeface="+mn-cs"/>
            </a:endParaRPr>
          </a:p>
        </p:txBody>
      </p:sp>
      <p:sp>
        <p:nvSpPr>
          <p:cNvPr id="3" name="Shape 11264"/>
          <p:cNvSpPr txBox="1">
            <a:spLocks/>
          </p:cNvSpPr>
          <p:nvPr/>
        </p:nvSpPr>
        <p:spPr>
          <a:xfrm>
            <a:off x="1670709" y="675573"/>
            <a:ext cx="6220220" cy="1346523"/>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200">
                <a:solidFill>
                  <a:srgbClr val="CC8C24"/>
                </a:solidFill>
                <a:latin typeface="Gill Sans"/>
                <a:ea typeface="+mj-ea"/>
                <a:cs typeface="Gill Sans"/>
              </a:defRPr>
            </a:lvl1pPr>
          </a:lstStyle>
          <a:p>
            <a:pPr algn="r"/>
            <a:endParaRPr lang="en-US" sz="2400" i="1" dirty="0">
              <a:latin typeface="Calibri" charset="0"/>
              <a:ea typeface="ＭＳ Ｐゴシック" charset="0"/>
              <a:cs typeface="ＭＳ Ｐゴシック" charset="0"/>
            </a:endParaRPr>
          </a:p>
        </p:txBody>
      </p:sp>
      <p:sp>
        <p:nvSpPr>
          <p:cNvPr id="4" name="Rectangle à coins arrondis 19"/>
          <p:cNvSpPr/>
          <p:nvPr/>
        </p:nvSpPr>
        <p:spPr>
          <a:xfrm>
            <a:off x="5364192" y="2029110"/>
            <a:ext cx="2563062" cy="1211871"/>
          </a:xfrm>
          <a:prstGeom prst="roundRect">
            <a:avLst/>
          </a:prstGeom>
          <a:solidFill>
            <a:schemeClr val="accent1">
              <a:alpha val="21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rgbClr val="E6F8F4"/>
              </a:solidFill>
            </a:endParaRPr>
          </a:p>
        </p:txBody>
      </p:sp>
      <p:sp>
        <p:nvSpPr>
          <p:cNvPr id="5" name="Rectangle à coins arrondis 19"/>
          <p:cNvSpPr/>
          <p:nvPr/>
        </p:nvSpPr>
        <p:spPr>
          <a:xfrm>
            <a:off x="6858310" y="3301294"/>
            <a:ext cx="1071633" cy="1211871"/>
          </a:xfrm>
          <a:prstGeom prst="roundRect">
            <a:avLst/>
          </a:prstGeom>
          <a:solidFill>
            <a:schemeClr val="accent1">
              <a:alpha val="21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rgbClr val="E6F8F4"/>
              </a:solidFill>
            </a:endParaRPr>
          </a:p>
        </p:txBody>
      </p:sp>
      <p:sp>
        <p:nvSpPr>
          <p:cNvPr id="6" name="Rectangle à coins arrondis 19"/>
          <p:cNvSpPr/>
          <p:nvPr/>
        </p:nvSpPr>
        <p:spPr>
          <a:xfrm>
            <a:off x="7552964" y="4573478"/>
            <a:ext cx="378060" cy="1211871"/>
          </a:xfrm>
          <a:prstGeom prst="roundRect">
            <a:avLst/>
          </a:prstGeom>
          <a:solidFill>
            <a:schemeClr val="accent1">
              <a:alpha val="21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rgbClr val="E6F8F4"/>
              </a:solidFill>
            </a:endParaRPr>
          </a:p>
        </p:txBody>
      </p:sp>
      <p:pic>
        <p:nvPicPr>
          <p:cNvPr id="7" name="Picture 6" descr="79574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333" y="973982"/>
            <a:ext cx="1519820" cy="1467150"/>
          </a:xfrm>
          <a:prstGeom prst="rect">
            <a:avLst/>
          </a:prstGeom>
          <a:noFill/>
          <a:ln w="28575">
            <a:solidFill>
              <a:srgbClr val="3366FF"/>
            </a:solidFill>
            <a:miter lim="800000"/>
            <a:headEnd/>
            <a:tailEnd/>
          </a:ln>
          <a:extLst>
            <a:ext uri="{909E8E84-426E-40dd-AFC4-6F175D3DCCD1}">
              <a14:hiddenFill xmlns:a14="http://schemas.microsoft.com/office/drawing/2010/main">
                <a:solidFill>
                  <a:srgbClr val="FFFFFF"/>
                </a:solidFill>
              </a14:hiddenFill>
            </a:ext>
          </a:extLst>
        </p:spPr>
      </p:pic>
      <p:grpSp>
        <p:nvGrpSpPr>
          <p:cNvPr id="8" name="34 Grupo"/>
          <p:cNvGrpSpPr>
            <a:grpSpLocks/>
          </p:cNvGrpSpPr>
          <p:nvPr/>
        </p:nvGrpSpPr>
        <p:grpSpPr bwMode="auto">
          <a:xfrm>
            <a:off x="521399" y="2544457"/>
            <a:ext cx="6888107" cy="3320841"/>
            <a:chOff x="-152400" y="3031123"/>
            <a:chExt cx="7897452" cy="3826877"/>
          </a:xfrm>
        </p:grpSpPr>
        <p:grpSp>
          <p:nvGrpSpPr>
            <p:cNvPr id="9" name="30 Grupo"/>
            <p:cNvGrpSpPr>
              <a:grpSpLocks/>
            </p:cNvGrpSpPr>
            <p:nvPr/>
          </p:nvGrpSpPr>
          <p:grpSpPr bwMode="auto">
            <a:xfrm>
              <a:off x="-119414" y="3031123"/>
              <a:ext cx="7864466" cy="3122548"/>
              <a:chOff x="-43214" y="2878723"/>
              <a:chExt cx="7864466" cy="3122548"/>
            </a:xfrm>
          </p:grpSpPr>
          <p:sp>
            <p:nvSpPr>
              <p:cNvPr id="13" name="28 Flecha arriba"/>
              <p:cNvSpPr/>
              <p:nvPr/>
            </p:nvSpPr>
            <p:spPr>
              <a:xfrm rot="3299653">
                <a:off x="2918017" y="3481756"/>
                <a:ext cx="528550" cy="1522628"/>
              </a:xfrm>
              <a:prstGeom prst="upArrow">
                <a:avLst/>
              </a:prstGeom>
            </p:spPr>
            <p:style>
              <a:lnRef idx="3">
                <a:schemeClr val="lt1"/>
              </a:lnRef>
              <a:fillRef idx="1">
                <a:schemeClr val="accent4"/>
              </a:fillRef>
              <a:effectRef idx="1">
                <a:schemeClr val="accent4"/>
              </a:effectRef>
              <a:fontRef idx="minor">
                <a:schemeClr val="lt1"/>
              </a:fontRef>
            </p:style>
            <p:txBody>
              <a:bodyPr anchor="ctr"/>
              <a:lstStyle/>
              <a:p>
                <a:pPr>
                  <a:defRPr/>
                </a:pPr>
                <a:endParaRPr lang="en-US">
                  <a:solidFill>
                    <a:srgbClr val="E6F8F4"/>
                  </a:solidFill>
                </a:endParaRPr>
              </a:p>
            </p:txBody>
          </p:sp>
          <p:pic>
            <p:nvPicPr>
              <p:cNvPr id="14" name="Picture 11" descr="Nor500592-L-CC"/>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2130" y="2878723"/>
                <a:ext cx="2139009" cy="1448262"/>
              </a:xfrm>
              <a:prstGeom prst="rect">
                <a:avLst/>
              </a:prstGeom>
              <a:ln>
                <a:noFill/>
              </a:ln>
              <a:effectLst>
                <a:outerShdw blurRad="190500" algn="tl" rotWithShape="0">
                  <a:srgbClr val="000000">
                    <a:alpha val="70000"/>
                  </a:srgbClr>
                </a:outerShdw>
              </a:effectLst>
            </p:spPr>
          </p:pic>
          <p:sp>
            <p:nvSpPr>
              <p:cNvPr id="15" name="29 Flecha arriba"/>
              <p:cNvSpPr/>
              <p:nvPr/>
            </p:nvSpPr>
            <p:spPr>
              <a:xfrm rot="5400000">
                <a:off x="4289854" y="3365672"/>
                <a:ext cx="526935" cy="2862008"/>
              </a:xfrm>
              <a:prstGeom prst="upArrow">
                <a:avLst/>
              </a:prstGeom>
            </p:spPr>
            <p:style>
              <a:lnRef idx="3">
                <a:schemeClr val="lt1"/>
              </a:lnRef>
              <a:fillRef idx="1">
                <a:schemeClr val="accent4"/>
              </a:fillRef>
              <a:effectRef idx="1">
                <a:schemeClr val="accent4"/>
              </a:effectRef>
              <a:fontRef idx="minor">
                <a:schemeClr val="lt1"/>
              </a:fontRef>
            </p:style>
            <p:txBody>
              <a:bodyPr anchor="ctr"/>
              <a:lstStyle/>
              <a:p>
                <a:pPr>
                  <a:defRPr/>
                </a:pPr>
                <a:endParaRPr lang="en-US">
                  <a:solidFill>
                    <a:srgbClr val="E6F8F4"/>
                  </a:solidFill>
                </a:endParaRPr>
              </a:p>
            </p:txBody>
          </p:sp>
          <p:pic>
            <p:nvPicPr>
              <p:cNvPr id="16" name="Picture 3"/>
              <p:cNvPicPr>
                <a:picLocks noChangeAspect="1" noChangeArrowheads="1"/>
              </p:cNvPicPr>
              <p:nvPr/>
            </p:nvPicPr>
            <p:blipFill>
              <a:blip r:embed="rId5">
                <a:lum bright="24000" contrast="18000"/>
                <a:extLst>
                  <a:ext uri="{28A0092B-C50C-407E-A947-70E740481C1C}">
                    <a14:useLocalDpi xmlns:a14="http://schemas.microsoft.com/office/drawing/2010/main" val="0"/>
                  </a:ext>
                </a:extLst>
              </a:blip>
              <a:srcRect/>
              <a:stretch>
                <a:fillRect/>
              </a:stretch>
            </p:blipFill>
            <p:spPr bwMode="auto">
              <a:xfrm>
                <a:off x="-43214" y="3765301"/>
                <a:ext cx="3486776" cy="2235970"/>
              </a:xfrm>
              <a:prstGeom prst="rect">
                <a:avLst/>
              </a:prstGeom>
              <a:ln>
                <a:noFill/>
              </a:ln>
              <a:effectLst>
                <a:outerShdw blurRad="190500" algn="tl" rotWithShape="0">
                  <a:srgbClr val="000000">
                    <a:alpha val="70000"/>
                  </a:srgbClr>
                </a:outerShdw>
              </a:effectLst>
            </p:spPr>
          </p:pic>
          <p:pic>
            <p:nvPicPr>
              <p:cNvPr id="17" name="Picture 6"/>
              <p:cNvPicPr>
                <a:picLocks noChangeAspect="1" noChangeArrowheads="1"/>
              </p:cNvPicPr>
              <p:nvPr/>
            </p:nvPicPr>
            <p:blipFill>
              <a:blip r:embed="rId6">
                <a:lum bright="12000" contrast="66000"/>
                <a:extLst>
                  <a:ext uri="{28A0092B-C50C-407E-A947-70E740481C1C}">
                    <a14:useLocalDpi xmlns:a14="http://schemas.microsoft.com/office/drawing/2010/main" val="0"/>
                  </a:ext>
                </a:extLst>
              </a:blip>
              <a:srcRect/>
              <a:stretch>
                <a:fillRect/>
              </a:stretch>
            </p:blipFill>
            <p:spPr bwMode="auto">
              <a:xfrm>
                <a:off x="6192007" y="3332789"/>
                <a:ext cx="1629245" cy="2152996"/>
              </a:xfrm>
              <a:prstGeom prst="rect">
                <a:avLst/>
              </a:prstGeom>
              <a:ln>
                <a:noFill/>
              </a:ln>
              <a:effectLst>
                <a:outerShdw blurRad="190500" algn="tl" rotWithShape="0">
                  <a:srgbClr val="000000">
                    <a:alpha val="70000"/>
                  </a:srgbClr>
                </a:outerShdw>
              </a:effectLst>
            </p:spPr>
          </p:pic>
        </p:grpSp>
        <p:grpSp>
          <p:nvGrpSpPr>
            <p:cNvPr id="10" name="Group 7"/>
            <p:cNvGrpSpPr>
              <a:grpSpLocks/>
            </p:cNvGrpSpPr>
            <p:nvPr/>
          </p:nvGrpSpPr>
          <p:grpSpPr bwMode="auto">
            <a:xfrm>
              <a:off x="-152400" y="6172200"/>
              <a:ext cx="685800" cy="685800"/>
              <a:chOff x="2154" y="1525"/>
              <a:chExt cx="1270" cy="1225"/>
            </a:xfrm>
          </p:grpSpPr>
          <p:pic>
            <p:nvPicPr>
              <p:cNvPr id="11" name="Picture 8" descr="grid"/>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60" y="1536"/>
                <a:ext cx="1264" cy="1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9"/>
              <p:cNvSpPr>
                <a:spLocks noChangeArrowheads="1"/>
              </p:cNvSpPr>
              <p:nvPr/>
            </p:nvSpPr>
            <p:spPr bwMode="auto">
              <a:xfrm>
                <a:off x="2154" y="1525"/>
                <a:ext cx="1270" cy="1225"/>
              </a:xfrm>
              <a:prstGeom prst="ellipse">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18" name="30 Grupo"/>
          <p:cNvGrpSpPr>
            <a:grpSpLocks/>
          </p:cNvGrpSpPr>
          <p:nvPr/>
        </p:nvGrpSpPr>
        <p:grpSpPr bwMode="auto">
          <a:xfrm>
            <a:off x="3799329" y="4679611"/>
            <a:ext cx="4254334" cy="942566"/>
            <a:chOff x="3657600" y="5439834"/>
            <a:chExt cx="4648200" cy="1066800"/>
          </a:xfrm>
        </p:grpSpPr>
        <p:graphicFrame>
          <p:nvGraphicFramePr>
            <p:cNvPr id="19" name="22 Diagrama"/>
            <p:cNvGraphicFramePr/>
            <p:nvPr>
              <p:extLst>
                <p:ext uri="{D42A27DB-BD31-4B8C-83A1-F6EECF244321}">
                  <p14:modId xmlns:p14="http://schemas.microsoft.com/office/powerpoint/2010/main" val="1316506493"/>
                </p:ext>
              </p:extLst>
            </p:nvPr>
          </p:nvGraphicFramePr>
          <p:xfrm>
            <a:off x="3657600" y="5439834"/>
            <a:ext cx="4648200" cy="1066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0" name="Picture 6"/>
            <p:cNvPicPr>
              <a:picLocks noChangeAspect="1" noChangeArrowheads="1"/>
            </p:cNvPicPr>
            <p:nvPr/>
          </p:nvPicPr>
          <p:blipFill>
            <a:blip r:embed="rId13">
              <a:lum bright="12000" contrast="66000"/>
              <a:extLst>
                <a:ext uri="{28A0092B-C50C-407E-A947-70E740481C1C}">
                  <a14:useLocalDpi xmlns:a14="http://schemas.microsoft.com/office/drawing/2010/main" val="0"/>
                </a:ext>
              </a:extLst>
            </a:blip>
            <a:srcRect/>
            <a:stretch>
              <a:fillRect/>
            </a:stretch>
          </p:blipFill>
          <p:spPr bwMode="auto">
            <a:xfrm>
              <a:off x="3810000" y="5583766"/>
              <a:ext cx="838200" cy="762000"/>
            </a:xfrm>
            <a:prstGeom prst="rect">
              <a:avLst/>
            </a:prstGeom>
            <a:ln>
              <a:noFill/>
            </a:ln>
            <a:effectLst>
              <a:outerShdw blurRad="190500" algn="tl" rotWithShape="0">
                <a:srgbClr val="000000">
                  <a:alpha val="70000"/>
                </a:srgbClr>
              </a:outerShdw>
            </a:effectLst>
          </p:spPr>
        </p:pic>
      </p:grpSp>
      <p:grpSp>
        <p:nvGrpSpPr>
          <p:cNvPr id="21" name="Groupe 33"/>
          <p:cNvGrpSpPr>
            <a:grpSpLocks/>
          </p:cNvGrpSpPr>
          <p:nvPr/>
        </p:nvGrpSpPr>
        <p:grpSpPr bwMode="auto">
          <a:xfrm>
            <a:off x="451656" y="973982"/>
            <a:ext cx="4324077" cy="1683154"/>
            <a:chOff x="0" y="1474390"/>
            <a:chExt cx="4724400" cy="1905000"/>
          </a:xfrm>
        </p:grpSpPr>
        <p:sp>
          <p:nvSpPr>
            <p:cNvPr id="22" name="Rectangle 31"/>
            <p:cNvSpPr/>
            <p:nvPr/>
          </p:nvSpPr>
          <p:spPr>
            <a:xfrm>
              <a:off x="0" y="1474390"/>
              <a:ext cx="4724400" cy="1905000"/>
            </a:xfrm>
            <a:prstGeom prst="wedgeRectCallout">
              <a:avLst/>
            </a:prstGeom>
            <a:gradFill>
              <a:gsLst>
                <a:gs pos="0">
                  <a:srgbClr val="000082">
                    <a:alpha val="74000"/>
                  </a:srgbClr>
                </a:gs>
                <a:gs pos="30000">
                  <a:srgbClr val="66008F">
                    <a:alpha val="90000"/>
                  </a:srgbClr>
                </a:gs>
                <a:gs pos="64999">
                  <a:srgbClr val="BA0066"/>
                </a:gs>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buFont typeface="Arial" pitchFamily="34" charset="0"/>
                <a:buChar char="•"/>
                <a:defRPr/>
              </a:pPr>
              <a:r>
                <a:rPr lang="fr-FR" dirty="0"/>
                <a:t> Second Opinion</a:t>
              </a:r>
            </a:p>
            <a:p>
              <a:pPr>
                <a:buFont typeface="Arial" pitchFamily="34" charset="0"/>
                <a:buChar char="•"/>
                <a:defRPr/>
              </a:pPr>
              <a:r>
                <a:rPr lang="fr-FR" dirty="0"/>
                <a:t> Cancer Screening</a:t>
              </a:r>
            </a:p>
            <a:p>
              <a:pPr>
                <a:buFont typeface="Arial" pitchFamily="34" charset="0"/>
                <a:buChar char="•"/>
                <a:defRPr/>
              </a:pPr>
              <a:r>
                <a:rPr lang="fr-FR" dirty="0"/>
                <a:t> Education and Training</a:t>
              </a:r>
            </a:p>
            <a:p>
              <a:pPr>
                <a:buFont typeface="Arial" pitchFamily="34" charset="0"/>
                <a:buChar char="•"/>
                <a:defRPr/>
              </a:pPr>
              <a:r>
                <a:rPr lang="fr-FR" dirty="0"/>
                <a:t> </a:t>
              </a:r>
              <a:r>
                <a:rPr lang="fr-FR" dirty="0" err="1"/>
                <a:t>Reference</a:t>
              </a:r>
              <a:r>
                <a:rPr lang="fr-FR" dirty="0"/>
                <a:t> </a:t>
              </a:r>
              <a:r>
                <a:rPr lang="fr-FR" dirty="0" err="1"/>
                <a:t>Database</a:t>
              </a:r>
              <a:r>
                <a:rPr lang="fr-FR" dirty="0"/>
                <a:t> / </a:t>
              </a:r>
              <a:r>
                <a:rPr lang="fr-FR" dirty="0" err="1"/>
                <a:t>Repository</a:t>
              </a:r>
              <a:endParaRPr lang="fr-FR" dirty="0"/>
            </a:p>
            <a:p>
              <a:pPr>
                <a:defRPr/>
              </a:pPr>
              <a:r>
                <a:rPr lang="fr-FR" dirty="0"/>
                <a:t> </a:t>
              </a:r>
            </a:p>
          </p:txBody>
        </p:sp>
        <p:pic>
          <p:nvPicPr>
            <p:cNvPr id="23" name="Picture 34" descr="C:\Program Files\Microsoft Office\MEDIA\CAGCAT10\j0293844.wm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86200" y="1708922"/>
              <a:ext cx="716737" cy="75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TextBox 23"/>
          <p:cNvSpPr txBox="1"/>
          <p:nvPr/>
        </p:nvSpPr>
        <p:spPr>
          <a:xfrm>
            <a:off x="781484" y="5605813"/>
            <a:ext cx="5514749" cy="326812"/>
          </a:xfrm>
          <a:prstGeom prst="rect">
            <a:avLst/>
          </a:prstGeom>
          <a:solidFill>
            <a:schemeClr val="tx1"/>
          </a:solidFill>
        </p:spPr>
        <p:txBody>
          <a:bodyPr wrap="square">
            <a:spAutoFit/>
          </a:bodyPr>
          <a:lstStyle/>
          <a:p>
            <a:pPr>
              <a:defRPr/>
            </a:pPr>
            <a:r>
              <a:rPr lang="en-GB" sz="1600" dirty="0">
                <a:solidFill>
                  <a:schemeClr val="bg1"/>
                </a:solidFill>
                <a:ea typeface="+mn-ea"/>
                <a:cs typeface="+mn-cs"/>
              </a:rPr>
              <a:t>From: </a:t>
            </a:r>
            <a:r>
              <a:rPr lang="es-ES" b="1" dirty="0">
                <a:solidFill>
                  <a:schemeClr val="bg1"/>
                </a:solidFill>
                <a:effectLst>
                  <a:outerShdw blurRad="38100" dist="38100" dir="2700000" algn="tl">
                    <a:srgbClr val="EBDDC3"/>
                  </a:outerShdw>
                </a:effectLst>
                <a:ea typeface="+mn-ea"/>
                <a:cs typeface="+mn-cs"/>
              </a:rPr>
              <a:t>David MANSET,</a:t>
            </a:r>
            <a:r>
              <a:rPr lang="es-ES" sz="1600" dirty="0">
                <a:solidFill>
                  <a:schemeClr val="bg1"/>
                </a:solidFill>
                <a:ea typeface="+mn-ea"/>
                <a:cs typeface="+mn-cs"/>
              </a:rPr>
              <a:t> CEO MAAT France, </a:t>
            </a:r>
            <a:r>
              <a:rPr lang="es-ES" sz="1600" b="1" dirty="0">
                <a:solidFill>
                  <a:schemeClr val="bg1"/>
                </a:solidFill>
                <a:ea typeface="+mn-ea"/>
                <a:cs typeface="+mn-cs"/>
                <a:hlinkClick r:id="rId15"/>
              </a:rPr>
              <a:t>www.maat-g.com</a:t>
            </a:r>
            <a:r>
              <a:rPr lang="es-ES" sz="1600" b="1" dirty="0">
                <a:solidFill>
                  <a:schemeClr val="bg1"/>
                </a:solidFill>
                <a:ea typeface="+mn-ea"/>
                <a:cs typeface="+mn-cs"/>
              </a:rPr>
              <a:t> </a:t>
            </a:r>
          </a:p>
        </p:txBody>
      </p:sp>
      <p:sp>
        <p:nvSpPr>
          <p:cNvPr id="25" name="TextBox 24"/>
          <p:cNvSpPr txBox="1"/>
          <p:nvPr/>
        </p:nvSpPr>
        <p:spPr>
          <a:xfrm>
            <a:off x="4518366" y="142985"/>
            <a:ext cx="4679887" cy="830997"/>
          </a:xfrm>
          <a:prstGeom prst="rect">
            <a:avLst/>
          </a:prstGeom>
          <a:solidFill>
            <a:srgbClr val="FFFFFF">
              <a:alpha val="54000"/>
            </a:srgbClr>
          </a:solidFill>
        </p:spPr>
        <p:txBody>
          <a:bodyPr wrap="none" rtlCol="0">
            <a:spAutoFit/>
          </a:bodyPr>
          <a:lstStyle/>
          <a:p>
            <a:r>
              <a:rPr lang="en-US" sz="4800" b="1" dirty="0" smtClean="0">
                <a:solidFill>
                  <a:schemeClr val="tx2"/>
                </a:solidFill>
                <a:latin typeface="Gill Sans"/>
                <a:cs typeface="Gill Sans"/>
              </a:rPr>
              <a:t>MAMMOGRID</a:t>
            </a:r>
            <a:endParaRPr lang="en-US" sz="7200" b="1" dirty="0">
              <a:solidFill>
                <a:schemeClr val="tx2"/>
              </a:solidFill>
              <a:latin typeface="Gill Sans"/>
              <a:cs typeface="Gill Sans"/>
            </a:endParaRPr>
          </a:p>
        </p:txBody>
      </p:sp>
    </p:spTree>
    <p:extLst>
      <p:ext uri="{BB962C8B-B14F-4D97-AF65-F5344CB8AC3E}">
        <p14:creationId xmlns:p14="http://schemas.microsoft.com/office/powerpoint/2010/main" val="3317256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175" y="4053168"/>
            <a:ext cx="4490670" cy="1991829"/>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782055"/>
            <a:ext cx="4575175" cy="519246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8922" y="782056"/>
            <a:ext cx="4865078" cy="3440536"/>
          </a:xfrm>
          <a:prstGeom prst="rect">
            <a:avLst/>
          </a:prstGeom>
        </p:spPr>
      </p:pic>
      <p:sp>
        <p:nvSpPr>
          <p:cNvPr id="5" name="Title 1"/>
          <p:cNvSpPr txBox="1">
            <a:spLocks/>
          </p:cNvSpPr>
          <p:nvPr/>
        </p:nvSpPr>
        <p:spPr>
          <a:xfrm>
            <a:off x="120693" y="63873"/>
            <a:ext cx="7547687" cy="746508"/>
          </a:xfrm>
          <a:prstGeom prst="rect">
            <a:avLst/>
          </a:prstGeom>
          <a:solidFill>
            <a:srgbClr val="FFFFFF">
              <a:alpha val="50000"/>
            </a:srgbClr>
          </a:solidFill>
        </p:spPr>
        <p:txBody>
          <a:bodyPr>
            <a:normAutofit fontScale="975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smtClean="0"/>
              <a:t>COMPUTER SIMULATIONS</a:t>
            </a:r>
            <a:endParaRPr lang="en-US" dirty="0"/>
          </a:p>
        </p:txBody>
      </p:sp>
    </p:spTree>
    <p:extLst>
      <p:ext uri="{BB962C8B-B14F-4D97-AF65-F5344CB8AC3E}">
        <p14:creationId xmlns:p14="http://schemas.microsoft.com/office/powerpoint/2010/main" val="127207298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000"/>
            <a:ext cx="9144000" cy="6096000"/>
          </a:xfrm>
          <a:prstGeom prst="rect">
            <a:avLst/>
          </a:prstGeom>
        </p:spPr>
      </p:pic>
      <p:sp>
        <p:nvSpPr>
          <p:cNvPr id="6" name="TextBox 5"/>
          <p:cNvSpPr txBox="1"/>
          <p:nvPr/>
        </p:nvSpPr>
        <p:spPr>
          <a:xfrm>
            <a:off x="0" y="-907"/>
            <a:ext cx="4775666" cy="769441"/>
          </a:xfrm>
          <a:prstGeom prst="rect">
            <a:avLst/>
          </a:prstGeom>
          <a:solidFill>
            <a:srgbClr val="FFFFFF">
              <a:alpha val="59000"/>
            </a:srgbClr>
          </a:solidFill>
        </p:spPr>
        <p:txBody>
          <a:bodyPr wrap="none" rtlCol="0">
            <a:spAutoFit/>
          </a:bodyPr>
          <a:lstStyle/>
          <a:p>
            <a:r>
              <a:rPr lang="en-US" sz="4400" b="1" dirty="0" smtClean="0">
                <a:solidFill>
                  <a:schemeClr val="tx2"/>
                </a:solidFill>
                <a:latin typeface="Gill Sans"/>
                <a:cs typeface="Gill Sans"/>
              </a:rPr>
              <a:t>THE 4</a:t>
            </a:r>
            <a:r>
              <a:rPr lang="en-US" sz="4400" b="1" baseline="30000" dirty="0" smtClean="0">
                <a:solidFill>
                  <a:schemeClr val="tx2"/>
                </a:solidFill>
                <a:latin typeface="Gill Sans"/>
                <a:cs typeface="Gill Sans"/>
              </a:rPr>
              <a:t>th</a:t>
            </a:r>
            <a:r>
              <a:rPr lang="en-US" sz="4400" b="1" dirty="0" smtClean="0">
                <a:solidFill>
                  <a:schemeClr val="tx2"/>
                </a:solidFill>
                <a:latin typeface="Gill Sans"/>
                <a:cs typeface="Gill Sans"/>
              </a:rPr>
              <a:t> PILLAR</a:t>
            </a:r>
            <a:endParaRPr lang="en-US" sz="4400" b="1" dirty="0">
              <a:solidFill>
                <a:schemeClr val="tx2"/>
              </a:solidFill>
              <a:latin typeface="Gill Sans"/>
              <a:cs typeface="Gill Sans"/>
            </a:endParaRPr>
          </a:p>
        </p:txBody>
      </p:sp>
      <p:sp>
        <p:nvSpPr>
          <p:cNvPr id="7" name="TextBox 6"/>
          <p:cNvSpPr txBox="1"/>
          <p:nvPr/>
        </p:nvSpPr>
        <p:spPr>
          <a:xfrm>
            <a:off x="5541395" y="6109549"/>
            <a:ext cx="3364122" cy="769441"/>
          </a:xfrm>
          <a:prstGeom prst="rect">
            <a:avLst/>
          </a:prstGeom>
          <a:noFill/>
        </p:spPr>
        <p:txBody>
          <a:bodyPr wrap="none" rtlCol="0">
            <a:spAutoFit/>
          </a:bodyPr>
          <a:lstStyle/>
          <a:p>
            <a:r>
              <a:rPr lang="en-US" sz="4400" b="1" dirty="0" smtClean="0">
                <a:cs typeface="Lucida Handwriting"/>
              </a:rPr>
              <a:t>Collaboration </a:t>
            </a:r>
            <a:endParaRPr lang="en-US" sz="4400" b="1" dirty="0">
              <a:cs typeface="Lucida Handwriting"/>
            </a:endParaRPr>
          </a:p>
        </p:txBody>
      </p:sp>
    </p:spTree>
    <p:extLst>
      <p:ext uri="{BB962C8B-B14F-4D97-AF65-F5344CB8AC3E}">
        <p14:creationId xmlns:p14="http://schemas.microsoft.com/office/powerpoint/2010/main" val="328022985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2423"/>
            <a:ext cx="9144000" cy="6096760"/>
          </a:xfrm>
          <a:prstGeom prst="rect">
            <a:avLst/>
          </a:prstGeom>
        </p:spPr>
      </p:pic>
      <p:sp>
        <p:nvSpPr>
          <p:cNvPr id="3" name="TextBox 2"/>
          <p:cNvSpPr txBox="1"/>
          <p:nvPr/>
        </p:nvSpPr>
        <p:spPr>
          <a:xfrm>
            <a:off x="0" y="-907"/>
            <a:ext cx="3655606" cy="923330"/>
          </a:xfrm>
          <a:prstGeom prst="rect">
            <a:avLst/>
          </a:prstGeom>
          <a:solidFill>
            <a:srgbClr val="FFFFFF">
              <a:alpha val="59000"/>
            </a:srgbClr>
          </a:solidFill>
        </p:spPr>
        <p:txBody>
          <a:bodyPr wrap="none" rtlCol="0">
            <a:spAutoFit/>
          </a:bodyPr>
          <a:lstStyle/>
          <a:p>
            <a:r>
              <a:rPr lang="en-US" sz="5400" b="1" dirty="0" smtClean="0">
                <a:solidFill>
                  <a:schemeClr val="tx2"/>
                </a:solidFill>
                <a:latin typeface="Gill Sans"/>
                <a:cs typeface="Gill Sans"/>
              </a:rPr>
              <a:t>ENLIGHT</a:t>
            </a:r>
            <a:endParaRPr lang="en-US" sz="5400" b="1" dirty="0">
              <a:solidFill>
                <a:schemeClr val="tx2"/>
              </a:solidFill>
              <a:latin typeface="Gill Sans"/>
              <a:cs typeface="Gill Sans"/>
            </a:endParaRPr>
          </a:p>
        </p:txBody>
      </p:sp>
      <p:sp>
        <p:nvSpPr>
          <p:cNvPr id="5" name="TextBox 4"/>
          <p:cNvSpPr txBox="1"/>
          <p:nvPr/>
        </p:nvSpPr>
        <p:spPr>
          <a:xfrm>
            <a:off x="1888192" y="6181139"/>
            <a:ext cx="5301451" cy="584776"/>
          </a:xfrm>
          <a:prstGeom prst="rect">
            <a:avLst/>
          </a:prstGeom>
          <a:noFill/>
        </p:spPr>
        <p:txBody>
          <a:bodyPr wrap="none" rtlCol="0">
            <a:spAutoFit/>
          </a:bodyPr>
          <a:lstStyle/>
          <a:p>
            <a:r>
              <a:rPr lang="en-US" sz="3200" b="1" dirty="0" smtClean="0">
                <a:cs typeface="Lucida Handwriting"/>
              </a:rPr>
              <a:t>A network for hadron therapy</a:t>
            </a:r>
            <a:endParaRPr lang="en-US" sz="3200" b="1" dirty="0">
              <a:cs typeface="Lucida Handwriting"/>
            </a:endParaRPr>
          </a:p>
        </p:txBody>
      </p:sp>
    </p:spTree>
    <p:extLst>
      <p:ext uri="{BB962C8B-B14F-4D97-AF65-F5344CB8AC3E}">
        <p14:creationId xmlns:p14="http://schemas.microsoft.com/office/powerpoint/2010/main" val="201313043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2028" y="189242"/>
            <a:ext cx="7922839" cy="6396265"/>
            <a:chOff x="587375" y="295955"/>
            <a:chExt cx="7922839" cy="6396265"/>
          </a:xfrm>
        </p:grpSpPr>
        <p:pic>
          <p:nvPicPr>
            <p:cNvPr id="9" name="Picture 15" descr="EU_map.gif"/>
            <p:cNvPicPr>
              <a:picLocks noChangeAspect="1"/>
            </p:cNvPicPr>
            <p:nvPr/>
          </p:nvPicPr>
          <p:blipFill>
            <a:blip r:embed="rId2">
              <a:lum contrast="30000"/>
            </a:blip>
            <a:srcRect/>
            <a:stretch>
              <a:fillRect/>
            </a:stretch>
          </p:blipFill>
          <p:spPr bwMode="auto">
            <a:xfrm>
              <a:off x="1313693" y="295955"/>
              <a:ext cx="6160418" cy="6396265"/>
            </a:xfrm>
            <a:prstGeom prst="rect">
              <a:avLst/>
            </a:prstGeom>
            <a:noFill/>
            <a:ln w="9525">
              <a:noFill/>
              <a:miter lim="800000"/>
              <a:headEnd/>
              <a:tailEnd/>
            </a:ln>
          </p:spPr>
        </p:pic>
        <p:sp>
          <p:nvSpPr>
            <p:cNvPr id="11" name="Rounded Rectangle 10"/>
            <p:cNvSpPr/>
            <p:nvPr/>
          </p:nvSpPr>
          <p:spPr bwMode="auto">
            <a:xfrm>
              <a:off x="587375" y="2319338"/>
              <a:ext cx="2351088" cy="1174750"/>
            </a:xfrm>
            <a:prstGeom prst="roundRect">
              <a:avLst/>
            </a:prstGeom>
            <a:solidFill>
              <a:srgbClr val="92D050">
                <a:alpha val="98000"/>
              </a:srgbClr>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4" name="Rounded Rectangle 13"/>
            <p:cNvSpPr/>
            <p:nvPr/>
          </p:nvSpPr>
          <p:spPr bwMode="auto">
            <a:xfrm>
              <a:off x="587375" y="4016375"/>
              <a:ext cx="2351088" cy="1174750"/>
            </a:xfrm>
            <a:prstGeom prst="roundRect">
              <a:avLst/>
            </a:prstGeom>
            <a:solidFill>
              <a:srgbClr val="7030A0"/>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5" name="Rounded Rectangle 14"/>
            <p:cNvSpPr/>
            <p:nvPr/>
          </p:nvSpPr>
          <p:spPr bwMode="auto">
            <a:xfrm>
              <a:off x="3330575" y="881063"/>
              <a:ext cx="2351088" cy="1174750"/>
            </a:xfrm>
            <a:prstGeom prst="roundRect">
              <a:avLst/>
            </a:prstGeom>
            <a:solidFill>
              <a:schemeClr val="accent2"/>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6" name="Rounded Rectangle 15"/>
            <p:cNvSpPr/>
            <p:nvPr/>
          </p:nvSpPr>
          <p:spPr bwMode="auto">
            <a:xfrm>
              <a:off x="3330574" y="5310188"/>
              <a:ext cx="2533537" cy="1174750"/>
            </a:xfrm>
            <a:prstGeom prst="roundRect">
              <a:avLst/>
            </a:prstGeom>
            <a:solidFill>
              <a:srgbClr val="F96367"/>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7" name="Rounded Rectangle 16"/>
            <p:cNvSpPr/>
            <p:nvPr/>
          </p:nvSpPr>
          <p:spPr bwMode="auto">
            <a:xfrm>
              <a:off x="6140450" y="2319338"/>
              <a:ext cx="2351088" cy="1174750"/>
            </a:xfrm>
            <a:prstGeom prst="roundRect">
              <a:avLst/>
            </a:prstGeom>
            <a:solidFill>
              <a:schemeClr val="accent6">
                <a:lumMod val="60000"/>
                <a:lumOff val="40000"/>
              </a:schemeClr>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8" name="Rounded Rectangle 17"/>
            <p:cNvSpPr/>
            <p:nvPr/>
          </p:nvSpPr>
          <p:spPr bwMode="auto">
            <a:xfrm>
              <a:off x="6140450" y="4016375"/>
              <a:ext cx="2351088" cy="1174750"/>
            </a:xfrm>
            <a:prstGeom prst="roundRect">
              <a:avLst/>
            </a:prstGeom>
            <a:solidFill>
              <a:srgbClr val="C00000"/>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19" name="TextBox 24"/>
            <p:cNvSpPr txBox="1">
              <a:spLocks noChangeArrowheads="1"/>
            </p:cNvSpPr>
            <p:nvPr/>
          </p:nvSpPr>
          <p:spPr bwMode="auto">
            <a:xfrm>
              <a:off x="587375" y="2432050"/>
              <a:ext cx="2351088" cy="1077913"/>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b="1" dirty="0">
                  <a:solidFill>
                    <a:prstClr val="black"/>
                  </a:solidFill>
                  <a:latin typeface="Calibri"/>
                </a:rPr>
                <a:t>Radiobiology</a:t>
              </a:r>
            </a:p>
            <a:p>
              <a:pPr defTabSz="457200"/>
              <a:r>
                <a:rPr lang="en-GB" sz="1400" dirty="0">
                  <a:solidFill>
                    <a:prstClr val="black"/>
                  </a:solidFill>
                  <a:latin typeface="Calibri"/>
                </a:rPr>
                <a:t>to elucidate the underlying biology and improve treatment </a:t>
              </a:r>
            </a:p>
          </p:txBody>
        </p:sp>
        <p:sp>
          <p:nvSpPr>
            <p:cNvPr id="20" name="TextBox 25"/>
            <p:cNvSpPr txBox="1">
              <a:spLocks noChangeArrowheads="1"/>
            </p:cNvSpPr>
            <p:nvPr/>
          </p:nvSpPr>
          <p:spPr bwMode="auto">
            <a:xfrm>
              <a:off x="3330575" y="834106"/>
              <a:ext cx="2351088" cy="1416050"/>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b="1" dirty="0">
                  <a:solidFill>
                    <a:prstClr val="black"/>
                  </a:solidFill>
                  <a:latin typeface="Calibri"/>
                </a:rPr>
                <a:t>Image guided hadron therapy and PET prototype</a:t>
              </a:r>
            </a:p>
            <a:p>
              <a:pPr defTabSz="457200"/>
              <a:r>
                <a:rPr lang="en-GB" sz="1400" dirty="0">
                  <a:solidFill>
                    <a:prstClr val="black"/>
                  </a:solidFill>
                  <a:latin typeface="Calibri"/>
                </a:rPr>
                <a:t>to optimize patient treatment</a:t>
              </a:r>
            </a:p>
          </p:txBody>
        </p:sp>
        <p:sp>
          <p:nvSpPr>
            <p:cNvPr id="21" name="TextBox 26"/>
            <p:cNvSpPr txBox="1">
              <a:spLocks noChangeArrowheads="1"/>
            </p:cNvSpPr>
            <p:nvPr/>
          </p:nvSpPr>
          <p:spPr bwMode="auto">
            <a:xfrm>
              <a:off x="6159126" y="2342691"/>
              <a:ext cx="2351088" cy="1138237"/>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b="1" dirty="0">
                  <a:solidFill>
                    <a:prstClr val="black"/>
                  </a:solidFill>
                  <a:latin typeface="Calibri"/>
                </a:rPr>
                <a:t>Novel accelerator and gantry studies </a:t>
              </a:r>
            </a:p>
            <a:p>
              <a:pPr defTabSz="457200"/>
              <a:r>
                <a:rPr lang="en-GB" sz="1400" dirty="0">
                  <a:solidFill>
                    <a:prstClr val="black"/>
                  </a:solidFill>
                  <a:latin typeface="Calibri"/>
                </a:rPr>
                <a:t>to design and develop cost effective technologies</a:t>
              </a:r>
            </a:p>
          </p:txBody>
        </p:sp>
        <p:sp>
          <p:nvSpPr>
            <p:cNvPr id="22" name="TextBox 27"/>
            <p:cNvSpPr txBox="1">
              <a:spLocks noChangeArrowheads="1"/>
            </p:cNvSpPr>
            <p:nvPr/>
          </p:nvSpPr>
          <p:spPr bwMode="auto">
            <a:xfrm>
              <a:off x="6140450" y="4114800"/>
              <a:ext cx="2351088" cy="1046163"/>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sz="1500" b="1">
                  <a:solidFill>
                    <a:prstClr val="black"/>
                  </a:solidFill>
                  <a:latin typeface="Calibri"/>
                </a:rPr>
                <a:t>Simulations, dosimetry and treatment planning </a:t>
              </a:r>
            </a:p>
            <a:p>
              <a:pPr defTabSz="457200"/>
              <a:r>
                <a:rPr lang="en-GB" sz="1400">
                  <a:solidFill>
                    <a:prstClr val="black"/>
                  </a:solidFill>
                  <a:latin typeface="Calibri"/>
                </a:rPr>
                <a:t>to measure and simulate physical quantities</a:t>
              </a:r>
            </a:p>
          </p:txBody>
        </p:sp>
        <p:sp>
          <p:nvSpPr>
            <p:cNvPr id="23" name="TextBox 28"/>
            <p:cNvSpPr txBox="1">
              <a:spLocks noChangeArrowheads="1"/>
            </p:cNvSpPr>
            <p:nvPr/>
          </p:nvSpPr>
          <p:spPr bwMode="auto">
            <a:xfrm>
              <a:off x="3362675" y="5334392"/>
              <a:ext cx="2536825" cy="1292225"/>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sz="1500" b="1" dirty="0">
                  <a:solidFill>
                    <a:prstClr val="black"/>
                  </a:solidFill>
                  <a:latin typeface="Calibri"/>
                </a:rPr>
                <a:t>Information and communication technologies and networking</a:t>
              </a:r>
            </a:p>
            <a:p>
              <a:pPr defTabSz="457200"/>
              <a:r>
                <a:rPr lang="en-GB" sz="1400" dirty="0">
                  <a:solidFill>
                    <a:prstClr val="black"/>
                  </a:solidFill>
                  <a:latin typeface="Calibri"/>
                </a:rPr>
                <a:t>towards a prototype GRID</a:t>
              </a:r>
            </a:p>
          </p:txBody>
        </p:sp>
        <p:sp>
          <p:nvSpPr>
            <p:cNvPr id="24" name="TextBox 29"/>
            <p:cNvSpPr txBox="1">
              <a:spLocks noChangeArrowheads="1"/>
            </p:cNvSpPr>
            <p:nvPr/>
          </p:nvSpPr>
          <p:spPr bwMode="auto">
            <a:xfrm>
              <a:off x="624727" y="4032167"/>
              <a:ext cx="2351088" cy="1138237"/>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b="1" dirty="0">
                  <a:solidFill>
                    <a:prstClr val="black"/>
                  </a:solidFill>
                  <a:latin typeface="Calibri"/>
                </a:rPr>
                <a:t>Clinical studies and epidemiology</a:t>
              </a:r>
            </a:p>
            <a:p>
              <a:pPr defTabSz="457200"/>
              <a:r>
                <a:rPr lang="en-GB" sz="1400" dirty="0">
                  <a:solidFill>
                    <a:prstClr val="black"/>
                  </a:solidFill>
                  <a:latin typeface="Calibri"/>
                </a:rPr>
                <a:t>to investigate the clinical outcome of hadron therapy</a:t>
              </a:r>
            </a:p>
          </p:txBody>
        </p:sp>
        <p:sp>
          <p:nvSpPr>
            <p:cNvPr id="25" name="Oval 24"/>
            <p:cNvSpPr/>
            <p:nvPr/>
          </p:nvSpPr>
          <p:spPr bwMode="auto">
            <a:xfrm>
              <a:off x="3525838" y="2906713"/>
              <a:ext cx="1960562" cy="1566862"/>
            </a:xfrm>
            <a:prstGeom prst="ellipse">
              <a:avLst/>
            </a:prstGeom>
            <a:solidFill>
              <a:schemeClr val="bg1">
                <a:lumMod val="50000"/>
              </a:schemeClr>
            </a:solidFill>
            <a:ln w="25400" cap="flat" cmpd="sng" algn="ctr">
              <a:solidFill>
                <a:schemeClr val="bg1">
                  <a:lumMod val="50000"/>
                </a:schemeClr>
              </a:solidFill>
              <a:prstDash val="solid"/>
              <a:round/>
              <a:headEnd type="none" w="med" len="med"/>
              <a:tailEnd type="none" w="med" len="med"/>
            </a:ln>
            <a:effectLst/>
          </p:spPr>
          <p:txBody>
            <a:bodyPr lIns="82945" tIns="41473" rIns="82945" bIns="41473"/>
            <a:lstStyle/>
            <a:p>
              <a:pPr defTabSz="457200">
                <a:buFont typeface="Times New Roman" charset="0"/>
                <a:buNone/>
                <a:defRPr/>
              </a:pPr>
              <a:endParaRPr lang="en-GB">
                <a:solidFill>
                  <a:prstClr val="black"/>
                </a:solidFill>
                <a:latin typeface="Arial" charset="0"/>
                <a:ea typeface="ＭＳ Ｐゴシック" charset="0"/>
                <a:cs typeface="ＭＳ Ｐゴシック" charset="0"/>
              </a:endParaRPr>
            </a:p>
          </p:txBody>
        </p:sp>
        <p:sp>
          <p:nvSpPr>
            <p:cNvPr id="26" name="TextBox 31"/>
            <p:cNvSpPr txBox="1">
              <a:spLocks noChangeArrowheads="1"/>
            </p:cNvSpPr>
            <p:nvPr/>
          </p:nvSpPr>
          <p:spPr bwMode="auto">
            <a:xfrm>
              <a:off x="3657600" y="3101975"/>
              <a:ext cx="1763713" cy="1292225"/>
            </a:xfrm>
            <a:prstGeom prst="rect">
              <a:avLst/>
            </a:prstGeom>
            <a:noFill/>
            <a:ln w="9525">
              <a:noFill/>
              <a:miter lim="800000"/>
              <a:headEnd/>
              <a:tailEnd/>
            </a:ln>
          </p:spPr>
          <p:txBody>
            <a:bodyPr lIns="82945" tIns="41473" rIns="82945" bIns="41473">
              <a:prstTxWarp prst="textNoShape">
                <a:avLst/>
              </a:prstTxWarp>
              <a:spAutoFit/>
            </a:bodyPr>
            <a:lstStyle/>
            <a:p>
              <a:pPr algn="ctr" defTabSz="457200">
                <a:spcAft>
                  <a:spcPts val="550"/>
                </a:spcAft>
              </a:pPr>
              <a:r>
                <a:rPr lang="en-GB" b="1" dirty="0">
                  <a:solidFill>
                    <a:prstClr val="black"/>
                  </a:solidFill>
                  <a:latin typeface="Calibri"/>
                </a:rPr>
                <a:t>PARTNER</a:t>
              </a:r>
            </a:p>
            <a:p>
              <a:pPr algn="ctr" defTabSz="457200"/>
              <a:r>
                <a:rPr lang="en-GB" sz="1400" b="1" dirty="0">
                  <a:solidFill>
                    <a:prstClr val="black"/>
                  </a:solidFill>
                  <a:latin typeface="Calibri"/>
                </a:rPr>
                <a:t>trainings, collaborations, exchanging ideas and data</a:t>
              </a:r>
            </a:p>
          </p:txBody>
        </p:sp>
        <p:cxnSp>
          <p:nvCxnSpPr>
            <p:cNvPr id="27" name="Straight Arrow Connector 26"/>
            <p:cNvCxnSpPr/>
            <p:nvPr/>
          </p:nvCxnSpPr>
          <p:spPr bwMode="auto">
            <a:xfrm>
              <a:off x="3003550" y="2840038"/>
              <a:ext cx="588963" cy="393700"/>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cxnSp>
          <p:nvCxnSpPr>
            <p:cNvPr id="28" name="Straight Arrow Connector 27"/>
            <p:cNvCxnSpPr/>
            <p:nvPr/>
          </p:nvCxnSpPr>
          <p:spPr bwMode="auto">
            <a:xfrm>
              <a:off x="5421313" y="4148138"/>
              <a:ext cx="587375" cy="390525"/>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cxnSp>
          <p:nvCxnSpPr>
            <p:cNvPr id="29" name="Straight Arrow Connector 28"/>
            <p:cNvCxnSpPr/>
            <p:nvPr/>
          </p:nvCxnSpPr>
          <p:spPr bwMode="auto">
            <a:xfrm rot="10800000" flipV="1">
              <a:off x="3003550" y="4148138"/>
              <a:ext cx="588963" cy="390525"/>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cxnSp>
          <p:nvCxnSpPr>
            <p:cNvPr id="30" name="Straight Arrow Connector 29"/>
            <p:cNvCxnSpPr/>
            <p:nvPr/>
          </p:nvCxnSpPr>
          <p:spPr bwMode="auto">
            <a:xfrm rot="10800000" flipV="1">
              <a:off x="5421313" y="2841625"/>
              <a:ext cx="587375" cy="392113"/>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cxnSp>
          <p:nvCxnSpPr>
            <p:cNvPr id="31" name="Straight Arrow Connector 30"/>
            <p:cNvCxnSpPr/>
            <p:nvPr/>
          </p:nvCxnSpPr>
          <p:spPr bwMode="auto">
            <a:xfrm rot="7380000" flipV="1">
              <a:off x="4210844" y="2291556"/>
              <a:ext cx="587375" cy="392113"/>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cxnSp>
          <p:nvCxnSpPr>
            <p:cNvPr id="32" name="Straight Arrow Connector 31"/>
            <p:cNvCxnSpPr/>
            <p:nvPr/>
          </p:nvCxnSpPr>
          <p:spPr bwMode="auto">
            <a:xfrm rot="7380000" flipV="1">
              <a:off x="4210050" y="4708525"/>
              <a:ext cx="588963" cy="392113"/>
            </a:xfrm>
            <a:prstGeom prst="straightConnector1">
              <a:avLst/>
            </a:prstGeom>
            <a:solidFill>
              <a:srgbClr val="00B8FF"/>
            </a:solidFill>
            <a:ln w="63500" cap="rnd" cmpd="sng" algn="ctr">
              <a:solidFill>
                <a:schemeClr val="bg1">
                  <a:lumMod val="50000"/>
                </a:schemeClr>
              </a:solidFill>
              <a:prstDash val="solid"/>
              <a:round/>
              <a:headEnd type="triangle" w="med" len="med"/>
              <a:tailEnd type="triangle"/>
            </a:ln>
            <a:effectLst/>
          </p:spPr>
        </p:cxnSp>
      </p:grpSp>
      <p:sp>
        <p:nvSpPr>
          <p:cNvPr id="33" name="TextBox 32"/>
          <p:cNvSpPr txBox="1"/>
          <p:nvPr/>
        </p:nvSpPr>
        <p:spPr>
          <a:xfrm>
            <a:off x="0" y="-907"/>
            <a:ext cx="5429692" cy="584776"/>
          </a:xfrm>
          <a:prstGeom prst="rect">
            <a:avLst/>
          </a:prstGeom>
          <a:solidFill>
            <a:srgbClr val="FFFFFF">
              <a:alpha val="59000"/>
            </a:srgbClr>
          </a:solidFill>
        </p:spPr>
        <p:txBody>
          <a:bodyPr wrap="none" rtlCol="0">
            <a:spAutoFit/>
          </a:bodyPr>
          <a:lstStyle/>
          <a:p>
            <a:r>
              <a:rPr lang="en-US" sz="3200" b="1" dirty="0" smtClean="0">
                <a:solidFill>
                  <a:schemeClr val="tx2"/>
                </a:solidFill>
                <a:latin typeface="Gill Sans"/>
                <a:cs typeface="Gill Sans"/>
              </a:rPr>
              <a:t>Multidisciplinary training</a:t>
            </a:r>
            <a:endParaRPr lang="en-US" sz="3200" b="1" dirty="0">
              <a:solidFill>
                <a:schemeClr val="tx2"/>
              </a:solidFill>
              <a:latin typeface="Gill Sans"/>
              <a:cs typeface="Gill Sans"/>
            </a:endParaRPr>
          </a:p>
        </p:txBody>
      </p:sp>
      <p:pic>
        <p:nvPicPr>
          <p:cNvPr id="34" name="Picture 33"/>
          <p:cNvPicPr>
            <a:picLocks noChangeAspect="1"/>
          </p:cNvPicPr>
          <p:nvPr/>
        </p:nvPicPr>
        <p:blipFill rotWithShape="1">
          <a:blip r:embed="rId3" cstate="print">
            <a:extLst>
              <a:ext uri="{28A0092B-C50C-407E-A947-70E740481C1C}">
                <a14:useLocalDpi xmlns:a14="http://schemas.microsoft.com/office/drawing/2010/main" val="0"/>
              </a:ext>
            </a:extLst>
          </a:blip>
          <a:srcRect l="-1" t="84215" r="79794" b="5352"/>
          <a:stretch/>
        </p:blipFill>
        <p:spPr>
          <a:xfrm>
            <a:off x="0" y="5963245"/>
            <a:ext cx="2273262" cy="829960"/>
          </a:xfrm>
          <a:prstGeom prst="rect">
            <a:avLst/>
          </a:prstGeom>
        </p:spPr>
      </p:pic>
    </p:spTree>
    <p:extLst>
      <p:ext uri="{BB962C8B-B14F-4D97-AF65-F5344CB8AC3E}">
        <p14:creationId xmlns:p14="http://schemas.microsoft.com/office/powerpoint/2010/main" val="164629211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48072"/>
          </a:xfrm>
        </p:spPr>
        <p:txBody>
          <a:bodyPr>
            <a:normAutofit/>
          </a:bodyPr>
          <a:lstStyle/>
          <a:p>
            <a:r>
              <a:rPr lang="en-GB" dirty="0" smtClean="0"/>
              <a:t>CMA Initiatives: Where are we?</a:t>
            </a:r>
            <a:endParaRPr lang="en-GB" dirty="0"/>
          </a:p>
        </p:txBody>
      </p:sp>
      <p:sp>
        <p:nvSpPr>
          <p:cNvPr id="3" name="Content Placeholder 2"/>
          <p:cNvSpPr>
            <a:spLocks noGrp="1"/>
          </p:cNvSpPr>
          <p:nvPr>
            <p:ph idx="1"/>
          </p:nvPr>
        </p:nvSpPr>
        <p:spPr>
          <a:xfrm>
            <a:off x="395536" y="836712"/>
            <a:ext cx="8568952" cy="5616624"/>
          </a:xfrm>
        </p:spPr>
        <p:txBody>
          <a:bodyPr>
            <a:normAutofit fontScale="92500" lnSpcReduction="10000"/>
          </a:bodyPr>
          <a:lstStyle/>
          <a:p>
            <a:r>
              <a:rPr lang="en-US" sz="2800" dirty="0" smtClean="0"/>
              <a:t>Obtained some “seed” funding from CERN, as well as donations from outside</a:t>
            </a:r>
            <a:endParaRPr lang="en-GB" sz="2800" dirty="0" smtClean="0"/>
          </a:p>
          <a:p>
            <a:r>
              <a:rPr lang="en-GB" sz="2800" dirty="0" smtClean="0"/>
              <a:t>“CERN Medical Applications Workshop” followed the ICTR-PHE (15-16 February, 2014)</a:t>
            </a:r>
          </a:p>
          <a:p>
            <a:r>
              <a:rPr lang="en-GB" sz="2800" dirty="0" smtClean="0"/>
              <a:t>Attracted ~80 top experts from all over the globe</a:t>
            </a:r>
          </a:p>
          <a:p>
            <a:r>
              <a:rPr lang="en-US" sz="2800" dirty="0" smtClean="0"/>
              <a:t>Funding, governance,… “institute or..” </a:t>
            </a:r>
          </a:p>
          <a:p>
            <a:r>
              <a:rPr lang="en-US" sz="2800" dirty="0" smtClean="0"/>
              <a:t>International Strategy Committee (First Meeting Nov 2014, second  April 2015)</a:t>
            </a:r>
          </a:p>
          <a:p>
            <a:r>
              <a:rPr lang="en-US" sz="2800" dirty="0" smtClean="0"/>
              <a:t>CERN as a medical data repository (HUG, EPFL, CHUV, NCI)</a:t>
            </a:r>
          </a:p>
          <a:p>
            <a:r>
              <a:rPr lang="en-US" sz="2800" dirty="0" smtClean="0"/>
              <a:t>Radio-isotopes project well under way</a:t>
            </a:r>
          </a:p>
          <a:p>
            <a:r>
              <a:rPr lang="en-US" sz="2800" dirty="0" smtClean="0"/>
              <a:t>A “White” paper well under way</a:t>
            </a:r>
          </a:p>
          <a:p>
            <a:r>
              <a:rPr lang="en-US" sz="2800" dirty="0" smtClean="0"/>
              <a:t>HF-RFQ (750MHz) development</a:t>
            </a:r>
            <a:endParaRPr lang="en-GB" sz="2800" dirty="0" smtClean="0"/>
          </a:p>
        </p:txBody>
      </p:sp>
    </p:spTree>
    <p:extLst>
      <p:ext uri="{BB962C8B-B14F-4D97-AF65-F5344CB8AC3E}">
        <p14:creationId xmlns:p14="http://schemas.microsoft.com/office/powerpoint/2010/main" val="3503238909"/>
      </p:ext>
    </p:extLst>
  </p:cSld>
  <p:clrMapOvr>
    <a:masterClrMapping/>
  </p:clrMapOvr>
  <mc:AlternateContent xmlns:mc="http://schemas.openxmlformats.org/markup-compatibility/2006" xmlns:p14="http://schemas.microsoft.com/office/powerpoint/2010/main">
    <mc:Choice Requires="p14">
      <p:transition spd="slow" p14:dur="2000" advTm="12731"/>
    </mc:Choice>
    <mc:Fallback xmlns="">
      <p:transition spd="slow" advTm="12731"/>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7027" y="1634891"/>
            <a:ext cx="4905064" cy="3124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6846" y="1634891"/>
            <a:ext cx="5480489" cy="2880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glow>
              <a:schemeClr val="accent1"/>
            </a:glow>
            <a:outerShdw dist="35921" dir="2700000" algn="ctr" rotWithShape="0">
              <a:schemeClr val="bg2"/>
            </a:outerShdw>
          </a:effectLst>
        </p:spPr>
      </p:pic>
      <p:sp>
        <p:nvSpPr>
          <p:cNvPr id="7" name="TextBox 6"/>
          <p:cNvSpPr txBox="1"/>
          <p:nvPr/>
        </p:nvSpPr>
        <p:spPr>
          <a:xfrm>
            <a:off x="2530283" y="4692691"/>
            <a:ext cx="4821354" cy="1949252"/>
          </a:xfrm>
          <a:prstGeom prst="rect">
            <a:avLst/>
          </a:prstGeom>
          <a:noFill/>
          <a:ln w="25400">
            <a:solidFill>
              <a:srgbClr val="FF0000"/>
            </a:solidFill>
          </a:ln>
        </p:spPr>
        <p:txBody>
          <a:bodyPr wrap="square" rtlCol="0">
            <a:spAutoFit/>
          </a:bodyPr>
          <a:lstStyle/>
          <a:p>
            <a:r>
              <a:rPr lang="en-GB" sz="2000" dirty="0" smtClean="0">
                <a:solidFill>
                  <a:prstClr val="black"/>
                </a:solidFill>
              </a:rPr>
              <a:t>The physics properties of light ions (Bragg) </a:t>
            </a:r>
            <a:r>
              <a:rPr lang="en-GB" sz="2000" dirty="0" smtClean="0">
                <a:solidFill>
                  <a:srgbClr val="FF0000"/>
                </a:solidFill>
              </a:rPr>
              <a:t>may</a:t>
            </a:r>
            <a:r>
              <a:rPr lang="en-GB" sz="2000" dirty="0" smtClean="0">
                <a:solidFill>
                  <a:prstClr val="black"/>
                </a:solidFill>
              </a:rPr>
              <a:t> make them much more efficient in treating some kinds of tumours</a:t>
            </a:r>
          </a:p>
          <a:p>
            <a:pPr marL="342900" indent="-342900">
              <a:lnSpc>
                <a:spcPct val="80000"/>
              </a:lnSpc>
              <a:spcBef>
                <a:spcPct val="20000"/>
              </a:spcBef>
              <a:buFont typeface="Arial"/>
              <a:buChar char="•"/>
            </a:pPr>
            <a:r>
              <a:rPr lang="en-GB" sz="2000" dirty="0">
                <a:solidFill>
                  <a:srgbClr val="000000"/>
                </a:solidFill>
              </a:rPr>
              <a:t>Tumours close to critical organs</a:t>
            </a:r>
          </a:p>
          <a:p>
            <a:pPr marL="342900" indent="-342900">
              <a:lnSpc>
                <a:spcPct val="80000"/>
              </a:lnSpc>
              <a:spcBef>
                <a:spcPct val="20000"/>
              </a:spcBef>
              <a:buFont typeface="Arial"/>
              <a:buChar char="•"/>
            </a:pPr>
            <a:r>
              <a:rPr lang="en-GB" sz="2000" b="1" dirty="0">
                <a:solidFill>
                  <a:srgbClr val="000000"/>
                </a:solidFill>
              </a:rPr>
              <a:t>Tumours in children</a:t>
            </a:r>
          </a:p>
          <a:p>
            <a:pPr marL="342900" indent="-342900">
              <a:lnSpc>
                <a:spcPct val="80000"/>
              </a:lnSpc>
              <a:spcBef>
                <a:spcPct val="20000"/>
              </a:spcBef>
              <a:buFont typeface="Arial"/>
              <a:buChar char="•"/>
            </a:pPr>
            <a:r>
              <a:rPr lang="en-GB" sz="2000" dirty="0">
                <a:solidFill>
                  <a:srgbClr val="000000"/>
                </a:solidFill>
              </a:rPr>
              <a:t>Radio-resistant </a:t>
            </a:r>
            <a:r>
              <a:rPr lang="en-GB" sz="2000" dirty="0" smtClean="0">
                <a:solidFill>
                  <a:srgbClr val="000000"/>
                </a:solidFill>
              </a:rPr>
              <a:t>tumours</a:t>
            </a:r>
            <a:endParaRPr lang="en-GB" sz="2000" dirty="0">
              <a:solidFill>
                <a:srgbClr val="000000"/>
              </a:solidFill>
            </a:endParaRPr>
          </a:p>
        </p:txBody>
      </p:sp>
      <p:sp>
        <p:nvSpPr>
          <p:cNvPr id="13" name="Title 1"/>
          <p:cNvSpPr txBox="1">
            <a:spLocks/>
          </p:cNvSpPr>
          <p:nvPr/>
        </p:nvSpPr>
        <p:spPr>
          <a:xfrm>
            <a:off x="144892" y="3"/>
            <a:ext cx="7357274" cy="12463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sz="4800" dirty="0" smtClean="0"/>
              <a:t>Why Hadron Therapy?</a:t>
            </a:r>
            <a:endParaRPr lang="en-US" sz="4800" dirty="0"/>
          </a:p>
        </p:txBody>
      </p:sp>
    </p:spTree>
    <p:custDataLst>
      <p:tags r:id="rId1"/>
    </p:custDataLst>
    <p:extLst>
      <p:ext uri="{BB962C8B-B14F-4D97-AF65-F5344CB8AC3E}">
        <p14:creationId xmlns:p14="http://schemas.microsoft.com/office/powerpoint/2010/main" val="1290775813"/>
      </p:ext>
    </p:extLst>
  </p:cSld>
  <p:clrMapOvr>
    <a:masterClrMapping/>
  </p:clrMapOvr>
  <p:transition xmlns:p14="http://schemas.microsoft.com/office/powerpoint/2010/main" advTm="73299"/>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509" y="479794"/>
            <a:ext cx="3412713" cy="830997"/>
          </a:xfrm>
          <a:prstGeom prst="rect">
            <a:avLst/>
          </a:prstGeom>
          <a:solidFill>
            <a:srgbClr val="FFFFFF">
              <a:alpha val="57000"/>
            </a:srgbClr>
          </a:solidFill>
        </p:spPr>
        <p:txBody>
          <a:bodyPr wrap="none" rtlCol="0">
            <a:spAutoFit/>
          </a:bodyPr>
          <a:lstStyle/>
          <a:p>
            <a:r>
              <a:rPr lang="en-US" sz="4800" b="1" dirty="0" smtClean="0">
                <a:solidFill>
                  <a:schemeClr val="tx2"/>
                </a:solidFill>
                <a:latin typeface="Gill Sans"/>
                <a:cs typeface="Gill Sans"/>
              </a:rPr>
              <a:t>1996-2000</a:t>
            </a:r>
            <a:endParaRPr lang="en-US" sz="4800" b="1" dirty="0">
              <a:solidFill>
                <a:schemeClr val="tx2"/>
              </a:solidFill>
              <a:latin typeface="Gill Sans"/>
              <a:cs typeface="Gill Sans"/>
            </a:endParaRPr>
          </a:p>
        </p:txBody>
      </p:sp>
      <p:sp>
        <p:nvSpPr>
          <p:cNvPr id="3" name="TextBox 2"/>
          <p:cNvSpPr txBox="1"/>
          <p:nvPr/>
        </p:nvSpPr>
        <p:spPr>
          <a:xfrm>
            <a:off x="5556824" y="657421"/>
            <a:ext cx="2457323" cy="1077218"/>
          </a:xfrm>
          <a:prstGeom prst="rect">
            <a:avLst/>
          </a:prstGeom>
          <a:solidFill>
            <a:srgbClr val="FFFFFF">
              <a:alpha val="68000"/>
            </a:srgbClr>
          </a:solidFill>
        </p:spPr>
        <p:txBody>
          <a:bodyPr wrap="none" rtlCol="0">
            <a:spAutoFit/>
          </a:bodyPr>
          <a:lstStyle/>
          <a:p>
            <a:pPr algn="ctr"/>
            <a:r>
              <a:rPr lang="en-US" sz="3200" b="1" dirty="0" smtClean="0">
                <a:cs typeface="Lucida Handwriting"/>
              </a:rPr>
              <a:t>PIMMS study </a:t>
            </a:r>
          </a:p>
          <a:p>
            <a:pPr algn="ctr"/>
            <a:r>
              <a:rPr lang="en-US" sz="3200" b="1" dirty="0" smtClean="0">
                <a:cs typeface="Lucida Handwriting"/>
              </a:rPr>
              <a:t>at CERN</a:t>
            </a:r>
            <a:endParaRPr lang="en-US" sz="3200" b="1" dirty="0">
              <a:cs typeface="Lucida Handwriting"/>
            </a:endParaRPr>
          </a:p>
        </p:txBody>
      </p:sp>
      <p:pic>
        <p:nvPicPr>
          <p:cNvPr id="4"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t="554"/>
          <a:stretch>
            <a:fillRect/>
          </a:stretch>
        </p:blipFill>
        <p:spPr bwMode="auto">
          <a:xfrm>
            <a:off x="295509" y="1826783"/>
            <a:ext cx="3661030" cy="3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2287" y="5193309"/>
            <a:ext cx="3010470" cy="679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982" y="4381539"/>
            <a:ext cx="3459479" cy="74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800073" y="2283122"/>
            <a:ext cx="2335454" cy="758887"/>
          </a:xfrm>
          <a:prstGeom prst="rect">
            <a:avLst/>
          </a:prstGeom>
        </p:spPr>
      </p:pic>
      <p:sp>
        <p:nvSpPr>
          <p:cNvPr id="8" name="Notched Right Arrow 7"/>
          <p:cNvSpPr/>
          <p:nvPr/>
        </p:nvSpPr>
        <p:spPr>
          <a:xfrm>
            <a:off x="4448481" y="2394897"/>
            <a:ext cx="816727" cy="549420"/>
          </a:xfrm>
          <a:prstGeom prst="notchedRightArrow">
            <a:avLst/>
          </a:prstGeom>
          <a:gradFill flip="none" rotWithShape="1">
            <a:gsLst>
              <a:gs pos="0">
                <a:schemeClr val="accent1"/>
              </a:gs>
              <a:gs pos="100000">
                <a:schemeClr val="tx1"/>
              </a:gs>
            </a:gsLst>
            <a:lin ang="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Notched Right Arrow 8"/>
          <p:cNvSpPr/>
          <p:nvPr/>
        </p:nvSpPr>
        <p:spPr>
          <a:xfrm rot="5400000">
            <a:off x="6486343" y="3494914"/>
            <a:ext cx="816727" cy="549420"/>
          </a:xfrm>
          <a:prstGeom prst="notchedRightArrow">
            <a:avLst/>
          </a:prstGeom>
          <a:gradFill flip="none" rotWithShape="1">
            <a:gsLst>
              <a:gs pos="0">
                <a:schemeClr val="accent1"/>
              </a:gs>
              <a:gs pos="100000">
                <a:schemeClr val="tx1"/>
              </a:gs>
            </a:gsLst>
            <a:lin ang="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34595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1" y="765621"/>
            <a:ext cx="9180277" cy="6120184"/>
          </a:xfrm>
          <a:prstGeom prst="rect">
            <a:avLst/>
          </a:prstGeom>
        </p:spPr>
      </p:pic>
      <p:sp>
        <p:nvSpPr>
          <p:cNvPr id="11" name="Title 1"/>
          <p:cNvSpPr txBox="1">
            <a:spLocks/>
          </p:cNvSpPr>
          <p:nvPr/>
        </p:nvSpPr>
        <p:spPr>
          <a:xfrm>
            <a:off x="120694" y="63873"/>
            <a:ext cx="5511810" cy="593807"/>
          </a:xfrm>
          <a:prstGeom prst="rect">
            <a:avLst/>
          </a:prstGeom>
          <a:solidFill>
            <a:schemeClr val="bg1">
              <a:alpha val="50000"/>
            </a:schemeClr>
          </a:solidFill>
        </p:spPr>
        <p:txBody>
          <a:bodyPr>
            <a:normAutofit fontScale="97500" lnSpcReduction="100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smtClean="0"/>
              <a:t>CNAO-PAVIA</a:t>
            </a:r>
            <a:endParaRPr lang="en-US" dirty="0"/>
          </a:p>
        </p:txBody>
      </p:sp>
      <p:sp>
        <p:nvSpPr>
          <p:cNvPr id="12" name="Title 1"/>
          <p:cNvSpPr txBox="1">
            <a:spLocks/>
          </p:cNvSpPr>
          <p:nvPr/>
        </p:nvSpPr>
        <p:spPr>
          <a:xfrm>
            <a:off x="2125133" y="6291998"/>
            <a:ext cx="3669685" cy="593807"/>
          </a:xfrm>
          <a:prstGeom prst="rect">
            <a:avLst/>
          </a:prstGeom>
          <a:noFill/>
        </p:spPr>
        <p:txBody>
          <a:bodyPr>
            <a:noAutofit/>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pPr algn="r"/>
            <a:r>
              <a:rPr lang="en-US" sz="2800" dirty="0" smtClean="0">
                <a:solidFill>
                  <a:schemeClr val="tx1"/>
                </a:solidFill>
                <a:latin typeface="+mn-lt"/>
                <a:cs typeface="Lucida Handwriting"/>
              </a:rPr>
              <a:t>1</a:t>
            </a:r>
            <a:r>
              <a:rPr lang="en-US" sz="2800" baseline="30000" dirty="0" smtClean="0">
                <a:solidFill>
                  <a:schemeClr val="tx1"/>
                </a:solidFill>
                <a:latin typeface="+mn-lt"/>
                <a:cs typeface="Lucida Handwriting"/>
              </a:rPr>
              <a:t>st</a:t>
            </a:r>
            <a:r>
              <a:rPr lang="en-US" sz="2800" dirty="0" smtClean="0">
                <a:solidFill>
                  <a:schemeClr val="tx1"/>
                </a:solidFill>
                <a:latin typeface="+mn-lt"/>
                <a:cs typeface="Lucida Handwriting"/>
              </a:rPr>
              <a:t> patient: 2011</a:t>
            </a:r>
            <a:endParaRPr lang="en-US" sz="2800" dirty="0">
              <a:solidFill>
                <a:schemeClr val="tx1"/>
              </a:solidFill>
              <a:latin typeface="+mn-lt"/>
              <a:cs typeface="Lucida Handwriting"/>
            </a:endParaRPr>
          </a:p>
        </p:txBody>
      </p:sp>
    </p:spTree>
    <p:extLst>
      <p:ext uri="{BB962C8B-B14F-4D97-AF65-F5344CB8AC3E}">
        <p14:creationId xmlns:p14="http://schemas.microsoft.com/office/powerpoint/2010/main" val="34152694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20693" y="63873"/>
            <a:ext cx="7547687" cy="746508"/>
          </a:xfrm>
          <a:prstGeom prst="rect">
            <a:avLst/>
          </a:prstGeom>
          <a:solidFill>
            <a:schemeClr val="bg1">
              <a:alpha val="50000"/>
            </a:schemeClr>
          </a:solidFill>
        </p:spPr>
        <p:txBody>
          <a:bodyPr>
            <a:normAutofit fontScale="97500"/>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r>
              <a:rPr lang="en-US" dirty="0" err="1" smtClean="0"/>
              <a:t>MedAustron</a:t>
            </a:r>
            <a:r>
              <a:rPr lang="en-US" dirty="0" smtClean="0"/>
              <a:t> – Wiener </a:t>
            </a:r>
            <a:r>
              <a:rPr lang="en-US" dirty="0" err="1" smtClean="0"/>
              <a:t>Neustadt</a:t>
            </a:r>
            <a:endParaRPr lang="en-US" dirty="0"/>
          </a:p>
        </p:txBody>
      </p:sp>
      <p:sp>
        <p:nvSpPr>
          <p:cNvPr id="12" name="Title 1"/>
          <p:cNvSpPr txBox="1">
            <a:spLocks/>
          </p:cNvSpPr>
          <p:nvPr/>
        </p:nvSpPr>
        <p:spPr>
          <a:xfrm>
            <a:off x="2362199" y="6284420"/>
            <a:ext cx="4203085" cy="593807"/>
          </a:xfrm>
          <a:prstGeom prst="rect">
            <a:avLst/>
          </a:prstGeom>
          <a:solidFill>
            <a:schemeClr val="bg1">
              <a:alpha val="50000"/>
            </a:schemeClr>
          </a:solidFill>
        </p:spPr>
        <p:txBody>
          <a:bodyPr>
            <a:noAutofit/>
          </a:bodyPr>
          <a:lstStyle>
            <a:lvl1pPr algn="l" defTabSz="457200" rtl="0" eaLnBrk="1" latinLnBrk="0" hangingPunct="1">
              <a:spcBef>
                <a:spcPct val="0"/>
              </a:spcBef>
              <a:buNone/>
              <a:defRPr sz="3600" b="1" kern="1200">
                <a:solidFill>
                  <a:schemeClr val="tx2"/>
                </a:solidFill>
                <a:latin typeface="Gill Sans"/>
                <a:ea typeface="+mj-ea"/>
                <a:cs typeface="Gill Sans"/>
              </a:defRPr>
            </a:lvl1pPr>
          </a:lstStyle>
          <a:p>
            <a:pPr algn="r"/>
            <a:r>
              <a:rPr lang="en-US" sz="2800" dirty="0" smtClean="0">
                <a:solidFill>
                  <a:schemeClr val="tx1"/>
                </a:solidFill>
                <a:latin typeface="+mn-lt"/>
                <a:cs typeface="Lucida Handwriting"/>
              </a:rPr>
              <a:t>Start treatments in 2016</a:t>
            </a:r>
            <a:endParaRPr lang="en-US" sz="2800" dirty="0">
              <a:solidFill>
                <a:schemeClr val="tx1"/>
              </a:solidFill>
              <a:latin typeface="+mn-lt"/>
              <a:cs typeface="Lucida Handwriting"/>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7" y="942975"/>
            <a:ext cx="9144000" cy="4972050"/>
          </a:xfrm>
          <a:prstGeom prst="rect">
            <a:avLst/>
          </a:prstGeom>
        </p:spPr>
      </p:pic>
    </p:spTree>
    <p:extLst>
      <p:ext uri="{BB962C8B-B14F-4D97-AF65-F5344CB8AC3E}">
        <p14:creationId xmlns:p14="http://schemas.microsoft.com/office/powerpoint/2010/main" val="38484854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CERN Medical Applications Office</a:t>
            </a:r>
            <a:endParaRPr lang="en-US" dirty="0"/>
          </a:p>
        </p:txBody>
      </p:sp>
      <p:sp>
        <p:nvSpPr>
          <p:cNvPr id="3" name="Content Placeholder 2"/>
          <p:cNvSpPr>
            <a:spLocks noGrp="1"/>
          </p:cNvSpPr>
          <p:nvPr>
            <p:ph idx="1"/>
          </p:nvPr>
        </p:nvSpPr>
        <p:spPr>
          <a:xfrm>
            <a:off x="280817" y="933579"/>
            <a:ext cx="6139532" cy="5288340"/>
          </a:xfrm>
        </p:spPr>
        <p:txBody>
          <a:bodyPr>
            <a:normAutofit lnSpcReduction="10000"/>
          </a:bodyPr>
          <a:lstStyle/>
          <a:p>
            <a:r>
              <a:rPr lang="en-US" dirty="0" smtClean="0">
                <a:solidFill>
                  <a:srgbClr val="000000"/>
                </a:solidFill>
                <a:latin typeface="+mn-lt"/>
              </a:rPr>
              <a:t>January 2014: establishment of the CMA Office led by Steve Myers </a:t>
            </a:r>
          </a:p>
          <a:p>
            <a:r>
              <a:rPr lang="en-US" dirty="0" smtClean="0">
                <a:solidFill>
                  <a:srgbClr val="000000"/>
                </a:solidFill>
                <a:latin typeface="+mn-lt"/>
              </a:rPr>
              <a:t>CERN to become established as an important facilitator of medical physics in Europe</a:t>
            </a:r>
          </a:p>
          <a:p>
            <a:r>
              <a:rPr lang="en-US" dirty="0" smtClean="0">
                <a:solidFill>
                  <a:srgbClr val="000000"/>
                </a:solidFill>
                <a:latin typeface="+mn-lt"/>
              </a:rPr>
              <a:t>Bring all the diverse medical physics activities at CERN together under a single umbrella , ensuring that our efforts are </a:t>
            </a:r>
            <a:r>
              <a:rPr lang="en-US" dirty="0" err="1" smtClean="0">
                <a:solidFill>
                  <a:srgbClr val="000000"/>
                </a:solidFill>
                <a:latin typeface="+mn-lt"/>
              </a:rPr>
              <a:t>optimised</a:t>
            </a:r>
            <a:endParaRPr lang="en-US" dirty="0" smtClean="0">
              <a:solidFill>
                <a:srgbClr val="000000"/>
              </a:solidFill>
              <a:latin typeface="+mn-lt"/>
            </a:endParaRPr>
          </a:p>
          <a:p>
            <a:pPr marL="0" indent="0">
              <a:buNone/>
            </a:pPr>
            <a:endParaRPr lang="en-US" dirty="0">
              <a:solidFill>
                <a:srgbClr val="000000"/>
              </a:solidFill>
              <a:latin typeface="+mn-lt"/>
            </a:endParaRPr>
          </a:p>
        </p:txBody>
      </p:sp>
      <p:pic>
        <p:nvPicPr>
          <p:cNvPr id="5" name="Picture 4" descr="SteveMye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3320" y="1133469"/>
            <a:ext cx="2482227" cy="3733323"/>
          </a:xfrm>
          <a:prstGeom prst="rect">
            <a:avLst/>
          </a:prstGeom>
        </p:spPr>
      </p:pic>
    </p:spTree>
    <p:extLst>
      <p:ext uri="{BB962C8B-B14F-4D97-AF65-F5344CB8AC3E}">
        <p14:creationId xmlns:p14="http://schemas.microsoft.com/office/powerpoint/2010/main" val="25651636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93" y="291997"/>
            <a:ext cx="8862439" cy="593807"/>
          </a:xfrm>
        </p:spPr>
        <p:txBody>
          <a:bodyPr>
            <a:normAutofit fontScale="90000"/>
          </a:bodyPr>
          <a:lstStyle/>
          <a:p>
            <a:r>
              <a:rPr lang="en-GB" dirty="0" smtClean="0"/>
              <a:t>An aerial view of the CERN accelerator complex</a:t>
            </a:r>
            <a:endParaRPr lang="en-GB" dirty="0"/>
          </a:p>
        </p:txBody>
      </p:sp>
      <p:pic>
        <p:nvPicPr>
          <p:cNvPr id="4" name="Picture 3" descr="cernarial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7427913"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27944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9" t="11729" r="-1591" b="21937"/>
          <a:stretch/>
        </p:blipFill>
        <p:spPr bwMode="auto">
          <a:xfrm>
            <a:off x="999217" y="716470"/>
            <a:ext cx="5910735" cy="57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120693" y="122663"/>
            <a:ext cx="8904773" cy="593807"/>
          </a:xfrm>
        </p:spPr>
        <p:txBody>
          <a:bodyPr>
            <a:normAutofit fontScale="90000"/>
          </a:bodyPr>
          <a:lstStyle/>
          <a:p>
            <a:r>
              <a:rPr lang="en-GB" dirty="0" smtClean="0"/>
              <a:t>Details of the CERN accelerator complex</a:t>
            </a:r>
            <a:endParaRPr lang="en-GB" dirty="0"/>
          </a:p>
        </p:txBody>
      </p:sp>
      <p:sp>
        <p:nvSpPr>
          <p:cNvPr id="2" name="TextBox 1"/>
          <p:cNvSpPr txBox="1"/>
          <p:nvPr/>
        </p:nvSpPr>
        <p:spPr>
          <a:xfrm>
            <a:off x="5728271" y="2743000"/>
            <a:ext cx="3101462" cy="1938992"/>
          </a:xfrm>
          <a:prstGeom prst="rect">
            <a:avLst/>
          </a:prstGeom>
          <a:noFill/>
          <a:ln w="25400">
            <a:solidFill>
              <a:srgbClr val="FF0000"/>
            </a:solidFill>
          </a:ln>
        </p:spPr>
        <p:txBody>
          <a:bodyPr wrap="square" rtlCol="0">
            <a:spAutoFit/>
          </a:bodyPr>
          <a:lstStyle/>
          <a:p>
            <a:pPr marL="0" lvl="1"/>
            <a:r>
              <a:rPr lang="en-GB" sz="2000" dirty="0" smtClean="0"/>
              <a:t>CERN aims to coordinate </a:t>
            </a:r>
            <a:r>
              <a:rPr lang="en-GB" sz="2000" dirty="0"/>
              <a:t>an international collaboration to design a </a:t>
            </a:r>
            <a:r>
              <a:rPr lang="en-GB" sz="2000" dirty="0">
                <a:solidFill>
                  <a:srgbClr val="FF0000"/>
                </a:solidFill>
              </a:rPr>
              <a:t>new compact, cost-effective accelerator facility, </a:t>
            </a:r>
            <a:r>
              <a:rPr lang="en-GB" sz="2000" dirty="0"/>
              <a:t>using the most advanced </a:t>
            </a:r>
            <a:r>
              <a:rPr lang="en-GB" sz="2000" dirty="0" smtClean="0"/>
              <a:t>technologies</a:t>
            </a:r>
            <a:endParaRPr lang="en-GB" sz="2000" dirty="0"/>
          </a:p>
        </p:txBody>
      </p:sp>
      <p:pic>
        <p:nvPicPr>
          <p:cNvPr id="5" name="Picture 4" descr="MAX_5372_imag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2723" y="2649866"/>
            <a:ext cx="3236629" cy="2160000"/>
          </a:xfrm>
          <a:prstGeom prst="rect">
            <a:avLst/>
          </a:prstGeom>
        </p:spPr>
      </p:pic>
    </p:spTree>
    <p:custDataLst>
      <p:tags r:id="rId1"/>
    </p:custDataLst>
    <p:extLst>
      <p:ext uri="{BB962C8B-B14F-4D97-AF65-F5344CB8AC3E}">
        <p14:creationId xmlns:p14="http://schemas.microsoft.com/office/powerpoint/2010/main" val="1915723313"/>
      </p:ext>
    </p:extLst>
  </p:cSld>
  <p:clrMapOvr>
    <a:masterClrMapping/>
  </p:clrMapOvr>
  <mc:AlternateContent xmlns:mc="http://schemas.openxmlformats.org/markup-compatibility/2006" xmlns:p14="http://schemas.microsoft.com/office/powerpoint/2010/main">
    <mc:Choice Requires="p14">
      <p:transition spd="slow" p14:dur="2000" advTm="39721"/>
    </mc:Choice>
    <mc:Fallback xmlns="">
      <p:transition spd="slow" advTm="39721"/>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5|45.9"/>
</p:tagLst>
</file>

<file path=ppt/tags/tag2.xml><?xml version="1.0" encoding="utf-8"?>
<p:tagLst xmlns:a="http://schemas.openxmlformats.org/drawingml/2006/main" xmlns:r="http://schemas.openxmlformats.org/officeDocument/2006/relationships" xmlns:p="http://schemas.openxmlformats.org/presentationml/2006/main">
  <p:tag name="TIMING" val="|3.8|5.9|3.9|3.2"/>
</p:tagLst>
</file>

<file path=ppt/tags/tag3.xml><?xml version="1.0" encoding="utf-8"?>
<p:tagLst xmlns:a="http://schemas.openxmlformats.org/drawingml/2006/main" xmlns:r="http://schemas.openxmlformats.org/officeDocument/2006/relationships" xmlns:p="http://schemas.openxmlformats.org/presentationml/2006/main">
  <p:tag name="TIMING" val="|3.8|5.9|3.9|3.2"/>
</p:tagLst>
</file>

<file path=ppt/tags/tag4.xml><?xml version="1.0" encoding="utf-8"?>
<p:tagLst xmlns:a="http://schemas.openxmlformats.org/drawingml/2006/main" xmlns:r="http://schemas.openxmlformats.org/officeDocument/2006/relationships" xmlns:p="http://schemas.openxmlformats.org/presentationml/2006/main">
  <p:tag name="TIMING" val="|3.8|5.9|3.9|3.2"/>
</p:tagLst>
</file>

<file path=ppt/tags/tag5.xml><?xml version="1.0" encoding="utf-8"?>
<p:tagLst xmlns:a="http://schemas.openxmlformats.org/drawingml/2006/main" xmlns:r="http://schemas.openxmlformats.org/officeDocument/2006/relationships" xmlns:p="http://schemas.openxmlformats.org/presentationml/2006/main">
  <p:tag name="TIMING" val="|7.9|3.4|5.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509</TotalTime>
  <Words>1724</Words>
  <Application>Microsoft Macintosh PowerPoint</Application>
  <PresentationFormat>On-screen Show (4:3)</PresentationFormat>
  <Paragraphs>232</Paragraphs>
  <Slides>29</Slides>
  <Notes>8</Notes>
  <HiddenSlides>1</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CERN Medical Applications</vt:lpstr>
      <vt:lpstr>PowerPoint Presentation</vt:lpstr>
      <vt:lpstr>PowerPoint Presentation</vt:lpstr>
      <vt:lpstr>PowerPoint Presentation</vt:lpstr>
      <vt:lpstr>PowerPoint Presentation</vt:lpstr>
      <vt:lpstr>PowerPoint Presentation</vt:lpstr>
      <vt:lpstr>CERN Medical Applications Office</vt:lpstr>
      <vt:lpstr>An aerial view of the CERN accelerator complex</vt:lpstr>
      <vt:lpstr>Details of the CERN accelerator complex</vt:lpstr>
      <vt:lpstr>Details of the CERN accelerator complex</vt:lpstr>
      <vt:lpstr>PowerPoint Presentation</vt:lpstr>
      <vt:lpstr>Details of the CERN accelerator complex</vt:lpstr>
      <vt:lpstr>CERN Detector technologies </vt:lpstr>
      <vt:lpstr>PowerPoint Presentation</vt:lpstr>
      <vt:lpstr>PET systems derived from CMS crysatl work (Crystal Clear Collaboration)</vt:lpstr>
      <vt:lpstr>PowerPoint Presentation</vt:lpstr>
      <vt:lpstr>PowerPoint Presentation</vt:lpstr>
      <vt:lpstr>CERN Detector technologies (contd.) </vt:lpstr>
      <vt:lpstr>PowerPoint Presentation</vt:lpstr>
      <vt:lpstr>High resolution X-ray imaging using a micro-focus X-ray source(2)</vt:lpstr>
      <vt:lpstr>Medical Applications of Spectroscopic X-ray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CMA Initiatives: Where are we?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Manuela CIRILLI</dc:creator>
  <cp:lastModifiedBy>Michael Campbell</cp:lastModifiedBy>
  <cp:revision>60</cp:revision>
  <dcterms:created xsi:type="dcterms:W3CDTF">2015-07-05T19:37:19Z</dcterms:created>
  <dcterms:modified xsi:type="dcterms:W3CDTF">2015-07-08T11:37:31Z</dcterms:modified>
</cp:coreProperties>
</file>