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mp" ContentType="image/png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6" r:id="rId4"/>
    <p:sldId id="358" r:id="rId5"/>
    <p:sldId id="352" r:id="rId6"/>
    <p:sldId id="318" r:id="rId7"/>
    <p:sldId id="346" r:id="rId8"/>
    <p:sldId id="343" r:id="rId9"/>
    <p:sldId id="344" r:id="rId10"/>
    <p:sldId id="348" r:id="rId11"/>
    <p:sldId id="349" r:id="rId12"/>
    <p:sldId id="336" r:id="rId13"/>
    <p:sldId id="350" r:id="rId14"/>
    <p:sldId id="353" r:id="rId15"/>
    <p:sldId id="354" r:id="rId16"/>
    <p:sldId id="355" r:id="rId17"/>
    <p:sldId id="321" r:id="rId18"/>
    <p:sldId id="325" r:id="rId19"/>
    <p:sldId id="351" r:id="rId20"/>
    <p:sldId id="357" r:id="rId21"/>
    <p:sldId id="315" r:id="rId22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A8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/>
    <p:restoredTop sz="94591"/>
  </p:normalViewPr>
  <p:slideViewPr>
    <p:cSldViewPr snapToGrid="0">
      <p:cViewPr varScale="1">
        <p:scale>
          <a:sx n="120" d="100"/>
          <a:sy n="120" d="100"/>
        </p:scale>
        <p:origin x="200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D62995E-AB63-4D92-8BC4-8DA4300746C1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67F2306-BD12-4F5F-AB46-5A353E511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6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7D4812DD-C787-4DE6-A65D-35819161BD27}" type="datetimeFigureOut">
              <a:rPr lang="en-GB" smtClean="0"/>
              <a:t>07/07/2015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75B5B678-E09A-4D15-BA6C-191E0556F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9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459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031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5CE0D-B803-4DE7-A315-85DFA9D6313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822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D48A4-4293-5E4D-9359-4B468B4E498E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48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7388"/>
            <a:ext cx="6092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040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10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9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52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58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134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59829" y="6381329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8 July 2015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536160" y="6356351"/>
            <a:ext cx="323498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057198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/>
          </p:nvPr>
        </p:nvSpPr>
        <p:spPr>
          <a:xfrm>
            <a:off x="3887755" y="3717032"/>
            <a:ext cx="7680853" cy="7920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0887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3" y="1412777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751851" y="63813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728181" y="6356351"/>
            <a:ext cx="3042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54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463819" y="6381329"/>
            <a:ext cx="2844800" cy="365125"/>
          </a:xfrm>
        </p:spPr>
        <p:txBody>
          <a:bodyPr/>
          <a:lstStyle/>
          <a:p>
            <a:r>
              <a:rPr lang="en-GB" smtClean="0"/>
              <a:t>8 July 2015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42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69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95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714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1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40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1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hyperlink" Target="http://information-technology.web.cern.ch/" TargetMode="External"/><Relationship Id="rId21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289" y="6040042"/>
            <a:ext cx="10991124" cy="821267"/>
          </a:xfrm>
          <a:prstGeom prst="rect">
            <a:avLst/>
          </a:prstGeom>
        </p:spPr>
      </p:pic>
      <p:pic>
        <p:nvPicPr>
          <p:cNvPr id="8" name="Picture 2" descr="Logo">
            <a:hlinkClick r:id="rId20"/>
          </p:cNvPr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27" y="6390413"/>
            <a:ext cx="4817553" cy="30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CERN IT Overview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5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  <p:sldLayoutId id="2147483711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data.cern.ch/" TargetMode="External"/><Relationship Id="rId4" Type="http://schemas.openxmlformats.org/officeDocument/2006/relationships/image" Target="../media/image25.jpeg"/><Relationship Id="rId5" Type="http://schemas.openxmlformats.org/officeDocument/2006/relationships/hyperlink" Target="http://dphep.org)1/" TargetMode="External"/><Relationship Id="rId6" Type="http://schemas.openxmlformats.org/officeDocument/2006/relationships/hyperlink" Target="http://zenodo.org/" TargetMode="External"/><Relationship Id="rId7" Type="http://schemas.openxmlformats.org/officeDocument/2006/relationships/hyperlink" Target="http://zenodo.org)/" TargetMode="External"/><Relationship Id="rId8" Type="http://schemas.openxmlformats.org/officeDocument/2006/relationships/image" Target="../media/image26.jpe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3" Type="http://schemas.openxmlformats.org/officeDocument/2006/relationships/image" Target="../media/image38.png"/><Relationship Id="rId14" Type="http://schemas.openxmlformats.org/officeDocument/2006/relationships/image" Target="../media/image39.gif"/><Relationship Id="rId1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png"/><Relationship Id="rId10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s://twiki.cern.ch/twiki/bin/view/DB/DBOnDemand" TargetMode="External"/><Relationship Id="rId3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openstack.cern.ch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vidyo" TargetMode="External"/><Relationship Id="rId4" Type="http://schemas.openxmlformats.org/officeDocument/2006/relationships/image" Target="../media/image48.png"/><Relationship Id="rId5" Type="http://schemas.openxmlformats.org/officeDocument/2006/relationships/image" Target="../media/image49.tmp"/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indico.cern.ch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csc" TargetMode="External"/><Relationship Id="rId4" Type="http://schemas.openxmlformats.org/officeDocument/2006/relationships/hyperlink" Target="http://cern.ch/unosat" TargetMode="External"/><Relationship Id="rId5" Type="http://schemas.openxmlformats.org/officeDocument/2006/relationships/image" Target="../media/image51.jpeg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jpeg"/><Relationship Id="rId1" Type="http://schemas.openxmlformats.org/officeDocument/2006/relationships/slideLayout" Target="../slideLayouts/slideLayout17.xml"/><Relationship Id="rId2" Type="http://schemas.openxmlformats.org/officeDocument/2006/relationships/hyperlink" Target="http://cern.ch/openlab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WMF"/><Relationship Id="rId5" Type="http://schemas.openxmlformats.org/officeDocument/2006/relationships/image" Target="../media/image12.WMF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39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865" y="1031209"/>
            <a:ext cx="6498069" cy="421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714614" cy="1325563"/>
          </a:xfrm>
          <a:ln/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EOS: CERN Storage for LHC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06880" y="5265935"/>
            <a:ext cx="392928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MGM = File Catalogue (</a:t>
            </a:r>
            <a:r>
              <a:rPr lang="en-US" sz="1400" dirty="0" err="1"/>
              <a:t>NameSpace</a:t>
            </a:r>
            <a:r>
              <a:rPr lang="en-US" sz="1400" dirty="0"/>
              <a:t>/Metadata)</a:t>
            </a:r>
          </a:p>
          <a:p>
            <a:r>
              <a:rPr lang="en-US" sz="1400" dirty="0"/>
              <a:t>FST = Disk servers</a:t>
            </a:r>
          </a:p>
          <a:p>
            <a:r>
              <a:rPr lang="en-US" sz="1400" dirty="0"/>
              <a:t>           140 PB disk space</a:t>
            </a:r>
          </a:p>
          <a:p>
            <a:r>
              <a:rPr lang="en-US" sz="1400" dirty="0"/>
              <a:t>           35000 HD</a:t>
            </a:r>
          </a:p>
          <a:p>
            <a:r>
              <a:rPr lang="en-US" sz="1400" dirty="0"/>
              <a:t>           1000 Nodes (FST)</a:t>
            </a:r>
          </a:p>
        </p:txBody>
      </p:sp>
      <p:pic>
        <p:nvPicPr>
          <p:cNvPr id="9" name="pasted-image.png"/>
          <p:cNvPicPr>
            <a:picLocks noChangeAspect="1"/>
          </p:cNvPicPr>
          <p:nvPr/>
        </p:nvPicPr>
        <p:blipFill rotWithShape="1">
          <a:blip r:embed="rId3"/>
          <a:srcRect l="9223" t="6739" r="2220" b="5908"/>
          <a:stretch/>
        </p:blipFill>
        <p:spPr>
          <a:xfrm>
            <a:off x="6606477" y="3744080"/>
            <a:ext cx="5429003" cy="3012232"/>
          </a:xfrm>
          <a:prstGeom prst="rect">
            <a:avLst/>
          </a:prstGeom>
          <a:ln w="12600"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59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2910262" y="4687506"/>
            <a:ext cx="6170414" cy="589359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2910262" y="5276864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2910262" y="4205303"/>
            <a:ext cx="6170414" cy="482203"/>
            <a:chOff x="0" y="0"/>
            <a:chExt cx="5528" cy="432"/>
          </a:xfrm>
        </p:grpSpPr>
        <p:sp>
          <p:nvSpPr>
            <p:cNvPr id="25603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solidFill>
              <a:srgbClr val="FFC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5604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solidFill>
              <a:srgbClr val="92D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  <a:endParaRPr lang="en-US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endParaRPr>
            </a:p>
          </p:txBody>
        </p:sp>
        <p:sp>
          <p:nvSpPr>
            <p:cNvPr id="25605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solidFill>
              <a:schemeClr val="accent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  <a:endParaRPr lang="en-US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endParaRPr>
            </a:p>
          </p:txBody>
        </p:sp>
        <p:sp>
          <p:nvSpPr>
            <p:cNvPr id="25606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5608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solidFill>
              <a:srgbClr val="00B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5609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solidFill>
              <a:srgbClr val="00B05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541" y="4764524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Rectangle 12"/>
          <p:cNvSpPr>
            <a:spLocks/>
          </p:cNvSpPr>
          <p:nvPr/>
        </p:nvSpPr>
        <p:spPr bwMode="auto">
          <a:xfrm>
            <a:off x="3424837" y="4844892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906" y="4767872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Rectangle 14"/>
          <p:cNvSpPr>
            <a:spLocks/>
          </p:cNvSpPr>
          <p:nvPr/>
        </p:nvSpPr>
        <p:spPr bwMode="auto">
          <a:xfrm>
            <a:off x="7750154" y="4848240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871" y="5318164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848" y="3246477"/>
            <a:ext cx="2911078" cy="91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9" name="Group 19"/>
          <p:cNvGrpSpPr>
            <a:grpSpLocks/>
          </p:cNvGrpSpPr>
          <p:nvPr/>
        </p:nvGrpSpPr>
        <p:grpSpPr bwMode="auto">
          <a:xfrm>
            <a:off x="5544520" y="3148685"/>
            <a:ext cx="3536156" cy="1535906"/>
            <a:chOff x="0" y="0"/>
            <a:chExt cx="3168" cy="1376"/>
          </a:xfrm>
        </p:grpSpPr>
        <p:sp>
          <p:nvSpPr>
            <p:cNvPr id="25617" name="Rectangle 17"/>
            <p:cNvSpPr>
              <a:spLocks/>
            </p:cNvSpPr>
            <p:nvPr/>
          </p:nvSpPr>
          <p:spPr bwMode="auto">
            <a:xfrm>
              <a:off x="40" y="40"/>
              <a:ext cx="3088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5618" name="Picture 1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68" cy="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20" name="Rectangle 20"/>
          <p:cNvSpPr>
            <a:spLocks/>
          </p:cNvSpPr>
          <p:nvPr/>
        </p:nvSpPr>
        <p:spPr bwMode="auto">
          <a:xfrm>
            <a:off x="2104430" y="808930"/>
            <a:ext cx="7974211" cy="273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>
              <a:spcBef>
                <a:spcPts val="1687"/>
              </a:spcBef>
            </a:pPr>
            <a:r>
              <a:rPr lang="en-US" altLang="en-US" sz="2500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EOS + </a:t>
            </a:r>
            <a:r>
              <a:rPr lang="en-US" altLang="en-US" sz="2500" dirty="0" err="1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CERNBox</a:t>
            </a:r>
            <a:endParaRPr lang="en-US" altLang="en-US" sz="2500" dirty="0">
              <a:latin typeface="+mj-lt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687"/>
              </a:spcBef>
            </a:pPr>
            <a:r>
              <a:rPr lang="en-US" altLang="en-US" sz="2500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Modern cloud storage interfaces</a:t>
            </a:r>
          </a:p>
          <a:p>
            <a:pPr algn="ctr">
              <a:spcBef>
                <a:spcPts val="1687"/>
              </a:spcBef>
            </a:pPr>
            <a:r>
              <a:rPr lang="en-US" altLang="en-US" sz="2500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fused with Petabyte storage</a:t>
            </a:r>
          </a:p>
          <a:p>
            <a:pPr algn="ctr">
              <a:spcBef>
                <a:spcPts val="1687"/>
              </a:spcBef>
            </a:pPr>
            <a:endParaRPr lang="en-US" altLang="en-US" sz="2500" dirty="0">
              <a:latin typeface="Gill Sans Light" charset="0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687"/>
              </a:spcBef>
            </a:pPr>
            <a:r>
              <a:rPr lang="en-US" altLang="en-US" sz="2500" dirty="0"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36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592" y="1560657"/>
            <a:ext cx="2892801" cy="17699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Open Data – Open Knowledge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12778"/>
            <a:ext cx="7378221" cy="206571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/>
              <a:t>CERN &amp; the LHC experiments have made the first steps towards Open Data (</a:t>
            </a:r>
            <a:r>
              <a:rPr lang="en-GB" sz="1600" dirty="0">
                <a:hlinkClick r:id="rId3"/>
              </a:rPr>
              <a:t>http://opendata.cern.ch/</a:t>
            </a:r>
            <a:r>
              <a:rPr lang="en-GB" sz="1600" dirty="0"/>
              <a:t>)</a:t>
            </a:r>
          </a:p>
          <a:p>
            <a:pPr lvl="1"/>
            <a:r>
              <a:rPr lang="en-GB" sz="1600" dirty="0"/>
              <a:t>Key drivers: Educational Outreach &amp; Reproducibility</a:t>
            </a:r>
          </a:p>
          <a:p>
            <a:pPr lvl="1"/>
            <a:r>
              <a:rPr lang="en-GB" sz="1600" dirty="0"/>
              <a:t>Increasingly required by Funding Agencies</a:t>
            </a:r>
          </a:p>
          <a:p>
            <a:pPr lvl="1"/>
            <a:r>
              <a:rPr lang="en-GB" sz="1600" dirty="0"/>
              <a:t>Paving the way for Open Knowledge as envisioned by DPHEP (</a:t>
            </a:r>
            <a:r>
              <a:rPr lang="en-GB" sz="1600" dirty="0">
                <a:hlinkClick r:id="rId5"/>
              </a:rPr>
              <a:t>http://dphep.org)</a:t>
            </a:r>
            <a:r>
              <a:rPr lang="en-GB" sz="1600" baseline="30000" dirty="0">
                <a:hlinkClick r:id="rId5"/>
              </a:rPr>
              <a:t>1</a:t>
            </a:r>
            <a:endParaRPr lang="en-GB" sz="1600" baseline="30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IT Overview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9349EE-D06F-6B4A-8335-76E82D249221}" type="slidenum">
              <a:rPr lang="en-US" smtClean="0"/>
              <a:t>12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36710" y="3767915"/>
            <a:ext cx="7249212" cy="24883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/>
              <a:t>CERN has released </a:t>
            </a:r>
            <a:r>
              <a:rPr lang="en-GB" sz="1800" dirty="0" err="1"/>
              <a:t>Zenodo</a:t>
            </a:r>
            <a:r>
              <a:rPr lang="en-GB" sz="1800" dirty="0"/>
              <a:t>, a platform for Open Data as a Service</a:t>
            </a:r>
            <a:r>
              <a:rPr lang="en-GB" sz="1600" dirty="0"/>
              <a:t> (</a:t>
            </a:r>
            <a:r>
              <a:rPr lang="en-GB" sz="1600" dirty="0">
                <a:hlinkClick r:id="rId6"/>
              </a:rPr>
              <a:t>http://zenodo.org</a:t>
            </a:r>
            <a:r>
              <a:rPr lang="en-GB" sz="1600" dirty="0"/>
              <a:t>)</a:t>
            </a:r>
            <a:r>
              <a:rPr lang="en-GB" sz="1600" baseline="30000" dirty="0"/>
              <a:t>1</a:t>
            </a:r>
          </a:p>
          <a:p>
            <a:pPr lvl="1"/>
            <a:r>
              <a:rPr lang="en-GB" sz="1600" dirty="0"/>
              <a:t>Building on experience of Digital Libraries &amp; Extreme scale data management</a:t>
            </a:r>
          </a:p>
          <a:p>
            <a:pPr lvl="1"/>
            <a:r>
              <a:rPr lang="en-GB" sz="1600" dirty="0"/>
              <a:t>Targeted at the long tail of science</a:t>
            </a:r>
          </a:p>
          <a:p>
            <a:pPr lvl="1"/>
            <a:r>
              <a:rPr lang="en-GB" sz="1600" dirty="0"/>
              <a:t>Citable through DOIs, including the associated software</a:t>
            </a:r>
          </a:p>
          <a:p>
            <a:pPr lvl="1"/>
            <a:r>
              <a:rPr lang="en-GB" sz="1600" dirty="0"/>
              <a:t>Generated significant interest from open data publishers such as Wiley, Ubiquity, F1000, </a:t>
            </a:r>
            <a:r>
              <a:rPr lang="en-GB" sz="1600" dirty="0" err="1"/>
              <a:t>eLife</a:t>
            </a:r>
            <a:r>
              <a:rPr lang="en-GB" sz="1600" dirty="0"/>
              <a:t>, PLOS</a:t>
            </a:r>
          </a:p>
        </p:txBody>
      </p:sp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24" y="3717334"/>
            <a:ext cx="2322558" cy="22027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05601" y="6148495"/>
            <a:ext cx="30812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aseline="30000" dirty="0"/>
              <a:t>1</a:t>
            </a:r>
            <a:r>
              <a:rPr lang="en-GB" sz="800" dirty="0"/>
              <a:t>Initially </a:t>
            </a:r>
            <a:r>
              <a:rPr lang="en-GB" sz="800" dirty="0" err="1"/>
              <a:t>cofunded</a:t>
            </a:r>
            <a:r>
              <a:rPr lang="en-GB" sz="800" dirty="0"/>
              <a:t> by the EC FP7 </a:t>
            </a:r>
            <a:r>
              <a:rPr lang="en-GB" sz="800" dirty="0" err="1"/>
              <a:t>OpenAire</a:t>
            </a:r>
            <a:r>
              <a:rPr lang="en-GB" sz="800" dirty="0"/>
              <a:t> series of projects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93274" y="2861662"/>
            <a:ext cx="44037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aseline="30000" dirty="0"/>
              <a:t>1</a:t>
            </a:r>
            <a:r>
              <a:rPr lang="en-GB" sz="800" dirty="0"/>
              <a:t>ICFA Study Group on Data Preservation and Long Term Analysis in High Energy Physics</a:t>
            </a:r>
          </a:p>
        </p:txBody>
      </p:sp>
    </p:spTree>
    <p:extLst>
      <p:ext uri="{BB962C8B-B14F-4D97-AF65-F5344CB8AC3E}">
        <p14:creationId xmlns:p14="http://schemas.microsoft.com/office/powerpoint/2010/main" val="21789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644335254_785bda414a_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" b="450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Data as a Service</a:t>
            </a:r>
            <a:endParaRPr lang="en-US" dirty="0"/>
          </a:p>
        </p:txBody>
      </p:sp>
      <p:pic>
        <p:nvPicPr>
          <p:cNvPr id="4" name="Picture 3" descr="Shares_of_Open_Access_journa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532" y="1600200"/>
            <a:ext cx="4095763" cy="5105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971800" y="2438400"/>
            <a:ext cx="1295400" cy="762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evices-computer-laptop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1762482"/>
            <a:ext cx="904519" cy="904519"/>
          </a:xfrm>
          <a:prstGeom prst="rect">
            <a:avLst/>
          </a:prstGeom>
        </p:spPr>
      </p:pic>
      <p:pic>
        <p:nvPicPr>
          <p:cNvPr id="11" name="Picture 10" descr="Blogger-ic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4799388"/>
            <a:ext cx="763212" cy="763212"/>
          </a:xfrm>
          <a:prstGeom prst="rect">
            <a:avLst/>
          </a:prstGeom>
        </p:spPr>
      </p:pic>
      <p:pic>
        <p:nvPicPr>
          <p:cNvPr id="12" name="Picture 11" descr="social-twitter-box-blue-ic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3962400"/>
            <a:ext cx="914400" cy="914400"/>
          </a:xfrm>
          <a:prstGeom prst="rect">
            <a:avLst/>
          </a:prstGeom>
        </p:spPr>
      </p:pic>
      <p:pic>
        <p:nvPicPr>
          <p:cNvPr id="13" name="Picture 12" descr="social-facebook-box-blue-ic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5486400"/>
            <a:ext cx="838200" cy="838200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 flipV="1">
            <a:off x="8229600" y="2971800"/>
            <a:ext cx="1295400" cy="1447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1" idx="1"/>
          </p:cNvCxnSpPr>
          <p:nvPr/>
        </p:nvCxnSpPr>
        <p:spPr>
          <a:xfrm>
            <a:off x="8001000" y="4876800"/>
            <a:ext cx="1447800" cy="30419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RubberStamp12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276600"/>
            <a:ext cx="1244600" cy="1244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2600" y="4495800"/>
            <a:ext cx="1905000" cy="229082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5" idx="3"/>
          </p:cNvCxnSpPr>
          <p:nvPr/>
        </p:nvCxnSpPr>
        <p:spPr>
          <a:xfrm flipV="1">
            <a:off x="3149600" y="3352800"/>
            <a:ext cx="3784600" cy="5461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Screenshot 2014-08-24 20.43.23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76400" y="5105400"/>
            <a:ext cx="3124200" cy="760532"/>
          </a:xfrm>
          <a:prstGeom prst="rect">
            <a:avLst/>
          </a:prstGeom>
          <a:ln w="25400">
            <a:round/>
          </a:ln>
        </p:spPr>
      </p:pic>
      <p:cxnSp>
        <p:nvCxnSpPr>
          <p:cNvPr id="26" name="Straight Arrow Connector 25"/>
          <p:cNvCxnSpPr>
            <a:stCxn id="25" idx="3"/>
          </p:cNvCxnSpPr>
          <p:nvPr/>
        </p:nvCxnSpPr>
        <p:spPr>
          <a:xfrm flipV="1">
            <a:off x="4800600" y="3733800"/>
            <a:ext cx="2438400" cy="175186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DropBox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447801"/>
            <a:ext cx="990600" cy="926877"/>
          </a:xfrm>
          <a:prstGeom prst="rect">
            <a:avLst/>
          </a:prstGeom>
        </p:spPr>
      </p:pic>
      <p:pic>
        <p:nvPicPr>
          <p:cNvPr id="38" name="Picture 37" descr="Screen Shot 2014-10-06 at 23.17.36 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300" y="2277386"/>
            <a:ext cx="1358900" cy="389615"/>
          </a:xfrm>
          <a:prstGeom prst="rect">
            <a:avLst/>
          </a:prstGeom>
        </p:spPr>
      </p:pic>
      <p:pic>
        <p:nvPicPr>
          <p:cNvPr id="39" name="Picture 38" descr="Embargoed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724" y="2706238"/>
            <a:ext cx="1931276" cy="417963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 flipH="1" flipV="1">
            <a:off x="6781800" y="2438400"/>
            <a:ext cx="2057400" cy="152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848600" y="1371600"/>
            <a:ext cx="14478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orcid_128x128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966890"/>
            <a:ext cx="785710" cy="785710"/>
          </a:xfrm>
          <a:prstGeom prst="rect">
            <a:avLst/>
          </a:prstGeom>
        </p:spPr>
      </p:pic>
      <p:pic>
        <p:nvPicPr>
          <p:cNvPr id="23" name="Picture 22" descr="OpenAIREplu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206" y="6067594"/>
            <a:ext cx="1081908" cy="75061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1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CERN Private Cloud </a:t>
            </a:r>
            <a:endParaRPr lang="en-GB" noProof="0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0" y="1308191"/>
            <a:ext cx="6128657" cy="3938723"/>
          </a:xfrm>
        </p:spPr>
        <p:txBody>
          <a:bodyPr>
            <a:normAutofit fontScale="77500" lnSpcReduction="20000"/>
          </a:bodyPr>
          <a:lstStyle/>
          <a:p>
            <a:r>
              <a:rPr lang="en-GB" noProof="0" dirty="0" smtClean="0"/>
              <a:t>Based on </a:t>
            </a:r>
            <a:r>
              <a:rPr lang="en-GB" noProof="0" dirty="0" err="1" smtClean="0"/>
              <a:t>OpenStack</a:t>
            </a:r>
            <a:r>
              <a:rPr lang="en-GB" noProof="0" dirty="0" smtClean="0"/>
              <a:t> Juno</a:t>
            </a:r>
          </a:p>
          <a:p>
            <a:r>
              <a:rPr lang="en-GB" noProof="0" dirty="0" smtClean="0"/>
              <a:t>Spans between 2 datacentres</a:t>
            </a:r>
          </a:p>
          <a:p>
            <a:r>
              <a:rPr lang="en-GB" dirty="0" smtClean="0"/>
              <a:t>~50</a:t>
            </a:r>
            <a:r>
              <a:rPr lang="en-GB" noProof="0" dirty="0" smtClean="0"/>
              <a:t>00 hypervisors</a:t>
            </a:r>
          </a:p>
          <a:p>
            <a:pPr lvl="1"/>
            <a:r>
              <a:rPr lang="en-GB" noProof="0" dirty="0" smtClean="0"/>
              <a:t>~120000 cores</a:t>
            </a:r>
          </a:p>
          <a:p>
            <a:r>
              <a:rPr lang="en-GB" noProof="0" dirty="0" smtClean="0"/>
              <a:t>12000 VMs</a:t>
            </a:r>
          </a:p>
          <a:p>
            <a:r>
              <a:rPr lang="en-GB" noProof="0" dirty="0" smtClean="0"/>
              <a:t>1500 users</a:t>
            </a:r>
          </a:p>
          <a:p>
            <a:r>
              <a:rPr lang="en-GB" noProof="0" dirty="0" smtClean="0"/>
              <a:t>1800 projects</a:t>
            </a:r>
            <a:endParaRPr lang="en-GB" noProof="0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C3219-350A-A54E-B03E-998FF2BEC6EA}" type="slidenum">
              <a:rPr lang="it-IT" smtClean="0"/>
              <a:t>14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028" y="1020311"/>
            <a:ext cx="5812971" cy="242331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298" y="3443621"/>
            <a:ext cx="5829701" cy="257280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89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Database on Demand (</a:t>
            </a:r>
            <a:r>
              <a:rPr lang="en-US" dirty="0" err="1" smtClean="0"/>
              <a:t>DBoD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Users can request and manage different database instances</a:t>
            </a:r>
          </a:p>
          <a:p>
            <a:pPr lvl="1"/>
            <a:r>
              <a:rPr lang="en-GB" dirty="0" smtClean="0"/>
              <a:t>MySQL, PostgreSQL, Oracle</a:t>
            </a:r>
            <a:endParaRPr lang="en-GB" dirty="0"/>
          </a:p>
          <a:p>
            <a:r>
              <a:rPr lang="en-GB" dirty="0"/>
              <a:t>Users are provided with a self-service portal</a:t>
            </a:r>
          </a:p>
          <a:p>
            <a:pPr lvl="1"/>
            <a:r>
              <a:rPr lang="en-GB" dirty="0"/>
              <a:t>Ease of </a:t>
            </a:r>
            <a:r>
              <a:rPr lang="en-GB" dirty="0" smtClean="0"/>
              <a:t>administration, Integrated </a:t>
            </a:r>
            <a:r>
              <a:rPr lang="en-GB" dirty="0"/>
              <a:t>backup &amp; </a:t>
            </a:r>
            <a:r>
              <a:rPr lang="en-GB" dirty="0" smtClean="0"/>
              <a:t>recovery, Monitoring, </a:t>
            </a:r>
            <a:br>
              <a:rPr lang="en-GB" dirty="0" smtClean="0"/>
            </a:br>
            <a:r>
              <a:rPr lang="en-GB" dirty="0" smtClean="0"/>
              <a:t>One </a:t>
            </a:r>
            <a:r>
              <a:rPr lang="en-GB" dirty="0"/>
              <a:t>click </a:t>
            </a:r>
            <a:r>
              <a:rPr lang="en-GB" dirty="0" smtClean="0"/>
              <a:t>patching</a:t>
            </a:r>
            <a:endParaRPr lang="en-GB" dirty="0"/>
          </a:p>
          <a:p>
            <a:r>
              <a:rPr lang="en-GB" dirty="0"/>
              <a:t>No access to underlying hardware</a:t>
            </a:r>
          </a:p>
          <a:p>
            <a:r>
              <a:rPr lang="en-GB" dirty="0"/>
              <a:t>No </a:t>
            </a:r>
            <a:r>
              <a:rPr lang="en-GB" dirty="0" smtClean="0"/>
              <a:t>database administration nor </a:t>
            </a:r>
            <a:r>
              <a:rPr lang="en-GB" dirty="0"/>
              <a:t>application support</a:t>
            </a:r>
          </a:p>
          <a:p>
            <a:pPr lvl="1"/>
            <a:r>
              <a:rPr lang="en-GB" dirty="0"/>
              <a:t>OS administration and service support is </a:t>
            </a:r>
            <a:r>
              <a:rPr lang="en-GB" dirty="0" smtClean="0"/>
              <a:t>provided</a:t>
            </a:r>
            <a:endParaRPr lang="en-GB" dirty="0"/>
          </a:p>
          <a:p>
            <a:r>
              <a:rPr lang="en-GB" b="0" dirty="0">
                <a:hlinkClick r:id="rId2"/>
              </a:rPr>
              <a:t>https://twiki.cern.ch/twiki/bin/view/DB/DBOnDemand</a:t>
            </a:r>
            <a:endParaRPr lang="en-GB" b="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200" smtClean="0"/>
              <a:t>CERN IT Overview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2" descr="C:\Users\mgonzale\Desktop\silver-database-ic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830" y="305630"/>
            <a:ext cx="1430574" cy="114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5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Self-Service Virtual Machines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3" y="1412777"/>
            <a:ext cx="7387649" cy="466742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CERN Private Cloud Service</a:t>
            </a:r>
          </a:p>
          <a:p>
            <a:pPr lvl="1"/>
            <a:r>
              <a:rPr lang="en-US" dirty="0" smtClean="0"/>
              <a:t>“Get your VM (Virtual Machine) in 15 minutes!”</a:t>
            </a:r>
          </a:p>
          <a:p>
            <a:endParaRPr lang="en-US" dirty="0" smtClean="0"/>
          </a:p>
          <a:p>
            <a:r>
              <a:rPr lang="en-US" dirty="0" smtClean="0"/>
              <a:t>Open to all CERN users</a:t>
            </a:r>
          </a:p>
          <a:p>
            <a:pPr lvl="1"/>
            <a:r>
              <a:rPr lang="en-US" dirty="0" smtClean="0"/>
              <a:t>Quota for 5 VMs, 10 cores, 50 GB volumes</a:t>
            </a:r>
          </a:p>
          <a:p>
            <a:pPr lvl="1"/>
            <a:r>
              <a:rPr lang="en-US" dirty="0" smtClean="0"/>
              <a:t>Shared project upon request</a:t>
            </a:r>
          </a:p>
          <a:p>
            <a:pPr lvl="1"/>
            <a:r>
              <a:rPr lang="en-US" dirty="0" smtClean="0"/>
              <a:t>Currently ~200 VMs owned by EN department users</a:t>
            </a:r>
          </a:p>
          <a:p>
            <a:endParaRPr lang="en-US" dirty="0" smtClean="0"/>
          </a:p>
          <a:p>
            <a:r>
              <a:rPr lang="en-US" dirty="0" smtClean="0"/>
              <a:t>IT-supported operating systems</a:t>
            </a:r>
          </a:p>
          <a:p>
            <a:pPr lvl="1"/>
            <a:r>
              <a:rPr lang="en-US" dirty="0" smtClean="0"/>
              <a:t>Windows 7, 8, Windows Server 2012 R2, 2008 R2, </a:t>
            </a:r>
          </a:p>
          <a:p>
            <a:pPr lvl="1"/>
            <a:r>
              <a:rPr lang="en-US" dirty="0" smtClean="0"/>
              <a:t>CentOS 7, SLC6, SLC5</a:t>
            </a:r>
          </a:p>
          <a:p>
            <a:pPr lvl="1"/>
            <a:r>
              <a:rPr lang="en-US" dirty="0" smtClean="0"/>
              <a:t>Possibility to upload user-supplied images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Go </a:t>
            </a:r>
            <a:r>
              <a:rPr lang="en-US" dirty="0">
                <a:sym typeface="Wingdings" panose="05000000000000000000" pitchFamily="2" charset="2"/>
              </a:rPr>
              <a:t>to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http://openstack.cern.ch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Subscribe to the service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Link to the user guide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Log on and enjoy!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433" y="4560694"/>
            <a:ext cx="1076475" cy="1105054"/>
          </a:xfrm>
          <a:prstGeom prst="rect">
            <a:avLst/>
          </a:prstGeom>
        </p:spPr>
      </p:pic>
      <p:pic>
        <p:nvPicPr>
          <p:cNvPr id="7" name="Picture 2" descr="C:\Users\mgonzale\Desktop\schema-virtualisation-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490" y="1892935"/>
            <a:ext cx="262834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9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Networks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598" y="1290542"/>
            <a:ext cx="8216510" cy="4896544"/>
          </a:xfrm>
        </p:spPr>
        <p:txBody>
          <a:bodyPr>
            <a:normAutofit fontScale="47500" lnSpcReduction="20000"/>
          </a:bodyPr>
          <a:lstStyle/>
          <a:p>
            <a:pPr marL="608076" indent="-571500"/>
            <a:r>
              <a:rPr lang="en-US" dirty="0" smtClean="0"/>
              <a:t>Campus Network</a:t>
            </a:r>
          </a:p>
          <a:p>
            <a:pPr lvl="1"/>
            <a:r>
              <a:rPr lang="en-US" dirty="0"/>
              <a:t>~180,000 registered </a:t>
            </a:r>
            <a:r>
              <a:rPr lang="en-US" dirty="0" smtClean="0"/>
              <a:t>devices </a:t>
            </a:r>
          </a:p>
          <a:p>
            <a:pPr lvl="1"/>
            <a:r>
              <a:rPr lang="en-US" dirty="0" smtClean="0"/>
              <a:t>Servers, PCs</a:t>
            </a:r>
            <a:r>
              <a:rPr lang="en-US" dirty="0"/>
              <a:t>, Macs, phones, tablets, </a:t>
            </a:r>
            <a:r>
              <a:rPr lang="en-US" dirty="0" smtClean="0"/>
              <a:t>…</a:t>
            </a:r>
            <a:endParaRPr lang="en-US" dirty="0"/>
          </a:p>
          <a:p>
            <a:pPr lvl="1"/>
            <a:r>
              <a:rPr lang="en-US" dirty="0" smtClean="0"/>
              <a:t>Structured Cabling</a:t>
            </a:r>
            <a:r>
              <a:rPr lang="en-US" dirty="0"/>
              <a:t>: Over 65,536 UTP </a:t>
            </a:r>
            <a:r>
              <a:rPr lang="en-US" dirty="0" smtClean="0"/>
              <a:t>sockets</a:t>
            </a:r>
          </a:p>
          <a:p>
            <a:pPr lvl="1"/>
            <a:r>
              <a:rPr lang="en-US" dirty="0" smtClean="0"/>
              <a:t>Wi-Fi: ~1,600 access points</a:t>
            </a:r>
            <a:r>
              <a:rPr lang="en-US" dirty="0"/>
              <a:t>, ~15,000 active devices per </a:t>
            </a:r>
            <a:r>
              <a:rPr lang="en-US" dirty="0" smtClean="0"/>
              <a:t>day</a:t>
            </a:r>
          </a:p>
          <a:p>
            <a:pPr marL="999719" lvl="2" indent="0">
              <a:buNone/>
            </a:pPr>
            <a:endParaRPr lang="en-US" dirty="0" smtClean="0"/>
          </a:p>
          <a:p>
            <a:pPr marL="608076" indent="-571500"/>
            <a:r>
              <a:rPr lang="en-US" dirty="0" smtClean="0"/>
              <a:t>Technical and Experiment Networks</a:t>
            </a:r>
          </a:p>
          <a:p>
            <a:pPr lvl="1"/>
            <a:r>
              <a:rPr lang="en-US" dirty="0" smtClean="0"/>
              <a:t>Dedicated networks for safety, controls, cooling, electricity</a:t>
            </a:r>
          </a:p>
          <a:p>
            <a:pPr lvl="1"/>
            <a:r>
              <a:rPr lang="en-US" dirty="0" smtClean="0"/>
              <a:t>Filters access to/from the outside world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8767" indent="0">
              <a:buNone/>
            </a:pPr>
            <a:r>
              <a:rPr lang="en-US" dirty="0" smtClean="0"/>
              <a:t>24x7 First line support through contractors</a:t>
            </a:r>
          </a:p>
          <a:p>
            <a:pPr marL="48767" indent="0">
              <a:buNone/>
            </a:pPr>
            <a:r>
              <a:rPr lang="en-US" dirty="0" smtClean="0"/>
              <a:t>Significant investment in automation through custom developments</a:t>
            </a:r>
          </a:p>
          <a:p>
            <a:endParaRPr lang="en-US" dirty="0" smtClean="0"/>
          </a:p>
          <a:p>
            <a:pPr marL="608076" indent="-571500"/>
            <a:r>
              <a:rPr lang="en-US" dirty="0" smtClean="0"/>
              <a:t>External </a:t>
            </a:r>
            <a:r>
              <a:rPr lang="en-US" dirty="0" err="1" smtClean="0"/>
              <a:t>Networkin</a:t>
            </a:r>
            <a:r>
              <a:rPr lang="en-GB" dirty="0" smtClean="0"/>
              <a:t>g</a:t>
            </a:r>
          </a:p>
          <a:p>
            <a:pPr lvl="1"/>
            <a:r>
              <a:rPr lang="en-US" dirty="0" smtClean="0"/>
              <a:t>High speed links to Wigner Data </a:t>
            </a:r>
            <a:r>
              <a:rPr lang="en-US" dirty="0"/>
              <a:t>C</a:t>
            </a:r>
            <a:r>
              <a:rPr lang="en-US" dirty="0" smtClean="0"/>
              <a:t>entre in Budapest, WLCG Tier-1 sites, </a:t>
            </a:r>
            <a:r>
              <a:rPr lang="en-US" dirty="0"/>
              <a:t>A</a:t>
            </a:r>
            <a:r>
              <a:rPr lang="en-US" dirty="0" smtClean="0"/>
              <a:t>cademic and Research networks, general Internet</a:t>
            </a:r>
            <a:endParaRPr lang="en-GB" dirty="0" smtClean="0"/>
          </a:p>
          <a:p>
            <a:pPr lvl="1"/>
            <a:r>
              <a:rPr lang="en-US" dirty="0" smtClean="0"/>
              <a:t>CERN Internet Exchange Point: ~</a:t>
            </a:r>
            <a:r>
              <a:rPr lang="en-US" dirty="0"/>
              <a:t>40 companies </a:t>
            </a:r>
            <a:r>
              <a:rPr lang="en-US" dirty="0" smtClean="0"/>
              <a:t>interconnect </a:t>
            </a:r>
            <a:r>
              <a:rPr lang="en-US" dirty="0"/>
              <a:t>at </a:t>
            </a:r>
            <a:r>
              <a:rPr lang="en-US" dirty="0" smtClean="0"/>
              <a:t>CERN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including </a:t>
            </a:r>
            <a:r>
              <a:rPr lang="en-US" dirty="0" smtClean="0"/>
              <a:t>K-Net)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2" descr="C:\Users\mgonzale\Desktop\0804041_22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635" y="430274"/>
            <a:ext cx="2409627" cy="160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924" y="2539596"/>
            <a:ext cx="3655876" cy="33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32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800" dirty="0" smtClean="0"/>
              <a:t>Meeting and Videoconferencing Tools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12777"/>
            <a:ext cx="7774148" cy="4667421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Indico </a:t>
            </a:r>
            <a:r>
              <a:rPr lang="en-GB" b="0" dirty="0" smtClean="0"/>
              <a:t>(</a:t>
            </a:r>
            <a:r>
              <a:rPr lang="en-GB" sz="2000" dirty="0">
                <a:hlinkClick r:id="rId2"/>
              </a:rPr>
              <a:t>http://indico.cern.ch</a:t>
            </a:r>
            <a:r>
              <a:rPr lang="en-GB" b="0" dirty="0"/>
              <a:t>)</a:t>
            </a:r>
            <a:endParaRPr lang="en-GB" dirty="0"/>
          </a:p>
          <a:p>
            <a:pPr lvl="1"/>
            <a:r>
              <a:rPr lang="en-GB" dirty="0"/>
              <a:t>Organise and manage meetings and conferences</a:t>
            </a:r>
          </a:p>
          <a:p>
            <a:pPr lvl="1"/>
            <a:r>
              <a:rPr lang="en-GB" dirty="0" smtClean="0"/>
              <a:t>User interface and room booking improvements</a:t>
            </a:r>
            <a:endParaRPr lang="en-GB" dirty="0"/>
          </a:p>
          <a:p>
            <a:pPr lvl="1"/>
            <a:r>
              <a:rPr lang="en-GB" dirty="0"/>
              <a:t>Collaboration services </a:t>
            </a:r>
            <a:r>
              <a:rPr lang="en-GB" dirty="0" smtClean="0"/>
              <a:t>booking</a:t>
            </a:r>
          </a:p>
          <a:p>
            <a:pPr lvl="2"/>
            <a:r>
              <a:rPr lang="en-GB" dirty="0" err="1" smtClean="0"/>
              <a:t>Vidyo</a:t>
            </a:r>
            <a:r>
              <a:rPr lang="en-GB" dirty="0" smtClean="0"/>
              <a:t> for videoconferencing</a:t>
            </a:r>
          </a:p>
          <a:p>
            <a:pPr lvl="2"/>
            <a:r>
              <a:rPr lang="en-GB" dirty="0" smtClean="0"/>
              <a:t>Webcast and recording services are possible for some meeting rooms</a:t>
            </a:r>
          </a:p>
          <a:p>
            <a:pPr lvl="1"/>
            <a:r>
              <a:rPr lang="en-GB" dirty="0" smtClean="0"/>
              <a:t>Adopted by 0(100) institutes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Investigating a global science service</a:t>
            </a:r>
          </a:p>
          <a:p>
            <a:pPr lvl="1"/>
            <a:endParaRPr lang="en-GB" dirty="0"/>
          </a:p>
          <a:p>
            <a:r>
              <a:rPr lang="en-GB" dirty="0" err="1" smtClean="0"/>
              <a:t>Vidyo</a:t>
            </a:r>
            <a:r>
              <a:rPr lang="en-GB" dirty="0" smtClean="0"/>
              <a:t> </a:t>
            </a:r>
            <a:r>
              <a:rPr lang="en-GB" b="0" dirty="0" smtClean="0"/>
              <a:t>(</a:t>
            </a:r>
            <a:r>
              <a:rPr lang="fr-FR" sz="2000" dirty="0">
                <a:hlinkClick r:id="rId3"/>
              </a:rPr>
              <a:t>http://cern.ch/vidyo</a:t>
            </a:r>
            <a:r>
              <a:rPr lang="fr-FR" b="0" dirty="0" smtClean="0"/>
              <a:t>)</a:t>
            </a:r>
            <a:endParaRPr lang="en-GB" b="0" dirty="0" smtClean="0"/>
          </a:p>
          <a:p>
            <a:pPr lvl="1"/>
            <a:r>
              <a:rPr lang="en-US" dirty="0" smtClean="0"/>
              <a:t>Universal </a:t>
            </a:r>
            <a:r>
              <a:rPr lang="en-US" dirty="0"/>
              <a:t>videoconference system: from meeting rooms, desktops (windows, </a:t>
            </a:r>
            <a:r>
              <a:rPr lang="en-US" dirty="0" err="1"/>
              <a:t>MacOS</a:t>
            </a:r>
            <a:r>
              <a:rPr lang="en-US" dirty="0"/>
              <a:t> and </a:t>
            </a:r>
            <a:r>
              <a:rPr lang="en-US" dirty="0" err="1"/>
              <a:t>linux</a:t>
            </a:r>
            <a:r>
              <a:rPr lang="en-US" dirty="0"/>
              <a:t>), mobiles (Android and iOS), </a:t>
            </a:r>
            <a:r>
              <a:rPr lang="en-US" dirty="0" smtClean="0"/>
              <a:t>phones</a:t>
            </a:r>
          </a:p>
          <a:p>
            <a:pPr lvl="1"/>
            <a:r>
              <a:rPr lang="en-GB" dirty="0"/>
              <a:t>Request and access through Indico</a:t>
            </a:r>
            <a:endParaRPr lang="en-US" dirty="0"/>
          </a:p>
          <a:p>
            <a:pPr lvl="1"/>
            <a:r>
              <a:rPr lang="en-US" dirty="0" smtClean="0"/>
              <a:t>Replaced audio conferencing since Jan 2015</a:t>
            </a:r>
          </a:p>
          <a:p>
            <a:pPr lvl="1"/>
            <a:r>
              <a:rPr lang="en-US" dirty="0" smtClean="0"/>
              <a:t>Many improvements over the past year</a:t>
            </a:r>
          </a:p>
          <a:p>
            <a:pPr lvl="2"/>
            <a:r>
              <a:rPr lang="en-US" dirty="0" smtClean="0"/>
              <a:t>e.g. new user interface, improved muting capabilities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Investigating</a:t>
            </a:r>
            <a:r>
              <a:rPr lang="fr-FR" dirty="0" smtClean="0"/>
              <a:t> a </a:t>
            </a:r>
            <a:r>
              <a:rPr lang="fr-FR" dirty="0" err="1" smtClean="0"/>
              <a:t>pan-european</a:t>
            </a:r>
            <a:r>
              <a:rPr lang="fr-FR" dirty="0" smtClean="0"/>
              <a:t> science service</a:t>
            </a:r>
          </a:p>
          <a:p>
            <a:pPr lvl="1"/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270" y="4112191"/>
            <a:ext cx="2448272" cy="1513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Content Placeholder 5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783" y="1610559"/>
            <a:ext cx="2560759" cy="142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4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2146" name="Picture 2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8" t="6503" b="4782"/>
          <a:stretch/>
        </p:blipFill>
        <p:spPr bwMode="auto">
          <a:xfrm>
            <a:off x="8915401" y="1368137"/>
            <a:ext cx="1704897" cy="48179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CERN openlab in a nutshell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90354" y="1316665"/>
            <a:ext cx="7460511" cy="4667421"/>
          </a:xfrm>
        </p:spPr>
        <p:txBody>
          <a:bodyPr/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 with over a decade of success</a:t>
            </a:r>
            <a:b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Evaluate state-of-the-art technologies in a challenging environment and improve them</a:t>
            </a:r>
            <a:b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Test in a research environment today what will be used in many business sectors tomorrow</a:t>
            </a:r>
            <a:b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Train next generation of engineers/employees</a:t>
            </a:r>
          </a:p>
          <a:p>
            <a:pPr eaLnBrk="0" hangingPunct="0">
              <a:buFont typeface="Arial" pitchFamily="34" charset="0"/>
              <a:buChar char="•"/>
              <a:defRPr/>
            </a:pPr>
            <a:endParaRPr lang="en-GB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Disseminate results and outreach to new audiences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166350" y="6356351"/>
            <a:ext cx="501650" cy="365125"/>
          </a:xfrm>
        </p:spPr>
        <p:txBody>
          <a:bodyPr/>
          <a:lstStyle/>
          <a:p>
            <a:pPr>
              <a:defRPr/>
            </a:pPr>
            <a:fld id="{3BF50220-DD9C-47A5-93EE-42AF7A75DF71}" type="slidenum">
              <a:rPr lang="en-GB" smtClean="0">
                <a:solidFill>
                  <a:srgbClr val="2D2D8A">
                    <a:lumMod val="75000"/>
                  </a:srgbClr>
                </a:solidFill>
              </a:rPr>
              <a:pPr>
                <a:defRPr/>
              </a:pPr>
              <a:t>19</a:t>
            </a:fld>
            <a:endParaRPr lang="en-GB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7772400" y="6356351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2D2D8A">
                    <a:lumMod val="75000"/>
                  </a:srgbClr>
                </a:solidFill>
              </a:rPr>
              <a:t>CERN IT Overview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36713" y="1104900"/>
            <a:ext cx="394301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2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CERN IT Activities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705015" y="4074937"/>
            <a:ext cx="5897804" cy="1507156"/>
          </a:xfrm>
        </p:spPr>
        <p:txBody>
          <a:bodyPr>
            <a:normAutofit/>
          </a:bodyPr>
          <a:lstStyle/>
          <a:p>
            <a:r>
              <a:rPr lang="en-US" dirty="0" smtClean="0"/>
              <a:t>Ian Bird</a:t>
            </a:r>
            <a:endParaRPr lang="en-US" dirty="0"/>
          </a:p>
          <a:p>
            <a:r>
              <a:rPr lang="en-US" dirty="0"/>
              <a:t>IT </a:t>
            </a:r>
            <a:r>
              <a:rPr lang="en-US" dirty="0" smtClean="0"/>
              <a:t>Department &amp; WLCG Project Leader</a:t>
            </a:r>
          </a:p>
          <a:p>
            <a:r>
              <a:rPr lang="en-US" dirty="0" smtClean="0"/>
              <a:t>Visit of Rector of Vilnius University 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July  2015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z="1100" smtClean="0"/>
              <a:t>8 July 2015</a:t>
            </a:r>
            <a:endParaRPr lang="en-GB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z="1100" smtClean="0"/>
              <a:t>2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71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Collaboration - Education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06CC-7824-435D-914E-09617D0B4A11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1" y="1196975"/>
            <a:ext cx="8226425" cy="4667250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CERN </a:t>
            </a:r>
            <a:r>
              <a:rPr lang="en-GB" dirty="0" err="1" smtClean="0"/>
              <a:t>openlab</a:t>
            </a:r>
            <a:endParaRPr lang="en-GB" dirty="0" smtClean="0"/>
          </a:p>
          <a:p>
            <a:pPr lvl="1"/>
            <a:r>
              <a:rPr lang="en-GB" dirty="0" smtClean="0"/>
              <a:t>Intel, Oracle, Siemens, HP Networking</a:t>
            </a:r>
          </a:p>
          <a:p>
            <a:pPr lvl="1">
              <a:buNone/>
            </a:pPr>
            <a:r>
              <a:rPr lang="en-GB" dirty="0" smtClean="0">
                <a:hlinkClick r:id="rId2"/>
              </a:rPr>
              <a:t>http://cern.ch/openlab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CERN School of Computing</a:t>
            </a:r>
          </a:p>
          <a:p>
            <a:pPr lvl="1">
              <a:buNone/>
            </a:pPr>
            <a:r>
              <a:rPr lang="en-GB" dirty="0" smtClean="0">
                <a:hlinkClick r:id="rId3"/>
              </a:rPr>
              <a:t>http://cern.ch/csc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UNOSAT</a:t>
            </a:r>
          </a:p>
          <a:p>
            <a:pPr lvl="1">
              <a:buNone/>
            </a:pPr>
            <a:r>
              <a:rPr lang="en-GB" dirty="0" smtClean="0">
                <a:hlinkClick r:id="rId4"/>
              </a:rPr>
              <a:t>http://cern.ch/unosat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EC Projects</a:t>
            </a:r>
          </a:p>
          <a:p>
            <a:pPr lvl="1"/>
            <a:r>
              <a:rPr lang="en-GB" dirty="0" smtClean="0"/>
              <a:t>(EMI</a:t>
            </a:r>
            <a:r>
              <a:rPr lang="en-GB" dirty="0" smtClean="0"/>
              <a:t>, EGI-Inspire</a:t>
            </a:r>
            <a:r>
              <a:rPr lang="en-GB" dirty="0" smtClean="0"/>
              <a:t>,) </a:t>
            </a:r>
            <a:r>
              <a:rPr lang="en-GB" dirty="0" err="1" smtClean="0"/>
              <a:t>HelixNebula</a:t>
            </a:r>
            <a:r>
              <a:rPr lang="en-GB" dirty="0" smtClean="0"/>
              <a:t>, ICE-DIP, </a:t>
            </a:r>
            <a:r>
              <a:rPr lang="en-GB" dirty="0" err="1" smtClean="0"/>
              <a:t>EUDat</a:t>
            </a:r>
            <a:r>
              <a:rPr lang="en-GB" dirty="0" smtClean="0"/>
              <a:t>, CRISP, </a:t>
            </a:r>
            <a:r>
              <a:rPr lang="en-GB" dirty="0" err="1" smtClean="0"/>
              <a:t>OpenAire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Citizen Cyber Science Collaboration</a:t>
            </a:r>
          </a:p>
          <a:p>
            <a:pPr lvl="1"/>
            <a:r>
              <a:rPr lang="en-GB" dirty="0" smtClean="0"/>
              <a:t>Involving the General </a:t>
            </a:r>
            <a:r>
              <a:rPr lang="en-GB" dirty="0" smtClean="0"/>
              <a:t>Public</a:t>
            </a:r>
          </a:p>
          <a:p>
            <a:pPr lvl="1"/>
            <a:r>
              <a:rPr lang="en-GB" dirty="0" err="1" smtClean="0"/>
              <a:t>LHC@home</a:t>
            </a:r>
            <a:r>
              <a:rPr lang="en-GB" dirty="0" smtClean="0"/>
              <a:t>, </a:t>
            </a:r>
            <a:r>
              <a:rPr lang="en-GB" dirty="0" err="1" smtClean="0"/>
              <a:t>ATLAS@home</a:t>
            </a:r>
            <a:r>
              <a:rPr lang="en-GB" dirty="0" smtClean="0"/>
              <a:t>, etc.</a:t>
            </a:r>
            <a:endParaRPr lang="en-GB" dirty="0" smtClean="0"/>
          </a:p>
        </p:txBody>
      </p:sp>
      <p:pic>
        <p:nvPicPr>
          <p:cNvPr id="10" name="Picture 9" descr="UNOSAT_LBY_CE2011_Tunisian-IDP-Camp-Report-3MAR11_v1_HR_Pag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10326" y="2737626"/>
            <a:ext cx="2123728" cy="1501298"/>
          </a:xfrm>
          <a:prstGeom prst="rect">
            <a:avLst/>
          </a:prstGeom>
        </p:spPr>
      </p:pic>
      <p:pic>
        <p:nvPicPr>
          <p:cNvPr id="11" name="Picture 2" descr="http://i.telegraph.co.uk/telegraph/multimedia/archive/01604/chinaDrought2_1604507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8128" y="4869161"/>
            <a:ext cx="2130326" cy="133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2008_openlab_summer_students_blue_dipol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32304" y="908720"/>
            <a:ext cx="1679104" cy="1117400"/>
          </a:xfrm>
          <a:prstGeom prst="rect">
            <a:avLst/>
          </a:prstGeom>
        </p:spPr>
      </p:pic>
      <p:pic>
        <p:nvPicPr>
          <p:cNvPr id="2050" name="Picture 2" descr="\\cern.ch\dfs\Users\h\hemmer\Desktop\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7" y="1988840"/>
            <a:ext cx="2308799" cy="16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13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rot="16200000">
            <a:off x="-2565884" y="2565883"/>
            <a:ext cx="6072212" cy="940443"/>
          </a:xfrm>
        </p:spPr>
        <p:txBody>
          <a:bodyPr>
            <a:noAutofit/>
          </a:bodyPr>
          <a:lstStyle/>
          <a:p>
            <a:r>
              <a:rPr lang="en-US" sz="4800" dirty="0" smtClean="0"/>
              <a:t>IT </a:t>
            </a:r>
            <a:r>
              <a:rPr lang="en-US" sz="4800" dirty="0" err="1" smtClean="0"/>
              <a:t>Organisation</a:t>
            </a:r>
            <a:r>
              <a:rPr lang="en-US" sz="4800" dirty="0" smtClean="0"/>
              <a:t> 2015</a:t>
            </a:r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161844" y="77914"/>
            <a:ext cx="7294625" cy="6087093"/>
            <a:chOff x="1357288" y="61986"/>
            <a:chExt cx="7727263" cy="6581724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000365" y="1071568"/>
              <a:ext cx="3643338" cy="3214688"/>
            </a:xfrm>
            <a:prstGeom prst="ellipse">
              <a:avLst/>
            </a:prstGeom>
            <a:solidFill>
              <a:schemeClr val="accent1">
                <a:alpha val="48000"/>
              </a:schemeClr>
            </a:solidFill>
            <a:ln w="22225" algn="ctr">
              <a:solidFill>
                <a:srgbClr val="385D8A"/>
              </a:solidFill>
              <a:prstDash val="sysDot"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GB" sz="1600" dirty="0">
                <a:solidFill>
                  <a:schemeClr val="lt1"/>
                </a:solidFill>
              </a:endParaRPr>
            </a:p>
          </p:txBody>
        </p:sp>
        <p:sp>
          <p:nvSpPr>
            <p:cNvPr id="12" name="Line 95"/>
            <p:cNvSpPr>
              <a:spLocks noChangeShapeType="1"/>
            </p:cNvSpPr>
            <p:nvPr/>
          </p:nvSpPr>
          <p:spPr bwMode="auto">
            <a:xfrm>
              <a:off x="4784883" y="1875258"/>
              <a:ext cx="0" cy="2432971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3" name="Line 89"/>
            <p:cNvSpPr>
              <a:spLocks noChangeShapeType="1"/>
            </p:cNvSpPr>
            <p:nvPr/>
          </p:nvSpPr>
          <p:spPr bwMode="auto">
            <a:xfrm flipH="1">
              <a:off x="4308236" y="2643182"/>
              <a:ext cx="978143" cy="906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4" name="Line 88"/>
            <p:cNvSpPr>
              <a:spLocks noChangeShapeType="1"/>
            </p:cNvSpPr>
            <p:nvPr/>
          </p:nvSpPr>
          <p:spPr bwMode="auto">
            <a:xfrm flipH="1">
              <a:off x="4286247" y="3429000"/>
              <a:ext cx="100013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3739834" y="1443049"/>
              <a:ext cx="2110886" cy="59901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 b="1" dirty="0">
                  <a:solidFill>
                    <a:schemeClr val="tx2"/>
                  </a:solidFill>
                </a:rPr>
                <a:t>Department Head</a:t>
              </a:r>
            </a:p>
            <a:p>
              <a:pPr algn="ctr">
                <a:spcBef>
                  <a:spcPct val="50000"/>
                </a:spcBef>
              </a:pPr>
              <a:r>
                <a:rPr lang="en-GB" sz="1200" dirty="0">
                  <a:solidFill>
                    <a:schemeClr val="tx2"/>
                  </a:solidFill>
                </a:rPr>
                <a:t>Fr</a:t>
              </a:r>
              <a:r>
                <a:rPr lang="en-GB" sz="1200" dirty="0">
                  <a:solidFill>
                    <a:schemeClr val="tx2"/>
                  </a:solidFill>
                  <a:cs typeface="Arial" charset="0"/>
                </a:rPr>
                <a:t>édéric Hemmer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16" name="Line 99"/>
            <p:cNvSpPr>
              <a:spLocks noChangeShapeType="1"/>
            </p:cNvSpPr>
            <p:nvPr/>
          </p:nvSpPr>
          <p:spPr bwMode="auto">
            <a:xfrm>
              <a:off x="1861756" y="4293924"/>
              <a:ext cx="0" cy="45367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7" name="Text Box 53"/>
            <p:cNvSpPr txBox="1">
              <a:spLocks noChangeArrowheads="1"/>
            </p:cNvSpPr>
            <p:nvPr/>
          </p:nvSpPr>
          <p:spPr bwMode="auto">
            <a:xfrm>
              <a:off x="1357288" y="4647413"/>
              <a:ext cx="987700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/>
              <a:r>
                <a:rPr lang="en-GB" sz="900" b="1" dirty="0" err="1" smtClean="0">
                  <a:solidFill>
                    <a:schemeClr val="tx2"/>
                  </a:solidFill>
                </a:rPr>
                <a:t>Comms</a:t>
              </a:r>
              <a:r>
                <a:rPr lang="en-GB" sz="900" b="1" dirty="0" smtClean="0">
                  <a:solidFill>
                    <a:schemeClr val="tx2"/>
                  </a:solidFill>
                </a:rPr>
                <a:t> </a:t>
              </a:r>
              <a:r>
                <a:rPr lang="en-GB" sz="900" b="1" dirty="0">
                  <a:solidFill>
                    <a:schemeClr val="tx2"/>
                  </a:solidFill>
                </a:rPr>
                <a:t>Systems</a:t>
              </a:r>
              <a:br>
                <a:rPr lang="en-GB" sz="900" b="1" dirty="0">
                  <a:solidFill>
                    <a:schemeClr val="tx2"/>
                  </a:solidFill>
                </a:rPr>
              </a:br>
              <a:r>
                <a:rPr lang="en-GB" sz="900" dirty="0">
                  <a:solidFill>
                    <a:schemeClr val="tx2"/>
                  </a:solidFill>
                </a:rPr>
                <a:t>(CS)</a:t>
              </a: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>Tony Cass</a:t>
              </a:r>
              <a:endParaRPr lang="en-US" sz="900" dirty="0"/>
            </a:p>
          </p:txBody>
        </p:sp>
        <p:sp>
          <p:nvSpPr>
            <p:cNvPr id="18" name="Line 100"/>
            <p:cNvSpPr>
              <a:spLocks noChangeShapeType="1"/>
            </p:cNvSpPr>
            <p:nvPr/>
          </p:nvSpPr>
          <p:spPr bwMode="auto">
            <a:xfrm>
              <a:off x="3324033" y="4293924"/>
              <a:ext cx="0" cy="45367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19" name="Text Box 59"/>
            <p:cNvSpPr txBox="1">
              <a:spLocks noChangeArrowheads="1"/>
            </p:cNvSpPr>
            <p:nvPr/>
          </p:nvSpPr>
          <p:spPr bwMode="auto">
            <a:xfrm>
              <a:off x="7246745" y="4653055"/>
              <a:ext cx="986834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solidFill>
                    <a:schemeClr val="tx2"/>
                  </a:solidFill>
                </a:rPr>
                <a:t>Departmental Infrastructure</a:t>
              </a:r>
              <a:r>
                <a:rPr lang="en-US" sz="900" dirty="0">
                  <a:solidFill>
                    <a:schemeClr val="tx2"/>
                  </a:solidFill>
                </a:rPr>
                <a:t/>
              </a:r>
              <a:br>
                <a:rPr lang="en-US" sz="900" dirty="0">
                  <a:solidFill>
                    <a:schemeClr val="tx2"/>
                  </a:solidFill>
                </a:rPr>
              </a:br>
              <a:r>
                <a:rPr lang="en-US" sz="900" dirty="0">
                  <a:solidFill>
                    <a:schemeClr val="tx2"/>
                  </a:solidFill>
                </a:rPr>
                <a:t>(DI)</a:t>
              </a:r>
              <a:br>
                <a:rPr lang="en-US" sz="900" dirty="0">
                  <a:solidFill>
                    <a:schemeClr val="tx2"/>
                  </a:solidFill>
                </a:rPr>
              </a:br>
              <a:r>
                <a:rPr lang="it-IT" sz="900" dirty="0">
                  <a:solidFill>
                    <a:schemeClr val="tx2"/>
                  </a:solidFill>
                </a:rPr>
                <a:t>Christian Isnard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20" name="Line 101"/>
            <p:cNvSpPr>
              <a:spLocks noChangeShapeType="1"/>
            </p:cNvSpPr>
            <p:nvPr/>
          </p:nvSpPr>
          <p:spPr bwMode="auto">
            <a:xfrm>
              <a:off x="4784883" y="4311091"/>
              <a:ext cx="0" cy="389275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21" name="Text Box 60"/>
            <p:cNvSpPr txBox="1">
              <a:spLocks noChangeArrowheads="1"/>
            </p:cNvSpPr>
            <p:nvPr/>
          </p:nvSpPr>
          <p:spPr bwMode="auto">
            <a:xfrm>
              <a:off x="4287306" y="4647413"/>
              <a:ext cx="987700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en-GB" sz="900" b="1" dirty="0">
                  <a:solidFill>
                    <a:schemeClr val="tx2"/>
                  </a:solidFill>
                </a:rPr>
                <a:t>Database Services</a:t>
              </a:r>
              <a:r>
                <a:rPr lang="en-GB" sz="900" dirty="0">
                  <a:solidFill>
                    <a:schemeClr val="tx2"/>
                  </a:solidFill>
                </a:rPr>
                <a:t/>
              </a:r>
              <a:br>
                <a:rPr lang="en-GB" sz="900" dirty="0">
                  <a:solidFill>
                    <a:schemeClr val="tx2"/>
                  </a:solidFill>
                </a:rPr>
              </a:br>
              <a:r>
                <a:rPr lang="en-GB" sz="900" dirty="0">
                  <a:solidFill>
                    <a:schemeClr val="tx2"/>
                  </a:solidFill>
                </a:rPr>
                <a:t>(DB)</a:t>
              </a: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/>
                <a:t>Eric Grancher</a:t>
              </a:r>
              <a:endParaRPr lang="en-US" sz="900" dirty="0"/>
            </a:p>
          </p:txBody>
        </p:sp>
        <p:sp>
          <p:nvSpPr>
            <p:cNvPr id="24" name="Line 94"/>
            <p:cNvSpPr>
              <a:spLocks noChangeShapeType="1"/>
            </p:cNvSpPr>
            <p:nvPr/>
          </p:nvSpPr>
          <p:spPr bwMode="auto">
            <a:xfrm>
              <a:off x="2581134" y="4293924"/>
              <a:ext cx="0" cy="14927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25" name="Text Box 66"/>
            <p:cNvSpPr txBox="1">
              <a:spLocks noChangeAspect="1" noChangeArrowheads="1"/>
            </p:cNvSpPr>
            <p:nvPr/>
          </p:nvSpPr>
          <p:spPr bwMode="auto">
            <a:xfrm>
              <a:off x="2089101" y="5750837"/>
              <a:ext cx="986836" cy="8928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en-US" sz="900" b="1" dirty="0">
                  <a:solidFill>
                    <a:schemeClr val="tx2"/>
                  </a:solidFill>
                </a:rPr>
                <a:t>Computing Facilities</a:t>
              </a:r>
              <a:br>
                <a:rPr lang="en-US" sz="900" b="1" dirty="0">
                  <a:solidFill>
                    <a:schemeClr val="tx2"/>
                  </a:solidFill>
                </a:rPr>
              </a:br>
              <a:r>
                <a:rPr lang="en-US" sz="900" dirty="0">
                  <a:solidFill>
                    <a:schemeClr val="tx2"/>
                  </a:solidFill>
                </a:rPr>
                <a:t>(CF)</a:t>
              </a:r>
              <a:r>
                <a:rPr lang="en-US" sz="900" dirty="0"/>
                <a:t/>
              </a:r>
              <a:br>
                <a:rPr lang="en-US" sz="900" dirty="0"/>
              </a:br>
              <a:r>
                <a:rPr lang="en-US" sz="900" dirty="0">
                  <a:solidFill>
                    <a:schemeClr val="tx2"/>
                  </a:solidFill>
                </a:rPr>
                <a:t>Wayne Salter</a:t>
              </a:r>
            </a:p>
          </p:txBody>
        </p:sp>
        <p:sp>
          <p:nvSpPr>
            <p:cNvPr id="26" name="Line 96"/>
            <p:cNvSpPr>
              <a:spLocks noChangeShapeType="1"/>
            </p:cNvSpPr>
            <p:nvPr/>
          </p:nvSpPr>
          <p:spPr bwMode="auto">
            <a:xfrm>
              <a:off x="5512535" y="4293924"/>
              <a:ext cx="0" cy="14927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27" name="Line 97"/>
            <p:cNvSpPr>
              <a:spLocks noChangeShapeType="1"/>
            </p:cNvSpPr>
            <p:nvPr/>
          </p:nvSpPr>
          <p:spPr bwMode="auto">
            <a:xfrm>
              <a:off x="6980316" y="4293924"/>
              <a:ext cx="0" cy="14927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28" name="Text Box 69"/>
            <p:cNvSpPr txBox="1">
              <a:spLocks noChangeArrowheads="1"/>
            </p:cNvSpPr>
            <p:nvPr/>
          </p:nvSpPr>
          <p:spPr bwMode="auto">
            <a:xfrm>
              <a:off x="5017734" y="5742277"/>
              <a:ext cx="986837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/>
              <a:r>
                <a:rPr lang="en-GB" sz="900" b="1" dirty="0">
                  <a:solidFill>
                    <a:schemeClr val="tx2"/>
                  </a:solidFill>
                </a:rPr>
                <a:t>Operating Systems &amp; Infrastructure</a:t>
              </a:r>
              <a:br>
                <a:rPr lang="en-GB" sz="900" b="1" dirty="0">
                  <a:solidFill>
                    <a:schemeClr val="tx2"/>
                  </a:solidFill>
                </a:rPr>
              </a:br>
              <a:r>
                <a:rPr lang="en-GB" sz="900" b="1" dirty="0">
                  <a:solidFill>
                    <a:schemeClr val="tx2"/>
                  </a:solidFill>
                </a:rPr>
                <a:t>Services</a:t>
              </a:r>
            </a:p>
            <a:p>
              <a:pPr algn="ctr"/>
              <a:r>
                <a:rPr lang="en-GB" sz="900" dirty="0">
                  <a:solidFill>
                    <a:schemeClr val="tx2"/>
                  </a:solidFill>
                </a:rPr>
                <a:t>(OIS)</a:t>
              </a:r>
            </a:p>
            <a:p>
              <a:pPr algn="ctr"/>
              <a:r>
                <a:rPr lang="en-GB" sz="900" dirty="0">
                  <a:solidFill>
                    <a:schemeClr val="tx2"/>
                  </a:solidFill>
                </a:rPr>
                <a:t>Tim Bell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29" name="Text Box 77"/>
            <p:cNvSpPr txBox="1">
              <a:spLocks noChangeArrowheads="1"/>
            </p:cNvSpPr>
            <p:nvPr/>
          </p:nvSpPr>
          <p:spPr bwMode="auto">
            <a:xfrm>
              <a:off x="3400073" y="3018050"/>
              <a:ext cx="1100489" cy="7105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Externally Funded Projects</a:t>
              </a:r>
              <a:r>
                <a:rPr lang="it-IT" sz="1050" dirty="0"/>
                <a:t/>
              </a:r>
              <a:br>
                <a:rPr lang="it-IT" sz="1050" dirty="0"/>
              </a:br>
              <a:r>
                <a:rPr lang="it-IT" sz="1050" dirty="0">
                  <a:solidFill>
                    <a:schemeClr val="tx2"/>
                  </a:solidFill>
                </a:rPr>
                <a:t>Bob Jones</a:t>
              </a:r>
              <a:endParaRPr lang="en-US" sz="1050" dirty="0">
                <a:solidFill>
                  <a:schemeClr val="tx2"/>
                </a:solidFill>
              </a:endParaRPr>
            </a:p>
          </p:txBody>
        </p:sp>
        <p:sp>
          <p:nvSpPr>
            <p:cNvPr id="30" name="Text Box 78"/>
            <p:cNvSpPr txBox="1">
              <a:spLocks noChangeArrowheads="1"/>
            </p:cNvSpPr>
            <p:nvPr/>
          </p:nvSpPr>
          <p:spPr bwMode="auto">
            <a:xfrm>
              <a:off x="3400073" y="2357430"/>
              <a:ext cx="1100489" cy="5853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Deputy Head</a:t>
              </a:r>
            </a:p>
            <a:p>
              <a:pPr algn="ctr">
                <a:spcBef>
                  <a:spcPct val="50000"/>
                </a:spcBef>
              </a:pPr>
              <a:r>
                <a:rPr lang="it-IT" sz="1050" dirty="0">
                  <a:solidFill>
                    <a:schemeClr val="tx2"/>
                  </a:solidFill>
                </a:rPr>
                <a:t>David Foster</a:t>
              </a:r>
              <a:endParaRPr lang="en-US" sz="105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 Box 79"/>
            <p:cNvSpPr txBox="1">
              <a:spLocks noChangeArrowheads="1"/>
            </p:cNvSpPr>
            <p:nvPr/>
          </p:nvSpPr>
          <p:spPr bwMode="auto">
            <a:xfrm>
              <a:off x="5072066" y="2357430"/>
              <a:ext cx="1100489" cy="5853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Planning Officer</a:t>
              </a:r>
            </a:p>
            <a:p>
              <a:pPr algn="ctr">
                <a:spcBef>
                  <a:spcPct val="50000"/>
                </a:spcBef>
              </a:pPr>
              <a:r>
                <a:rPr lang="it-IT" sz="1050" dirty="0">
                  <a:solidFill>
                    <a:schemeClr val="tx2"/>
                  </a:solidFill>
                </a:rPr>
                <a:t>Christian Isnard</a:t>
              </a:r>
              <a:endParaRPr lang="en-US" sz="1050" dirty="0">
                <a:solidFill>
                  <a:schemeClr val="tx2"/>
                </a:solidFill>
              </a:endParaRPr>
            </a:p>
          </p:txBody>
        </p:sp>
        <p:sp>
          <p:nvSpPr>
            <p:cNvPr id="32" name="Text Box 80"/>
            <p:cNvSpPr txBox="1">
              <a:spLocks noChangeArrowheads="1"/>
            </p:cNvSpPr>
            <p:nvPr/>
          </p:nvSpPr>
          <p:spPr bwMode="auto">
            <a:xfrm>
              <a:off x="5072066" y="3018051"/>
              <a:ext cx="1100489" cy="71054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WLCG</a:t>
              </a:r>
              <a:endParaRPr lang="it-IT" sz="1050" b="1" dirty="0"/>
            </a:p>
            <a:p>
              <a:pPr algn="ctr">
                <a:spcBef>
                  <a:spcPct val="50000"/>
                </a:spcBef>
              </a:pPr>
              <a:r>
                <a:rPr lang="it-IT" sz="1050" dirty="0">
                  <a:solidFill>
                    <a:schemeClr val="tx2"/>
                  </a:solidFill>
                </a:rPr>
                <a:t>Ian Bird</a:t>
              </a:r>
              <a:endParaRPr lang="en-US" sz="1050" dirty="0">
                <a:solidFill>
                  <a:schemeClr val="tx2"/>
                </a:solidFill>
              </a:endParaRPr>
            </a:p>
          </p:txBody>
        </p:sp>
        <p:sp>
          <p:nvSpPr>
            <p:cNvPr id="33" name="Line 107"/>
            <p:cNvSpPr>
              <a:spLocks noChangeShapeType="1"/>
            </p:cNvSpPr>
            <p:nvPr/>
          </p:nvSpPr>
          <p:spPr bwMode="auto">
            <a:xfrm>
              <a:off x="4036440" y="4293924"/>
              <a:ext cx="0" cy="14927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34" name="Text Box 108"/>
            <p:cNvSpPr txBox="1">
              <a:spLocks noChangeAspect="1" noChangeArrowheads="1"/>
            </p:cNvSpPr>
            <p:nvPr/>
          </p:nvSpPr>
          <p:spPr bwMode="auto">
            <a:xfrm>
              <a:off x="3544407" y="5750837"/>
              <a:ext cx="986836" cy="8928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en-GB" sz="900" b="1" dirty="0">
                  <a:solidFill>
                    <a:schemeClr val="tx2"/>
                  </a:solidFill>
                </a:rPr>
                <a:t>Data &amp; Storage Services </a:t>
              </a:r>
              <a:r>
                <a:rPr lang="en-GB" sz="900" dirty="0">
                  <a:solidFill>
                    <a:schemeClr val="tx2"/>
                  </a:solidFill>
                </a:rPr>
                <a:t/>
              </a:r>
              <a:br>
                <a:rPr lang="en-GB" sz="900" dirty="0">
                  <a:solidFill>
                    <a:schemeClr val="tx2"/>
                  </a:solidFill>
                </a:rPr>
              </a:br>
              <a:r>
                <a:rPr lang="en-GB" sz="900" dirty="0">
                  <a:solidFill>
                    <a:schemeClr val="tx2"/>
                  </a:solidFill>
                </a:rPr>
                <a:t>(DSS)</a:t>
              </a:r>
              <a:r>
                <a:rPr lang="en-GB" sz="900" dirty="0"/>
                <a:t/>
              </a:r>
              <a:br>
                <a:rPr lang="en-GB" sz="900" dirty="0"/>
              </a:br>
              <a:r>
                <a:rPr lang="en-GB" sz="900" dirty="0">
                  <a:solidFill>
                    <a:schemeClr val="tx2"/>
                  </a:solidFill>
                </a:rPr>
                <a:t>Alberto Pace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35" name="Line 102"/>
            <p:cNvSpPr>
              <a:spLocks noChangeShapeType="1"/>
            </p:cNvSpPr>
            <p:nvPr/>
          </p:nvSpPr>
          <p:spPr bwMode="auto">
            <a:xfrm>
              <a:off x="6257277" y="4293924"/>
              <a:ext cx="0" cy="42219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36" name="Text Box 63"/>
            <p:cNvSpPr txBox="1">
              <a:spLocks noChangeArrowheads="1"/>
            </p:cNvSpPr>
            <p:nvPr/>
          </p:nvSpPr>
          <p:spPr bwMode="auto">
            <a:xfrm>
              <a:off x="5769403" y="4647413"/>
              <a:ext cx="987700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fr-FR" sz="900" b="1" dirty="0">
                  <a:solidFill>
                    <a:schemeClr val="tx2"/>
                  </a:solidFill>
                </a:rPr>
                <a:t>Collaboration </a:t>
              </a:r>
              <a:br>
                <a:rPr lang="fr-FR" sz="900" b="1" dirty="0">
                  <a:solidFill>
                    <a:schemeClr val="tx2"/>
                  </a:solidFill>
                </a:rPr>
              </a:br>
              <a:r>
                <a:rPr lang="fr-FR" sz="900" b="1" dirty="0">
                  <a:solidFill>
                    <a:schemeClr val="tx2"/>
                  </a:solidFill>
                </a:rPr>
                <a:t>&amp; Information</a:t>
              </a:r>
              <a:br>
                <a:rPr lang="fr-FR" sz="900" b="1" dirty="0">
                  <a:solidFill>
                    <a:schemeClr val="tx2"/>
                  </a:solidFill>
                </a:rPr>
              </a:br>
              <a:r>
                <a:rPr lang="fr-FR" sz="900" b="1" dirty="0">
                  <a:solidFill>
                    <a:schemeClr val="tx2"/>
                  </a:solidFill>
                </a:rPr>
                <a:t>Services</a:t>
              </a:r>
              <a:r>
                <a:rPr lang="fr-FR" sz="900" dirty="0">
                  <a:solidFill>
                    <a:schemeClr val="tx2"/>
                  </a:solidFill>
                </a:rPr>
                <a:t> </a:t>
              </a:r>
              <a:br>
                <a:rPr lang="fr-FR" sz="900" dirty="0">
                  <a:solidFill>
                    <a:schemeClr val="tx2"/>
                  </a:solidFill>
                </a:rPr>
              </a:br>
              <a:r>
                <a:rPr lang="fr-FR" sz="900" dirty="0">
                  <a:solidFill>
                    <a:schemeClr val="tx2"/>
                  </a:solidFill>
                </a:rPr>
                <a:t>(CIS)</a:t>
              </a:r>
              <a:br>
                <a:rPr lang="fr-FR" sz="900" dirty="0">
                  <a:solidFill>
                    <a:schemeClr val="tx2"/>
                  </a:solidFill>
                </a:rPr>
              </a:br>
              <a:r>
                <a:rPr lang="fr-FR" sz="900" dirty="0">
                  <a:solidFill>
                    <a:schemeClr val="tx2"/>
                  </a:solidFill>
                </a:rPr>
                <a:t>Tim Smith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cxnSp>
          <p:nvCxnSpPr>
            <p:cNvPr id="37" name="AutoShape 50"/>
            <p:cNvCxnSpPr>
              <a:cxnSpLocks noChangeShapeType="1"/>
              <a:endCxn id="38" idx="0"/>
            </p:cNvCxnSpPr>
            <p:nvPr/>
          </p:nvCxnSpPr>
          <p:spPr bwMode="auto">
            <a:xfrm>
              <a:off x="1861756" y="4293926"/>
              <a:ext cx="5878406" cy="7151"/>
            </a:xfrm>
            <a:prstGeom prst="straightConnector1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</p:cxn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 flipH="1">
              <a:off x="7740162" y="4301077"/>
              <a:ext cx="0" cy="354935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1600"/>
            </a:p>
          </p:txBody>
        </p:sp>
        <p:sp>
          <p:nvSpPr>
            <p:cNvPr id="39" name="Text Box 69"/>
            <p:cNvSpPr txBox="1">
              <a:spLocks noChangeArrowheads="1"/>
            </p:cNvSpPr>
            <p:nvPr/>
          </p:nvSpPr>
          <p:spPr bwMode="auto">
            <a:xfrm>
              <a:off x="2851391" y="4656011"/>
              <a:ext cx="987700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/>
              <a:r>
                <a:rPr lang="en-GB" sz="900" b="1" dirty="0">
                  <a:solidFill>
                    <a:schemeClr val="tx2"/>
                  </a:solidFill>
                </a:rPr>
                <a:t>Platform &amp; Engineering Services</a:t>
              </a:r>
            </a:p>
            <a:p>
              <a:pPr algn="ctr"/>
              <a:r>
                <a:rPr lang="en-GB" sz="900" dirty="0">
                  <a:solidFill>
                    <a:schemeClr val="tx2"/>
                  </a:solidFill>
                </a:rPr>
                <a:t>(PES)</a:t>
              </a:r>
            </a:p>
            <a:p>
              <a:pPr algn="ctr"/>
              <a:r>
                <a:rPr lang="en-GB" sz="900" dirty="0">
                  <a:solidFill>
                    <a:schemeClr val="tx2"/>
                  </a:solidFill>
                </a:rPr>
                <a:t>Helge Meinhard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40" name="Text Box 68"/>
            <p:cNvSpPr txBox="1">
              <a:spLocks noChangeArrowheads="1"/>
            </p:cNvSpPr>
            <p:nvPr/>
          </p:nvSpPr>
          <p:spPr bwMode="auto">
            <a:xfrm>
              <a:off x="6516027" y="5742277"/>
              <a:ext cx="986837" cy="8913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/>
              <a:r>
                <a:rPr lang="en-GB" sz="900" b="1" dirty="0"/>
                <a:t>Support for Distributed Computing</a:t>
              </a:r>
            </a:p>
            <a:p>
              <a:pPr algn="ctr"/>
              <a:r>
                <a:rPr lang="en-GB" sz="900" dirty="0"/>
                <a:t>(SDC)</a:t>
              </a:r>
            </a:p>
            <a:p>
              <a:pPr algn="ctr"/>
              <a:r>
                <a:rPr lang="en-US" sz="900" dirty="0"/>
                <a:t>Markus Schulz</a:t>
              </a: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7382607" y="61986"/>
              <a:ext cx="1701944" cy="1381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861AA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>
                  <a:solidFill>
                    <a:schemeClr val="tx2"/>
                  </a:solidFill>
                </a:rPr>
                <a:t>Director of Research</a:t>
              </a:r>
              <a:br>
                <a:rPr lang="en-GB" sz="1400" b="1" dirty="0">
                  <a:solidFill>
                    <a:schemeClr val="tx2"/>
                  </a:solidFill>
                </a:rPr>
              </a:br>
              <a:r>
                <a:rPr lang="en-GB" sz="1400" b="1" dirty="0">
                  <a:solidFill>
                    <a:schemeClr val="tx2"/>
                  </a:solidFill>
                </a:rPr>
                <a:t>and</a:t>
              </a:r>
              <a:br>
                <a:rPr lang="en-GB" sz="1400" b="1" dirty="0">
                  <a:solidFill>
                    <a:schemeClr val="tx2"/>
                  </a:solidFill>
                </a:rPr>
              </a:br>
              <a:r>
                <a:rPr lang="en-GB" sz="1400" b="1" dirty="0">
                  <a:solidFill>
                    <a:schemeClr val="tx2"/>
                  </a:solidFill>
                </a:rPr>
                <a:t>Computing</a:t>
              </a:r>
            </a:p>
            <a:p>
              <a:pPr algn="ctr">
                <a:spcBef>
                  <a:spcPct val="50000"/>
                </a:spcBef>
              </a:pPr>
              <a:r>
                <a:rPr lang="en-GB" sz="1400" dirty="0">
                  <a:solidFill>
                    <a:schemeClr val="tx2"/>
                  </a:solidFill>
                </a:rPr>
                <a:t>Sergio Bertolucci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  <p:cxnSp>
          <p:nvCxnSpPr>
            <p:cNvPr id="42" name="AutoShape 50"/>
            <p:cNvCxnSpPr>
              <a:cxnSpLocks noChangeShapeType="1"/>
              <a:stCxn id="41" idx="1"/>
              <a:endCxn id="15" idx="3"/>
            </p:cNvCxnSpPr>
            <p:nvPr/>
          </p:nvCxnSpPr>
          <p:spPr bwMode="auto">
            <a:xfrm rot="10800000" flipV="1">
              <a:off x="5850721" y="752517"/>
              <a:ext cx="1531886" cy="990039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3861AA"/>
              </a:solidFill>
              <a:miter lim="800000"/>
              <a:headEnd/>
              <a:tailEnd/>
            </a:ln>
          </p:spPr>
        </p:cxnSp>
        <p:sp>
          <p:nvSpPr>
            <p:cNvPr id="43" name="Text Box 78"/>
            <p:cNvSpPr txBox="1">
              <a:spLocks noChangeArrowheads="1"/>
            </p:cNvSpPr>
            <p:nvPr/>
          </p:nvSpPr>
          <p:spPr bwMode="auto">
            <a:xfrm>
              <a:off x="1449562" y="1449881"/>
              <a:ext cx="1233313" cy="6318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CERN openlab</a:t>
              </a:r>
              <a:br>
                <a:rPr lang="it-IT" sz="1050" b="1" dirty="0">
                  <a:solidFill>
                    <a:schemeClr val="tx2"/>
                  </a:solidFill>
                </a:rPr>
              </a:br>
              <a:r>
                <a:rPr lang="it-IT" sz="1050" dirty="0" smtClean="0"/>
                <a:t>Alberto Di Meglio</a:t>
              </a:r>
              <a:endParaRPr lang="it-IT" sz="1050" dirty="0"/>
            </a:p>
          </p:txBody>
        </p:sp>
        <p:sp>
          <p:nvSpPr>
            <p:cNvPr id="44" name="Text Box 78"/>
            <p:cNvSpPr txBox="1">
              <a:spLocks noChangeArrowheads="1"/>
            </p:cNvSpPr>
            <p:nvPr/>
          </p:nvSpPr>
          <p:spPr bwMode="auto">
            <a:xfrm>
              <a:off x="1449562" y="2386505"/>
              <a:ext cx="1233312" cy="705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CERN School of Computing</a:t>
              </a:r>
              <a:r>
                <a:rPr lang="en-US" sz="1050" dirty="0">
                  <a:solidFill>
                    <a:schemeClr val="tx2"/>
                  </a:solidFill>
                </a:rPr>
                <a:t/>
              </a:r>
              <a:br>
                <a:rPr lang="en-US" sz="1050" dirty="0">
                  <a:solidFill>
                    <a:schemeClr val="tx2"/>
                  </a:solidFill>
                </a:rPr>
              </a:br>
              <a:r>
                <a:rPr lang="en-US" sz="1050" dirty="0"/>
                <a:t>Alberto Pace</a:t>
              </a:r>
              <a:endParaRPr lang="it-IT" sz="1050" dirty="0"/>
            </a:p>
          </p:txBody>
        </p:sp>
        <p:cxnSp>
          <p:nvCxnSpPr>
            <p:cNvPr id="45" name="AutoShape 88"/>
            <p:cNvCxnSpPr>
              <a:cxnSpLocks noChangeShapeType="1"/>
            </p:cNvCxnSpPr>
            <p:nvPr/>
          </p:nvCxnSpPr>
          <p:spPr bwMode="auto">
            <a:xfrm>
              <a:off x="2690690" y="1765794"/>
              <a:ext cx="1588" cy="936625"/>
            </a:xfrm>
            <a:prstGeom prst="bentConnector3">
              <a:avLst>
                <a:gd name="adj1" fmla="val 15400005"/>
              </a:avLst>
            </a:prstGeom>
            <a:noFill/>
            <a:ln w="9525">
              <a:solidFill>
                <a:srgbClr val="3861AA"/>
              </a:solidFill>
              <a:miter lim="800000"/>
              <a:headEnd/>
              <a:tailEnd/>
            </a:ln>
          </p:spPr>
        </p:cxnSp>
        <p:sp>
          <p:nvSpPr>
            <p:cNvPr id="46" name="Text Box 78"/>
            <p:cNvSpPr txBox="1">
              <a:spLocks noChangeArrowheads="1"/>
            </p:cNvSpPr>
            <p:nvPr/>
          </p:nvSpPr>
          <p:spPr bwMode="auto">
            <a:xfrm>
              <a:off x="1449562" y="3265981"/>
              <a:ext cx="1252363" cy="6318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6800" rIns="46800" anchor="ctr"/>
            <a:lstStyle/>
            <a:p>
              <a:pPr algn="ctr">
                <a:spcBef>
                  <a:spcPct val="50000"/>
                </a:spcBef>
              </a:pPr>
              <a:r>
                <a:rPr lang="it-IT" sz="1050" b="1" dirty="0">
                  <a:solidFill>
                    <a:schemeClr val="tx2"/>
                  </a:solidFill>
                </a:rPr>
                <a:t>Computer Security</a:t>
              </a:r>
              <a:br>
                <a:rPr lang="it-IT" sz="1050" b="1" dirty="0">
                  <a:solidFill>
                    <a:schemeClr val="tx2"/>
                  </a:solidFill>
                </a:rPr>
              </a:br>
              <a:r>
                <a:rPr lang="it-IT" sz="1050" dirty="0">
                  <a:solidFill>
                    <a:schemeClr val="tx2"/>
                  </a:solidFill>
                </a:rPr>
                <a:t>Stefan Lüders</a:t>
              </a:r>
              <a:endParaRPr lang="en-US" sz="1050" dirty="0">
                <a:solidFill>
                  <a:schemeClr val="tx2"/>
                </a:solidFill>
              </a:endParaRPr>
            </a:p>
          </p:txBody>
        </p:sp>
        <p:cxnSp>
          <p:nvCxnSpPr>
            <p:cNvPr id="47" name="AutoShape 88"/>
            <p:cNvCxnSpPr>
              <a:cxnSpLocks noChangeShapeType="1"/>
            </p:cNvCxnSpPr>
            <p:nvPr/>
          </p:nvCxnSpPr>
          <p:spPr bwMode="auto">
            <a:xfrm>
              <a:off x="2690064" y="2703633"/>
              <a:ext cx="1588" cy="936625"/>
            </a:xfrm>
            <a:prstGeom prst="bentConnector3">
              <a:avLst>
                <a:gd name="adj1" fmla="val 15400005"/>
              </a:avLst>
            </a:prstGeom>
            <a:noFill/>
            <a:ln w="9525">
              <a:solidFill>
                <a:srgbClr val="3861AA"/>
              </a:solidFill>
              <a:miter lim="800000"/>
              <a:headEnd/>
              <a:tailEnd/>
            </a:ln>
          </p:spPr>
        </p:cxnSp>
        <p:cxnSp>
          <p:nvCxnSpPr>
            <p:cNvPr id="48" name="Straight Connector 47"/>
            <p:cNvCxnSpPr>
              <a:stCxn id="43" idx="3"/>
              <a:endCxn id="15" idx="1"/>
            </p:cNvCxnSpPr>
            <p:nvPr/>
          </p:nvCxnSpPr>
          <p:spPr>
            <a:xfrm flipV="1">
              <a:off x="2682876" y="1742556"/>
              <a:ext cx="1056959" cy="232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4286248" y="3714752"/>
              <a:ext cx="1062037" cy="549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900" b="1" dirty="0"/>
                <a:t>Department Heads Office (DHO)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7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7" y="0"/>
            <a:ext cx="11341738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52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WLCG-TiersJun14_v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528" y="878075"/>
            <a:ext cx="5069752" cy="475289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24001" y="94067"/>
            <a:ext cx="8356197" cy="78400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solidFill>
                  <a:srgbClr val="4D4D4D">
                    <a:lumMod val="50000"/>
                  </a:srgbClr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01800" y="1676399"/>
            <a:ext cx="8947860" cy="3526542"/>
            <a:chOff x="177800" y="1676399"/>
            <a:chExt cx="9388877" cy="3526542"/>
          </a:xfrm>
          <a:effectLst/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Tier-1: </a:t>
              </a:r>
              <a:br>
                <a:rPr lang="en-US" sz="16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4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permanent storage, re-processing, </a:t>
              </a:r>
            </a:p>
            <a:p>
              <a:r>
                <a:rPr lang="en-US" sz="14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52" y="1676399"/>
              <a:ext cx="2133600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C377B">
                      <a:lumMod val="60000"/>
                      <a:lumOff val="40000"/>
                    </a:srgbClr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Tier-0 (CERN): </a:t>
              </a:r>
              <a:r>
                <a:rPr lang="en-US" sz="1400" b="1" dirty="0">
                  <a:solidFill>
                    <a:srgbClr val="0C377B">
                      <a:lumMod val="60000"/>
                      <a:lumOff val="40000"/>
                    </a:srgbClr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433500"/>
              <a:ext cx="21336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Tier-2: </a:t>
              </a:r>
              <a:br>
                <a:rPr lang="en-US" sz="16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4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Simulation,</a:t>
              </a:r>
            </a:p>
            <a:p>
              <a:r>
                <a:rPr lang="en-US" sz="1400" b="1" dirty="0">
                  <a:solidFill>
                    <a:srgbClr val="327AEB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88404" y="3955197"/>
              <a:ext cx="22271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~350’000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81963" y="3162454"/>
              <a:ext cx="21293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500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nearly 170 sites, </a:t>
              </a:r>
              <a:b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</a:br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40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81963" y="4710499"/>
              <a:ext cx="18778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008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10-100 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476470" y="5445225"/>
            <a:ext cx="8173191" cy="158504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457200"/>
            <a:r>
              <a:rPr lang="en-GB" sz="1700" b="1" dirty="0">
                <a:solidFill>
                  <a:srgbClr val="4D4D4D">
                    <a:lumMod val="50000"/>
                  </a:srgbClr>
                </a:solidFill>
                <a:ea typeface="ＭＳ Ｐゴシック" charset="-128"/>
                <a:cs typeface="Arial Black"/>
              </a:rPr>
              <a:t>WLCG:</a:t>
            </a:r>
          </a:p>
          <a:p>
            <a:pPr defTabSz="457200"/>
            <a:r>
              <a:rPr lang="en-GB" sz="1700" b="1" dirty="0">
                <a:solidFill>
                  <a:srgbClr val="4D4D4D">
                    <a:lumMod val="50000"/>
                  </a:srgbClr>
                </a:solidFill>
                <a:ea typeface="ＭＳ Ｐゴシック" charset="-128"/>
                <a:cs typeface="Arial Black"/>
              </a:rPr>
              <a:t>An International collaboration to distribute and analyse LHC data</a:t>
            </a:r>
          </a:p>
          <a:p>
            <a:pPr defTabSz="457200"/>
            <a:endParaRPr lang="en-GB" sz="1200" b="1" dirty="0">
              <a:solidFill>
                <a:srgbClr val="4D4D4D">
                  <a:lumMod val="50000"/>
                </a:srgbClr>
              </a:solidFill>
              <a:ea typeface="ＭＳ Ｐゴシック" charset="-128"/>
              <a:cs typeface="Arial Black"/>
            </a:endParaRPr>
          </a:p>
          <a:p>
            <a:pPr defTabSz="457200"/>
            <a:r>
              <a:rPr lang="en-GB" sz="1700" b="1" dirty="0">
                <a:solidFill>
                  <a:srgbClr val="4D4D4D">
                    <a:lumMod val="50000"/>
                  </a:srgbClr>
                </a:solidFill>
                <a:ea typeface="ＭＳ Ｐゴシック" charset="-128"/>
                <a:cs typeface="Arial Black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/>
            <a:endParaRPr lang="en-GB" sz="1700" dirty="0">
              <a:solidFill>
                <a:srgbClr val="4D4D4D">
                  <a:lumMod val="50000"/>
                </a:srgb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8 July 2015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EAEAEA"/>
                </a:solidFill>
              </a:rPr>
              <a:t>CERN IT Overview</a:t>
            </a:r>
            <a:endParaRPr lang="en-US" dirty="0">
              <a:solidFill>
                <a:srgbClr val="EAEAEA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>
                <a:solidFill>
                  <a:srgbClr val="EAEAEA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3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Data Centres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2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129" y="19120"/>
            <a:ext cx="5298605" cy="1325563"/>
          </a:xfrm>
        </p:spPr>
        <p:txBody>
          <a:bodyPr>
            <a:normAutofit/>
          </a:bodyPr>
          <a:lstStyle/>
          <a:p>
            <a:r>
              <a:rPr lang="en-US" sz="3600" dirty="0"/>
              <a:t>CERN Computer Centre</a:t>
            </a:r>
            <a:endParaRPr lang="en-GB" sz="3600" dirty="0"/>
          </a:p>
        </p:txBody>
      </p:sp>
      <p:sp>
        <p:nvSpPr>
          <p:cNvPr id="6" name="CustomShape 2"/>
          <p:cNvSpPr/>
          <p:nvPr/>
        </p:nvSpPr>
        <p:spPr>
          <a:xfrm>
            <a:off x="1605707" y="919475"/>
            <a:ext cx="4266720" cy="319716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latin typeface="Calibri"/>
              </a:rPr>
              <a:t>LHC Computing Grid Tier0</a:t>
            </a:r>
          </a:p>
          <a:p>
            <a:pPr>
              <a:lnSpc>
                <a:spcPct val="100000"/>
              </a:lnSpc>
            </a:pPr>
            <a:endParaRPr lang="en-US" dirty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Calibri"/>
              </a:rPr>
              <a:t>Key numbers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Calibri"/>
              </a:rPr>
              <a:t>3.5 MW for equipment in </a:t>
            </a:r>
            <a:r>
              <a:rPr lang="en-US" sz="1400" dirty="0" err="1">
                <a:latin typeface="Calibri"/>
              </a:rPr>
              <a:t>Meyrin</a:t>
            </a:r>
            <a:r>
              <a:rPr lang="en-US" sz="1400" dirty="0">
                <a:latin typeface="Calibri"/>
              </a:rPr>
              <a:t> (CH)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Calibri"/>
              </a:rPr>
              <a:t>2.7 MW for equipment at Wigner (Hu)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Calibri"/>
              </a:rPr>
              <a:t>2x100Gb links (21 and 24 </a:t>
            </a:r>
            <a:r>
              <a:rPr lang="en-US" sz="1400" dirty="0" err="1">
                <a:latin typeface="Calibri"/>
              </a:rPr>
              <a:t>ms</a:t>
            </a:r>
            <a:r>
              <a:rPr lang="en-US" sz="1400" dirty="0">
                <a:latin typeface="Calibri"/>
              </a:rPr>
              <a:t> RTT)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1400" dirty="0">
              <a:latin typeface="Calibri"/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7953153" y="2815765"/>
            <a:ext cx="4040373" cy="264937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7953153" y="116959"/>
            <a:ext cx="4040373" cy="2615608"/>
            <a:chOff x="251954" y="3945474"/>
            <a:chExt cx="4079944" cy="2283959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51954" y="3945474"/>
              <a:ext cx="4079944" cy="22839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3414" y="4870584"/>
              <a:ext cx="351508" cy="2734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761" y="5083516"/>
              <a:ext cx="310895" cy="328282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8" y="2518055"/>
            <a:ext cx="7031221" cy="406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astor_statis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5" y="3030797"/>
            <a:ext cx="5102936" cy="3827202"/>
          </a:xfrm>
          <a:prstGeom prst="rect">
            <a:avLst/>
          </a:prstGeom>
        </p:spPr>
      </p:pic>
      <p:pic>
        <p:nvPicPr>
          <p:cNvPr id="11" name="Picture 10" descr="tapewr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97" y="821477"/>
            <a:ext cx="8642416" cy="2114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21798"/>
            <a:ext cx="10969139" cy="84849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Scale of data today 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8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CERN IT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15370" y="832029"/>
            <a:ext cx="1677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prstClr val="black"/>
                </a:solidFill>
                <a:latin typeface="Calibri" panose="020F0502020204030204" pitchFamily="34" charset="0"/>
              </a:rPr>
              <a:t>CERN New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72676" y="4279406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prstClr val="black"/>
                </a:solidFill>
                <a:latin typeface="Calibri" panose="020F0502020204030204" pitchFamily="34" charset="0"/>
              </a:rPr>
              <a:t>CERN Archive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0515" y="4682788"/>
            <a:ext cx="1272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&gt;100 PB</a:t>
            </a:r>
          </a:p>
          <a:p>
            <a:r>
              <a:rPr lang="en-GB" sz="1400" b="1" dirty="0"/>
              <a:t>1 billion files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656442" y="1295898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C377B"/>
                </a:solidFill>
                <a:latin typeface="Arial"/>
              </a:rPr>
              <a:t>15 PB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66852" y="1290798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C377B"/>
                </a:solidFill>
                <a:latin typeface="Arial"/>
              </a:rPr>
              <a:t>23 PB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26742" y="818741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C377B"/>
                </a:solidFill>
                <a:latin typeface="Arial"/>
              </a:rPr>
              <a:t>27 PB</a:t>
            </a:r>
          </a:p>
        </p:txBody>
      </p:sp>
      <p:pic>
        <p:nvPicPr>
          <p:cNvPr id="15" name="Picture 14" descr="piedata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9" r="13915"/>
          <a:stretch/>
        </p:blipFill>
        <p:spPr>
          <a:xfrm>
            <a:off x="5246362" y="3048001"/>
            <a:ext cx="4071303" cy="289669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2016" y="1136808"/>
            <a:ext cx="2939985" cy="4416594"/>
          </a:xfr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marL="36576" indent="0">
              <a:spcBef>
                <a:spcPts val="284"/>
              </a:spcBef>
              <a:buNone/>
            </a:pPr>
            <a:r>
              <a:rPr lang="en-US" sz="2400" dirty="0"/>
              <a:t>Data:</a:t>
            </a:r>
          </a:p>
          <a:p>
            <a:pPr marL="215900" indent="-215900">
              <a:spcBef>
                <a:spcPts val="284"/>
              </a:spcBef>
            </a:pPr>
            <a:r>
              <a:rPr lang="en-US" sz="2000" dirty="0"/>
              <a:t>~105 PB physics</a:t>
            </a:r>
            <a:br>
              <a:rPr lang="en-US" sz="2000" dirty="0"/>
            </a:br>
            <a:r>
              <a:rPr lang="en-US" sz="2000" dirty="0"/>
              <a:t>data (CASTOR)</a:t>
            </a:r>
          </a:p>
          <a:p>
            <a:pPr marL="260350" indent="-211138">
              <a:spcBef>
                <a:spcPts val="284"/>
              </a:spcBef>
            </a:pPr>
            <a:r>
              <a:rPr lang="en-US" sz="2000" dirty="0"/>
              <a:t>~7 PB backup (TSM)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2400" dirty="0"/>
              <a:t>Tape libraries:</a:t>
            </a:r>
          </a:p>
          <a:p>
            <a:pPr marL="260350" indent="-211138">
              <a:spcBef>
                <a:spcPts val="284"/>
              </a:spcBef>
            </a:pPr>
            <a:r>
              <a:rPr lang="en-US" sz="2000" dirty="0"/>
              <a:t>IBM TS3500 </a:t>
            </a:r>
            <a:r>
              <a:rPr lang="en-US" sz="2000" dirty="0" smtClean="0"/>
              <a:t>(</a:t>
            </a:r>
            <a:r>
              <a:rPr lang="en-US" sz="2000" dirty="0"/>
              <a:t>5</a:t>
            </a:r>
            <a:r>
              <a:rPr lang="en-US" sz="2000" dirty="0" smtClean="0"/>
              <a:t>)</a:t>
            </a:r>
            <a:endParaRPr lang="en-US" sz="2000" dirty="0"/>
          </a:p>
          <a:p>
            <a:pPr marL="260350" indent="-211138">
              <a:spcBef>
                <a:spcPts val="284"/>
              </a:spcBef>
            </a:pPr>
            <a:r>
              <a:rPr lang="en-US" sz="2000" dirty="0"/>
              <a:t>Oracle SL8500 (4)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2400" dirty="0"/>
              <a:t>Tape drives:</a:t>
            </a:r>
          </a:p>
          <a:p>
            <a:pPr marL="260350" indent="-211138">
              <a:spcBef>
                <a:spcPts val="284"/>
              </a:spcBef>
            </a:pPr>
            <a:r>
              <a:rPr lang="en-US" sz="2000" dirty="0"/>
              <a:t>~100 archive 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2400" dirty="0"/>
              <a:t>Capacity:</a:t>
            </a:r>
          </a:p>
          <a:p>
            <a:pPr marL="215900" indent="-166688">
              <a:spcBef>
                <a:spcPts val="284"/>
              </a:spcBef>
            </a:pPr>
            <a:r>
              <a:rPr lang="en-US" sz="2000" dirty="0"/>
              <a:t>~70 000 slots</a:t>
            </a:r>
          </a:p>
          <a:p>
            <a:pPr marL="215900" indent="-166688">
              <a:spcBef>
                <a:spcPts val="284"/>
              </a:spcBef>
            </a:pPr>
            <a:r>
              <a:rPr lang="en-US" sz="2000" dirty="0"/>
              <a:t>~25 000 tapes</a:t>
            </a:r>
          </a:p>
        </p:txBody>
      </p:sp>
    </p:spTree>
    <p:extLst>
      <p:ext uri="{BB962C8B-B14F-4D97-AF65-F5344CB8AC3E}">
        <p14:creationId xmlns:p14="http://schemas.microsoft.com/office/powerpoint/2010/main" val="1015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22" y="209506"/>
            <a:ext cx="7886700" cy="1325563"/>
          </a:xfrm>
        </p:spPr>
        <p:txBody>
          <a:bodyPr/>
          <a:lstStyle/>
          <a:p>
            <a:r>
              <a:rPr lang="en-US" dirty="0" smtClean="0"/>
              <a:t>CERN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33" y="1535068"/>
            <a:ext cx="9824483" cy="445106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Scientific data</a:t>
            </a:r>
          </a:p>
          <a:p>
            <a:pPr lvl="1"/>
            <a:r>
              <a:rPr lang="en-US" dirty="0" smtClean="0"/>
              <a:t>Large data sets (~1 PB/week during LHC running)</a:t>
            </a:r>
          </a:p>
          <a:p>
            <a:pPr lvl="1"/>
            <a:r>
              <a:rPr lang="en-US" dirty="0" smtClean="0"/>
              <a:t>Long (infinite) retention period</a:t>
            </a:r>
          </a:p>
          <a:p>
            <a:pPr lvl="1"/>
            <a:r>
              <a:rPr lang="en-US" dirty="0" smtClean="0"/>
              <a:t>High concurrency (1 LHC experiments: few 10</a:t>
            </a:r>
            <a:r>
              <a:rPr lang="en-US" baseline="30000" dirty="0" smtClean="0"/>
              <a:t>3</a:t>
            </a:r>
            <a:r>
              <a:rPr lang="en-US" dirty="0" smtClean="0"/>
              <a:t> physicists)</a:t>
            </a:r>
          </a:p>
          <a:p>
            <a:pPr lvl="1"/>
            <a:r>
              <a:rPr lang="en-US" dirty="0" smtClean="0"/>
              <a:t>Completely distributed infrastructure</a:t>
            </a:r>
          </a:p>
          <a:p>
            <a:pPr lvl="2"/>
            <a:r>
              <a:rPr lang="en-US" dirty="0" smtClean="0"/>
              <a:t>Physicists at universities (o(100) institutes)</a:t>
            </a:r>
          </a:p>
          <a:p>
            <a:pPr lvl="2"/>
            <a:r>
              <a:rPr lang="en-US" dirty="0"/>
              <a:t>LHC Computing </a:t>
            </a:r>
            <a:r>
              <a:rPr lang="en-US" dirty="0" smtClean="0"/>
              <a:t>Grid (o(100) </a:t>
            </a:r>
            <a:r>
              <a:rPr lang="en-US" dirty="0" err="1" smtClean="0"/>
              <a:t>centres</a:t>
            </a:r>
            <a:r>
              <a:rPr lang="en-US" dirty="0" smtClean="0"/>
              <a:t> 20% at CERN)</a:t>
            </a:r>
          </a:p>
          <a:p>
            <a:pPr lvl="3"/>
            <a:r>
              <a:rPr lang="en-US" dirty="0" smtClean="0"/>
              <a:t>Enabled by massive data transfers</a:t>
            </a:r>
          </a:p>
          <a:p>
            <a:pPr lvl="1"/>
            <a:r>
              <a:rPr lang="en-US" dirty="0" smtClean="0"/>
              <a:t>Sharing</a:t>
            </a:r>
          </a:p>
          <a:p>
            <a:pPr lvl="2"/>
            <a:r>
              <a:rPr lang="en-US" dirty="0" smtClean="0"/>
              <a:t>Distributed analysis teams of tens of physicists</a:t>
            </a:r>
          </a:p>
          <a:p>
            <a:r>
              <a:rPr lang="en-US" dirty="0" smtClean="0"/>
              <a:t>Computer </a:t>
            </a:r>
            <a:r>
              <a:rPr lang="en-US" dirty="0" err="1" smtClean="0"/>
              <a:t>centre</a:t>
            </a:r>
            <a:r>
              <a:rPr lang="en-US" dirty="0" smtClean="0"/>
              <a:t> infrastructure</a:t>
            </a:r>
          </a:p>
          <a:p>
            <a:pPr lvl="1"/>
            <a:r>
              <a:rPr lang="en-US" dirty="0" smtClean="0"/>
              <a:t>IT services built on storage infrastructure</a:t>
            </a:r>
          </a:p>
          <a:p>
            <a:pPr lvl="2"/>
            <a:r>
              <a:rPr lang="en-US" dirty="0" smtClean="0"/>
              <a:t>Notably </a:t>
            </a:r>
            <a:r>
              <a:rPr lang="en-US" dirty="0" err="1" smtClean="0">
                <a:solidFill>
                  <a:srgbClr val="92D050"/>
                </a:solidFill>
              </a:rPr>
              <a:t>Zenodo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46012" y="2202132"/>
            <a:ext cx="114230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CASTOR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85360" y="2571464"/>
            <a:ext cx="67197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EOS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49862" y="3710737"/>
            <a:ext cx="620683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FTS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34309" y="4337560"/>
            <a:ext cx="1236236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FF00"/>
                </a:solidFill>
              </a:rPr>
              <a:t>CERNBox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4826000" y="5483205"/>
            <a:ext cx="770466" cy="366139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8 July 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IT Overview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7753BE-1AA1-4261-82AA-6E437A50001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5294</TotalTime>
  <Words>1100</Words>
  <Application>Microsoft Macintosh PowerPoint</Application>
  <PresentationFormat>Widescreen</PresentationFormat>
  <Paragraphs>297</Paragraphs>
  <Slides>21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 Black</vt:lpstr>
      <vt:lpstr>Arial Bold</vt:lpstr>
      <vt:lpstr>Calibri</vt:lpstr>
      <vt:lpstr>Gill Sans</vt:lpstr>
      <vt:lpstr>Gill Sans Light</vt:lpstr>
      <vt:lpstr>Helvetica</vt:lpstr>
      <vt:lpstr>ＭＳ Ｐゴシック</vt:lpstr>
      <vt:lpstr>Wingdings</vt:lpstr>
      <vt:lpstr>Arial</vt:lpstr>
      <vt:lpstr>CERN2Corporate16-9</vt:lpstr>
      <vt:lpstr>PowerPoint Presentation</vt:lpstr>
      <vt:lpstr>CERN IT Activities</vt:lpstr>
      <vt:lpstr>IT Organisation 2015</vt:lpstr>
      <vt:lpstr>PowerPoint Presentation</vt:lpstr>
      <vt:lpstr>PowerPoint Presentation</vt:lpstr>
      <vt:lpstr>CERN Data Centres</vt:lpstr>
      <vt:lpstr>CERN Computer Centre</vt:lpstr>
      <vt:lpstr>Scale of data today …</vt:lpstr>
      <vt:lpstr>CERN Data</vt:lpstr>
      <vt:lpstr>EOS: CERN Storage for LHC</vt:lpstr>
      <vt:lpstr>PowerPoint Presentation</vt:lpstr>
      <vt:lpstr>Open Data – Open Knowledge</vt:lpstr>
      <vt:lpstr>Open Data as a Service</vt:lpstr>
      <vt:lpstr>CERN Private Cloud </vt:lpstr>
      <vt:lpstr>Database on Demand (DBoD)</vt:lpstr>
      <vt:lpstr>Self-Service Virtual Machines</vt:lpstr>
      <vt:lpstr>CERN Networks</vt:lpstr>
      <vt:lpstr>Meeting and Videoconferencing Tools</vt:lpstr>
      <vt:lpstr>CERN openlab in a nutshell</vt:lpstr>
      <vt:lpstr>Collaboration - Education</vt:lpstr>
      <vt:lpstr>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Hemmer</dc:creator>
  <cp:lastModifiedBy>Ian Bird</cp:lastModifiedBy>
  <cp:revision>135</cp:revision>
  <cp:lastPrinted>2015-01-15T15:54:47Z</cp:lastPrinted>
  <dcterms:created xsi:type="dcterms:W3CDTF">2015-01-09T08:37:54Z</dcterms:created>
  <dcterms:modified xsi:type="dcterms:W3CDTF">2015-07-07T08:28:13Z</dcterms:modified>
</cp:coreProperties>
</file>