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2" r:id="rId4"/>
    <p:sldId id="284" r:id="rId5"/>
    <p:sldId id="260" r:id="rId6"/>
    <p:sldId id="262" r:id="rId7"/>
    <p:sldId id="261" r:id="rId8"/>
    <p:sldId id="264" r:id="rId9"/>
    <p:sldId id="266" r:id="rId10"/>
    <p:sldId id="268" r:id="rId11"/>
    <p:sldId id="267" r:id="rId12"/>
    <p:sldId id="269" r:id="rId13"/>
    <p:sldId id="270" r:id="rId14"/>
    <p:sldId id="271" r:id="rId15"/>
    <p:sldId id="273" r:id="rId16"/>
    <p:sldId id="276" r:id="rId17"/>
    <p:sldId id="279" r:id="rId18"/>
    <p:sldId id="278" r:id="rId19"/>
    <p:sldId id="289" r:id="rId20"/>
    <p:sldId id="290" r:id="rId21"/>
    <p:sldId id="291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45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E92B3-03F6-458E-97E7-F662FB24E28E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B4C3D-16FB-4D94-8459-52FA44EFB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83C10-0BE5-4EB5-8CAF-A807C9D1484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538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SC Technologies 5.12.2012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0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DFBF7-70D9-4C7B-9381-641B2327D4A6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AFE8-433D-4708-B4C4-FDE83E03779F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9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0.png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.jpeg"/><Relationship Id="rId7" Type="http://schemas.openxmlformats.org/officeDocument/2006/relationships/image" Target="../media/image55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4.jpg@01D09797.0FBB3F90" TargetMode="External"/><Relationship Id="rId5" Type="http://schemas.openxmlformats.org/officeDocument/2006/relationships/image" Target="../media/image54.jpeg"/><Relationship Id="rId4" Type="http://schemas.openxmlformats.org/officeDocument/2006/relationships/image" Target="cid:image003.jpg@01D09797.0FBB3F9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SRF thin films R&amp;D: functionality characterization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r>
              <a:rPr lang="en-US" sz="2400" dirty="0" smtClean="0"/>
              <a:t>Basic studies:</a:t>
            </a:r>
          </a:p>
          <a:p>
            <a:r>
              <a:rPr lang="en-US" sz="2400" dirty="0" smtClean="0"/>
              <a:t>RRR on quartz sample </a:t>
            </a:r>
            <a:r>
              <a:rPr lang="en-US" sz="2400" dirty="0" smtClean="0">
                <a:sym typeface="Wingdings" panose="05000000000000000000" pitchFamily="2" charset="2"/>
              </a:rPr>
              <a:t> CERN</a:t>
            </a:r>
            <a:endParaRPr lang="en-US" sz="2400" dirty="0" smtClean="0"/>
          </a:p>
          <a:p>
            <a:r>
              <a:rPr lang="en-US" sz="2400" dirty="0" smtClean="0"/>
              <a:t>Point Contact Tunneling (PCT) </a:t>
            </a:r>
            <a:r>
              <a:rPr lang="en-US" sz="2400" dirty="0" smtClean="0">
                <a:sym typeface="Wingdings" panose="05000000000000000000" pitchFamily="2" charset="2"/>
              </a:rPr>
              <a:t> ANL</a:t>
            </a:r>
            <a:endParaRPr lang="en-US" sz="2400" dirty="0" smtClean="0"/>
          </a:p>
          <a:p>
            <a:r>
              <a:rPr lang="en-US" sz="2400" dirty="0"/>
              <a:t>Muon Spin </a:t>
            </a:r>
            <a:r>
              <a:rPr lang="en-US" sz="2400" dirty="0" smtClean="0"/>
              <a:t>Rotation </a:t>
            </a:r>
            <a:r>
              <a:rPr lang="en-US" sz="2400" dirty="0"/>
              <a:t>(</a:t>
            </a:r>
            <a:r>
              <a:rPr lang="en-US" sz="2400" dirty="0" smtClean="0">
                <a:latin typeface="Symbol" panose="05050102010706020507" pitchFamily="18" charset="2"/>
              </a:rPr>
              <a:t>m</a:t>
            </a:r>
            <a:r>
              <a:rPr lang="en-US" sz="2400" dirty="0" smtClean="0"/>
              <a:t>-SR) </a:t>
            </a:r>
            <a:r>
              <a:rPr lang="en-US" sz="2400" dirty="0" smtClean="0">
                <a:sym typeface="Wingdings" panose="05000000000000000000" pitchFamily="2" charset="2"/>
              </a:rPr>
              <a:t> PSI/TRIUMF</a:t>
            </a:r>
            <a:endParaRPr lang="en-US" sz="2400" dirty="0" smtClean="0"/>
          </a:p>
          <a:p>
            <a:r>
              <a:rPr lang="en-US" sz="2400" dirty="0" smtClean="0"/>
              <a:t>Third harmonic magnetometer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ym typeface="Wingdings" panose="05000000000000000000" pitchFamily="2" charset="2"/>
              </a:rPr>
              <a:t>Saclay</a:t>
            </a:r>
            <a:endParaRPr lang="en-US" sz="2400" dirty="0" smtClean="0"/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r>
              <a:rPr lang="en-US" sz="2400" dirty="0" smtClean="0"/>
              <a:t>RF characterization:</a:t>
            </a:r>
          </a:p>
          <a:p>
            <a:r>
              <a:rPr lang="en-US" sz="2400" dirty="0" smtClean="0"/>
              <a:t>TE011 test cavity for Cu-disk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ym typeface="Wingdings" panose="05000000000000000000" pitchFamily="2" charset="2"/>
              </a:rPr>
              <a:t>Orsay</a:t>
            </a:r>
            <a:endParaRPr lang="en-US" sz="2400" dirty="0" smtClean="0"/>
          </a:p>
          <a:p>
            <a:r>
              <a:rPr lang="en-US" sz="2400" dirty="0" smtClean="0"/>
              <a:t>RF Quadrupole </a:t>
            </a:r>
            <a:r>
              <a:rPr lang="en-US" sz="2400" dirty="0" smtClean="0"/>
              <a:t>Resonator for QPR-sample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CERN</a:t>
            </a:r>
            <a:endParaRPr lang="en-US" sz="2400" dirty="0" smtClean="0"/>
          </a:p>
          <a:p>
            <a:r>
              <a:rPr lang="en-US" sz="2400" dirty="0" smtClean="0"/>
              <a:t>RF test on 1.3 GHz cavity (</a:t>
            </a:r>
            <a:r>
              <a:rPr lang="en-US" sz="2400" dirty="0" err="1" smtClean="0"/>
              <a:t>cryolab</a:t>
            </a:r>
            <a:r>
              <a:rPr lang="en-US" sz="2400" dirty="0" smtClean="0"/>
              <a:t>) </a:t>
            </a:r>
            <a:r>
              <a:rPr lang="en-US" sz="2400" dirty="0" smtClean="0">
                <a:sym typeface="Wingdings" panose="05000000000000000000" pitchFamily="2" charset="2"/>
              </a:rPr>
              <a:t> CERN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RF test on cavities (SM18)  CERN</a:t>
            </a:r>
            <a:endParaRPr lang="en-US" sz="2400" dirty="0" smtClean="0"/>
          </a:p>
          <a:p>
            <a:pPr marL="36576" indent="0">
              <a:buNone/>
            </a:pPr>
            <a:endParaRPr lang="en-US" sz="2400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4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SRF thin films R&amp;D: topics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/>
              <a:t>Thin film R&amp;D approach focused on 4 main topics:</a:t>
            </a:r>
          </a:p>
          <a:p>
            <a:pPr marL="36576" indent="0">
              <a:buNone/>
            </a:pPr>
            <a:endParaRPr lang="en-US" sz="2800" dirty="0" smtClean="0"/>
          </a:p>
          <a:p>
            <a:r>
              <a:rPr lang="en-US" sz="2800" dirty="0" smtClean="0"/>
              <a:t>Coating </a:t>
            </a:r>
            <a:r>
              <a:rPr lang="en-US" sz="2800" dirty="0" smtClean="0"/>
              <a:t>technics</a:t>
            </a:r>
          </a:p>
          <a:p>
            <a:r>
              <a:rPr lang="en-US" sz="2800" dirty="0" smtClean="0"/>
              <a:t>SC Material</a:t>
            </a:r>
          </a:p>
          <a:p>
            <a:r>
              <a:rPr lang="en-US" sz="2800" dirty="0" smtClean="0"/>
              <a:t>Material/thin film analysis </a:t>
            </a:r>
          </a:p>
          <a:p>
            <a:r>
              <a:rPr lang="en-US" sz="2800" dirty="0" smtClean="0"/>
              <a:t>Plasma diagnostics and p</a:t>
            </a:r>
            <a:r>
              <a:rPr lang="en-US" sz="2800" dirty="0" smtClean="0">
                <a:sym typeface="Wingdings" panose="05000000000000000000" pitchFamily="2" charset="2"/>
              </a:rPr>
              <a:t>lasma simulation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5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54" t="16134" r="6565"/>
          <a:stretch/>
        </p:blipFill>
        <p:spPr bwMode="auto">
          <a:xfrm>
            <a:off x="4162926" y="3072280"/>
            <a:ext cx="4924925" cy="297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SRF thin films R&amp;D: coating technics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DC bias diode sputtering, </a:t>
            </a:r>
            <a:r>
              <a:rPr lang="en-US" sz="2400" dirty="0" smtClean="0">
                <a:solidFill>
                  <a:srgbClr val="00B050"/>
                </a:solidFill>
              </a:rPr>
              <a:t>production level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DC magnetron Sputtering, </a:t>
            </a:r>
            <a:r>
              <a:rPr lang="en-US" sz="2400" dirty="0" smtClean="0">
                <a:solidFill>
                  <a:srgbClr val="00B050"/>
                </a:solidFill>
              </a:rPr>
              <a:t>production level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err="1" smtClean="0"/>
              <a:t>HiPIMS</a:t>
            </a:r>
            <a:r>
              <a:rPr lang="en-US" sz="2400" dirty="0" smtClean="0"/>
              <a:t> (+bias), </a:t>
            </a:r>
            <a:r>
              <a:rPr lang="en-US" sz="2400" dirty="0" smtClean="0">
                <a:solidFill>
                  <a:srgbClr val="FF0000"/>
                </a:solidFill>
              </a:rPr>
              <a:t>development level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Cathode </a:t>
            </a:r>
            <a:r>
              <a:rPr lang="en-US" sz="2400" dirty="0" smtClean="0"/>
              <a:t>design/shape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Biasing, grid design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Heat treatment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S</a:t>
            </a:r>
            <a:r>
              <a:rPr lang="en-US" sz="2400" dirty="0" smtClean="0"/>
              <a:t>ubstrate </a:t>
            </a:r>
            <a:r>
              <a:rPr lang="en-US" sz="2400" dirty="0" smtClean="0"/>
              <a:t>temperature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Nitrogen treatments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SRF thin films R&amp;D: SC material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dirty="0" smtClean="0"/>
              <a:t>Niobium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/>
              <a:t>A15 compounds: Nb3Sn </a:t>
            </a:r>
            <a:r>
              <a:rPr lang="en-US" dirty="0" smtClean="0"/>
              <a:t>and V3Si</a:t>
            </a:r>
            <a:endParaRPr lang="en-US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2727" y="5333567"/>
            <a:ext cx="4251075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BCS surface resistance at 4.2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K</a:t>
            </a:r>
          </a:p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and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500 MHz for films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(  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~ 45 n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)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43981" y="2650374"/>
            <a:ext cx="3980247" cy="2696190"/>
            <a:chOff x="2477132" y="2971006"/>
            <a:chExt cx="4186989" cy="2836236"/>
          </a:xfrm>
        </p:grpSpPr>
        <p:grpSp>
          <p:nvGrpSpPr>
            <p:cNvPr id="13" name="Group 12"/>
            <p:cNvGrpSpPr/>
            <p:nvPr/>
          </p:nvGrpSpPr>
          <p:grpSpPr>
            <a:xfrm>
              <a:off x="2477132" y="2971006"/>
              <a:ext cx="4186989" cy="2836236"/>
              <a:chOff x="250825" y="908050"/>
              <a:chExt cx="8740775" cy="5037138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0825" y="908050"/>
                <a:ext cx="8740775" cy="503713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1908599" y="4597400"/>
                <a:ext cx="180976" cy="154691"/>
              </a:xfrm>
              <a:prstGeom prst="ellipse">
                <a:avLst/>
              </a:prstGeom>
              <a:solidFill>
                <a:srgbClr val="3333CC"/>
              </a:solidFill>
              <a:ln w="12700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1401C5"/>
                  </a:solidFill>
                  <a:effectLst/>
                  <a:uLnTx/>
                  <a:uFillTx/>
                  <a:latin typeface="Arial Unicode MS" pitchFamily="34" charset="-128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4884420" y="4968240"/>
              <a:ext cx="251452" cy="3886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532120" y="4434840"/>
              <a:ext cx="571500" cy="4953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9" b="11149"/>
          <a:stretch/>
        </p:blipFill>
        <p:spPr>
          <a:xfrm>
            <a:off x="5670494" y="2650376"/>
            <a:ext cx="2674620" cy="2916125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4740442" y="2382253"/>
            <a:ext cx="792404" cy="529391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Oval 7"/>
          <p:cNvSpPr>
            <a:spLocks noChangeArrowheads="1"/>
          </p:cNvSpPr>
          <p:nvPr/>
        </p:nvSpPr>
        <p:spPr bwMode="auto">
          <a:xfrm>
            <a:off x="2560461" y="5678910"/>
            <a:ext cx="82410" cy="82800"/>
          </a:xfrm>
          <a:prstGeom prst="ellipse">
            <a:avLst/>
          </a:prstGeom>
          <a:solidFill>
            <a:srgbClr val="3333CC"/>
          </a:solidFill>
          <a:ln w="127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1401C5"/>
              </a:solidFill>
              <a:effectLst/>
              <a:uLnTx/>
              <a:uFillTx/>
              <a:latin typeface="Arial Unicode MS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276572" y="5556816"/>
            <a:ext cx="367146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Planar magnetron Nb3Sn target sputtering</a:t>
            </a:r>
            <a:endParaRPr lang="en-GB" sz="1400" dirty="0">
              <a:solidFill>
                <a:schemeClr val="accent6">
                  <a:lumMod val="50000"/>
                </a:scheme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809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SRF thin films R&amp;D: material/thin film analysis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XRF, XPS, XRD (CERN), SIMS, …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/>
              <a:t>SEM/EDS – FIB/SEM, STEM/TEM (CERN/EPFL)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511421" y="3257742"/>
            <a:ext cx="4612156" cy="2376845"/>
            <a:chOff x="1973950" y="3389814"/>
            <a:chExt cx="4612156" cy="237684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3950" y="3389814"/>
              <a:ext cx="4612156" cy="237684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359944" y="4559392"/>
              <a:ext cx="377031" cy="3967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>
              <a:endCxn id="8" idx="3"/>
            </p:cNvCxnSpPr>
            <p:nvPr/>
          </p:nvCxnSpPr>
          <p:spPr>
            <a:xfrm flipH="1">
              <a:off x="3736975" y="4627563"/>
              <a:ext cx="615638" cy="13022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572" y="3487123"/>
            <a:ext cx="1707521" cy="173870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3487124"/>
            <a:ext cx="2582790" cy="1738708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834231" y="3993899"/>
            <a:ext cx="448469" cy="830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Elbow Connector 31"/>
          <p:cNvCxnSpPr>
            <a:stCxn id="30" idx="0"/>
            <a:endCxn id="22" idx="0"/>
          </p:cNvCxnSpPr>
          <p:nvPr/>
        </p:nvCxnSpPr>
        <p:spPr>
          <a:xfrm rot="5400000" flipH="1" flipV="1">
            <a:off x="2097511" y="2448078"/>
            <a:ext cx="506776" cy="2584867"/>
          </a:xfrm>
          <a:prstGeom prst="bentConnector3">
            <a:avLst>
              <a:gd name="adj1" fmla="val 145109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>
          <a:xfrm rot="1646841">
            <a:off x="2427136" y="2430377"/>
            <a:ext cx="520856" cy="64970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4562542" y="2430376"/>
            <a:ext cx="508665" cy="64970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04775" y="5251738"/>
            <a:ext cx="3601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HIE-ISOLDE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Q4 sample from middle antenna</a:t>
            </a: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/Cu, 14 runs coating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82266" y="5862222"/>
            <a:ext cx="2541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Courtesy B. Bartova and EPFL-CIME</a:t>
            </a:r>
            <a:endParaRPr lang="en-US" sz="1000" i="1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4357615" y="4623178"/>
            <a:ext cx="491903" cy="2534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9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24" y="347388"/>
            <a:ext cx="2639301" cy="58099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SRF thin films </a:t>
            </a:r>
            <a:r>
              <a:rPr lang="en-US" sz="2800" dirty="0" smtClean="0"/>
              <a:t>R&amp;D: </a:t>
            </a:r>
            <a:r>
              <a:rPr lang="en-US" sz="2800" dirty="0" smtClean="0"/>
              <a:t>plasma diagnostics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/>
              <a:t>Plasma test bench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2" r="10460" b="32409"/>
          <a:stretch/>
        </p:blipFill>
        <p:spPr>
          <a:xfrm rot="5400000">
            <a:off x="428466" y="4460476"/>
            <a:ext cx="1438067" cy="1600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00" y="1861351"/>
            <a:ext cx="3524575" cy="2643431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1227221" y="3765740"/>
            <a:ext cx="1" cy="107897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557614" y="4489912"/>
            <a:ext cx="42656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current/voltage probes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Retarding Field </a:t>
            </a:r>
            <a:r>
              <a:rPr lang="en-US" dirty="0" smtClean="0">
                <a:sym typeface="Wingdings" panose="05000000000000000000" pitchFamily="2" charset="2"/>
              </a:rPr>
              <a:t>Energy Analyzer</a:t>
            </a:r>
            <a:endParaRPr lang="en-US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Fast intensified camera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Quartz </a:t>
            </a:r>
            <a:r>
              <a:rPr lang="en-US" dirty="0">
                <a:sym typeface="Wingdings" panose="05000000000000000000" pitchFamily="2" charset="2"/>
              </a:rPr>
              <a:t>balance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OES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Langmuir probe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5342" y="5936673"/>
            <a:ext cx="2144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Bottom view of plasma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5" name="Straight Arrow Connector 34"/>
          <p:cNvCxnSpPr>
            <a:endCxn id="28" idx="3"/>
          </p:cNvCxnSpPr>
          <p:nvPr/>
        </p:nvCxnSpPr>
        <p:spPr>
          <a:xfrm flipH="1" flipV="1">
            <a:off x="6648210" y="2327152"/>
            <a:ext cx="1092108" cy="3227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43963" y="2034764"/>
            <a:ext cx="1204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node tube (+bias)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36282" y="2731109"/>
            <a:ext cx="17740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DC bias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DCMS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HIPIMS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0" name="Straight Arrow Connector 39"/>
          <p:cNvCxnSpPr>
            <a:endCxn id="39" idx="3"/>
          </p:cNvCxnSpPr>
          <p:nvPr/>
        </p:nvCxnSpPr>
        <p:spPr>
          <a:xfrm flipH="1" flipV="1">
            <a:off x="6710285" y="3269718"/>
            <a:ext cx="1368071" cy="347632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46" idx="3"/>
          </p:cNvCxnSpPr>
          <p:nvPr/>
        </p:nvCxnSpPr>
        <p:spPr>
          <a:xfrm flipH="1" flipV="1">
            <a:off x="6912519" y="1566364"/>
            <a:ext cx="466850" cy="24953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443964" y="1273976"/>
            <a:ext cx="146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UHV vacuum chamber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36281" y="3953636"/>
            <a:ext cx="177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iagnostic port: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RFA,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Qz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-balance</a:t>
            </a:r>
          </a:p>
        </p:txBody>
      </p:sp>
      <p:cxnSp>
        <p:nvCxnSpPr>
          <p:cNvPr id="48" name="Straight Arrow Connector 47"/>
          <p:cNvCxnSpPr>
            <a:endCxn id="47" idx="3"/>
          </p:cNvCxnSpPr>
          <p:nvPr/>
        </p:nvCxnSpPr>
        <p:spPr>
          <a:xfrm flipH="1" flipV="1">
            <a:off x="6714072" y="4246024"/>
            <a:ext cx="1178934" cy="25876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43965" y="5329521"/>
            <a:ext cx="1700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Cu strip for thickness profile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400 mm height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/>
          <p:cNvCxnSpPr>
            <a:endCxn id="50" idx="3"/>
          </p:cNvCxnSpPr>
          <p:nvPr/>
        </p:nvCxnSpPr>
        <p:spPr>
          <a:xfrm flipH="1">
            <a:off x="7144428" y="5272203"/>
            <a:ext cx="1083666" cy="472817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7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6" y="3878379"/>
            <a:ext cx="4360942" cy="2277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107" y="1693851"/>
            <a:ext cx="2404531" cy="2254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SRF thin films R&amp;D: plasma simulation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DSMC/PIC-MC code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2926" y="1965101"/>
            <a:ext cx="6523923" cy="209393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p </a:t>
            </a:r>
            <a:r>
              <a:rPr lang="en-GB" sz="1800" dirty="0" smtClean="0"/>
              <a:t>= 0.32 mbar (diode discharge)</a:t>
            </a:r>
          </a:p>
          <a:p>
            <a:r>
              <a:rPr lang="en-GB" sz="1800" dirty="0" smtClean="0"/>
              <a:t>Constant wall </a:t>
            </a:r>
            <a:r>
              <a:rPr lang="en-GB" sz="1800" dirty="0" smtClean="0"/>
              <a:t>temperature (200°C)</a:t>
            </a:r>
            <a:endParaRPr lang="en-GB" sz="1800" dirty="0" smtClean="0"/>
          </a:p>
          <a:p>
            <a:r>
              <a:rPr lang="en-GB" sz="1800" dirty="0" smtClean="0"/>
              <a:t>Initial charged particles density = 10</a:t>
            </a:r>
            <a:r>
              <a:rPr lang="en-GB" sz="1800" baseline="30000" dirty="0" smtClean="0"/>
              <a:t>13</a:t>
            </a:r>
            <a:r>
              <a:rPr lang="en-GB" sz="1800" dirty="0" smtClean="0"/>
              <a:t> m</a:t>
            </a:r>
            <a:r>
              <a:rPr lang="en-GB" sz="1800" baseline="30000" dirty="0" smtClean="0"/>
              <a:t>-3</a:t>
            </a:r>
          </a:p>
          <a:p>
            <a:r>
              <a:rPr lang="en-GB" sz="1800" dirty="0" smtClean="0"/>
              <a:t>Power = 10 W</a:t>
            </a:r>
          </a:p>
          <a:p>
            <a:r>
              <a:rPr lang="en-GB" sz="1800" dirty="0" smtClean="0"/>
              <a:t>Maximum voltage = 1000 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benchmarking with plasma test bench</a:t>
            </a:r>
          </a:p>
          <a:p>
            <a:pPr marL="36576" indent="0">
              <a:buNone/>
            </a:pP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667" y="4014102"/>
            <a:ext cx="3697264" cy="21415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2926" y="5975609"/>
            <a:ext cx="2541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Courtesy </a:t>
            </a:r>
            <a:r>
              <a:rPr lang="en-US" sz="1000" i="1" dirty="0" smtClean="0"/>
              <a:t>A. </a:t>
            </a:r>
            <a:r>
              <a:rPr lang="en-US" sz="1000" i="1" dirty="0" err="1" smtClean="0"/>
              <a:t>Pflug</a:t>
            </a:r>
            <a:r>
              <a:rPr lang="en-US" sz="1000" i="1" dirty="0" smtClean="0"/>
              <a:t> – </a:t>
            </a:r>
            <a:r>
              <a:rPr lang="en-US" sz="1000" i="1" dirty="0" err="1" smtClean="0"/>
              <a:t>Fraunhofer</a:t>
            </a:r>
            <a:r>
              <a:rPr lang="en-US" sz="1000" i="1" dirty="0" smtClean="0"/>
              <a:t> IST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16251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0388"/>
            <a:ext cx="8226854" cy="466742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r>
              <a:rPr lang="en-US" sz="2400" dirty="0" smtClean="0"/>
              <a:t>Thank you for your attention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4" b="7632"/>
          <a:stretch/>
        </p:blipFill>
        <p:spPr>
          <a:xfrm>
            <a:off x="-1373" y="3272593"/>
            <a:ext cx="9144000" cy="1820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6016" y="5070963"/>
            <a:ext cx="198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TE-VSC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3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43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P108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3445" y="950355"/>
            <a:ext cx="3276600" cy="2617787"/>
          </a:xfrm>
          <a:prstGeom prst="rect">
            <a:avLst/>
          </a:prstGeom>
          <a:noFill/>
        </p:spPr>
      </p:pic>
      <p:pic>
        <p:nvPicPr>
          <p:cNvPr id="14" name="Picture 11" descr="P1080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3445" y="3655372"/>
            <a:ext cx="3276600" cy="261778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4000" y="881923"/>
            <a:ext cx="3619500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Possibility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coat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substrates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up to 1.2 m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length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substrate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rotation 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</a:t>
            </a:r>
            <a:r>
              <a:rPr lang="fr-CH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shapes</a:t>
            </a: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Up to 3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independent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targets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for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alloy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deposition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tunable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composition</a:t>
            </a:r>
          </a:p>
          <a:p>
            <a:pPr>
              <a:defRPr/>
            </a:pP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fr-CH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Typical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materials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342900" indent="-342900">
              <a:buFontTx/>
              <a:buChar char="-"/>
              <a:defRPr/>
            </a:pP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Cu, Au  </a:t>
            </a: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Ti</a:t>
            </a:r>
          </a:p>
          <a:p>
            <a:pPr marL="342900" indent="-342900">
              <a:buFontTx/>
              <a:buChar char="-"/>
              <a:defRPr/>
            </a:pP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NEG (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TiZrV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342900" indent="-342900">
              <a:buFontTx/>
              <a:buChar char="-"/>
              <a:defRPr/>
            </a:pP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Nb, Nb3Sn</a:t>
            </a: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fr-CH" sz="1800" baseline="-2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</a:p>
          <a:p>
            <a:pPr marL="342900" indent="-342900">
              <a:buFontTx/>
              <a:buChar char="-"/>
              <a:defRPr/>
            </a:pP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Foreseen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developments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>
              <a:defRPr/>
            </a:pP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insulators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reactive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sputtering</a:t>
            </a:r>
            <a:r>
              <a:rPr lang="fr-CH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, RF </a:t>
            </a:r>
            <a:r>
              <a:rPr lang="fr-CH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magnetron</a:t>
            </a:r>
            <a:r>
              <a:rPr lang="fr-CH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….. </a:t>
            </a:r>
            <a:endParaRPr lang="fr-CH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12" descr="CalibrationRun_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53445" y="950355"/>
            <a:ext cx="3273857" cy="2617787"/>
          </a:xfrm>
          <a:prstGeom prst="rect">
            <a:avLst/>
          </a:prstGeom>
          <a:noFill/>
          <a:ln/>
        </p:spPr>
      </p:pic>
      <p:pic>
        <p:nvPicPr>
          <p:cNvPr id="11" name="Picture 2" descr="G:\Divisions\EST\Groups\SM\ThinFilms\Photos\MP1500\TIDVG\TIDVG-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553" y="3655372"/>
            <a:ext cx="3490383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4"/>
          <p:cNvSpPr>
            <a:spLocks/>
          </p:cNvSpPr>
          <p:nvPr/>
        </p:nvSpPr>
        <p:spPr bwMode="auto">
          <a:xfrm>
            <a:off x="6267451" y="5385122"/>
            <a:ext cx="1447800" cy="585788"/>
          </a:xfrm>
          <a:custGeom>
            <a:avLst/>
            <a:gdLst>
              <a:gd name="T0" fmla="*/ 0 w 1447874"/>
              <a:gd name="T1" fmla="*/ 171945 h 586489"/>
              <a:gd name="T2" fmla="*/ 14286 w 1447874"/>
              <a:gd name="T3" fmla="*/ 186216 h 586489"/>
              <a:gd name="T4" fmla="*/ 23811 w 1447874"/>
              <a:gd name="T5" fmla="*/ 200486 h 586489"/>
              <a:gd name="T6" fmla="*/ 42860 w 1447874"/>
              <a:gd name="T7" fmla="*/ 210000 h 586489"/>
              <a:gd name="T8" fmla="*/ 66672 w 1447874"/>
              <a:gd name="T9" fmla="*/ 238541 h 586489"/>
              <a:gd name="T10" fmla="*/ 71433 w 1447874"/>
              <a:gd name="T11" fmla="*/ 257568 h 586489"/>
              <a:gd name="T12" fmla="*/ 100007 w 1447874"/>
              <a:gd name="T13" fmla="*/ 276595 h 586489"/>
              <a:gd name="T14" fmla="*/ 109531 w 1447874"/>
              <a:gd name="T15" fmla="*/ 290866 h 586489"/>
              <a:gd name="T16" fmla="*/ 138105 w 1447874"/>
              <a:gd name="T17" fmla="*/ 309893 h 586489"/>
              <a:gd name="T18" fmla="*/ 147629 w 1447874"/>
              <a:gd name="T19" fmla="*/ 324163 h 586489"/>
              <a:gd name="T20" fmla="*/ 161917 w 1447874"/>
              <a:gd name="T21" fmla="*/ 328920 h 586489"/>
              <a:gd name="T22" fmla="*/ 176203 w 1447874"/>
              <a:gd name="T23" fmla="*/ 338434 h 586489"/>
              <a:gd name="T24" fmla="*/ 209539 w 1447874"/>
              <a:gd name="T25" fmla="*/ 357461 h 586489"/>
              <a:gd name="T26" fmla="*/ 247637 w 1447874"/>
              <a:gd name="T27" fmla="*/ 381245 h 586489"/>
              <a:gd name="T28" fmla="*/ 295260 w 1447874"/>
              <a:gd name="T29" fmla="*/ 409786 h 586489"/>
              <a:gd name="T30" fmla="*/ 309546 w 1447874"/>
              <a:gd name="T31" fmla="*/ 414543 h 586489"/>
              <a:gd name="T32" fmla="*/ 323833 w 1447874"/>
              <a:gd name="T33" fmla="*/ 424057 h 586489"/>
              <a:gd name="T34" fmla="*/ 371456 w 1447874"/>
              <a:gd name="T35" fmla="*/ 428813 h 586489"/>
              <a:gd name="T36" fmla="*/ 395267 w 1447874"/>
              <a:gd name="T37" fmla="*/ 443084 h 586489"/>
              <a:gd name="T38" fmla="*/ 428603 w 1447874"/>
              <a:gd name="T39" fmla="*/ 462111 h 586489"/>
              <a:gd name="T40" fmla="*/ 471463 w 1447874"/>
              <a:gd name="T41" fmla="*/ 476381 h 586489"/>
              <a:gd name="T42" fmla="*/ 523848 w 1447874"/>
              <a:gd name="T43" fmla="*/ 504922 h 586489"/>
              <a:gd name="T44" fmla="*/ 542897 w 1447874"/>
              <a:gd name="T45" fmla="*/ 514435 h 586489"/>
              <a:gd name="T46" fmla="*/ 576233 w 1447874"/>
              <a:gd name="T47" fmla="*/ 523949 h 586489"/>
              <a:gd name="T48" fmla="*/ 619093 w 1447874"/>
              <a:gd name="T49" fmla="*/ 547734 h 586489"/>
              <a:gd name="T50" fmla="*/ 642904 w 1447874"/>
              <a:gd name="T51" fmla="*/ 552490 h 586489"/>
              <a:gd name="T52" fmla="*/ 676240 w 1447874"/>
              <a:gd name="T53" fmla="*/ 562003 h 586489"/>
              <a:gd name="T54" fmla="*/ 704814 w 1447874"/>
              <a:gd name="T55" fmla="*/ 566761 h 586489"/>
              <a:gd name="T56" fmla="*/ 719100 w 1447874"/>
              <a:gd name="T57" fmla="*/ 571517 h 586489"/>
              <a:gd name="T58" fmla="*/ 790535 w 1447874"/>
              <a:gd name="T59" fmla="*/ 581031 h 586489"/>
              <a:gd name="T60" fmla="*/ 819108 w 1447874"/>
              <a:gd name="T61" fmla="*/ 585788 h 586489"/>
              <a:gd name="T62" fmla="*/ 985787 w 1447874"/>
              <a:gd name="T63" fmla="*/ 576274 h 586489"/>
              <a:gd name="T64" fmla="*/ 1004836 w 1447874"/>
              <a:gd name="T65" fmla="*/ 571517 h 586489"/>
              <a:gd name="T66" fmla="*/ 1038172 w 1447874"/>
              <a:gd name="T67" fmla="*/ 566761 h 586489"/>
              <a:gd name="T68" fmla="*/ 1085795 w 1447874"/>
              <a:gd name="T69" fmla="*/ 557247 h 586489"/>
              <a:gd name="T70" fmla="*/ 1123893 w 1447874"/>
              <a:gd name="T71" fmla="*/ 552490 h 586489"/>
              <a:gd name="T72" fmla="*/ 1142942 w 1447874"/>
              <a:gd name="T73" fmla="*/ 547734 h 586489"/>
              <a:gd name="T74" fmla="*/ 1223899 w 1447874"/>
              <a:gd name="T75" fmla="*/ 538220 h 586489"/>
              <a:gd name="T76" fmla="*/ 1266760 w 1447874"/>
              <a:gd name="T77" fmla="*/ 509679 h 586489"/>
              <a:gd name="T78" fmla="*/ 1281047 w 1447874"/>
              <a:gd name="T79" fmla="*/ 504922 h 586489"/>
              <a:gd name="T80" fmla="*/ 1323907 w 1447874"/>
              <a:gd name="T81" fmla="*/ 481138 h 586489"/>
              <a:gd name="T82" fmla="*/ 1338194 w 1447874"/>
              <a:gd name="T83" fmla="*/ 462111 h 586489"/>
              <a:gd name="T84" fmla="*/ 1347718 w 1447874"/>
              <a:gd name="T85" fmla="*/ 447840 h 586489"/>
              <a:gd name="T86" fmla="*/ 1385816 w 1447874"/>
              <a:gd name="T87" fmla="*/ 428813 h 586489"/>
              <a:gd name="T88" fmla="*/ 1409628 w 1447874"/>
              <a:gd name="T89" fmla="*/ 395516 h 586489"/>
              <a:gd name="T90" fmla="*/ 1414390 w 1447874"/>
              <a:gd name="T91" fmla="*/ 376488 h 586489"/>
              <a:gd name="T92" fmla="*/ 1419152 w 1447874"/>
              <a:gd name="T93" fmla="*/ 362218 h 586489"/>
              <a:gd name="T94" fmla="*/ 1423914 w 1447874"/>
              <a:gd name="T95" fmla="*/ 343190 h 586489"/>
              <a:gd name="T96" fmla="*/ 1438201 w 1447874"/>
              <a:gd name="T97" fmla="*/ 290866 h 586489"/>
              <a:gd name="T98" fmla="*/ 1438201 w 1447874"/>
              <a:gd name="T99" fmla="*/ 190972 h 586489"/>
              <a:gd name="T100" fmla="*/ 1428677 w 1447874"/>
              <a:gd name="T101" fmla="*/ 162432 h 586489"/>
              <a:gd name="T102" fmla="*/ 1414390 w 1447874"/>
              <a:gd name="T103" fmla="*/ 148162 h 586489"/>
              <a:gd name="T104" fmla="*/ 1404865 w 1447874"/>
              <a:gd name="T105" fmla="*/ 133891 h 586489"/>
              <a:gd name="T106" fmla="*/ 1376292 w 1447874"/>
              <a:gd name="T107" fmla="*/ 114864 h 586489"/>
              <a:gd name="T108" fmla="*/ 1342956 w 1447874"/>
              <a:gd name="T109" fmla="*/ 91080 h 586489"/>
              <a:gd name="T110" fmla="*/ 1328669 w 1447874"/>
              <a:gd name="T111" fmla="*/ 76809 h 586489"/>
              <a:gd name="T112" fmla="*/ 1304858 w 1447874"/>
              <a:gd name="T113" fmla="*/ 67295 h 586489"/>
              <a:gd name="T114" fmla="*/ 1285809 w 1447874"/>
              <a:gd name="T115" fmla="*/ 53026 h 586489"/>
              <a:gd name="T116" fmla="*/ 1271522 w 1447874"/>
              <a:gd name="T117" fmla="*/ 48268 h 586489"/>
              <a:gd name="T118" fmla="*/ 1247711 w 1447874"/>
              <a:gd name="T119" fmla="*/ 33998 h 586489"/>
              <a:gd name="T120" fmla="*/ 1214375 w 1447874"/>
              <a:gd name="T121" fmla="*/ 24485 h 586489"/>
              <a:gd name="T122" fmla="*/ 1152466 w 1447874"/>
              <a:gd name="T123" fmla="*/ 10214 h 586489"/>
              <a:gd name="T124" fmla="*/ 1109605 w 1447874"/>
              <a:gd name="T125" fmla="*/ 700 h 586489"/>
              <a:gd name="T126" fmla="*/ 1090556 w 1447874"/>
              <a:gd name="T127" fmla="*/ 700 h 586489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60000 65536"/>
              <a:gd name="T190" fmla="*/ 0 60000 65536"/>
              <a:gd name="T191" fmla="*/ 0 60000 65536"/>
            </a:gdLst>
            <a:ahLst/>
            <a:cxnLst>
              <a:cxn ang="T128">
                <a:pos x="T0" y="T1"/>
              </a:cxn>
              <a:cxn ang="T129">
                <a:pos x="T2" y="T3"/>
              </a:cxn>
              <a:cxn ang="T130">
                <a:pos x="T4" y="T5"/>
              </a:cxn>
              <a:cxn ang="T131">
                <a:pos x="T6" y="T7"/>
              </a:cxn>
              <a:cxn ang="T132">
                <a:pos x="T8" y="T9"/>
              </a:cxn>
              <a:cxn ang="T133">
                <a:pos x="T10" y="T11"/>
              </a:cxn>
              <a:cxn ang="T134">
                <a:pos x="T12" y="T13"/>
              </a:cxn>
              <a:cxn ang="T135">
                <a:pos x="T14" y="T15"/>
              </a:cxn>
              <a:cxn ang="T136">
                <a:pos x="T16" y="T17"/>
              </a:cxn>
              <a:cxn ang="T137">
                <a:pos x="T18" y="T19"/>
              </a:cxn>
              <a:cxn ang="T138">
                <a:pos x="T20" y="T21"/>
              </a:cxn>
              <a:cxn ang="T139">
                <a:pos x="T22" y="T23"/>
              </a:cxn>
              <a:cxn ang="T140">
                <a:pos x="T24" y="T25"/>
              </a:cxn>
              <a:cxn ang="T141">
                <a:pos x="T26" y="T27"/>
              </a:cxn>
              <a:cxn ang="T142">
                <a:pos x="T28" y="T29"/>
              </a:cxn>
              <a:cxn ang="T143">
                <a:pos x="T30" y="T31"/>
              </a:cxn>
              <a:cxn ang="T144">
                <a:pos x="T32" y="T33"/>
              </a:cxn>
              <a:cxn ang="T145">
                <a:pos x="T34" y="T35"/>
              </a:cxn>
              <a:cxn ang="T146">
                <a:pos x="T36" y="T37"/>
              </a:cxn>
              <a:cxn ang="T147">
                <a:pos x="T38" y="T39"/>
              </a:cxn>
              <a:cxn ang="T148">
                <a:pos x="T40" y="T41"/>
              </a:cxn>
              <a:cxn ang="T149">
                <a:pos x="T42" y="T43"/>
              </a:cxn>
              <a:cxn ang="T150">
                <a:pos x="T44" y="T45"/>
              </a:cxn>
              <a:cxn ang="T151">
                <a:pos x="T46" y="T47"/>
              </a:cxn>
              <a:cxn ang="T152">
                <a:pos x="T48" y="T49"/>
              </a:cxn>
              <a:cxn ang="T153">
                <a:pos x="T50" y="T51"/>
              </a:cxn>
              <a:cxn ang="T154">
                <a:pos x="T52" y="T53"/>
              </a:cxn>
              <a:cxn ang="T155">
                <a:pos x="T54" y="T55"/>
              </a:cxn>
              <a:cxn ang="T156">
                <a:pos x="T56" y="T57"/>
              </a:cxn>
              <a:cxn ang="T157">
                <a:pos x="T58" y="T59"/>
              </a:cxn>
              <a:cxn ang="T158">
                <a:pos x="T60" y="T61"/>
              </a:cxn>
              <a:cxn ang="T159">
                <a:pos x="T62" y="T63"/>
              </a:cxn>
              <a:cxn ang="T160">
                <a:pos x="T64" y="T65"/>
              </a:cxn>
              <a:cxn ang="T161">
                <a:pos x="T66" y="T67"/>
              </a:cxn>
              <a:cxn ang="T162">
                <a:pos x="T68" y="T69"/>
              </a:cxn>
              <a:cxn ang="T163">
                <a:pos x="T70" y="T71"/>
              </a:cxn>
              <a:cxn ang="T164">
                <a:pos x="T72" y="T73"/>
              </a:cxn>
              <a:cxn ang="T165">
                <a:pos x="T74" y="T75"/>
              </a:cxn>
              <a:cxn ang="T166">
                <a:pos x="T76" y="T77"/>
              </a:cxn>
              <a:cxn ang="T167">
                <a:pos x="T78" y="T79"/>
              </a:cxn>
              <a:cxn ang="T168">
                <a:pos x="T80" y="T81"/>
              </a:cxn>
              <a:cxn ang="T169">
                <a:pos x="T82" y="T83"/>
              </a:cxn>
              <a:cxn ang="T170">
                <a:pos x="T84" y="T85"/>
              </a:cxn>
              <a:cxn ang="T171">
                <a:pos x="T86" y="T87"/>
              </a:cxn>
              <a:cxn ang="T172">
                <a:pos x="T88" y="T89"/>
              </a:cxn>
              <a:cxn ang="T173">
                <a:pos x="T90" y="T91"/>
              </a:cxn>
              <a:cxn ang="T174">
                <a:pos x="T92" y="T93"/>
              </a:cxn>
              <a:cxn ang="T175">
                <a:pos x="T94" y="T95"/>
              </a:cxn>
              <a:cxn ang="T176">
                <a:pos x="T96" y="T97"/>
              </a:cxn>
              <a:cxn ang="T177">
                <a:pos x="T98" y="T99"/>
              </a:cxn>
              <a:cxn ang="T178">
                <a:pos x="T100" y="T101"/>
              </a:cxn>
              <a:cxn ang="T179">
                <a:pos x="T102" y="T103"/>
              </a:cxn>
              <a:cxn ang="T180">
                <a:pos x="T104" y="T105"/>
              </a:cxn>
              <a:cxn ang="T181">
                <a:pos x="T106" y="T107"/>
              </a:cxn>
              <a:cxn ang="T182">
                <a:pos x="T108" y="T109"/>
              </a:cxn>
              <a:cxn ang="T183">
                <a:pos x="T110" y="T111"/>
              </a:cxn>
              <a:cxn ang="T184">
                <a:pos x="T112" y="T113"/>
              </a:cxn>
              <a:cxn ang="T185">
                <a:pos x="T114" y="T115"/>
              </a:cxn>
              <a:cxn ang="T186">
                <a:pos x="T116" y="T117"/>
              </a:cxn>
              <a:cxn ang="T187">
                <a:pos x="T118" y="T119"/>
              </a:cxn>
              <a:cxn ang="T188">
                <a:pos x="T120" y="T121"/>
              </a:cxn>
              <a:cxn ang="T189">
                <a:pos x="T122" y="T123"/>
              </a:cxn>
              <a:cxn ang="T190">
                <a:pos x="T124" y="T125"/>
              </a:cxn>
              <a:cxn ang="T191">
                <a:pos x="T126" y="T127"/>
              </a:cxn>
            </a:cxnLst>
            <a:rect l="0" t="0" r="r" b="b"/>
            <a:pathLst>
              <a:path w="1447874" h="586489">
                <a:moveTo>
                  <a:pt x="0" y="172151"/>
                </a:moveTo>
                <a:cubicBezTo>
                  <a:pt x="4762" y="176914"/>
                  <a:pt x="9975" y="181265"/>
                  <a:pt x="14287" y="186439"/>
                </a:cubicBezTo>
                <a:cubicBezTo>
                  <a:pt x="17951" y="190836"/>
                  <a:pt x="19415" y="197062"/>
                  <a:pt x="23812" y="200726"/>
                </a:cubicBezTo>
                <a:cubicBezTo>
                  <a:pt x="29266" y="205271"/>
                  <a:pt x="37085" y="206124"/>
                  <a:pt x="42862" y="210251"/>
                </a:cubicBezTo>
                <a:cubicBezTo>
                  <a:pt x="54530" y="218585"/>
                  <a:pt x="59080" y="227434"/>
                  <a:pt x="66675" y="238826"/>
                </a:cubicBezTo>
                <a:cubicBezTo>
                  <a:pt x="68262" y="245176"/>
                  <a:pt x="67127" y="252950"/>
                  <a:pt x="71437" y="257876"/>
                </a:cubicBezTo>
                <a:cubicBezTo>
                  <a:pt x="78975" y="266491"/>
                  <a:pt x="100012" y="276926"/>
                  <a:pt x="100012" y="276926"/>
                </a:cubicBezTo>
                <a:cubicBezTo>
                  <a:pt x="103187" y="281689"/>
                  <a:pt x="105229" y="287445"/>
                  <a:pt x="109537" y="291214"/>
                </a:cubicBezTo>
                <a:cubicBezTo>
                  <a:pt x="118152" y="298752"/>
                  <a:pt x="138112" y="310264"/>
                  <a:pt x="138112" y="310264"/>
                </a:cubicBezTo>
                <a:cubicBezTo>
                  <a:pt x="141287" y="315026"/>
                  <a:pt x="143168" y="320975"/>
                  <a:pt x="147637" y="324551"/>
                </a:cubicBezTo>
                <a:cubicBezTo>
                  <a:pt x="151557" y="327687"/>
                  <a:pt x="157435" y="327069"/>
                  <a:pt x="161925" y="329314"/>
                </a:cubicBezTo>
                <a:cubicBezTo>
                  <a:pt x="167044" y="331874"/>
                  <a:pt x="171815" y="335175"/>
                  <a:pt x="176212" y="338839"/>
                </a:cubicBezTo>
                <a:cubicBezTo>
                  <a:pt x="200532" y="359105"/>
                  <a:pt x="178715" y="350179"/>
                  <a:pt x="209550" y="357889"/>
                </a:cubicBezTo>
                <a:cubicBezTo>
                  <a:pt x="245978" y="385209"/>
                  <a:pt x="211038" y="360779"/>
                  <a:pt x="247650" y="381701"/>
                </a:cubicBezTo>
                <a:cubicBezTo>
                  <a:pt x="288714" y="405166"/>
                  <a:pt x="220904" y="373090"/>
                  <a:pt x="295275" y="410276"/>
                </a:cubicBezTo>
                <a:cubicBezTo>
                  <a:pt x="299765" y="412521"/>
                  <a:pt x="305072" y="412794"/>
                  <a:pt x="309562" y="415039"/>
                </a:cubicBezTo>
                <a:cubicBezTo>
                  <a:pt x="314682" y="417599"/>
                  <a:pt x="318273" y="423277"/>
                  <a:pt x="323850" y="424564"/>
                </a:cubicBezTo>
                <a:cubicBezTo>
                  <a:pt x="339396" y="428151"/>
                  <a:pt x="355600" y="427739"/>
                  <a:pt x="371475" y="429326"/>
                </a:cubicBezTo>
                <a:cubicBezTo>
                  <a:pt x="379412" y="434089"/>
                  <a:pt x="387437" y="438708"/>
                  <a:pt x="395287" y="443614"/>
                </a:cubicBezTo>
                <a:cubicBezTo>
                  <a:pt x="409626" y="452576"/>
                  <a:pt x="411719" y="456162"/>
                  <a:pt x="428625" y="462664"/>
                </a:cubicBezTo>
                <a:cubicBezTo>
                  <a:pt x="442681" y="468070"/>
                  <a:pt x="458956" y="468597"/>
                  <a:pt x="471487" y="476951"/>
                </a:cubicBezTo>
                <a:cubicBezTo>
                  <a:pt x="497589" y="494352"/>
                  <a:pt x="480655" y="483916"/>
                  <a:pt x="523875" y="505526"/>
                </a:cubicBezTo>
                <a:cubicBezTo>
                  <a:pt x="530225" y="508701"/>
                  <a:pt x="536038" y="513329"/>
                  <a:pt x="542925" y="515051"/>
                </a:cubicBezTo>
                <a:cubicBezTo>
                  <a:pt x="566845" y="521032"/>
                  <a:pt x="555765" y="517744"/>
                  <a:pt x="576262" y="524576"/>
                </a:cubicBezTo>
                <a:cubicBezTo>
                  <a:pt x="591260" y="534574"/>
                  <a:pt x="600596" y="541651"/>
                  <a:pt x="619125" y="548389"/>
                </a:cubicBezTo>
                <a:cubicBezTo>
                  <a:pt x="626732" y="551155"/>
                  <a:pt x="635084" y="551188"/>
                  <a:pt x="642937" y="553151"/>
                </a:cubicBezTo>
                <a:cubicBezTo>
                  <a:pt x="679269" y="562234"/>
                  <a:pt x="631710" y="553763"/>
                  <a:pt x="676275" y="562676"/>
                </a:cubicBezTo>
                <a:cubicBezTo>
                  <a:pt x="685744" y="564570"/>
                  <a:pt x="695424" y="565344"/>
                  <a:pt x="704850" y="567439"/>
                </a:cubicBezTo>
                <a:cubicBezTo>
                  <a:pt x="709750" y="568528"/>
                  <a:pt x="714215" y="571217"/>
                  <a:pt x="719137" y="572201"/>
                </a:cubicBezTo>
                <a:cubicBezTo>
                  <a:pt x="732653" y="574904"/>
                  <a:pt x="778382" y="579984"/>
                  <a:pt x="790575" y="581726"/>
                </a:cubicBezTo>
                <a:cubicBezTo>
                  <a:pt x="800134" y="583092"/>
                  <a:pt x="809625" y="584901"/>
                  <a:pt x="819150" y="586489"/>
                </a:cubicBezTo>
                <a:cubicBezTo>
                  <a:pt x="873611" y="584472"/>
                  <a:pt x="931112" y="586085"/>
                  <a:pt x="985837" y="576964"/>
                </a:cubicBezTo>
                <a:cubicBezTo>
                  <a:pt x="992293" y="575888"/>
                  <a:pt x="998447" y="573372"/>
                  <a:pt x="1004887" y="572201"/>
                </a:cubicBezTo>
                <a:cubicBezTo>
                  <a:pt x="1015931" y="570193"/>
                  <a:pt x="1027170" y="569390"/>
                  <a:pt x="1038225" y="567439"/>
                </a:cubicBezTo>
                <a:cubicBezTo>
                  <a:pt x="1054168" y="564626"/>
                  <a:pt x="1069786" y="559922"/>
                  <a:pt x="1085850" y="557914"/>
                </a:cubicBezTo>
                <a:cubicBezTo>
                  <a:pt x="1098550" y="556326"/>
                  <a:pt x="1111325" y="555255"/>
                  <a:pt x="1123950" y="553151"/>
                </a:cubicBezTo>
                <a:cubicBezTo>
                  <a:pt x="1130406" y="552075"/>
                  <a:pt x="1136560" y="549560"/>
                  <a:pt x="1143000" y="548389"/>
                </a:cubicBezTo>
                <a:cubicBezTo>
                  <a:pt x="1168748" y="543708"/>
                  <a:pt x="1198401" y="541420"/>
                  <a:pt x="1223962" y="538864"/>
                </a:cubicBezTo>
                <a:cubicBezTo>
                  <a:pt x="1280801" y="510445"/>
                  <a:pt x="1196380" y="554318"/>
                  <a:pt x="1266825" y="510289"/>
                </a:cubicBezTo>
                <a:cubicBezTo>
                  <a:pt x="1271082" y="507628"/>
                  <a:pt x="1276724" y="507964"/>
                  <a:pt x="1281112" y="505526"/>
                </a:cubicBezTo>
                <a:cubicBezTo>
                  <a:pt x="1330233" y="478236"/>
                  <a:pt x="1291648" y="492488"/>
                  <a:pt x="1323975" y="481714"/>
                </a:cubicBezTo>
                <a:cubicBezTo>
                  <a:pt x="1328737" y="475364"/>
                  <a:pt x="1333649" y="469123"/>
                  <a:pt x="1338262" y="462664"/>
                </a:cubicBezTo>
                <a:cubicBezTo>
                  <a:pt x="1341589" y="458006"/>
                  <a:pt x="1343098" y="451659"/>
                  <a:pt x="1347787" y="448376"/>
                </a:cubicBezTo>
                <a:cubicBezTo>
                  <a:pt x="1359419" y="440233"/>
                  <a:pt x="1385887" y="429326"/>
                  <a:pt x="1385887" y="429326"/>
                </a:cubicBezTo>
                <a:cubicBezTo>
                  <a:pt x="1397583" y="382546"/>
                  <a:pt x="1379341" y="438492"/>
                  <a:pt x="1409700" y="395989"/>
                </a:cubicBezTo>
                <a:cubicBezTo>
                  <a:pt x="1413504" y="390663"/>
                  <a:pt x="1412664" y="383233"/>
                  <a:pt x="1414462" y="376939"/>
                </a:cubicBezTo>
                <a:cubicBezTo>
                  <a:pt x="1415841" y="372112"/>
                  <a:pt x="1417846" y="367478"/>
                  <a:pt x="1419225" y="362651"/>
                </a:cubicBezTo>
                <a:cubicBezTo>
                  <a:pt x="1421023" y="356357"/>
                  <a:pt x="1422106" y="349870"/>
                  <a:pt x="1423987" y="343601"/>
                </a:cubicBezTo>
                <a:cubicBezTo>
                  <a:pt x="1438491" y="295254"/>
                  <a:pt x="1429593" y="334621"/>
                  <a:pt x="1438275" y="291214"/>
                </a:cubicBezTo>
                <a:cubicBezTo>
                  <a:pt x="1441419" y="244042"/>
                  <a:pt x="1447874" y="229600"/>
                  <a:pt x="1438275" y="191201"/>
                </a:cubicBezTo>
                <a:cubicBezTo>
                  <a:pt x="1435840" y="181461"/>
                  <a:pt x="1435850" y="169725"/>
                  <a:pt x="1428750" y="162626"/>
                </a:cubicBezTo>
                <a:cubicBezTo>
                  <a:pt x="1423987" y="157864"/>
                  <a:pt x="1418774" y="153513"/>
                  <a:pt x="1414462" y="148339"/>
                </a:cubicBezTo>
                <a:cubicBezTo>
                  <a:pt x="1410798" y="143942"/>
                  <a:pt x="1409245" y="137820"/>
                  <a:pt x="1404937" y="134051"/>
                </a:cubicBezTo>
                <a:cubicBezTo>
                  <a:pt x="1396322" y="126513"/>
                  <a:pt x="1376362" y="115001"/>
                  <a:pt x="1376362" y="115001"/>
                </a:cubicBezTo>
                <a:cubicBezTo>
                  <a:pt x="1357080" y="86079"/>
                  <a:pt x="1379642" y="114075"/>
                  <a:pt x="1343025" y="91189"/>
                </a:cubicBezTo>
                <a:cubicBezTo>
                  <a:pt x="1337313" y="87619"/>
                  <a:pt x="1334449" y="80471"/>
                  <a:pt x="1328737" y="76901"/>
                </a:cubicBezTo>
                <a:cubicBezTo>
                  <a:pt x="1321488" y="72370"/>
                  <a:pt x="1312398" y="71528"/>
                  <a:pt x="1304925" y="67376"/>
                </a:cubicBezTo>
                <a:cubicBezTo>
                  <a:pt x="1297986" y="63521"/>
                  <a:pt x="1292767" y="57027"/>
                  <a:pt x="1285875" y="53089"/>
                </a:cubicBezTo>
                <a:cubicBezTo>
                  <a:pt x="1281516" y="50598"/>
                  <a:pt x="1276077" y="50571"/>
                  <a:pt x="1271587" y="48326"/>
                </a:cubicBezTo>
                <a:cubicBezTo>
                  <a:pt x="1263308" y="44186"/>
                  <a:pt x="1256054" y="38179"/>
                  <a:pt x="1247775" y="34039"/>
                </a:cubicBezTo>
                <a:cubicBezTo>
                  <a:pt x="1239768" y="30035"/>
                  <a:pt x="1222073" y="26805"/>
                  <a:pt x="1214437" y="24514"/>
                </a:cubicBezTo>
                <a:cubicBezTo>
                  <a:pt x="1151388" y="5600"/>
                  <a:pt x="1222438" y="22938"/>
                  <a:pt x="1152525" y="10226"/>
                </a:cubicBezTo>
                <a:cubicBezTo>
                  <a:pt x="1130423" y="6207"/>
                  <a:pt x="1133955" y="3401"/>
                  <a:pt x="1109662" y="701"/>
                </a:cubicBezTo>
                <a:cubicBezTo>
                  <a:pt x="1103351" y="0"/>
                  <a:pt x="1096962" y="701"/>
                  <a:pt x="1090612" y="70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Thin films activities @ CERN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990D0065-A430-4629-BA0E-385ABB3E3D48}" type="datetime4">
              <a:rPr lang="en-GB" smtClean="0"/>
              <a:t>08 July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16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thin films @ CERN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503418"/>
            <a:ext cx="4864894" cy="136536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Alban </a:t>
            </a:r>
            <a:r>
              <a:rPr lang="en-US" dirty="0" smtClean="0"/>
              <a:t>Sublet</a:t>
            </a:r>
          </a:p>
          <a:p>
            <a:r>
              <a:rPr lang="en-US" dirty="0" smtClean="0"/>
              <a:t>on behalf of TE/VSC</a:t>
            </a:r>
            <a:endParaRPr lang="en-US" dirty="0"/>
          </a:p>
          <a:p>
            <a:endParaRPr lang="en-US" dirty="0" smtClean="0"/>
          </a:p>
          <a:p>
            <a:r>
              <a:rPr lang="en-GB" dirty="0" smtClean="0"/>
              <a:t>08.07.2015</a:t>
            </a:r>
            <a:endParaRPr lang="en-GB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86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537" y="3051213"/>
            <a:ext cx="3608923" cy="208231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990D0065-A430-4629-BA0E-385ABB3E3D48}" type="datetime4">
              <a:rPr lang="en-GB" smtClean="0"/>
              <a:t>08 July 2015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SRF cavity</a:t>
            </a:r>
            <a:endParaRPr lang="fr-FR" dirty="0"/>
          </a:p>
        </p:txBody>
      </p:sp>
      <p:pic>
        <p:nvPicPr>
          <p:cNvPr id="19" name="Picture 5" descr="hasan2B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334" y="3355916"/>
            <a:ext cx="2482890" cy="1694064"/>
          </a:xfrm>
          <a:prstGeom prst="rect">
            <a:avLst/>
          </a:prstGeom>
          <a:noFill/>
        </p:spPr>
      </p:pic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354724"/>
              </p:ext>
            </p:extLst>
          </p:nvPr>
        </p:nvGraphicFramePr>
        <p:xfrm>
          <a:off x="3348630" y="3496695"/>
          <a:ext cx="1647459" cy="706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Equation" r:id="rId5" imgW="888840" imgH="380880" progId="Equation.3">
                  <p:embed/>
                </p:oleObj>
              </mc:Choice>
              <mc:Fallback>
                <p:oleObj name="Equation" r:id="rId5" imgW="88884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630" y="3496695"/>
                        <a:ext cx="1647459" cy="70625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467692"/>
              </p:ext>
            </p:extLst>
          </p:nvPr>
        </p:nvGraphicFramePr>
        <p:xfrm>
          <a:off x="3387029" y="4354619"/>
          <a:ext cx="1733655" cy="325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Equation" r:id="rId7" imgW="1015920" imgH="190440" progId="Equation.3">
                  <p:embed/>
                </p:oleObj>
              </mc:Choice>
              <mc:Fallback>
                <p:oleObj name="Equation" r:id="rId7" imgW="10159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029" y="4354619"/>
                        <a:ext cx="1733655" cy="32532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 = superconducting</a:t>
            </a:r>
          </a:p>
          <a:p>
            <a:pPr lvl="1"/>
            <a:r>
              <a:rPr lang="en-GB" sz="1400" dirty="0" smtClean="0"/>
              <a:t>Lower power losses through surface resistance reduction</a:t>
            </a:r>
          </a:p>
          <a:p>
            <a:pPr lvl="1"/>
            <a:r>
              <a:rPr lang="en-GB" sz="1400" dirty="0" smtClean="0"/>
              <a:t>Increased quality factor</a:t>
            </a:r>
          </a:p>
          <a:p>
            <a:r>
              <a:rPr lang="en-GB" sz="1800" dirty="0" smtClean="0"/>
              <a:t>RF = radiofrequency excitation to provide accelerating gradient in the resonant cavity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Cavity = resonator for an electromagnetic wave</a:t>
            </a:r>
          </a:p>
          <a:p>
            <a:r>
              <a:rPr lang="en-GB" sz="1800" dirty="0" smtClean="0"/>
              <a:t>Resonator </a:t>
            </a:r>
            <a:r>
              <a:rPr lang="en-GB" sz="1800" dirty="0"/>
              <a:t>characterized by </a:t>
            </a:r>
            <a:r>
              <a:rPr lang="en-GB" sz="1800" dirty="0" smtClean="0"/>
              <a:t>f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, Q</a:t>
            </a:r>
            <a:r>
              <a:rPr lang="en-GB" sz="1800" baseline="-25000" dirty="0" smtClean="0"/>
              <a:t>0</a:t>
            </a:r>
          </a:p>
          <a:p>
            <a:endParaRPr lang="en-GB" sz="1800" i="1" baseline="-25000" dirty="0"/>
          </a:p>
          <a:p>
            <a:endParaRPr lang="en-GB" sz="1800" i="1" baseline="-25000" dirty="0" smtClean="0"/>
          </a:p>
          <a:p>
            <a:endParaRPr lang="en-GB" sz="1800" i="1" baseline="-25000" dirty="0"/>
          </a:p>
          <a:p>
            <a:endParaRPr lang="en-GB" sz="1800" i="1" baseline="-25000" dirty="0" smtClean="0"/>
          </a:p>
          <a:p>
            <a:endParaRPr lang="en-GB" sz="1800" i="1" baseline="-25000" dirty="0"/>
          </a:p>
          <a:p>
            <a:endParaRPr lang="en-GB" sz="1800" i="1" baseline="-25000" dirty="0" smtClean="0"/>
          </a:p>
          <a:p>
            <a:endParaRPr lang="en-GB" sz="1800" i="1" baseline="-25000" dirty="0"/>
          </a:p>
          <a:p>
            <a:r>
              <a:rPr lang="en-GB" sz="1800" i="1" dirty="0" smtClean="0"/>
              <a:t>U</a:t>
            </a:r>
            <a:r>
              <a:rPr lang="en-GB" sz="1800" dirty="0" smtClean="0"/>
              <a:t> </a:t>
            </a:r>
            <a:r>
              <a:rPr lang="en-GB" sz="1800" dirty="0"/>
              <a:t>is the energy stored in the cavity volume and </a:t>
            </a:r>
            <a:r>
              <a:rPr lang="en-GB" sz="1800" i="1" dirty="0"/>
              <a:t>P</a:t>
            </a:r>
            <a:r>
              <a:rPr lang="en-GB" sz="1800" i="1" baseline="-25000" dirty="0"/>
              <a:t>c</a:t>
            </a:r>
            <a:r>
              <a:rPr lang="en-GB" sz="1800" i="1" dirty="0"/>
              <a:t>/</a:t>
            </a:r>
            <a:r>
              <a:rPr lang="en-GB" sz="1800" i="1" dirty="0">
                <a:sym typeface="Symbol" pitchFamily="18" charset="2"/>
              </a:rPr>
              <a:t></a:t>
            </a:r>
            <a:r>
              <a:rPr lang="en-GB" sz="1800" i="1" baseline="-25000" dirty="0">
                <a:sym typeface="Symbol" pitchFamily="18" charset="2"/>
              </a:rPr>
              <a:t>0</a:t>
            </a:r>
            <a:r>
              <a:rPr lang="en-GB" sz="1800" dirty="0">
                <a:sym typeface="Symbol" pitchFamily="18" charset="2"/>
              </a:rPr>
              <a:t> is the energy lost per RF period by the induced surface </a:t>
            </a:r>
            <a:r>
              <a:rPr lang="en-GB" sz="1800" dirty="0" smtClean="0">
                <a:sym typeface="Symbol" pitchFamily="18" charset="2"/>
              </a:rPr>
              <a:t>currents</a:t>
            </a:r>
          </a:p>
          <a:p>
            <a:pPr marL="36576" indent="0">
              <a:buNone/>
            </a:pPr>
            <a:r>
              <a:rPr lang="en-GB" sz="1800" dirty="0" smtClean="0">
                <a:sym typeface="Wingdings" panose="05000000000000000000" pitchFamily="2" charset="2"/>
              </a:rPr>
              <a:t> Cavity characterized by its Q</a:t>
            </a:r>
            <a:r>
              <a:rPr lang="en-GB" sz="1800" baseline="-25000" dirty="0" smtClean="0">
                <a:sym typeface="Wingdings" panose="05000000000000000000" pitchFamily="2" charset="2"/>
              </a:rPr>
              <a:t>0</a:t>
            </a:r>
            <a:r>
              <a:rPr lang="en-GB" sz="1800" dirty="0" smtClean="0">
                <a:sym typeface="Wingdings" panose="05000000000000000000" pitchFamily="2" charset="2"/>
              </a:rPr>
              <a:t> vs accelerating gradient (</a:t>
            </a:r>
            <a:r>
              <a:rPr lang="en-GB" sz="1800" dirty="0" err="1" smtClean="0">
                <a:sym typeface="Wingdings" panose="05000000000000000000" pitchFamily="2" charset="2"/>
              </a:rPr>
              <a:t>E</a:t>
            </a:r>
            <a:r>
              <a:rPr lang="en-GB" sz="1800" baseline="-25000" dirty="0" err="1" smtClean="0">
                <a:sym typeface="Wingdings" panose="05000000000000000000" pitchFamily="2" charset="2"/>
              </a:rPr>
              <a:t>acc</a:t>
            </a:r>
            <a:r>
              <a:rPr lang="en-GB" sz="1800" dirty="0" smtClean="0">
                <a:sym typeface="Wingdings" panose="05000000000000000000" pitchFamily="2" charset="2"/>
              </a:rPr>
              <a:t>) curve</a:t>
            </a:r>
            <a:r>
              <a:rPr lang="en-GB" sz="1800" dirty="0" smtClean="0">
                <a:sym typeface="Symbol" pitchFamily="18" charset="2"/>
              </a:rPr>
              <a:t> </a:t>
            </a:r>
            <a:endParaRPr lang="en-GB" sz="1800" dirty="0">
              <a:sym typeface="Symbol" pitchFamily="18" charset="2"/>
            </a:endParaRPr>
          </a:p>
          <a:p>
            <a:endParaRPr lang="en-GB" sz="1800" dirty="0"/>
          </a:p>
          <a:p>
            <a:endParaRPr lang="en-GB" sz="1800" dirty="0" smtClean="0"/>
          </a:p>
          <a:p>
            <a:endParaRPr lang="fr-FR" sz="2000" dirty="0"/>
          </a:p>
        </p:txBody>
      </p:sp>
      <p:pic>
        <p:nvPicPr>
          <p:cNvPr id="25" name="Picture 4" descr="inductB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8556" y="160685"/>
            <a:ext cx="3793771" cy="1551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129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SRF </a:t>
            </a:r>
            <a:r>
              <a:rPr lang="en-GB" sz="4000" dirty="0" smtClean="0"/>
              <a:t>cavities bulk </a:t>
            </a:r>
            <a:r>
              <a:rPr lang="en-GB" sz="4000" dirty="0" err="1" smtClean="0"/>
              <a:t>Nb</a:t>
            </a:r>
            <a:r>
              <a:rPr lang="en-GB" sz="4000" dirty="0" smtClean="0"/>
              <a:t> vs thin film</a:t>
            </a:r>
            <a:endParaRPr lang="fr-FR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18287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err="1" smtClean="0"/>
              <a:t>Nb</a:t>
            </a:r>
            <a:r>
              <a:rPr lang="en-GB" sz="2000" dirty="0" smtClean="0"/>
              <a:t> bulk</a:t>
            </a:r>
            <a:endParaRPr lang="en-GB" sz="2000" dirty="0" smtClean="0"/>
          </a:p>
          <a:p>
            <a:r>
              <a:rPr lang="en-GB" sz="1400" dirty="0">
                <a:solidFill>
                  <a:srgbClr val="FF0000"/>
                </a:solidFill>
              </a:rPr>
              <a:t>Expensive (900$/Kg)</a:t>
            </a:r>
          </a:p>
          <a:p>
            <a:r>
              <a:rPr lang="en-GB" sz="1400" dirty="0">
                <a:solidFill>
                  <a:srgbClr val="FF0000"/>
                </a:solidFill>
              </a:rPr>
              <a:t>Low thermal </a:t>
            </a:r>
            <a:r>
              <a:rPr lang="en-GB" sz="1400" dirty="0" smtClean="0">
                <a:solidFill>
                  <a:srgbClr val="FF0000"/>
                </a:solidFill>
              </a:rPr>
              <a:t>conductivity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B050"/>
                </a:solidFill>
              </a:rPr>
              <a:t>High accelerating gradients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B050"/>
                </a:solidFill>
              </a:rPr>
              <a:t>Well known </a:t>
            </a:r>
            <a:r>
              <a:rPr lang="en-GB" sz="1400" dirty="0" smtClean="0">
                <a:solidFill>
                  <a:srgbClr val="00B050"/>
                </a:solidFill>
              </a:rPr>
              <a:t>technology</a:t>
            </a:r>
          </a:p>
          <a:p>
            <a:endParaRPr lang="en-GB" sz="14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604084" cy="233011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000" dirty="0" smtClean="0"/>
              <a:t>Thin film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Q disease (early quench)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Behaviour not fully </a:t>
            </a:r>
            <a:r>
              <a:rPr lang="en-GB" sz="1400" dirty="0" smtClean="0">
                <a:solidFill>
                  <a:srgbClr val="FF0000"/>
                </a:solidFill>
              </a:rPr>
              <a:t>understood/explained</a:t>
            </a:r>
          </a:p>
          <a:p>
            <a:endParaRPr lang="en-GB" sz="1400" dirty="0"/>
          </a:p>
          <a:p>
            <a:r>
              <a:rPr lang="en-GB" sz="1400" dirty="0" smtClean="0">
                <a:solidFill>
                  <a:srgbClr val="00B050"/>
                </a:solidFill>
              </a:rPr>
              <a:t>Cheaper </a:t>
            </a:r>
            <a:r>
              <a:rPr lang="en-GB" sz="1400" dirty="0" smtClean="0">
                <a:solidFill>
                  <a:srgbClr val="00B050"/>
                </a:solidFill>
              </a:rPr>
              <a:t>bulk material (Cu)</a:t>
            </a:r>
          </a:p>
          <a:p>
            <a:r>
              <a:rPr lang="en-GB" sz="1400" dirty="0" smtClean="0">
                <a:solidFill>
                  <a:srgbClr val="00B050"/>
                </a:solidFill>
              </a:rPr>
              <a:t>High thermal conductivity</a:t>
            </a:r>
          </a:p>
          <a:p>
            <a:r>
              <a:rPr lang="en-GB" sz="1400" dirty="0" smtClean="0">
                <a:solidFill>
                  <a:srgbClr val="00B050"/>
                </a:solidFill>
              </a:rPr>
              <a:t>Well known technique used since LEP </a:t>
            </a:r>
            <a:r>
              <a:rPr lang="en-GB" sz="1400" dirty="0" smtClean="0">
                <a:solidFill>
                  <a:srgbClr val="00B050"/>
                </a:solidFill>
              </a:rPr>
              <a:t>generation</a:t>
            </a:r>
            <a:endParaRPr lang="en-GB" sz="1000" dirty="0">
              <a:solidFill>
                <a:srgbClr val="00B050"/>
              </a:solidFill>
            </a:endParaRPr>
          </a:p>
          <a:p>
            <a:pPr lvl="1"/>
            <a:endParaRPr lang="fr-FR" sz="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79" y="3908639"/>
            <a:ext cx="825125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Future accelerators needs:</a:t>
            </a:r>
            <a:endParaRPr lang="en-GB" sz="1400" dirty="0">
              <a:solidFill>
                <a:srgbClr val="00B050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600" dirty="0" smtClean="0"/>
              <a:t>Low power </a:t>
            </a:r>
            <a:r>
              <a:rPr lang="en-GB" sz="1600" dirty="0" smtClean="0"/>
              <a:t>consumption </a:t>
            </a:r>
            <a:r>
              <a:rPr lang="en-GB" sz="1600" dirty="0" smtClean="0">
                <a:sym typeface="Wingdings" panose="05000000000000000000" pitchFamily="2" charset="2"/>
              </a:rPr>
              <a:t> h</a:t>
            </a:r>
            <a:r>
              <a:rPr lang="en-GB" sz="1400" dirty="0" smtClean="0"/>
              <a:t>igh </a:t>
            </a:r>
            <a:r>
              <a:rPr lang="en-GB" sz="1400" dirty="0" smtClean="0"/>
              <a:t>efficiency cryogenics</a:t>
            </a:r>
          </a:p>
          <a:p>
            <a:pPr marL="742950" lvl="1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Low </a:t>
            </a:r>
            <a:r>
              <a:rPr lang="en-GB" sz="1600" dirty="0" smtClean="0"/>
              <a:t>cost </a:t>
            </a:r>
            <a:r>
              <a:rPr lang="en-GB" sz="1600" dirty="0" smtClean="0">
                <a:sym typeface="Wingdings" panose="05000000000000000000" pitchFamily="2" charset="2"/>
              </a:rPr>
              <a:t> l</a:t>
            </a:r>
            <a:r>
              <a:rPr lang="en-GB" sz="1400" dirty="0" smtClean="0"/>
              <a:t>imit </a:t>
            </a:r>
            <a:r>
              <a:rPr lang="en-GB" sz="1400" dirty="0" smtClean="0"/>
              <a:t>the use of bulk </a:t>
            </a:r>
            <a:r>
              <a:rPr lang="en-GB" sz="1400" dirty="0" err="1" smtClean="0"/>
              <a:t>Nb</a:t>
            </a:r>
            <a:r>
              <a:rPr lang="en-GB" sz="1400" dirty="0" smtClean="0"/>
              <a:t> as much as </a:t>
            </a:r>
            <a:r>
              <a:rPr lang="en-GB" sz="1400" dirty="0" smtClean="0"/>
              <a:t>possible, superconductive thin film </a:t>
            </a:r>
            <a:r>
              <a:rPr lang="en-GB" sz="1400" dirty="0" err="1" smtClean="0"/>
              <a:t>prefered</a:t>
            </a:r>
            <a:endParaRPr lang="en-GB" sz="1400" dirty="0" smtClean="0"/>
          </a:p>
          <a:p>
            <a:pPr marL="742950" lvl="1" indent="-285750">
              <a:buFontTx/>
              <a:buChar char="-"/>
            </a:pPr>
            <a:endParaRPr lang="en-GB" sz="1400" dirty="0"/>
          </a:p>
          <a:p>
            <a:r>
              <a:rPr lang="en-GB" dirty="0"/>
              <a:t>Approach: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Improve </a:t>
            </a:r>
            <a:r>
              <a:rPr lang="en-GB" sz="1400" dirty="0" err="1" smtClean="0"/>
              <a:t>Nb</a:t>
            </a:r>
            <a:r>
              <a:rPr lang="en-GB" sz="1400" dirty="0" smtClean="0"/>
              <a:t> coatings </a:t>
            </a:r>
            <a:r>
              <a:rPr lang="en-GB" sz="1400" dirty="0" smtClean="0"/>
              <a:t>properties: substrate </a:t>
            </a:r>
            <a:r>
              <a:rPr lang="en-GB" sz="1400" dirty="0" smtClean="0"/>
              <a:t>treatment / post coating treatment / </a:t>
            </a:r>
            <a:r>
              <a:rPr lang="en-GB" sz="1400" dirty="0" smtClean="0"/>
              <a:t>coating technic</a:t>
            </a:r>
            <a:endParaRPr lang="en-GB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Look </a:t>
            </a:r>
            <a:r>
              <a:rPr lang="en-GB" sz="1400" dirty="0"/>
              <a:t>for new </a:t>
            </a:r>
            <a:r>
              <a:rPr lang="en-GB" sz="1400" dirty="0" smtClean="0"/>
              <a:t>materials: higher Tc and lower </a:t>
            </a:r>
            <a:r>
              <a:rPr lang="en-GB" sz="1400" dirty="0" err="1" smtClean="0"/>
              <a:t>Rs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84589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SRF thin films R&amp;D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u="sng" dirty="0" smtClean="0"/>
              <a:t>Plasma simulation</a:t>
            </a:r>
            <a:r>
              <a:rPr lang="en-US" dirty="0" smtClean="0"/>
              <a:t>: </a:t>
            </a:r>
            <a:r>
              <a:rPr lang="en-US" dirty="0" smtClean="0">
                <a:sym typeface="Wingdings" panose="05000000000000000000" pitchFamily="2" charset="2"/>
              </a:rPr>
              <a:t>DSMC/PIC-MC code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smtClean="0"/>
              <a:t>CERN-LNL-STFC collaboration kickoff meeting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439499" y="4512574"/>
            <a:ext cx="289159" cy="1078977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2" name="Grafik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113059" y="3137038"/>
            <a:ext cx="3458944" cy="145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Grafik 3" descr="cid:image003.jpg@01D09797.0FBB3F9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6" y="4116875"/>
            <a:ext cx="4214384" cy="18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Grafik 4" descr="cid:image004.jpg@01D09797.0FBB3F90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110" y="4116875"/>
            <a:ext cx="1497189" cy="174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Grafik 1" descr="image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8" y="2132607"/>
            <a:ext cx="2043780" cy="203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Grafik 2" descr="image00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288" y="2132607"/>
            <a:ext cx="2037150" cy="202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01052" y="5975609"/>
            <a:ext cx="2541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Courtesy </a:t>
            </a:r>
            <a:r>
              <a:rPr lang="en-US" sz="1000" i="1" dirty="0" smtClean="0"/>
              <a:t>A. </a:t>
            </a:r>
            <a:r>
              <a:rPr lang="en-US" sz="1000" i="1" dirty="0" err="1" smtClean="0"/>
              <a:t>Pflug</a:t>
            </a:r>
            <a:r>
              <a:rPr lang="en-US" sz="1000" i="1" dirty="0" smtClean="0"/>
              <a:t> – </a:t>
            </a:r>
            <a:r>
              <a:rPr lang="en-US" sz="1000" i="1" dirty="0" err="1" smtClean="0"/>
              <a:t>Fraunhofer</a:t>
            </a:r>
            <a:r>
              <a:rPr lang="en-US" sz="1000" i="1" dirty="0" smtClean="0"/>
              <a:t> IST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8698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 films activities @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3 main applications:</a:t>
            </a:r>
          </a:p>
          <a:p>
            <a:pPr>
              <a:buFont typeface="+mj-lt"/>
              <a:buAutoNum type="arabicPeriod"/>
            </a:pP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RF accelerating cavities  superconductive layer</a:t>
            </a:r>
          </a:p>
          <a:p>
            <a:pPr>
              <a:buFont typeface="+mj-lt"/>
              <a:buAutoNum type="arabicPeriod"/>
            </a:pPr>
            <a:r>
              <a:rPr lang="en-GB" sz="2400" dirty="0" smtClean="0">
                <a:sym typeface="Wingdings" panose="05000000000000000000" pitchFamily="2" charset="2"/>
              </a:rPr>
              <a:t>Pumping in vacuum  NEG layer</a:t>
            </a:r>
          </a:p>
          <a:p>
            <a:pPr>
              <a:buFont typeface="+mj-lt"/>
              <a:buAutoNum type="arabicPeriod"/>
            </a:pPr>
            <a:r>
              <a:rPr lang="en-GB" sz="2400" dirty="0" smtClean="0">
                <a:sym typeface="Wingdings" panose="05000000000000000000" pitchFamily="2" charset="2"/>
              </a:rPr>
              <a:t>Against electron cloud  low SEY layer</a:t>
            </a:r>
          </a:p>
          <a:p>
            <a:endParaRPr lang="en-GB" sz="2400" dirty="0">
              <a:sym typeface="Wingdings" panose="05000000000000000000" pitchFamily="2" charset="2"/>
            </a:endParaRP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0D0065-A430-4629-BA0E-385ABB3E3D48}" type="datetime4">
              <a:rPr lang="en-GB" smtClean="0"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10" descr="pila-came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75" y="3476255"/>
            <a:ext cx="2763973" cy="209781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453628"/>
              </p:ext>
            </p:extLst>
          </p:nvPr>
        </p:nvGraphicFramePr>
        <p:xfrm>
          <a:off x="3445089" y="5359098"/>
          <a:ext cx="1825596" cy="1368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CorelPhotoPaint.Image.6" r:id="rId4" imgW="9712025" imgH="7272152" progId="CorelPhotoPaint.Image.6">
                  <p:embed/>
                </p:oleObj>
              </mc:Choice>
              <mc:Fallback>
                <p:oleObj name="CorelPhotoPaint.Image.6" r:id="rId4" imgW="9712025" imgH="7272152" progId="CorelPhotoPaint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7963" b="10562"/>
                      <a:stretch>
                        <a:fillRect/>
                      </a:stretch>
                    </p:blipFill>
                    <p:spPr bwMode="auto">
                      <a:xfrm>
                        <a:off x="3445089" y="5359098"/>
                        <a:ext cx="1825596" cy="13684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6006449" y="3719523"/>
            <a:ext cx="2989085" cy="1416725"/>
            <a:chOff x="925771" y="1910928"/>
            <a:chExt cx="5256584" cy="2375440"/>
          </a:xfrm>
        </p:grpSpPr>
        <p:pic>
          <p:nvPicPr>
            <p:cNvPr id="19" name="Picture 64" descr="IMG_2374"/>
            <p:cNvPicPr>
              <a:picLocks noChangeAspect="1" noChangeArrowheads="1"/>
            </p:cNvPicPr>
            <p:nvPr/>
          </p:nvPicPr>
          <p:blipFill>
            <a:blip r:embed="rId6" cstate="print"/>
            <a:srcRect l="13889" t="35185" b="12963"/>
            <a:stretch>
              <a:fillRect/>
            </a:stretch>
          </p:blipFill>
          <p:spPr bwMode="auto">
            <a:xfrm>
              <a:off x="925771" y="1910928"/>
              <a:ext cx="5256584" cy="2375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" name="Group 19"/>
            <p:cNvGrpSpPr/>
            <p:nvPr/>
          </p:nvGrpSpPr>
          <p:grpSpPr>
            <a:xfrm>
              <a:off x="1069788" y="2423637"/>
              <a:ext cx="4248472" cy="638595"/>
              <a:chOff x="1043608" y="2430365"/>
              <a:chExt cx="4248472" cy="638595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1043608" y="2492896"/>
                <a:ext cx="4248472" cy="576064"/>
              </a:xfrm>
              <a:prstGeom prst="straightConnector1">
                <a:avLst/>
              </a:prstGeom>
              <a:ln w="57150">
                <a:solidFill>
                  <a:srgbClr val="FFFFFF">
                    <a:alpha val="61176"/>
                  </a:srgb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 rot="383621">
                <a:off x="2411760" y="2430365"/>
                <a:ext cx="10871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6.5 meter</a:t>
                </a:r>
                <a:endPara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1794" y="5368129"/>
            <a:ext cx="1723673" cy="135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6177299" y="3344164"/>
            <a:ext cx="2803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3. SPS dipoles (~ 200 m)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7002" y="5067523"/>
            <a:ext cx="172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a-C layer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1135" y="3159498"/>
            <a:ext cx="225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2. LHC LSS (~7 km)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05301" y="5252774"/>
            <a:ext cx="172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Ti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Zr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V layer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8" name="Picture 5" descr="G:\Divisions\EST\Groups\SM\ThinFilms\HIE-ISOLDE\Coatings\2013_Coating\131024_C084_QP2.1\QP2.1_pictures\131125_Step07_disassembly\IMG_3045_small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85" y="3659316"/>
            <a:ext cx="2300679" cy="165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65949" y="3289351"/>
            <a:ext cx="2673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1. HIE-ISOLDE cavities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0" y="5436855"/>
            <a:ext cx="2024885" cy="136313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90337" y="5445986"/>
            <a:ext cx="154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Nb</a:t>
            </a:r>
            <a:r>
              <a:rPr lang="en-US" dirty="0" smtClean="0">
                <a:solidFill>
                  <a:schemeClr val="bg1"/>
                </a:solidFill>
              </a:rPr>
              <a:t> layer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78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G:\Divisions\EST\Groups\SM\ThinFilms\Photos\Cavities 200-352-400 MHz\LEP\LEP_notank2.jpg"/>
          <p:cNvPicPr>
            <a:picLocks noChangeAspect="1" noChangeArrowheads="1"/>
          </p:cNvPicPr>
          <p:nvPr/>
        </p:nvPicPr>
        <p:blipFill>
          <a:blip r:embed="rId3" cstate="print"/>
          <a:srcRect l="7135"/>
          <a:stretch>
            <a:fillRect/>
          </a:stretch>
        </p:blipFill>
        <p:spPr bwMode="auto">
          <a:xfrm>
            <a:off x="107504" y="769942"/>
            <a:ext cx="3748988" cy="2803074"/>
          </a:xfrm>
          <a:prstGeom prst="rect">
            <a:avLst/>
          </a:prstGeom>
          <a:noFill/>
        </p:spPr>
      </p:pic>
      <p:pic>
        <p:nvPicPr>
          <p:cNvPr id="12" name="Picture 6" descr="P5030003_sharpened"/>
          <p:cNvPicPr>
            <a:picLocks noChangeAspect="1" noChangeArrowheads="1"/>
          </p:cNvPicPr>
          <p:nvPr/>
        </p:nvPicPr>
        <p:blipFill>
          <a:blip r:embed="rId4" cstate="print"/>
          <a:srcRect r="16720"/>
          <a:stretch>
            <a:fillRect/>
          </a:stretch>
        </p:blipFill>
        <p:spPr bwMode="auto">
          <a:xfrm>
            <a:off x="107504" y="3717032"/>
            <a:ext cx="18722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6" name="Picture 6"/>
          <p:cNvPicPr>
            <a:picLocks noChangeAspect="1" noChangeArrowheads="1"/>
          </p:cNvPicPr>
          <p:nvPr/>
        </p:nvPicPr>
        <p:blipFill>
          <a:blip r:embed="rId5" cstate="print"/>
          <a:srcRect l="21895" t="14492" r="23940" b="7246"/>
          <a:stretch>
            <a:fillRect/>
          </a:stretch>
        </p:blipFill>
        <p:spPr bwMode="auto">
          <a:xfrm>
            <a:off x="6012160" y="764704"/>
            <a:ext cx="3096344" cy="279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7"/>
          <p:cNvPicPr>
            <a:picLocks noChangeAspect="1" noChangeArrowheads="1"/>
          </p:cNvPicPr>
          <p:nvPr/>
        </p:nvPicPr>
        <p:blipFill>
          <a:blip r:embed="rId6" cstate="print"/>
          <a:srcRect l="10600" t="11389" r="11439" b="8538"/>
          <a:stretch>
            <a:fillRect/>
          </a:stretch>
        </p:blipFill>
        <p:spPr bwMode="auto">
          <a:xfrm>
            <a:off x="3923928" y="764704"/>
            <a:ext cx="2029951" cy="277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Imag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246" y="3717032"/>
            <a:ext cx="2105934" cy="2807912"/>
          </a:xfrm>
          <a:prstGeom prst="rect">
            <a:avLst/>
          </a:prstGeom>
          <a:ln w="3175">
            <a:noFill/>
          </a:ln>
        </p:spPr>
      </p:pic>
      <p:sp>
        <p:nvSpPr>
          <p:cNvPr id="21" name="Rectangle 20"/>
          <p:cNvSpPr/>
          <p:nvPr/>
        </p:nvSpPr>
        <p:spPr>
          <a:xfrm>
            <a:off x="2253915" y="3573016"/>
            <a:ext cx="4705247" cy="255454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GB" sz="2000" u="sng" dirty="0" smtClean="0"/>
              <a:t>Past</a:t>
            </a:r>
            <a:r>
              <a:rPr lang="en-GB" sz="2000" dirty="0" smtClean="0"/>
              <a:t>:</a:t>
            </a:r>
          </a:p>
          <a:p>
            <a:r>
              <a:rPr lang="en-GB" sz="2000" dirty="0" smtClean="0"/>
              <a:t>288 </a:t>
            </a:r>
            <a:r>
              <a:rPr lang="en-GB" sz="2000" dirty="0" err="1" smtClean="0"/>
              <a:t>Nb</a:t>
            </a:r>
            <a:r>
              <a:rPr lang="en-GB" sz="2000" dirty="0" smtClean="0"/>
              <a:t>/Cu cavities installed in LEP</a:t>
            </a:r>
          </a:p>
          <a:p>
            <a:r>
              <a:rPr lang="en-GB" sz="2000" dirty="0" smtClean="0"/>
              <a:t>16 </a:t>
            </a:r>
            <a:r>
              <a:rPr lang="en-GB" sz="2000" dirty="0" err="1" smtClean="0"/>
              <a:t>Nb</a:t>
            </a:r>
            <a:r>
              <a:rPr lang="en-GB" sz="2000" dirty="0" smtClean="0"/>
              <a:t>/Cu cavities installed in </a:t>
            </a:r>
            <a:r>
              <a:rPr lang="en-GB" sz="2000" dirty="0" smtClean="0"/>
              <a:t>LHC</a:t>
            </a:r>
          </a:p>
          <a:p>
            <a:r>
              <a:rPr lang="en-GB" sz="2000" dirty="0"/>
              <a:t>(+ Soleil prototypes, 3HC, 200 MHz Cornell...)</a:t>
            </a:r>
          </a:p>
          <a:p>
            <a:r>
              <a:rPr lang="en-GB" sz="2000" u="sng" dirty="0" smtClean="0"/>
              <a:t>Current</a:t>
            </a:r>
            <a:r>
              <a:rPr lang="en-GB" sz="2000" dirty="0" smtClean="0"/>
              <a:t>:</a:t>
            </a:r>
            <a:endParaRPr lang="en-GB" sz="2000" dirty="0" smtClean="0"/>
          </a:p>
          <a:p>
            <a:r>
              <a:rPr lang="en-GB" sz="2000" dirty="0" smtClean="0"/>
              <a:t>20 </a:t>
            </a:r>
            <a:r>
              <a:rPr lang="en-GB" sz="2000" dirty="0" err="1" smtClean="0"/>
              <a:t>Nb</a:t>
            </a:r>
            <a:r>
              <a:rPr lang="en-GB" sz="2000" dirty="0" smtClean="0"/>
              <a:t>/Cu </a:t>
            </a:r>
            <a:r>
              <a:rPr lang="en-GB" sz="2000" dirty="0" smtClean="0"/>
              <a:t>for </a:t>
            </a:r>
            <a:r>
              <a:rPr lang="en-GB" sz="2000" dirty="0" smtClean="0"/>
              <a:t>HIE-ISOLDE</a:t>
            </a:r>
          </a:p>
          <a:p>
            <a:r>
              <a:rPr lang="en-GB" sz="2000" dirty="0" smtClean="0"/>
              <a:t>Spare LHC cavities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883"/>
            <a:ext cx="8226854" cy="940443"/>
          </a:xfrm>
          <a:prstGeom prst="rect">
            <a:avLst/>
          </a:prstGeom>
        </p:spPr>
        <p:txBody>
          <a:bodyPr vert="horz" wrap="square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SRF thin films production activities I/III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77101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SRF thin films production activities </a:t>
            </a:r>
            <a:r>
              <a:rPr lang="en-US" sz="4000" dirty="0" smtClean="0"/>
              <a:t>II/III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HIE-ISOLDE QWR 100 MHz</a:t>
            </a:r>
          </a:p>
          <a:p>
            <a:pPr lvl="1"/>
            <a:r>
              <a:rPr lang="en-US" dirty="0" smtClean="0"/>
              <a:t>1 test cavity with sample holder + QPR sample</a:t>
            </a:r>
          </a:p>
          <a:p>
            <a:pPr lvl="1"/>
            <a:r>
              <a:rPr lang="en-US" dirty="0" smtClean="0"/>
              <a:t>20 “high-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” cavities (phase 1 + 2)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on going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12 “low-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” cavities (phase 3)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approved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8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693" y="3721565"/>
            <a:ext cx="1240073" cy="2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78705" y="4118632"/>
            <a:ext cx="34975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First </a:t>
            </a:r>
            <a:r>
              <a:rPr lang="en-US" dirty="0" err="1" smtClean="0"/>
              <a:t>cryomodule</a:t>
            </a:r>
            <a:r>
              <a:rPr lang="en-US" dirty="0" smtClean="0"/>
              <a:t> under commissioning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Coating of cavities for second </a:t>
            </a:r>
            <a:r>
              <a:rPr lang="en-US" dirty="0" err="1" smtClean="0"/>
              <a:t>cryomodule</a:t>
            </a:r>
            <a:r>
              <a:rPr lang="en-US" dirty="0" smtClean="0"/>
              <a:t> on the way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R&amp;D continuing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285" y="3322636"/>
            <a:ext cx="4068056" cy="340486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3863872" y="4546615"/>
            <a:ext cx="1047080" cy="1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73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SRF thin films production activities </a:t>
            </a:r>
            <a:r>
              <a:rPr lang="en-US" sz="3600" dirty="0" smtClean="0"/>
              <a:t>III/III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single cell 400 MHz spare cavities</a:t>
            </a:r>
          </a:p>
          <a:p>
            <a:pPr lvl="1"/>
            <a:r>
              <a:rPr lang="en-US" dirty="0" smtClean="0"/>
              <a:t>Test tube to asses coating setup</a:t>
            </a:r>
          </a:p>
          <a:p>
            <a:pPr lvl="1"/>
            <a:r>
              <a:rPr lang="en-US" dirty="0" smtClean="0"/>
              <a:t>2 prototypes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fabrication on going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1 full </a:t>
            </a:r>
            <a:r>
              <a:rPr lang="en-US" dirty="0" err="1" smtClean="0"/>
              <a:t>cryomodule</a:t>
            </a:r>
            <a:r>
              <a:rPr lang="en-US" dirty="0" smtClean="0"/>
              <a:t> + spares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http://anim3d.web.cern.ch/sites/anim3d.web.cern.ch/files/rf%20cavity%20occlu%20website%2008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81" y="3546644"/>
            <a:ext cx="4351694" cy="244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9" t="10152" r="42073" b="14622"/>
          <a:stretch/>
        </p:blipFill>
        <p:spPr bwMode="auto">
          <a:xfrm>
            <a:off x="7144512" y="1936792"/>
            <a:ext cx="1867687" cy="420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1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SRF thin films R&amp;D</a:t>
            </a:r>
            <a:r>
              <a:rPr lang="en-US" sz="4000" dirty="0" smtClean="0"/>
              <a:t>: projects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HIE-ISOLDE high/low-</a:t>
            </a:r>
            <a:r>
              <a:rPr lang="en-US" dirty="0" smtClean="0">
                <a:latin typeface="Symbol" panose="05050102010706020507" pitchFamily="18" charset="2"/>
              </a:rPr>
              <a:t>b </a:t>
            </a:r>
            <a:r>
              <a:rPr lang="en-US" dirty="0"/>
              <a:t>(100 MHz)</a:t>
            </a:r>
          </a:p>
          <a:p>
            <a:r>
              <a:rPr lang="en-US" dirty="0" smtClean="0"/>
              <a:t>HL-LHC Crab </a:t>
            </a:r>
            <a:r>
              <a:rPr lang="en-US" dirty="0" err="1" smtClean="0"/>
              <a:t>Nb</a:t>
            </a:r>
            <a:r>
              <a:rPr lang="en-US" dirty="0" smtClean="0"/>
              <a:t>/Cu (400 MHz)</a:t>
            </a:r>
          </a:p>
          <a:p>
            <a:r>
              <a:rPr lang="en-US" dirty="0" smtClean="0"/>
              <a:t>LHC upgrade/ERL/FCC (800 MHz)</a:t>
            </a:r>
          </a:p>
          <a:p>
            <a:r>
              <a:rPr lang="en-US" dirty="0" smtClean="0"/>
              <a:t>FCC (400/800 MHz)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8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6" t="5635" r="44298"/>
          <a:stretch/>
        </p:blipFill>
        <p:spPr>
          <a:xfrm flipH="1">
            <a:off x="2988354" y="923118"/>
            <a:ext cx="2334126" cy="48709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SRF thin films R&amp;D</a:t>
            </a:r>
            <a:r>
              <a:rPr lang="en-US" sz="4000" dirty="0" smtClean="0"/>
              <a:t>: cavities shapes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6" y="1373959"/>
            <a:ext cx="2315029" cy="415353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34628" y="5750249"/>
            <a:ext cx="207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QWR (HIE-ISOLDE)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88354" y="5746244"/>
            <a:ext cx="278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WOW Crab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/Cu (HL-LHC)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77264" y="5740563"/>
            <a:ext cx="25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elliptical x-cell(s) (FCC)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378292" y="1978145"/>
            <a:ext cx="0" cy="2571639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5400000">
            <a:off x="2182636" y="3108651"/>
            <a:ext cx="80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0.9 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215627" y="1636295"/>
            <a:ext cx="0" cy="298346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5400000">
            <a:off x="5019971" y="3178622"/>
            <a:ext cx="80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1.2 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6"/>
          <a:stretch/>
        </p:blipFill>
        <p:spPr bwMode="auto">
          <a:xfrm>
            <a:off x="5774143" y="1891140"/>
            <a:ext cx="3347121" cy="317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8334780" y="4807485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</a:rPr>
              <a:t>R. Calaga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SRF thin films R&amp;D: test substrates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08 July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250568" y="1375956"/>
            <a:ext cx="2557701" cy="4314221"/>
            <a:chOff x="7785289" y="16711229"/>
            <a:chExt cx="8083984" cy="1379677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15" t="19321" r="43556" b="14901"/>
            <a:stretch/>
          </p:blipFill>
          <p:spPr>
            <a:xfrm>
              <a:off x="11730659" y="16711229"/>
              <a:ext cx="3886415" cy="1379677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82457" y="22203990"/>
              <a:ext cx="7686816" cy="4987345"/>
            </a:xfrm>
            <a:prstGeom prst="rect">
              <a:avLst/>
            </a:prstGeom>
            <a:noFill/>
            <a:ln>
              <a:noFill/>
            </a:ln>
          </p:spPr>
        </p:sp>
        <p:cxnSp>
          <p:nvCxnSpPr>
            <p:cNvPr id="11" name="Straight Arrow Connector 10"/>
            <p:cNvCxnSpPr/>
            <p:nvPr/>
          </p:nvCxnSpPr>
          <p:spPr>
            <a:xfrm>
              <a:off x="11768297" y="20911838"/>
              <a:ext cx="2465810" cy="102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1768297" y="22584835"/>
              <a:ext cx="193774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1768297" y="25528004"/>
              <a:ext cx="193774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1768297" y="27297829"/>
              <a:ext cx="2423077" cy="10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785289" y="20592727"/>
              <a:ext cx="3981293" cy="1377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Upper anode bias connection</a:t>
              </a:r>
              <a:endParaRPr lang="fr-FR" sz="11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06930" y="22287469"/>
              <a:ext cx="3821832" cy="83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Upper anode</a:t>
              </a:r>
              <a:endParaRPr lang="fr-FR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64176" y="25280422"/>
              <a:ext cx="3821832" cy="83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Lower anode</a:t>
              </a:r>
              <a:endParaRPr lang="fr-FR" sz="11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64176" y="27030959"/>
              <a:ext cx="3821832" cy="1377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 smtClean="0"/>
                <a:t>Lower anode bias connection</a:t>
              </a:r>
              <a:endParaRPr lang="fr-FR" sz="11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41776" y="5822078"/>
            <a:ext cx="3210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Q4 sample cavity (HIE-ISOLDE)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00262" y="5816037"/>
            <a:ext cx="233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elliptical 1.3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GHz cavity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16014" t="6649" r="21769"/>
          <a:stretch/>
        </p:blipFill>
        <p:spPr bwMode="auto">
          <a:xfrm>
            <a:off x="775443" y="1073190"/>
            <a:ext cx="2100150" cy="179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6347121" y="5823093"/>
            <a:ext cx="2732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Si-wafer/quartz/Cu coupons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8" y="2859692"/>
            <a:ext cx="1500592" cy="297878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363" y="2859007"/>
            <a:ext cx="1605362" cy="2979472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>
            <a:off x="8322968" y="1408153"/>
            <a:ext cx="1" cy="1079474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8435295" y="3514900"/>
            <a:ext cx="1" cy="694714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5400000">
            <a:off x="7863194" y="1898344"/>
            <a:ext cx="127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126 mm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5400000">
            <a:off x="8001270" y="3847632"/>
            <a:ext cx="127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75 mm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5" t="1096" r="18607" b="15224"/>
          <a:stretch/>
        </p:blipFill>
        <p:spPr>
          <a:xfrm rot="5400000">
            <a:off x="6745926" y="3094273"/>
            <a:ext cx="1493393" cy="154134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4" t="12340" r="11566" b="14094"/>
          <a:stretch/>
        </p:blipFill>
        <p:spPr>
          <a:xfrm rot="16200000">
            <a:off x="7108785" y="4466842"/>
            <a:ext cx="925817" cy="1801078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>
          <a:xfrm flipH="1">
            <a:off x="5684839" y="2928542"/>
            <a:ext cx="1" cy="1536431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5400000">
            <a:off x="5227554" y="3644114"/>
            <a:ext cx="127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400 mm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8604343" y="5164010"/>
            <a:ext cx="0" cy="579559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5400000">
            <a:off x="8364331" y="5259763"/>
            <a:ext cx="884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35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721951" y="2727737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Orsay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Cu-disk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817093" y="4546766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QPR-sample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376228" y="1262166"/>
            <a:ext cx="0" cy="4745591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207025" y="1262166"/>
            <a:ext cx="0" cy="4745591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 descr="http://ipnwww.in2p3.fr/local/cache-vignettes/L391xH256/da_ecomi-b0d69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"/>
          <a:stretch/>
        </p:blipFill>
        <p:spPr bwMode="auto">
          <a:xfrm rot="5400000">
            <a:off x="6591983" y="1290678"/>
            <a:ext cx="1788495" cy="124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1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5206</TotalTime>
  <Words>939</Words>
  <Application>Microsoft Office PowerPoint</Application>
  <PresentationFormat>On-screen Show (4:3)</PresentationFormat>
  <Paragraphs>233</Paragraphs>
  <Slides>22</Slides>
  <Notes>1</Notes>
  <HiddenSlides>4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Unicode MS</vt:lpstr>
      <vt:lpstr>Arial</vt:lpstr>
      <vt:lpstr>Calibri</vt:lpstr>
      <vt:lpstr>Symbol</vt:lpstr>
      <vt:lpstr>Verdana</vt:lpstr>
      <vt:lpstr>Wingdings</vt:lpstr>
      <vt:lpstr>CERNCorporate4-3</vt:lpstr>
      <vt:lpstr>CorelPhotoPaint.Image.6</vt:lpstr>
      <vt:lpstr>Equation</vt:lpstr>
      <vt:lpstr>PowerPoint Presentation</vt:lpstr>
      <vt:lpstr>SRF thin films @ CERN</vt:lpstr>
      <vt:lpstr>Thin films activities @ CERN</vt:lpstr>
      <vt:lpstr>PowerPoint Presentation</vt:lpstr>
      <vt:lpstr>SRF thin films production activities II/III</vt:lpstr>
      <vt:lpstr>SRF thin films production activities III/III</vt:lpstr>
      <vt:lpstr>SRF thin films R&amp;D: projects</vt:lpstr>
      <vt:lpstr>SRF thin films R&amp;D: cavities shapes</vt:lpstr>
      <vt:lpstr>SRF thin films R&amp;D: test substrates</vt:lpstr>
      <vt:lpstr>SRF thin films R&amp;D: functionality characterization</vt:lpstr>
      <vt:lpstr>SRF thin films R&amp;D: topics</vt:lpstr>
      <vt:lpstr>SRF thin films R&amp;D: coating technics</vt:lpstr>
      <vt:lpstr>SRF thin films R&amp;D: SC material</vt:lpstr>
      <vt:lpstr>SRF thin films R&amp;D: material/thin film analysis</vt:lpstr>
      <vt:lpstr>SRF thin films R&amp;D: plasma diagnostics</vt:lpstr>
      <vt:lpstr>SRF thin films R&amp;D: plasma simulation</vt:lpstr>
      <vt:lpstr>PowerPoint Presentation</vt:lpstr>
      <vt:lpstr>PowerPoint Presentation</vt:lpstr>
      <vt:lpstr>PowerPoint Presentation</vt:lpstr>
      <vt:lpstr>PowerPoint Presentation</vt:lpstr>
      <vt:lpstr>SRF cavities bulk Nb vs thin film</vt:lpstr>
      <vt:lpstr>SRF thin films R&amp;D topics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 Rene Maurice Sublet</dc:creator>
  <cp:lastModifiedBy>Alban Rene Maurice Sublet</cp:lastModifiedBy>
  <cp:revision>251</cp:revision>
  <dcterms:created xsi:type="dcterms:W3CDTF">2015-06-19T07:52:30Z</dcterms:created>
  <dcterms:modified xsi:type="dcterms:W3CDTF">2015-07-08T12:12:29Z</dcterms:modified>
</cp:coreProperties>
</file>