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sldIdLst>
    <p:sldId id="257" r:id="rId2"/>
    <p:sldId id="258" r:id="rId3"/>
    <p:sldId id="259" r:id="rId4"/>
    <p:sldId id="262" r:id="rId5"/>
    <p:sldId id="287" r:id="rId6"/>
    <p:sldId id="263" r:id="rId7"/>
    <p:sldId id="267" r:id="rId8"/>
    <p:sldId id="286" r:id="rId9"/>
    <p:sldId id="278" r:id="rId10"/>
    <p:sldId id="288" r:id="rId11"/>
    <p:sldId id="264" r:id="rId12"/>
    <p:sldId id="266" r:id="rId13"/>
    <p:sldId id="261" r:id="rId14"/>
    <p:sldId id="28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lba_Sarrio\PROJECTS\Beam_Pipe_Hole\temperature_vs_time_transient_hole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Alba_Sarrio\PROJECTS\Beam_Pipe_Hole\temperature_vs_time_transient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GB" sz="1400"/>
              <a:t>Energy deposition </a:t>
            </a:r>
            <a:r>
              <a:rPr lang="en-GB" sz="1400" baseline="0"/>
              <a:t>along beam direction (1 pulse)</a:t>
            </a:r>
            <a:endParaRPr lang="en-GB" sz="1400"/>
          </a:p>
        </c:rich>
      </c:tx>
      <c:layout>
        <c:manualLayout>
          <c:xMode val="edge"/>
          <c:yMode val="edge"/>
          <c:x val="0.19318126252777623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946703086751608"/>
          <c:y val="0.1587127145510378"/>
          <c:w val="0.8099497813212404"/>
          <c:h val="0.65298055069657912"/>
        </c:manualLayout>
      </c:layout>
      <c:scatterChart>
        <c:scatterStyle val="lineMarker"/>
        <c:varyColors val="0"/>
        <c:ser>
          <c:idx val="0"/>
          <c:order val="0"/>
          <c:spPr>
            <a:ln w="15875">
              <a:solidFill>
                <a:srgbClr val="0070C0"/>
              </a:solidFill>
            </a:ln>
          </c:spPr>
          <c:marker>
            <c:symbol val="diamond"/>
            <c:size val="2"/>
            <c:spPr>
              <a:ln w="0"/>
            </c:spPr>
          </c:marker>
          <c:xVal>
            <c:numRef>
              <c:f>Sheet1!$N$2:$N$23</c:f>
              <c:numCache>
                <c:formatCode>0.00E+00</c:formatCode>
                <c:ptCount val="22"/>
                <c:pt idx="0" formatCode="General">
                  <c:v>0</c:v>
                </c:pt>
                <c:pt idx="1">
                  <c:v>5.4315000000000288E-4</c:v>
                </c:pt>
                <c:pt idx="2">
                  <c:v>1.0863000000000012E-3</c:v>
                </c:pt>
                <c:pt idx="3">
                  <c:v>1.6294000000000042E-3</c:v>
                </c:pt>
                <c:pt idx="4">
                  <c:v>2.1726000000000002E-3</c:v>
                </c:pt>
                <c:pt idx="5">
                  <c:v>2.7157000000000067E-3</c:v>
                </c:pt>
                <c:pt idx="6">
                  <c:v>3.2589000000000107E-3</c:v>
                </c:pt>
                <c:pt idx="7">
                  <c:v>3.8020000000000037E-3</c:v>
                </c:pt>
                <c:pt idx="8">
                  <c:v>4.3452000000000048E-3</c:v>
                </c:pt>
                <c:pt idx="9">
                  <c:v>4.8883000000000103E-3</c:v>
                </c:pt>
                <c:pt idx="10">
                  <c:v>5.4315000000000188E-3</c:v>
                </c:pt>
                <c:pt idx="11">
                  <c:v>5.9746000000000235E-3</c:v>
                </c:pt>
                <c:pt idx="12">
                  <c:v>6.5177000000000039E-3</c:v>
                </c:pt>
                <c:pt idx="13">
                  <c:v>7.0609000000000036E-3</c:v>
                </c:pt>
                <c:pt idx="14">
                  <c:v>7.6040000000000057E-3</c:v>
                </c:pt>
                <c:pt idx="15">
                  <c:v>8.1472000000000003E-3</c:v>
                </c:pt>
                <c:pt idx="16">
                  <c:v>8.6903000000000067E-3</c:v>
                </c:pt>
                <c:pt idx="17">
                  <c:v>9.2335000000000091E-3</c:v>
                </c:pt>
                <c:pt idx="18">
                  <c:v>9.7766000000000207E-3</c:v>
                </c:pt>
                <c:pt idx="19">
                  <c:v>1.0319999999999998E-2</c:v>
                </c:pt>
                <c:pt idx="20">
                  <c:v>1.0863000000000006E-2</c:v>
                </c:pt>
                <c:pt idx="21">
                  <c:v>1.1406000000000006E-2</c:v>
                </c:pt>
              </c:numCache>
            </c:numRef>
          </c:xVal>
          <c:yVal>
            <c:numRef>
              <c:f>Sheet1!$O$2:$O$23</c:f>
              <c:numCache>
                <c:formatCode>General</c:formatCode>
                <c:ptCount val="22"/>
                <c:pt idx="0">
                  <c:v>3415.9</c:v>
                </c:pt>
                <c:pt idx="1">
                  <c:v>3761.4</c:v>
                </c:pt>
                <c:pt idx="2">
                  <c:v>4116</c:v>
                </c:pt>
                <c:pt idx="3">
                  <c:v>4245.8</c:v>
                </c:pt>
                <c:pt idx="4">
                  <c:v>4361.5</c:v>
                </c:pt>
                <c:pt idx="5">
                  <c:v>4292.5</c:v>
                </c:pt>
                <c:pt idx="6">
                  <c:v>4174.8</c:v>
                </c:pt>
                <c:pt idx="7">
                  <c:v>4012.4</c:v>
                </c:pt>
                <c:pt idx="8">
                  <c:v>3841.3</c:v>
                </c:pt>
                <c:pt idx="9">
                  <c:v>3662.6</c:v>
                </c:pt>
                <c:pt idx="10">
                  <c:v>3470.2</c:v>
                </c:pt>
                <c:pt idx="11">
                  <c:v>3292.7</c:v>
                </c:pt>
                <c:pt idx="12">
                  <c:v>3134.6</c:v>
                </c:pt>
                <c:pt idx="13">
                  <c:v>2978.4</c:v>
                </c:pt>
                <c:pt idx="14">
                  <c:v>2815.4</c:v>
                </c:pt>
                <c:pt idx="15">
                  <c:v>2662</c:v>
                </c:pt>
                <c:pt idx="16">
                  <c:v>2538.4</c:v>
                </c:pt>
                <c:pt idx="17">
                  <c:v>2412</c:v>
                </c:pt>
                <c:pt idx="18">
                  <c:v>2287.1</c:v>
                </c:pt>
                <c:pt idx="19">
                  <c:v>2162.1999999999998</c:v>
                </c:pt>
                <c:pt idx="20">
                  <c:v>2010.8</c:v>
                </c:pt>
                <c:pt idx="21">
                  <c:v>1855.1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322688"/>
        <c:axId val="78349824"/>
      </c:scatterChart>
      <c:valAx>
        <c:axId val="78322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distance on beam direction [m]</a:t>
                </a:r>
              </a:p>
            </c:rich>
          </c:tx>
          <c:layout>
            <c:manualLayout>
              <c:xMode val="edge"/>
              <c:yMode val="edge"/>
              <c:x val="0.66144257035424769"/>
              <c:y val="0.73665119641677634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78349824"/>
        <c:crosses val="autoZero"/>
        <c:crossBetween val="midCat"/>
      </c:valAx>
      <c:valAx>
        <c:axId val="78349824"/>
        <c:scaling>
          <c:orientation val="minMax"/>
          <c:min val="15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Energy density </a:t>
                </a:r>
                <a:r>
                  <a:rPr lang="en-GB" baseline="0"/>
                  <a:t>[J/cm3-pulse]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2.4839958300164576E-2"/>
              <c:y val="0.1639894962958658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7832268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Peak Temperature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145449767983079"/>
          <c:y val="0.12874405985502324"/>
          <c:w val="0.81122105223672403"/>
          <c:h val="0.6538728492271811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T [C]</c:v>
                </c:pt>
              </c:strCache>
            </c:strRef>
          </c:tx>
          <c:spPr>
            <a:ln w="15875">
              <a:solidFill>
                <a:srgbClr val="0070C0"/>
              </a:solidFill>
            </a:ln>
          </c:spPr>
          <c:marker>
            <c:symbol val="diamond"/>
            <c:size val="2"/>
          </c:marker>
          <c:xVal>
            <c:numRef>
              <c:f>Sheet1!$J$2:$J$281</c:f>
              <c:numCache>
                <c:formatCode>0.00E+00</c:formatCode>
                <c:ptCount val="280"/>
                <c:pt idx="0">
                  <c:v>1.0000000000000029E-4</c:v>
                </c:pt>
                <c:pt idx="1">
                  <c:v>2.0000000000000052E-4</c:v>
                </c:pt>
                <c:pt idx="2">
                  <c:v>3.0000000000000079E-4</c:v>
                </c:pt>
                <c:pt idx="3">
                  <c:v>4.0000000000000034E-4</c:v>
                </c:pt>
                <c:pt idx="4">
                  <c:v>9.1269000000000003E-2</c:v>
                </c:pt>
                <c:pt idx="5" formatCode="General">
                  <c:v>0.18214000000000033</c:v>
                </c:pt>
                <c:pt idx="6" formatCode="General">
                  <c:v>0.27301000000000031</c:v>
                </c:pt>
                <c:pt idx="7" formatCode="General">
                  <c:v>0.36388000000000104</c:v>
                </c:pt>
                <c:pt idx="8" formatCode="General">
                  <c:v>0.45475000000000004</c:v>
                </c:pt>
                <c:pt idx="9" formatCode="General">
                  <c:v>0.54561000000000004</c:v>
                </c:pt>
                <c:pt idx="10" formatCode="General">
                  <c:v>0.63648000000000005</c:v>
                </c:pt>
                <c:pt idx="11" formatCode="General">
                  <c:v>0.72735000000000005</c:v>
                </c:pt>
                <c:pt idx="12" formatCode="General">
                  <c:v>0.8182199999999995</c:v>
                </c:pt>
                <c:pt idx="13" formatCode="General">
                  <c:v>0.90908999999999951</c:v>
                </c:pt>
                <c:pt idx="14" formatCode="General">
                  <c:v>0.90919000000000005</c:v>
                </c:pt>
                <c:pt idx="15" formatCode="General">
                  <c:v>0.90929000000000004</c:v>
                </c:pt>
                <c:pt idx="16" formatCode="General">
                  <c:v>0.90939000000000003</c:v>
                </c:pt>
                <c:pt idx="17" formatCode="General">
                  <c:v>0.90949000000000002</c:v>
                </c:pt>
                <c:pt idx="18" formatCode="General">
                  <c:v>1.0004</c:v>
                </c:pt>
                <c:pt idx="19" formatCode="General">
                  <c:v>1.0911999999999973</c:v>
                </c:pt>
                <c:pt idx="20" formatCode="General">
                  <c:v>1.1820999999999999</c:v>
                </c:pt>
                <c:pt idx="21" formatCode="General">
                  <c:v>1.272999999999997</c:v>
                </c:pt>
                <c:pt idx="22" formatCode="General">
                  <c:v>1.363799999999997</c:v>
                </c:pt>
                <c:pt idx="23" formatCode="General">
                  <c:v>1.454699999999997</c:v>
                </c:pt>
                <c:pt idx="24" formatCode="General">
                  <c:v>1.545599999999997</c:v>
                </c:pt>
                <c:pt idx="25" formatCode="General">
                  <c:v>1.6364000000000001</c:v>
                </c:pt>
                <c:pt idx="26" formatCode="General">
                  <c:v>1.7272999999999965</c:v>
                </c:pt>
                <c:pt idx="27" formatCode="General">
                  <c:v>1.8182</c:v>
                </c:pt>
                <c:pt idx="28" formatCode="General">
                  <c:v>1.8183</c:v>
                </c:pt>
                <c:pt idx="29" formatCode="General">
                  <c:v>1.8184</c:v>
                </c:pt>
                <c:pt idx="30" formatCode="General">
                  <c:v>1.8185</c:v>
                </c:pt>
                <c:pt idx="31" formatCode="General">
                  <c:v>1.8186</c:v>
                </c:pt>
                <c:pt idx="32" formatCode="General">
                  <c:v>1.9095</c:v>
                </c:pt>
                <c:pt idx="33" formatCode="General">
                  <c:v>2.0003000000000002</c:v>
                </c:pt>
                <c:pt idx="34" formatCode="General">
                  <c:v>2.0911999999999997</c:v>
                </c:pt>
                <c:pt idx="35" formatCode="General">
                  <c:v>2.1821000000000002</c:v>
                </c:pt>
                <c:pt idx="36" formatCode="General">
                  <c:v>2.2728999999999977</c:v>
                </c:pt>
                <c:pt idx="37" formatCode="General">
                  <c:v>2.3637999999999999</c:v>
                </c:pt>
                <c:pt idx="38" formatCode="General">
                  <c:v>2.4546999999999977</c:v>
                </c:pt>
                <c:pt idx="39" formatCode="General">
                  <c:v>2.5455000000000001</c:v>
                </c:pt>
                <c:pt idx="40" formatCode="General">
                  <c:v>2.6363999999999987</c:v>
                </c:pt>
                <c:pt idx="41" formatCode="General">
                  <c:v>2.7273000000000058</c:v>
                </c:pt>
                <c:pt idx="42" formatCode="General">
                  <c:v>2.7274000000000012</c:v>
                </c:pt>
                <c:pt idx="43" formatCode="General">
                  <c:v>2.7275000000000058</c:v>
                </c:pt>
                <c:pt idx="44" formatCode="General">
                  <c:v>2.7276000000000002</c:v>
                </c:pt>
                <c:pt idx="45" formatCode="General">
                  <c:v>2.7277000000000058</c:v>
                </c:pt>
                <c:pt idx="46" formatCode="General">
                  <c:v>2.8184999999999967</c:v>
                </c:pt>
                <c:pt idx="47" formatCode="General">
                  <c:v>2.9093999999999998</c:v>
                </c:pt>
                <c:pt idx="48" formatCode="General">
                  <c:v>3.0003000000000002</c:v>
                </c:pt>
                <c:pt idx="49" formatCode="General">
                  <c:v>3.0911</c:v>
                </c:pt>
                <c:pt idx="50" formatCode="General">
                  <c:v>3.1819999999999999</c:v>
                </c:pt>
                <c:pt idx="51" formatCode="General">
                  <c:v>3.2728999999999977</c:v>
                </c:pt>
                <c:pt idx="52" formatCode="General">
                  <c:v>3.3637999999999999</c:v>
                </c:pt>
                <c:pt idx="53" formatCode="General">
                  <c:v>3.4545999999999997</c:v>
                </c:pt>
                <c:pt idx="54" formatCode="General">
                  <c:v>3.5455000000000001</c:v>
                </c:pt>
                <c:pt idx="55" formatCode="General">
                  <c:v>3.6363999999999987</c:v>
                </c:pt>
                <c:pt idx="56" formatCode="General">
                  <c:v>3.6364999999999967</c:v>
                </c:pt>
                <c:pt idx="57" formatCode="General">
                  <c:v>3.6365999999999987</c:v>
                </c:pt>
                <c:pt idx="58" formatCode="General">
                  <c:v>3.6366999999999967</c:v>
                </c:pt>
                <c:pt idx="59" formatCode="General">
                  <c:v>3.6367999999999987</c:v>
                </c:pt>
                <c:pt idx="60" formatCode="General">
                  <c:v>3.7276000000000002</c:v>
                </c:pt>
                <c:pt idx="61" formatCode="General">
                  <c:v>3.8184999999999967</c:v>
                </c:pt>
                <c:pt idx="62" formatCode="General">
                  <c:v>3.9093999999999998</c:v>
                </c:pt>
                <c:pt idx="63" formatCode="General">
                  <c:v>4.0002000000000004</c:v>
                </c:pt>
                <c:pt idx="64" formatCode="General">
                  <c:v>4.0911</c:v>
                </c:pt>
                <c:pt idx="65" formatCode="General">
                  <c:v>4.1819999999999995</c:v>
                </c:pt>
                <c:pt idx="66" formatCode="General">
                  <c:v>4.2728000000000002</c:v>
                </c:pt>
                <c:pt idx="67" formatCode="General">
                  <c:v>4.3636999999999997</c:v>
                </c:pt>
                <c:pt idx="68" formatCode="General">
                  <c:v>4.4546000000000001</c:v>
                </c:pt>
                <c:pt idx="69" formatCode="General">
                  <c:v>4.5454999999999997</c:v>
                </c:pt>
                <c:pt idx="70" formatCode="General">
                  <c:v>4.5456000000000003</c:v>
                </c:pt>
                <c:pt idx="71" formatCode="General">
                  <c:v>4.5457000000000001</c:v>
                </c:pt>
                <c:pt idx="72" formatCode="General">
                  <c:v>4.5457999999999998</c:v>
                </c:pt>
                <c:pt idx="73" formatCode="General">
                  <c:v>4.5458999999999996</c:v>
                </c:pt>
                <c:pt idx="74" formatCode="General">
                  <c:v>4.6367000000000003</c:v>
                </c:pt>
                <c:pt idx="75" formatCode="General">
                  <c:v>4.7275999999999945</c:v>
                </c:pt>
                <c:pt idx="76" formatCode="General">
                  <c:v>4.8184999999999985</c:v>
                </c:pt>
                <c:pt idx="77" formatCode="General">
                  <c:v>4.9093000000000107</c:v>
                </c:pt>
                <c:pt idx="78" formatCode="General">
                  <c:v>5.0002000000000004</c:v>
                </c:pt>
                <c:pt idx="79" formatCode="General">
                  <c:v>5.0911</c:v>
                </c:pt>
                <c:pt idx="80" formatCode="General">
                  <c:v>5.1818999999999997</c:v>
                </c:pt>
                <c:pt idx="81" formatCode="General">
                  <c:v>5.2728000000000002</c:v>
                </c:pt>
                <c:pt idx="82" formatCode="General">
                  <c:v>5.3636999999999997</c:v>
                </c:pt>
                <c:pt idx="83" formatCode="General">
                  <c:v>5.4544999999999995</c:v>
                </c:pt>
                <c:pt idx="84" formatCode="General">
                  <c:v>5.4546000000000001</c:v>
                </c:pt>
                <c:pt idx="85" formatCode="General">
                  <c:v>5.4546999999999999</c:v>
                </c:pt>
                <c:pt idx="86" formatCode="General">
                  <c:v>5.4547999999999996</c:v>
                </c:pt>
                <c:pt idx="87" formatCode="General">
                  <c:v>5.4548999999999985</c:v>
                </c:pt>
                <c:pt idx="88" formatCode="General">
                  <c:v>5.5457999999999998</c:v>
                </c:pt>
                <c:pt idx="89" formatCode="General">
                  <c:v>5.6367000000000003</c:v>
                </c:pt>
                <c:pt idx="90" formatCode="General">
                  <c:v>5.7275999999999945</c:v>
                </c:pt>
                <c:pt idx="91" formatCode="General">
                  <c:v>5.8183999999999996</c:v>
                </c:pt>
                <c:pt idx="92" formatCode="General">
                  <c:v>5.9093000000000107</c:v>
                </c:pt>
                <c:pt idx="93" formatCode="General">
                  <c:v>6.0002000000000004</c:v>
                </c:pt>
                <c:pt idx="94" formatCode="General">
                  <c:v>6.0910000000000002</c:v>
                </c:pt>
                <c:pt idx="95" formatCode="General">
                  <c:v>6.1818999999999997</c:v>
                </c:pt>
                <c:pt idx="96" formatCode="General">
                  <c:v>6.2728000000000002</c:v>
                </c:pt>
                <c:pt idx="97" formatCode="General">
                  <c:v>6.3635999999999955</c:v>
                </c:pt>
                <c:pt idx="98" formatCode="General">
                  <c:v>6.3636999999999997</c:v>
                </c:pt>
                <c:pt idx="99" formatCode="General">
                  <c:v>6.3637999999999995</c:v>
                </c:pt>
                <c:pt idx="100" formatCode="General">
                  <c:v>6.3638999999999966</c:v>
                </c:pt>
                <c:pt idx="101" formatCode="General">
                  <c:v>6.3639999999999946</c:v>
                </c:pt>
                <c:pt idx="102" formatCode="General">
                  <c:v>6.4548999999999985</c:v>
                </c:pt>
                <c:pt idx="103" formatCode="General">
                  <c:v>6.5457999999999998</c:v>
                </c:pt>
                <c:pt idx="104" formatCode="General">
                  <c:v>6.6365999999999996</c:v>
                </c:pt>
                <c:pt idx="105" formatCode="General">
                  <c:v>6.7274999999999965</c:v>
                </c:pt>
                <c:pt idx="106" formatCode="General">
                  <c:v>6.8183999999999996</c:v>
                </c:pt>
                <c:pt idx="107" formatCode="General">
                  <c:v>6.9093000000000107</c:v>
                </c:pt>
                <c:pt idx="108" formatCode="General">
                  <c:v>7.0000999999999998</c:v>
                </c:pt>
                <c:pt idx="109" formatCode="General">
                  <c:v>7.0910000000000002</c:v>
                </c:pt>
                <c:pt idx="110" formatCode="General">
                  <c:v>7.1818999999999997</c:v>
                </c:pt>
                <c:pt idx="111" formatCode="General">
                  <c:v>7.2727000000000004</c:v>
                </c:pt>
                <c:pt idx="112" formatCode="General">
                  <c:v>7.2728000000000002</c:v>
                </c:pt>
                <c:pt idx="113" formatCode="General">
                  <c:v>7.2728999999999999</c:v>
                </c:pt>
                <c:pt idx="114" formatCode="General">
                  <c:v>7.2729999999999997</c:v>
                </c:pt>
                <c:pt idx="115" formatCode="General">
                  <c:v>7.2731000000000003</c:v>
                </c:pt>
                <c:pt idx="116" formatCode="General">
                  <c:v>7.3639999999999946</c:v>
                </c:pt>
                <c:pt idx="117" formatCode="General">
                  <c:v>7.4548999999999985</c:v>
                </c:pt>
                <c:pt idx="118" formatCode="General">
                  <c:v>7.5457000000000001</c:v>
                </c:pt>
                <c:pt idx="119" formatCode="General">
                  <c:v>7.6365999999999996</c:v>
                </c:pt>
                <c:pt idx="120" formatCode="General">
                  <c:v>7.7274999999999965</c:v>
                </c:pt>
                <c:pt idx="121" formatCode="General">
                  <c:v>7.8182999999999998</c:v>
                </c:pt>
                <c:pt idx="122" formatCode="General">
                  <c:v>7.9092000000000118</c:v>
                </c:pt>
                <c:pt idx="123" formatCode="General">
                  <c:v>8.0001000000000015</c:v>
                </c:pt>
                <c:pt idx="124" formatCode="General">
                  <c:v>8.0909000000000013</c:v>
                </c:pt>
                <c:pt idx="125" formatCode="General">
                  <c:v>8.1818000000000008</c:v>
                </c:pt>
                <c:pt idx="126" formatCode="General">
                  <c:v>8.1819000000000006</c:v>
                </c:pt>
                <c:pt idx="127" formatCode="General">
                  <c:v>8.1820000000000004</c:v>
                </c:pt>
                <c:pt idx="128" formatCode="General">
                  <c:v>8.1821000000000002</c:v>
                </c:pt>
                <c:pt idx="129" formatCode="General">
                  <c:v>8.1822000000000035</c:v>
                </c:pt>
                <c:pt idx="130" formatCode="General">
                  <c:v>8.2731000000000012</c:v>
                </c:pt>
                <c:pt idx="131" formatCode="General">
                  <c:v>8.3640000000000008</c:v>
                </c:pt>
                <c:pt idx="132" formatCode="General">
                  <c:v>8.4548000000000005</c:v>
                </c:pt>
                <c:pt idx="133" formatCode="General">
                  <c:v>8.5457000000000001</c:v>
                </c:pt>
                <c:pt idx="134" formatCode="General">
                  <c:v>8.6366000000000014</c:v>
                </c:pt>
                <c:pt idx="135" formatCode="General">
                  <c:v>8.7273999999999994</c:v>
                </c:pt>
                <c:pt idx="136" formatCode="General">
                  <c:v>8.8183000000000007</c:v>
                </c:pt>
                <c:pt idx="137" formatCode="General">
                  <c:v>8.9092000000000002</c:v>
                </c:pt>
                <c:pt idx="138" formatCode="General">
                  <c:v>9</c:v>
                </c:pt>
                <c:pt idx="139" formatCode="General">
                  <c:v>9.0909000000000013</c:v>
                </c:pt>
                <c:pt idx="140" formatCode="General">
                  <c:v>9.0910000000000011</c:v>
                </c:pt>
                <c:pt idx="141" formatCode="General">
                  <c:v>9.0911000000000008</c:v>
                </c:pt>
                <c:pt idx="142" formatCode="General">
                  <c:v>9.0912000000000006</c:v>
                </c:pt>
                <c:pt idx="143" formatCode="General">
                  <c:v>9.0913000000000004</c:v>
                </c:pt>
                <c:pt idx="144" formatCode="General">
                  <c:v>9.1822000000000035</c:v>
                </c:pt>
                <c:pt idx="145" formatCode="General">
                  <c:v>9.2730000000000015</c:v>
                </c:pt>
                <c:pt idx="146" formatCode="General">
                  <c:v>9.3639000000000028</c:v>
                </c:pt>
                <c:pt idx="147" formatCode="General">
                  <c:v>9.4548000000000005</c:v>
                </c:pt>
                <c:pt idx="148" formatCode="General">
                  <c:v>9.5457000000000001</c:v>
                </c:pt>
                <c:pt idx="149" formatCode="General">
                  <c:v>9.6365000000000016</c:v>
                </c:pt>
                <c:pt idx="150" formatCode="General">
                  <c:v>9.7273999999999994</c:v>
                </c:pt>
                <c:pt idx="151" formatCode="General">
                  <c:v>9.8183000000000007</c:v>
                </c:pt>
                <c:pt idx="152" formatCode="General">
                  <c:v>9.9091000000000005</c:v>
                </c:pt>
                <c:pt idx="153" formatCode="General">
                  <c:v>10</c:v>
                </c:pt>
                <c:pt idx="154" formatCode="General">
                  <c:v>10</c:v>
                </c:pt>
                <c:pt idx="155" formatCode="General">
                  <c:v>10</c:v>
                </c:pt>
                <c:pt idx="156" formatCode="General">
                  <c:v>10</c:v>
                </c:pt>
                <c:pt idx="157" formatCode="General">
                  <c:v>10</c:v>
                </c:pt>
                <c:pt idx="158" formatCode="General">
                  <c:v>10.091000000000001</c:v>
                </c:pt>
                <c:pt idx="159" formatCode="General">
                  <c:v>10.182</c:v>
                </c:pt>
                <c:pt idx="160" formatCode="General">
                  <c:v>10.273</c:v>
                </c:pt>
                <c:pt idx="161" formatCode="General">
                  <c:v>10.364000000000004</c:v>
                </c:pt>
                <c:pt idx="162" formatCode="General">
                  <c:v>10.455000000000025</c:v>
                </c:pt>
                <c:pt idx="163" formatCode="General">
                  <c:v>10.546000000000001</c:v>
                </c:pt>
                <c:pt idx="164" formatCode="General">
                  <c:v>10.636000000000001</c:v>
                </c:pt>
                <c:pt idx="165" formatCode="General">
                  <c:v>10.727</c:v>
                </c:pt>
                <c:pt idx="166" formatCode="General">
                  <c:v>10.818</c:v>
                </c:pt>
                <c:pt idx="167" formatCode="General">
                  <c:v>10.909000000000002</c:v>
                </c:pt>
                <c:pt idx="168" formatCode="General">
                  <c:v>10.909000000000002</c:v>
                </c:pt>
                <c:pt idx="169" formatCode="General">
                  <c:v>10.909000000000002</c:v>
                </c:pt>
                <c:pt idx="170" formatCode="General">
                  <c:v>10.909000000000002</c:v>
                </c:pt>
                <c:pt idx="171" formatCode="General">
                  <c:v>10.909000000000002</c:v>
                </c:pt>
                <c:pt idx="172" formatCode="General">
                  <c:v>11</c:v>
                </c:pt>
                <c:pt idx="173" formatCode="General">
                  <c:v>11.091000000000001</c:v>
                </c:pt>
                <c:pt idx="174" formatCode="General">
                  <c:v>11.182</c:v>
                </c:pt>
                <c:pt idx="175" formatCode="General">
                  <c:v>11.273</c:v>
                </c:pt>
                <c:pt idx="176" formatCode="General">
                  <c:v>11.364000000000004</c:v>
                </c:pt>
                <c:pt idx="177" formatCode="General">
                  <c:v>11.455000000000025</c:v>
                </c:pt>
                <c:pt idx="178" formatCode="General">
                  <c:v>11.546000000000001</c:v>
                </c:pt>
                <c:pt idx="179" formatCode="General">
                  <c:v>11.636000000000001</c:v>
                </c:pt>
                <c:pt idx="180" formatCode="General">
                  <c:v>11.727</c:v>
                </c:pt>
                <c:pt idx="181" formatCode="General">
                  <c:v>11.818</c:v>
                </c:pt>
                <c:pt idx="182" formatCode="General">
                  <c:v>11.818</c:v>
                </c:pt>
                <c:pt idx="183" formatCode="General">
                  <c:v>11.818</c:v>
                </c:pt>
                <c:pt idx="184" formatCode="General">
                  <c:v>11.818</c:v>
                </c:pt>
                <c:pt idx="185" formatCode="General">
                  <c:v>11.819000000000004</c:v>
                </c:pt>
                <c:pt idx="186" formatCode="General">
                  <c:v>11.909000000000002</c:v>
                </c:pt>
                <c:pt idx="187" formatCode="General">
                  <c:v>12</c:v>
                </c:pt>
                <c:pt idx="188" formatCode="General">
                  <c:v>12.091000000000001</c:v>
                </c:pt>
                <c:pt idx="189" formatCode="General">
                  <c:v>12.182</c:v>
                </c:pt>
                <c:pt idx="190" formatCode="General">
                  <c:v>12.273</c:v>
                </c:pt>
                <c:pt idx="191" formatCode="General">
                  <c:v>12.364000000000004</c:v>
                </c:pt>
                <c:pt idx="192" formatCode="General">
                  <c:v>12.455000000000025</c:v>
                </c:pt>
                <c:pt idx="193" formatCode="General">
                  <c:v>12.546000000000001</c:v>
                </c:pt>
                <c:pt idx="194" formatCode="General">
                  <c:v>12.636000000000001</c:v>
                </c:pt>
                <c:pt idx="195" formatCode="General">
                  <c:v>12.727</c:v>
                </c:pt>
                <c:pt idx="196" formatCode="General">
                  <c:v>12.727</c:v>
                </c:pt>
                <c:pt idx="197" formatCode="General">
                  <c:v>12.727</c:v>
                </c:pt>
                <c:pt idx="198" formatCode="General">
                  <c:v>12.728</c:v>
                </c:pt>
                <c:pt idx="199" formatCode="General">
                  <c:v>12.728</c:v>
                </c:pt>
                <c:pt idx="200" formatCode="General">
                  <c:v>12.819000000000004</c:v>
                </c:pt>
                <c:pt idx="201" formatCode="General">
                  <c:v>12.909000000000002</c:v>
                </c:pt>
                <c:pt idx="202" formatCode="General">
                  <c:v>13</c:v>
                </c:pt>
                <c:pt idx="203" formatCode="General">
                  <c:v>13.091000000000001</c:v>
                </c:pt>
                <c:pt idx="204" formatCode="General">
                  <c:v>13.182</c:v>
                </c:pt>
                <c:pt idx="205" formatCode="General">
                  <c:v>13.273</c:v>
                </c:pt>
                <c:pt idx="206" formatCode="General">
                  <c:v>13.364000000000004</c:v>
                </c:pt>
                <c:pt idx="207" formatCode="General">
                  <c:v>13.455000000000025</c:v>
                </c:pt>
                <c:pt idx="208" formatCode="General">
                  <c:v>13.545</c:v>
                </c:pt>
                <c:pt idx="209" formatCode="General">
                  <c:v>13.636000000000001</c:v>
                </c:pt>
                <c:pt idx="210" formatCode="General">
                  <c:v>13.636000000000001</c:v>
                </c:pt>
                <c:pt idx="211" formatCode="General">
                  <c:v>13.637</c:v>
                </c:pt>
                <c:pt idx="212" formatCode="General">
                  <c:v>13.637</c:v>
                </c:pt>
                <c:pt idx="213" formatCode="General">
                  <c:v>13.637</c:v>
                </c:pt>
                <c:pt idx="214" formatCode="General">
                  <c:v>13.728</c:v>
                </c:pt>
                <c:pt idx="215" formatCode="General">
                  <c:v>13.819000000000004</c:v>
                </c:pt>
                <c:pt idx="216" formatCode="General">
                  <c:v>13.909000000000002</c:v>
                </c:pt>
                <c:pt idx="217" formatCode="General">
                  <c:v>14</c:v>
                </c:pt>
                <c:pt idx="218" formatCode="General">
                  <c:v>14.091000000000001</c:v>
                </c:pt>
                <c:pt idx="219" formatCode="General">
                  <c:v>14.182</c:v>
                </c:pt>
                <c:pt idx="220" formatCode="General">
                  <c:v>14.273</c:v>
                </c:pt>
                <c:pt idx="221" formatCode="General">
                  <c:v>14.364000000000004</c:v>
                </c:pt>
                <c:pt idx="222" formatCode="General">
                  <c:v>14.455000000000025</c:v>
                </c:pt>
                <c:pt idx="223" formatCode="General">
                  <c:v>14.545</c:v>
                </c:pt>
                <c:pt idx="224" formatCode="General">
                  <c:v>14.546000000000001</c:v>
                </c:pt>
                <c:pt idx="225" formatCode="General">
                  <c:v>14.546000000000001</c:v>
                </c:pt>
                <c:pt idx="226" formatCode="General">
                  <c:v>14.546000000000001</c:v>
                </c:pt>
                <c:pt idx="227" formatCode="General">
                  <c:v>14.546000000000001</c:v>
                </c:pt>
                <c:pt idx="228" formatCode="General">
                  <c:v>14.637</c:v>
                </c:pt>
                <c:pt idx="229" formatCode="General">
                  <c:v>14.728</c:v>
                </c:pt>
                <c:pt idx="230" formatCode="General">
                  <c:v>14.818</c:v>
                </c:pt>
                <c:pt idx="231" formatCode="General">
                  <c:v>14.909000000000002</c:v>
                </c:pt>
                <c:pt idx="232" formatCode="General">
                  <c:v>15</c:v>
                </c:pt>
                <c:pt idx="233" formatCode="General">
                  <c:v>15.091000000000001</c:v>
                </c:pt>
                <c:pt idx="234" formatCode="General">
                  <c:v>15.182</c:v>
                </c:pt>
                <c:pt idx="235" formatCode="General">
                  <c:v>15.273</c:v>
                </c:pt>
                <c:pt idx="236" formatCode="General">
                  <c:v>15.364000000000004</c:v>
                </c:pt>
                <c:pt idx="237" formatCode="General">
                  <c:v>15.455000000000025</c:v>
                </c:pt>
                <c:pt idx="238" formatCode="General">
                  <c:v>15.455000000000025</c:v>
                </c:pt>
                <c:pt idx="239" formatCode="General">
                  <c:v>15.455000000000025</c:v>
                </c:pt>
                <c:pt idx="240" formatCode="General">
                  <c:v>15.455000000000025</c:v>
                </c:pt>
                <c:pt idx="241" formatCode="General">
                  <c:v>15.455000000000025</c:v>
                </c:pt>
                <c:pt idx="242" formatCode="General">
                  <c:v>15.546000000000001</c:v>
                </c:pt>
                <c:pt idx="243" formatCode="General">
                  <c:v>15.637</c:v>
                </c:pt>
                <c:pt idx="244" formatCode="General">
                  <c:v>15.728</c:v>
                </c:pt>
                <c:pt idx="245" formatCode="General">
                  <c:v>15.818</c:v>
                </c:pt>
                <c:pt idx="246" formatCode="General">
                  <c:v>15.909000000000002</c:v>
                </c:pt>
                <c:pt idx="247" formatCode="General">
                  <c:v>16</c:v>
                </c:pt>
                <c:pt idx="248" formatCode="General">
                  <c:v>16.091000000000001</c:v>
                </c:pt>
                <c:pt idx="249" formatCode="General">
                  <c:v>16.181999999999999</c:v>
                </c:pt>
                <c:pt idx="250" formatCode="General">
                  <c:v>16.273</c:v>
                </c:pt>
                <c:pt idx="251" formatCode="General">
                  <c:v>16.364000000000001</c:v>
                </c:pt>
                <c:pt idx="252" formatCode="General">
                  <c:v>16.364000000000001</c:v>
                </c:pt>
                <c:pt idx="253" formatCode="General">
                  <c:v>16.364000000000001</c:v>
                </c:pt>
                <c:pt idx="254" formatCode="General">
                  <c:v>16.364000000000001</c:v>
                </c:pt>
                <c:pt idx="255" formatCode="General">
                  <c:v>16.364000000000001</c:v>
                </c:pt>
                <c:pt idx="256" formatCode="General">
                  <c:v>16.454999999999988</c:v>
                </c:pt>
                <c:pt idx="257" formatCode="General">
                  <c:v>16.545999999999989</c:v>
                </c:pt>
                <c:pt idx="258" formatCode="General">
                  <c:v>16.63700000000005</c:v>
                </c:pt>
                <c:pt idx="259" formatCode="General">
                  <c:v>16.728000000000002</c:v>
                </c:pt>
                <c:pt idx="260" formatCode="General">
                  <c:v>16.818000000000001</c:v>
                </c:pt>
                <c:pt idx="261" formatCode="General">
                  <c:v>16.908999999999953</c:v>
                </c:pt>
                <c:pt idx="262" formatCode="General">
                  <c:v>17</c:v>
                </c:pt>
                <c:pt idx="263" formatCode="General">
                  <c:v>17.091000000000001</c:v>
                </c:pt>
                <c:pt idx="264" formatCode="General">
                  <c:v>17.181999999999999</c:v>
                </c:pt>
                <c:pt idx="265" formatCode="General">
                  <c:v>17.273</c:v>
                </c:pt>
                <c:pt idx="266" formatCode="General">
                  <c:v>17.273</c:v>
                </c:pt>
                <c:pt idx="267" formatCode="General">
                  <c:v>17.273</c:v>
                </c:pt>
                <c:pt idx="268" formatCode="General">
                  <c:v>17.273</c:v>
                </c:pt>
                <c:pt idx="269" formatCode="General">
                  <c:v>17.273</c:v>
                </c:pt>
                <c:pt idx="270" formatCode="General">
                  <c:v>17.364000000000001</c:v>
                </c:pt>
                <c:pt idx="271" formatCode="General">
                  <c:v>17.454999999999988</c:v>
                </c:pt>
                <c:pt idx="272" formatCode="General">
                  <c:v>17.545999999999989</c:v>
                </c:pt>
                <c:pt idx="273" formatCode="General">
                  <c:v>17.63700000000005</c:v>
                </c:pt>
                <c:pt idx="274" formatCode="General">
                  <c:v>17.727</c:v>
                </c:pt>
                <c:pt idx="275" formatCode="General">
                  <c:v>17.818000000000001</c:v>
                </c:pt>
                <c:pt idx="276" formatCode="General">
                  <c:v>17.908999999999953</c:v>
                </c:pt>
                <c:pt idx="277" formatCode="General">
                  <c:v>18</c:v>
                </c:pt>
                <c:pt idx="278" formatCode="General">
                  <c:v>18.091000000000001</c:v>
                </c:pt>
                <c:pt idx="279" formatCode="General">
                  <c:v>18.181999999999999</c:v>
                </c:pt>
              </c:numCache>
            </c:numRef>
          </c:xVal>
          <c:yVal>
            <c:numRef>
              <c:f>Sheet1!$K$2:$K$281</c:f>
              <c:numCache>
                <c:formatCode>General</c:formatCode>
                <c:ptCount val="280"/>
                <c:pt idx="0">
                  <c:v>317.31</c:v>
                </c:pt>
                <c:pt idx="1">
                  <c:v>596.78000000000054</c:v>
                </c:pt>
                <c:pt idx="2">
                  <c:v>858.94999999999948</c:v>
                </c:pt>
                <c:pt idx="3">
                  <c:v>1097.2</c:v>
                </c:pt>
                <c:pt idx="4">
                  <c:v>792.11</c:v>
                </c:pt>
                <c:pt idx="5">
                  <c:v>680.67000000000053</c:v>
                </c:pt>
                <c:pt idx="6">
                  <c:v>615.94999999999948</c:v>
                </c:pt>
                <c:pt idx="7">
                  <c:v>571.03</c:v>
                </c:pt>
                <c:pt idx="8">
                  <c:v>536.93999999999949</c:v>
                </c:pt>
                <c:pt idx="9">
                  <c:v>508.57</c:v>
                </c:pt>
                <c:pt idx="10">
                  <c:v>484.57</c:v>
                </c:pt>
                <c:pt idx="11">
                  <c:v>463.74</c:v>
                </c:pt>
                <c:pt idx="12">
                  <c:v>445.88</c:v>
                </c:pt>
                <c:pt idx="13">
                  <c:v>429.96</c:v>
                </c:pt>
                <c:pt idx="14">
                  <c:v>701.39</c:v>
                </c:pt>
                <c:pt idx="15">
                  <c:v>951.38</c:v>
                </c:pt>
                <c:pt idx="16">
                  <c:v>1184.7</c:v>
                </c:pt>
                <c:pt idx="17">
                  <c:v>1419.3</c:v>
                </c:pt>
                <c:pt idx="18">
                  <c:v>1106.2</c:v>
                </c:pt>
                <c:pt idx="19">
                  <c:v>981.68000000000052</c:v>
                </c:pt>
                <c:pt idx="20">
                  <c:v>907.3</c:v>
                </c:pt>
                <c:pt idx="21">
                  <c:v>855.1</c:v>
                </c:pt>
                <c:pt idx="22">
                  <c:v>814.12</c:v>
                </c:pt>
                <c:pt idx="23">
                  <c:v>779.58</c:v>
                </c:pt>
                <c:pt idx="24">
                  <c:v>749.88</c:v>
                </c:pt>
                <c:pt idx="25">
                  <c:v>723.92</c:v>
                </c:pt>
                <c:pt idx="26">
                  <c:v>700.76</c:v>
                </c:pt>
                <c:pt idx="27">
                  <c:v>680.21</c:v>
                </c:pt>
                <c:pt idx="28">
                  <c:v>930.17000000000053</c:v>
                </c:pt>
                <c:pt idx="29">
                  <c:v>1163.4000000000001</c:v>
                </c:pt>
                <c:pt idx="30">
                  <c:v>1397.2</c:v>
                </c:pt>
                <c:pt idx="31">
                  <c:v>1634.5</c:v>
                </c:pt>
                <c:pt idx="32">
                  <c:v>1317.1</c:v>
                </c:pt>
                <c:pt idx="33">
                  <c:v>1186.2</c:v>
                </c:pt>
                <c:pt idx="34">
                  <c:v>1106.5999999999999</c:v>
                </c:pt>
                <c:pt idx="35">
                  <c:v>1049.7</c:v>
                </c:pt>
                <c:pt idx="36">
                  <c:v>1004.5</c:v>
                </c:pt>
                <c:pt idx="37">
                  <c:v>966.55</c:v>
                </c:pt>
                <c:pt idx="38">
                  <c:v>934.01</c:v>
                </c:pt>
                <c:pt idx="39">
                  <c:v>905.67000000000053</c:v>
                </c:pt>
                <c:pt idx="40">
                  <c:v>880.72</c:v>
                </c:pt>
                <c:pt idx="41">
                  <c:v>858.19</c:v>
                </c:pt>
                <c:pt idx="42">
                  <c:v>1093.3</c:v>
                </c:pt>
                <c:pt idx="43">
                  <c:v>1326.3</c:v>
                </c:pt>
                <c:pt idx="44">
                  <c:v>1562.4</c:v>
                </c:pt>
                <c:pt idx="45">
                  <c:v>1799.9</c:v>
                </c:pt>
                <c:pt idx="46">
                  <c:v>1482.4</c:v>
                </c:pt>
                <c:pt idx="47">
                  <c:v>1348.2</c:v>
                </c:pt>
                <c:pt idx="48">
                  <c:v>1265.7</c:v>
                </c:pt>
                <c:pt idx="49">
                  <c:v>1206.0999999999999</c:v>
                </c:pt>
                <c:pt idx="50">
                  <c:v>1158.4000000000001</c:v>
                </c:pt>
                <c:pt idx="51">
                  <c:v>1118.0999999999999</c:v>
                </c:pt>
                <c:pt idx="52">
                  <c:v>1083.3</c:v>
                </c:pt>
                <c:pt idx="53">
                  <c:v>1052.8</c:v>
                </c:pt>
                <c:pt idx="54">
                  <c:v>1025.8</c:v>
                </c:pt>
                <c:pt idx="55">
                  <c:v>1001.4</c:v>
                </c:pt>
                <c:pt idx="56">
                  <c:v>1232.0999999999999</c:v>
                </c:pt>
                <c:pt idx="57">
                  <c:v>1467.1</c:v>
                </c:pt>
                <c:pt idx="58">
                  <c:v>1704.8</c:v>
                </c:pt>
                <c:pt idx="59">
                  <c:v>1942.1</c:v>
                </c:pt>
                <c:pt idx="60">
                  <c:v>1623.9</c:v>
                </c:pt>
                <c:pt idx="61">
                  <c:v>1487.7</c:v>
                </c:pt>
                <c:pt idx="62">
                  <c:v>1402.9</c:v>
                </c:pt>
                <c:pt idx="63">
                  <c:v>1341.2</c:v>
                </c:pt>
                <c:pt idx="64">
                  <c:v>1291.5999999999999</c:v>
                </c:pt>
                <c:pt idx="65">
                  <c:v>1249.5</c:v>
                </c:pt>
                <c:pt idx="66">
                  <c:v>1213.0999999999999</c:v>
                </c:pt>
                <c:pt idx="67">
                  <c:v>1181</c:v>
                </c:pt>
                <c:pt idx="68">
                  <c:v>1152.5</c:v>
                </c:pt>
                <c:pt idx="69">
                  <c:v>1126.7</c:v>
                </c:pt>
                <c:pt idx="70">
                  <c:v>1359</c:v>
                </c:pt>
                <c:pt idx="71">
                  <c:v>1595.8</c:v>
                </c:pt>
                <c:pt idx="72">
                  <c:v>1833.5</c:v>
                </c:pt>
                <c:pt idx="73">
                  <c:v>2070.4</c:v>
                </c:pt>
                <c:pt idx="74">
                  <c:v>1751.1</c:v>
                </c:pt>
                <c:pt idx="75">
                  <c:v>1613.2</c:v>
                </c:pt>
                <c:pt idx="76">
                  <c:v>1526.8</c:v>
                </c:pt>
                <c:pt idx="77">
                  <c:v>1463.4</c:v>
                </c:pt>
                <c:pt idx="78">
                  <c:v>1412.1</c:v>
                </c:pt>
                <c:pt idx="79">
                  <c:v>1368.4</c:v>
                </c:pt>
                <c:pt idx="80">
                  <c:v>1330.5</c:v>
                </c:pt>
                <c:pt idx="81">
                  <c:v>1297.2</c:v>
                </c:pt>
                <c:pt idx="82">
                  <c:v>1267.3</c:v>
                </c:pt>
                <c:pt idx="83">
                  <c:v>1240.4000000000001</c:v>
                </c:pt>
                <c:pt idx="84">
                  <c:v>1474.3</c:v>
                </c:pt>
                <c:pt idx="85">
                  <c:v>1712.1</c:v>
                </c:pt>
                <c:pt idx="86">
                  <c:v>1949.8</c:v>
                </c:pt>
                <c:pt idx="87">
                  <c:v>2186.8000000000002</c:v>
                </c:pt>
                <c:pt idx="88">
                  <c:v>1866.3</c:v>
                </c:pt>
                <c:pt idx="89">
                  <c:v>1727.2</c:v>
                </c:pt>
                <c:pt idx="90">
                  <c:v>1639.6</c:v>
                </c:pt>
                <c:pt idx="91">
                  <c:v>1575.1</c:v>
                </c:pt>
                <c:pt idx="92">
                  <c:v>1522.7</c:v>
                </c:pt>
                <c:pt idx="93">
                  <c:v>1477.8</c:v>
                </c:pt>
                <c:pt idx="94">
                  <c:v>1438.7</c:v>
                </c:pt>
                <c:pt idx="95">
                  <c:v>1404.2</c:v>
                </c:pt>
                <c:pt idx="96">
                  <c:v>1373.2</c:v>
                </c:pt>
                <c:pt idx="97">
                  <c:v>1345.2</c:v>
                </c:pt>
                <c:pt idx="98">
                  <c:v>1580.8</c:v>
                </c:pt>
                <c:pt idx="99">
                  <c:v>1818.4</c:v>
                </c:pt>
                <c:pt idx="100">
                  <c:v>2056.1999999999998</c:v>
                </c:pt>
                <c:pt idx="101">
                  <c:v>2293.1</c:v>
                </c:pt>
                <c:pt idx="102">
                  <c:v>1971.8</c:v>
                </c:pt>
                <c:pt idx="103">
                  <c:v>1831.9</c:v>
                </c:pt>
                <c:pt idx="104">
                  <c:v>1743.4</c:v>
                </c:pt>
                <c:pt idx="105">
                  <c:v>1678.1</c:v>
                </c:pt>
                <c:pt idx="106">
                  <c:v>1624.8</c:v>
                </c:pt>
                <c:pt idx="107">
                  <c:v>1579.1</c:v>
                </c:pt>
                <c:pt idx="108">
                  <c:v>1539.2</c:v>
                </c:pt>
                <c:pt idx="109">
                  <c:v>1503.8</c:v>
                </c:pt>
                <c:pt idx="110">
                  <c:v>1472</c:v>
                </c:pt>
                <c:pt idx="111">
                  <c:v>1443.1</c:v>
                </c:pt>
                <c:pt idx="112">
                  <c:v>1680</c:v>
                </c:pt>
                <c:pt idx="113">
                  <c:v>1917.4</c:v>
                </c:pt>
                <c:pt idx="114">
                  <c:v>2155.1999999999998</c:v>
                </c:pt>
                <c:pt idx="115">
                  <c:v>2392.1</c:v>
                </c:pt>
                <c:pt idx="116">
                  <c:v>2069.9</c:v>
                </c:pt>
                <c:pt idx="117">
                  <c:v>1929.3</c:v>
                </c:pt>
                <c:pt idx="118">
                  <c:v>1840.1</c:v>
                </c:pt>
                <c:pt idx="119">
                  <c:v>1774.1</c:v>
                </c:pt>
                <c:pt idx="120">
                  <c:v>1720</c:v>
                </c:pt>
                <c:pt idx="121">
                  <c:v>1673.6</c:v>
                </c:pt>
                <c:pt idx="122">
                  <c:v>1633</c:v>
                </c:pt>
                <c:pt idx="123">
                  <c:v>1597</c:v>
                </c:pt>
                <c:pt idx="124">
                  <c:v>1564.5</c:v>
                </c:pt>
                <c:pt idx="125">
                  <c:v>1534.9</c:v>
                </c:pt>
                <c:pt idx="126">
                  <c:v>1771.8</c:v>
                </c:pt>
                <c:pt idx="127">
                  <c:v>2009.1</c:v>
                </c:pt>
                <c:pt idx="128">
                  <c:v>2246.8000000000002</c:v>
                </c:pt>
                <c:pt idx="129">
                  <c:v>2483.8000000000002</c:v>
                </c:pt>
                <c:pt idx="130">
                  <c:v>2161.1999999999998</c:v>
                </c:pt>
                <c:pt idx="131">
                  <c:v>2020</c:v>
                </c:pt>
                <c:pt idx="132">
                  <c:v>1930.2</c:v>
                </c:pt>
                <c:pt idx="133">
                  <c:v>1863.7</c:v>
                </c:pt>
                <c:pt idx="134">
                  <c:v>1809.1</c:v>
                </c:pt>
                <c:pt idx="135">
                  <c:v>1762.1</c:v>
                </c:pt>
                <c:pt idx="136">
                  <c:v>1721</c:v>
                </c:pt>
                <c:pt idx="137">
                  <c:v>1684.4</c:v>
                </c:pt>
                <c:pt idx="138">
                  <c:v>1651.4</c:v>
                </c:pt>
                <c:pt idx="139">
                  <c:v>1621.3</c:v>
                </c:pt>
                <c:pt idx="140">
                  <c:v>1858.1</c:v>
                </c:pt>
                <c:pt idx="141">
                  <c:v>2095.1999999999998</c:v>
                </c:pt>
                <c:pt idx="142">
                  <c:v>2333</c:v>
                </c:pt>
                <c:pt idx="143">
                  <c:v>2569.9</c:v>
                </c:pt>
                <c:pt idx="144">
                  <c:v>2246.9</c:v>
                </c:pt>
                <c:pt idx="145">
                  <c:v>2105.3000000000002</c:v>
                </c:pt>
                <c:pt idx="146">
                  <c:v>2015</c:v>
                </c:pt>
                <c:pt idx="147">
                  <c:v>1948</c:v>
                </c:pt>
                <c:pt idx="148">
                  <c:v>1892.9</c:v>
                </c:pt>
                <c:pt idx="149">
                  <c:v>1845.5</c:v>
                </c:pt>
                <c:pt idx="150">
                  <c:v>1803.9</c:v>
                </c:pt>
                <c:pt idx="151">
                  <c:v>1766.8</c:v>
                </c:pt>
                <c:pt idx="152">
                  <c:v>1733.3</c:v>
                </c:pt>
                <c:pt idx="153">
                  <c:v>1702.8</c:v>
                </c:pt>
                <c:pt idx="154">
                  <c:v>1939.5</c:v>
                </c:pt>
                <c:pt idx="155">
                  <c:v>2176.6999999999998</c:v>
                </c:pt>
                <c:pt idx="156">
                  <c:v>2414.3000000000002</c:v>
                </c:pt>
                <c:pt idx="157">
                  <c:v>2651.2</c:v>
                </c:pt>
                <c:pt idx="158">
                  <c:v>2327.9</c:v>
                </c:pt>
                <c:pt idx="159">
                  <c:v>2185.9</c:v>
                </c:pt>
                <c:pt idx="160">
                  <c:v>2095.1999999999998</c:v>
                </c:pt>
                <c:pt idx="161">
                  <c:v>2027.7</c:v>
                </c:pt>
                <c:pt idx="162">
                  <c:v>1972.2</c:v>
                </c:pt>
                <c:pt idx="163">
                  <c:v>1924.4</c:v>
                </c:pt>
                <c:pt idx="164">
                  <c:v>1882.3</c:v>
                </c:pt>
                <c:pt idx="165">
                  <c:v>1844.9</c:v>
                </c:pt>
                <c:pt idx="166">
                  <c:v>1811</c:v>
                </c:pt>
                <c:pt idx="167">
                  <c:v>1780</c:v>
                </c:pt>
                <c:pt idx="168">
                  <c:v>2016.7</c:v>
                </c:pt>
                <c:pt idx="169">
                  <c:v>2253.9</c:v>
                </c:pt>
                <c:pt idx="170">
                  <c:v>2491.4</c:v>
                </c:pt>
                <c:pt idx="171">
                  <c:v>2728.3</c:v>
                </c:pt>
                <c:pt idx="172">
                  <c:v>2404.6999999999998</c:v>
                </c:pt>
                <c:pt idx="173">
                  <c:v>2262.4</c:v>
                </c:pt>
                <c:pt idx="174">
                  <c:v>2171.3000000000002</c:v>
                </c:pt>
                <c:pt idx="175">
                  <c:v>2103.4</c:v>
                </c:pt>
                <c:pt idx="176">
                  <c:v>2047.5</c:v>
                </c:pt>
                <c:pt idx="177">
                  <c:v>1999.3</c:v>
                </c:pt>
                <c:pt idx="178">
                  <c:v>1956.9</c:v>
                </c:pt>
                <c:pt idx="179">
                  <c:v>1919.1</c:v>
                </c:pt>
                <c:pt idx="180">
                  <c:v>1884.8</c:v>
                </c:pt>
                <c:pt idx="181">
                  <c:v>1853.5</c:v>
                </c:pt>
                <c:pt idx="182">
                  <c:v>2090.1999999999998</c:v>
                </c:pt>
                <c:pt idx="183">
                  <c:v>2327.3000000000002</c:v>
                </c:pt>
                <c:pt idx="184">
                  <c:v>2564.8000000000002</c:v>
                </c:pt>
                <c:pt idx="185">
                  <c:v>2801.7</c:v>
                </c:pt>
                <c:pt idx="186">
                  <c:v>2477.9</c:v>
                </c:pt>
                <c:pt idx="187">
                  <c:v>2335.1999999999998</c:v>
                </c:pt>
                <c:pt idx="188">
                  <c:v>2243.6999999999998</c:v>
                </c:pt>
                <c:pt idx="189">
                  <c:v>2175.5</c:v>
                </c:pt>
                <c:pt idx="190">
                  <c:v>2119.3000000000002</c:v>
                </c:pt>
                <c:pt idx="191">
                  <c:v>2070.8000000000002</c:v>
                </c:pt>
                <c:pt idx="192">
                  <c:v>2028.1</c:v>
                </c:pt>
                <c:pt idx="193">
                  <c:v>1989.9</c:v>
                </c:pt>
                <c:pt idx="194">
                  <c:v>1955.3</c:v>
                </c:pt>
                <c:pt idx="195">
                  <c:v>1923.7</c:v>
                </c:pt>
                <c:pt idx="196">
                  <c:v>2160.3000000000002</c:v>
                </c:pt>
                <c:pt idx="197">
                  <c:v>2397.5</c:v>
                </c:pt>
                <c:pt idx="198">
                  <c:v>2634.8</c:v>
                </c:pt>
                <c:pt idx="199">
                  <c:v>2871.7</c:v>
                </c:pt>
                <c:pt idx="200">
                  <c:v>2547.6999999999998</c:v>
                </c:pt>
                <c:pt idx="201">
                  <c:v>2404.6999999999998</c:v>
                </c:pt>
                <c:pt idx="202">
                  <c:v>2313</c:v>
                </c:pt>
                <c:pt idx="203">
                  <c:v>2244.5</c:v>
                </c:pt>
                <c:pt idx="204">
                  <c:v>2187.9</c:v>
                </c:pt>
                <c:pt idx="205">
                  <c:v>2139.1</c:v>
                </c:pt>
                <c:pt idx="206">
                  <c:v>2096.1</c:v>
                </c:pt>
                <c:pt idx="207">
                  <c:v>2057.6</c:v>
                </c:pt>
                <c:pt idx="208">
                  <c:v>2022.8</c:v>
                </c:pt>
                <c:pt idx="209">
                  <c:v>1990.8</c:v>
                </c:pt>
                <c:pt idx="210">
                  <c:v>2227.5</c:v>
                </c:pt>
                <c:pt idx="211">
                  <c:v>2464.6</c:v>
                </c:pt>
                <c:pt idx="212">
                  <c:v>2701.8</c:v>
                </c:pt>
                <c:pt idx="213">
                  <c:v>2938.7</c:v>
                </c:pt>
                <c:pt idx="214">
                  <c:v>2614.5</c:v>
                </c:pt>
                <c:pt idx="215">
                  <c:v>2471.3000000000002</c:v>
                </c:pt>
                <c:pt idx="216">
                  <c:v>2379.3000000000002</c:v>
                </c:pt>
                <c:pt idx="217">
                  <c:v>2310.5</c:v>
                </c:pt>
                <c:pt idx="218">
                  <c:v>2253.6999999999998</c:v>
                </c:pt>
                <c:pt idx="219">
                  <c:v>2204.6</c:v>
                </c:pt>
                <c:pt idx="220">
                  <c:v>2161.3000000000002</c:v>
                </c:pt>
                <c:pt idx="221">
                  <c:v>2122.6</c:v>
                </c:pt>
                <c:pt idx="222">
                  <c:v>2087.4</c:v>
                </c:pt>
                <c:pt idx="223">
                  <c:v>2055.3000000000002</c:v>
                </c:pt>
                <c:pt idx="224">
                  <c:v>2291.9</c:v>
                </c:pt>
                <c:pt idx="225">
                  <c:v>2529</c:v>
                </c:pt>
                <c:pt idx="226">
                  <c:v>2766.1</c:v>
                </c:pt>
                <c:pt idx="227">
                  <c:v>3003</c:v>
                </c:pt>
                <c:pt idx="228">
                  <c:v>2678.7</c:v>
                </c:pt>
                <c:pt idx="229">
                  <c:v>2535.1999999999998</c:v>
                </c:pt>
                <c:pt idx="230">
                  <c:v>2442.9</c:v>
                </c:pt>
                <c:pt idx="231">
                  <c:v>2373.9</c:v>
                </c:pt>
                <c:pt idx="232">
                  <c:v>2316.8000000000002</c:v>
                </c:pt>
                <c:pt idx="233">
                  <c:v>2267.5</c:v>
                </c:pt>
                <c:pt idx="234">
                  <c:v>2223.9</c:v>
                </c:pt>
                <c:pt idx="235">
                  <c:v>2185</c:v>
                </c:pt>
                <c:pt idx="236">
                  <c:v>2149.6</c:v>
                </c:pt>
                <c:pt idx="237">
                  <c:v>2117.1999999999998</c:v>
                </c:pt>
                <c:pt idx="238">
                  <c:v>2353.8000000000002</c:v>
                </c:pt>
                <c:pt idx="239">
                  <c:v>2590.9</c:v>
                </c:pt>
                <c:pt idx="240">
                  <c:v>2827.9</c:v>
                </c:pt>
                <c:pt idx="241">
                  <c:v>3064.9</c:v>
                </c:pt>
                <c:pt idx="242">
                  <c:v>2740.3</c:v>
                </c:pt>
                <c:pt idx="243">
                  <c:v>2596.6</c:v>
                </c:pt>
                <c:pt idx="244">
                  <c:v>2504.1</c:v>
                </c:pt>
                <c:pt idx="245">
                  <c:v>2434.9</c:v>
                </c:pt>
                <c:pt idx="246">
                  <c:v>2377.6</c:v>
                </c:pt>
                <c:pt idx="247">
                  <c:v>2328</c:v>
                </c:pt>
                <c:pt idx="248">
                  <c:v>2284.1999999999998</c:v>
                </c:pt>
                <c:pt idx="249">
                  <c:v>2245</c:v>
                </c:pt>
                <c:pt idx="250">
                  <c:v>2209.5</c:v>
                </c:pt>
                <c:pt idx="251">
                  <c:v>2176.8000000000002</c:v>
                </c:pt>
                <c:pt idx="252">
                  <c:v>2413.4</c:v>
                </c:pt>
                <c:pt idx="253">
                  <c:v>2650.5</c:v>
                </c:pt>
                <c:pt idx="254">
                  <c:v>2887.5</c:v>
                </c:pt>
                <c:pt idx="255">
                  <c:v>3124.4</c:v>
                </c:pt>
                <c:pt idx="256">
                  <c:v>2799.7</c:v>
                </c:pt>
                <c:pt idx="257">
                  <c:v>2655.8</c:v>
                </c:pt>
                <c:pt idx="258">
                  <c:v>2563.1</c:v>
                </c:pt>
                <c:pt idx="259">
                  <c:v>2493.6999999999998</c:v>
                </c:pt>
                <c:pt idx="260">
                  <c:v>2436.1999999999998</c:v>
                </c:pt>
                <c:pt idx="261">
                  <c:v>2386.4</c:v>
                </c:pt>
                <c:pt idx="262">
                  <c:v>2342.4</c:v>
                </c:pt>
                <c:pt idx="263">
                  <c:v>2303</c:v>
                </c:pt>
                <c:pt idx="264">
                  <c:v>2267.1999999999998</c:v>
                </c:pt>
                <c:pt idx="265">
                  <c:v>2234.4</c:v>
                </c:pt>
                <c:pt idx="266">
                  <c:v>2470.9</c:v>
                </c:pt>
                <c:pt idx="267">
                  <c:v>2708</c:v>
                </c:pt>
                <c:pt idx="268">
                  <c:v>2944.9</c:v>
                </c:pt>
                <c:pt idx="269">
                  <c:v>3181.8</c:v>
                </c:pt>
                <c:pt idx="270">
                  <c:v>2857</c:v>
                </c:pt>
                <c:pt idx="271">
                  <c:v>2713</c:v>
                </c:pt>
                <c:pt idx="272">
                  <c:v>2620.1</c:v>
                </c:pt>
                <c:pt idx="273">
                  <c:v>2550.4</c:v>
                </c:pt>
                <c:pt idx="274">
                  <c:v>2492.6999999999998</c:v>
                </c:pt>
                <c:pt idx="275">
                  <c:v>2442.6999999999998</c:v>
                </c:pt>
                <c:pt idx="276">
                  <c:v>2398.6</c:v>
                </c:pt>
                <c:pt idx="277">
                  <c:v>2359</c:v>
                </c:pt>
                <c:pt idx="278">
                  <c:v>2323</c:v>
                </c:pt>
                <c:pt idx="279">
                  <c:v>2290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57888"/>
        <c:axId val="86553728"/>
      </c:scatterChart>
      <c:valAx>
        <c:axId val="847578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 [s]</a:t>
                </a:r>
              </a:p>
            </c:rich>
          </c:tx>
          <c:layout>
            <c:manualLayout>
              <c:xMode val="edge"/>
              <c:yMode val="edge"/>
              <c:x val="0.73735921520479608"/>
              <c:y val="0.77219889180519286"/>
            </c:manualLayout>
          </c:layout>
          <c:overlay val="0"/>
        </c:title>
        <c:numFmt formatCode="General" sourceLinked="0"/>
        <c:majorTickMark val="none"/>
        <c:minorTickMark val="none"/>
        <c:tickLblPos val="nextTo"/>
        <c:crossAx val="86553728"/>
        <c:crosses val="autoZero"/>
        <c:crossBetween val="midCat"/>
        <c:majorUnit val="2"/>
      </c:valAx>
      <c:valAx>
        <c:axId val="8655372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 [C]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4757888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451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13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43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44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68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06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698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635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50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457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048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592DA-CDE6-4B4F-BBFB-292DFCE6084A}" type="datetimeFigureOut">
              <a:rPr lang="en-GB" smtClean="0"/>
              <a:t>12/04/2012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74CF-C6AD-4BBC-B5AF-C5E08ECE19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652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3"/>
          <p:cNvSpPr txBox="1"/>
          <p:nvPr/>
        </p:nvSpPr>
        <p:spPr>
          <a:xfrm>
            <a:off x="35496" y="31465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PROGRESS ON PROTECTION STUDIES </a:t>
            </a:r>
          </a:p>
          <a:p>
            <a:pPr algn="ctr"/>
            <a:r>
              <a:rPr lang="it-IT" sz="2800" b="1" dirty="0" smtClean="0"/>
              <a:t>FOR THE INJECTOR CHAIN</a:t>
            </a:r>
            <a:endParaRPr lang="it-IT" sz="2800" b="1" dirty="0"/>
          </a:p>
        </p:txBody>
      </p:sp>
      <p:sp>
        <p:nvSpPr>
          <p:cNvPr id="6" name="CasellaDiTesto 7"/>
          <p:cNvSpPr txBox="1"/>
          <p:nvPr/>
        </p:nvSpPr>
        <p:spPr>
          <a:xfrm>
            <a:off x="3203848" y="2348880"/>
            <a:ext cx="2497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ANDREA APOLLONIO</a:t>
            </a:r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72" y="404664"/>
            <a:ext cx="950360" cy="9361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565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"/>
            <a:ext cx="9144000" cy="69588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116632"/>
            <a:ext cx="788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LINAC4: SIMULATIONS OF FAILURES (5/5)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44624"/>
            <a:ext cx="661178" cy="651260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-396552" y="6480720"/>
            <a:ext cx="9537104" cy="404664"/>
            <a:chOff x="-396552" y="6480720"/>
            <a:chExt cx="9537104" cy="404664"/>
          </a:xfrm>
        </p:grpSpPr>
        <p:sp>
          <p:nvSpPr>
            <p:cNvPr id="10" name="Rectangle 9"/>
            <p:cNvSpPr/>
            <p:nvPr/>
          </p:nvSpPr>
          <p:spPr>
            <a:xfrm>
              <a:off x="0" y="6480720"/>
              <a:ext cx="9140552" cy="40466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396552" y="6522949"/>
              <a:ext cx="3024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A. </a:t>
              </a:r>
              <a:r>
                <a:rPr lang="en-US" sz="1400" dirty="0" err="1" smtClean="0"/>
                <a:t>Apollonio</a:t>
              </a:r>
              <a:r>
                <a:rPr lang="en-US" sz="1400" dirty="0" smtClean="0"/>
                <a:t> TE-MPE-PE</a:t>
              </a:r>
              <a:endParaRPr lang="en-US" sz="1400" dirty="0"/>
            </a:p>
          </p:txBody>
        </p:sp>
      </p:grpSp>
      <p:sp>
        <p:nvSpPr>
          <p:cNvPr id="15" name="Content Placeholder 1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3599312" cy="1900808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beam size is 1.5 x 1.5 mm (H x V, 1 </a:t>
            </a:r>
            <a:r>
              <a:rPr lang="en-GB" dirty="0" err="1" smtClean="0"/>
              <a:t>rms</a:t>
            </a:r>
            <a:r>
              <a:rPr lang="en-GB" dirty="0" smtClean="0"/>
              <a:t>)</a:t>
            </a:r>
          </a:p>
          <a:p>
            <a:r>
              <a:rPr lang="en-GB" dirty="0" smtClean="0"/>
              <a:t>Total ads power is 1530 W (55% of beam) </a:t>
            </a:r>
          </a:p>
          <a:p>
            <a:r>
              <a:rPr lang="en-GB" dirty="0" smtClean="0"/>
              <a:t>Energy density peak is 4560 J/cm^3/pulse </a:t>
            </a:r>
            <a:endParaRPr lang="en-GB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09600" y="6104190"/>
            <a:ext cx="5421083" cy="365125"/>
          </a:xfrm>
        </p:spPr>
        <p:txBody>
          <a:bodyPr/>
          <a:lstStyle/>
          <a:p>
            <a:r>
              <a:rPr lang="it-IT" smtClean="0"/>
              <a:t>C. Maglioni, EN-STI, Linac4 Beam Coordination Committee</a:t>
            </a:r>
            <a:endParaRPr lang="en-US" dirty="0" smtClean="0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1679297578"/>
              </p:ext>
            </p:extLst>
          </p:nvPr>
        </p:nvGraphicFramePr>
        <p:xfrm>
          <a:off x="179512" y="3501008"/>
          <a:ext cx="4536504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4016835974"/>
              </p:ext>
            </p:extLst>
          </p:nvPr>
        </p:nvGraphicFramePr>
        <p:xfrm>
          <a:off x="4860032" y="3645024"/>
          <a:ext cx="414064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20" name="Straight Connector 19"/>
          <p:cNvCxnSpPr/>
          <p:nvPr/>
        </p:nvCxnSpPr>
        <p:spPr>
          <a:xfrm>
            <a:off x="5436096" y="5155953"/>
            <a:ext cx="27363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05"/>
          <a:stretch>
            <a:fillRect/>
          </a:stretch>
        </p:blipFill>
        <p:spPr bwMode="auto">
          <a:xfrm>
            <a:off x="4427984" y="1196752"/>
            <a:ext cx="4716016" cy="252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0" y="6926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“Potential Beam Pipe Damages in Linac4”, C. </a:t>
            </a:r>
            <a:r>
              <a:rPr lang="en-GB" dirty="0" err="1" smtClean="0"/>
              <a:t>Maglioni</a:t>
            </a:r>
            <a:r>
              <a:rPr lang="en-GB" dirty="0" smtClean="0"/>
              <a:t>, 7/4/2011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6512" y="1125905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1.5mm SS Beam Pipe, 66mrad: 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7112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0" y="1"/>
            <a:ext cx="9144000" cy="83671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700384" y="169476"/>
            <a:ext cx="8336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SIMULINK MODEL: MONTECARLO SIMULATIONS (1/2) 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0138"/>
            <a:ext cx="9144000" cy="4243118"/>
          </a:xfrm>
          <a:prstGeom prst="rect">
            <a:avLst/>
          </a:prstGeom>
        </p:spPr>
      </p:pic>
      <p:pic>
        <p:nvPicPr>
          <p:cNvPr id="3075" name="Picture 3" descr="\\cern.ch\dfs\Users\a\aapollon\Desktop\l4topsb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04230" y="-1115996"/>
            <a:ext cx="4662518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37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11"/>
          <p:cNvSpPr txBox="1"/>
          <p:nvPr/>
        </p:nvSpPr>
        <p:spPr>
          <a:xfrm>
            <a:off x="0" y="4145012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Still under development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An accurate study only makes sense if realistic failure rates for all the components are found</a:t>
            </a:r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8" name="CasellaDiTesto 11"/>
          <p:cNvSpPr txBox="1"/>
          <p:nvPr/>
        </p:nvSpPr>
        <p:spPr>
          <a:xfrm>
            <a:off x="0" y="1242626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The goal is to observe if the beam reaches the end </a:t>
            </a:r>
            <a:r>
              <a:rPr lang="en-US" smtClean="0"/>
              <a:t>of </a:t>
            </a:r>
            <a:r>
              <a:rPr lang="en-US" smtClean="0"/>
              <a:t>the model </a:t>
            </a:r>
            <a:r>
              <a:rPr lang="en-US" dirty="0" smtClean="0"/>
              <a:t>(output=1)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In case the beam doesn’t, verify if it is due to the BIS triggering or to the failure of a component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Produce statistics for such events, with random failures and input configurations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364502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Considerations: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836711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asellaDiTesto 2"/>
          <p:cNvSpPr txBox="1"/>
          <p:nvPr/>
        </p:nvSpPr>
        <p:spPr>
          <a:xfrm>
            <a:off x="700384" y="169476"/>
            <a:ext cx="8336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SIMULINK MODEL: MONTECARLO SIMULATIONS (2/2) </a:t>
            </a:r>
            <a:endParaRPr lang="it-IT" sz="2800" b="1" dirty="0"/>
          </a:p>
        </p:txBody>
      </p:sp>
      <p:pic>
        <p:nvPicPr>
          <p:cNvPr id="14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580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1"/>
            <a:ext cx="9144000" cy="9807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357158" y="24148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FUTURE DEVELOPMENTS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85452"/>
            <a:ext cx="661178" cy="651260"/>
          </a:xfrm>
          <a:prstGeom prst="rect">
            <a:avLst/>
          </a:prstGeom>
          <a:noFill/>
        </p:spPr>
      </p:pic>
      <p:sp>
        <p:nvSpPr>
          <p:cNvPr id="32" name="CasellaDiTesto 11"/>
          <p:cNvSpPr txBox="1"/>
          <p:nvPr/>
        </p:nvSpPr>
        <p:spPr>
          <a:xfrm>
            <a:off x="0" y="138083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Complete the website with an exhaustive failure catalogue (failure modes + study of consequences)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Maintain the website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Possibly apply the same approach to CLIC and the LHC (</a:t>
            </a:r>
            <a:r>
              <a:rPr lang="en-US" dirty="0" err="1" smtClean="0"/>
              <a:t>S.Wagner</a:t>
            </a:r>
            <a:r>
              <a:rPr lang="en-US" dirty="0" smtClean="0"/>
              <a:t>) </a:t>
            </a:r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endParaRPr lang="en-US" dirty="0" smtClean="0"/>
          </a:p>
          <a:p>
            <a:pPr marL="342900" indent="-342900">
              <a:buFont typeface="Wingdings" pitchFamily="2" charset="2"/>
              <a:buChar char="q"/>
            </a:pPr>
            <a:r>
              <a:rPr lang="en-US" dirty="0" smtClean="0"/>
              <a:t>Perform </a:t>
            </a:r>
            <a:r>
              <a:rPr lang="en-US" dirty="0" err="1" smtClean="0"/>
              <a:t>Montecarlo</a:t>
            </a:r>
            <a:r>
              <a:rPr lang="en-US" dirty="0" smtClean="0"/>
              <a:t> simulations with the </a:t>
            </a:r>
            <a:r>
              <a:rPr lang="en-US" dirty="0"/>
              <a:t>S</a:t>
            </a:r>
            <a:r>
              <a:rPr lang="en-US" dirty="0" smtClean="0"/>
              <a:t>imulink model to estimate availability and safety of the system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7859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0" y="0"/>
            <a:ext cx="9144000" cy="184482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7"/>
          <p:cNvSpPr txBox="1"/>
          <p:nvPr/>
        </p:nvSpPr>
        <p:spPr>
          <a:xfrm>
            <a:off x="2183896" y="3255367"/>
            <a:ext cx="4537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dirty="0" smtClean="0"/>
              <a:t>THANK YOU FOR YOUR ATTENTION</a:t>
            </a:r>
          </a:p>
        </p:txBody>
      </p:sp>
      <p:pic>
        <p:nvPicPr>
          <p:cNvPr id="7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272" y="404664"/>
            <a:ext cx="950360" cy="9361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8" name="CasellaDiTesto 3"/>
          <p:cNvSpPr txBox="1"/>
          <p:nvPr/>
        </p:nvSpPr>
        <p:spPr>
          <a:xfrm>
            <a:off x="35496" y="31465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PROGRESS ON PROTECTION STUDIES </a:t>
            </a:r>
          </a:p>
          <a:p>
            <a:pPr algn="ctr"/>
            <a:r>
              <a:rPr lang="it-IT" sz="2800" b="1" dirty="0" smtClean="0"/>
              <a:t>FOR THE INJECTOR CHAIN</a:t>
            </a:r>
            <a:endParaRPr lang="it-IT" sz="2800" b="1" dirty="0"/>
          </a:p>
        </p:txBody>
      </p:sp>
    </p:spTree>
    <p:extLst>
      <p:ext uri="{BB962C8B-B14F-4D97-AF65-F5344CB8AC3E}">
        <p14:creationId xmlns:p14="http://schemas.microsoft.com/office/powerpoint/2010/main" val="17734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0" y="1"/>
            <a:ext cx="9144000" cy="9807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asellaDiTesto 2"/>
          <p:cNvSpPr txBox="1"/>
          <p:nvPr/>
        </p:nvSpPr>
        <p:spPr>
          <a:xfrm>
            <a:off x="357158" y="241484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INTERLOCK SYSTEM: GENERAL OVERVIEW</a:t>
            </a:r>
            <a:endParaRPr lang="it-IT" sz="2800" b="1" dirty="0"/>
          </a:p>
        </p:txBody>
      </p:sp>
      <p:pic>
        <p:nvPicPr>
          <p:cNvPr id="5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85452"/>
            <a:ext cx="661178" cy="651260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107504" y="1268760"/>
            <a:ext cx="7668852" cy="4792598"/>
            <a:chOff x="179512" y="1196752"/>
            <a:chExt cx="7668852" cy="4792598"/>
          </a:xfrm>
        </p:grpSpPr>
        <p:grpSp>
          <p:nvGrpSpPr>
            <p:cNvPr id="3" name="Group 2"/>
            <p:cNvGrpSpPr/>
            <p:nvPr/>
          </p:nvGrpSpPr>
          <p:grpSpPr>
            <a:xfrm>
              <a:off x="3923928" y="1196752"/>
              <a:ext cx="1584176" cy="864096"/>
              <a:chOff x="3923928" y="1196752"/>
              <a:chExt cx="1584176" cy="864096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959932" y="1342509"/>
                <a:ext cx="151216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INTERLOCK SYSTEM</a:t>
                </a:r>
                <a:endParaRPr lang="en-GB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547664" y="2564904"/>
              <a:ext cx="1584176" cy="923330"/>
              <a:chOff x="3923928" y="1196752"/>
              <a:chExt cx="1584176" cy="92333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959932" y="1196752"/>
                <a:ext cx="15121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BEAM INTERLOCK SYSTEM</a:t>
                </a:r>
                <a:endParaRPr lang="en-GB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923928" y="2564904"/>
              <a:ext cx="1584176" cy="923330"/>
              <a:chOff x="3923928" y="1196752"/>
              <a:chExt cx="1584176" cy="92333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959932" y="1196752"/>
                <a:ext cx="151216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SOFTWARE INTERLOCK SYSTEM</a:t>
                </a:r>
                <a:endParaRPr lang="en-GB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228184" y="2564904"/>
              <a:ext cx="1620180" cy="864096"/>
              <a:chOff x="3887924" y="1196752"/>
              <a:chExt cx="1620180" cy="864096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887924" y="1268760"/>
                <a:ext cx="16201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EXTERNAL</a:t>
                </a:r>
              </a:p>
              <a:p>
                <a:pPr algn="ctr"/>
                <a:r>
                  <a:rPr lang="en-GB" dirty="0" smtClean="0"/>
                  <a:t>CONDITIONS</a:t>
                </a:r>
                <a:endParaRPr lang="en-GB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79512" y="4149080"/>
              <a:ext cx="1584176" cy="576064"/>
              <a:chOff x="3923928" y="1196752"/>
              <a:chExt cx="1584176" cy="864096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959932" y="1331476"/>
                <a:ext cx="15121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CIBU</a:t>
                </a:r>
                <a:endParaRPr lang="en-GB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2771800" y="4149080"/>
              <a:ext cx="1584176" cy="576064"/>
              <a:chOff x="3923928" y="1196752"/>
              <a:chExt cx="1584176" cy="86409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59932" y="1331476"/>
                <a:ext cx="151216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BIC</a:t>
                </a:r>
                <a:endParaRPr lang="en-GB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1835696" y="5301208"/>
              <a:ext cx="1152128" cy="459148"/>
              <a:chOff x="3923928" y="1196752"/>
              <a:chExt cx="1584176" cy="864096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959932" y="1331476"/>
                <a:ext cx="151216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MASTER</a:t>
                </a:r>
                <a:endParaRPr lang="en-GB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4067944" y="5301208"/>
              <a:ext cx="1152128" cy="459148"/>
              <a:chOff x="3923928" y="1196752"/>
              <a:chExt cx="1584176" cy="86409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923928" y="1196752"/>
                <a:ext cx="1584176" cy="86409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959932" y="1331476"/>
                <a:ext cx="1512169" cy="6950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SLAVE</a:t>
                </a:r>
                <a:endParaRPr lang="en-GB" dirty="0"/>
              </a:p>
            </p:txBody>
          </p:sp>
        </p:grpSp>
        <p:cxnSp>
          <p:nvCxnSpPr>
            <p:cNvPr id="30" name="Straight Arrow Connector 29"/>
            <p:cNvCxnSpPr>
              <a:stCxn id="7" idx="2"/>
              <a:endCxn id="9" idx="0"/>
            </p:cNvCxnSpPr>
            <p:nvPr/>
          </p:nvCxnSpPr>
          <p:spPr>
            <a:xfrm flipH="1">
              <a:off x="2339752" y="2060848"/>
              <a:ext cx="2376264" cy="504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7" idx="2"/>
              <a:endCxn id="12" idx="0"/>
            </p:cNvCxnSpPr>
            <p:nvPr/>
          </p:nvCxnSpPr>
          <p:spPr>
            <a:xfrm>
              <a:off x="4716016" y="2060848"/>
              <a:ext cx="0" cy="504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7" idx="2"/>
              <a:endCxn id="15" idx="0"/>
            </p:cNvCxnSpPr>
            <p:nvPr/>
          </p:nvCxnSpPr>
          <p:spPr>
            <a:xfrm>
              <a:off x="4716016" y="2060848"/>
              <a:ext cx="2340260" cy="50405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9" idx="2"/>
              <a:endCxn id="21" idx="0"/>
            </p:cNvCxnSpPr>
            <p:nvPr/>
          </p:nvCxnSpPr>
          <p:spPr>
            <a:xfrm>
              <a:off x="2339752" y="3429000"/>
              <a:ext cx="1224136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1" idx="2"/>
              <a:endCxn id="24" idx="0"/>
            </p:cNvCxnSpPr>
            <p:nvPr/>
          </p:nvCxnSpPr>
          <p:spPr>
            <a:xfrm flipH="1">
              <a:off x="2411760" y="4725144"/>
              <a:ext cx="1152128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1" idx="2"/>
              <a:endCxn id="27" idx="0"/>
            </p:cNvCxnSpPr>
            <p:nvPr/>
          </p:nvCxnSpPr>
          <p:spPr>
            <a:xfrm>
              <a:off x="3563888" y="4725144"/>
              <a:ext cx="1080120" cy="5760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18" idx="0"/>
            </p:cNvCxnSpPr>
            <p:nvPr/>
          </p:nvCxnSpPr>
          <p:spPr>
            <a:xfrm flipH="1">
              <a:off x="971600" y="3429000"/>
              <a:ext cx="1224136" cy="720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27" idx="1"/>
              <a:endCxn id="24" idx="3"/>
            </p:cNvCxnSpPr>
            <p:nvPr/>
          </p:nvCxnSpPr>
          <p:spPr>
            <a:xfrm flipH="1">
              <a:off x="2987824" y="5530782"/>
              <a:ext cx="10801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18" idx="3"/>
              <a:endCxn id="21" idx="1"/>
            </p:cNvCxnSpPr>
            <p:nvPr/>
          </p:nvCxnSpPr>
          <p:spPr>
            <a:xfrm>
              <a:off x="1763688" y="4437112"/>
              <a:ext cx="1008112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763688" y="4190891"/>
              <a:ext cx="1044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USER_PERMIT</a:t>
              </a:r>
              <a:endParaRPr lang="en-GB" sz="1000" dirty="0"/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4355976" y="4437112"/>
              <a:ext cx="1008112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355976" y="4190891"/>
              <a:ext cx="10441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BEAM_PERMIT</a:t>
              </a:r>
              <a:endParaRPr lang="en-GB" sz="10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023828" y="5589240"/>
              <a:ext cx="10441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/>
                <a:t>LOCAL</a:t>
              </a:r>
            </a:p>
            <a:p>
              <a:pPr algn="ctr"/>
              <a:r>
                <a:rPr lang="en-GB" sz="1000" dirty="0" smtClean="0"/>
                <a:t>BEAM_PERMIT</a:t>
              </a:r>
              <a:endParaRPr lang="en-GB" sz="10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5762506" y="3991416"/>
            <a:ext cx="3273990" cy="2101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BIS: fast reaction times or minimization of </a:t>
            </a:r>
            <a:r>
              <a:rPr lang="en-GB" sz="1600" dirty="0"/>
              <a:t>machine activation needed</a:t>
            </a:r>
            <a:endParaRPr lang="en-GB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SIS: monitor slow-changing parameters or for complex logic implementation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EC: Optimization (Users requests,…)</a:t>
            </a:r>
          </a:p>
        </p:txBody>
      </p:sp>
    </p:spTree>
    <p:extLst>
      <p:ext uri="{BB962C8B-B14F-4D97-AF65-F5344CB8AC3E}">
        <p14:creationId xmlns:p14="http://schemas.microsoft.com/office/powerpoint/2010/main" val="46790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0" y="1"/>
            <a:ext cx="9144000" cy="90871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357158" y="116632"/>
            <a:ext cx="8429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 TO PSB BEAM INTERLOCK SYSTEM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sp>
        <p:nvSpPr>
          <p:cNvPr id="69" name="TextBox 68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pic>
        <p:nvPicPr>
          <p:cNvPr id="60" name="Picture 3" descr="\\cern.ch\dfs\Users\a\aapollon\Desktop\l4topsb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067" y="980728"/>
            <a:ext cx="275376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07504" y="1196752"/>
            <a:ext cx="6696744" cy="4896544"/>
            <a:chOff x="683568" y="836712"/>
            <a:chExt cx="7992888" cy="5112568"/>
          </a:xfrm>
        </p:grpSpPr>
        <p:grpSp>
          <p:nvGrpSpPr>
            <p:cNvPr id="32" name="Group 31"/>
            <p:cNvGrpSpPr/>
            <p:nvPr/>
          </p:nvGrpSpPr>
          <p:grpSpPr>
            <a:xfrm>
              <a:off x="1259632" y="836712"/>
              <a:ext cx="4183322" cy="3696453"/>
              <a:chOff x="1259632" y="1484784"/>
              <a:chExt cx="4183322" cy="3696453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259632" y="1484784"/>
                <a:ext cx="4183322" cy="3696453"/>
                <a:chOff x="170611" y="2564904"/>
                <a:chExt cx="2961229" cy="2828191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547664" y="2564904"/>
                  <a:ext cx="1584176" cy="1035443"/>
                  <a:chOff x="3923928" y="1196752"/>
                  <a:chExt cx="1584176" cy="1035443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3923928" y="1196752"/>
                    <a:ext cx="1584176" cy="1035443"/>
                  </a:xfrm>
                  <a:prstGeom prst="rect">
                    <a:avLst/>
                  </a:prstGeom>
                  <a:solidFill>
                    <a:srgbClr val="92D050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3959932" y="1254277"/>
                    <a:ext cx="1512168" cy="7064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/>
                      <a:t>LINAC4 TO PSB BEAM INTERLOCK SYSTEM</a:t>
                    </a:r>
                    <a:endParaRPr lang="en-GB" dirty="0"/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731303" y="3917130"/>
                  <a:ext cx="1584175" cy="576064"/>
                  <a:chOff x="2099455" y="848827"/>
                  <a:chExt cx="1584175" cy="864096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2099455" y="848827"/>
                    <a:ext cx="1584175" cy="864096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TextBox 11"/>
                  <p:cNvSpPr txBox="1"/>
                  <p:nvPr/>
                </p:nvSpPr>
                <p:spPr>
                  <a:xfrm>
                    <a:off x="2135462" y="869152"/>
                    <a:ext cx="1512168" cy="74177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/>
                      <a:t>BIC L4</a:t>
                    </a:r>
                  </a:p>
                  <a:p>
                    <a:pPr algn="ctr"/>
                    <a:r>
                      <a:rPr lang="en-GB" dirty="0" smtClean="0"/>
                      <a:t>(2 MASTERS)</a:t>
                    </a:r>
                    <a:endParaRPr lang="en-GB" dirty="0"/>
                  </a:p>
                </p:txBody>
              </p:sp>
            </p:grpSp>
            <p:grpSp>
              <p:nvGrpSpPr>
                <p:cNvPr id="13" name="Group 12"/>
                <p:cNvGrpSpPr/>
                <p:nvPr/>
              </p:nvGrpSpPr>
              <p:grpSpPr>
                <a:xfrm>
                  <a:off x="170611" y="4878852"/>
                  <a:ext cx="1152129" cy="514243"/>
                  <a:chOff x="1634448" y="401894"/>
                  <a:chExt cx="1584177" cy="967783"/>
                </a:xfrm>
              </p:grpSpPr>
              <p:sp>
                <p:nvSpPr>
                  <p:cNvPr id="14" name="Rectangle 13"/>
                  <p:cNvSpPr/>
                  <p:nvPr/>
                </p:nvSpPr>
                <p:spPr>
                  <a:xfrm>
                    <a:off x="1634448" y="401894"/>
                    <a:ext cx="1584177" cy="967782"/>
                  </a:xfrm>
                  <a:prstGeom prst="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670450" y="439023"/>
                    <a:ext cx="1512167" cy="9306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/>
                      <a:t>MASTER:</a:t>
                    </a:r>
                  </a:p>
                  <a:p>
                    <a:pPr algn="ctr"/>
                    <a:r>
                      <a:rPr lang="en-GB" dirty="0" smtClean="0"/>
                      <a:t>CHOPPERS</a:t>
                    </a:r>
                  </a:p>
                </p:txBody>
              </p:sp>
            </p:grpSp>
            <p:cxnSp>
              <p:nvCxnSpPr>
                <p:cNvPr id="19" name="Straight Arrow Connector 18"/>
                <p:cNvCxnSpPr>
                  <a:stCxn id="5" idx="2"/>
                  <a:endCxn id="11" idx="0"/>
                </p:cNvCxnSpPr>
                <p:nvPr/>
              </p:nvCxnSpPr>
              <p:spPr>
                <a:xfrm flipH="1">
                  <a:off x="1523391" y="3600347"/>
                  <a:ext cx="816362" cy="31678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>
                  <a:stCxn id="11" idx="2"/>
                  <a:endCxn id="14" idx="0"/>
                </p:cNvCxnSpPr>
                <p:nvPr/>
              </p:nvCxnSpPr>
              <p:spPr>
                <a:xfrm flipH="1">
                  <a:off x="746675" y="4493194"/>
                  <a:ext cx="776715" cy="38565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20"/>
                <p:cNvCxnSpPr>
                  <a:stCxn id="11" idx="2"/>
                  <a:endCxn id="28" idx="0"/>
                </p:cNvCxnSpPr>
                <p:nvPr/>
              </p:nvCxnSpPr>
              <p:spPr>
                <a:xfrm>
                  <a:off x="1523391" y="4493194"/>
                  <a:ext cx="854389" cy="38565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Rectangle 27"/>
              <p:cNvSpPr/>
              <p:nvPr/>
            </p:nvSpPr>
            <p:spPr>
              <a:xfrm>
                <a:off x="3563888" y="4509120"/>
                <a:ext cx="1627611" cy="6721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600877" y="4534905"/>
                <a:ext cx="15536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MASTER:</a:t>
                </a:r>
              </a:p>
              <a:p>
                <a:pPr algn="ctr"/>
                <a:r>
                  <a:rPr lang="en-GB" dirty="0"/>
                  <a:t>SOURCE RF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683568" y="5085184"/>
              <a:ext cx="1099549" cy="864096"/>
              <a:chOff x="3923928" y="836712"/>
              <a:chExt cx="1099549" cy="864096"/>
            </a:xfrm>
            <a:solidFill>
              <a:srgbClr val="0070C0"/>
            </a:solidFill>
          </p:grpSpPr>
          <p:sp>
            <p:nvSpPr>
              <p:cNvPr id="34" name="Rectangle 33"/>
              <p:cNvSpPr/>
              <p:nvPr/>
            </p:nvSpPr>
            <p:spPr>
              <a:xfrm>
                <a:off x="3923928" y="836712"/>
                <a:ext cx="1099549" cy="864096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3959933" y="982469"/>
                <a:ext cx="1063544" cy="64633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SLAVE L4</a:t>
                </a:r>
                <a:endParaRPr lang="en-GB" dirty="0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2095155" y="5085184"/>
              <a:ext cx="1099549" cy="86409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131160" y="5230941"/>
              <a:ext cx="1063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SLAVE L4T</a:t>
              </a:r>
              <a:endParaRPr lang="en-GB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482736" y="5085184"/>
              <a:ext cx="1099549" cy="86409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18741" y="5230941"/>
              <a:ext cx="1063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SLAVE LBE</a:t>
              </a:r>
              <a:endParaRPr lang="en-GB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831459" y="5085184"/>
              <a:ext cx="1099549" cy="86409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867464" y="5230941"/>
              <a:ext cx="1063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SLAVE LBS</a:t>
              </a:r>
              <a:endParaRPr lang="en-GB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208755" y="5085184"/>
              <a:ext cx="1099549" cy="86409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44760" y="5230941"/>
              <a:ext cx="1063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SLAVE PSB</a:t>
              </a:r>
              <a:endParaRPr lang="en-GB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576907" y="5085184"/>
              <a:ext cx="1099549" cy="86409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612912" y="5230941"/>
              <a:ext cx="10635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SLAVE PSB INJ</a:t>
              </a:r>
              <a:endParaRPr lang="en-GB" dirty="0"/>
            </a:p>
          </p:txBody>
        </p:sp>
        <p:cxnSp>
          <p:nvCxnSpPr>
            <p:cNvPr id="49" name="Straight Arrow Connector 48"/>
            <p:cNvCxnSpPr>
              <a:stCxn id="14" idx="2"/>
              <a:endCxn id="34" idx="0"/>
            </p:cNvCxnSpPr>
            <p:nvPr/>
          </p:nvCxnSpPr>
          <p:spPr>
            <a:xfrm flipH="1">
              <a:off x="1233343" y="4533164"/>
              <a:ext cx="840094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stCxn id="14" idx="2"/>
              <a:endCxn id="36" idx="0"/>
            </p:cNvCxnSpPr>
            <p:nvPr/>
          </p:nvCxnSpPr>
          <p:spPr>
            <a:xfrm>
              <a:off x="2073437" y="4533164"/>
              <a:ext cx="571493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stCxn id="14" idx="2"/>
              <a:endCxn id="39" idx="0"/>
            </p:cNvCxnSpPr>
            <p:nvPr/>
          </p:nvCxnSpPr>
          <p:spPr>
            <a:xfrm>
              <a:off x="2073437" y="4533164"/>
              <a:ext cx="1959074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14" idx="2"/>
              <a:endCxn id="42" idx="0"/>
            </p:cNvCxnSpPr>
            <p:nvPr/>
          </p:nvCxnSpPr>
          <p:spPr>
            <a:xfrm>
              <a:off x="2073437" y="4533164"/>
              <a:ext cx="3307797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14" idx="2"/>
              <a:endCxn id="45" idx="0"/>
            </p:cNvCxnSpPr>
            <p:nvPr/>
          </p:nvCxnSpPr>
          <p:spPr>
            <a:xfrm>
              <a:off x="2073437" y="4533164"/>
              <a:ext cx="4685093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14" idx="2"/>
              <a:endCxn id="47" idx="0"/>
            </p:cNvCxnSpPr>
            <p:nvPr/>
          </p:nvCxnSpPr>
          <p:spPr>
            <a:xfrm>
              <a:off x="2073437" y="4533164"/>
              <a:ext cx="6053245" cy="5520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5652120" y="2626827"/>
              <a:ext cx="2237963" cy="7529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02987" y="2644537"/>
              <a:ext cx="21362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BIC PSB</a:t>
              </a:r>
            </a:p>
            <a:p>
              <a:pPr algn="ctr"/>
              <a:r>
                <a:rPr lang="en-GB" dirty="0" smtClean="0"/>
                <a:t>(</a:t>
              </a:r>
              <a:r>
                <a:rPr lang="en-GB" dirty="0"/>
                <a:t>1</a:t>
              </a:r>
              <a:r>
                <a:rPr lang="en-GB" dirty="0" smtClean="0"/>
                <a:t> MASTER)</a:t>
              </a:r>
              <a:endParaRPr lang="en-GB" dirty="0"/>
            </a:p>
          </p:txBody>
        </p:sp>
        <p:cxnSp>
          <p:nvCxnSpPr>
            <p:cNvPr id="57" name="Straight Arrow Connector 56"/>
            <p:cNvCxnSpPr>
              <a:stCxn id="5" idx="2"/>
              <a:endCxn id="55" idx="0"/>
            </p:cNvCxnSpPr>
            <p:nvPr/>
          </p:nvCxnSpPr>
          <p:spPr>
            <a:xfrm>
              <a:off x="4323973" y="2190039"/>
              <a:ext cx="2447129" cy="4367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6084168" y="3861048"/>
              <a:ext cx="1627611" cy="67211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121157" y="3886833"/>
              <a:ext cx="15536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MASTER:</a:t>
              </a:r>
            </a:p>
            <a:p>
              <a:pPr algn="ctr"/>
              <a:r>
                <a:rPr lang="en-GB" dirty="0" smtClean="0"/>
                <a:t>PSB EJECT</a:t>
              </a:r>
              <a:endParaRPr lang="en-GB" dirty="0"/>
            </a:p>
          </p:txBody>
        </p:sp>
        <p:cxnSp>
          <p:nvCxnSpPr>
            <p:cNvPr id="66" name="Straight Arrow Connector 65"/>
            <p:cNvCxnSpPr>
              <a:endCxn id="64" idx="0"/>
            </p:cNvCxnSpPr>
            <p:nvPr/>
          </p:nvCxnSpPr>
          <p:spPr>
            <a:xfrm>
              <a:off x="6813182" y="3383702"/>
              <a:ext cx="84792" cy="4773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7164288" y="1268760"/>
            <a:ext cx="864096" cy="3744416"/>
            <a:chOff x="7164288" y="1268760"/>
            <a:chExt cx="864096" cy="3744416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7524328" y="1268760"/>
              <a:ext cx="50405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7524328" y="1988840"/>
              <a:ext cx="504056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7164288" y="4869160"/>
              <a:ext cx="504056" cy="14401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204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61367"/>
            <a:ext cx="9144000" cy="416731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0" y="1"/>
            <a:ext cx="9144000" cy="9807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44624"/>
            <a:ext cx="7887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RETRIEVING AND COLLECTING INFORMATIONS: WEBSITE (1/2)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grpSp>
        <p:nvGrpSpPr>
          <p:cNvPr id="62" name="Group 61"/>
          <p:cNvGrpSpPr/>
          <p:nvPr/>
        </p:nvGrpSpPr>
        <p:grpSpPr>
          <a:xfrm>
            <a:off x="8766" y="1268760"/>
            <a:ext cx="3483114" cy="4896544"/>
            <a:chOff x="8766" y="1052736"/>
            <a:chExt cx="3483114" cy="4896544"/>
          </a:xfrm>
        </p:grpSpPr>
        <p:sp>
          <p:nvSpPr>
            <p:cNvPr id="3" name="Rectangle 2"/>
            <p:cNvSpPr/>
            <p:nvPr/>
          </p:nvSpPr>
          <p:spPr>
            <a:xfrm>
              <a:off x="8766" y="1916832"/>
              <a:ext cx="1826930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259632" y="1196752"/>
              <a:ext cx="792088" cy="720080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979712" y="1052736"/>
              <a:ext cx="151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‘SITES’</a:t>
              </a:r>
              <a:endParaRPr lang="en-GB" sz="1600" dirty="0"/>
            </a:p>
          </p:txBody>
        </p:sp>
        <p:sp>
          <p:nvSpPr>
            <p:cNvPr id="59" name="Rectangle 58"/>
            <p:cNvSpPr/>
            <p:nvPr/>
          </p:nvSpPr>
          <p:spPr>
            <a:xfrm rot="5400000">
              <a:off x="-409921" y="3271620"/>
              <a:ext cx="1633550" cy="6974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395536" y="4437112"/>
              <a:ext cx="144016" cy="115212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323528" y="5610726"/>
              <a:ext cx="15121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‘PAGES’</a:t>
              </a:r>
              <a:endParaRPr lang="en-GB" sz="1600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-324544" y="6577607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3762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0" y="1"/>
            <a:ext cx="9144000" cy="98072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44624"/>
            <a:ext cx="7887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RETRIEVING AND COLLECTING INFORMATIONS: WEBSITE (2/2)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sp>
        <p:nvSpPr>
          <p:cNvPr id="63" name="TextBox 62"/>
          <p:cNvSpPr txBox="1"/>
          <p:nvPr/>
        </p:nvSpPr>
        <p:spPr>
          <a:xfrm>
            <a:off x="323528" y="2670011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LINAC4 to PSB: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Components description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/>
              <a:t>I</a:t>
            </a:r>
            <a:r>
              <a:rPr lang="en-GB" sz="1600" dirty="0" smtClean="0"/>
              <a:t>mages</a:t>
            </a:r>
            <a:endParaRPr lang="en-GB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334212" y="3789040"/>
            <a:ext cx="2952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MACHINE PROTECTION: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Failure catalogue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Components and interlocks</a:t>
            </a:r>
            <a:endParaRPr lang="en-GB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1268760"/>
            <a:ext cx="2952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HOME: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Acronyms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Glossary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4974267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REFERENCES: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dirty="0" smtClean="0"/>
              <a:t>Links to the reference documents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052736"/>
            <a:ext cx="2520280" cy="535430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004048" y="1879377"/>
            <a:ext cx="4104456" cy="4357839"/>
            <a:chOff x="5004048" y="1879377"/>
            <a:chExt cx="4104456" cy="4357839"/>
          </a:xfrm>
        </p:grpSpPr>
        <p:grpSp>
          <p:nvGrpSpPr>
            <p:cNvPr id="6" name="Group 5"/>
            <p:cNvGrpSpPr/>
            <p:nvPr/>
          </p:nvGrpSpPr>
          <p:grpSpPr>
            <a:xfrm>
              <a:off x="5148064" y="3573016"/>
              <a:ext cx="3960440" cy="2664200"/>
              <a:chOff x="5148064" y="3573016"/>
              <a:chExt cx="3960440" cy="26642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48064" y="3573016"/>
                <a:ext cx="3960440" cy="11480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77656" y="4752744"/>
                <a:ext cx="2301255" cy="14844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8" name="Straight Arrow Connector 7"/>
            <p:cNvCxnSpPr/>
            <p:nvPr/>
          </p:nvCxnSpPr>
          <p:spPr>
            <a:xfrm>
              <a:off x="5004048" y="1879377"/>
              <a:ext cx="2124236" cy="169363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012160" y="2345978"/>
              <a:ext cx="1062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CLICK…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47220"/>
            <a:ext cx="8598996" cy="163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791" y="1628799"/>
            <a:ext cx="5828705" cy="274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72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9" grpId="0"/>
      <p:bldP spid="19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90871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116632"/>
            <a:ext cx="788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LINAC4: SIMULATIONS OF FAILURES (1/5)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4359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Example: CHOPPER ON + DEFOCUSING QUADRUPOLE (ON/OFF)</a:t>
            </a:r>
            <a:endParaRPr lang="en-GB" dirty="0"/>
          </a:p>
        </p:txBody>
      </p:sp>
      <p:pic>
        <p:nvPicPr>
          <p:cNvPr id="2050" name="Picture 2" descr="\\cern.ch\dfs\Users\j\jlalleme\Public\Andrea\ChopON-QuadOFF\envelop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809532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395536" y="1675007"/>
            <a:ext cx="8568951" cy="3744416"/>
            <a:chOff x="395536" y="1469683"/>
            <a:chExt cx="8568951" cy="3744416"/>
          </a:xfrm>
        </p:grpSpPr>
        <p:pic>
          <p:nvPicPr>
            <p:cNvPr id="2051" name="Picture 3" descr="\\cern.ch\dfs\Users\j\jlalleme\Public\Andrea\ChopON-QuadON\envelope.jpe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469683"/>
              <a:ext cx="8095322" cy="3744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7889884" y="2930460"/>
              <a:ext cx="18722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J.B. </a:t>
              </a:r>
              <a:r>
                <a:rPr lang="en-GB" sz="1200" dirty="0" err="1" smtClean="0"/>
                <a:t>Lallement</a:t>
              </a:r>
              <a:endParaRPr lang="en-GB" sz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512" y="111545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 component failing in each simulation (chopper, EMQs, cavities):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-3448" y="5807005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NOTE: for cavity failures it is assumed that the only effect on the beam is caused by the absence of the accelerating field.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191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453336"/>
            <a:ext cx="9140552" cy="40466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0" y="1"/>
            <a:ext cx="9144000" cy="908719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116632"/>
            <a:ext cx="788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LINAC4: SIMULATIONS OF FAILURES (2/5)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113444"/>
            <a:ext cx="661178" cy="6512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105273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CHOPPER ON + DEFOCUSING QUADRUPOLE (ON/OFF)</a:t>
            </a:r>
            <a:endParaRPr lang="en-GB" dirty="0"/>
          </a:p>
        </p:txBody>
      </p:sp>
      <p:pic>
        <p:nvPicPr>
          <p:cNvPr id="5122" name="Picture 2" descr="\\cern.ch\dfs\Users\a\aapollon\Desktop\losses L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03149"/>
            <a:ext cx="6264696" cy="469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20272" y="213459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QD ON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QD OFF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6114782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Losses propagate also in the transfer line if the QD is OFF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-324544" y="652534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A. </a:t>
            </a:r>
            <a:r>
              <a:rPr lang="en-US" sz="1400" dirty="0" err="1" smtClean="0"/>
              <a:t>Apollonio</a:t>
            </a:r>
            <a:r>
              <a:rPr lang="en-US" sz="1400" dirty="0" smtClean="0"/>
              <a:t> TE-MPE-PE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7020272" y="3573016"/>
            <a:ext cx="21602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MEBT </a:t>
            </a:r>
            <a:r>
              <a:rPr lang="en-GB" dirty="0" smtClean="0"/>
              <a:t>0m</a:t>
            </a:r>
            <a:endParaRPr lang="en-GB" dirty="0"/>
          </a:p>
          <a:p>
            <a:r>
              <a:rPr lang="en-GB" dirty="0"/>
              <a:t>DTL </a:t>
            </a:r>
            <a:r>
              <a:rPr lang="en-GB" dirty="0" smtClean="0"/>
              <a:t>3.9m</a:t>
            </a:r>
            <a:endParaRPr lang="en-GB" dirty="0"/>
          </a:p>
          <a:p>
            <a:r>
              <a:rPr lang="en-GB" dirty="0"/>
              <a:t>CCDTL </a:t>
            </a:r>
            <a:r>
              <a:rPr lang="en-GB" dirty="0" smtClean="0"/>
              <a:t>25.5m</a:t>
            </a:r>
            <a:endParaRPr lang="en-GB" dirty="0"/>
          </a:p>
          <a:p>
            <a:r>
              <a:rPr lang="en-GB" dirty="0"/>
              <a:t>PIMS </a:t>
            </a:r>
            <a:r>
              <a:rPr lang="en-GB" dirty="0" smtClean="0"/>
              <a:t>48.8m</a:t>
            </a:r>
            <a:endParaRPr lang="en-GB" dirty="0"/>
          </a:p>
          <a:p>
            <a:r>
              <a:rPr lang="en-GB" dirty="0" smtClean="0"/>
              <a:t>END </a:t>
            </a:r>
            <a:r>
              <a:rPr lang="en-GB" dirty="0"/>
              <a:t>PIMS </a:t>
            </a:r>
            <a:r>
              <a:rPr lang="en-GB" dirty="0" smtClean="0"/>
              <a:t>70.6m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-36512" y="1979548"/>
            <a:ext cx="1584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INTEGRATED </a:t>
            </a:r>
          </a:p>
          <a:p>
            <a:pPr algn="ctr"/>
            <a:r>
              <a:rPr lang="en-GB" dirty="0" smtClean="0"/>
              <a:t>LOSSES (%)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727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"/>
            <a:ext cx="9144000" cy="76470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44624"/>
            <a:ext cx="788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LINAC4: SIMULATIONS OF FAILURES (3/5)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06" y="44624"/>
            <a:ext cx="661178" cy="65126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012160" y="5796553"/>
            <a:ext cx="3024336" cy="5847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20% of the beam lost in the PIMS, </a:t>
            </a:r>
          </a:p>
          <a:p>
            <a:r>
              <a:rPr lang="en-GB" sz="1600" dirty="0" smtClean="0"/>
              <a:t>5% </a:t>
            </a:r>
            <a:r>
              <a:rPr lang="en-GB" sz="1600" dirty="0"/>
              <a:t>in BHZ30 and </a:t>
            </a:r>
            <a:r>
              <a:rPr lang="en-GB" sz="1600" dirty="0" smtClean="0"/>
              <a:t>20% </a:t>
            </a:r>
            <a:r>
              <a:rPr lang="en-GB" sz="1600" dirty="0"/>
              <a:t>in BHZ40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300192" y="980728"/>
            <a:ext cx="28985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MEBT 0m</a:t>
            </a:r>
          </a:p>
          <a:p>
            <a:r>
              <a:rPr lang="en-GB" dirty="0"/>
              <a:t>DTL 3.9m</a:t>
            </a:r>
          </a:p>
          <a:p>
            <a:r>
              <a:rPr lang="en-GB" dirty="0"/>
              <a:t>CCDTL 25.5m</a:t>
            </a:r>
          </a:p>
          <a:p>
            <a:r>
              <a:rPr lang="en-GB" dirty="0"/>
              <a:t>PIMS 48.8m</a:t>
            </a:r>
          </a:p>
          <a:p>
            <a:r>
              <a:rPr lang="en-GB" dirty="0"/>
              <a:t>END PIMS </a:t>
            </a:r>
            <a:r>
              <a:rPr lang="en-GB" dirty="0" smtClean="0"/>
              <a:t>70.6m</a:t>
            </a:r>
          </a:p>
          <a:p>
            <a:endParaRPr lang="en-GB" dirty="0"/>
          </a:p>
          <a:p>
            <a:r>
              <a:rPr lang="en-GB" dirty="0"/>
              <a:t>1st BENDING M 77.7m</a:t>
            </a:r>
          </a:p>
          <a:p>
            <a:r>
              <a:rPr lang="en-GB" dirty="0"/>
              <a:t>2nd BENDING M 81.8m</a:t>
            </a:r>
          </a:p>
          <a:p>
            <a:r>
              <a:rPr lang="en-GB" dirty="0" smtClean="0"/>
              <a:t>3rd </a:t>
            </a:r>
            <a:r>
              <a:rPr lang="en-GB" dirty="0"/>
              <a:t>BENDING M </a:t>
            </a:r>
            <a:r>
              <a:rPr lang="en-GB" dirty="0" smtClean="0"/>
              <a:t>85.9m</a:t>
            </a:r>
          </a:p>
          <a:p>
            <a:endParaRPr lang="en-GB" dirty="0"/>
          </a:p>
          <a:p>
            <a:r>
              <a:rPr lang="en-GB" dirty="0" smtClean="0"/>
              <a:t>VERICAL STEP:</a:t>
            </a:r>
            <a:endParaRPr lang="en-GB" dirty="0"/>
          </a:p>
          <a:p>
            <a:r>
              <a:rPr lang="en-GB" dirty="0"/>
              <a:t>1st BENDING M </a:t>
            </a:r>
            <a:r>
              <a:rPr lang="en-GB" dirty="0" smtClean="0"/>
              <a:t>120.8m</a:t>
            </a:r>
            <a:endParaRPr lang="en-GB" dirty="0"/>
          </a:p>
          <a:p>
            <a:r>
              <a:rPr lang="en-GB" dirty="0" smtClean="0"/>
              <a:t>2nd </a:t>
            </a:r>
            <a:r>
              <a:rPr lang="en-GB" dirty="0"/>
              <a:t>BENDING M </a:t>
            </a:r>
            <a:r>
              <a:rPr lang="en-GB" dirty="0" smtClean="0"/>
              <a:t>130.8m</a:t>
            </a:r>
          </a:p>
          <a:p>
            <a:endParaRPr lang="en-GB" dirty="0"/>
          </a:p>
          <a:p>
            <a:r>
              <a:rPr lang="en-GB" dirty="0" smtClean="0"/>
              <a:t>BHZ20 141.1m</a:t>
            </a:r>
            <a:endParaRPr lang="en-GB" dirty="0"/>
          </a:p>
          <a:p>
            <a:r>
              <a:rPr lang="en-GB" dirty="0" smtClean="0"/>
              <a:t>BHZ30 171.1m</a:t>
            </a:r>
          </a:p>
          <a:p>
            <a:r>
              <a:rPr lang="en-GB" dirty="0" smtClean="0"/>
              <a:t>BHZ40 237.5m</a:t>
            </a:r>
            <a:endParaRPr lang="en-GB" dirty="0"/>
          </a:p>
        </p:txBody>
      </p:sp>
      <p:pic>
        <p:nvPicPr>
          <p:cNvPr id="16" name="Picture 3" descr="\\cern.ch\dfs\Users\a\aapollon\Desktop\l4topsb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79161" y="2664000"/>
            <a:ext cx="2790477" cy="547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25629"/>
            <a:ext cx="5256584" cy="3943531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-324544" y="6453336"/>
            <a:ext cx="9465096" cy="404664"/>
            <a:chOff x="-324544" y="6453336"/>
            <a:chExt cx="9465096" cy="404664"/>
          </a:xfrm>
        </p:grpSpPr>
        <p:sp>
          <p:nvSpPr>
            <p:cNvPr id="10" name="Rectangle 9"/>
            <p:cNvSpPr/>
            <p:nvPr/>
          </p:nvSpPr>
          <p:spPr>
            <a:xfrm>
              <a:off x="0" y="6453336"/>
              <a:ext cx="9140552" cy="40466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324544" y="6525344"/>
              <a:ext cx="3024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A. </a:t>
              </a:r>
              <a:r>
                <a:rPr lang="en-US" sz="1400" dirty="0" err="1" smtClean="0"/>
                <a:t>Apollonio</a:t>
              </a:r>
              <a:r>
                <a:rPr lang="en-US" sz="1400" dirty="0" smtClean="0"/>
                <a:t> TE-MPE-PE</a:t>
              </a:r>
              <a:endParaRPr lang="en-US" sz="14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76470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LAST CCDTL EMQ OFF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1412776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(%)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(W)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1680" y="4149080"/>
            <a:ext cx="3059153" cy="1251223"/>
            <a:chOff x="1691680" y="4149080"/>
            <a:chExt cx="3059153" cy="1251223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1691680" y="4149080"/>
              <a:ext cx="360040" cy="7920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3347864" y="4221088"/>
              <a:ext cx="324036" cy="108012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3779912" y="4182583"/>
              <a:ext cx="970921" cy="121772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47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\\cern.ch\dfs\Users\a\aapollon\Desktop\l4topsb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679161" y="2681834"/>
            <a:ext cx="2790477" cy="547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1"/>
            <a:ext cx="9144000" cy="69588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asellaDiTesto 2"/>
          <p:cNvSpPr txBox="1"/>
          <p:nvPr/>
        </p:nvSpPr>
        <p:spPr>
          <a:xfrm>
            <a:off x="645190" y="116632"/>
            <a:ext cx="7887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/>
              <a:t>LINAC4: SIMULATIONS OF FAILURES (4/5)</a:t>
            </a:r>
            <a:endParaRPr lang="it-IT" sz="2800" b="1" dirty="0"/>
          </a:p>
        </p:txBody>
      </p:sp>
      <p:pic>
        <p:nvPicPr>
          <p:cNvPr id="31" name="Picture 2" descr="\\cern.ch\dfs\Users\a\aapollon\Desktop\thesis images\CERN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406" y="44624"/>
            <a:ext cx="661178" cy="65126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300192" y="5949280"/>
            <a:ext cx="2376264" cy="33855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100% Beam lost in BHZ20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6300192" y="980728"/>
            <a:ext cx="28985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MEBT 0m</a:t>
            </a:r>
          </a:p>
          <a:p>
            <a:r>
              <a:rPr lang="en-GB" dirty="0"/>
              <a:t>DTL 3.9m</a:t>
            </a:r>
          </a:p>
          <a:p>
            <a:r>
              <a:rPr lang="en-GB" dirty="0"/>
              <a:t>CCDTL 25.5m</a:t>
            </a:r>
          </a:p>
          <a:p>
            <a:r>
              <a:rPr lang="en-GB" dirty="0"/>
              <a:t>PIMS 48.8m</a:t>
            </a:r>
          </a:p>
          <a:p>
            <a:r>
              <a:rPr lang="en-GB" dirty="0"/>
              <a:t>END PIMS </a:t>
            </a:r>
            <a:r>
              <a:rPr lang="en-GB" dirty="0" smtClean="0"/>
              <a:t>70.6m</a:t>
            </a:r>
          </a:p>
          <a:p>
            <a:endParaRPr lang="en-GB" dirty="0"/>
          </a:p>
          <a:p>
            <a:r>
              <a:rPr lang="en-GB" dirty="0"/>
              <a:t>1st BENDING M 77.7m</a:t>
            </a:r>
          </a:p>
          <a:p>
            <a:r>
              <a:rPr lang="en-GB" dirty="0"/>
              <a:t>2nd BENDING M 81.8m</a:t>
            </a:r>
          </a:p>
          <a:p>
            <a:r>
              <a:rPr lang="en-GB" dirty="0" smtClean="0"/>
              <a:t>3rd </a:t>
            </a:r>
            <a:r>
              <a:rPr lang="en-GB" dirty="0"/>
              <a:t>BENDING M </a:t>
            </a:r>
            <a:r>
              <a:rPr lang="en-GB" dirty="0" smtClean="0"/>
              <a:t>85.9m</a:t>
            </a:r>
          </a:p>
          <a:p>
            <a:endParaRPr lang="en-GB" dirty="0"/>
          </a:p>
          <a:p>
            <a:r>
              <a:rPr lang="en-GB" dirty="0" smtClean="0"/>
              <a:t>VERICAL STEP:</a:t>
            </a:r>
            <a:endParaRPr lang="en-GB" dirty="0"/>
          </a:p>
          <a:p>
            <a:r>
              <a:rPr lang="en-GB" dirty="0"/>
              <a:t>1st BENDING M </a:t>
            </a:r>
            <a:r>
              <a:rPr lang="en-GB" dirty="0" smtClean="0"/>
              <a:t>120.8m</a:t>
            </a:r>
            <a:endParaRPr lang="en-GB" dirty="0"/>
          </a:p>
          <a:p>
            <a:r>
              <a:rPr lang="en-GB" dirty="0" smtClean="0"/>
              <a:t>2nd </a:t>
            </a:r>
            <a:r>
              <a:rPr lang="en-GB" dirty="0"/>
              <a:t>BENDING M </a:t>
            </a:r>
            <a:r>
              <a:rPr lang="en-GB" dirty="0" smtClean="0"/>
              <a:t>130.8m</a:t>
            </a:r>
          </a:p>
          <a:p>
            <a:endParaRPr lang="en-GB" dirty="0"/>
          </a:p>
          <a:p>
            <a:r>
              <a:rPr lang="en-GB" dirty="0" smtClean="0"/>
              <a:t>BHZ20 141.1m</a:t>
            </a:r>
            <a:endParaRPr lang="en-GB" dirty="0"/>
          </a:p>
          <a:p>
            <a:r>
              <a:rPr lang="en-GB" dirty="0" smtClean="0"/>
              <a:t>BHZ30 171.1m</a:t>
            </a:r>
          </a:p>
          <a:p>
            <a:r>
              <a:rPr lang="en-GB" dirty="0" smtClean="0"/>
              <a:t>BHZ40 237.5m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5400600" cy="405157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-396552" y="6480720"/>
            <a:ext cx="9537104" cy="404664"/>
            <a:chOff x="-396552" y="6480720"/>
            <a:chExt cx="9537104" cy="404664"/>
          </a:xfrm>
        </p:grpSpPr>
        <p:sp>
          <p:nvSpPr>
            <p:cNvPr id="10" name="Rectangle 9"/>
            <p:cNvSpPr/>
            <p:nvPr/>
          </p:nvSpPr>
          <p:spPr>
            <a:xfrm>
              <a:off x="0" y="6480720"/>
              <a:ext cx="9140552" cy="404664"/>
            </a:xfrm>
            <a:prstGeom prst="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396552" y="6522949"/>
              <a:ext cx="3024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A. </a:t>
              </a:r>
              <a:r>
                <a:rPr lang="en-US" sz="1400" dirty="0" err="1" smtClean="0"/>
                <a:t>Apollonio</a:t>
              </a:r>
              <a:r>
                <a:rPr lang="en-US" sz="1400" dirty="0" smtClean="0"/>
                <a:t> TE-MPE-PE</a:t>
              </a:r>
              <a:endParaRPr lang="en-US" sz="14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0" y="6926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Example: LAST PIMS MODULE OFF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446240" y="1484784"/>
            <a:ext cx="62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4"/>
                </a:solidFill>
              </a:rPr>
              <a:t> (%)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 (W)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43808" y="4221088"/>
            <a:ext cx="36004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68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  <a:fontScheme name="Median">
    <a:maj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Tw Cen MT"/>
      <a:ea typeface=""/>
      <a:cs typeface=""/>
      <a:font script="Grek" typeface="Calibri"/>
      <a:font script="Cyrl" typeface="Calibri"/>
      <a:font script="Jpan" typeface="HGPｺﾞｼｯｸE"/>
      <a:font script="Hang" typeface="HY얕은샘물M"/>
      <a:font script="Hans" typeface="华文仿宋"/>
      <a:font script="Hant" typeface="微軟正黑體"/>
      <a:font script="Arab" typeface="Arial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Median">
    <a:fillStyleLst>
      <a:solidFill>
        <a:schemeClr val="phClr"/>
      </a:solidFill>
      <a:solidFill>
        <a:schemeClr val="phClr">
          <a:tint val="50000"/>
        </a:schemeClr>
      </a:solidFill>
      <a:solidFill>
        <a:schemeClr val="phClr"/>
      </a:soli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47625" cap="flat" cmpd="dbl" algn="ctr">
        <a:solidFill>
          <a:schemeClr val="phClr"/>
        </a:solidFill>
        <a:prstDash val="solid"/>
      </a:ln>
    </a:lnStyleLst>
    <a:effectStyleLst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300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isometricTopDown" fov="0">
            <a:rot lat="0" lon="0" rev="0"/>
          </a:camera>
          <a:lightRig rig="balanced" dir="t">
            <a:rot lat="0" lon="0" rev="13800000"/>
          </a:lightRig>
        </a:scene3d>
        <a:sp3d extrusionH="12700" prstMaterial="plastic">
          <a:bevelT w="38100" h="25400" prst="softRound"/>
          <a:contourClr>
            <a:schemeClr val="phClr"/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  <a:blipFill>
        <a:blip xmlns:r="http://schemas.openxmlformats.org/officeDocument/2006/relationships" r:embed="rId2">
          <a:duotone>
            <a:schemeClr val="phClr">
              <a:shade val="90000"/>
              <a:satMod val="140000"/>
            </a:schemeClr>
            <a:schemeClr val="phClr">
              <a:satMod val="120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4240</TotalTime>
  <Words>720</Words>
  <Application>Microsoft Office PowerPoint</Application>
  <PresentationFormat>On-screen Show (4:3)</PresentationFormat>
  <Paragraphs>169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130</cp:revision>
  <dcterms:created xsi:type="dcterms:W3CDTF">2012-02-14T08:57:05Z</dcterms:created>
  <dcterms:modified xsi:type="dcterms:W3CDTF">2012-04-12T11:40:09Z</dcterms:modified>
</cp:coreProperties>
</file>