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8" r:id="rId3"/>
    <p:sldId id="260" r:id="rId4"/>
    <p:sldId id="261" r:id="rId5"/>
    <p:sldId id="280" r:id="rId6"/>
    <p:sldId id="263" r:id="rId7"/>
    <p:sldId id="262" r:id="rId8"/>
    <p:sldId id="265" r:id="rId9"/>
    <p:sldId id="266" r:id="rId10"/>
    <p:sldId id="271" r:id="rId11"/>
    <p:sldId id="267" r:id="rId12"/>
    <p:sldId id="269" r:id="rId13"/>
    <p:sldId id="268" r:id="rId14"/>
    <p:sldId id="270" r:id="rId15"/>
    <p:sldId id="272" r:id="rId16"/>
    <p:sldId id="273" r:id="rId17"/>
    <p:sldId id="274" r:id="rId18"/>
    <p:sldId id="275" r:id="rId19"/>
    <p:sldId id="279" r:id="rId20"/>
    <p:sldId id="276" r:id="rId21"/>
    <p:sldId id="278" r:id="rId22"/>
    <p:sldId id="264" r:id="rId23"/>
    <p:sldId id="283" r:id="rId24"/>
    <p:sldId id="282"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32" autoAdjust="0"/>
    <p:restoredTop sz="94660"/>
  </p:normalViewPr>
  <p:slideViewPr>
    <p:cSldViewPr>
      <p:cViewPr varScale="1">
        <p:scale>
          <a:sx n="72" d="100"/>
          <a:sy n="72" d="100"/>
        </p:scale>
        <p:origin x="-30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ern.ch\dfs\Users\j\jonker\Documents\My%20Projects\CLIC\MPOA-WG\Light%20sourc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8.9883977333577947E-2"/>
          <c:y val="4.4345188497574267E-2"/>
          <c:w val="0.87960292552593411"/>
          <c:h val="0.73634339185862641"/>
        </c:manualLayout>
      </c:layout>
      <c:scatterChart>
        <c:scatterStyle val="lineMarker"/>
        <c:ser>
          <c:idx val="7"/>
          <c:order val="0"/>
          <c:tx>
            <c:strRef>
              <c:f>Sheet1!$D$1</c:f>
              <c:strCache>
                <c:ptCount val="1"/>
              </c:strCache>
            </c:strRef>
          </c:tx>
          <c:spPr>
            <a:ln w="0"/>
          </c:spPr>
          <c:marker>
            <c:symbol val="circle"/>
            <c:size val="5"/>
          </c:marker>
          <c:xVal>
            <c:numRef>
              <c:f>Sheet1!$A$21:$A$47</c:f>
              <c:numCache>
                <c:formatCode>General</c:formatCode>
                <c:ptCount val="27"/>
                <c:pt idx="0">
                  <c:v>10</c:v>
                </c:pt>
                <c:pt idx="1">
                  <c:v>2.8</c:v>
                </c:pt>
                <c:pt idx="2">
                  <c:v>2.6</c:v>
                </c:pt>
                <c:pt idx="3">
                  <c:v>2.4</c:v>
                </c:pt>
                <c:pt idx="4">
                  <c:v>2.2000000000000002</c:v>
                </c:pt>
                <c:pt idx="5">
                  <c:v>2</c:v>
                </c:pt>
                <c:pt idx="6">
                  <c:v>1.8</c:v>
                </c:pt>
                <c:pt idx="7">
                  <c:v>1.6</c:v>
                </c:pt>
                <c:pt idx="8">
                  <c:v>1.4</c:v>
                </c:pt>
                <c:pt idx="9">
                  <c:v>1.2</c:v>
                </c:pt>
                <c:pt idx="10">
                  <c:v>1</c:v>
                </c:pt>
                <c:pt idx="12">
                  <c:v>0.30000000000000032</c:v>
                </c:pt>
                <c:pt idx="13">
                  <c:v>0.28000000000000008</c:v>
                </c:pt>
                <c:pt idx="14">
                  <c:v>0.26</c:v>
                </c:pt>
                <c:pt idx="15">
                  <c:v>0.24000000000000021</c:v>
                </c:pt>
                <c:pt idx="16">
                  <c:v>0.22000000000000006</c:v>
                </c:pt>
                <c:pt idx="17">
                  <c:v>0.2</c:v>
                </c:pt>
                <c:pt idx="18">
                  <c:v>0.18000000000000024</c:v>
                </c:pt>
                <c:pt idx="19">
                  <c:v>0.16000000000000006</c:v>
                </c:pt>
                <c:pt idx="20">
                  <c:v>0.14000000000000001</c:v>
                </c:pt>
                <c:pt idx="21">
                  <c:v>0.12000000000000002</c:v>
                </c:pt>
                <c:pt idx="22">
                  <c:v>0.1</c:v>
                </c:pt>
                <c:pt idx="23">
                  <c:v>8.0000000000000043E-2</c:v>
                </c:pt>
                <c:pt idx="24">
                  <c:v>6.0000000000000032E-2</c:v>
                </c:pt>
                <c:pt idx="25">
                  <c:v>4.0000000000000022E-2</c:v>
                </c:pt>
                <c:pt idx="26">
                  <c:v>2.0000000000000011E-2</c:v>
                </c:pt>
              </c:numCache>
            </c:numRef>
          </c:xVal>
          <c:yVal>
            <c:numRef>
              <c:f>Sheet1!$B$21:$B$47</c:f>
              <c:numCache>
                <c:formatCode>General</c:formatCode>
                <c:ptCount val="27"/>
                <c:pt idx="0">
                  <c:v>99</c:v>
                </c:pt>
                <c:pt idx="1">
                  <c:v>99</c:v>
                </c:pt>
                <c:pt idx="2">
                  <c:v>99</c:v>
                </c:pt>
                <c:pt idx="3">
                  <c:v>98</c:v>
                </c:pt>
                <c:pt idx="4">
                  <c:v>99</c:v>
                </c:pt>
                <c:pt idx="5">
                  <c:v>100</c:v>
                </c:pt>
                <c:pt idx="6">
                  <c:v>99</c:v>
                </c:pt>
                <c:pt idx="7">
                  <c:v>98</c:v>
                </c:pt>
                <c:pt idx="8">
                  <c:v>97</c:v>
                </c:pt>
                <c:pt idx="9">
                  <c:v>95</c:v>
                </c:pt>
                <c:pt idx="10">
                  <c:v>92</c:v>
                </c:pt>
                <c:pt idx="12">
                  <c:v>94</c:v>
                </c:pt>
                <c:pt idx="13">
                  <c:v>96</c:v>
                </c:pt>
                <c:pt idx="14">
                  <c:v>97</c:v>
                </c:pt>
                <c:pt idx="15">
                  <c:v>98</c:v>
                </c:pt>
                <c:pt idx="16">
                  <c:v>99</c:v>
                </c:pt>
                <c:pt idx="17">
                  <c:v>99</c:v>
                </c:pt>
                <c:pt idx="18">
                  <c:v>98</c:v>
                </c:pt>
                <c:pt idx="19">
                  <c:v>99</c:v>
                </c:pt>
                <c:pt idx="20">
                  <c:v>100</c:v>
                </c:pt>
                <c:pt idx="21">
                  <c:v>98</c:v>
                </c:pt>
                <c:pt idx="22">
                  <c:v>96</c:v>
                </c:pt>
                <c:pt idx="23">
                  <c:v>97</c:v>
                </c:pt>
                <c:pt idx="24">
                  <c:v>99</c:v>
                </c:pt>
                <c:pt idx="25">
                  <c:v>100</c:v>
                </c:pt>
                <c:pt idx="26">
                  <c:v>98</c:v>
                </c:pt>
              </c:numCache>
            </c:numRef>
          </c:yVal>
        </c:ser>
        <c:ser>
          <c:idx val="10"/>
          <c:order val="1"/>
          <c:tx>
            <c:strRef>
              <c:f>Sheet1!$D$1</c:f>
              <c:strCache>
                <c:ptCount val="1"/>
              </c:strCache>
            </c:strRef>
          </c:tx>
          <c:marker>
            <c:symbol val="none"/>
          </c:marker>
          <c:xVal>
            <c:numRef>
              <c:f>Sheet1!$L$3:$L$15</c:f>
              <c:numCache>
                <c:formatCode>General</c:formatCode>
                <c:ptCount val="13"/>
                <c:pt idx="0">
                  <c:v>1.0010000000000002E-2</c:v>
                </c:pt>
                <c:pt idx="1">
                  <c:v>9.5100000000000063E-3</c:v>
                </c:pt>
                <c:pt idx="2">
                  <c:v>9.0100000000000041E-3</c:v>
                </c:pt>
                <c:pt idx="3">
                  <c:v>8.5100000000000228E-3</c:v>
                </c:pt>
                <c:pt idx="4">
                  <c:v>8.0100000000000067E-3</c:v>
                </c:pt>
                <c:pt idx="5">
                  <c:v>7.0100000000000032E-3</c:v>
                </c:pt>
                <c:pt idx="6">
                  <c:v>6.0100000000000032E-3</c:v>
                </c:pt>
                <c:pt idx="7">
                  <c:v>5.0100000000000023E-3</c:v>
                </c:pt>
                <c:pt idx="8">
                  <c:v>4.0100000000000014E-3</c:v>
                </c:pt>
                <c:pt idx="9">
                  <c:v>3.0100000000000079E-3</c:v>
                </c:pt>
                <c:pt idx="10">
                  <c:v>2.0099999999999996E-3</c:v>
                </c:pt>
                <c:pt idx="11">
                  <c:v>1.0100000000000044E-3</c:v>
                </c:pt>
                <c:pt idx="12">
                  <c:v>9.9999999999996823E-6</c:v>
                </c:pt>
              </c:numCache>
            </c:numRef>
          </c:xVal>
          <c:yVal>
            <c:numRef>
              <c:f>Sheet1!$J$3:$J$13</c:f>
              <c:numCache>
                <c:formatCode>General</c:formatCode>
                <c:ptCount val="11"/>
                <c:pt idx="0">
                  <c:v>100</c:v>
                </c:pt>
                <c:pt idx="1">
                  <c:v>99.004983374916804</c:v>
                </c:pt>
                <c:pt idx="2">
                  <c:v>98.01986733067551</c:v>
                </c:pt>
                <c:pt idx="3">
                  <c:v>97.044553354850834</c:v>
                </c:pt>
                <c:pt idx="4">
                  <c:v>96.078943915232315</c:v>
                </c:pt>
                <c:pt idx="5">
                  <c:v>94.176453358424283</c:v>
                </c:pt>
                <c:pt idx="6">
                  <c:v>92.311634638663577</c:v>
                </c:pt>
                <c:pt idx="7">
                  <c:v>90.483741803595535</c:v>
                </c:pt>
                <c:pt idx="8">
                  <c:v>88.692043671715766</c:v>
                </c:pt>
                <c:pt idx="9">
                  <c:v>86.935823539880587</c:v>
                </c:pt>
                <c:pt idx="10">
                  <c:v>85.214378896620659</c:v>
                </c:pt>
              </c:numCache>
            </c:numRef>
          </c:yVal>
        </c:ser>
        <c:ser>
          <c:idx val="11"/>
          <c:order val="2"/>
          <c:tx>
            <c:strRef>
              <c:f>Sheet1!$D$1</c:f>
              <c:strCache>
                <c:ptCount val="1"/>
              </c:strCache>
            </c:strRef>
          </c:tx>
          <c:marker>
            <c:symbol val="none"/>
          </c:marker>
          <c:xVal>
            <c:numRef>
              <c:f>Sheet1!$M$3:$M$7</c:f>
              <c:numCache>
                <c:formatCode>General</c:formatCode>
                <c:ptCount val="5"/>
                <c:pt idx="0">
                  <c:v>2.0100000000000001E-3</c:v>
                </c:pt>
                <c:pt idx="1">
                  <c:v>1.5100000000000042E-3</c:v>
                </c:pt>
                <c:pt idx="2">
                  <c:v>1.010000000000004E-3</c:v>
                </c:pt>
                <c:pt idx="3">
                  <c:v>5.1000000000000101E-4</c:v>
                </c:pt>
                <c:pt idx="4">
                  <c:v>1.0000000000000079E-5</c:v>
                </c:pt>
              </c:numCache>
            </c:numRef>
          </c:xVal>
          <c:yVal>
            <c:numRef>
              <c:f>Sheet1!$J$3:$J$7</c:f>
              <c:numCache>
                <c:formatCode>General</c:formatCode>
                <c:ptCount val="5"/>
                <c:pt idx="0">
                  <c:v>100</c:v>
                </c:pt>
                <c:pt idx="1">
                  <c:v>99.004983374916804</c:v>
                </c:pt>
                <c:pt idx="2">
                  <c:v>98.01986733067551</c:v>
                </c:pt>
                <c:pt idx="3">
                  <c:v>97.044553354850834</c:v>
                </c:pt>
                <c:pt idx="4">
                  <c:v>96.078943915232315</c:v>
                </c:pt>
              </c:numCache>
            </c:numRef>
          </c:yVal>
        </c:ser>
        <c:axId val="236875776"/>
        <c:axId val="236877696"/>
      </c:scatterChart>
      <c:valAx>
        <c:axId val="236875776"/>
        <c:scaling>
          <c:logBase val="10"/>
          <c:orientation val="maxMin"/>
          <c:max val="10"/>
          <c:min val="1.0000000000000123E-5"/>
        </c:scaling>
        <c:axPos val="b"/>
        <c:title>
          <c:tx>
            <c:rich>
              <a:bodyPr/>
              <a:lstStyle/>
              <a:p>
                <a:pPr>
                  <a:defRPr sz="1600"/>
                </a:pPr>
                <a:r>
                  <a:rPr lang="en-US" sz="1600" dirty="0"/>
                  <a:t>Time before </a:t>
                </a:r>
                <a:r>
                  <a:rPr lang="en-US" sz="1600" dirty="0" smtClean="0"/>
                  <a:t>collision </a:t>
                </a:r>
                <a:r>
                  <a:rPr lang="en-US" sz="1600" dirty="0"/>
                  <a:t>[s]</a:t>
                </a:r>
              </a:p>
            </c:rich>
          </c:tx>
          <c:layout>
            <c:manualLayout>
              <c:xMode val="edge"/>
              <c:yMode val="edge"/>
              <c:x val="0.38929600985638751"/>
              <c:y val="0.91046615762131633"/>
            </c:manualLayout>
          </c:layout>
        </c:title>
        <c:numFmt formatCode="General" sourceLinked="1"/>
        <c:tickLblPos val="nextTo"/>
        <c:txPr>
          <a:bodyPr/>
          <a:lstStyle/>
          <a:p>
            <a:pPr>
              <a:defRPr sz="1400" baseline="0"/>
            </a:pPr>
            <a:endParaRPr lang="en-US"/>
          </a:p>
        </c:txPr>
        <c:crossAx val="236877696"/>
        <c:crosses val="autoZero"/>
        <c:crossBetween val="midCat"/>
      </c:valAx>
      <c:valAx>
        <c:axId val="236877696"/>
        <c:scaling>
          <c:orientation val="minMax"/>
          <c:max val="119"/>
          <c:min val="60"/>
        </c:scaling>
        <c:axPos val="l"/>
        <c:majorGridlines/>
        <c:numFmt formatCode="General" sourceLinked="1"/>
        <c:tickLblPos val="nextTo"/>
        <c:txPr>
          <a:bodyPr/>
          <a:lstStyle/>
          <a:p>
            <a:pPr>
              <a:defRPr sz="1400" baseline="0"/>
            </a:pPr>
            <a:endParaRPr lang="en-US"/>
          </a:p>
        </c:txPr>
        <c:crossAx val="236875776"/>
        <c:crosses val="max"/>
        <c:crossBetween val="midCat"/>
        <c:majorUnit val="20"/>
        <c:minorUnit val="10"/>
      </c:valAx>
      <c:spPr>
        <a:noFill/>
        <a:ln w="25400">
          <a:noFill/>
        </a:ln>
      </c:spPr>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0970336904608273"/>
          <c:y val="9.7831501290964587E-2"/>
          <c:w val="0.84851839421711628"/>
          <c:h val="0.74699903349778163"/>
        </c:manualLayout>
      </c:layout>
      <c:scatterChart>
        <c:scatterStyle val="lineMarker"/>
        <c:ser>
          <c:idx val="0"/>
          <c:order val="0"/>
          <c:spPr>
            <a:ln w="28575">
              <a:noFill/>
            </a:ln>
          </c:spPr>
          <c:marker>
            <c:symbol val="circle"/>
            <c:size val="7"/>
          </c:marker>
          <c:dPt>
            <c:idx val="0"/>
            <c:marker>
              <c:symbol val="circle"/>
              <c:size val="8"/>
              <c:spPr>
                <a:solidFill>
                  <a:srgbClr val="FFFF00"/>
                </a:solidFill>
                <a:ln w="31750"/>
              </c:spPr>
            </c:marker>
          </c:dPt>
          <c:dPt>
            <c:idx val="1"/>
            <c:marker>
              <c:symbol val="circle"/>
              <c:size val="8"/>
              <c:spPr>
                <a:solidFill>
                  <a:srgbClr val="FFFF00"/>
                </a:solidFill>
                <a:ln w="31750"/>
              </c:spPr>
            </c:marker>
          </c:dPt>
          <c:dPt>
            <c:idx val="2"/>
            <c:marker>
              <c:symbol val="circle"/>
              <c:size val="8"/>
              <c:spPr>
                <a:solidFill>
                  <a:srgbClr val="FFFF00"/>
                </a:solidFill>
                <a:ln w="31750"/>
              </c:spPr>
            </c:marker>
          </c:dPt>
          <c:dPt>
            <c:idx val="6"/>
            <c:marker>
              <c:symbol val="circle"/>
              <c:size val="8"/>
              <c:spPr>
                <a:solidFill>
                  <a:srgbClr val="FFFF00"/>
                </a:solidFill>
                <a:ln w="31750"/>
              </c:spPr>
            </c:marker>
          </c:dPt>
          <c:dPt>
            <c:idx val="7"/>
            <c:marker>
              <c:symbol val="circle"/>
              <c:size val="8"/>
              <c:spPr>
                <a:solidFill>
                  <a:srgbClr val="FFFF00"/>
                </a:solidFill>
                <a:ln w="31750"/>
              </c:spPr>
            </c:marker>
          </c:dPt>
          <c:dPt>
            <c:idx val="8"/>
            <c:marker>
              <c:symbol val="circle"/>
              <c:size val="8"/>
              <c:spPr>
                <a:solidFill>
                  <a:srgbClr val="FFFF00"/>
                </a:solidFill>
                <a:ln w="31750">
                  <a:solidFill>
                    <a:schemeClr val="bg1">
                      <a:lumMod val="50000"/>
                    </a:schemeClr>
                  </a:solidFill>
                </a:ln>
              </c:spPr>
            </c:marker>
          </c:dPt>
          <c:dPt>
            <c:idx val="9"/>
            <c:marker>
              <c:symbol val="circle"/>
              <c:size val="8"/>
              <c:spPr>
                <a:solidFill>
                  <a:srgbClr val="FFFF00"/>
                </a:solidFill>
                <a:ln w="31750"/>
              </c:spPr>
            </c:marker>
          </c:dPt>
          <c:dPt>
            <c:idx val="10"/>
            <c:marker>
              <c:symbol val="dot"/>
              <c:size val="8"/>
              <c:spPr>
                <a:solidFill>
                  <a:srgbClr val="C00000"/>
                </a:solidFill>
                <a:ln>
                  <a:solidFill>
                    <a:srgbClr val="C00000"/>
                  </a:solidFill>
                </a:ln>
              </c:spPr>
            </c:marker>
          </c:dPt>
          <c:dPt>
            <c:idx val="11"/>
            <c:marker>
              <c:spPr>
                <a:noFill/>
                <a:ln w="19050">
                  <a:solidFill>
                    <a:srgbClr val="C00000"/>
                  </a:solidFill>
                </a:ln>
              </c:spPr>
            </c:marker>
          </c:dPt>
          <c:dPt>
            <c:idx val="12"/>
            <c:marker>
              <c:symbol val="dash"/>
              <c:size val="8"/>
              <c:spPr>
                <a:solidFill>
                  <a:srgbClr val="C00000"/>
                </a:solidFill>
                <a:ln>
                  <a:solidFill>
                    <a:srgbClr val="C00000"/>
                  </a:solidFill>
                </a:ln>
              </c:spPr>
            </c:marker>
          </c:dPt>
          <c:dPt>
            <c:idx val="13"/>
            <c:marker>
              <c:symbol val="dash"/>
              <c:size val="8"/>
              <c:spPr>
                <a:solidFill>
                  <a:srgbClr val="C00000"/>
                </a:solidFill>
                <a:ln>
                  <a:solidFill>
                    <a:srgbClr val="C00000"/>
                  </a:solidFill>
                </a:ln>
              </c:spPr>
            </c:marker>
          </c:dPt>
          <c:dPt>
            <c:idx val="15"/>
            <c:marker>
              <c:spPr>
                <a:solidFill>
                  <a:srgbClr val="4F81BD">
                    <a:lumMod val="40000"/>
                    <a:lumOff val="60000"/>
                  </a:srgbClr>
                </a:solidFill>
                <a:ln w="31750">
                  <a:solidFill>
                    <a:srgbClr val="0070C0"/>
                  </a:solidFill>
                </a:ln>
              </c:spPr>
            </c:marker>
          </c:dPt>
          <c:dPt>
            <c:idx val="16"/>
            <c:marker>
              <c:spPr>
                <a:solidFill>
                  <a:schemeClr val="accent1">
                    <a:lumMod val="40000"/>
                    <a:lumOff val="60000"/>
                  </a:schemeClr>
                </a:solidFill>
                <a:ln w="31750">
                  <a:solidFill>
                    <a:srgbClr val="0070C0"/>
                  </a:solidFill>
                </a:ln>
              </c:spPr>
            </c:marker>
          </c:dPt>
          <c:dPt>
            <c:idx val="17"/>
            <c:marker>
              <c:spPr>
                <a:solidFill>
                  <a:srgbClr val="CC9900"/>
                </a:solidFill>
                <a:ln w="31750">
                  <a:solidFill>
                    <a:schemeClr val="accent3">
                      <a:lumMod val="75000"/>
                    </a:schemeClr>
                  </a:solidFill>
                </a:ln>
              </c:spPr>
            </c:marker>
          </c:dPt>
          <c:dPt>
            <c:idx val="18"/>
            <c:marker>
              <c:symbol val="dash"/>
              <c:size val="8"/>
              <c:spPr>
                <a:solidFill>
                  <a:srgbClr val="7030A0"/>
                </a:solidFill>
                <a:ln>
                  <a:solidFill>
                    <a:srgbClr val="7030A0"/>
                  </a:solidFill>
                </a:ln>
              </c:spPr>
            </c:marker>
          </c:dPt>
          <c:dPt>
            <c:idx val="19"/>
            <c:marker>
              <c:symbol val="dash"/>
              <c:size val="7"/>
              <c:spPr>
                <a:solidFill>
                  <a:srgbClr val="CDACE6"/>
                </a:solidFill>
                <a:ln>
                  <a:solidFill>
                    <a:srgbClr val="CDACE6"/>
                  </a:solidFill>
                </a:ln>
              </c:spPr>
            </c:marker>
          </c:dPt>
          <c:dPt>
            <c:idx val="20"/>
            <c:marker>
              <c:symbol val="dash"/>
              <c:size val="9"/>
              <c:spPr>
                <a:solidFill>
                  <a:srgbClr val="FFFF00"/>
                </a:solidFill>
                <a:ln w="15875"/>
              </c:spPr>
            </c:marker>
          </c:dPt>
          <c:dPt>
            <c:idx val="21"/>
            <c:marker>
              <c:symbol val="dash"/>
              <c:size val="9"/>
              <c:spPr>
                <a:solidFill>
                  <a:srgbClr val="FFFF00"/>
                </a:solidFill>
                <a:ln w="15875"/>
              </c:spPr>
            </c:marker>
          </c:dPt>
          <c:dPt>
            <c:idx val="22"/>
            <c:marker>
              <c:symbol val="dash"/>
              <c:size val="9"/>
              <c:spPr>
                <a:solidFill>
                  <a:srgbClr val="FFFF00"/>
                </a:solidFill>
                <a:ln w="15875"/>
              </c:spPr>
            </c:marker>
          </c:dPt>
          <c:dPt>
            <c:idx val="23"/>
            <c:marker>
              <c:symbol val="dash"/>
              <c:size val="12"/>
              <c:spPr>
                <a:solidFill>
                  <a:srgbClr val="47C31B"/>
                </a:solidFill>
                <a:ln w="19050">
                  <a:solidFill>
                    <a:srgbClr val="379715"/>
                  </a:solidFill>
                </a:ln>
              </c:spPr>
            </c:marker>
          </c:dPt>
          <c:dLbls>
            <c:dLbl>
              <c:idx val="0"/>
              <c:layout>
                <c:manualLayout>
                  <c:x val="-4.3360268491028822E-2"/>
                  <c:y val="-2.2703005497806853E-2"/>
                </c:manualLayout>
              </c:layout>
              <c:tx>
                <c:rich>
                  <a:bodyPr/>
                  <a:lstStyle/>
                  <a:p>
                    <a:r>
                      <a:rPr lang="en-US" sz="1200" b="0" i="0" u="none" strike="noStrike" kern="1200" baseline="0">
                        <a:solidFill>
                          <a:schemeClr val="accent1">
                            <a:lumMod val="75000"/>
                          </a:schemeClr>
                        </a:solidFill>
                        <a:latin typeface="+mn-lt"/>
                        <a:ea typeface="+mn-ea"/>
                        <a:cs typeface="+mn-cs"/>
                      </a:rPr>
                      <a:t>ALS</a:t>
                    </a:r>
                  </a:p>
                </c:rich>
              </c:tx>
              <c:showVal val="1"/>
            </c:dLbl>
            <c:dLbl>
              <c:idx val="1"/>
              <c:layout>
                <c:manualLayout>
                  <c:x val="-6.6286279788224838E-3"/>
                  <c:y val="-1.4113640935171265E-2"/>
                </c:manualLayout>
              </c:layout>
              <c:tx>
                <c:rich>
                  <a:bodyPr/>
                  <a:lstStyle/>
                  <a:p>
                    <a:r>
                      <a:rPr lang="en-US" sz="1200" b="0" i="0" u="none" strike="noStrike" kern="1200" baseline="0">
                        <a:solidFill>
                          <a:schemeClr val="accent1">
                            <a:lumMod val="75000"/>
                          </a:schemeClr>
                        </a:solidFill>
                        <a:latin typeface="+mn-lt"/>
                        <a:ea typeface="+mn-ea"/>
                        <a:cs typeface="+mn-cs"/>
                      </a:rPr>
                      <a:t>APS</a:t>
                    </a:r>
                  </a:p>
                </c:rich>
              </c:tx>
              <c:showVal val="1"/>
            </c:dLbl>
            <c:dLbl>
              <c:idx val="2"/>
              <c:layout>
                <c:manualLayout>
                  <c:x val="-1.1187119890514229E-2"/>
                  <c:y val="-1.8687348471722303E-2"/>
                </c:manualLayout>
              </c:layout>
              <c:tx>
                <c:rich>
                  <a:bodyPr/>
                  <a:lstStyle/>
                  <a:p>
                    <a:r>
                      <a:rPr lang="en-US" sz="1200" b="0" i="0" u="none" strike="noStrike" kern="1200" baseline="0">
                        <a:solidFill>
                          <a:schemeClr val="accent1">
                            <a:lumMod val="75000"/>
                          </a:schemeClr>
                        </a:solidFill>
                        <a:latin typeface="+mn-lt"/>
                        <a:ea typeface="+mn-ea"/>
                        <a:cs typeface="+mn-cs"/>
                      </a:rPr>
                      <a:t>CESR</a:t>
                    </a:r>
                  </a:p>
                </c:rich>
              </c:tx>
              <c:showVal val="1"/>
            </c:dLbl>
            <c:dLbl>
              <c:idx val="6"/>
              <c:layout>
                <c:manualLayout>
                  <c:x val="-4.7675171751072075E-2"/>
                  <c:y val="-2.7230090214626898E-2"/>
                </c:manualLayout>
              </c:layout>
              <c:tx>
                <c:rich>
                  <a:bodyPr/>
                  <a:lstStyle/>
                  <a:p>
                    <a:r>
                      <a:rPr lang="en-US" sz="1200" b="0" i="0" u="none" strike="noStrike" kern="1200" baseline="0">
                        <a:solidFill>
                          <a:schemeClr val="accent1">
                            <a:lumMod val="75000"/>
                          </a:schemeClr>
                        </a:solidFill>
                        <a:latin typeface="+mn-lt"/>
                        <a:ea typeface="+mn-ea"/>
                        <a:cs typeface="+mn-cs"/>
                      </a:rPr>
                      <a:t>Soleil</a:t>
                    </a:r>
                  </a:p>
                </c:rich>
              </c:tx>
              <c:showVal val="1"/>
            </c:dLbl>
            <c:dLbl>
              <c:idx val="7"/>
              <c:layout>
                <c:manualLayout>
                  <c:x val="-1.8510285257908397E-2"/>
                  <c:y val="2.5094558352610732E-2"/>
                </c:manualLayout>
              </c:layout>
              <c:tx>
                <c:rich>
                  <a:bodyPr/>
                  <a:lstStyle/>
                  <a:p>
                    <a:r>
                      <a:rPr lang="en-US" sz="1200" b="0" i="0" u="none" strike="noStrike" kern="1200" baseline="0">
                        <a:solidFill>
                          <a:schemeClr val="accent1">
                            <a:lumMod val="75000"/>
                          </a:schemeClr>
                        </a:solidFill>
                        <a:latin typeface="+mn-lt"/>
                        <a:ea typeface="+mn-ea"/>
                        <a:cs typeface="+mn-cs"/>
                      </a:rPr>
                      <a:t>ESFR</a:t>
                    </a:r>
                  </a:p>
                </c:rich>
              </c:tx>
              <c:showVal val="1"/>
            </c:dLbl>
            <c:dLbl>
              <c:idx val="8"/>
              <c:layout>
                <c:manualLayout>
                  <c:x val="-6.8626744089348834E-3"/>
                  <c:y val="-1.1793835905251742E-2"/>
                </c:manualLayout>
              </c:layout>
              <c:tx>
                <c:rich>
                  <a:bodyPr/>
                  <a:lstStyle/>
                  <a:p>
                    <a:r>
                      <a:rPr lang="en-US" sz="1200" b="0" i="0" u="none" strike="noStrike" kern="1200" baseline="0">
                        <a:solidFill>
                          <a:schemeClr val="accent1">
                            <a:lumMod val="75000"/>
                          </a:schemeClr>
                        </a:solidFill>
                        <a:latin typeface="+mn-lt"/>
                        <a:ea typeface="+mn-ea"/>
                        <a:cs typeface="+mn-cs"/>
                      </a:rPr>
                      <a:t>Spring8</a:t>
                    </a:r>
                  </a:p>
                </c:rich>
              </c:tx>
              <c:showVal val="1"/>
            </c:dLbl>
            <c:dLbl>
              <c:idx val="9"/>
              <c:layout>
                <c:manualLayout>
                  <c:x val="-4.349209252481983E-3"/>
                  <c:y val="-1.6064283204144471E-2"/>
                </c:manualLayout>
              </c:layout>
              <c:tx>
                <c:rich>
                  <a:bodyPr/>
                  <a:lstStyle/>
                  <a:p>
                    <a:r>
                      <a:t>Diamond</a:t>
                    </a:r>
                  </a:p>
                </c:rich>
              </c:tx>
              <c:showVal val="1"/>
            </c:dLbl>
            <c:dLbl>
              <c:idx val="10"/>
              <c:layout>
                <c:manualLayout>
                  <c:x val="9.0632933178435183E-4"/>
                  <c:y val="-3.073531471216715E-3"/>
                </c:manualLayout>
              </c:layout>
              <c:tx>
                <c:rich>
                  <a:bodyPr/>
                  <a:lstStyle/>
                  <a:p>
                    <a:pPr algn="ctr" rtl="0">
                      <a:defRPr lang="en-US" sz="1200" b="1" i="0" u="none" strike="noStrike" kern="1200" baseline="0">
                        <a:solidFill>
                          <a:srgbClr val="C00000"/>
                        </a:solidFill>
                        <a:latin typeface="+mn-lt"/>
                        <a:ea typeface="+mn-ea"/>
                        <a:cs typeface="+mn-cs"/>
                      </a:defRPr>
                    </a:pPr>
                    <a:r>
                      <a:rPr lang="en-US" sz="1200" b="1" i="0" u="none" strike="noStrike" kern="1200" baseline="0">
                        <a:solidFill>
                          <a:srgbClr val="C00000"/>
                        </a:solidFill>
                        <a:latin typeface="+mn-lt"/>
                        <a:ea typeface="+mn-ea"/>
                        <a:cs typeface="+mn-cs"/>
                      </a:rPr>
                      <a:t>CLIC DB 1 train</a:t>
                    </a:r>
                  </a:p>
                </c:rich>
              </c:tx>
              <c:spPr>
                <a:noFill/>
              </c:spPr>
              <c:showVal val="1"/>
            </c:dLbl>
            <c:dLbl>
              <c:idx val="11"/>
              <c:layout>
                <c:manualLayout>
                  <c:x val="-4.3988519746170195E-3"/>
                  <c:y val="-1.5345873279948673E-2"/>
                </c:manualLayout>
              </c:layout>
              <c:tx>
                <c:rich>
                  <a:bodyPr/>
                  <a:lstStyle/>
                  <a:p>
                    <a:pPr algn="ctr" rtl="0">
                      <a:defRPr lang="en-US" sz="1200" b="1" i="0" u="none" strike="noStrike" kern="1200" baseline="0">
                        <a:solidFill>
                          <a:srgbClr val="C00000"/>
                        </a:solidFill>
                        <a:latin typeface="+mn-lt"/>
                        <a:ea typeface="+mn-ea"/>
                        <a:cs typeface="+mn-cs"/>
                      </a:defRPr>
                    </a:pPr>
                    <a:r>
                      <a:rPr lang="en-US" sz="1200" b="1" i="0" u="none" strike="noStrike" kern="1200" baseline="0" dirty="0" smtClean="0">
                        <a:solidFill>
                          <a:srgbClr val="C00000"/>
                        </a:solidFill>
                        <a:latin typeface="+mn-lt"/>
                        <a:ea typeface="+mn-ea"/>
                        <a:cs typeface="+mn-cs"/>
                      </a:rPr>
                      <a:t>CLIC MB Damping Ring</a:t>
                    </a:r>
                    <a:endParaRPr lang="en-US" sz="1200" b="1" i="0" u="none" strike="noStrike" kern="1200" baseline="0" dirty="0">
                      <a:solidFill>
                        <a:srgbClr val="C00000"/>
                      </a:solidFill>
                      <a:latin typeface="+mn-lt"/>
                      <a:ea typeface="+mn-ea"/>
                      <a:cs typeface="+mn-cs"/>
                    </a:endParaRPr>
                  </a:p>
                </c:rich>
              </c:tx>
              <c:spPr>
                <a:noFill/>
              </c:spPr>
              <c:showVal val="1"/>
            </c:dLbl>
            <c:dLbl>
              <c:idx val="12"/>
              <c:layout>
                <c:manualLayout>
                  <c:x val="-0.14692034289644976"/>
                  <c:y val="-2.2946751666437629E-2"/>
                </c:manualLayout>
              </c:layout>
              <c:tx>
                <c:rich>
                  <a:bodyPr/>
                  <a:lstStyle/>
                  <a:p>
                    <a:pPr algn="ctr" rtl="0">
                      <a:defRPr lang="en-US" sz="1200" b="1" i="0" u="none" strike="noStrike" kern="1200" baseline="0">
                        <a:solidFill>
                          <a:srgbClr val="C00000"/>
                        </a:solidFill>
                        <a:latin typeface="+mn-lt"/>
                        <a:ea typeface="+mn-ea"/>
                        <a:cs typeface="+mn-cs"/>
                      </a:defRPr>
                    </a:pPr>
                    <a:r>
                      <a:rPr lang="en-US" sz="1200" b="1" i="0" u="none" strike="noStrike" kern="1200" baseline="0" dirty="0" smtClean="0">
                        <a:solidFill>
                          <a:srgbClr val="C00000"/>
                        </a:solidFill>
                        <a:latin typeface="+mn-lt"/>
                        <a:ea typeface="+mn-ea"/>
                        <a:cs typeface="+mn-cs"/>
                      </a:rPr>
                      <a:t>CLIC MB </a:t>
                    </a:r>
                    <a:r>
                      <a:rPr lang="en-US" sz="1200" b="1" i="0" u="none" strike="noStrike" kern="1200" baseline="0" dirty="0">
                        <a:solidFill>
                          <a:srgbClr val="C00000"/>
                        </a:solidFill>
                        <a:latin typeface="+mn-lt"/>
                        <a:ea typeface="+mn-ea"/>
                        <a:cs typeface="+mn-cs"/>
                      </a:rPr>
                      <a:t>end of Linac</a:t>
                    </a:r>
                  </a:p>
                </c:rich>
              </c:tx>
              <c:spPr>
                <a:noFill/>
              </c:spPr>
              <c:showVal val="1"/>
            </c:dLbl>
            <c:dLbl>
              <c:idx val="13"/>
              <c:layout>
                <c:manualLayout>
                  <c:x val="-0.14716798060547578"/>
                  <c:y val="-2.0364422848694507E-2"/>
                </c:manualLayout>
              </c:layout>
              <c:tx>
                <c:rich>
                  <a:bodyPr/>
                  <a:lstStyle/>
                  <a:p>
                    <a:pPr algn="ctr" rtl="0">
                      <a:defRPr lang="en-US" sz="1200" b="1" i="0" u="none" strike="noStrike" kern="1200" baseline="0">
                        <a:solidFill>
                          <a:srgbClr val="C00000"/>
                        </a:solidFill>
                        <a:latin typeface="+mn-lt"/>
                        <a:ea typeface="+mn-ea"/>
                        <a:cs typeface="+mn-cs"/>
                      </a:defRPr>
                    </a:pPr>
                    <a:r>
                      <a:rPr lang="en-US" sz="1200" b="1" i="0" u="none" strike="noStrike" kern="1200" baseline="0" dirty="0" smtClean="0">
                        <a:solidFill>
                          <a:srgbClr val="C00000"/>
                        </a:solidFill>
                        <a:latin typeface="+mn-lt"/>
                        <a:ea typeface="+mn-ea"/>
                        <a:cs typeface="+mn-cs"/>
                      </a:rPr>
                      <a:t>CLIC MB β</a:t>
                    </a:r>
                    <a:r>
                      <a:rPr lang="en-US" sz="1200" b="1" i="0" u="none" strike="noStrike" kern="1200" baseline="-25000" dirty="0" smtClean="0">
                        <a:solidFill>
                          <a:srgbClr val="C00000"/>
                        </a:solidFill>
                        <a:latin typeface="+mn-lt"/>
                        <a:ea typeface="+mn-ea"/>
                        <a:cs typeface="+mn-cs"/>
                      </a:rPr>
                      <a:t> </a:t>
                    </a:r>
                    <a:r>
                      <a:rPr lang="en-US" sz="1200" b="1" i="0" u="none" strike="noStrike" kern="1200" baseline="0" dirty="0" smtClean="0">
                        <a:solidFill>
                          <a:srgbClr val="C00000"/>
                        </a:solidFill>
                        <a:latin typeface="+mn-lt"/>
                        <a:ea typeface="+mn-ea"/>
                        <a:cs typeface="+mn-cs"/>
                      </a:rPr>
                      <a:t>collimator</a:t>
                    </a:r>
                    <a:endParaRPr lang="en-US" sz="1200" b="1" i="0" u="none" strike="noStrike" kern="1200" baseline="0" dirty="0">
                      <a:solidFill>
                        <a:srgbClr val="C00000"/>
                      </a:solidFill>
                      <a:latin typeface="+mn-lt"/>
                      <a:ea typeface="+mn-ea"/>
                      <a:cs typeface="+mn-cs"/>
                    </a:endParaRPr>
                  </a:p>
                </c:rich>
              </c:tx>
              <c:spPr>
                <a:noFill/>
              </c:spPr>
              <c:showVal val="1"/>
            </c:dLbl>
            <c:dLbl>
              <c:idx val="15"/>
              <c:layout>
                <c:manualLayout>
                  <c:x val="-7.53807781675476E-3"/>
                  <c:y val="-2.6216180808724256E-2"/>
                </c:manualLayout>
              </c:layout>
              <c:tx>
                <c:rich>
                  <a:bodyPr/>
                  <a:lstStyle/>
                  <a:p>
                    <a:r>
                      <a:rPr lang="en-US" sz="1200" b="0" i="0" u="none" strike="noStrike" kern="1200" baseline="0">
                        <a:solidFill>
                          <a:schemeClr val="accent1">
                            <a:lumMod val="75000"/>
                          </a:schemeClr>
                        </a:solidFill>
                        <a:latin typeface="+mn-lt"/>
                        <a:ea typeface="+mn-ea"/>
                        <a:cs typeface="+mn-cs"/>
                      </a:rPr>
                      <a:t>LEP I</a:t>
                    </a:r>
                  </a:p>
                </c:rich>
              </c:tx>
              <c:showVal val="1"/>
            </c:dLbl>
            <c:dLbl>
              <c:idx val="16"/>
              <c:layout>
                <c:manualLayout>
                  <c:x val="-6.108509858829789E-4"/>
                  <c:y val="1.8962328504117821E-2"/>
                </c:manualLayout>
              </c:layout>
              <c:tx>
                <c:rich>
                  <a:bodyPr/>
                  <a:lstStyle/>
                  <a:p>
                    <a:r>
                      <a:rPr lang="en-US" sz="1200" b="0" i="0" u="none" strike="noStrike" kern="1200" baseline="0">
                        <a:solidFill>
                          <a:schemeClr val="accent1">
                            <a:lumMod val="75000"/>
                          </a:schemeClr>
                        </a:solidFill>
                        <a:latin typeface="+mn-lt"/>
                        <a:ea typeface="+mn-ea"/>
                        <a:cs typeface="+mn-cs"/>
                      </a:rPr>
                      <a:t>LEP II</a:t>
                    </a:r>
                  </a:p>
                </c:rich>
              </c:tx>
              <c:showVal val="1"/>
            </c:dLbl>
            <c:dLbl>
              <c:idx val="17"/>
              <c:layout>
                <c:manualLayout>
                  <c:x val="-9.2958243214323652E-2"/>
                  <c:y val="-2.5751954127498582E-2"/>
                </c:manualLayout>
              </c:layout>
              <c:tx>
                <c:rich>
                  <a:bodyPr/>
                  <a:lstStyle/>
                  <a:p>
                    <a:pPr algn="ctr" rtl="0">
                      <a:defRPr lang="en-US" sz="1200" b="1" i="0" u="none" strike="noStrike" kern="1200" baseline="0">
                        <a:solidFill>
                          <a:srgbClr val="379715"/>
                        </a:solidFill>
                        <a:latin typeface="+mn-lt"/>
                        <a:ea typeface="+mn-ea"/>
                        <a:cs typeface="+mn-cs"/>
                      </a:defRPr>
                    </a:pPr>
                    <a:r>
                      <a:rPr lang="en-US" sz="1200" b="1" i="0" u="none" strike="noStrike" kern="1200" baseline="0">
                        <a:solidFill>
                          <a:srgbClr val="379715"/>
                        </a:solidFill>
                        <a:latin typeface="+mn-lt"/>
                        <a:ea typeface="+mn-ea"/>
                        <a:cs typeface="+mn-cs"/>
                      </a:rPr>
                      <a:t>LHC beam</a:t>
                    </a:r>
                  </a:p>
                </c:rich>
              </c:tx>
              <c:spPr>
                <a:noFill/>
              </c:spPr>
              <c:showVal val="1"/>
            </c:dLbl>
            <c:dLbl>
              <c:idx val="18"/>
              <c:layout>
                <c:manualLayout>
                  <c:x val="-9.1968274457496224E-2"/>
                  <c:y val="1.6170870207489217E-2"/>
                </c:manualLayout>
              </c:layout>
              <c:tx>
                <c:rich>
                  <a:bodyPr/>
                  <a:lstStyle/>
                  <a:p>
                    <a:pPr algn="ctr" rtl="0">
                      <a:defRPr lang="en-US" sz="1200" b="1" i="0" u="none" strike="noStrike" kern="1200" baseline="0">
                        <a:solidFill>
                          <a:srgbClr val="7030A0"/>
                        </a:solidFill>
                        <a:latin typeface="+mn-lt"/>
                        <a:ea typeface="+mn-ea"/>
                        <a:cs typeface="+mn-cs"/>
                      </a:defRPr>
                    </a:pPr>
                    <a:r>
                      <a:rPr lang="en-US" sz="1200" b="1" i="0" u="none" strike="noStrike" kern="1200" baseline="0">
                        <a:solidFill>
                          <a:srgbClr val="7030A0"/>
                        </a:solidFill>
                        <a:latin typeface="+mn-lt"/>
                        <a:ea typeface="+mn-ea"/>
                        <a:cs typeface="+mn-cs"/>
                      </a:rPr>
                      <a:t>ILC </a:t>
                    </a:r>
                    <a:r>
                      <a:rPr lang="en-US" sz="1200" b="0" i="0" u="none" strike="noStrike" kern="1200" baseline="0">
                        <a:solidFill>
                          <a:srgbClr val="7030A0"/>
                        </a:solidFill>
                        <a:latin typeface="+mn-lt"/>
                        <a:ea typeface="+mn-ea"/>
                        <a:cs typeface="+mn-cs"/>
                      </a:rPr>
                      <a:t>bunch</a:t>
                    </a:r>
                  </a:p>
                </c:rich>
              </c:tx>
              <c:spPr>
                <a:noFill/>
              </c:spPr>
              <c:showVal val="1"/>
            </c:dLbl>
            <c:dLbl>
              <c:idx val="19"/>
              <c:layout>
                <c:manualLayout>
                  <c:x val="-2.9144078844160802E-3"/>
                  <c:y val="1.3760410652382538E-2"/>
                </c:manualLayout>
              </c:layout>
              <c:tx>
                <c:rich>
                  <a:bodyPr/>
                  <a:lstStyle/>
                  <a:p>
                    <a:pPr algn="ctr" rtl="0">
                      <a:defRPr lang="en-US" sz="1200" b="1" i="0" u="none" strike="noStrike" kern="1200" baseline="0">
                        <a:solidFill>
                          <a:srgbClr val="A365D1"/>
                        </a:solidFill>
                        <a:latin typeface="+mn-lt"/>
                        <a:ea typeface="+mn-ea"/>
                        <a:cs typeface="+mn-cs"/>
                      </a:defRPr>
                    </a:pPr>
                    <a:r>
                      <a:rPr lang="en-US" sz="1200" b="1" i="0" u="none" strike="noStrike" kern="1200" baseline="0">
                        <a:solidFill>
                          <a:srgbClr val="A365D1"/>
                        </a:solidFill>
                        <a:latin typeface="+mn-lt"/>
                        <a:ea typeface="+mn-ea"/>
                        <a:cs typeface="+mn-cs"/>
                      </a:rPr>
                      <a:t>ILC </a:t>
                    </a:r>
                    <a:r>
                      <a:rPr lang="en-US" sz="1200" b="0" i="0" u="none" strike="noStrike" kern="1200" baseline="0">
                        <a:solidFill>
                          <a:srgbClr val="A365D1"/>
                        </a:solidFill>
                        <a:latin typeface="+mn-lt"/>
                        <a:ea typeface="+mn-ea"/>
                        <a:cs typeface="+mn-cs"/>
                      </a:rPr>
                      <a:t>full pulse</a:t>
                    </a:r>
                  </a:p>
                </c:rich>
              </c:tx>
              <c:spPr>
                <a:noFill/>
              </c:spPr>
              <c:showVal val="1"/>
            </c:dLbl>
            <c:dLbl>
              <c:idx val="20"/>
              <c:layout>
                <c:manualLayout>
                  <c:x val="-0.15317117939359387"/>
                  <c:y val="2.0644870674445454E-2"/>
                </c:manualLayout>
              </c:layout>
              <c:tx>
                <c:rich>
                  <a:bodyPr/>
                  <a:lstStyle/>
                  <a:p>
                    <a:pPr algn="ctr" rtl="0">
                      <a:defRPr lang="en-US" sz="1200" b="1" i="0" u="none" strike="noStrike" kern="1200" baseline="0">
                        <a:solidFill>
                          <a:schemeClr val="accent1"/>
                        </a:solidFill>
                        <a:latin typeface="+mn-lt"/>
                        <a:ea typeface="+mn-ea"/>
                        <a:cs typeface="+mn-cs"/>
                      </a:defRPr>
                    </a:pPr>
                    <a:r>
                      <a:rPr lang="en-US" sz="1200" b="1" i="0" u="none" strike="noStrike" kern="1200" baseline="0">
                        <a:solidFill>
                          <a:schemeClr val="accent1"/>
                        </a:solidFill>
                        <a:latin typeface="+mn-lt"/>
                        <a:ea typeface="+mn-ea"/>
                        <a:cs typeface="+mn-cs"/>
                      </a:rPr>
                      <a:t>XFEL </a:t>
                    </a:r>
                    <a:r>
                      <a:rPr lang="en-US" sz="1200" b="0" i="0" u="none" strike="noStrike" kern="1200" baseline="0">
                        <a:solidFill>
                          <a:schemeClr val="accent1"/>
                        </a:solidFill>
                        <a:latin typeface="+mn-lt"/>
                        <a:ea typeface="+mn-ea"/>
                        <a:cs typeface="+mn-cs"/>
                      </a:rPr>
                      <a:t>100 bunches</a:t>
                    </a:r>
                  </a:p>
                  <a:p>
                    <a:pPr algn="ctr" rtl="0">
                      <a:defRPr lang="en-US" sz="1200" b="1" i="0" u="none" strike="noStrike" kern="1200" baseline="0">
                        <a:solidFill>
                          <a:schemeClr val="accent1"/>
                        </a:solidFill>
                        <a:latin typeface="+mn-lt"/>
                        <a:ea typeface="+mn-ea"/>
                        <a:cs typeface="+mn-cs"/>
                      </a:defRPr>
                    </a:pPr>
                    <a:r>
                      <a:rPr lang="en-US" sz="1200" b="0" i="0" u="none" strike="noStrike" kern="1200" baseline="0">
                        <a:solidFill>
                          <a:schemeClr val="accent1"/>
                        </a:solidFill>
                        <a:latin typeface="+mn-lt"/>
                        <a:ea typeface="+mn-ea"/>
                        <a:cs typeface="+mn-cs"/>
                      </a:rPr>
                      <a:t>on collimators</a:t>
                    </a:r>
                  </a:p>
                </c:rich>
              </c:tx>
              <c:spPr>
                <a:noFill/>
              </c:spPr>
              <c:showVal val="1"/>
            </c:dLbl>
            <c:dLbl>
              <c:idx val="21"/>
              <c:layout>
                <c:manualLayout>
                  <c:x val="-0.15243010915179209"/>
                  <c:y val="-1.6059756931940616E-2"/>
                </c:manualLayout>
              </c:layout>
              <c:tx>
                <c:rich>
                  <a:bodyPr/>
                  <a:lstStyle/>
                  <a:p>
                    <a:pPr algn="ctr" rtl="0">
                      <a:defRPr lang="en-US" sz="1200" b="1" i="0" u="none" strike="noStrike" kern="1200" baseline="0">
                        <a:solidFill>
                          <a:schemeClr val="accent1"/>
                        </a:solidFill>
                        <a:latin typeface="+mn-lt"/>
                        <a:ea typeface="+mn-ea"/>
                        <a:cs typeface="+mn-cs"/>
                      </a:defRPr>
                    </a:pPr>
                    <a:r>
                      <a:rPr lang="en-US" sz="1200" b="1" i="0" u="none" strike="noStrike" kern="1200" baseline="0">
                        <a:solidFill>
                          <a:schemeClr val="accent1"/>
                        </a:solidFill>
                        <a:latin typeface="+mn-lt"/>
                        <a:ea typeface="+mn-ea"/>
                        <a:cs typeface="+mn-cs"/>
                      </a:rPr>
                      <a:t>XFEL </a:t>
                    </a:r>
                    <a:r>
                      <a:rPr lang="en-US" sz="1200" b="0" i="0" u="none" strike="noStrike" kern="1200" baseline="0">
                        <a:solidFill>
                          <a:schemeClr val="accent1"/>
                        </a:solidFill>
                        <a:latin typeface="+mn-lt"/>
                        <a:ea typeface="+mn-ea"/>
                        <a:cs typeface="+mn-cs"/>
                      </a:rPr>
                      <a:t>100 bunches </a:t>
                    </a:r>
                  </a:p>
                </c:rich>
              </c:tx>
              <c:spPr>
                <a:noFill/>
              </c:spPr>
              <c:showVal val="1"/>
            </c:dLbl>
            <c:dLbl>
              <c:idx val="22"/>
              <c:layout>
                <c:manualLayout>
                  <c:x val="-0.12870042724991518"/>
                  <c:y val="-1.1496731397790741E-2"/>
                </c:manualLayout>
              </c:layout>
              <c:tx>
                <c:rich>
                  <a:bodyPr/>
                  <a:lstStyle/>
                  <a:p>
                    <a:pPr algn="ctr" rtl="0">
                      <a:defRPr lang="en-US" sz="1200" b="1" i="0" u="none" strike="noStrike" kern="1200" baseline="0">
                        <a:solidFill>
                          <a:schemeClr val="accent1"/>
                        </a:solidFill>
                        <a:latin typeface="+mn-lt"/>
                        <a:ea typeface="+mn-ea"/>
                        <a:cs typeface="+mn-cs"/>
                      </a:defRPr>
                    </a:pPr>
                    <a:r>
                      <a:rPr lang="en-US" sz="1200" b="1" i="0" u="none" strike="noStrike" kern="1200" baseline="0">
                        <a:solidFill>
                          <a:schemeClr val="accent1"/>
                        </a:solidFill>
                        <a:latin typeface="+mn-lt"/>
                        <a:ea typeface="+mn-ea"/>
                        <a:cs typeface="+mn-cs"/>
                      </a:rPr>
                      <a:t>XFEL </a:t>
                    </a:r>
                    <a:r>
                      <a:rPr lang="en-US" sz="1200" b="0" i="0" u="none" strike="noStrike" kern="1200" baseline="0">
                        <a:solidFill>
                          <a:schemeClr val="accent1"/>
                        </a:solidFill>
                        <a:latin typeface="+mn-lt"/>
                        <a:ea typeface="+mn-ea"/>
                        <a:cs typeface="+mn-cs"/>
                      </a:rPr>
                      <a:t>full pulse</a:t>
                    </a:r>
                  </a:p>
                </c:rich>
              </c:tx>
              <c:spPr>
                <a:noFill/>
              </c:spPr>
              <c:showVal val="1"/>
            </c:dLbl>
            <c:dLbl>
              <c:idx val="23"/>
              <c:layout>
                <c:manualLayout>
                  <c:x val="-5.6830601092896407E-2"/>
                  <c:y val="-2.0654044750430287E-2"/>
                </c:manualLayout>
              </c:layout>
              <c:tx>
                <c:rich>
                  <a:bodyPr/>
                  <a:lstStyle/>
                  <a:p>
                    <a:pPr algn="ctr" rtl="0">
                      <a:defRPr lang="en-US" sz="1200" b="1" i="0" u="none" strike="noStrike" kern="1200" baseline="0">
                        <a:solidFill>
                          <a:schemeClr val="accent3">
                            <a:lumMod val="50000"/>
                          </a:schemeClr>
                        </a:solidFill>
                        <a:latin typeface="+mn-lt"/>
                        <a:ea typeface="+mn-ea"/>
                        <a:cs typeface="+mn-cs"/>
                      </a:defRPr>
                    </a:pPr>
                    <a:r>
                      <a:rPr b="1">
                        <a:solidFill>
                          <a:srgbClr val="379715"/>
                        </a:solidFill>
                      </a:rPr>
                      <a:t>ESS</a:t>
                    </a:r>
                  </a:p>
                </c:rich>
              </c:tx>
              <c:spPr>
                <a:noFill/>
              </c:spPr>
              <c:showVal val="1"/>
            </c:dLbl>
            <c:delete val="1"/>
            <c:spPr>
              <a:noFill/>
            </c:spPr>
            <c:txPr>
              <a:bodyPr/>
              <a:lstStyle/>
              <a:p>
                <a:pPr algn="ctr" rtl="0">
                  <a:defRPr lang="en-US" sz="1200" b="0" i="0" u="none" strike="noStrike" kern="1200" baseline="0">
                    <a:solidFill>
                      <a:schemeClr val="accent1">
                        <a:lumMod val="75000"/>
                      </a:schemeClr>
                    </a:solidFill>
                    <a:latin typeface="+mn-lt"/>
                    <a:ea typeface="+mn-ea"/>
                    <a:cs typeface="+mn-cs"/>
                  </a:defRPr>
                </a:pPr>
                <a:endParaRPr lang="en-US"/>
              </a:p>
            </c:txPr>
          </c:dLbls>
          <c:xVal>
            <c:numRef>
              <c:f>summary!$V$13:$V$36</c:f>
              <c:numCache>
                <c:formatCode>0.0</c:formatCode>
                <c:ptCount val="24"/>
                <c:pt idx="0">
                  <c:v>623.69895916733515</c:v>
                </c:pt>
                <c:pt idx="1">
                  <c:v>8507.6060848678753</c:v>
                </c:pt>
                <c:pt idx="2">
                  <c:v>5239.7615425673985</c:v>
                </c:pt>
                <c:pt idx="6">
                  <c:v>1624.2439785161448</c:v>
                </c:pt>
                <c:pt idx="7">
                  <c:v>3397.2057646116887</c:v>
                </c:pt>
                <c:pt idx="8">
                  <c:v>3832.2658126501201</c:v>
                </c:pt>
                <c:pt idx="9">
                  <c:v>2810.2481985588447</c:v>
                </c:pt>
                <c:pt idx="10">
                  <c:v>59028.480000000003</c:v>
                </c:pt>
                <c:pt idx="11">
                  <c:v>572.6783462400025</c:v>
                </c:pt>
                <c:pt idx="12">
                  <c:v>278901.79200000002</c:v>
                </c:pt>
                <c:pt idx="13">
                  <c:v>278901.79200000002</c:v>
                </c:pt>
                <c:pt idx="15">
                  <c:v>17032.667894315469</c:v>
                </c:pt>
                <c:pt idx="16">
                  <c:v>27845.281525220213</c:v>
                </c:pt>
                <c:pt idx="17" formatCode="0.00E+00">
                  <c:v>362122487.99999917</c:v>
                </c:pt>
                <c:pt idx="18">
                  <c:v>1600</c:v>
                </c:pt>
                <c:pt idx="19">
                  <c:v>4200000</c:v>
                </c:pt>
                <c:pt idx="20">
                  <c:v>2000</c:v>
                </c:pt>
                <c:pt idx="21">
                  <c:v>2000</c:v>
                </c:pt>
                <c:pt idx="22">
                  <c:v>60000</c:v>
                </c:pt>
                <c:pt idx="23">
                  <c:v>375000</c:v>
                </c:pt>
              </c:numCache>
            </c:numRef>
          </c:xVal>
          <c:yVal>
            <c:numRef>
              <c:f>summary!$W$13:$W$36</c:f>
              <c:numCache>
                <c:formatCode>0.000</c:formatCode>
                <c:ptCount val="24"/>
                <c:pt idx="0">
                  <c:v>7.057985062246884E-2</c:v>
                </c:pt>
                <c:pt idx="1">
                  <c:v>1.2538880112271378E-2</c:v>
                </c:pt>
                <c:pt idx="2">
                  <c:v>2.1607116963365758E-2</c:v>
                </c:pt>
                <c:pt idx="6">
                  <c:v>9.3126954975265783E-2</c:v>
                </c:pt>
                <c:pt idx="7">
                  <c:v>1.8310262388223347E-2</c:v>
                </c:pt>
                <c:pt idx="8">
                  <c:v>6.2904707851211647E-2</c:v>
                </c:pt>
                <c:pt idx="9" formatCode="0.00000">
                  <c:v>0.18939062166147327</c:v>
                </c:pt>
                <c:pt idx="10">
                  <c:v>9.8052909743139391E-2</c:v>
                </c:pt>
                <c:pt idx="11">
                  <c:v>1.6296807103946058</c:v>
                </c:pt>
                <c:pt idx="12">
                  <c:v>22.837444909863024</c:v>
                </c:pt>
                <c:pt idx="13">
                  <c:v>4.7542490396508716</c:v>
                </c:pt>
                <c:pt idx="15" formatCode="0.00E+00">
                  <c:v>4.5031897527240673E-4</c:v>
                </c:pt>
                <c:pt idx="16" formatCode="0.00E+00">
                  <c:v>4.1895361495331419E-4</c:v>
                </c:pt>
                <c:pt idx="17">
                  <c:v>0.20840561886322628</c:v>
                </c:pt>
                <c:pt idx="18">
                  <c:v>1.7125774902890557E-2</c:v>
                </c:pt>
                <c:pt idx="19">
                  <c:v>44.955159120087622</c:v>
                </c:pt>
                <c:pt idx="20" formatCode="0.00000">
                  <c:v>1.7797627350476641E-3</c:v>
                </c:pt>
                <c:pt idx="21" formatCode="0.00000">
                  <c:v>1.9414199769300765E-2</c:v>
                </c:pt>
                <c:pt idx="22" formatCode="0.00000">
                  <c:v>0.58242599307902154</c:v>
                </c:pt>
                <c:pt idx="23" formatCode="0.00000">
                  <c:v>2.3873241463784414E-2</c:v>
                </c:pt>
              </c:numCache>
            </c:numRef>
          </c:yVal>
        </c:ser>
        <c:ser>
          <c:idx val="3"/>
          <c:order val="1"/>
          <c:tx>
            <c:v>Ti safe limit</c:v>
          </c:tx>
          <c:marker>
            <c:symbol val="none"/>
          </c:marker>
          <c:dLbls>
            <c:dLbl>
              <c:idx val="1"/>
              <c:layout>
                <c:manualLayout>
                  <c:x val="-8.3060109289617767E-2"/>
                  <c:y val="-2.2948938611589299E-2"/>
                </c:manualLayout>
              </c:layout>
              <c:tx>
                <c:rich>
                  <a:bodyPr/>
                  <a:lstStyle/>
                  <a:p>
                    <a:r>
                      <a:t>Damage limits Ti</a:t>
                    </a:r>
                  </a:p>
                </c:rich>
              </c:tx>
              <c:showVal val="1"/>
            </c:dLbl>
            <c:delete val="1"/>
          </c:dLbls>
          <c:xVal>
            <c:numRef>
              <c:f>Plot!$B$56:$B$57</c:f>
              <c:numCache>
                <c:formatCode>0.00E+00</c:formatCode>
                <c:ptCount val="2"/>
                <c:pt idx="0" formatCode="General">
                  <c:v>100</c:v>
                </c:pt>
                <c:pt idx="1">
                  <c:v>1000000000</c:v>
                </c:pt>
              </c:numCache>
            </c:numRef>
          </c:xVal>
          <c:yVal>
            <c:numRef>
              <c:f>Plot!$F$56:$F$57</c:f>
              <c:numCache>
                <c:formatCode>0.00E+00</c:formatCode>
                <c:ptCount val="2"/>
                <c:pt idx="0">
                  <c:v>4.4500179682100908E-3</c:v>
                </c:pt>
                <c:pt idx="1">
                  <c:v>4.4500179682100908E-3</c:v>
                </c:pt>
              </c:numCache>
            </c:numRef>
          </c:yVal>
        </c:ser>
        <c:ser>
          <c:idx val="1"/>
          <c:order val="2"/>
          <c:tx>
            <c:v>Be safe limit</c:v>
          </c:tx>
          <c:spPr>
            <a:ln w="76200" cap="flat">
              <a:gradFill flip="none" rotWithShape="1">
                <a:gsLst>
                  <a:gs pos="0">
                    <a:srgbClr val="CCCCFF"/>
                  </a:gs>
                  <a:gs pos="17999">
                    <a:srgbClr val="99CCFF"/>
                  </a:gs>
                  <a:gs pos="36000">
                    <a:srgbClr val="9966FF"/>
                  </a:gs>
                  <a:gs pos="61000">
                    <a:srgbClr val="CC99FF"/>
                  </a:gs>
                  <a:gs pos="82001">
                    <a:srgbClr val="99CCFF"/>
                  </a:gs>
                  <a:gs pos="100000">
                    <a:srgbClr val="CCCCFF"/>
                  </a:gs>
                </a:gsLst>
                <a:lin ang="16200000" scaled="0"/>
                <a:tileRect/>
              </a:gradFill>
              <a:prstDash val="solid"/>
            </a:ln>
          </c:spPr>
          <c:marker>
            <c:symbol val="none"/>
          </c:marker>
          <c:dLbls>
            <c:dLbl>
              <c:idx val="1"/>
              <c:layout>
                <c:manualLayout>
                  <c:x val="-6.9945355191256706E-2"/>
                  <c:y val="2.0654044750430287E-2"/>
                </c:manualLayout>
              </c:layout>
              <c:tx>
                <c:rich>
                  <a:bodyPr/>
                  <a:lstStyle/>
                  <a:p>
                    <a:r>
                      <a:t>Be</a:t>
                    </a:r>
                  </a:p>
                </c:rich>
              </c:tx>
              <c:showVal val="1"/>
            </c:dLbl>
            <c:delete val="1"/>
          </c:dLbls>
          <c:xVal>
            <c:numRef>
              <c:f>Plot!$B$56:$B$57</c:f>
              <c:numCache>
                <c:formatCode>0.00E+00</c:formatCode>
                <c:ptCount val="2"/>
                <c:pt idx="0" formatCode="General">
                  <c:v>100</c:v>
                </c:pt>
                <c:pt idx="1">
                  <c:v>1000000000</c:v>
                </c:pt>
              </c:numCache>
            </c:numRef>
          </c:xVal>
          <c:yVal>
            <c:numRef>
              <c:f>Plot!$C$56:$C$57</c:f>
              <c:numCache>
                <c:formatCode>0.00E+00</c:formatCode>
                <c:ptCount val="2"/>
                <c:pt idx="0">
                  <c:v>3.0226729959695487E-3</c:v>
                </c:pt>
                <c:pt idx="1">
                  <c:v>3.0226729959695487E-3</c:v>
                </c:pt>
              </c:numCache>
            </c:numRef>
          </c:yVal>
        </c:ser>
        <c:ser>
          <c:idx val="2"/>
          <c:order val="3"/>
          <c:tx>
            <c:v>Cu safe limit</c:v>
          </c:tx>
          <c:spPr>
            <a:ln w="76200" cap="flat" cmpd="sng">
              <a:gradFill>
                <a:gsLst>
                  <a:gs pos="0">
                    <a:srgbClr val="FFF200"/>
                  </a:gs>
                  <a:gs pos="45000">
                    <a:srgbClr val="FF7A00"/>
                  </a:gs>
                  <a:gs pos="70000">
                    <a:srgbClr val="FFC000"/>
                  </a:gs>
                  <a:gs pos="100000">
                    <a:srgbClr val="FF9933"/>
                  </a:gs>
                </a:gsLst>
                <a:lin ang="5400000" scaled="0"/>
              </a:gradFill>
              <a:prstDash val="solid"/>
              <a:bevel/>
            </a:ln>
          </c:spPr>
          <c:marker>
            <c:symbol val="none"/>
          </c:marker>
          <c:dLbls>
            <c:dLbl>
              <c:idx val="1"/>
              <c:layout>
                <c:manualLayout>
                  <c:x val="-6.8488160291438893E-2"/>
                  <c:y val="-2.5243832472748275E-2"/>
                </c:manualLayout>
              </c:layout>
              <c:tx>
                <c:rich>
                  <a:bodyPr/>
                  <a:lstStyle/>
                  <a:p>
                    <a:r>
                      <a:t>Cu</a:t>
                    </a:r>
                  </a:p>
                </c:rich>
              </c:tx>
              <c:showVal val="1"/>
            </c:dLbl>
            <c:delete val="1"/>
          </c:dLbls>
          <c:xVal>
            <c:numRef>
              <c:f>Plot!$B$56:$B$57</c:f>
              <c:numCache>
                <c:formatCode>0.00E+00</c:formatCode>
                <c:ptCount val="2"/>
                <c:pt idx="0" formatCode="General">
                  <c:v>100</c:v>
                </c:pt>
                <c:pt idx="1">
                  <c:v>1000000000</c:v>
                </c:pt>
              </c:numCache>
            </c:numRef>
          </c:xVal>
          <c:yVal>
            <c:numRef>
              <c:f>Plot!$G$56:$G$57</c:f>
              <c:numCache>
                <c:formatCode>0.00E+00</c:formatCode>
                <c:ptCount val="2"/>
                <c:pt idx="0">
                  <c:v>3.939035128805627E-4</c:v>
                </c:pt>
                <c:pt idx="1">
                  <c:v>3.939035128805627E-4</c:v>
                </c:pt>
              </c:numCache>
            </c:numRef>
          </c:yVal>
        </c:ser>
        <c:ser>
          <c:idx val="4"/>
          <c:order val="4"/>
          <c:tx>
            <c:v>melting 1 Kg copper</c:v>
          </c:tx>
          <c:spPr>
            <a:ln w="15875">
              <a:solidFill>
                <a:srgbClr val="FF9933"/>
              </a:solidFill>
              <a:prstDash val="dash"/>
              <a:headEnd type="none" w="med" len="lg"/>
              <a:tailEnd type="stealth" w="med" len="lg"/>
            </a:ln>
          </c:spPr>
          <c:marker>
            <c:symbol val="none"/>
          </c:marker>
          <c:dLbls>
            <c:dLbl>
              <c:idx val="1"/>
              <c:layout>
                <c:manualLayout>
                  <c:x val="-0.13406193078324241"/>
                  <c:y val="-6.8846815834767818E-3"/>
                </c:manualLayout>
              </c:layout>
              <c:tx>
                <c:rich>
                  <a:bodyPr/>
                  <a:lstStyle/>
                  <a:p>
                    <a:r>
                      <a:t>Energy to melt 1 kg</a:t>
                    </a:r>
                  </a:p>
                  <a:p>
                    <a:r>
                      <a:t>of copper</a:t>
                    </a:r>
                  </a:p>
                </c:rich>
              </c:tx>
              <c:showVal val="1"/>
            </c:dLbl>
            <c:delete val="1"/>
          </c:dLbls>
          <c:xVal>
            <c:numRef>
              <c:f>Plot!$L$61:$L$62</c:f>
              <c:numCache>
                <c:formatCode>0.00E+00</c:formatCode>
                <c:ptCount val="2"/>
                <c:pt idx="0">
                  <c:v>616585.6670758191</c:v>
                </c:pt>
                <c:pt idx="1">
                  <c:v>616585.6670758191</c:v>
                </c:pt>
              </c:numCache>
            </c:numRef>
          </c:xVal>
          <c:yVal>
            <c:numRef>
              <c:f>Plot!$J$61:$J$62</c:f>
              <c:numCache>
                <c:formatCode>0.00E+00</c:formatCode>
                <c:ptCount val="2"/>
                <c:pt idx="0">
                  <c:v>2.7612434710068052E-3</c:v>
                </c:pt>
                <c:pt idx="1">
                  <c:v>300</c:v>
                </c:pt>
              </c:numCache>
            </c:numRef>
          </c:yVal>
        </c:ser>
        <c:ser>
          <c:idx val="5"/>
          <c:order val="5"/>
          <c:tx>
            <c:v>melting 1000 kg copper</c:v>
          </c:tx>
          <c:spPr>
            <a:ln w="25400">
              <a:solidFill>
                <a:srgbClr val="FF9933"/>
              </a:solidFill>
              <a:prstDash val="dash"/>
              <a:headEnd type="none" w="med" len="lg"/>
              <a:tailEnd type="stealth" w="med" len="lg"/>
            </a:ln>
          </c:spPr>
          <c:marker>
            <c:symbol val="none"/>
          </c:marker>
          <c:dLbls>
            <c:dLbl>
              <c:idx val="1"/>
              <c:layout>
                <c:manualLayout>
                  <c:x val="-5.3916326033016597E-2"/>
                  <c:y val="-6.8848622837808125E-3"/>
                </c:manualLayout>
              </c:layout>
              <c:tx>
                <c:rich>
                  <a:bodyPr/>
                  <a:lstStyle/>
                  <a:p>
                    <a:r>
                      <a:rPr lang="en-US" sz="1200" b="0" i="0" u="none" strike="noStrike" kern="1200" baseline="0">
                        <a:solidFill>
                          <a:srgbClr val="4F81BD">
                            <a:lumMod val="50000"/>
                          </a:srgbClr>
                        </a:solidFill>
                        <a:latin typeface="+mn-lt"/>
                        <a:ea typeface="+mn-ea"/>
                        <a:cs typeface="+mn-cs"/>
                      </a:rPr>
                      <a:t>Energy to melt 1000 kg</a:t>
                    </a:r>
                  </a:p>
                  <a:p>
                    <a:r>
                      <a:rPr lang="en-US" sz="1200" b="0" i="0" u="none" strike="noStrike" kern="1200" baseline="0">
                        <a:solidFill>
                          <a:srgbClr val="4F81BD">
                            <a:lumMod val="50000"/>
                          </a:srgbClr>
                        </a:solidFill>
                        <a:latin typeface="+mn-lt"/>
                        <a:ea typeface="+mn-ea"/>
                        <a:cs typeface="+mn-cs"/>
                      </a:rPr>
                      <a:t>of copper</a:t>
                    </a:r>
                  </a:p>
                </c:rich>
              </c:tx>
              <c:showVal val="1"/>
            </c:dLbl>
            <c:delete val="1"/>
            <c:txPr>
              <a:bodyPr/>
              <a:lstStyle/>
              <a:p>
                <a:pPr algn="ctr" rtl="0">
                  <a:defRPr lang="en-US" sz="1200" b="0" i="0" u="none" strike="noStrike" kern="1200" baseline="0">
                    <a:solidFill>
                      <a:srgbClr val="4F81BD">
                        <a:lumMod val="50000"/>
                      </a:srgbClr>
                    </a:solidFill>
                    <a:latin typeface="+mn-lt"/>
                    <a:ea typeface="+mn-ea"/>
                    <a:cs typeface="+mn-cs"/>
                  </a:defRPr>
                </a:pPr>
                <a:endParaRPr lang="en-US"/>
              </a:p>
            </c:txPr>
          </c:dLbls>
          <c:xVal>
            <c:numRef>
              <c:f>Plot!$M$61:$M$62</c:f>
              <c:numCache>
                <c:formatCode>0.00E+00</c:formatCode>
                <c:ptCount val="2"/>
                <c:pt idx="0">
                  <c:v>616585667.07581902</c:v>
                </c:pt>
                <c:pt idx="1">
                  <c:v>616585667.07581902</c:v>
                </c:pt>
              </c:numCache>
            </c:numRef>
          </c:xVal>
          <c:yVal>
            <c:numRef>
              <c:f>Plot!$J$61:$J$62</c:f>
              <c:numCache>
                <c:formatCode>0.00E+00</c:formatCode>
                <c:ptCount val="2"/>
                <c:pt idx="0">
                  <c:v>2.7612434710068052E-3</c:v>
                </c:pt>
                <c:pt idx="1">
                  <c:v>300</c:v>
                </c:pt>
              </c:numCache>
            </c:numRef>
          </c:yVal>
        </c:ser>
        <c:ser>
          <c:idx val="6"/>
          <c:order val="6"/>
          <c:tx>
            <c:v>melting 1 g copper</c:v>
          </c:tx>
          <c:spPr>
            <a:ln w="12700">
              <a:solidFill>
                <a:srgbClr val="FF9933"/>
              </a:solidFill>
              <a:prstDash val="dash"/>
              <a:headEnd type="none" w="med" len="lg"/>
              <a:tailEnd type="stealth" w="med" len="lg"/>
            </a:ln>
          </c:spPr>
          <c:marker>
            <c:symbol val="none"/>
          </c:marker>
          <c:dLbls>
            <c:dLbl>
              <c:idx val="0"/>
              <c:delete val="1"/>
            </c:dLbl>
            <c:dLbl>
              <c:idx val="1"/>
              <c:layout>
                <c:manualLayout>
                  <c:x val="-3.3515597435566459E-2"/>
                  <c:y val="-9.1797561449397571E-3"/>
                </c:manualLayout>
              </c:layout>
              <c:tx>
                <c:rich>
                  <a:bodyPr/>
                  <a:lstStyle/>
                  <a:p>
                    <a:r>
                      <a:rPr lang="en-US" sz="1200" b="0" i="0" u="none" strike="noStrike" kern="1200" baseline="0">
                        <a:solidFill>
                          <a:srgbClr val="4F81BD">
                            <a:lumMod val="50000"/>
                          </a:srgbClr>
                        </a:solidFill>
                        <a:latin typeface="+mn-lt"/>
                        <a:ea typeface="+mn-ea"/>
                        <a:cs typeface="+mn-cs"/>
                      </a:rPr>
                      <a:t>Energy to melt 1 g</a:t>
                    </a:r>
                  </a:p>
                  <a:p>
                    <a:r>
                      <a:rPr lang="en-US" sz="1200" b="0" i="0" u="none" strike="noStrike" kern="1200" baseline="0">
                        <a:solidFill>
                          <a:srgbClr val="4F81BD">
                            <a:lumMod val="50000"/>
                          </a:srgbClr>
                        </a:solidFill>
                        <a:latin typeface="+mn-lt"/>
                        <a:ea typeface="+mn-ea"/>
                        <a:cs typeface="+mn-cs"/>
                      </a:rPr>
                      <a:t>of copper</a:t>
                    </a:r>
                  </a:p>
                </c:rich>
              </c:tx>
              <c:showVal val="1"/>
            </c:dLbl>
            <c:txPr>
              <a:bodyPr/>
              <a:lstStyle/>
              <a:p>
                <a:pPr algn="ctr">
                  <a:defRPr lang="en-US" sz="1200" b="0" i="0" u="none" strike="noStrike" kern="1200" baseline="0">
                    <a:solidFill>
                      <a:srgbClr val="4F81BD">
                        <a:lumMod val="50000"/>
                      </a:srgbClr>
                    </a:solidFill>
                    <a:latin typeface="+mn-lt"/>
                    <a:ea typeface="+mn-ea"/>
                    <a:cs typeface="+mn-cs"/>
                  </a:defRPr>
                </a:pPr>
                <a:endParaRPr lang="en-US"/>
              </a:p>
            </c:txPr>
            <c:showVal val="1"/>
          </c:dLbls>
          <c:xVal>
            <c:numRef>
              <c:f>Plot!$K$61:$K$62</c:f>
              <c:numCache>
                <c:formatCode>0.00E+00</c:formatCode>
                <c:ptCount val="2"/>
                <c:pt idx="0">
                  <c:v>616.58566707581906</c:v>
                </c:pt>
                <c:pt idx="1">
                  <c:v>616.58566707581906</c:v>
                </c:pt>
              </c:numCache>
            </c:numRef>
          </c:xVal>
          <c:yVal>
            <c:numRef>
              <c:f>Plot!$J$61:$J$62</c:f>
              <c:numCache>
                <c:formatCode>0.00E+00</c:formatCode>
                <c:ptCount val="2"/>
                <c:pt idx="0">
                  <c:v>2.7612434710068052E-3</c:v>
                </c:pt>
                <c:pt idx="1">
                  <c:v>300</c:v>
                </c:pt>
              </c:numCache>
            </c:numRef>
          </c:yVal>
        </c:ser>
        <c:axId val="251342208"/>
        <c:axId val="251762176"/>
      </c:scatterChart>
      <c:valAx>
        <c:axId val="251342208"/>
        <c:scaling>
          <c:logBase val="10"/>
          <c:orientation val="minMax"/>
          <c:max val="1000000000"/>
          <c:min val="100"/>
        </c:scaling>
        <c:axPos val="b"/>
        <c:title>
          <c:tx>
            <c:rich>
              <a:bodyPr/>
              <a:lstStyle/>
              <a:p>
                <a:pPr>
                  <a:defRPr sz="1200"/>
                </a:pPr>
                <a:r>
                  <a:rPr lang="en-US" sz="1200"/>
                  <a:t>Beam Energy [Joule]</a:t>
                </a:r>
              </a:p>
            </c:rich>
          </c:tx>
          <c:layout>
            <c:manualLayout>
              <c:xMode val="edge"/>
              <c:yMode val="edge"/>
              <c:x val="0.39471105174353205"/>
              <c:y val="0.93916216179961709"/>
            </c:manualLayout>
          </c:layout>
        </c:title>
        <c:numFmt formatCode="0.E+00" sourceLinked="0"/>
        <c:tickLblPos val="nextTo"/>
        <c:txPr>
          <a:bodyPr/>
          <a:lstStyle/>
          <a:p>
            <a:pPr>
              <a:defRPr sz="1100"/>
            </a:pPr>
            <a:endParaRPr lang="en-US"/>
          </a:p>
        </c:txPr>
        <c:crossAx val="251762176"/>
        <c:crossesAt val="1.0000000000000053E-4"/>
        <c:crossBetween val="midCat"/>
      </c:valAx>
      <c:valAx>
        <c:axId val="251762176"/>
        <c:scaling>
          <c:logBase val="10"/>
          <c:orientation val="minMax"/>
          <c:max val="800"/>
          <c:min val="1.0000000000000053E-4"/>
        </c:scaling>
        <c:axPos val="l"/>
        <c:majorGridlines>
          <c:spPr>
            <a:ln w="6350" cap="rnd">
              <a:prstDash val="dash"/>
              <a:round/>
            </a:ln>
          </c:spPr>
        </c:majorGridlines>
        <c:title>
          <c:tx>
            <c:rich>
              <a:bodyPr rot="-5400000" vert="horz"/>
              <a:lstStyle/>
              <a:p>
                <a:pPr>
                  <a:defRPr sz="1100"/>
                </a:pPr>
                <a:r>
                  <a:rPr lang="en-US" sz="1100" dirty="0" smtClean="0"/>
                  <a:t>Charge </a:t>
                </a:r>
                <a:r>
                  <a:rPr lang="en-US" sz="1100" dirty="0"/>
                  <a:t>Density </a:t>
                </a:r>
                <a:r>
                  <a:rPr lang="en-US" sz="1100" b="0" i="0" u="none" strike="noStrike" baseline="0" dirty="0" smtClean="0"/>
                  <a:t>Projection </a:t>
                </a:r>
                <a:r>
                  <a:rPr lang="en-US" sz="1100" dirty="0" smtClean="0"/>
                  <a:t>[</a:t>
                </a:r>
                <a:r>
                  <a:rPr lang="en-US" sz="1100" dirty="0" err="1"/>
                  <a:t>nC</a:t>
                </a:r>
                <a:r>
                  <a:rPr lang="en-US" sz="1100" dirty="0"/>
                  <a:t> </a:t>
                </a:r>
                <a:r>
                  <a:rPr lang="el-GR" sz="1100" dirty="0"/>
                  <a:t>μ</a:t>
                </a:r>
                <a:r>
                  <a:rPr lang="en-GB" sz="1100" dirty="0"/>
                  <a:t>m</a:t>
                </a:r>
                <a:r>
                  <a:rPr lang="en-US" sz="1100" baseline="30000" dirty="0"/>
                  <a:t>-2</a:t>
                </a:r>
                <a:r>
                  <a:rPr lang="en-US" sz="1100" dirty="0"/>
                  <a:t>]</a:t>
                </a:r>
              </a:p>
            </c:rich>
          </c:tx>
          <c:layout>
            <c:manualLayout>
              <c:xMode val="edge"/>
              <c:yMode val="edge"/>
              <c:x val="5.1049073961666625E-3"/>
              <c:y val="0.21452140374547246"/>
            </c:manualLayout>
          </c:layout>
        </c:title>
        <c:numFmt formatCode="0.E+00" sourceLinked="0"/>
        <c:tickLblPos val="nextTo"/>
        <c:txPr>
          <a:bodyPr/>
          <a:lstStyle/>
          <a:p>
            <a:pPr>
              <a:defRPr sz="1100"/>
            </a:pPr>
            <a:endParaRPr lang="en-US"/>
          </a:p>
        </c:txPr>
        <c:crossAx val="251342208"/>
        <c:crosses val="autoZero"/>
        <c:crossBetween val="midCat"/>
      </c:valAx>
    </c:plotArea>
    <c:plotVisOnly val="1"/>
  </c:chart>
  <c:txPr>
    <a:bodyPr/>
    <a:lstStyle/>
    <a:p>
      <a:pPr marL="0" marR="0" indent="0" algn="ctr" defTabSz="914400" rtl="0" eaLnBrk="1" fontAlgn="auto" latinLnBrk="0" hangingPunct="1">
        <a:lnSpc>
          <a:spcPct val="100000"/>
        </a:lnSpc>
        <a:spcBef>
          <a:spcPts val="0"/>
        </a:spcBef>
        <a:spcAft>
          <a:spcPts val="0"/>
        </a:spcAft>
        <a:buClrTx/>
        <a:buSzTx/>
        <a:buFontTx/>
        <a:buNone/>
        <a:tabLst/>
        <a:defRPr lang="en-US" sz="1200" b="0" i="0" u="none" strike="noStrike" kern="1200" baseline="0">
          <a:solidFill>
            <a:schemeClr val="accent1">
              <a:lumMod val="50000"/>
            </a:schemeClr>
          </a:solidFill>
          <a:latin typeface="+mn-lt"/>
          <a:ea typeface="+mn-ea"/>
          <a:cs typeface="+mn-cs"/>
        </a:defRPr>
      </a:pPr>
      <a:endParaRPr lang="en-US"/>
    </a:p>
  </c:txPr>
  <c:externalData r:id="rId1"/>
  <c:userShapes r:id="rId2"/>
</c:chartSpace>
</file>

<file path=ppt/drawings/_rels/vmlDrawing1.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drawing1.xml><?xml version="1.0" encoding="utf-8"?>
<c:userShapes xmlns:c="http://schemas.openxmlformats.org/drawingml/2006/chart">
  <cdr:relSizeAnchor xmlns:cdr="http://schemas.openxmlformats.org/drawingml/2006/chartDrawing">
    <cdr:from>
      <cdr:x>0.78675</cdr:x>
      <cdr:y>0.95171</cdr:y>
    </cdr:from>
    <cdr:to>
      <cdr:x>1</cdr:x>
      <cdr:y>0.99806</cdr:y>
    </cdr:to>
    <cdr:sp macro="" textlink="">
      <cdr:nvSpPr>
        <cdr:cNvPr id="2" name="TextBox 3"/>
        <cdr:cNvSpPr txBox="1"/>
      </cdr:nvSpPr>
      <cdr:spPr>
        <a:xfrm xmlns:a="http://schemas.openxmlformats.org/drawingml/2006/main">
          <a:off x="6990358" y="5256584"/>
          <a:ext cx="1851423" cy="255984"/>
        </a:xfrm>
        <a:prstGeom xmlns:a="http://schemas.openxmlformats.org/drawingml/2006/main" prst="rect">
          <a:avLst/>
        </a:prstGeom>
        <a:solidFill xmlns:a="http://schemas.openxmlformats.org/drawingml/2006/main">
          <a:sysClr val="window" lastClr="FFFFFF"/>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pPr algn="r"/>
          <a:r>
            <a:rPr lang="en-US" sz="1000">
              <a:solidFill>
                <a:srgbClr val="8064A2">
                  <a:lumMod val="60000"/>
                  <a:lumOff val="40000"/>
                </a:srgbClr>
              </a:solidFill>
            </a:rPr>
            <a:t>M.Jonker V20110916</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8764DF-07C5-46F3-91B5-5F74ACD07F26}" type="datetimeFigureOut">
              <a:rPr lang="en-US" smtClean="0"/>
              <a:t>6/14/2012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088BD6-1043-4B71-BBB1-2C04435FE9A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dms.cern.ch/file/810607/1.0/LHC-CI-ES-0004-10-00.pdf"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en.wikipedia.org/wiki/Safety_instrumented_function" TargetMode="External"/><Relationship Id="rId5" Type="http://schemas.openxmlformats.org/officeDocument/2006/relationships/hyperlink" Target="http://en.wikipedia.org/wiki/Risk" TargetMode="External"/><Relationship Id="rId4" Type="http://schemas.openxmlformats.org/officeDocument/2006/relationships/hyperlink" Target="http://en.wikipedia.org/wiki/Safety_instrumented_system"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edms.cern.ch/file/810607/1.0/LHC-CI-ES-0004-10-00.pdf"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en.wikipedia.org/wiki/Safety_instrumented_function" TargetMode="External"/><Relationship Id="rId5" Type="http://schemas.openxmlformats.org/officeDocument/2006/relationships/hyperlink" Target="http://en.wikipedia.org/wiki/Risk" TargetMode="External"/><Relationship Id="rId4" Type="http://schemas.openxmlformats.org/officeDocument/2006/relationships/hyperlink" Target="http://en.wikipedia.org/wiki/Safety_instrumented_syste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Experiences</a:t>
            </a:r>
            <a:r>
              <a:rPr lang="en-GB" baseline="0" dirty="0" smtClean="0"/>
              <a:t> and future needs</a:t>
            </a:r>
          </a:p>
          <a:p>
            <a:r>
              <a:rPr lang="en-GB" baseline="0" dirty="0" smtClean="0"/>
              <a:t>Instrumentation and technology</a:t>
            </a:r>
          </a:p>
          <a:p>
            <a:r>
              <a:rPr lang="en-GB" baseline="0" dirty="0" err="1" smtClean="0"/>
              <a:t>Engenering</a:t>
            </a:r>
            <a:r>
              <a:rPr lang="en-GB" baseline="0" dirty="0" smtClean="0"/>
              <a:t> and operational </a:t>
            </a:r>
            <a:r>
              <a:rPr lang="en-GB" baseline="0" dirty="0" err="1" smtClean="0"/>
              <a:t>expereince</a:t>
            </a:r>
            <a:r>
              <a:rPr lang="en-GB" baseline="0" dirty="0" smtClean="0"/>
              <a:t>.</a:t>
            </a:r>
          </a:p>
          <a:p>
            <a:endParaRPr lang="en-GB" baseline="0" dirty="0" smtClean="0"/>
          </a:p>
          <a:p>
            <a:endParaRPr lang="en-US" dirty="0"/>
          </a:p>
        </p:txBody>
      </p:sp>
      <p:sp>
        <p:nvSpPr>
          <p:cNvPr id="4" name="Slide Number Placeholder 3"/>
          <p:cNvSpPr>
            <a:spLocks noGrp="1"/>
          </p:cNvSpPr>
          <p:nvPr>
            <p:ph type="sldNum" sz="quarter" idx="10"/>
          </p:nvPr>
        </p:nvSpPr>
        <p:spPr/>
        <p:txBody>
          <a:bodyPr/>
          <a:lstStyle/>
          <a:p>
            <a:fld id="{C08D38B1-1BEF-4899-941E-DACFE5E0EFB9}"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fld id="{F6E41BEE-39DD-DF4F-9ED5-4526E6740135}" type="slidenum">
              <a:rPr lang="en-US" smtClean="0">
                <a:solidFill>
                  <a:prstClr val="black"/>
                </a:solidFill>
              </a:rPr>
              <a:pPr/>
              <a:t>6</a:t>
            </a:fld>
            <a:endParaRPr lang="en-US"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solidFill>
                  <a:prstClr val="black"/>
                </a:solidFill>
              </a:rPr>
              <a:pPr>
                <a:defRPr/>
              </a:pPr>
              <a:t>7</a:t>
            </a:fld>
            <a:endParaRPr lang="en-US" altLang="ja-JP"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miter lim="800000"/>
            <a:headEnd/>
            <a:tailEnd/>
          </a:ln>
        </p:spPr>
        <p:txBody>
          <a:bodyPr/>
          <a:lstStyle/>
          <a:p>
            <a:fld id="{33B61C3D-8CED-4426-82CA-3211D7EC2BD9}" type="slidenum">
              <a:rPr lang="en-US" smtClean="0"/>
              <a:pPr/>
              <a:t>9</a:t>
            </a:fld>
            <a:endParaRPr lang="en-US" dirty="0"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5FE882A0-6796-4130-A0B7-CCA3D3E4E55E}" type="slidenum">
              <a:rPr lang="en-GB"/>
              <a:pPr/>
              <a:t>14</a:t>
            </a:fld>
            <a:endParaRPr lang="en-GB"/>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B4AFC54-19F8-4ED1-AA03-71A80A9FA4A2}" type="slidenum">
              <a:rPr lang="en-US" smtClean="0"/>
              <a:pPr/>
              <a:t>23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mn-lt"/>
                <a:hlinkClick r:id="rId3"/>
              </a:rPr>
              <a:t>LHC-CI-ES-0004-10-00.pdf</a:t>
            </a:r>
            <a:r>
              <a:rPr lang="en-US" sz="1200" dirty="0" smtClean="0">
                <a:latin typeface="+mn-lt"/>
              </a:rPr>
              <a:t> </a:t>
            </a:r>
            <a:r>
              <a:rPr lang="en-US" dirty="0" smtClean="0"/>
              <a:t>https://edms.cern.ch/document/810607/1.0 </a:t>
            </a:r>
          </a:p>
          <a:p>
            <a:endParaRPr lang="en-US" dirty="0" smtClean="0"/>
          </a:p>
          <a:p>
            <a:r>
              <a:rPr lang="en-US" dirty="0" smtClean="0"/>
              <a:t>http://en.wikipedia.org/wiki/Safety_integrity_level</a:t>
            </a:r>
          </a:p>
          <a:p>
            <a:r>
              <a:rPr lang="en-US" b="1" dirty="0" smtClean="0"/>
              <a:t>Safety Integrity Level</a:t>
            </a:r>
            <a:r>
              <a:rPr lang="en-US" dirty="0" smtClean="0"/>
              <a:t> (SIL) is defined as a relative level of risk-reduction provided by a </a:t>
            </a:r>
            <a:r>
              <a:rPr lang="en-US" dirty="0" smtClean="0">
                <a:hlinkClick r:id="rId4" action="ppaction://hlinkfile" tooltip="Safety instrumented system"/>
              </a:rPr>
              <a:t>safety function</a:t>
            </a:r>
            <a:r>
              <a:rPr lang="en-US" dirty="0" smtClean="0"/>
              <a:t>, or to specify a target level of </a:t>
            </a:r>
            <a:r>
              <a:rPr lang="en-US" dirty="0" smtClean="0">
                <a:hlinkClick r:id="rId5" action="ppaction://hlinkfile" tooltip="Risk"/>
              </a:rPr>
              <a:t>risk</a:t>
            </a:r>
            <a:r>
              <a:rPr lang="en-US" dirty="0" smtClean="0"/>
              <a:t> reduction. In simple terms, SIL is a measurement of performance required for a </a:t>
            </a:r>
            <a:r>
              <a:rPr lang="en-US" dirty="0" smtClean="0">
                <a:hlinkClick r:id="rId6" action="ppaction://hlinkfile" tooltip="Safety instrumented function"/>
              </a:rPr>
              <a:t>Safety Instrumented Function</a:t>
            </a:r>
            <a:r>
              <a:rPr lang="en-US" dirty="0" smtClean="0"/>
              <a:t> (SIF).</a:t>
            </a:r>
          </a:p>
          <a:p>
            <a:endParaRPr lang="en-GB" dirty="0" smtClean="0"/>
          </a:p>
          <a:p>
            <a:r>
              <a:rPr lang="en-GB" dirty="0" smtClean="0"/>
              <a:t>SIL = </a:t>
            </a:r>
            <a:r>
              <a:rPr lang="en-GB" dirty="0" err="1" smtClean="0"/>
              <a:t>floar</a:t>
            </a:r>
            <a:r>
              <a:rPr lang="en-GB" dirty="0" smtClean="0"/>
              <a:t> [</a:t>
            </a:r>
            <a:r>
              <a:rPr lang="en-GB" baseline="0" dirty="0" smtClean="0"/>
              <a:t>log(</a:t>
            </a:r>
            <a:r>
              <a:rPr lang="en-GB" baseline="0" dirty="0" err="1" smtClean="0"/>
              <a:t>RiskReductionFactor</a:t>
            </a:r>
            <a:r>
              <a:rPr lang="en-GB" baseline="0" dirty="0" smtClean="0"/>
              <a:t>)] e.g. If a safety system needs to provide a risk reduction factor of  3 10</a:t>
            </a:r>
            <a:r>
              <a:rPr lang="en-GB" baseline="30000" dirty="0" smtClean="0"/>
              <a:t>3</a:t>
            </a:r>
            <a:r>
              <a:rPr lang="en-GB" baseline="0" dirty="0" smtClean="0"/>
              <a:t> then it should be SIL 3</a:t>
            </a:r>
          </a:p>
          <a:p>
            <a:endParaRPr lang="en-GB" baseline="0" dirty="0" smtClean="0"/>
          </a:p>
          <a:p>
            <a:r>
              <a:rPr lang="en-GB" baseline="0" dirty="0" smtClean="0"/>
              <a:t>Probability of Failure on Demand = Risk Reduction Factor</a:t>
            </a:r>
          </a:p>
          <a:p>
            <a:r>
              <a:rPr lang="en-GB" baseline="0" dirty="0" smtClean="0"/>
              <a:t>Probability of failure per hour = 10000 x PFD =&gt; demand rate 3.6 per second, this is not enough for CLIC operation</a:t>
            </a:r>
          </a:p>
          <a:p>
            <a:endParaRPr lang="en-GB" baseline="0" dirty="0" smtClean="0"/>
          </a:p>
          <a:p>
            <a:r>
              <a:rPr lang="en-US" dirty="0" smtClean="0"/>
              <a:t>IEC</a:t>
            </a:r>
            <a:r>
              <a:rPr lang="en-US" baseline="0" dirty="0" smtClean="0"/>
              <a:t> </a:t>
            </a:r>
            <a:r>
              <a:rPr lang="en-US" dirty="0" smtClean="0"/>
              <a:t>61508  http://en.wikipedia.org/wiki/IEC_61508</a:t>
            </a:r>
          </a:p>
          <a:p>
            <a:r>
              <a:rPr lang="en-US" dirty="0" smtClean="0"/>
              <a:t>IEC 61511  http://entrac.iaea.org/I-and-C/WS_PORTOROZ_2008_04/Presentations/de_Grosbois/IAEA_Modernization_Workshop_Presentation_2.pdf</a:t>
            </a:r>
          </a:p>
          <a:p>
            <a:endParaRPr lang="en-GB" dirty="0" smtClean="0"/>
          </a:p>
          <a:p>
            <a:endParaRPr lang="en-GB" dirty="0" smtClean="0"/>
          </a:p>
          <a:p>
            <a:r>
              <a:rPr lang="en-GB" baseline="0" dirty="0" smtClean="0"/>
              <a:t>The IEEE chart, the explanation, the logic of logarithmic scales</a:t>
            </a:r>
          </a:p>
          <a:p>
            <a:r>
              <a:rPr lang="en-GB" baseline="0" dirty="0" smtClean="0"/>
              <a:t>Danger of using these chards</a:t>
            </a:r>
          </a:p>
          <a:p>
            <a:r>
              <a:rPr lang="en-GB" dirty="0" smtClean="0"/>
              <a:t>Equal risks, considerations for e</a:t>
            </a:r>
            <a:r>
              <a:rPr lang="en-GB" baseline="0" dirty="0" smtClean="0"/>
              <a:t>xtreme cases</a:t>
            </a:r>
          </a:p>
          <a:p>
            <a:pPr lvl="1"/>
            <a:r>
              <a:rPr lang="en-GB" baseline="0" dirty="0" smtClean="0"/>
              <a:t>Low frequency high impact. difficult to estimate</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baseline="0" dirty="0" smtClean="0"/>
              <a:t>Under estimation of damage (</a:t>
            </a:r>
            <a:r>
              <a:rPr lang="en-GB" sz="2400" kern="1200" baseline="0" dirty="0" smtClean="0">
                <a:solidFill>
                  <a:schemeClr val="tx1"/>
                </a:solidFill>
                <a:latin typeface="+mn-lt"/>
                <a:ea typeface="+mn-ea"/>
                <a:cs typeface="+mn-cs"/>
              </a:rPr>
              <a:t>consider knock on effects and collateral damage installation shutdown)</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dirty="0" smtClean="0"/>
              <a:t>Under estimation of frequency (forgotten</a:t>
            </a:r>
            <a:r>
              <a:rPr lang="en-GB" baseline="0" dirty="0" smtClean="0"/>
              <a:t> failures)</a:t>
            </a:r>
            <a:endParaRPr lang="en-GB" dirty="0" smtClean="0"/>
          </a:p>
          <a:p>
            <a:pPr lvl="1"/>
            <a:r>
              <a:rPr lang="en-GB" baseline="0" dirty="0" smtClean="0"/>
              <a:t>High frequency small impact</a:t>
            </a:r>
          </a:p>
          <a:p>
            <a:pPr lvl="2"/>
            <a:r>
              <a:rPr lang="en-GB" baseline="0" dirty="0" smtClean="0"/>
              <a:t>Dead time</a:t>
            </a:r>
          </a:p>
          <a:p>
            <a:pPr lvl="1"/>
            <a:r>
              <a:rPr lang="en-GB" baseline="0" dirty="0" smtClean="0"/>
              <a:t>When to invest </a:t>
            </a:r>
          </a:p>
          <a:p>
            <a:pPr lvl="2"/>
            <a:r>
              <a:rPr lang="en-GB" baseline="0" dirty="0" smtClean="0"/>
              <a:t>If the investment pays off, i.e. Cost of improving operational availability is smaller than the benefit of improving the operational availability</a:t>
            </a:r>
          </a:p>
          <a:p>
            <a:pPr lvl="1"/>
            <a:r>
              <a:rPr lang="en-GB" baseline="0" dirty="0" smtClean="0"/>
              <a:t>Where to invest</a:t>
            </a:r>
            <a:endParaRPr lang="en-US" dirty="0" smtClean="0"/>
          </a:p>
          <a:p>
            <a:endParaRPr lang="en-GB" dirty="0" smtClean="0"/>
          </a:p>
          <a:p>
            <a:endParaRPr lang="en-GB" dirty="0" smtClean="0"/>
          </a:p>
          <a:p>
            <a:r>
              <a:rPr lang="en-GB" dirty="0" smtClean="0"/>
              <a:t>Example: one false interlock cuts the beam for 5 seconds =&gt;</a:t>
            </a:r>
            <a:r>
              <a:rPr lang="en-GB" baseline="0" dirty="0" smtClean="0"/>
              <a:t> one BLM fluctuation per 10 minutes causing am interlock gives </a:t>
            </a:r>
            <a:endParaRPr lang="en-US" dirty="0"/>
          </a:p>
        </p:txBody>
      </p:sp>
      <p:sp>
        <p:nvSpPr>
          <p:cNvPr id="4" name="Slide Number Placeholder 3"/>
          <p:cNvSpPr>
            <a:spLocks noGrp="1"/>
          </p:cNvSpPr>
          <p:nvPr>
            <p:ph type="sldNum" sz="quarter" idx="10"/>
          </p:nvPr>
        </p:nvSpPr>
        <p:spPr/>
        <p:txBody>
          <a:bodyPr/>
          <a:lstStyle/>
          <a:p>
            <a:fld id="{C08D38B1-1BEF-4899-941E-DACFE5E0EFB9}" type="slidenum">
              <a:rPr lang="en-US" smtClean="0"/>
              <a:pPr/>
              <a:t>24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mn-lt"/>
                <a:hlinkClick r:id="rId3"/>
              </a:rPr>
              <a:t>LHC-CI-ES-0004-10-00.pdf</a:t>
            </a:r>
            <a:r>
              <a:rPr lang="en-US" sz="1200" dirty="0" smtClean="0">
                <a:latin typeface="+mn-lt"/>
              </a:rPr>
              <a:t> </a:t>
            </a:r>
            <a:r>
              <a:rPr lang="en-US" dirty="0" smtClean="0"/>
              <a:t>https://edms.cern.ch/document/810607/1.0 </a:t>
            </a:r>
          </a:p>
          <a:p>
            <a:endParaRPr lang="en-US" dirty="0" smtClean="0"/>
          </a:p>
          <a:p>
            <a:r>
              <a:rPr lang="en-US" dirty="0" smtClean="0"/>
              <a:t>http://en.wikipedia.org/wiki/Safety_integrity_level</a:t>
            </a:r>
          </a:p>
          <a:p>
            <a:r>
              <a:rPr lang="en-US" b="1" dirty="0" smtClean="0"/>
              <a:t>Safety Integrity Level</a:t>
            </a:r>
            <a:r>
              <a:rPr lang="en-US" dirty="0" smtClean="0"/>
              <a:t> (SIL) is defined as a relative level of risk-reduction provided by a </a:t>
            </a:r>
            <a:r>
              <a:rPr lang="en-US" dirty="0" smtClean="0">
                <a:hlinkClick r:id="rId4" action="ppaction://hlinkfile" tooltip="Safety instrumented system"/>
              </a:rPr>
              <a:t>safety function</a:t>
            </a:r>
            <a:r>
              <a:rPr lang="en-US" dirty="0" smtClean="0"/>
              <a:t>, or to specify a target level of </a:t>
            </a:r>
            <a:r>
              <a:rPr lang="en-US" dirty="0" smtClean="0">
                <a:hlinkClick r:id="rId5" action="ppaction://hlinkfile" tooltip="Risk"/>
              </a:rPr>
              <a:t>risk</a:t>
            </a:r>
            <a:r>
              <a:rPr lang="en-US" dirty="0" smtClean="0"/>
              <a:t> reduction. In simple terms, SIL is a measurement of performance required for a </a:t>
            </a:r>
            <a:r>
              <a:rPr lang="en-US" dirty="0" smtClean="0">
                <a:hlinkClick r:id="rId6" action="ppaction://hlinkfile" tooltip="Safety instrumented function"/>
              </a:rPr>
              <a:t>Safety Instrumented Function</a:t>
            </a:r>
            <a:r>
              <a:rPr lang="en-US" dirty="0" smtClean="0"/>
              <a:t> (SIF).</a:t>
            </a:r>
          </a:p>
          <a:p>
            <a:endParaRPr lang="en-GB" dirty="0" smtClean="0"/>
          </a:p>
          <a:p>
            <a:r>
              <a:rPr lang="en-GB" dirty="0" smtClean="0"/>
              <a:t>SIL = </a:t>
            </a:r>
            <a:r>
              <a:rPr lang="en-GB" dirty="0" err="1" smtClean="0"/>
              <a:t>floar</a:t>
            </a:r>
            <a:r>
              <a:rPr lang="en-GB" dirty="0" smtClean="0"/>
              <a:t> [</a:t>
            </a:r>
            <a:r>
              <a:rPr lang="en-GB" baseline="0" dirty="0" smtClean="0"/>
              <a:t>log(</a:t>
            </a:r>
            <a:r>
              <a:rPr lang="en-GB" baseline="0" dirty="0" err="1" smtClean="0"/>
              <a:t>RiskReductionFactor</a:t>
            </a:r>
            <a:r>
              <a:rPr lang="en-GB" baseline="0" dirty="0" smtClean="0"/>
              <a:t>)] e.g. If a safety system needs to provide a risk reduction factor of  3 10</a:t>
            </a:r>
            <a:r>
              <a:rPr lang="en-GB" baseline="30000" dirty="0" smtClean="0"/>
              <a:t>3</a:t>
            </a:r>
            <a:r>
              <a:rPr lang="en-GB" baseline="0" dirty="0" smtClean="0"/>
              <a:t> then it should be SIL 3</a:t>
            </a:r>
          </a:p>
          <a:p>
            <a:endParaRPr lang="en-GB" baseline="0" dirty="0" smtClean="0"/>
          </a:p>
          <a:p>
            <a:r>
              <a:rPr lang="en-GB" baseline="0" dirty="0" smtClean="0"/>
              <a:t>Probability of Failure on Demand = Risk Reduction Factor</a:t>
            </a:r>
          </a:p>
          <a:p>
            <a:r>
              <a:rPr lang="en-GB" baseline="0" dirty="0" smtClean="0"/>
              <a:t>Probability of failure per hour = 10000 x PFD =&gt; demand rate 3.6 per second, this is not enough for CLIC operation</a:t>
            </a:r>
          </a:p>
          <a:p>
            <a:endParaRPr lang="en-GB" baseline="0" dirty="0" smtClean="0"/>
          </a:p>
          <a:p>
            <a:r>
              <a:rPr lang="en-US" dirty="0" smtClean="0"/>
              <a:t>IEC</a:t>
            </a:r>
            <a:r>
              <a:rPr lang="en-US" baseline="0" dirty="0" smtClean="0"/>
              <a:t> </a:t>
            </a:r>
            <a:r>
              <a:rPr lang="en-US" dirty="0" smtClean="0"/>
              <a:t>61508  http://en.wikipedia.org/wiki/IEC_61508</a:t>
            </a:r>
          </a:p>
          <a:p>
            <a:r>
              <a:rPr lang="en-US" dirty="0" smtClean="0"/>
              <a:t>IEC 61511  http://entrac.iaea.org/I-and-C/WS_PORTOROZ_2008_04/Presentations/de_Grosbois/IAEA_Modernization_Workshop_Presentation_2.pdf</a:t>
            </a:r>
          </a:p>
          <a:p>
            <a:endParaRPr lang="en-GB" dirty="0" smtClean="0"/>
          </a:p>
          <a:p>
            <a:endParaRPr lang="en-GB" dirty="0" smtClean="0"/>
          </a:p>
          <a:p>
            <a:r>
              <a:rPr lang="en-GB" baseline="0" dirty="0" smtClean="0"/>
              <a:t>The IEEE chart, the explanation, the logic of logarithmic scales</a:t>
            </a:r>
          </a:p>
          <a:p>
            <a:r>
              <a:rPr lang="en-GB" baseline="0" dirty="0" smtClean="0"/>
              <a:t>Danger of using these chards</a:t>
            </a:r>
          </a:p>
          <a:p>
            <a:r>
              <a:rPr lang="en-GB" dirty="0" smtClean="0"/>
              <a:t>Equal risks, considerations for e</a:t>
            </a:r>
            <a:r>
              <a:rPr lang="en-GB" baseline="0" dirty="0" smtClean="0"/>
              <a:t>xtreme cases</a:t>
            </a:r>
          </a:p>
          <a:p>
            <a:pPr lvl="1"/>
            <a:r>
              <a:rPr lang="en-GB" baseline="0" dirty="0" smtClean="0"/>
              <a:t>Low frequency high impact. difficult to estimate</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baseline="0" dirty="0" smtClean="0"/>
              <a:t>Under estimation of damage (</a:t>
            </a:r>
            <a:r>
              <a:rPr lang="en-GB" sz="2400" kern="1200" baseline="0" dirty="0" smtClean="0">
                <a:solidFill>
                  <a:schemeClr val="tx1"/>
                </a:solidFill>
                <a:latin typeface="+mn-lt"/>
                <a:ea typeface="+mn-ea"/>
                <a:cs typeface="+mn-cs"/>
              </a:rPr>
              <a:t>consider knock on effects and collateral damage installation shutdown)</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dirty="0" smtClean="0"/>
              <a:t>Under estimation of frequency (forgotten</a:t>
            </a:r>
            <a:r>
              <a:rPr lang="en-GB" baseline="0" dirty="0" smtClean="0"/>
              <a:t> failures)</a:t>
            </a:r>
            <a:endParaRPr lang="en-GB" dirty="0" smtClean="0"/>
          </a:p>
          <a:p>
            <a:pPr lvl="1"/>
            <a:r>
              <a:rPr lang="en-GB" baseline="0" dirty="0" smtClean="0"/>
              <a:t>High frequency small impact</a:t>
            </a:r>
          </a:p>
          <a:p>
            <a:pPr lvl="2"/>
            <a:r>
              <a:rPr lang="en-GB" baseline="0" dirty="0" smtClean="0"/>
              <a:t>Dead time</a:t>
            </a:r>
          </a:p>
          <a:p>
            <a:pPr lvl="1"/>
            <a:r>
              <a:rPr lang="en-GB" baseline="0" dirty="0" smtClean="0"/>
              <a:t>When to invest </a:t>
            </a:r>
          </a:p>
          <a:p>
            <a:pPr lvl="2"/>
            <a:r>
              <a:rPr lang="en-GB" baseline="0" dirty="0" smtClean="0"/>
              <a:t>If the investment pays off, i.e. Cost of improving operational availability is smaller than the benefit of improving the operational availability</a:t>
            </a:r>
          </a:p>
          <a:p>
            <a:pPr lvl="1"/>
            <a:r>
              <a:rPr lang="en-GB" baseline="0" dirty="0" smtClean="0"/>
              <a:t>Where to invest</a:t>
            </a:r>
            <a:endParaRPr lang="en-US" dirty="0" smtClean="0"/>
          </a:p>
          <a:p>
            <a:endParaRPr lang="en-US" dirty="0"/>
          </a:p>
        </p:txBody>
      </p:sp>
      <p:sp>
        <p:nvSpPr>
          <p:cNvPr id="4" name="Slide Number Placeholder 3"/>
          <p:cNvSpPr>
            <a:spLocks noGrp="1"/>
          </p:cNvSpPr>
          <p:nvPr>
            <p:ph type="sldNum" sz="quarter" idx="10"/>
          </p:nvPr>
        </p:nvSpPr>
        <p:spPr/>
        <p:txBody>
          <a:bodyPr/>
          <a:lstStyle/>
          <a:p>
            <a:fld id="{C08D38B1-1BEF-4899-941E-DACFE5E0EFB9}" type="slidenum">
              <a:rPr lang="en-US" smtClean="0"/>
              <a:pPr/>
              <a:t>25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8EAF158-1E11-448D-806D-0DB38B231153}"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AF158-1E11-448D-806D-0DB38B231153}" type="datetimeFigureOut">
              <a:rPr lang="en-US" smtClean="0"/>
              <a:t>6/14/2012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AF158-1E11-448D-806D-0DB38B231153}" type="datetimeFigureOut">
              <a:rPr lang="en-US" smtClean="0"/>
              <a:t>6/14/2012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EAF158-1E11-448D-806D-0DB38B231153}"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8EAF158-1E11-448D-806D-0DB38B231153}" type="datetimeFigureOut">
              <a:rPr lang="en-US" smtClean="0"/>
              <a:t>6/14/2012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8EAF158-1E11-448D-806D-0DB38B231153}" type="datetimeFigureOut">
              <a:rPr lang="en-US" smtClean="0"/>
              <a:t>6/14/2012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8EAF158-1E11-448D-806D-0DB38B231153}" type="datetimeFigureOut">
              <a:rPr lang="en-US" smtClean="0"/>
              <a:t>6/14/2012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8EAF158-1E11-448D-806D-0DB38B231153}" type="datetimeFigureOut">
              <a:rPr lang="en-US" smtClean="0"/>
              <a:t>6/14/2012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AF158-1E11-448D-806D-0DB38B231153}" type="datetimeFigureOut">
              <a:rPr lang="en-US" smtClean="0"/>
              <a:t>6/14/2012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AF158-1E11-448D-806D-0DB38B231153}" type="datetimeFigureOut">
              <a:rPr lang="en-US" smtClean="0"/>
              <a:t>6/14/2012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8EAF158-1E11-448D-806D-0DB38B231153}" type="datetimeFigureOut">
              <a:rPr lang="en-US" smtClean="0"/>
              <a:t>6/14/2012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D09B8D-684E-4FFB-AD9D-CD857C99050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EAF158-1E11-448D-806D-0DB38B231153}" type="datetimeFigureOut">
              <a:rPr lang="en-US" smtClean="0"/>
              <a:t>6/13/2012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D09B8D-684E-4FFB-AD9D-CD857C99050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indico.cern.ch/conferenceDisplay.py?confId=18556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materialDisplay.py?contribId=29&amp;sessionId=7&amp;materialId=slides&amp;confId=185561" TargetMode="External"/><Relationship Id="rId7" Type="http://schemas.openxmlformats.org/officeDocument/2006/relationships/hyperlink" Target="https://indico.cern.ch/materialDisplay.py?contribId=33&amp;sessionId=7&amp;materialId=slides&amp;confId=185561" TargetMode="External"/><Relationship Id="rId2" Type="http://schemas.openxmlformats.org/officeDocument/2006/relationships/hyperlink" Target="https://indico.cern.ch/materialDisplay.py?contribId=28&amp;sessionId=7&amp;materialId=slides&amp;confId=185561" TargetMode="External"/><Relationship Id="rId1" Type="http://schemas.openxmlformats.org/officeDocument/2006/relationships/slideLayout" Target="../slideLayouts/slideLayout2.xml"/><Relationship Id="rId6" Type="http://schemas.openxmlformats.org/officeDocument/2006/relationships/hyperlink" Target="https://indico.cern.ch/materialDisplay.py?contribId=32&amp;sessionId=7&amp;materialId=slides&amp;confId=185561" TargetMode="External"/><Relationship Id="rId5" Type="http://schemas.openxmlformats.org/officeDocument/2006/relationships/hyperlink" Target="https://indico.cern.ch/materialDisplay.py?contribId=31&amp;sessionId=7&amp;materialId=slides&amp;confId=185561" TargetMode="External"/><Relationship Id="rId4" Type="http://schemas.openxmlformats.org/officeDocument/2006/relationships/hyperlink" Target="https://indico.cern.ch/materialDisplay.py?contribId=30&amp;sessionId=7&amp;materialId=slides&amp;confId=185561"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indico.cern.ch/materialDisplay.py?contribId=35&amp;sessionId=8&amp;materialId=slides&amp;confId=185561" TargetMode="External"/><Relationship Id="rId7" Type="http://schemas.openxmlformats.org/officeDocument/2006/relationships/hyperlink" Target="http://indico.cern.ch/materialDisplay.py?contribId=39&amp;sessionId=8&amp;materialId=slides&amp;confId=185561" TargetMode="External"/><Relationship Id="rId2" Type="http://schemas.openxmlformats.org/officeDocument/2006/relationships/hyperlink" Target="http://indico.cern.ch/materialDisplay.py?contribId=34&amp;sessionId=8&amp;materialId=slides&amp;confId=185561" TargetMode="External"/><Relationship Id="rId1" Type="http://schemas.openxmlformats.org/officeDocument/2006/relationships/slideLayout" Target="../slideLayouts/slideLayout2.xml"/><Relationship Id="rId6" Type="http://schemas.openxmlformats.org/officeDocument/2006/relationships/hyperlink" Target="http://indico.cern.ch/materialDisplay.py?contribId=38&amp;sessionId=8&amp;materialId=slides&amp;confId=185561" TargetMode="External"/><Relationship Id="rId5" Type="http://schemas.openxmlformats.org/officeDocument/2006/relationships/hyperlink" Target="http://indico.cern.ch/materialDisplay.py?contribId=37&amp;sessionId=8&amp;materialId=slides&amp;confId=185561" TargetMode="External"/><Relationship Id="rId4" Type="http://schemas.openxmlformats.org/officeDocument/2006/relationships/hyperlink" Target="http://indico.cern.ch/materialDisplay.py?contribId=36&amp;sessionId=8&amp;materialId=slides&amp;confId=185561"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edms.cern.ch/file/810607/1.0/LHC-CI-ES-0004-10-00.pdf"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indico.cern.ch/conferenceOtherViews.py?view=standard&amp;confId=185561"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4745"/>
            <a:ext cx="7772400" cy="2475706"/>
          </a:xfrm>
        </p:spPr>
        <p:txBody>
          <a:bodyPr>
            <a:normAutofit/>
          </a:bodyPr>
          <a:lstStyle/>
          <a:p>
            <a:r>
              <a:rPr lang="en-GB" dirty="0" smtClean="0">
                <a:solidFill>
                  <a:srgbClr val="7030A0"/>
                </a:solidFill>
              </a:rPr>
              <a:t>Summary</a:t>
            </a:r>
            <a:r>
              <a:rPr lang="en-GB" dirty="0" smtClean="0"/>
              <a:t/>
            </a:r>
            <a:br>
              <a:rPr lang="en-GB" dirty="0" smtClean="0"/>
            </a:br>
            <a:r>
              <a:rPr lang="en-GB" dirty="0" smtClean="0"/>
              <a:t>Machine Protection Workshop</a:t>
            </a:r>
            <a:br>
              <a:rPr lang="en-GB" dirty="0" smtClean="0"/>
            </a:br>
            <a:r>
              <a:rPr lang="en-GB" sz="3100" dirty="0" smtClean="0"/>
              <a:t>with main focusing on</a:t>
            </a:r>
            <a:br>
              <a:rPr lang="en-GB" sz="3100" dirty="0" smtClean="0"/>
            </a:br>
            <a:r>
              <a:rPr lang="en-GB" sz="3100" dirty="0" smtClean="0"/>
              <a:t>linear accelerator complexes</a:t>
            </a:r>
            <a:endParaRPr lang="en-US" dirty="0"/>
          </a:p>
        </p:txBody>
      </p:sp>
      <p:sp>
        <p:nvSpPr>
          <p:cNvPr id="3" name="Subtitle 2"/>
          <p:cNvSpPr>
            <a:spLocks noGrp="1"/>
          </p:cNvSpPr>
          <p:nvPr>
            <p:ph type="subTitle" idx="1"/>
          </p:nvPr>
        </p:nvSpPr>
        <p:spPr/>
        <p:txBody>
          <a:bodyPr/>
          <a:lstStyle/>
          <a:p>
            <a:r>
              <a:rPr lang="en-GB" dirty="0" smtClean="0"/>
              <a:t>6-8 June 2012</a:t>
            </a:r>
          </a:p>
          <a:p>
            <a:pPr algn="l"/>
            <a:r>
              <a:rPr lang="en-GB" dirty="0" smtClean="0"/>
              <a:t>Workshop page:</a:t>
            </a:r>
          </a:p>
          <a:p>
            <a:pPr algn="l"/>
            <a:r>
              <a:rPr lang="en-US" sz="2000" dirty="0" smtClean="0">
                <a:hlinkClick r:id="rId2"/>
              </a:rPr>
              <a:t>http://indico.cern.ch/conferenceDisplay.py?confId=185561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64704"/>
          </a:xfrm>
        </p:spPr>
        <p:txBody>
          <a:bodyPr>
            <a:normAutofit/>
          </a:bodyPr>
          <a:lstStyle/>
          <a:p>
            <a:r>
              <a:rPr lang="en-GB" dirty="0" smtClean="0"/>
              <a:t>Beam Energy is not everything</a:t>
            </a:r>
            <a:endParaRPr lang="en-US" dirty="0">
              <a:effectLst>
                <a:outerShdw blurRad="38100" dist="38100" dir="2700000" algn="tl">
                  <a:srgbClr val="000000">
                    <a:alpha val="43137"/>
                  </a:srgbClr>
                </a:outerShdw>
              </a:effectLst>
            </a:endParaRPr>
          </a:p>
        </p:txBody>
      </p:sp>
      <p:sp>
        <p:nvSpPr>
          <p:cNvPr id="4" name="Date Placeholder 3"/>
          <p:cNvSpPr>
            <a:spLocks noGrp="1"/>
          </p:cNvSpPr>
          <p:nvPr>
            <p:ph type="dt" sz="half" idx="10"/>
          </p:nvPr>
        </p:nvSpPr>
        <p:spPr/>
        <p:txBody>
          <a:bodyPr/>
          <a:lstStyle/>
          <a:p>
            <a:pPr>
              <a:defRPr/>
            </a:pPr>
            <a:r>
              <a:rPr lang="en-US" dirty="0" smtClean="0"/>
              <a:t>Workshop on Machine Protection, CERN, 6–8 June 2012</a:t>
            </a:r>
            <a:endParaRPr lang="en-US" dirty="0"/>
          </a:p>
        </p:txBody>
      </p:sp>
      <p:sp>
        <p:nvSpPr>
          <p:cNvPr id="5" name="Footer Placeholder 4"/>
          <p:cNvSpPr>
            <a:spLocks noGrp="1"/>
          </p:cNvSpPr>
          <p:nvPr>
            <p:ph type="ftr" sz="quarter" idx="11"/>
          </p:nvPr>
        </p:nvSpPr>
        <p:spPr/>
        <p:txBody>
          <a:bodyPr/>
          <a:lstStyle/>
          <a:p>
            <a:pPr>
              <a:defRPr/>
            </a:pPr>
            <a:r>
              <a:rPr lang="de-DE" smtClean="0"/>
              <a:t>Lars Fröhlich, Sincrotrone Trieste</a:t>
            </a:r>
            <a:endParaRPr lang="de-DE"/>
          </a:p>
        </p:txBody>
      </p:sp>
      <p:graphicFrame>
        <p:nvGraphicFramePr>
          <p:cNvPr id="10" name="Table 9"/>
          <p:cNvGraphicFramePr>
            <a:graphicFrameLocks noGrp="1"/>
          </p:cNvGraphicFramePr>
          <p:nvPr/>
        </p:nvGraphicFramePr>
        <p:xfrm>
          <a:off x="611560" y="3429000"/>
          <a:ext cx="7868576" cy="1265226"/>
        </p:xfrm>
        <a:graphic>
          <a:graphicData uri="http://schemas.openxmlformats.org/drawingml/2006/table">
            <a:tbl>
              <a:tblPr firstRow="1" bandRow="1">
                <a:tableStyleId>{5C22544A-7EE6-4342-B048-85BDC9FD1C3A}</a:tableStyleId>
              </a:tblPr>
              <a:tblGrid>
                <a:gridCol w="1224136"/>
                <a:gridCol w="1440160"/>
                <a:gridCol w="1656184"/>
                <a:gridCol w="1872208"/>
                <a:gridCol w="1675888"/>
              </a:tblGrid>
              <a:tr h="533706">
                <a:tc>
                  <a:txBody>
                    <a:bodyPr/>
                    <a:lstStyle/>
                    <a:p>
                      <a:pPr algn="ctr"/>
                      <a:endParaRPr lang="en-US" dirty="0">
                        <a:solidFill>
                          <a:schemeClr val="tx1"/>
                        </a:solidFill>
                      </a:endParaRPr>
                    </a:p>
                  </a:txBody>
                  <a:tcPr anchor="b">
                    <a:solidFill>
                      <a:schemeClr val="accent6">
                        <a:lumMod val="60000"/>
                        <a:lumOff val="40000"/>
                      </a:schemeClr>
                    </a:solidFill>
                  </a:tcPr>
                </a:tc>
                <a:tc>
                  <a:txBody>
                    <a:bodyPr/>
                    <a:lstStyle/>
                    <a:p>
                      <a:pPr algn="ctr"/>
                      <a:r>
                        <a:rPr lang="it-IT" dirty="0" smtClean="0">
                          <a:solidFill>
                            <a:schemeClr val="tx2"/>
                          </a:solidFill>
                        </a:rPr>
                        <a:t>Energy</a:t>
                      </a:r>
                      <a:endParaRPr lang="en-US" dirty="0">
                        <a:solidFill>
                          <a:schemeClr val="tx2"/>
                        </a:solidFill>
                      </a:endParaRPr>
                    </a:p>
                  </a:txBody>
                  <a:tcPr anchor="b">
                    <a:solidFill>
                      <a:schemeClr val="accent6">
                        <a:lumMod val="60000"/>
                        <a:lumOff val="40000"/>
                      </a:schemeClr>
                    </a:solidFill>
                  </a:tcPr>
                </a:tc>
                <a:tc>
                  <a:txBody>
                    <a:bodyPr/>
                    <a:lstStyle/>
                    <a:p>
                      <a:pPr algn="ctr"/>
                      <a:r>
                        <a:rPr lang="it-IT" dirty="0" smtClean="0">
                          <a:solidFill>
                            <a:schemeClr val="tx2"/>
                          </a:solidFill>
                        </a:rPr>
                        <a:t>Bunch Charge</a:t>
                      </a:r>
                      <a:endParaRPr lang="en-US" dirty="0">
                        <a:solidFill>
                          <a:schemeClr val="tx2"/>
                        </a:solidFill>
                      </a:endParaRPr>
                    </a:p>
                  </a:txBody>
                  <a:tcPr anchor="b">
                    <a:solidFill>
                      <a:schemeClr val="accent6">
                        <a:lumMod val="60000"/>
                        <a:lumOff val="40000"/>
                      </a:schemeClr>
                    </a:solidFill>
                  </a:tcPr>
                </a:tc>
                <a:tc>
                  <a:txBody>
                    <a:bodyPr/>
                    <a:lstStyle/>
                    <a:p>
                      <a:pPr algn="ctr"/>
                      <a:r>
                        <a:rPr lang="it-IT" dirty="0" err="1" smtClean="0">
                          <a:solidFill>
                            <a:schemeClr val="tx2"/>
                          </a:solidFill>
                        </a:rPr>
                        <a:t>Repetition</a:t>
                      </a:r>
                      <a:r>
                        <a:rPr lang="it-IT" dirty="0" smtClean="0">
                          <a:solidFill>
                            <a:schemeClr val="tx2"/>
                          </a:solidFill>
                        </a:rPr>
                        <a:t> Rate</a:t>
                      </a:r>
                      <a:endParaRPr lang="en-US" dirty="0">
                        <a:solidFill>
                          <a:schemeClr val="tx2"/>
                        </a:solidFill>
                      </a:endParaRPr>
                    </a:p>
                  </a:txBody>
                  <a:tcPr anchor="b">
                    <a:solidFill>
                      <a:schemeClr val="accent6">
                        <a:lumMod val="60000"/>
                        <a:lumOff val="40000"/>
                      </a:schemeClr>
                    </a:solidFill>
                  </a:tcPr>
                </a:tc>
                <a:tc>
                  <a:txBody>
                    <a:bodyPr/>
                    <a:lstStyle/>
                    <a:p>
                      <a:pPr algn="ctr"/>
                      <a:r>
                        <a:rPr lang="it-IT" dirty="0" err="1" smtClean="0">
                          <a:solidFill>
                            <a:schemeClr val="tx2"/>
                          </a:solidFill>
                        </a:rPr>
                        <a:t>Beam</a:t>
                      </a:r>
                      <a:r>
                        <a:rPr lang="it-IT" dirty="0" smtClean="0">
                          <a:solidFill>
                            <a:schemeClr val="tx2"/>
                          </a:solidFill>
                        </a:rPr>
                        <a:t> </a:t>
                      </a:r>
                      <a:r>
                        <a:rPr lang="it-IT" dirty="0" err="1" smtClean="0">
                          <a:solidFill>
                            <a:schemeClr val="tx2"/>
                          </a:solidFill>
                        </a:rPr>
                        <a:t>Power</a:t>
                      </a:r>
                      <a:endParaRPr lang="en-US" dirty="0">
                        <a:solidFill>
                          <a:schemeClr val="tx2"/>
                        </a:solidFill>
                      </a:endParaRPr>
                    </a:p>
                  </a:txBody>
                  <a:tcPr anchor="b">
                    <a:solidFill>
                      <a:schemeClr val="accent6">
                        <a:lumMod val="60000"/>
                        <a:lumOff val="40000"/>
                      </a:schemeClr>
                    </a:solidFill>
                  </a:tcPr>
                </a:tc>
              </a:tr>
              <a:tr h="309211">
                <a:tc>
                  <a:txBody>
                    <a:bodyPr/>
                    <a:lstStyle/>
                    <a:p>
                      <a:r>
                        <a:rPr lang="it-IT" dirty="0" smtClean="0">
                          <a:solidFill>
                            <a:schemeClr val="tx1"/>
                          </a:solidFill>
                        </a:rPr>
                        <a:t>Typical</a:t>
                      </a:r>
                      <a:endParaRPr lang="en-US" dirty="0">
                        <a:solidFill>
                          <a:schemeClr val="tx1"/>
                        </a:solidFill>
                      </a:endParaRPr>
                    </a:p>
                  </a:txBody>
                  <a:tcPr>
                    <a:solidFill>
                      <a:schemeClr val="accent6">
                        <a:lumMod val="60000"/>
                        <a:lumOff val="40000"/>
                      </a:schemeClr>
                    </a:solidFill>
                  </a:tcPr>
                </a:tc>
                <a:tc>
                  <a:txBody>
                    <a:bodyPr/>
                    <a:lstStyle/>
                    <a:p>
                      <a:pPr algn="ctr"/>
                      <a:r>
                        <a:rPr lang="it-IT" dirty="0" smtClean="0"/>
                        <a:t>1.2 GeV</a:t>
                      </a:r>
                      <a:endParaRPr lang="en-US" dirty="0"/>
                    </a:p>
                  </a:txBody>
                  <a:tcPr/>
                </a:tc>
                <a:tc>
                  <a:txBody>
                    <a:bodyPr/>
                    <a:lstStyle/>
                    <a:p>
                      <a:pPr algn="ctr"/>
                      <a:r>
                        <a:rPr lang="it-IT" dirty="0" smtClean="0"/>
                        <a:t>350</a:t>
                      </a:r>
                      <a:r>
                        <a:rPr lang="it-IT" baseline="0" dirty="0" smtClean="0"/>
                        <a:t> pC</a:t>
                      </a:r>
                      <a:endParaRPr lang="en-US" dirty="0"/>
                    </a:p>
                  </a:txBody>
                  <a:tcPr/>
                </a:tc>
                <a:tc>
                  <a:txBody>
                    <a:bodyPr/>
                    <a:lstStyle/>
                    <a:p>
                      <a:pPr algn="ctr"/>
                      <a:r>
                        <a:rPr lang="it-IT" dirty="0" smtClean="0"/>
                        <a:t>10 Hz</a:t>
                      </a:r>
                      <a:endParaRPr lang="en-US" dirty="0"/>
                    </a:p>
                  </a:txBody>
                  <a:tcPr/>
                </a:tc>
                <a:tc>
                  <a:txBody>
                    <a:bodyPr/>
                    <a:lstStyle/>
                    <a:p>
                      <a:pPr algn="ctr"/>
                      <a:r>
                        <a:rPr lang="it-IT" dirty="0" smtClean="0"/>
                        <a:t>4.2 W</a:t>
                      </a:r>
                      <a:endParaRPr lang="en-US" dirty="0"/>
                    </a:p>
                  </a:txBody>
                  <a:tcPr/>
                </a:tc>
              </a:tr>
              <a:tr h="309211">
                <a:tc>
                  <a:txBody>
                    <a:bodyPr/>
                    <a:lstStyle/>
                    <a:p>
                      <a:r>
                        <a:rPr lang="it-IT" dirty="0" smtClean="0">
                          <a:solidFill>
                            <a:schemeClr val="tx1"/>
                          </a:solidFill>
                        </a:rPr>
                        <a:t>Design</a:t>
                      </a:r>
                      <a:endParaRPr lang="en-US" dirty="0">
                        <a:solidFill>
                          <a:schemeClr val="tx1"/>
                        </a:solidFill>
                      </a:endParaRPr>
                    </a:p>
                  </a:txBody>
                  <a:tcPr>
                    <a:solidFill>
                      <a:schemeClr val="accent6">
                        <a:lumMod val="60000"/>
                        <a:lumOff val="40000"/>
                      </a:schemeClr>
                    </a:solidFill>
                  </a:tcPr>
                </a:tc>
                <a:tc>
                  <a:txBody>
                    <a:bodyPr/>
                    <a:lstStyle/>
                    <a:p>
                      <a:pPr algn="ctr"/>
                      <a:r>
                        <a:rPr lang="it-IT" dirty="0" smtClean="0"/>
                        <a:t>1.5 GeV</a:t>
                      </a:r>
                      <a:endParaRPr lang="en-US" dirty="0"/>
                    </a:p>
                  </a:txBody>
                  <a:tcPr/>
                </a:tc>
                <a:tc>
                  <a:txBody>
                    <a:bodyPr/>
                    <a:lstStyle/>
                    <a:p>
                      <a:pPr algn="ctr"/>
                      <a:r>
                        <a:rPr lang="it-IT" dirty="0" smtClean="0"/>
                        <a:t>1 nC</a:t>
                      </a:r>
                      <a:endParaRPr lang="en-US" dirty="0"/>
                    </a:p>
                  </a:txBody>
                  <a:tcPr/>
                </a:tc>
                <a:tc>
                  <a:txBody>
                    <a:bodyPr/>
                    <a:lstStyle/>
                    <a:p>
                      <a:pPr algn="ctr"/>
                      <a:r>
                        <a:rPr lang="it-IT" dirty="0" smtClean="0"/>
                        <a:t>50 Hz</a:t>
                      </a:r>
                      <a:endParaRPr lang="en-US" dirty="0"/>
                    </a:p>
                  </a:txBody>
                  <a:tcPr/>
                </a:tc>
                <a:tc>
                  <a:txBody>
                    <a:bodyPr/>
                    <a:lstStyle/>
                    <a:p>
                      <a:pPr algn="ctr"/>
                      <a:r>
                        <a:rPr lang="it-IT" dirty="0" smtClean="0"/>
                        <a:t>75 W</a:t>
                      </a:r>
                      <a:endParaRPr lang="en-US" dirty="0"/>
                    </a:p>
                  </a:txBody>
                  <a:tcPr/>
                </a:tc>
              </a:tr>
            </a:tbl>
          </a:graphicData>
        </a:graphic>
      </p:graphicFrame>
      <p:pic>
        <p:nvPicPr>
          <p:cNvPr id="9" name="Content Placeholder 8" descr="FERMI_overview.png"/>
          <p:cNvPicPr>
            <a:picLocks noGrp="1" noChangeAspect="1"/>
          </p:cNvPicPr>
          <p:nvPr>
            <p:ph idx="1"/>
          </p:nvPr>
        </p:nvPicPr>
        <p:blipFill>
          <a:blip r:embed="rId2" cstate="print"/>
          <a:srcRect t="1244" b="58783"/>
          <a:stretch>
            <a:fillRect/>
          </a:stretch>
        </p:blipFill>
        <p:spPr>
          <a:xfrm>
            <a:off x="467544" y="1268760"/>
            <a:ext cx="8208912" cy="1224136"/>
          </a:xfrm>
        </p:spPr>
      </p:pic>
      <p:sp>
        <p:nvSpPr>
          <p:cNvPr id="7" name="TextBox 6"/>
          <p:cNvSpPr txBox="1"/>
          <p:nvPr/>
        </p:nvSpPr>
        <p:spPr>
          <a:xfrm>
            <a:off x="611560" y="5013176"/>
            <a:ext cx="8136904" cy="400110"/>
          </a:xfrm>
          <a:prstGeom prst="rect">
            <a:avLst/>
          </a:prstGeom>
          <a:solidFill>
            <a:srgbClr val="FFFF00"/>
          </a:solidFill>
        </p:spPr>
        <p:txBody>
          <a:bodyPr wrap="square" rtlCol="0">
            <a:spAutoFit/>
          </a:bodyPr>
          <a:lstStyle/>
          <a:p>
            <a:r>
              <a:rPr lang="en-GB" sz="2000" dirty="0" smtClean="0"/>
              <a:t>The scale: 10 </a:t>
            </a:r>
            <a:r>
              <a:rPr lang="en-GB" sz="2000" dirty="0" err="1" smtClean="0"/>
              <a:t>kGray</a:t>
            </a:r>
            <a:r>
              <a:rPr lang="en-GB" sz="2000" dirty="0" smtClean="0"/>
              <a:t> </a:t>
            </a:r>
            <a:r>
              <a:rPr lang="en-GB" sz="2000" dirty="0" smtClean="0">
                <a:sym typeface="Symbol"/>
              </a:rPr>
              <a:t></a:t>
            </a:r>
            <a:r>
              <a:rPr lang="en-GB" sz="2000" dirty="0" smtClean="0"/>
              <a:t> loss of 0.5% of permanent magnet strength</a:t>
            </a:r>
          </a:p>
        </p:txBody>
      </p:sp>
      <p:pic>
        <p:nvPicPr>
          <p:cNvPr id="8" name="Content Placeholder 8" descr="FERMI_overview.png"/>
          <p:cNvPicPr>
            <a:picLocks noChangeAspect="1"/>
          </p:cNvPicPr>
          <p:nvPr/>
        </p:nvPicPr>
        <p:blipFill>
          <a:blip r:embed="rId2" cstate="print"/>
          <a:srcRect t="45646" b="7054"/>
          <a:stretch>
            <a:fillRect/>
          </a:stretch>
        </p:blipFill>
        <p:spPr>
          <a:xfrm>
            <a:off x="467544" y="1946052"/>
            <a:ext cx="8208912" cy="1448544"/>
          </a:xfrm>
          <a:prstGeom prst="rect">
            <a:avLst/>
          </a:prstGeom>
        </p:spPr>
      </p:pic>
      <p:sp>
        <p:nvSpPr>
          <p:cNvPr id="11" name="Title 1"/>
          <p:cNvSpPr txBox="1">
            <a:spLocks/>
          </p:cNvSpPr>
          <p:nvPr/>
        </p:nvSpPr>
        <p:spPr>
          <a:xfrm>
            <a:off x="395536" y="836712"/>
            <a:ext cx="2736304" cy="523220"/>
          </a:xfrm>
          <a:prstGeom prst="rect">
            <a:avLst/>
          </a:prstGeom>
        </p:spPr>
        <p:txBody>
          <a:bodyPr vert="horz" wrap="square" lIns="91440" tIns="45720" rIns="91440" bIns="45720" rtlCol="0" anchor="ctr">
            <a:sp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it-IT" sz="2800" b="0" i="0" u="none" strike="noStrike" kern="1200" cap="none" spc="0" normalizeH="0" baseline="0" noProof="0" dirty="0" err="1" smtClean="0">
                <a:ln>
                  <a:noFill/>
                </a:ln>
                <a:solidFill>
                  <a:schemeClr val="tx1"/>
                </a:solidFill>
                <a:effectLst>
                  <a:outerShdw blurRad="38100" dist="38100" dir="2700000" algn="tl">
                    <a:srgbClr val="000000">
                      <a:alpha val="43137"/>
                    </a:srgbClr>
                  </a:outerShdw>
                </a:effectLst>
                <a:uLnTx/>
                <a:uFillTx/>
                <a:latin typeface="+mj-lt"/>
                <a:ea typeface="+mj-ea"/>
                <a:cs typeface="+mj-cs"/>
              </a:rPr>
              <a:t>FERMI@Elettra</a:t>
            </a:r>
            <a:endParaRPr kumimoji="0" lang="en-US" sz="40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mj-lt"/>
              <a:ea typeface="+mj-ea"/>
              <a:cs typeface="+mj-cs"/>
            </a:endParaRPr>
          </a:p>
        </p:txBody>
      </p:sp>
      <p:sp>
        <p:nvSpPr>
          <p:cNvPr id="12" name="TextBox 11"/>
          <p:cNvSpPr txBox="1"/>
          <p:nvPr/>
        </p:nvSpPr>
        <p:spPr>
          <a:xfrm>
            <a:off x="579308" y="5589240"/>
            <a:ext cx="8136904" cy="400110"/>
          </a:xfrm>
          <a:prstGeom prst="rect">
            <a:avLst/>
          </a:prstGeom>
          <a:noFill/>
        </p:spPr>
        <p:txBody>
          <a:bodyPr wrap="square" rtlCol="0">
            <a:spAutoFit/>
          </a:bodyPr>
          <a:lstStyle/>
          <a:p>
            <a:r>
              <a:rPr lang="en-GB" sz="2000" dirty="0" smtClean="0"/>
              <a:t>Other example: LHC Quench : 10</a:t>
            </a:r>
            <a:r>
              <a:rPr lang="en-GB" sz="2000" baseline="30000" dirty="0" smtClean="0"/>
              <a:t>-8</a:t>
            </a:r>
            <a:r>
              <a:rPr lang="en-GB" sz="2000" dirty="0" smtClean="0"/>
              <a:t> level of beam energy</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052736"/>
          </a:xfrm>
        </p:spPr>
        <p:txBody>
          <a:bodyPr>
            <a:normAutofit/>
          </a:bodyPr>
          <a:lstStyle/>
          <a:p>
            <a:r>
              <a:rPr lang="en-GB" sz="4800" dirty="0" smtClean="0"/>
              <a:t>Beam loss</a:t>
            </a:r>
            <a:endParaRPr lang="en-US" sz="4800" dirty="0"/>
          </a:p>
        </p:txBody>
      </p:sp>
      <p:pic>
        <p:nvPicPr>
          <p:cNvPr id="1027" name="Picture 3"/>
          <p:cNvPicPr>
            <a:picLocks noChangeAspect="1" noChangeArrowheads="1"/>
          </p:cNvPicPr>
          <p:nvPr/>
        </p:nvPicPr>
        <p:blipFill>
          <a:blip r:embed="rId2" cstate="print"/>
          <a:srcRect l="6324" t="29551" r="6324" b="21882"/>
          <a:stretch>
            <a:fillRect/>
          </a:stretch>
        </p:blipFill>
        <p:spPr bwMode="auto">
          <a:xfrm>
            <a:off x="251520" y="1124744"/>
            <a:ext cx="8460432" cy="50634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stretch>
            <a:fillRect/>
          </a:stretch>
        </p:blipFill>
        <p:spPr>
          <a:xfrm>
            <a:off x="827584" y="1052736"/>
            <a:ext cx="7360057" cy="4158762"/>
          </a:xfrm>
          <a:prstGeom prst="rect">
            <a:avLst/>
          </a:prstGeom>
        </p:spPr>
      </p:pic>
      <p:sp>
        <p:nvSpPr>
          <p:cNvPr id="2" name="Title 1"/>
          <p:cNvSpPr>
            <a:spLocks noGrp="1"/>
          </p:cNvSpPr>
          <p:nvPr>
            <p:ph type="title"/>
          </p:nvPr>
        </p:nvSpPr>
        <p:spPr>
          <a:xfrm>
            <a:off x="0" y="0"/>
            <a:ext cx="9144000" cy="980728"/>
          </a:xfrm>
        </p:spPr>
        <p:txBody>
          <a:bodyPr/>
          <a:lstStyle/>
          <a:p>
            <a:r>
              <a:rPr lang="en-US" dirty="0" smtClean="0"/>
              <a:t>TBTS beam kick measurements</a:t>
            </a:r>
            <a:endParaRPr lang="en-US" dirty="0"/>
          </a:p>
        </p:txBody>
      </p:sp>
      <p:sp>
        <p:nvSpPr>
          <p:cNvPr id="3" name="Content Placeholder 2"/>
          <p:cNvSpPr>
            <a:spLocks noGrp="1"/>
          </p:cNvSpPr>
          <p:nvPr>
            <p:ph idx="1"/>
          </p:nvPr>
        </p:nvSpPr>
        <p:spPr>
          <a:xfrm>
            <a:off x="127253" y="4941168"/>
            <a:ext cx="9016747" cy="1716969"/>
          </a:xfrm>
        </p:spPr>
        <p:txBody>
          <a:bodyPr>
            <a:noAutofit/>
          </a:bodyPr>
          <a:lstStyle/>
          <a:p>
            <a:r>
              <a:rPr lang="en-US" sz="2400" dirty="0" smtClean="0"/>
              <a:t>kicks </a:t>
            </a:r>
            <a:r>
              <a:rPr lang="en-US" sz="2400" dirty="0"/>
              <a:t>corresponding to </a:t>
            </a:r>
            <a:r>
              <a:rPr lang="en-US" sz="2400" dirty="0" smtClean="0"/>
              <a:t>transverse momentum </a:t>
            </a:r>
            <a:br>
              <a:rPr lang="en-US" sz="2400" dirty="0" smtClean="0"/>
            </a:br>
            <a:r>
              <a:rPr lang="en-US" sz="2400" dirty="0" smtClean="0"/>
              <a:t>between </a:t>
            </a:r>
            <a:r>
              <a:rPr lang="en-US" sz="2400" dirty="0"/>
              <a:t>10 and 40 </a:t>
            </a:r>
            <a:r>
              <a:rPr lang="en-US" sz="2400" dirty="0" err="1"/>
              <a:t>keV</a:t>
            </a:r>
            <a:r>
              <a:rPr lang="en-US" sz="2400" dirty="0"/>
              <a:t>/c</a:t>
            </a:r>
            <a:br>
              <a:rPr lang="en-US" sz="2400" dirty="0"/>
            </a:br>
            <a:r>
              <a:rPr lang="en-US" sz="2400" dirty="0" smtClean="0"/>
              <a:t>(</a:t>
            </a:r>
            <a:r>
              <a:rPr lang="en-US" sz="2400" dirty="0"/>
              <a:t>measurements at NLCTA </a:t>
            </a:r>
            <a:r>
              <a:rPr lang="en-US" sz="2400" dirty="0" smtClean="0"/>
              <a:t>&lt; 30 </a:t>
            </a:r>
            <a:r>
              <a:rPr lang="en-US" sz="2400" dirty="0" err="1"/>
              <a:t>keV</a:t>
            </a:r>
            <a:r>
              <a:rPr lang="en-US" sz="2400" dirty="0"/>
              <a:t>/</a:t>
            </a:r>
            <a:r>
              <a:rPr lang="en-US" sz="2400" dirty="0" smtClean="0"/>
              <a:t>c)</a:t>
            </a:r>
          </a:p>
          <a:p>
            <a:r>
              <a:rPr lang="en-US" sz="2400" dirty="0" smtClean="0"/>
              <a:t>more data with BPMs this year…</a:t>
            </a:r>
            <a:endParaRPr lang="en-US" sz="2400" dirty="0"/>
          </a:p>
        </p:txBody>
      </p:sp>
      <p:sp>
        <p:nvSpPr>
          <p:cNvPr id="13" name="TextBox 12"/>
          <p:cNvSpPr txBox="1"/>
          <p:nvPr/>
        </p:nvSpPr>
        <p:spPr>
          <a:xfrm>
            <a:off x="7339788" y="4731362"/>
            <a:ext cx="1804212" cy="646331"/>
          </a:xfrm>
          <a:prstGeom prst="rect">
            <a:avLst/>
          </a:prstGeom>
          <a:noFill/>
        </p:spPr>
        <p:txBody>
          <a:bodyPr wrap="none" rtlCol="0">
            <a:spAutoFit/>
          </a:bodyPr>
          <a:lstStyle/>
          <a:p>
            <a:r>
              <a:rPr lang="en-US" dirty="0" err="1" smtClean="0"/>
              <a:t>Wilfrid</a:t>
            </a:r>
            <a:r>
              <a:rPr lang="en-US" dirty="0" smtClean="0"/>
              <a:t> </a:t>
            </a:r>
            <a:r>
              <a:rPr lang="en-US" dirty="0" err="1" smtClean="0"/>
              <a:t>Farabolini</a:t>
            </a:r>
            <a:r>
              <a:rPr lang="en-US" dirty="0" smtClean="0"/>
              <a:t/>
            </a:r>
            <a:br>
              <a:rPr lang="en-US" dirty="0" smtClean="0"/>
            </a:br>
            <a:r>
              <a:rPr lang="en-US" dirty="0" smtClean="0"/>
              <a:t>Andrea </a:t>
            </a:r>
            <a:r>
              <a:rPr lang="en-US" dirty="0" err="1" smtClean="0"/>
              <a:t>Palaia</a:t>
            </a:r>
            <a:endParaRPr lang="en-US" dirty="0"/>
          </a:p>
        </p:txBody>
      </p:sp>
    </p:spTree>
    <p:extLst>
      <p:ext uri="{BB962C8B-B14F-4D97-AF65-F5344CB8AC3E}">
        <p14:creationId xmlns:p14="http://schemas.microsoft.com/office/powerpoint/2010/main" xmlns="" val="17861568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Beam loss conclusions</a:t>
            </a:r>
            <a:endParaRPr lang="en-US" dirty="0"/>
          </a:p>
        </p:txBody>
      </p:sp>
      <p:pic>
        <p:nvPicPr>
          <p:cNvPr id="2050" name="Picture 2"/>
          <p:cNvPicPr>
            <a:picLocks noChangeAspect="1" noChangeArrowheads="1"/>
          </p:cNvPicPr>
          <p:nvPr/>
        </p:nvPicPr>
        <p:blipFill>
          <a:blip r:embed="rId2" cstate="print"/>
          <a:srcRect l="9282" t="31070" r="23993" b="18445"/>
          <a:stretch>
            <a:fillRect/>
          </a:stretch>
        </p:blipFill>
        <p:spPr bwMode="auto">
          <a:xfrm>
            <a:off x="323527" y="1124744"/>
            <a:ext cx="7196501" cy="51845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9" y="10160"/>
            <a:ext cx="8074025" cy="590550"/>
          </a:xfrm>
        </p:spPr>
        <p:txBody>
          <a:bodyPr>
            <a:normAutofit fontScale="90000"/>
          </a:bodyPr>
          <a:lstStyle/>
          <a:p>
            <a:pPr eaLnBrk="1" hangingPunct="1"/>
            <a:r>
              <a:rPr lang="en-US" dirty="0" smtClean="0"/>
              <a:t>Failure Detection - Summary</a:t>
            </a:r>
          </a:p>
        </p:txBody>
      </p:sp>
      <p:sp>
        <p:nvSpPr>
          <p:cNvPr id="3075" name="Footer Placeholder 4"/>
          <p:cNvSpPr>
            <a:spLocks noGrp="1"/>
          </p:cNvSpPr>
          <p:nvPr>
            <p:ph type="ftr" sz="quarter" idx="11"/>
          </p:nvPr>
        </p:nvSpPr>
        <p:spPr>
          <a:noFill/>
        </p:spPr>
        <p:txBody>
          <a:bodyPr/>
          <a:lstStyle/>
          <a:p>
            <a:r>
              <a:rPr lang="en-US" smtClean="0"/>
              <a:t>Workshop on Machine Protection, Focusing on Linear Accelerator Complexes</a:t>
            </a:r>
            <a:endParaRPr lang="en-GB" dirty="0"/>
          </a:p>
        </p:txBody>
      </p:sp>
      <p:sp>
        <p:nvSpPr>
          <p:cNvPr id="3076" name="Slide Number Placeholder 5"/>
          <p:cNvSpPr>
            <a:spLocks noGrp="1"/>
          </p:cNvSpPr>
          <p:nvPr>
            <p:ph type="sldNum" sz="quarter" idx="12"/>
          </p:nvPr>
        </p:nvSpPr>
        <p:spPr>
          <a:noFill/>
        </p:spPr>
        <p:txBody>
          <a:bodyPr/>
          <a:lstStyle/>
          <a:p>
            <a:fld id="{D9EE7DD0-C9AE-4669-8D09-24890AF43AAD}" type="slidenum">
              <a:rPr lang="en-GB"/>
              <a:pPr/>
              <a:t>14</a:t>
            </a:fld>
            <a:endParaRPr lang="en-GB"/>
          </a:p>
        </p:txBody>
      </p:sp>
      <p:sp>
        <p:nvSpPr>
          <p:cNvPr id="3077" name="Text Box 4"/>
          <p:cNvSpPr txBox="1">
            <a:spLocks noChangeArrowheads="1"/>
          </p:cNvSpPr>
          <p:nvPr/>
        </p:nvSpPr>
        <p:spPr bwMode="auto">
          <a:xfrm>
            <a:off x="956686" y="2009288"/>
            <a:ext cx="6584950" cy="3293110"/>
          </a:xfrm>
          <a:prstGeom prst="rect">
            <a:avLst/>
          </a:prstGeom>
          <a:noFill/>
          <a:ln w="9525">
            <a:noFill/>
            <a:miter lim="800000"/>
            <a:headEnd/>
            <a:tailEnd/>
          </a:ln>
        </p:spPr>
        <p:txBody>
          <a:bodyPr lIns="91340" tIns="45671" rIns="91340" bIns="45671">
            <a:spAutoFit/>
          </a:bodyPr>
          <a:lstStyle/>
          <a:p>
            <a:pPr algn="ctr" eaLnBrk="0" hangingPunct="0">
              <a:lnSpc>
                <a:spcPct val="130000"/>
              </a:lnSpc>
              <a:spcBef>
                <a:spcPct val="0"/>
              </a:spcBef>
              <a:buClrTx/>
              <a:buSzTx/>
              <a:buFontTx/>
              <a:buNone/>
            </a:pPr>
            <a:r>
              <a:rPr lang="en-US" sz="2000" dirty="0" smtClean="0">
                <a:latin typeface="Helvetica" pitchFamily="34" charset="0"/>
              </a:rPr>
              <a:t>The  FIVE  presentations:</a:t>
            </a:r>
          </a:p>
          <a:p>
            <a:pPr algn="ctr" eaLnBrk="0" hangingPunct="0">
              <a:lnSpc>
                <a:spcPct val="130000"/>
              </a:lnSpc>
              <a:spcBef>
                <a:spcPct val="0"/>
              </a:spcBef>
              <a:buClrTx/>
              <a:buSzTx/>
              <a:buFontTx/>
              <a:buNone/>
            </a:pPr>
            <a:endParaRPr lang="en-US" sz="2000" dirty="0" smtClean="0">
              <a:latin typeface="Helvetica" pitchFamily="34" charset="0"/>
            </a:endParaRPr>
          </a:p>
          <a:p>
            <a:pPr eaLnBrk="0" hangingPunct="0">
              <a:lnSpc>
                <a:spcPct val="130000"/>
              </a:lnSpc>
              <a:spcBef>
                <a:spcPct val="0"/>
              </a:spcBef>
              <a:buClrTx/>
              <a:buSzTx/>
              <a:buFontTx/>
              <a:buNone/>
            </a:pPr>
            <a:r>
              <a:rPr lang="en-US" sz="2000" dirty="0" smtClean="0">
                <a:latin typeface="Helvetica" pitchFamily="34" charset="0"/>
              </a:rPr>
              <a:t>1) </a:t>
            </a:r>
            <a:r>
              <a:rPr lang="en-US" sz="2000" dirty="0" err="1" smtClean="0">
                <a:latin typeface="Helvetica" pitchFamily="34" charset="0"/>
              </a:rPr>
              <a:t>B.Dehning</a:t>
            </a:r>
            <a:r>
              <a:rPr lang="en-US" sz="2000" dirty="0" smtClean="0">
                <a:latin typeface="Helvetica" pitchFamily="34" charset="0"/>
              </a:rPr>
              <a:t>: LHC Beam Loss Detection System</a:t>
            </a:r>
          </a:p>
          <a:p>
            <a:pPr eaLnBrk="0" hangingPunct="0">
              <a:lnSpc>
                <a:spcPct val="130000"/>
              </a:lnSpc>
              <a:spcBef>
                <a:spcPct val="0"/>
              </a:spcBef>
              <a:buClrTx/>
              <a:buSzTx/>
              <a:buFontTx/>
              <a:buNone/>
            </a:pPr>
            <a:r>
              <a:rPr lang="en-US" sz="2000" dirty="0" smtClean="0">
                <a:latin typeface="Helvetica" pitchFamily="34" charset="0"/>
              </a:rPr>
              <a:t>2) S. Mallows: Studies for the CLIC TBM BLM System</a:t>
            </a:r>
          </a:p>
          <a:p>
            <a:pPr eaLnBrk="0" hangingPunct="0">
              <a:lnSpc>
                <a:spcPct val="130000"/>
              </a:lnSpc>
              <a:spcBef>
                <a:spcPct val="0"/>
              </a:spcBef>
              <a:buClrTx/>
              <a:buSzTx/>
              <a:buFontTx/>
              <a:buNone/>
            </a:pPr>
            <a:r>
              <a:rPr lang="en-US" sz="2000" dirty="0" smtClean="0">
                <a:latin typeface="Helvetica" pitchFamily="34" charset="0"/>
              </a:rPr>
              <a:t>3) L. Froehlich: Diagnostics for MP at </a:t>
            </a:r>
            <a:r>
              <a:rPr lang="en-US" sz="2000" dirty="0" err="1" smtClean="0">
                <a:latin typeface="Helvetica" pitchFamily="34" charset="0"/>
              </a:rPr>
              <a:t>FERMI@Elettra</a:t>
            </a:r>
            <a:endParaRPr lang="en-US" sz="2000" dirty="0" smtClean="0">
              <a:latin typeface="Helvetica" pitchFamily="34" charset="0"/>
            </a:endParaRPr>
          </a:p>
          <a:p>
            <a:pPr eaLnBrk="0" hangingPunct="0">
              <a:lnSpc>
                <a:spcPct val="130000"/>
              </a:lnSpc>
              <a:spcBef>
                <a:spcPct val="0"/>
              </a:spcBef>
              <a:buClrTx/>
              <a:buSzTx/>
              <a:buFontTx/>
              <a:buNone/>
            </a:pPr>
            <a:r>
              <a:rPr lang="en-US" sz="2000" dirty="0" smtClean="0">
                <a:latin typeface="Helvetica" pitchFamily="34" charset="0"/>
              </a:rPr>
              <a:t>4) B. Puccio: Equipment fault Detection Sequence</a:t>
            </a:r>
          </a:p>
          <a:p>
            <a:pPr eaLnBrk="0" hangingPunct="0">
              <a:lnSpc>
                <a:spcPct val="130000"/>
              </a:lnSpc>
              <a:spcBef>
                <a:spcPct val="0"/>
              </a:spcBef>
              <a:buClrTx/>
              <a:buSzTx/>
              <a:buFontTx/>
              <a:buNone/>
            </a:pPr>
            <a:r>
              <a:rPr lang="en-US" sz="2000" dirty="0" smtClean="0">
                <a:latin typeface="Helvetica" pitchFamily="34" charset="0"/>
              </a:rPr>
              <a:t>5) </a:t>
            </a:r>
            <a:r>
              <a:rPr lang="en-US" sz="2000" dirty="0" err="1" smtClean="0">
                <a:latin typeface="Helvetica" pitchFamily="34" charset="0"/>
              </a:rPr>
              <a:t>V.Kain</a:t>
            </a:r>
            <a:r>
              <a:rPr lang="en-US" sz="2000" dirty="0" smtClean="0">
                <a:latin typeface="Helvetica" pitchFamily="34" charset="0"/>
              </a:rPr>
              <a:t>: Beam Quality Assessment for the LHC beams</a:t>
            </a:r>
            <a:br>
              <a:rPr lang="en-US" sz="2000" dirty="0" smtClean="0">
                <a:latin typeface="Helvetica" pitchFamily="34" charset="0"/>
              </a:rPr>
            </a:br>
            <a:r>
              <a:rPr lang="en-US" sz="2000" dirty="0" smtClean="0">
                <a:latin typeface="Helvetica" pitchFamily="34" charset="0"/>
              </a:rPr>
              <a:t>                 (real time and post-pulse)</a:t>
            </a:r>
            <a:endParaRPr lang="en-US" sz="2000" dirty="0">
              <a:latin typeface="Helvetica" pitchFamily="34" charset="0"/>
            </a:endParaRPr>
          </a:p>
        </p:txBody>
      </p:sp>
      <p:sp>
        <p:nvSpPr>
          <p:cNvPr id="6" name="Date Placeholder 5"/>
          <p:cNvSpPr>
            <a:spLocks noGrp="1"/>
          </p:cNvSpPr>
          <p:nvPr>
            <p:ph type="dt" sz="half" idx="10"/>
          </p:nvPr>
        </p:nvSpPr>
        <p:spPr/>
        <p:txBody>
          <a:bodyPr/>
          <a:lstStyle/>
          <a:p>
            <a:pPr>
              <a:defRPr/>
            </a:pPr>
            <a:r>
              <a:rPr lang="en-US" smtClean="0"/>
              <a:t>H.Schmickler</a:t>
            </a:r>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Failure mitigation session </a:t>
            </a:r>
            <a:endParaRPr lang="en-US" dirty="0"/>
          </a:p>
        </p:txBody>
      </p:sp>
      <p:sp>
        <p:nvSpPr>
          <p:cNvPr id="3" name="Content Placeholder 2"/>
          <p:cNvSpPr>
            <a:spLocks noGrp="1"/>
          </p:cNvSpPr>
          <p:nvPr>
            <p:ph idx="1"/>
          </p:nvPr>
        </p:nvSpPr>
        <p:spPr>
          <a:xfrm>
            <a:off x="395536" y="1124744"/>
            <a:ext cx="8229600" cy="4525963"/>
          </a:xfrm>
        </p:spPr>
        <p:txBody>
          <a:bodyPr>
            <a:normAutofit fontScale="92500" lnSpcReduction="20000"/>
          </a:bodyPr>
          <a:lstStyle/>
          <a:p>
            <a:pPr>
              <a:lnSpc>
                <a:spcPct val="120000"/>
              </a:lnSpc>
              <a:spcBef>
                <a:spcPts val="1200"/>
              </a:spcBef>
            </a:pPr>
            <a:r>
              <a:rPr lang="en-US" sz="2000" dirty="0" smtClean="0"/>
              <a:t>Beam Loss Mechanisms and Mitigation at SLC</a:t>
            </a:r>
            <a:br>
              <a:rPr lang="en-US" sz="2000" dirty="0" smtClean="0"/>
            </a:br>
            <a:r>
              <a:rPr lang="en-US" sz="2000" b="1" dirty="0" smtClean="0"/>
              <a:t>Marc Ross </a:t>
            </a:r>
            <a:r>
              <a:rPr lang="en-US" sz="1400" dirty="0" smtClean="0">
                <a:hlinkClick r:id="rId2"/>
              </a:rPr>
              <a:t>Slides </a:t>
            </a:r>
            <a:endParaRPr lang="en-US" sz="2000" dirty="0" smtClean="0"/>
          </a:p>
          <a:p>
            <a:pPr>
              <a:lnSpc>
                <a:spcPct val="120000"/>
              </a:lnSpc>
              <a:spcBef>
                <a:spcPts val="1200"/>
              </a:spcBef>
            </a:pPr>
            <a:r>
              <a:rPr lang="en-US" sz="2000" dirty="0" smtClean="0"/>
              <a:t>The post-LINAC collimation system of CLIC: Machine Protection Aspects </a:t>
            </a:r>
            <a:br>
              <a:rPr lang="en-US" sz="2000" dirty="0" smtClean="0"/>
            </a:br>
            <a:r>
              <a:rPr lang="en-US" sz="2000" b="1" dirty="0" smtClean="0"/>
              <a:t>Javier Resta Lopez </a:t>
            </a:r>
            <a:r>
              <a:rPr lang="en-US" sz="1400" dirty="0" smtClean="0">
                <a:hlinkClick r:id="rId3"/>
              </a:rPr>
              <a:t>Slides</a:t>
            </a:r>
            <a:r>
              <a:rPr lang="en-US" sz="2000" dirty="0" smtClean="0">
                <a:hlinkClick r:id="rId3"/>
              </a:rPr>
              <a:t> </a:t>
            </a:r>
            <a:endParaRPr lang="en-US" sz="2000" dirty="0" smtClean="0"/>
          </a:p>
          <a:p>
            <a:pPr>
              <a:lnSpc>
                <a:spcPct val="120000"/>
              </a:lnSpc>
              <a:spcBef>
                <a:spcPts val="1200"/>
              </a:spcBef>
            </a:pPr>
            <a:r>
              <a:rPr lang="en-US" sz="2000" dirty="0" smtClean="0"/>
              <a:t>Novel advanced materials for next-generation Beam Intercepting Devices </a:t>
            </a:r>
            <a:br>
              <a:rPr lang="en-US" sz="2000" dirty="0" smtClean="0"/>
            </a:br>
            <a:r>
              <a:rPr lang="en-US" sz="2000" b="1" dirty="0" smtClean="0"/>
              <a:t>Alessandro Bertarelli </a:t>
            </a:r>
            <a:r>
              <a:rPr lang="en-US" sz="1400" dirty="0" smtClean="0">
                <a:hlinkClick r:id="rId4"/>
              </a:rPr>
              <a:t>Slides</a:t>
            </a:r>
            <a:r>
              <a:rPr lang="en-US" sz="2000" dirty="0" smtClean="0">
                <a:hlinkClick r:id="rId4"/>
              </a:rPr>
              <a:t> </a:t>
            </a:r>
            <a:endParaRPr lang="en-US" sz="2000" dirty="0" smtClean="0"/>
          </a:p>
          <a:p>
            <a:pPr>
              <a:lnSpc>
                <a:spcPct val="120000"/>
              </a:lnSpc>
              <a:spcBef>
                <a:spcPts val="1200"/>
              </a:spcBef>
            </a:pPr>
            <a:r>
              <a:rPr lang="en-US" sz="2000" dirty="0" smtClean="0"/>
              <a:t>Reliable beam extraction </a:t>
            </a:r>
            <a:br>
              <a:rPr lang="en-US" sz="2000" dirty="0" smtClean="0"/>
            </a:br>
            <a:r>
              <a:rPr lang="en-US" sz="2000" b="1" dirty="0" smtClean="0"/>
              <a:t>Jan Uythoven</a:t>
            </a:r>
            <a:r>
              <a:rPr lang="en-US" sz="2000" dirty="0" smtClean="0"/>
              <a:t> </a:t>
            </a:r>
            <a:r>
              <a:rPr lang="en-US" sz="1400" dirty="0" smtClean="0">
                <a:hlinkClick r:id="rId5"/>
              </a:rPr>
              <a:t>Slides</a:t>
            </a:r>
            <a:r>
              <a:rPr lang="en-US" sz="2000" dirty="0" smtClean="0">
                <a:hlinkClick r:id="rId5"/>
              </a:rPr>
              <a:t> </a:t>
            </a:r>
            <a:endParaRPr lang="en-US" sz="2000" dirty="0" smtClean="0"/>
          </a:p>
          <a:p>
            <a:pPr>
              <a:lnSpc>
                <a:spcPct val="120000"/>
              </a:lnSpc>
              <a:spcBef>
                <a:spcPts val="1200"/>
              </a:spcBef>
            </a:pPr>
            <a:r>
              <a:rPr lang="en-US" sz="2000" dirty="0" smtClean="0"/>
              <a:t>Safe by design </a:t>
            </a:r>
            <a:r>
              <a:rPr lang="en-US" sz="2000" dirty="0" err="1" smtClean="0"/>
              <a:t>Clic</a:t>
            </a:r>
            <a:r>
              <a:rPr lang="en-US" sz="2000" dirty="0" smtClean="0"/>
              <a:t> powering</a:t>
            </a:r>
            <a:br>
              <a:rPr lang="en-US" sz="2000" dirty="0" smtClean="0"/>
            </a:br>
            <a:r>
              <a:rPr lang="en-US" sz="2000" b="1" dirty="0" smtClean="0"/>
              <a:t>David Nisbet </a:t>
            </a:r>
            <a:r>
              <a:rPr lang="en-US" sz="1400" dirty="0" smtClean="0">
                <a:hlinkClick r:id="rId6"/>
              </a:rPr>
              <a:t>Slides</a:t>
            </a:r>
            <a:r>
              <a:rPr lang="en-US" sz="2000" dirty="0" smtClean="0">
                <a:hlinkClick r:id="rId6"/>
              </a:rPr>
              <a:t> </a:t>
            </a:r>
            <a:endParaRPr lang="en-US" sz="2000" dirty="0" smtClean="0"/>
          </a:p>
          <a:p>
            <a:pPr>
              <a:lnSpc>
                <a:spcPct val="120000"/>
              </a:lnSpc>
              <a:spcBef>
                <a:spcPts val="1200"/>
              </a:spcBef>
            </a:pPr>
            <a:r>
              <a:rPr lang="en-US" sz="2000" dirty="0" smtClean="0"/>
              <a:t>CLIC Interlock system: preliminary study</a:t>
            </a:r>
            <a:br>
              <a:rPr lang="en-US" sz="2000" dirty="0" smtClean="0"/>
            </a:br>
            <a:r>
              <a:rPr lang="en-US" sz="2000" b="1" dirty="0" smtClean="0"/>
              <a:t>Patrice Nouvel </a:t>
            </a:r>
            <a:r>
              <a:rPr lang="en-US" sz="1400" dirty="0" smtClean="0">
                <a:hlinkClick r:id="rId7"/>
              </a:rPr>
              <a:t>Slides</a:t>
            </a:r>
            <a:r>
              <a:rPr lang="en-US" sz="2000" dirty="0" smtClean="0">
                <a:hlinkClick r:id="rId7"/>
              </a:rPr>
              <a:t> </a:t>
            </a:r>
            <a:endParaRPr lang="en-US" sz="2000" dirty="0" smtClean="0"/>
          </a:p>
          <a:p>
            <a:pPr>
              <a:lnSpc>
                <a:spcPct val="120000"/>
              </a:lnSpc>
              <a:spcBef>
                <a:spcPts val="1200"/>
              </a:spcBef>
            </a:pPr>
            <a:endParaRPr lang="en-US" sz="2000" dirty="0" smtClean="0"/>
          </a:p>
          <a:p>
            <a:pPr>
              <a:lnSpc>
                <a:spcPct val="120000"/>
              </a:lnSpc>
              <a:spcBef>
                <a:spcPts val="1200"/>
              </a:spcBef>
            </a:pPr>
            <a:endParaRPr lang="en-US" sz="2000" dirty="0"/>
          </a:p>
        </p:txBody>
      </p:sp>
      <p:sp>
        <p:nvSpPr>
          <p:cNvPr id="4" name="Date Placeholder 3"/>
          <p:cNvSpPr>
            <a:spLocks noGrp="1"/>
          </p:cNvSpPr>
          <p:nvPr>
            <p:ph type="dt" sz="half" idx="10"/>
          </p:nvPr>
        </p:nvSpPr>
        <p:spPr/>
        <p:txBody>
          <a:bodyPr/>
          <a:lstStyle/>
          <a:p>
            <a:r>
              <a:rPr lang="en-US" smtClean="0"/>
              <a:t>2012/06/08</a:t>
            </a:r>
            <a:endParaRPr lang="en-US" dirty="0"/>
          </a:p>
        </p:txBody>
      </p:sp>
      <p:sp>
        <p:nvSpPr>
          <p:cNvPr id="5" name="Slide Number Placeholder 4"/>
          <p:cNvSpPr>
            <a:spLocks noGrp="1"/>
          </p:cNvSpPr>
          <p:nvPr>
            <p:ph type="sldNum" sz="quarter" idx="12"/>
          </p:nvPr>
        </p:nvSpPr>
        <p:spPr/>
        <p:txBody>
          <a:bodyPr/>
          <a:lstStyle/>
          <a:p>
            <a:fld id="{1C422FEC-CE4D-4343-9B63-6126257A0D4E}" type="slidenum">
              <a:rPr lang="en-US" smtClean="0"/>
              <a:pPr/>
              <a:t>15</a:t>
            </a:fld>
            <a:endParaRPr lang="en-US"/>
          </a:p>
        </p:txBody>
      </p:sp>
      <p:sp>
        <p:nvSpPr>
          <p:cNvPr id="6" name="Footer Placeholder 5"/>
          <p:cNvSpPr>
            <a:spLocks noGrp="1"/>
          </p:cNvSpPr>
          <p:nvPr>
            <p:ph type="ftr" sz="quarter" idx="11"/>
          </p:nvPr>
        </p:nvSpPr>
        <p:spPr/>
        <p:txBody>
          <a:bodyPr/>
          <a:lstStyle/>
          <a:p>
            <a:r>
              <a:rPr lang="en-US" smtClean="0"/>
              <a:t>M.Jonker</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noAutofit/>
          </a:bodyPr>
          <a:lstStyle/>
          <a:p>
            <a:r>
              <a:rPr lang="en-GB" sz="2000" b="1" dirty="0" smtClean="0">
                <a:solidFill>
                  <a:srgbClr val="002060"/>
                </a:solidFill>
              </a:rPr>
              <a:t>Advanced Materials for Next-generation </a:t>
            </a:r>
            <a:br>
              <a:rPr lang="en-GB" sz="2000" b="1" dirty="0" smtClean="0">
                <a:solidFill>
                  <a:srgbClr val="002060"/>
                </a:solidFill>
              </a:rPr>
            </a:br>
            <a:r>
              <a:rPr lang="en-GB" sz="2000" b="1" dirty="0" smtClean="0">
                <a:solidFill>
                  <a:srgbClr val="002060"/>
                </a:solidFill>
              </a:rPr>
              <a:t>Beam Intercepting Devices</a:t>
            </a:r>
            <a:endParaRPr lang="en-US" sz="2000" dirty="0"/>
          </a:p>
        </p:txBody>
      </p:sp>
      <p:sp>
        <p:nvSpPr>
          <p:cNvPr id="3" name="Content Placeholder 2"/>
          <p:cNvSpPr>
            <a:spLocks noGrp="1"/>
          </p:cNvSpPr>
          <p:nvPr>
            <p:ph idx="1"/>
          </p:nvPr>
        </p:nvSpPr>
        <p:spPr>
          <a:xfrm>
            <a:off x="251520" y="1268760"/>
            <a:ext cx="8229600" cy="4525963"/>
          </a:xfrm>
        </p:spPr>
        <p:txBody>
          <a:bodyPr>
            <a:normAutofit fontScale="92500" lnSpcReduction="20000"/>
          </a:bodyPr>
          <a:lstStyle/>
          <a:p>
            <a:r>
              <a:rPr lang="en-GB" sz="2400" dirty="0" smtClean="0"/>
              <a:t>Driven by LHC phase II upgrade</a:t>
            </a:r>
          </a:p>
          <a:p>
            <a:r>
              <a:rPr lang="en-GB" sz="2400" dirty="0" smtClean="0"/>
              <a:t>New materials Metal Matrix Composites</a:t>
            </a:r>
          </a:p>
          <a:p>
            <a:pPr lvl="1"/>
            <a:r>
              <a:rPr lang="en-GB" sz="2000" dirty="0" smtClean="0"/>
              <a:t>Cu-CD, Mo-CD, Ag-CD, Mo-</a:t>
            </a:r>
            <a:r>
              <a:rPr lang="en-GB" sz="2000" dirty="0" err="1" smtClean="0"/>
              <a:t>Gr</a:t>
            </a:r>
            <a:endParaRPr lang="en-GB" sz="2000" dirty="0" smtClean="0"/>
          </a:p>
          <a:p>
            <a:pPr lvl="1"/>
            <a:r>
              <a:rPr lang="en-GB" sz="2000" dirty="0" smtClean="0"/>
              <a:t>Compromise of stability, robustness, </a:t>
            </a:r>
            <a:r>
              <a:rPr lang="en-GB" sz="2000" dirty="0" err="1" smtClean="0"/>
              <a:t>rl</a:t>
            </a:r>
            <a:endParaRPr lang="en-GB" sz="2000" dirty="0" smtClean="0"/>
          </a:p>
          <a:p>
            <a:pPr lvl="1"/>
            <a:r>
              <a:rPr lang="en-GB" sz="2000" dirty="0" smtClean="0"/>
              <a:t>simulation studies</a:t>
            </a:r>
          </a:p>
          <a:p>
            <a:pPr lvl="1"/>
            <a:r>
              <a:rPr lang="en-GB" sz="2000" dirty="0" smtClean="0"/>
              <a:t>Sophisticated </a:t>
            </a:r>
            <a:r>
              <a:rPr lang="en-GB" sz="2000" dirty="0" err="1" smtClean="0"/>
              <a:t>HiRadMat</a:t>
            </a:r>
            <a:r>
              <a:rPr lang="en-GB" sz="2000" dirty="0" smtClean="0"/>
              <a:t> tests</a:t>
            </a:r>
          </a:p>
          <a:p>
            <a:endParaRPr lang="en-GB" sz="2400" dirty="0" smtClean="0"/>
          </a:p>
          <a:p>
            <a:r>
              <a:rPr lang="en-GB" sz="2400" dirty="0" smtClean="0"/>
              <a:t>Results dependent on</a:t>
            </a:r>
          </a:p>
          <a:p>
            <a:pPr lvl="1"/>
            <a:r>
              <a:rPr lang="en-GB" sz="2000" dirty="0" smtClean="0"/>
              <a:t>geometry of design.</a:t>
            </a:r>
          </a:p>
          <a:p>
            <a:pPr lvl="1"/>
            <a:r>
              <a:rPr lang="en-GB" sz="2000" dirty="0" smtClean="0"/>
              <a:t>Charge density</a:t>
            </a:r>
            <a:br>
              <a:rPr lang="en-GB" sz="2000" dirty="0" smtClean="0"/>
            </a:br>
            <a:r>
              <a:rPr lang="en-GB" sz="2000" dirty="0" smtClean="0"/>
              <a:t>below a certain beam size only</a:t>
            </a:r>
            <a:br>
              <a:rPr lang="en-GB" sz="2000" dirty="0" smtClean="0"/>
            </a:br>
            <a:r>
              <a:rPr lang="en-GB" sz="2000" dirty="0" smtClean="0"/>
              <a:t>total charge matters</a:t>
            </a:r>
          </a:p>
          <a:p>
            <a:pPr lvl="1">
              <a:buNone/>
            </a:pPr>
            <a:endParaRPr lang="en-GB" sz="2400" dirty="0" smtClean="0"/>
          </a:p>
          <a:p>
            <a:pPr lvl="1"/>
            <a:r>
              <a:rPr lang="en-GB" sz="2000" b="1" dirty="0" smtClean="0">
                <a:solidFill>
                  <a:schemeClr val="accent1">
                    <a:lumMod val="75000"/>
                  </a:schemeClr>
                </a:solidFill>
              </a:rPr>
              <a:t>Wait for tests and understanding of </a:t>
            </a:r>
            <a:r>
              <a:rPr lang="en-GB" sz="2000" b="1" dirty="0" err="1" smtClean="0">
                <a:solidFill>
                  <a:schemeClr val="accent1">
                    <a:lumMod val="75000"/>
                  </a:schemeClr>
                </a:solidFill>
              </a:rPr>
              <a:t>HiRadMat</a:t>
            </a:r>
            <a:r>
              <a:rPr lang="en-GB" sz="2000" b="1" dirty="0" smtClean="0">
                <a:solidFill>
                  <a:schemeClr val="accent1">
                    <a:lumMod val="75000"/>
                  </a:schemeClr>
                </a:solidFill>
              </a:rPr>
              <a:t> results</a:t>
            </a:r>
          </a:p>
          <a:p>
            <a:pPr lvl="1"/>
            <a:r>
              <a:rPr lang="en-GB" sz="2000" b="1" dirty="0" smtClean="0">
                <a:solidFill>
                  <a:schemeClr val="accent1">
                    <a:lumMod val="75000"/>
                  </a:schemeClr>
                </a:solidFill>
              </a:rPr>
              <a:t>Then study (test) possible applications in Linear Colliders</a:t>
            </a:r>
          </a:p>
          <a:p>
            <a:endParaRPr lang="en-GB" sz="2400" dirty="0" smtClean="0"/>
          </a:p>
          <a:p>
            <a:endParaRPr lang="en-US" dirty="0"/>
          </a:p>
        </p:txBody>
      </p:sp>
      <p:sp>
        <p:nvSpPr>
          <p:cNvPr id="4" name="Date Placeholder 3"/>
          <p:cNvSpPr>
            <a:spLocks noGrp="1"/>
          </p:cNvSpPr>
          <p:nvPr>
            <p:ph type="dt" sz="half" idx="10"/>
          </p:nvPr>
        </p:nvSpPr>
        <p:spPr/>
        <p:txBody>
          <a:bodyPr/>
          <a:lstStyle/>
          <a:p>
            <a:r>
              <a:rPr lang="en-US" smtClean="0"/>
              <a:t>2012/06/08</a:t>
            </a:r>
            <a:endParaRPr lang="en-US" dirty="0"/>
          </a:p>
        </p:txBody>
      </p:sp>
      <p:sp>
        <p:nvSpPr>
          <p:cNvPr id="5" name="Footer Placeholder 4"/>
          <p:cNvSpPr>
            <a:spLocks noGrp="1"/>
          </p:cNvSpPr>
          <p:nvPr>
            <p:ph type="ftr" sz="quarter" idx="11"/>
          </p:nvPr>
        </p:nvSpPr>
        <p:spPr/>
        <p:txBody>
          <a:bodyPr/>
          <a:lstStyle/>
          <a:p>
            <a:r>
              <a:rPr lang="en-US" smtClean="0"/>
              <a:t>M.Jonker</a:t>
            </a:r>
            <a:endParaRPr lang="en-US"/>
          </a:p>
        </p:txBody>
      </p:sp>
      <p:sp>
        <p:nvSpPr>
          <p:cNvPr id="6" name="Slide Number Placeholder 5"/>
          <p:cNvSpPr>
            <a:spLocks noGrp="1"/>
          </p:cNvSpPr>
          <p:nvPr>
            <p:ph type="sldNum" sz="quarter" idx="12"/>
          </p:nvPr>
        </p:nvSpPr>
        <p:spPr/>
        <p:txBody>
          <a:bodyPr/>
          <a:lstStyle/>
          <a:p>
            <a:fld id="{1C422FEC-CE4D-4343-9B63-6126257A0D4E}" type="slidenum">
              <a:rPr lang="en-US" smtClean="0"/>
              <a:pPr/>
              <a:t>16</a:t>
            </a:fld>
            <a:endParaRPr lang="en-US"/>
          </a:p>
        </p:txBody>
      </p:sp>
      <p:pic>
        <p:nvPicPr>
          <p:cNvPr id="58" name="Picture 3"/>
          <p:cNvPicPr>
            <a:picLocks noChangeAspect="1" noChangeArrowheads="1"/>
          </p:cNvPicPr>
          <p:nvPr/>
        </p:nvPicPr>
        <p:blipFill rotWithShape="1">
          <a:blip r:embed="rId2" cstate="print"/>
          <a:srcRect b="10164"/>
          <a:stretch/>
        </p:blipFill>
        <p:spPr bwMode="auto">
          <a:xfrm>
            <a:off x="5940152" y="1052736"/>
            <a:ext cx="2939860" cy="2088232"/>
          </a:xfrm>
          <a:prstGeom prst="rect">
            <a:avLst/>
          </a:prstGeom>
          <a:noFill/>
          <a:ln w="9525">
            <a:noFill/>
            <a:miter lim="800000"/>
            <a:headEnd/>
            <a:tailEnd/>
          </a:ln>
          <a:effectLst/>
        </p:spPr>
      </p:pic>
      <p:sp>
        <p:nvSpPr>
          <p:cNvPr id="59" name="TextBox 58"/>
          <p:cNvSpPr txBox="1"/>
          <p:nvPr/>
        </p:nvSpPr>
        <p:spPr>
          <a:xfrm>
            <a:off x="5220072" y="3284985"/>
            <a:ext cx="3672408" cy="1601080"/>
          </a:xfrm>
          <a:prstGeom prst="rect">
            <a:avLst/>
          </a:prstGeom>
          <a:noFill/>
          <a:ln>
            <a:noFill/>
            <a:headEnd/>
            <a:tailEnd/>
          </a:ln>
        </p:spPr>
        <p:style>
          <a:lnRef idx="2">
            <a:schemeClr val="accent5"/>
          </a:lnRef>
          <a:fillRef idx="1">
            <a:schemeClr val="lt1"/>
          </a:fillRef>
          <a:effectRef idx="0">
            <a:schemeClr val="accent5"/>
          </a:effectRef>
          <a:fontRef idx="minor">
            <a:schemeClr val="dk1"/>
          </a:fontRef>
        </p:style>
        <p:txBody>
          <a:bodyPr wrap="square" lIns="92075" tIns="46038" rIns="92075" bIns="46038">
            <a:spAutoFit/>
          </a:bodyPr>
          <a:lstStyle>
            <a:defPPr>
              <a:defRPr lang="en-US"/>
            </a:defPPr>
            <a:lvl1pPr marL="180975" indent="-180975">
              <a:lnSpc>
                <a:spcPct val="110000"/>
              </a:lnSpc>
              <a:spcBef>
                <a:spcPct val="0"/>
              </a:spcBef>
              <a:spcAft>
                <a:spcPts val="600"/>
              </a:spcAft>
              <a:buClrTx/>
              <a:buSzTx/>
              <a:buFont typeface="Arial" pitchFamily="34" charset="0"/>
              <a:buChar char="•"/>
              <a:defRPr sz="1600">
                <a:latin typeface="+mj-lt"/>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marL="0" indent="0">
              <a:lnSpc>
                <a:spcPct val="100000"/>
              </a:lnSpc>
              <a:spcAft>
                <a:spcPts val="0"/>
              </a:spcAft>
              <a:buNone/>
            </a:pPr>
            <a:r>
              <a:rPr lang="en-GB" sz="1400" b="1" dirty="0" smtClean="0">
                <a:solidFill>
                  <a:srgbClr val="002060"/>
                </a:solidFill>
              </a:rPr>
              <a:t>Mo-</a:t>
            </a:r>
            <a:r>
              <a:rPr lang="en-GB" sz="1400" b="1" dirty="0" err="1" smtClean="0">
                <a:solidFill>
                  <a:srgbClr val="002060"/>
                </a:solidFill>
              </a:rPr>
              <a:t>Gr</a:t>
            </a:r>
            <a:r>
              <a:rPr lang="en-GB" sz="1400" b="1" dirty="0" smtClean="0">
                <a:solidFill>
                  <a:srgbClr val="002060"/>
                </a:solidFill>
              </a:rPr>
              <a:t>  in comparison with Mo-CD</a:t>
            </a:r>
            <a:r>
              <a:rPr lang="en-GB" sz="1400" dirty="0">
                <a:solidFill>
                  <a:srgbClr val="002060"/>
                </a:solidFill>
              </a:rPr>
              <a:t>:</a:t>
            </a:r>
          </a:p>
          <a:p>
            <a:pPr>
              <a:lnSpc>
                <a:spcPct val="100000"/>
              </a:lnSpc>
              <a:spcAft>
                <a:spcPts val="0"/>
              </a:spcAft>
              <a:buNone/>
            </a:pPr>
            <a:r>
              <a:rPr lang="en-GB" sz="1400" dirty="0">
                <a:solidFill>
                  <a:srgbClr val="00B050"/>
                </a:solidFill>
              </a:rPr>
              <a:t>No low melting phase </a:t>
            </a:r>
            <a:r>
              <a:rPr lang="en-GB" sz="1400" dirty="0" smtClean="0">
                <a:solidFill>
                  <a:srgbClr val="00B050"/>
                </a:solidFill>
              </a:rPr>
              <a:t>(as Cu </a:t>
            </a:r>
            <a:r>
              <a:rPr lang="en-GB" sz="1400" dirty="0">
                <a:solidFill>
                  <a:srgbClr val="00B050"/>
                </a:solidFill>
              </a:rPr>
              <a:t>in LPS Mo-CD)</a:t>
            </a:r>
          </a:p>
          <a:p>
            <a:pPr>
              <a:lnSpc>
                <a:spcPct val="100000"/>
              </a:lnSpc>
              <a:spcAft>
                <a:spcPts val="0"/>
              </a:spcAft>
              <a:buNone/>
            </a:pPr>
            <a:r>
              <a:rPr lang="en-GB" sz="1400" dirty="0">
                <a:solidFill>
                  <a:srgbClr val="00B050"/>
                </a:solidFill>
              </a:rPr>
              <a:t>Lower Density</a:t>
            </a:r>
          </a:p>
          <a:p>
            <a:pPr>
              <a:lnSpc>
                <a:spcPct val="100000"/>
              </a:lnSpc>
              <a:spcAft>
                <a:spcPts val="0"/>
              </a:spcAft>
              <a:buNone/>
            </a:pPr>
            <a:r>
              <a:rPr lang="en-GB" sz="1400" dirty="0">
                <a:solidFill>
                  <a:srgbClr val="FFC000"/>
                </a:solidFill>
              </a:rPr>
              <a:t>Similar Thermal Conductivity</a:t>
            </a:r>
          </a:p>
          <a:p>
            <a:pPr>
              <a:lnSpc>
                <a:spcPct val="100000"/>
              </a:lnSpc>
              <a:spcAft>
                <a:spcPts val="0"/>
              </a:spcAft>
              <a:buNone/>
            </a:pPr>
            <a:r>
              <a:rPr lang="en-GB" sz="1400" dirty="0">
                <a:solidFill>
                  <a:srgbClr val="00B050"/>
                </a:solidFill>
              </a:rPr>
              <a:t>No reinforcement degradation</a:t>
            </a:r>
          </a:p>
          <a:p>
            <a:pPr>
              <a:lnSpc>
                <a:spcPct val="100000"/>
              </a:lnSpc>
              <a:spcAft>
                <a:spcPts val="0"/>
              </a:spcAft>
              <a:buNone/>
            </a:pPr>
            <a:r>
              <a:rPr lang="en-GB" sz="1400" dirty="0">
                <a:solidFill>
                  <a:srgbClr val="00B050"/>
                </a:solidFill>
              </a:rPr>
              <a:t>Lower Costs</a:t>
            </a:r>
          </a:p>
          <a:p>
            <a:pPr>
              <a:lnSpc>
                <a:spcPct val="100000"/>
              </a:lnSpc>
              <a:spcAft>
                <a:spcPts val="0"/>
              </a:spcAft>
              <a:buNone/>
            </a:pPr>
            <a:r>
              <a:rPr lang="en-GB" sz="1400" dirty="0">
                <a:solidFill>
                  <a:srgbClr val="FF0000"/>
                </a:solidFill>
              </a:rPr>
              <a:t>Mechanical strength not yet satisfactory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3"/>
          <p:cNvPicPr>
            <a:picLocks noChangeAspect="1" noChangeArrowheads="1"/>
          </p:cNvPicPr>
          <p:nvPr/>
        </p:nvPicPr>
        <p:blipFill>
          <a:blip r:embed="rId2" cstate="print"/>
          <a:srcRect/>
          <a:stretch>
            <a:fillRect/>
          </a:stretch>
        </p:blipFill>
        <p:spPr bwMode="auto">
          <a:xfrm>
            <a:off x="357188" y="3286125"/>
            <a:ext cx="4213225" cy="3170238"/>
          </a:xfrm>
          <a:prstGeom prst="rect">
            <a:avLst/>
          </a:prstGeom>
          <a:noFill/>
          <a:ln w="9525">
            <a:noFill/>
            <a:miter lim="800000"/>
            <a:headEnd/>
            <a:tailEnd/>
          </a:ln>
        </p:spPr>
      </p:pic>
      <p:sp>
        <p:nvSpPr>
          <p:cNvPr id="14339" name="Title 1"/>
          <p:cNvSpPr>
            <a:spLocks noGrp="1"/>
          </p:cNvSpPr>
          <p:nvPr>
            <p:ph type="title"/>
          </p:nvPr>
        </p:nvSpPr>
        <p:spPr>
          <a:xfrm>
            <a:off x="1979712" y="126294"/>
            <a:ext cx="5857875" cy="1124744"/>
          </a:xfrm>
        </p:spPr>
        <p:txBody>
          <a:bodyPr>
            <a:normAutofit/>
          </a:bodyPr>
          <a:lstStyle/>
          <a:p>
            <a:r>
              <a:rPr lang="en-GB" sz="3600" dirty="0" smtClean="0"/>
              <a:t>Failure tolerant operation</a:t>
            </a:r>
          </a:p>
        </p:txBody>
      </p:sp>
      <p:sp>
        <p:nvSpPr>
          <p:cNvPr id="14340" name="Content Placeholder 2"/>
          <p:cNvSpPr>
            <a:spLocks noGrp="1"/>
          </p:cNvSpPr>
          <p:nvPr>
            <p:ph idx="1"/>
          </p:nvPr>
        </p:nvSpPr>
        <p:spPr>
          <a:xfrm>
            <a:off x="457200" y="1600200"/>
            <a:ext cx="8543925" cy="4525963"/>
          </a:xfrm>
        </p:spPr>
        <p:txBody>
          <a:bodyPr/>
          <a:lstStyle/>
          <a:p>
            <a:r>
              <a:rPr lang="en-GB" sz="1600" smtClean="0"/>
              <a:t>Trimming cables are implemented with serial diodes (only dissipative trimming).</a:t>
            </a:r>
          </a:p>
          <a:p>
            <a:r>
              <a:rPr lang="en-GB" sz="1600" smtClean="0"/>
              <a:t>When a </a:t>
            </a:r>
            <a:r>
              <a:rPr lang="en-GB" sz="1600" b="1" smtClean="0"/>
              <a:t>failed trimmer is short-circuited</a:t>
            </a:r>
            <a:r>
              <a:rPr lang="en-GB" sz="1600" smtClean="0"/>
              <a:t>,  the diode does not allow the current magnet to fall lower than the following one. </a:t>
            </a:r>
          </a:p>
          <a:p>
            <a:r>
              <a:rPr lang="en-GB" sz="1600" smtClean="0"/>
              <a:t>Open circuit case affects all previous magnets.</a:t>
            </a:r>
          </a:p>
          <a:p>
            <a:r>
              <a:rPr lang="en-GB" sz="1600" smtClean="0"/>
              <a:t>Few seconds are needed for stabilising the currents in the remaining magnets.</a:t>
            </a:r>
          </a:p>
        </p:txBody>
      </p:sp>
      <p:sp>
        <p:nvSpPr>
          <p:cNvPr id="6" name="Slide Number Placeholder 5"/>
          <p:cNvSpPr>
            <a:spLocks noGrp="1"/>
          </p:cNvSpPr>
          <p:nvPr>
            <p:ph type="sldNum" sz="quarter" idx="12"/>
          </p:nvPr>
        </p:nvSpPr>
        <p:spPr/>
        <p:txBody>
          <a:bodyPr/>
          <a:lstStyle/>
          <a:p>
            <a:pPr>
              <a:defRPr/>
            </a:pPr>
            <a:fld id="{E33F19F1-7262-410E-8F11-ED62E9C6FFE5}" type="slidenum">
              <a:rPr lang="en-US" smtClean="0"/>
              <a:pPr>
                <a:defRPr/>
              </a:pPr>
              <a:t>17</a:t>
            </a:fld>
            <a:endParaRPr lang="en-US" dirty="0"/>
          </a:p>
        </p:txBody>
      </p:sp>
      <p:sp>
        <p:nvSpPr>
          <p:cNvPr id="23" name="Date Placeholder 3"/>
          <p:cNvSpPr>
            <a:spLocks noGrp="1"/>
          </p:cNvSpPr>
          <p:nvPr>
            <p:ph type="dt" sz="quarter" idx="10"/>
          </p:nvPr>
        </p:nvSpPr>
        <p:spPr/>
        <p:txBody>
          <a:bodyPr/>
          <a:lstStyle/>
          <a:p>
            <a:pPr>
              <a:defRPr/>
            </a:pPr>
            <a:r>
              <a:rPr lang="en-US"/>
              <a:t>07/06/2012</a:t>
            </a:r>
            <a:endParaRPr lang="en-GB" dirty="0"/>
          </a:p>
        </p:txBody>
      </p:sp>
      <p:sp>
        <p:nvSpPr>
          <p:cNvPr id="24" name="Footer Placeholder 4"/>
          <p:cNvSpPr>
            <a:spLocks noGrp="1"/>
          </p:cNvSpPr>
          <p:nvPr>
            <p:ph type="ftr" sz="quarter" idx="11"/>
          </p:nvPr>
        </p:nvSpPr>
        <p:spPr>
          <a:xfrm>
            <a:off x="2928938" y="6356350"/>
            <a:ext cx="3286125" cy="365125"/>
          </a:xfrm>
        </p:spPr>
        <p:txBody>
          <a:bodyPr/>
          <a:lstStyle/>
          <a:p>
            <a:pPr>
              <a:defRPr/>
            </a:pPr>
            <a:r>
              <a:rPr lang="de-DE"/>
              <a:t>Daniel Siemaszko, Serge Pittet, David Nisbet</a:t>
            </a:r>
            <a:endParaRPr lang="en-GB"/>
          </a:p>
        </p:txBody>
      </p:sp>
      <p:pic>
        <p:nvPicPr>
          <p:cNvPr id="14344" name="c4b4891a-a951-4905-96a9-e274aaae67d2" descr="E68BBEDD-60B7-44B1-866E-D77C62093A65@cern"/>
          <p:cNvPicPr>
            <a:picLocks noChangeAspect="1" noChangeArrowheads="1"/>
          </p:cNvPicPr>
          <p:nvPr/>
        </p:nvPicPr>
        <p:blipFill>
          <a:blip r:embed="rId3" cstate="print"/>
          <a:srcRect/>
          <a:stretch>
            <a:fillRect/>
          </a:stretch>
        </p:blipFill>
        <p:spPr bwMode="auto">
          <a:xfrm>
            <a:off x="323850" y="260350"/>
            <a:ext cx="1008063" cy="1016000"/>
          </a:xfrm>
          <a:prstGeom prst="rect">
            <a:avLst/>
          </a:prstGeom>
          <a:noFill/>
          <a:ln w="9525">
            <a:noFill/>
            <a:miter lim="800000"/>
            <a:headEnd/>
            <a:tailEnd/>
          </a:ln>
        </p:spPr>
      </p:pic>
      <p:pic>
        <p:nvPicPr>
          <p:cNvPr id="14345" name="Picture 4"/>
          <p:cNvPicPr>
            <a:picLocks noChangeAspect="1" noChangeArrowheads="1"/>
          </p:cNvPicPr>
          <p:nvPr/>
        </p:nvPicPr>
        <p:blipFill>
          <a:blip r:embed="rId4" cstate="print"/>
          <a:srcRect/>
          <a:stretch>
            <a:fillRect/>
          </a:stretch>
        </p:blipFill>
        <p:spPr bwMode="auto">
          <a:xfrm>
            <a:off x="4284663" y="3500438"/>
            <a:ext cx="4594225" cy="1331912"/>
          </a:xfrm>
          <a:prstGeom prst="rect">
            <a:avLst/>
          </a:prstGeom>
          <a:noFill/>
          <a:ln w="9525">
            <a:noFill/>
            <a:miter lim="800000"/>
            <a:headEnd/>
            <a:tailEnd/>
          </a:ln>
        </p:spPr>
      </p:pic>
      <p:sp>
        <p:nvSpPr>
          <p:cNvPr id="14" name="TextBox 17"/>
          <p:cNvSpPr txBox="1">
            <a:spLocks noChangeArrowheads="1"/>
          </p:cNvSpPr>
          <p:nvPr/>
        </p:nvSpPr>
        <p:spPr bwMode="auto">
          <a:xfrm>
            <a:off x="4572000" y="5229225"/>
            <a:ext cx="3006725" cy="338138"/>
          </a:xfrm>
          <a:prstGeom prst="rect">
            <a:avLst/>
          </a:prstGeom>
          <a:noFill/>
          <a:ln w="9525">
            <a:noFill/>
            <a:miter lim="800000"/>
            <a:headEnd/>
            <a:tailEnd/>
          </a:ln>
        </p:spPr>
        <p:txBody>
          <a:bodyPr wrap="none">
            <a:spAutoFit/>
          </a:bodyPr>
          <a:lstStyle/>
          <a:p>
            <a:pPr>
              <a:defRPr/>
            </a:pPr>
            <a:r>
              <a:rPr lang="en-US" sz="1600" dirty="0">
                <a:latin typeface="+mn-lt"/>
              </a:rPr>
              <a:t>I</a:t>
            </a:r>
            <a:r>
              <a:rPr lang="en-US" sz="1600" baseline="-25000" dirty="0">
                <a:latin typeface="+mn-lt"/>
              </a:rPr>
              <a:t>mag4</a:t>
            </a:r>
            <a:r>
              <a:rPr lang="en-US" sz="1600" dirty="0">
                <a:latin typeface="+mn-lt"/>
              </a:rPr>
              <a:t> = I</a:t>
            </a:r>
            <a:r>
              <a:rPr lang="en-US" sz="1600" baseline="-25000" dirty="0">
                <a:latin typeface="+mn-lt"/>
              </a:rPr>
              <a:t>mag5</a:t>
            </a:r>
            <a:r>
              <a:rPr lang="en-US" sz="1600" dirty="0">
                <a:latin typeface="+mn-lt"/>
              </a:rPr>
              <a:t> after trimmer 4 failure</a:t>
            </a:r>
          </a:p>
        </p:txBody>
      </p:sp>
      <p:cxnSp>
        <p:nvCxnSpPr>
          <p:cNvPr id="15" name="Straight Arrow Connector 14"/>
          <p:cNvCxnSpPr>
            <a:stCxn id="14" idx="1"/>
          </p:cNvCxnSpPr>
          <p:nvPr/>
        </p:nvCxnSpPr>
        <p:spPr>
          <a:xfrm rot="10800000">
            <a:off x="4140200" y="5157788"/>
            <a:ext cx="431800" cy="2413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4" idx="1"/>
          </p:cNvCxnSpPr>
          <p:nvPr/>
        </p:nvCxnSpPr>
        <p:spPr>
          <a:xfrm rot="10800000">
            <a:off x="4140200" y="5373688"/>
            <a:ext cx="431800" cy="25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z="3600" smtClean="0"/>
              <a:t>CLIC Powering availability</a:t>
            </a:r>
            <a:endParaRPr lang="en-GB" sz="3600" smtClean="0"/>
          </a:p>
        </p:txBody>
      </p:sp>
      <p:sp>
        <p:nvSpPr>
          <p:cNvPr id="23555" name="Content Placeholder 2"/>
          <p:cNvSpPr>
            <a:spLocks noGrp="1"/>
          </p:cNvSpPr>
          <p:nvPr>
            <p:ph idx="1"/>
          </p:nvPr>
        </p:nvSpPr>
        <p:spPr>
          <a:xfrm>
            <a:off x="457200" y="1412875"/>
            <a:ext cx="8229600" cy="4713288"/>
          </a:xfrm>
        </p:spPr>
        <p:txBody>
          <a:bodyPr/>
          <a:lstStyle/>
          <a:p>
            <a:r>
              <a:rPr lang="en-US" sz="1800" smtClean="0"/>
              <a:t>Comparison of ‘doing nothing’ with ‘appropriate redundant solutions’ (ie hot swap and N+1 where appropriate)</a:t>
            </a:r>
            <a:endParaRPr lang="en-GB" sz="1800" smtClean="0"/>
          </a:p>
        </p:txBody>
      </p:sp>
      <p:sp>
        <p:nvSpPr>
          <p:cNvPr id="4" name="Date Placeholder 3"/>
          <p:cNvSpPr>
            <a:spLocks noGrp="1"/>
          </p:cNvSpPr>
          <p:nvPr>
            <p:ph type="dt" sz="quarter" idx="10"/>
          </p:nvPr>
        </p:nvSpPr>
        <p:spPr/>
        <p:txBody>
          <a:bodyPr/>
          <a:lstStyle/>
          <a:p>
            <a:pPr>
              <a:defRPr/>
            </a:pPr>
            <a:r>
              <a:rPr lang="en-US" smtClean="0"/>
              <a:t>07/06/2012</a:t>
            </a:r>
            <a:endParaRPr lang="en-US"/>
          </a:p>
        </p:txBody>
      </p:sp>
      <p:sp>
        <p:nvSpPr>
          <p:cNvPr id="5" name="Footer Placeholder 4"/>
          <p:cNvSpPr>
            <a:spLocks noGrp="1"/>
          </p:cNvSpPr>
          <p:nvPr>
            <p:ph type="ftr" sz="quarter" idx="11"/>
          </p:nvPr>
        </p:nvSpPr>
        <p:spPr/>
        <p:txBody>
          <a:bodyPr/>
          <a:lstStyle/>
          <a:p>
            <a:pPr>
              <a:defRPr/>
            </a:pPr>
            <a:r>
              <a:rPr lang="de-DE" smtClean="0"/>
              <a:t>Daniel Siemaszko, Serge Pittet, David Nisbet</a:t>
            </a:r>
            <a:endParaRPr lang="en-US"/>
          </a:p>
        </p:txBody>
      </p:sp>
      <p:sp>
        <p:nvSpPr>
          <p:cNvPr id="6" name="Slide Number Placeholder 5"/>
          <p:cNvSpPr>
            <a:spLocks noGrp="1"/>
          </p:cNvSpPr>
          <p:nvPr>
            <p:ph type="sldNum" sz="quarter" idx="12"/>
          </p:nvPr>
        </p:nvSpPr>
        <p:spPr/>
        <p:txBody>
          <a:bodyPr/>
          <a:lstStyle/>
          <a:p>
            <a:pPr>
              <a:defRPr/>
            </a:pPr>
            <a:fld id="{409E0A2A-1F77-4DE7-8EA6-AAE9ADCB58FD}" type="slidenum">
              <a:rPr lang="en-US" smtClean="0"/>
              <a:pPr>
                <a:defRPr/>
              </a:pPr>
              <a:t>18</a:t>
            </a:fld>
            <a:endParaRPr lang="en-US"/>
          </a:p>
        </p:txBody>
      </p:sp>
      <p:pic>
        <p:nvPicPr>
          <p:cNvPr id="23559" name="Picture 2"/>
          <p:cNvPicPr>
            <a:picLocks noChangeAspect="1" noChangeArrowheads="1"/>
          </p:cNvPicPr>
          <p:nvPr/>
        </p:nvPicPr>
        <p:blipFill>
          <a:blip r:embed="rId2" cstate="print"/>
          <a:srcRect/>
          <a:stretch>
            <a:fillRect/>
          </a:stretch>
        </p:blipFill>
        <p:spPr bwMode="auto">
          <a:xfrm>
            <a:off x="684213" y="3573463"/>
            <a:ext cx="7304087" cy="2892425"/>
          </a:xfrm>
          <a:prstGeom prst="rect">
            <a:avLst/>
          </a:prstGeom>
          <a:noFill/>
          <a:ln w="9525">
            <a:noFill/>
            <a:miter lim="800000"/>
            <a:headEnd/>
            <a:tailEnd/>
          </a:ln>
          <a:effectLst/>
        </p:spPr>
      </p:pic>
      <p:pic>
        <p:nvPicPr>
          <p:cNvPr id="23560" name="Picture 3"/>
          <p:cNvPicPr>
            <a:picLocks noChangeAspect="1" noChangeArrowheads="1"/>
          </p:cNvPicPr>
          <p:nvPr/>
        </p:nvPicPr>
        <p:blipFill>
          <a:blip r:embed="rId3" cstate="print"/>
          <a:srcRect/>
          <a:stretch>
            <a:fillRect/>
          </a:stretch>
        </p:blipFill>
        <p:spPr bwMode="auto">
          <a:xfrm>
            <a:off x="2227263" y="2205038"/>
            <a:ext cx="4432300" cy="966787"/>
          </a:xfrm>
          <a:prstGeom prst="rect">
            <a:avLst/>
          </a:prstGeom>
          <a:noFill/>
          <a:ln w="9525">
            <a:noFill/>
            <a:miter lim="800000"/>
            <a:headEnd/>
            <a:tailEnd/>
          </a:ln>
          <a:effectLst/>
        </p:spPr>
      </p:pic>
      <p:sp>
        <p:nvSpPr>
          <p:cNvPr id="23561" name="TextBox 6"/>
          <p:cNvSpPr txBox="1">
            <a:spLocks noChangeArrowheads="1"/>
          </p:cNvSpPr>
          <p:nvPr/>
        </p:nvSpPr>
        <p:spPr bwMode="auto">
          <a:xfrm>
            <a:off x="2051050" y="5426075"/>
            <a:ext cx="647700" cy="368300"/>
          </a:xfrm>
          <a:prstGeom prst="rect">
            <a:avLst/>
          </a:prstGeom>
          <a:noFill/>
          <a:ln w="9525">
            <a:noFill/>
            <a:miter lim="800000"/>
            <a:headEnd/>
            <a:tailEnd/>
          </a:ln>
        </p:spPr>
        <p:txBody>
          <a:bodyPr>
            <a:spAutoFit/>
          </a:bodyPr>
          <a:lstStyle/>
          <a:p>
            <a:r>
              <a:rPr lang="en-US">
                <a:solidFill>
                  <a:srgbClr val="FF0000"/>
                </a:solidFill>
              </a:rPr>
              <a:t>77%</a:t>
            </a:r>
            <a:endParaRPr lang="en-GB">
              <a:solidFill>
                <a:srgbClr val="FF0000"/>
              </a:solidFill>
            </a:endParaRPr>
          </a:p>
        </p:txBody>
      </p:sp>
      <p:sp>
        <p:nvSpPr>
          <p:cNvPr id="23562" name="TextBox 9"/>
          <p:cNvSpPr txBox="1">
            <a:spLocks noChangeArrowheads="1"/>
          </p:cNvSpPr>
          <p:nvPr/>
        </p:nvSpPr>
        <p:spPr bwMode="auto">
          <a:xfrm>
            <a:off x="5292725" y="4438650"/>
            <a:ext cx="647700" cy="369888"/>
          </a:xfrm>
          <a:prstGeom prst="rect">
            <a:avLst/>
          </a:prstGeom>
          <a:noFill/>
          <a:ln w="9525">
            <a:noFill/>
            <a:miter lim="800000"/>
            <a:headEnd/>
            <a:tailEnd/>
          </a:ln>
        </p:spPr>
        <p:txBody>
          <a:bodyPr>
            <a:spAutoFit/>
          </a:bodyPr>
          <a:lstStyle/>
          <a:p>
            <a:r>
              <a:rPr lang="en-US">
                <a:solidFill>
                  <a:srgbClr val="FF0000"/>
                </a:solidFill>
              </a:rPr>
              <a:t>94%</a:t>
            </a:r>
            <a:endParaRPr lang="en-GB">
              <a:solidFill>
                <a:srgbClr val="FF0000"/>
              </a:solidFill>
            </a:endParaRPr>
          </a:p>
        </p:txBody>
      </p:sp>
      <p:cxnSp>
        <p:nvCxnSpPr>
          <p:cNvPr id="9" name="Straight Arrow Connector 8"/>
          <p:cNvCxnSpPr/>
          <p:nvPr/>
        </p:nvCxnSpPr>
        <p:spPr>
          <a:xfrm flipV="1">
            <a:off x="2722563" y="4916488"/>
            <a:ext cx="2354262" cy="509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908720"/>
          </a:xfrm>
        </p:spPr>
        <p:txBody>
          <a:bodyPr/>
          <a:lstStyle/>
          <a:p>
            <a:r>
              <a:rPr lang="en-US" dirty="0" smtClean="0"/>
              <a:t>Operational aspects</a:t>
            </a:r>
            <a:endParaRPr lang="en-US" dirty="0"/>
          </a:p>
        </p:txBody>
      </p:sp>
      <p:sp>
        <p:nvSpPr>
          <p:cNvPr id="5" name="Content Placeholder 4"/>
          <p:cNvSpPr>
            <a:spLocks noGrp="1"/>
          </p:cNvSpPr>
          <p:nvPr>
            <p:ph idx="1"/>
          </p:nvPr>
        </p:nvSpPr>
        <p:spPr>
          <a:xfrm>
            <a:off x="179512" y="953344"/>
            <a:ext cx="8640960" cy="5572000"/>
          </a:xfrm>
        </p:spPr>
        <p:txBody>
          <a:bodyPr>
            <a:noAutofit/>
          </a:bodyPr>
          <a:lstStyle/>
          <a:p>
            <a:pPr marL="177800" lvl="2" indent="-177800">
              <a:lnSpc>
                <a:spcPct val="110000"/>
              </a:lnSpc>
              <a:spcBef>
                <a:spcPts val="600"/>
              </a:spcBef>
            </a:pPr>
            <a:r>
              <a:rPr lang="en-US" sz="1800" dirty="0" smtClean="0"/>
              <a:t>RF breakdown recovery , Walter Wuensch </a:t>
            </a:r>
            <a:r>
              <a:rPr lang="en-US" sz="1800" dirty="0" smtClean="0">
                <a:hlinkClick r:id="rId2"/>
              </a:rPr>
              <a:t>Slides </a:t>
            </a:r>
            <a:endParaRPr lang="en-US" sz="1800" dirty="0" smtClean="0"/>
          </a:p>
          <a:p>
            <a:pPr marL="177800" lvl="2" indent="-177800">
              <a:lnSpc>
                <a:spcPct val="110000"/>
              </a:lnSpc>
              <a:spcBef>
                <a:spcPts val="600"/>
              </a:spcBef>
            </a:pPr>
            <a:r>
              <a:rPr lang="en-US" sz="1800" dirty="0" err="1" smtClean="0"/>
              <a:t>Clic</a:t>
            </a:r>
            <a:r>
              <a:rPr lang="en-US" sz="1800" dirty="0" smtClean="0"/>
              <a:t> Intensity </a:t>
            </a:r>
            <a:r>
              <a:rPr lang="en-US" sz="1800" dirty="0" err="1" smtClean="0"/>
              <a:t>rampup</a:t>
            </a:r>
            <a:r>
              <a:rPr lang="en-US" sz="1800" dirty="0" smtClean="0"/>
              <a:t>, Michael Jonker  </a:t>
            </a:r>
            <a:r>
              <a:rPr lang="en-US" sz="1800" dirty="0" smtClean="0">
                <a:hlinkClick r:id="rId3"/>
              </a:rPr>
              <a:t>Slides </a:t>
            </a:r>
            <a:endParaRPr lang="en-US" sz="1800" dirty="0" smtClean="0"/>
          </a:p>
          <a:p>
            <a:pPr marL="177800" lvl="2" indent="-177800">
              <a:lnSpc>
                <a:spcPct val="110000"/>
              </a:lnSpc>
              <a:spcBef>
                <a:spcPts val="600"/>
              </a:spcBef>
            </a:pPr>
            <a:r>
              <a:rPr lang="en-US" sz="1800" dirty="0" smtClean="0"/>
              <a:t>Simulating the Operation and Maintenance of an Accelerator Complex, Marc Ross </a:t>
            </a:r>
            <a:r>
              <a:rPr lang="en-US" sz="1600" dirty="0" smtClean="0">
                <a:hlinkClick r:id="rId4"/>
              </a:rPr>
              <a:t>Slides </a:t>
            </a:r>
            <a:r>
              <a:rPr lang="en-US" sz="1400" dirty="0" smtClean="0"/>
              <a:t/>
            </a:r>
            <a:br>
              <a:rPr lang="en-US" sz="1400" dirty="0" smtClean="0"/>
            </a:br>
            <a:r>
              <a:rPr lang="en-US" sz="1200" dirty="0" err="1" smtClean="0"/>
              <a:t>AvailSim</a:t>
            </a:r>
            <a:r>
              <a:rPr lang="en-US" sz="1200" dirty="0" smtClean="0"/>
              <a:t> is a Monte-Carlo simulation tool that uses Excel and </a:t>
            </a:r>
            <a:r>
              <a:rPr lang="en-US" sz="1200" dirty="0" err="1" smtClean="0"/>
              <a:t>Matlab</a:t>
            </a:r>
            <a:r>
              <a:rPr lang="en-US" sz="1200" dirty="0" smtClean="0"/>
              <a:t> to show a timeline of operation of a large accelerator complex. The simulation uses and table listing all key accelerator components with mean time to fail (MTBF) and mean time to repair (MTTR) data taken from data recorded at DESY, </a:t>
            </a:r>
            <a:r>
              <a:rPr lang="en-US" sz="1200" dirty="0" err="1" smtClean="0"/>
              <a:t>Fermilab</a:t>
            </a:r>
            <a:r>
              <a:rPr lang="en-US" sz="1200" dirty="0" smtClean="0"/>
              <a:t> and SLAC from the 1990's. The model includes the full segmentation of the machine so that repairs can be done in one segment while necessary machine development is done upstream. A key parameter in the model is the time to recover operation after a downtime. </a:t>
            </a:r>
            <a:r>
              <a:rPr lang="en-US" sz="1200" dirty="0" err="1" smtClean="0"/>
              <a:t>AvailSim</a:t>
            </a:r>
            <a:r>
              <a:rPr lang="en-US" sz="1200" dirty="0" smtClean="0"/>
              <a:t> has been a useful tool to aid in the machine design, especially aspects such as equipment location (in /out of tunnel), access and operations segmentation and redundancy.</a:t>
            </a:r>
            <a:endParaRPr lang="en-US" sz="1600" dirty="0" smtClean="0"/>
          </a:p>
          <a:p>
            <a:pPr marL="177800" lvl="2" indent="-177800">
              <a:lnSpc>
                <a:spcPct val="110000"/>
              </a:lnSpc>
              <a:spcBef>
                <a:spcPts val="600"/>
              </a:spcBef>
            </a:pPr>
            <a:r>
              <a:rPr lang="en-US" sz="1800" dirty="0" smtClean="0"/>
              <a:t>Reliability of the CERN Beam Interlock System: Past, Present and Future, Ben Todd </a:t>
            </a:r>
            <a:r>
              <a:rPr lang="en-US" sz="1600" dirty="0" smtClean="0">
                <a:hlinkClick r:id="rId5"/>
              </a:rPr>
              <a:t>Slides </a:t>
            </a:r>
            <a:endParaRPr lang="en-US" sz="1600" dirty="0" smtClean="0"/>
          </a:p>
          <a:p>
            <a:pPr marL="177800" lvl="2" indent="-177800">
              <a:lnSpc>
                <a:spcPct val="110000"/>
              </a:lnSpc>
              <a:spcBef>
                <a:spcPts val="600"/>
              </a:spcBef>
            </a:pPr>
            <a:r>
              <a:rPr lang="en-US" sz="1800" dirty="0" smtClean="0"/>
              <a:t>Risk assessment in Linac-4, management and tools, Andrea Apollonio </a:t>
            </a:r>
            <a:r>
              <a:rPr lang="en-US" sz="1600" dirty="0" smtClean="0">
                <a:hlinkClick r:id="rId6"/>
              </a:rPr>
              <a:t>Slides </a:t>
            </a:r>
            <a:endParaRPr lang="en-US" sz="1600" dirty="0" smtClean="0"/>
          </a:p>
          <a:p>
            <a:pPr marL="177800" lvl="2" indent="-177800">
              <a:lnSpc>
                <a:spcPct val="110000"/>
              </a:lnSpc>
              <a:spcBef>
                <a:spcPts val="600"/>
              </a:spcBef>
            </a:pPr>
            <a:r>
              <a:rPr lang="en-US" sz="1800" dirty="0" smtClean="0"/>
              <a:t>A Systems Engineering Approach to Machine Protection, </a:t>
            </a:r>
            <a:r>
              <a:rPr lang="en-US" sz="1800" dirty="0" smtClean="0"/>
              <a:t>Kelly Mahoney (TJNAF) </a:t>
            </a:r>
            <a:r>
              <a:rPr lang="en-US" sz="1600" dirty="0" smtClean="0">
                <a:hlinkClick r:id="rId7"/>
              </a:rPr>
              <a:t>Slides</a:t>
            </a:r>
            <a:r>
              <a:rPr lang="en-US" sz="1600" dirty="0" smtClean="0"/>
              <a:t/>
            </a:r>
            <a:br>
              <a:rPr lang="en-US" sz="1600" dirty="0" smtClean="0"/>
            </a:br>
            <a:r>
              <a:rPr lang="en-US" sz="1200" dirty="0" smtClean="0"/>
              <a:t>Jefferson Lab accelerators include the 1MW CEBAF electron machine as well as the high intensity Free Electron Laser. Borrowing risk management practices from the military, aerospace and chemical processing industries, Jefferson Lab manages a graded approach to identify and manage risk presented by beam operations. Constraints are then incorporated in to system level requirements across multiple subsystems. This talk will describe the engineering transition of the Jefferson Lab CEBAF and FEL accelerator machine protection systems to a risk based systems engineering approach. The approach addresses the traditional goals of maximum machine availability, minimal short and long term damage, and configurability. In addition, a systems engineering approach also addresses enabling and supporting processes like project management, controls infrastructure, personnel competency, and long term system effectiveness. We will conclude with a brief look at ongoing work to integrate the systems, software, and cyber security assurance practices.</a:t>
            </a:r>
            <a:endParaRPr lang="en-US" sz="1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67544" y="0"/>
            <a:ext cx="8229600" cy="764704"/>
          </a:xfrm>
        </p:spPr>
        <p:txBody>
          <a:bodyPr/>
          <a:lstStyle/>
          <a:p>
            <a:r>
              <a:rPr lang="en-GB" dirty="0" smtClean="0"/>
              <a:t>Some WS numbers and info</a:t>
            </a:r>
            <a:endParaRPr lang="en-US" dirty="0"/>
          </a:p>
        </p:txBody>
      </p:sp>
      <p:grpSp>
        <p:nvGrpSpPr>
          <p:cNvPr id="11" name="Group 10"/>
          <p:cNvGrpSpPr/>
          <p:nvPr/>
        </p:nvGrpSpPr>
        <p:grpSpPr>
          <a:xfrm>
            <a:off x="5292080" y="1844824"/>
            <a:ext cx="3557600" cy="1412776"/>
            <a:chOff x="4644008" y="5445224"/>
            <a:chExt cx="3557600" cy="1412776"/>
          </a:xfrm>
        </p:grpSpPr>
        <p:pic>
          <p:nvPicPr>
            <p:cNvPr id="5" name="Picture 4"/>
            <p:cNvPicPr>
              <a:picLocks noChangeAspect="1"/>
            </p:cNvPicPr>
            <p:nvPr/>
          </p:nvPicPr>
          <p:blipFill>
            <a:blip r:embed="rId2" cstate="print"/>
            <a:srcRect l="2361" t="46260" r="52430"/>
            <a:stretch>
              <a:fillRect/>
            </a:stretch>
          </p:blipFill>
          <p:spPr>
            <a:xfrm>
              <a:off x="4644008" y="5445224"/>
              <a:ext cx="3456384" cy="1412776"/>
            </a:xfrm>
            <a:prstGeom prst="rect">
              <a:avLst/>
            </a:prstGeom>
          </p:spPr>
        </p:pic>
        <p:pic>
          <p:nvPicPr>
            <p:cNvPr id="4" name="Picture 3"/>
            <p:cNvPicPr>
              <a:picLocks noChangeAspect="1"/>
            </p:cNvPicPr>
            <p:nvPr/>
          </p:nvPicPr>
          <p:blipFill>
            <a:blip r:embed="rId2" cstate="print"/>
            <a:srcRect l="25430" t="65738" r="46911" b="26975"/>
            <a:stretch>
              <a:fillRect/>
            </a:stretch>
          </p:blipFill>
          <p:spPr>
            <a:xfrm>
              <a:off x="6087008" y="5957292"/>
              <a:ext cx="2114600" cy="191581"/>
            </a:xfrm>
            <a:prstGeom prst="rect">
              <a:avLst/>
            </a:prstGeom>
          </p:spPr>
        </p:pic>
        <p:pic>
          <p:nvPicPr>
            <p:cNvPr id="6" name="Picture 5"/>
            <p:cNvPicPr>
              <a:picLocks noChangeAspect="1"/>
            </p:cNvPicPr>
            <p:nvPr/>
          </p:nvPicPr>
          <p:blipFill>
            <a:blip r:embed="rId2" cstate="print"/>
            <a:srcRect l="25430" t="82173" r="48987" b="9937"/>
            <a:stretch>
              <a:fillRect/>
            </a:stretch>
          </p:blipFill>
          <p:spPr>
            <a:xfrm>
              <a:off x="6087008" y="6389340"/>
              <a:ext cx="1955980" cy="207403"/>
            </a:xfrm>
            <a:prstGeom prst="rect">
              <a:avLst/>
            </a:prstGeom>
          </p:spPr>
        </p:pic>
      </p:grpSp>
      <p:sp>
        <p:nvSpPr>
          <p:cNvPr id="3" name="Content Placeholder 2"/>
          <p:cNvSpPr>
            <a:spLocks noGrp="1"/>
          </p:cNvSpPr>
          <p:nvPr>
            <p:ph idx="1"/>
          </p:nvPr>
        </p:nvSpPr>
        <p:spPr>
          <a:xfrm>
            <a:off x="323528" y="980728"/>
            <a:ext cx="8568952" cy="5472608"/>
          </a:xfrm>
        </p:spPr>
        <p:txBody>
          <a:bodyPr>
            <a:normAutofit/>
          </a:bodyPr>
          <a:lstStyle/>
          <a:p>
            <a:r>
              <a:rPr lang="en-GB" sz="2800" dirty="0" smtClean="0"/>
              <a:t>Registered participants 66</a:t>
            </a:r>
          </a:p>
          <a:p>
            <a:r>
              <a:rPr lang="en-GB" sz="2400" dirty="0" smtClean="0"/>
              <a:t>16 participants from outside Cern</a:t>
            </a:r>
          </a:p>
          <a:p>
            <a:r>
              <a:rPr lang="en-GB" sz="2800" dirty="0" smtClean="0"/>
              <a:t>Average audience 35</a:t>
            </a:r>
            <a:endParaRPr lang="en-GB" sz="2800" dirty="0" smtClean="0"/>
          </a:p>
          <a:p>
            <a:pPr>
              <a:spcBef>
                <a:spcPts val="1200"/>
              </a:spcBef>
              <a:buNone/>
              <a:defRPr/>
            </a:pPr>
            <a:endParaRPr lang="en-GB" sz="2400" dirty="0" smtClean="0"/>
          </a:p>
          <a:p>
            <a:pPr>
              <a:spcBef>
                <a:spcPts val="1200"/>
              </a:spcBef>
              <a:buNone/>
              <a:defRPr/>
            </a:pPr>
            <a:r>
              <a:rPr lang="en-GB" sz="2800" dirty="0" smtClean="0"/>
              <a:t>First ever international WS on MP</a:t>
            </a:r>
          </a:p>
          <a:p>
            <a:pPr>
              <a:spcBef>
                <a:spcPts val="1200"/>
              </a:spcBef>
              <a:defRPr/>
            </a:pPr>
            <a:r>
              <a:rPr lang="en-GB" sz="2000" dirty="0" smtClean="0"/>
              <a:t>Idea </a:t>
            </a:r>
            <a:r>
              <a:rPr lang="en-GB" sz="2000" dirty="0"/>
              <a:t>for the workshop dates back to about 2.5 years ago when CLIC Machine Protection activities (and CDR) were starting.</a:t>
            </a:r>
          </a:p>
          <a:p>
            <a:pPr lvl="1" indent="-342900">
              <a:spcBef>
                <a:spcPts val="600"/>
              </a:spcBef>
              <a:buFont typeface="Arial" pitchFamily="34" charset="0"/>
              <a:buChar char="•"/>
              <a:defRPr/>
            </a:pPr>
            <a:r>
              <a:rPr lang="en-GB" sz="1800" dirty="0"/>
              <a:t>Initially foreseen as a MP workshop with members from LHC to profit from experience of LHC</a:t>
            </a:r>
          </a:p>
          <a:p>
            <a:pPr lvl="1" indent="-342900">
              <a:spcBef>
                <a:spcPts val="600"/>
              </a:spcBef>
              <a:buFont typeface="Arial" pitchFamily="34" charset="0"/>
              <a:buChar char="•"/>
              <a:defRPr/>
            </a:pPr>
            <a:r>
              <a:rPr lang="en-GB" sz="1800" dirty="0"/>
              <a:t>IWLC2010 in Geneva: Enlarge the scope and look for synergies with other institutions with similar requirements.</a:t>
            </a:r>
          </a:p>
          <a:p>
            <a:pPr lvl="2" indent="-342900">
              <a:spcBef>
                <a:spcPts val="600"/>
              </a:spcBef>
              <a:defRPr/>
            </a:pPr>
            <a:r>
              <a:rPr lang="en-GB" sz="1800" dirty="0"/>
              <a:t>Delayed because of CDR write-up activities.</a:t>
            </a:r>
          </a:p>
          <a:p>
            <a:pPr lvl="1" indent="-342900">
              <a:spcBef>
                <a:spcPts val="600"/>
              </a:spcBef>
              <a:buFont typeface="Arial" pitchFamily="34" charset="0"/>
              <a:buChar char="•"/>
              <a:defRPr/>
            </a:pPr>
            <a:r>
              <a:rPr lang="en-GB" sz="1800" dirty="0"/>
              <a:t>Organization planning taking off at IPAC11 </a:t>
            </a:r>
            <a:endParaRPr lang="en-GB" sz="2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 Protection in Linacs</a:t>
            </a:r>
            <a:endParaRPr lang="en-US" dirty="0"/>
          </a:p>
        </p:txBody>
      </p:sp>
      <p:sp>
        <p:nvSpPr>
          <p:cNvPr id="3" name="Content Placeholder 2"/>
          <p:cNvSpPr>
            <a:spLocks noGrp="1"/>
          </p:cNvSpPr>
          <p:nvPr>
            <p:ph idx="1"/>
          </p:nvPr>
        </p:nvSpPr>
        <p:spPr/>
        <p:txBody>
          <a:bodyPr/>
          <a:lstStyle/>
          <a:p>
            <a:r>
              <a:rPr lang="en-US" sz="2000" dirty="0" smtClean="0"/>
              <a:t>High Power linacs are planned or under construction</a:t>
            </a:r>
          </a:p>
          <a:p>
            <a:r>
              <a:rPr lang="en-US" sz="2000" dirty="0" smtClean="0"/>
              <a:t>Many – but not all – of the LHC MPS lessons can be directly applied</a:t>
            </a:r>
          </a:p>
          <a:p>
            <a:pPr lvl="1"/>
            <a:r>
              <a:rPr lang="en-US" sz="2000" dirty="0" smtClean="0"/>
              <a:t>(All LHC experience is interesting and useful)</a:t>
            </a:r>
          </a:p>
          <a:p>
            <a:r>
              <a:rPr lang="en-US" sz="2000" dirty="0" smtClean="0"/>
              <a:t>Achievable performance will depend on implementation strategy and </a:t>
            </a:r>
            <a:r>
              <a:rPr lang="en-US" sz="2000" dirty="0" smtClean="0"/>
              <a:t>details</a:t>
            </a:r>
            <a:endParaRPr lang="en-US" sz="2000" dirty="0"/>
          </a:p>
          <a:p>
            <a:r>
              <a:rPr lang="en-US" sz="2000" dirty="0" smtClean="0"/>
              <a:t>What are the key questions?</a:t>
            </a:r>
          </a:p>
          <a:p>
            <a:pPr lvl="1"/>
            <a:r>
              <a:rPr lang="en-US" sz="2000" dirty="0" smtClean="0"/>
              <a:t>Safety Culture</a:t>
            </a:r>
          </a:p>
          <a:p>
            <a:pPr lvl="1"/>
            <a:r>
              <a:rPr lang="en-US" sz="2000" dirty="0" smtClean="0"/>
              <a:t>Sub-system boundaries</a:t>
            </a:r>
          </a:p>
          <a:p>
            <a:pPr lvl="1"/>
            <a:r>
              <a:rPr lang="en-US" sz="2000" dirty="0" smtClean="0"/>
              <a:t>Understanding particular failures and rates and comparing to models </a:t>
            </a:r>
            <a:r>
              <a:rPr lang="en-US" sz="2000" dirty="0" smtClean="0">
                <a:sym typeface="Wingdings" pitchFamily="2" charset="2"/>
              </a:rPr>
              <a:t> ‘benchmarking’</a:t>
            </a:r>
          </a:p>
          <a:p>
            <a:pPr lvl="1"/>
            <a:r>
              <a:rPr lang="en-US" sz="2000" dirty="0" smtClean="0">
                <a:sym typeface="Wingdings" pitchFamily="2" charset="2"/>
              </a:rPr>
              <a:t>Remaining risks</a:t>
            </a:r>
          </a:p>
          <a:p>
            <a:endParaRPr lang="en-US" sz="20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MPS CERN 2012 06 08</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SLAC</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20</a:t>
            </a:fld>
            <a:endParaRPr lang="en-US" sz="1400" kern="1200">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348542043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“Complex systems”</a:t>
            </a:r>
            <a:endParaRPr lang="en-US" dirty="0"/>
          </a:p>
        </p:txBody>
      </p:sp>
      <p:sp>
        <p:nvSpPr>
          <p:cNvPr id="3" name="Content Placeholder 2"/>
          <p:cNvSpPr>
            <a:spLocks noGrp="1"/>
          </p:cNvSpPr>
          <p:nvPr>
            <p:ph idx="1"/>
          </p:nvPr>
        </p:nvSpPr>
        <p:spPr/>
        <p:txBody>
          <a:bodyPr/>
          <a:lstStyle/>
          <a:p>
            <a:r>
              <a:rPr lang="en-US" sz="2800" dirty="0" smtClean="0"/>
              <a:t>What is a complex system?</a:t>
            </a:r>
          </a:p>
          <a:p>
            <a:r>
              <a:rPr lang="en-US" sz="2800" dirty="0" smtClean="0"/>
              <a:t>is Linear Collider MPS complex?</a:t>
            </a:r>
          </a:p>
          <a:p>
            <a:pPr lvl="1"/>
            <a:r>
              <a:rPr lang="en-US" sz="2800" dirty="0" smtClean="0"/>
              <a:t>(probably yes)</a:t>
            </a:r>
          </a:p>
          <a:p>
            <a:r>
              <a:rPr lang="en-US" sz="2800" dirty="0" smtClean="0"/>
              <a:t>If yes, can it be made simpler?</a:t>
            </a:r>
          </a:p>
          <a:p>
            <a:endParaRPr lang="en-US" sz="2800" dirty="0"/>
          </a:p>
          <a:p>
            <a:r>
              <a:rPr lang="en-US" sz="2800" dirty="0" smtClean="0"/>
              <a:t>See references on reliability performance of complex systems:</a:t>
            </a:r>
          </a:p>
          <a:p>
            <a:pPr lvl="1"/>
            <a:r>
              <a:rPr lang="en-US" sz="2800" dirty="0"/>
              <a:t>e.g. </a:t>
            </a:r>
            <a:r>
              <a:rPr lang="en-US" sz="2800" dirty="0" smtClean="0"/>
              <a:t>“Normal </a:t>
            </a:r>
            <a:r>
              <a:rPr lang="en-US" sz="2800" dirty="0"/>
              <a:t>Accidents: Living with high risk </a:t>
            </a:r>
            <a:r>
              <a:rPr lang="en-US" sz="2800" dirty="0" smtClean="0"/>
              <a:t>technology”, </a:t>
            </a:r>
            <a:r>
              <a:rPr lang="en-US" sz="2800" dirty="0"/>
              <a:t>Charles </a:t>
            </a:r>
            <a:r>
              <a:rPr lang="en-US" sz="2800" dirty="0" err="1" smtClean="0"/>
              <a:t>Perrow</a:t>
            </a:r>
            <a:r>
              <a:rPr lang="en-US" sz="2800" dirty="0" smtClean="0"/>
              <a:t>, 1984</a:t>
            </a:r>
            <a:endParaRPr lang="en-US" sz="2800" dirty="0"/>
          </a:p>
          <a:p>
            <a:pPr lvl="1"/>
            <a:endParaRPr lang="en-US" sz="28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MPS CERN 2012 06 08</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SLAC</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21</a:t>
            </a:fld>
            <a:endParaRPr lang="en-US" sz="1400" kern="1200">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144157796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908720"/>
          </a:xfrm>
        </p:spPr>
        <p:txBody>
          <a:bodyPr/>
          <a:lstStyle/>
          <a:p>
            <a:r>
              <a:rPr lang="en-GB" dirty="0" smtClean="0"/>
              <a:t>Follow up</a:t>
            </a:r>
            <a:endParaRPr lang="en-US" dirty="0"/>
          </a:p>
        </p:txBody>
      </p:sp>
      <p:sp>
        <p:nvSpPr>
          <p:cNvPr id="3" name="Content Placeholder 2"/>
          <p:cNvSpPr>
            <a:spLocks noGrp="1"/>
          </p:cNvSpPr>
          <p:nvPr>
            <p:ph idx="1"/>
          </p:nvPr>
        </p:nvSpPr>
        <p:spPr/>
        <p:txBody>
          <a:bodyPr>
            <a:normAutofit fontScale="92500" lnSpcReduction="20000"/>
          </a:bodyPr>
          <a:lstStyle/>
          <a:p>
            <a:r>
              <a:rPr lang="en-GB" dirty="0" smtClean="0"/>
              <a:t>Summary paper submitted at Linac12 in September</a:t>
            </a:r>
          </a:p>
          <a:p>
            <a:r>
              <a:rPr lang="en-GB" dirty="0" smtClean="0"/>
              <a:t>Extended paper for further publication</a:t>
            </a:r>
          </a:p>
          <a:p>
            <a:r>
              <a:rPr lang="en-GB" dirty="0" smtClean="0"/>
              <a:t>Next workshop in 2 ~ 3 years</a:t>
            </a:r>
          </a:p>
          <a:p>
            <a:pPr lvl="1"/>
            <a:r>
              <a:rPr lang="en-GB" dirty="0" smtClean="0"/>
              <a:t>Extend the scope, more on engineering and operational aspects?</a:t>
            </a:r>
          </a:p>
          <a:p>
            <a:r>
              <a:rPr lang="en-GB" dirty="0" smtClean="0"/>
              <a:t>Set up a network for MP experts</a:t>
            </a:r>
          </a:p>
          <a:p>
            <a:endParaRPr lang="en-GB" dirty="0"/>
          </a:p>
          <a:p>
            <a:r>
              <a:rPr lang="en-GB" dirty="0" smtClean="0"/>
              <a:t>Need follow up discussions concerning balance of local/global complexity</a:t>
            </a: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283" name="Object 3"/>
          <p:cNvGraphicFramePr>
            <a:graphicFrameLocks noChangeAspect="1"/>
          </p:cNvGraphicFramePr>
          <p:nvPr/>
        </p:nvGraphicFramePr>
        <p:xfrm>
          <a:off x="755576" y="1041772"/>
          <a:ext cx="6575191" cy="3035300"/>
        </p:xfrm>
        <a:graphic>
          <a:graphicData uri="http://schemas.openxmlformats.org/presentationml/2006/ole">
            <p:oleObj spid="_x0000_s3074" name="Visio" r:id="rId4" imgW="4034218" imgH="1861375" progId="Visio.Drawing.11">
              <p:embed/>
            </p:oleObj>
          </a:graphicData>
        </a:graphic>
      </p:graphicFrame>
      <p:sp>
        <p:nvSpPr>
          <p:cNvPr id="2" name="Title 1"/>
          <p:cNvSpPr>
            <a:spLocks noGrp="1"/>
          </p:cNvSpPr>
          <p:nvPr>
            <p:ph type="title"/>
          </p:nvPr>
        </p:nvSpPr>
        <p:spPr>
          <a:xfrm>
            <a:off x="467544" y="0"/>
            <a:ext cx="8229600" cy="692696"/>
          </a:xfrm>
        </p:spPr>
        <p:txBody>
          <a:bodyPr>
            <a:normAutofit/>
          </a:bodyPr>
          <a:lstStyle/>
          <a:p>
            <a:r>
              <a:rPr lang="en-US" sz="3200" dirty="0" smtClean="0"/>
              <a:t>CLIC Interlock system: preliminary study</a:t>
            </a:r>
            <a:endParaRPr lang="en-US" sz="3200" dirty="0"/>
          </a:p>
        </p:txBody>
      </p:sp>
      <p:sp>
        <p:nvSpPr>
          <p:cNvPr id="4" name="Footer Placeholder 3"/>
          <p:cNvSpPr>
            <a:spLocks noGrp="1"/>
          </p:cNvSpPr>
          <p:nvPr>
            <p:ph type="ftr" sz="quarter" idx="11"/>
          </p:nvPr>
        </p:nvSpPr>
        <p:spPr/>
        <p:txBody>
          <a:bodyPr/>
          <a:lstStyle/>
          <a:p>
            <a:r>
              <a:rPr lang="en-US" dirty="0" smtClean="0"/>
              <a:t>Patrice Nouvel – June 2012</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
        <p:nvSpPr>
          <p:cNvPr id="47" name="Right Brace 46"/>
          <p:cNvSpPr/>
          <p:nvPr/>
        </p:nvSpPr>
        <p:spPr>
          <a:xfrm>
            <a:off x="7668482" y="1048122"/>
            <a:ext cx="228600" cy="28956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TextBox 54"/>
          <p:cNvSpPr txBox="1"/>
          <p:nvPr/>
        </p:nvSpPr>
        <p:spPr>
          <a:xfrm>
            <a:off x="7973282" y="2320662"/>
            <a:ext cx="591829" cy="369332"/>
          </a:xfrm>
          <a:prstGeom prst="rect">
            <a:avLst/>
          </a:prstGeom>
          <a:noFill/>
        </p:spPr>
        <p:txBody>
          <a:bodyPr wrap="none" rtlCol="0">
            <a:spAutoFit/>
          </a:bodyPr>
          <a:lstStyle/>
          <a:p>
            <a:r>
              <a:rPr lang="en-US" dirty="0" smtClean="0"/>
              <a:t>X 60</a:t>
            </a:r>
            <a:endParaRPr lang="en-US" dirty="0"/>
          </a:p>
        </p:txBody>
      </p:sp>
      <p:sp>
        <p:nvSpPr>
          <p:cNvPr id="56" name="Rectangle 55"/>
          <p:cNvSpPr/>
          <p:nvPr/>
        </p:nvSpPr>
        <p:spPr>
          <a:xfrm>
            <a:off x="0" y="6165304"/>
            <a:ext cx="4114800" cy="523220"/>
          </a:xfrm>
          <a:prstGeom prst="rect">
            <a:avLst/>
          </a:prstGeom>
        </p:spPr>
        <p:txBody>
          <a:bodyPr wrap="square">
            <a:spAutoFit/>
          </a:bodyPr>
          <a:lstStyle/>
          <a:p>
            <a:pPr lvl="0"/>
            <a:r>
              <a:rPr lang="en-US" sz="1400" dirty="0" smtClean="0"/>
              <a:t>*FEC: Front-End Computer</a:t>
            </a:r>
          </a:p>
          <a:p>
            <a:pPr lvl="0"/>
            <a:r>
              <a:rPr lang="en-US" sz="1400" dirty="0" smtClean="0"/>
              <a:t>**ACM: Acquisition and Control Module </a:t>
            </a:r>
            <a:endParaRPr lang="en-US" sz="1400" dirty="0"/>
          </a:p>
        </p:txBody>
      </p:sp>
      <p:sp>
        <p:nvSpPr>
          <p:cNvPr id="10" name="TextBox 9"/>
          <p:cNvSpPr txBox="1"/>
          <p:nvPr/>
        </p:nvSpPr>
        <p:spPr>
          <a:xfrm>
            <a:off x="4188425" y="3334122"/>
            <a:ext cx="287258" cy="338554"/>
          </a:xfrm>
          <a:prstGeom prst="rect">
            <a:avLst/>
          </a:prstGeom>
          <a:noFill/>
        </p:spPr>
        <p:txBody>
          <a:bodyPr wrap="none" rtlCol="0">
            <a:spAutoFit/>
          </a:bodyPr>
          <a:lstStyle/>
          <a:p>
            <a:r>
              <a:rPr lang="en-US" sz="1600" dirty="0" smtClean="0"/>
              <a:t>*</a:t>
            </a:r>
            <a:endParaRPr lang="en-US" sz="1600" dirty="0"/>
          </a:p>
        </p:txBody>
      </p:sp>
      <p:sp>
        <p:nvSpPr>
          <p:cNvPr id="11" name="TextBox 10"/>
          <p:cNvSpPr txBox="1"/>
          <p:nvPr/>
        </p:nvSpPr>
        <p:spPr>
          <a:xfrm>
            <a:off x="2483217" y="1014368"/>
            <a:ext cx="389850" cy="338554"/>
          </a:xfrm>
          <a:prstGeom prst="rect">
            <a:avLst/>
          </a:prstGeom>
          <a:noFill/>
        </p:spPr>
        <p:txBody>
          <a:bodyPr wrap="square" rtlCol="0">
            <a:spAutoFit/>
          </a:bodyPr>
          <a:lstStyle/>
          <a:p>
            <a:r>
              <a:rPr lang="en-US" sz="1600" dirty="0" smtClean="0">
                <a:solidFill>
                  <a:schemeClr val="bg1"/>
                </a:solidFill>
              </a:rPr>
              <a:t>**</a:t>
            </a:r>
            <a:endParaRPr lang="en-US" sz="1600" dirty="0">
              <a:solidFill>
                <a:schemeClr val="bg1"/>
              </a:solidFill>
            </a:endParaRPr>
          </a:p>
        </p:txBody>
      </p:sp>
      <p:graphicFrame>
        <p:nvGraphicFramePr>
          <p:cNvPr id="2051" name="Object 3"/>
          <p:cNvGraphicFramePr>
            <a:graphicFrameLocks noChangeAspect="1"/>
          </p:cNvGraphicFramePr>
          <p:nvPr/>
        </p:nvGraphicFramePr>
        <p:xfrm>
          <a:off x="323528" y="4293096"/>
          <a:ext cx="8294687" cy="2144712"/>
        </p:xfrm>
        <a:graphic>
          <a:graphicData uri="http://schemas.openxmlformats.org/presentationml/2006/ole">
            <p:oleObj spid="_x0000_s3075" name="Visio" r:id="rId5" imgW="4205097" imgH="1086993" progId="Visio.Drawing.1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60774" y="2501367"/>
            <a:ext cx="5976664" cy="3303897"/>
          </a:xfrm>
          <a:prstGeom prst="rect">
            <a:avLst/>
          </a:prstGeom>
          <a:gradFill flip="none" rotWithShape="1">
            <a:gsLst>
              <a:gs pos="12000">
                <a:srgbClr val="FF0000">
                  <a:alpha val="70000"/>
                </a:srgbClr>
              </a:gs>
              <a:gs pos="37000">
                <a:srgbClr val="EC6C0A">
                  <a:alpha val="69804"/>
                </a:srgbClr>
              </a:gs>
              <a:gs pos="68000">
                <a:srgbClr val="FF9900">
                  <a:alpha val="69804"/>
                </a:srgbClr>
              </a:gs>
              <a:gs pos="88000">
                <a:srgbClr val="009900"/>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36000" rtlCol="0" anchor="t"/>
          <a:lstStyle/>
          <a:p>
            <a:pPr>
              <a:lnSpc>
                <a:spcPct val="225000"/>
              </a:lnSpc>
              <a:tabLst>
                <a:tab pos="0" algn="l"/>
                <a:tab pos="1527175" algn="l"/>
                <a:tab pos="2960688" algn="l"/>
                <a:tab pos="4487863" algn="l"/>
              </a:tabLst>
            </a:pPr>
            <a:r>
              <a:rPr lang="en-GB" sz="1400" dirty="0" smtClean="0"/>
              <a:t>10</a:t>
            </a:r>
            <a:r>
              <a:rPr lang="en-GB" sz="2400" baseline="30000" dirty="0" smtClean="0"/>
              <a:t>8</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7</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6</a:t>
            </a:r>
            <a:r>
              <a:rPr lang="en-GB" sz="1400" dirty="0" smtClean="0"/>
              <a:t> </a:t>
            </a:r>
            <a:r>
              <a:rPr lang="en-GB" sz="1400" dirty="0" err="1" smtClean="0"/>
              <a:t>Chf</a:t>
            </a:r>
            <a:r>
              <a:rPr lang="en-GB" sz="1400" dirty="0" smtClean="0"/>
              <a:t> y</a:t>
            </a:r>
            <a:r>
              <a:rPr lang="en-GB" sz="1400" baseline="30000" dirty="0" smtClean="0"/>
              <a:t>-1 </a:t>
            </a:r>
            <a:r>
              <a:rPr lang="en-GB" sz="1400" dirty="0" smtClean="0"/>
              <a:t> 	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7</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6</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6</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2</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2</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1</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2</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1</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0</a:t>
            </a:r>
            <a:r>
              <a:rPr lang="en-GB" sz="1400" dirty="0" smtClean="0"/>
              <a:t> </a:t>
            </a:r>
            <a:r>
              <a:rPr lang="en-GB" sz="1400" dirty="0" err="1" smtClean="0"/>
              <a:t>Chf</a:t>
            </a:r>
            <a:r>
              <a:rPr lang="en-GB" sz="1400" dirty="0" smtClean="0"/>
              <a:t> y</a:t>
            </a:r>
            <a:r>
              <a:rPr lang="en-GB" sz="1400" baseline="30000" dirty="0" smtClean="0"/>
              <a:t>-1</a:t>
            </a:r>
            <a:r>
              <a:rPr lang="en-GB" sz="1400" dirty="0" smtClean="0"/>
              <a:t> </a:t>
            </a:r>
            <a:endParaRPr lang="en-GB" dirty="0" smtClean="0"/>
          </a:p>
        </p:txBody>
      </p:sp>
      <p:graphicFrame>
        <p:nvGraphicFramePr>
          <p:cNvPr id="9" name="Table 8"/>
          <p:cNvGraphicFramePr>
            <a:graphicFrameLocks noGrp="1"/>
          </p:cNvGraphicFramePr>
          <p:nvPr/>
        </p:nvGraphicFramePr>
        <p:xfrm>
          <a:off x="2260774" y="2516532"/>
          <a:ext cx="5976664" cy="3288732"/>
        </p:xfrm>
        <a:graphic>
          <a:graphicData uri="http://schemas.openxmlformats.org/drawingml/2006/table">
            <a:tbl>
              <a:tblPr firstRow="1" bandRow="1">
                <a:tableStyleId>{5C22544A-7EE6-4342-B048-85BDC9FD1C3A}</a:tableStyleId>
              </a:tblPr>
              <a:tblGrid>
                <a:gridCol w="1494166"/>
                <a:gridCol w="1494166"/>
                <a:gridCol w="1494166"/>
                <a:gridCol w="1494166"/>
              </a:tblGrid>
              <a:tr h="567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FF0000"/>
                          </a:solidFill>
                          <a:latin typeface="+mn-lt"/>
                        </a:rPr>
                        <a:t>          </a:t>
                      </a:r>
                      <a:r>
                        <a:rPr lang="en-GB" sz="1200" b="1" dirty="0" smtClean="0">
                          <a:solidFill>
                            <a:schemeClr val="tx2"/>
                          </a:solidFill>
                          <a:latin typeface="+mn-lt"/>
                        </a:rPr>
                        <a:t>~1000%</a:t>
                      </a:r>
                      <a:endParaRPr lang="en-US" sz="1200" b="1" dirty="0" smtClean="0">
                        <a:solidFill>
                          <a:schemeClr val="tx2"/>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tx2"/>
                        </a:solidFill>
                        <a:latin typeface="+mn-lt"/>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accent6">
                              <a:lumMod val="75000"/>
                            </a:schemeClr>
                          </a:solidFill>
                          <a:latin typeface="+mn-lt"/>
                        </a:rPr>
                        <a:t>          </a:t>
                      </a:r>
                      <a:r>
                        <a:rPr lang="en-GB" sz="1200" b="1" dirty="0" smtClean="0">
                          <a:solidFill>
                            <a:schemeClr val="tx2"/>
                          </a:solidFill>
                          <a:latin typeface="+mn-lt"/>
                        </a:rPr>
                        <a:t>~100%</a:t>
                      </a:r>
                      <a:endParaRPr lang="en-GB" sz="1400" b="1" dirty="0" smtClean="0">
                        <a:solidFill>
                          <a:schemeClr val="accent6">
                            <a:lumMod val="75000"/>
                          </a:schemeClr>
                        </a:solidFill>
                        <a:latin typeface="+mn-lt"/>
                      </a:endParaRPr>
                    </a:p>
                  </a:txBody>
                  <a:tcPr>
                    <a:lnL w="28575" cap="flat" cmpd="sng" algn="ctr">
                      <a:noFill/>
                      <a:prstDash val="solid"/>
                      <a:round/>
                      <a:headEnd type="none" w="med" len="med"/>
                      <a:tailEnd type="none" w="med" len="med"/>
                    </a:lnL>
                    <a:lnR w="12700" cmpd="sng">
                      <a:noFill/>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~10%</a:t>
                      </a: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accent6">
                              <a:lumMod val="60000"/>
                              <a:lumOff val="40000"/>
                            </a:schemeClr>
                          </a:solidFill>
                          <a:latin typeface="+mn-lt"/>
                        </a:rPr>
                        <a:t>          </a:t>
                      </a:r>
                      <a:r>
                        <a:rPr lang="en-GB" sz="1200" b="1" dirty="0" smtClean="0">
                          <a:solidFill>
                            <a:schemeClr val="tx2"/>
                          </a:solidFill>
                          <a:latin typeface="+mn-lt"/>
                        </a:rPr>
                        <a:t>~1%</a:t>
                      </a:r>
                      <a:endParaRPr lang="en-GB" sz="1200" b="1" dirty="0" smtClean="0">
                        <a:solidFill>
                          <a:schemeClr val="accent6">
                            <a:lumMod val="60000"/>
                            <a:lumOff val="40000"/>
                          </a:schemeClr>
                        </a:solidFill>
                        <a:latin typeface="+mn-lt"/>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r>
              <a:tr h="567559">
                <a:tc>
                  <a:txBody>
                    <a:bodyPr/>
                    <a:lstStyle/>
                    <a:p>
                      <a:pPr algn="l"/>
                      <a:r>
                        <a:rPr lang="en-GB" sz="1400" b="1" baseline="0" dirty="0" smtClean="0">
                          <a:solidFill>
                            <a:srgbClr val="FF0000"/>
                          </a:solidFill>
                          <a:latin typeface="+mn-lt"/>
                        </a:rPr>
                        <a:t>          </a:t>
                      </a:r>
                      <a:r>
                        <a:rPr lang="en-GB" sz="1200" b="1" dirty="0" smtClean="0">
                          <a:solidFill>
                            <a:schemeClr val="tx2"/>
                          </a:solidFill>
                          <a:latin typeface="+mn-lt"/>
                        </a:rPr>
                        <a:t>~100%</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75000"/>
                            </a:schemeClr>
                          </a:solidFill>
                          <a:latin typeface="+mn-lt"/>
                          <a:ea typeface="+mn-ea"/>
                          <a:cs typeface="+mn-cs"/>
                        </a:rPr>
                        <a:t>       </a:t>
                      </a: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~10%</a:t>
                      </a:r>
                      <a:endParaRPr lang="en-GB" sz="1400" b="1" kern="1200" dirty="0" smtClean="0">
                        <a:solidFill>
                          <a:schemeClr val="accent6">
                            <a:lumMod val="75000"/>
                          </a:schemeClr>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a:t>
                      </a: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381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381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~10%</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75000"/>
                            </a:schemeClr>
                          </a:solidFill>
                          <a:latin typeface="+mn-lt"/>
                          <a:ea typeface="+mn-ea"/>
                          <a:cs typeface="+mn-cs"/>
                        </a:rPr>
                        <a:t>       </a:t>
                      </a: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a:t>
                      </a: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~0.01%</a:t>
                      </a: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~0.01%</a:t>
                      </a:r>
                      <a:endParaRPr lang="en-GB" sz="1200" b="1" kern="1200" dirty="0" smtClean="0">
                        <a:solidFill>
                          <a:schemeClr val="accent6">
                            <a:lumMod val="60000"/>
                            <a:lumOff val="40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~0.001%</a:t>
                      </a: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baseline="0" dirty="0" smtClean="0">
                          <a:solidFill>
                            <a:schemeClr val="tx2"/>
                          </a:solidFill>
                          <a:latin typeface="+mn-lt"/>
                        </a:rPr>
                        <a:t>          </a:t>
                      </a:r>
                      <a:r>
                        <a:rPr lang="en-GB" sz="1200" b="1" dirty="0" smtClean="0">
                          <a:solidFill>
                            <a:schemeClr val="tx2"/>
                          </a:solidFill>
                          <a:latin typeface="+mn-lt"/>
                        </a:rPr>
                        <a:t>~0.1%</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~0.001%</a:t>
                      </a: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~0.0001%</a:t>
                      </a: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67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~0.01%</a:t>
                      </a:r>
                      <a:endParaRPr lang="en-GB" sz="1400" b="1" kern="1200" dirty="0" smtClean="0">
                        <a:solidFill>
                          <a:schemeClr val="accent6">
                            <a:lumMod val="60000"/>
                            <a:lumOff val="40000"/>
                          </a:schemeClr>
                        </a:solidFill>
                        <a:latin typeface="+mn-lt"/>
                        <a:ea typeface="+mn-ea"/>
                        <a:cs typeface="+mn-cs"/>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rgbClr val="00B050"/>
                          </a:solidFill>
                          <a:latin typeface="+mn-lt"/>
                          <a:ea typeface="+mn-ea"/>
                          <a:cs typeface="+mn-cs"/>
                        </a:rPr>
                        <a:t>       </a:t>
                      </a:r>
                      <a:r>
                        <a:rPr lang="en-GB" sz="1400" b="1" kern="1200" dirty="0" smtClean="0">
                          <a:solidFill>
                            <a:srgbClr val="00B050"/>
                          </a:solidFill>
                          <a:latin typeface="+mn-lt"/>
                          <a:ea typeface="+mn-ea"/>
                          <a:cs typeface="+mn-cs"/>
                        </a:rPr>
                        <a:t>   </a:t>
                      </a:r>
                      <a:r>
                        <a:rPr lang="en-GB" sz="1200" b="1" dirty="0" smtClean="0">
                          <a:solidFill>
                            <a:schemeClr val="tx2"/>
                          </a:solidFill>
                          <a:latin typeface="+mn-lt"/>
                        </a:rPr>
                        <a:t>~0.001%</a:t>
                      </a: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~0.0001%</a:t>
                      </a:r>
                      <a:endParaRPr lang="en-GB" sz="1200" b="1" kern="1200" dirty="0" smtClean="0">
                        <a:solidFill>
                          <a:srgbClr val="00B050"/>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~0.00001%</a:t>
                      </a:r>
                      <a:endParaRPr lang="en-GB" sz="1400" b="1" kern="1200" dirty="0" smtClean="0">
                        <a:solidFill>
                          <a:srgbClr val="00B050"/>
                        </a:solidFill>
                        <a:latin typeface="+mn-lt"/>
                        <a:ea typeface="+mn-ea"/>
                        <a:cs typeface="+mn-cs"/>
                      </a:endParaRPr>
                    </a:p>
                  </a:txBody>
                  <a:tcPr>
                    <a:lnL w="12700" cmpd="sng">
                      <a:noFill/>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Title 1"/>
          <p:cNvSpPr>
            <a:spLocks noGrp="1"/>
          </p:cNvSpPr>
          <p:nvPr>
            <p:ph type="title"/>
          </p:nvPr>
        </p:nvSpPr>
        <p:spPr>
          <a:xfrm>
            <a:off x="467544" y="0"/>
            <a:ext cx="8229600" cy="980728"/>
          </a:xfrm>
        </p:spPr>
        <p:txBody>
          <a:bodyPr/>
          <a:lstStyle/>
          <a:p>
            <a:r>
              <a:rPr lang="en-GB" dirty="0" smtClean="0"/>
              <a:t>Risk matrix</a:t>
            </a:r>
            <a:endParaRPr lang="en-US" dirty="0"/>
          </a:p>
        </p:txBody>
      </p:sp>
      <p:sp>
        <p:nvSpPr>
          <p:cNvPr id="12" name="Date Placeholder 11"/>
          <p:cNvSpPr>
            <a:spLocks noGrp="1"/>
          </p:cNvSpPr>
          <p:nvPr>
            <p:ph type="dt" sz="half" idx="10"/>
          </p:nvPr>
        </p:nvSpPr>
        <p:spPr/>
        <p:txBody>
          <a:bodyPr/>
          <a:lstStyle/>
          <a:p>
            <a:r>
              <a:rPr lang="en-US" smtClean="0"/>
              <a:t>2012/06/06</a:t>
            </a:r>
            <a:endParaRPr lang="en-US"/>
          </a:p>
        </p:txBody>
      </p:sp>
      <p:sp>
        <p:nvSpPr>
          <p:cNvPr id="13" name="Slide Number Placeholder 12"/>
          <p:cNvSpPr>
            <a:spLocks noGrp="1"/>
          </p:cNvSpPr>
          <p:nvPr>
            <p:ph type="sldNum" sz="quarter" idx="12"/>
          </p:nvPr>
        </p:nvSpPr>
        <p:spPr/>
        <p:txBody>
          <a:bodyPr/>
          <a:lstStyle/>
          <a:p>
            <a:fld id="{F48E794A-03F9-433E-BA6D-06658FA1101E}" type="slidenum">
              <a:rPr lang="en-US" smtClean="0"/>
              <a:pPr/>
              <a:t>24</a:t>
            </a:fld>
            <a:endParaRPr lang="en-US"/>
          </a:p>
        </p:txBody>
      </p:sp>
      <p:sp>
        <p:nvSpPr>
          <p:cNvPr id="14" name="Footer Placeholder 13"/>
          <p:cNvSpPr>
            <a:spLocks noGrp="1"/>
          </p:cNvSpPr>
          <p:nvPr>
            <p:ph type="ftr" sz="quarter" idx="11"/>
          </p:nvPr>
        </p:nvSpPr>
        <p:spPr/>
        <p:txBody>
          <a:bodyPr/>
          <a:lstStyle/>
          <a:p>
            <a:r>
              <a:rPr lang="en-US" smtClean="0"/>
              <a:t>M.Jonker</a:t>
            </a:r>
            <a:endParaRPr lang="en-US"/>
          </a:p>
        </p:txBody>
      </p:sp>
      <p:sp>
        <p:nvSpPr>
          <p:cNvPr id="16" name="Rectangle 15"/>
          <p:cNvSpPr/>
          <p:nvPr/>
        </p:nvSpPr>
        <p:spPr>
          <a:xfrm>
            <a:off x="2260774" y="2501367"/>
            <a:ext cx="5976664" cy="3303897"/>
          </a:xfrm>
          <a:prstGeom prst="rect">
            <a:avLst/>
          </a:prstGeom>
          <a:gradFill flip="none" rotWithShape="1">
            <a:gsLst>
              <a:gs pos="12000">
                <a:srgbClr val="FF0000">
                  <a:alpha val="70000"/>
                </a:srgbClr>
              </a:gs>
              <a:gs pos="37000">
                <a:srgbClr val="EC6C0A">
                  <a:alpha val="69804"/>
                </a:srgbClr>
              </a:gs>
              <a:gs pos="68000">
                <a:srgbClr val="FF9900">
                  <a:alpha val="69804"/>
                </a:srgbClr>
              </a:gs>
              <a:gs pos="88000">
                <a:srgbClr val="0099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36000" rtlCol="0" anchor="t"/>
          <a:lstStyle/>
          <a:p>
            <a:pPr>
              <a:lnSpc>
                <a:spcPct val="225000"/>
              </a:lnSpc>
              <a:tabLst>
                <a:tab pos="0" algn="l"/>
                <a:tab pos="1527175" algn="l"/>
                <a:tab pos="2960688" algn="l"/>
                <a:tab pos="4487863" algn="l"/>
              </a:tabLst>
            </a:pPr>
            <a:endParaRPr lang="en-GB" dirty="0" smtClean="0"/>
          </a:p>
        </p:txBody>
      </p:sp>
      <p:cxnSp>
        <p:nvCxnSpPr>
          <p:cNvPr id="19" name="Straight Arrow Connector 18"/>
          <p:cNvCxnSpPr/>
          <p:nvPr/>
        </p:nvCxnSpPr>
        <p:spPr>
          <a:xfrm flipV="1">
            <a:off x="1064686" y="2420888"/>
            <a:ext cx="0" cy="3312368"/>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2156247" y="1700808"/>
            <a:ext cx="6048672" cy="0"/>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509246" y="1052736"/>
            <a:ext cx="1656184" cy="523220"/>
          </a:xfrm>
          <a:prstGeom prst="rect">
            <a:avLst/>
          </a:prstGeom>
          <a:noFill/>
        </p:spPr>
        <p:txBody>
          <a:bodyPr wrap="square" rtlCol="0">
            <a:spAutoFit/>
          </a:bodyPr>
          <a:lstStyle/>
          <a:p>
            <a:r>
              <a:rPr lang="en-GB" sz="2800" b="1" dirty="0" smtClean="0">
                <a:solidFill>
                  <a:srgbClr val="7030A0"/>
                </a:solidFill>
              </a:rPr>
              <a:t>Impact</a:t>
            </a:r>
            <a:endParaRPr lang="en-US" sz="2800" b="1" dirty="0" smtClean="0">
              <a:solidFill>
                <a:srgbClr val="7030A0"/>
              </a:solidFill>
            </a:endParaRPr>
          </a:p>
        </p:txBody>
      </p:sp>
      <p:sp>
        <p:nvSpPr>
          <p:cNvPr id="25" name="TextBox 24"/>
          <p:cNvSpPr txBox="1"/>
          <p:nvPr/>
        </p:nvSpPr>
        <p:spPr>
          <a:xfrm>
            <a:off x="421085" y="4124581"/>
            <a:ext cx="615553" cy="1641603"/>
          </a:xfrm>
          <a:prstGeom prst="rect">
            <a:avLst/>
          </a:prstGeom>
          <a:noFill/>
        </p:spPr>
        <p:txBody>
          <a:bodyPr vert="vert270" wrap="none" rtlCol="0">
            <a:spAutoFit/>
          </a:bodyPr>
          <a:lstStyle/>
          <a:p>
            <a:r>
              <a:rPr lang="en-GB" sz="2800" b="1" dirty="0" smtClean="0">
                <a:solidFill>
                  <a:srgbClr val="7030A0"/>
                </a:solidFill>
              </a:rPr>
              <a:t>Frequency</a:t>
            </a:r>
            <a:endParaRPr lang="en-US" sz="2800" b="1" dirty="0" smtClean="0">
              <a:solidFill>
                <a:srgbClr val="7030A0"/>
              </a:solidFill>
            </a:endParaRPr>
          </a:p>
        </p:txBody>
      </p:sp>
      <p:cxnSp>
        <p:nvCxnSpPr>
          <p:cNvPr id="27" name="Straight Arrow Connector 26"/>
          <p:cNvCxnSpPr/>
          <p:nvPr/>
        </p:nvCxnSpPr>
        <p:spPr>
          <a:xfrm flipH="1" flipV="1">
            <a:off x="2444279" y="2564904"/>
            <a:ext cx="5688632" cy="3096344"/>
          </a:xfrm>
          <a:prstGeom prst="straightConnector1">
            <a:avLst/>
          </a:prstGeom>
          <a:ln w="50800" cmpd="sng">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rot="1814975">
            <a:off x="5938081" y="3676487"/>
            <a:ext cx="615553" cy="757580"/>
          </a:xfrm>
          <a:prstGeom prst="rect">
            <a:avLst/>
          </a:prstGeom>
          <a:noFill/>
        </p:spPr>
        <p:txBody>
          <a:bodyPr vert="vert270" wrap="none" rtlCol="0">
            <a:spAutoFit/>
          </a:bodyPr>
          <a:lstStyle/>
          <a:p>
            <a:r>
              <a:rPr lang="en-GB" sz="2800" b="1" dirty="0" smtClean="0">
                <a:solidFill>
                  <a:srgbClr val="7030A0"/>
                </a:solidFill>
              </a:rPr>
              <a:t>RISK</a:t>
            </a:r>
            <a:endParaRPr lang="en-US" sz="2800" b="1" dirty="0">
              <a:solidFill>
                <a:srgbClr val="7030A0"/>
              </a:solidFill>
            </a:endParaRPr>
          </a:p>
        </p:txBody>
      </p:sp>
      <p:cxnSp>
        <p:nvCxnSpPr>
          <p:cNvPr id="36" name="Straight Arrow Connector 35"/>
          <p:cNvCxnSpPr/>
          <p:nvPr/>
        </p:nvCxnSpPr>
        <p:spPr>
          <a:xfrm flipV="1">
            <a:off x="1043608" y="2492896"/>
            <a:ext cx="0" cy="3240360"/>
          </a:xfrm>
          <a:prstGeom prst="straightConnector1">
            <a:avLst/>
          </a:prstGeom>
          <a:ln w="50800" cmpd="sng">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28055" y="5013176"/>
            <a:ext cx="615553" cy="757580"/>
          </a:xfrm>
          <a:prstGeom prst="rect">
            <a:avLst/>
          </a:prstGeom>
          <a:noFill/>
        </p:spPr>
        <p:txBody>
          <a:bodyPr vert="vert270" wrap="none" rtlCol="0">
            <a:spAutoFit/>
          </a:bodyPr>
          <a:lstStyle/>
          <a:p>
            <a:r>
              <a:rPr lang="en-GB" sz="2800" b="1" dirty="0" smtClean="0">
                <a:solidFill>
                  <a:srgbClr val="7030A0"/>
                </a:solidFill>
              </a:rPr>
              <a:t>RISK</a:t>
            </a:r>
            <a:endParaRPr lang="en-US" sz="2800" b="1" dirty="0">
              <a:solidFill>
                <a:srgbClr val="7030A0"/>
              </a:solidFill>
            </a:endParaRPr>
          </a:p>
        </p:txBody>
      </p:sp>
      <p:graphicFrame>
        <p:nvGraphicFramePr>
          <p:cNvPr id="40" name="Table 39"/>
          <p:cNvGraphicFramePr>
            <a:graphicFrameLocks noGrp="1"/>
          </p:cNvGraphicFramePr>
          <p:nvPr/>
        </p:nvGraphicFramePr>
        <p:xfrm>
          <a:off x="1163228" y="1881264"/>
          <a:ext cx="7056000" cy="3930168"/>
        </p:xfrm>
        <a:graphic>
          <a:graphicData uri="http://schemas.openxmlformats.org/drawingml/2006/table">
            <a:tbl>
              <a:tblPr firstRow="1" bandRow="1">
                <a:tableStyleId>{5C22544A-7EE6-4342-B048-85BDC9FD1C3A}</a:tableStyleId>
              </a:tblPr>
              <a:tblGrid>
                <a:gridCol w="1080000"/>
                <a:gridCol w="1494000"/>
                <a:gridCol w="1494000"/>
                <a:gridCol w="1494000"/>
                <a:gridCol w="1494000"/>
              </a:tblGrid>
              <a:tr h="576000">
                <a:tc>
                  <a:txBody>
                    <a:bodyPr/>
                    <a:lstStyle/>
                    <a:p>
                      <a:endParaRPr lang="en-US" sz="1400" dirty="0">
                        <a:latin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0" algn="ctr" defTabSz="914400" rtl="0" eaLnBrk="1" latinLnBrk="0" hangingPunct="1">
                        <a:lnSpc>
                          <a:spcPct val="115000"/>
                        </a:lnSpc>
                        <a:spcAft>
                          <a:spcPts val="0"/>
                        </a:spcAft>
                      </a:pPr>
                      <a:r>
                        <a:rPr lang="en-GB" sz="1400" b="0" kern="1200" noProof="0" dirty="0" smtClean="0">
                          <a:solidFill>
                            <a:schemeClr val="accent1">
                              <a:lumMod val="75000"/>
                            </a:schemeClr>
                          </a:solidFill>
                          <a:latin typeface="+mn-lt"/>
                          <a:ea typeface="Times New Roman"/>
                          <a:cs typeface="Times New Roman"/>
                        </a:rPr>
                        <a:t>... </a:t>
                      </a:r>
                      <a:r>
                        <a:rPr lang="en-US" sz="1400" b="0" kern="1200" dirty="0" smtClean="0">
                          <a:solidFill>
                            <a:schemeClr val="accent1">
                              <a:lumMod val="75000"/>
                            </a:schemeClr>
                          </a:solidFill>
                          <a:latin typeface="+mn-lt"/>
                          <a:ea typeface="Times New Roman"/>
                          <a:cs typeface="Times New Roman"/>
                        </a:rPr>
                        <a:t>5 10</a:t>
                      </a:r>
                      <a:r>
                        <a:rPr lang="en-US" sz="1400" b="0" kern="1200" baseline="30000" dirty="0" smtClean="0">
                          <a:solidFill>
                            <a:schemeClr val="accent1">
                              <a:lumMod val="75000"/>
                            </a:schemeClr>
                          </a:solidFill>
                          <a:latin typeface="+mn-lt"/>
                          <a:ea typeface="Times New Roman"/>
                          <a:cs typeface="Times New Roman"/>
                        </a:rPr>
                        <a:t>7</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endParaRPr lang="en-US" sz="1400" b="0" kern="1200" baseline="30000" dirty="0" smtClean="0">
                        <a:solidFill>
                          <a:schemeClr val="accent1">
                            <a:lumMod val="75000"/>
                          </a:schemeClr>
                        </a:solidFill>
                        <a:latin typeface="+mn-lt"/>
                        <a:ea typeface="Times New Roman"/>
                        <a:cs typeface="Times New Roman"/>
                      </a:endParaRPr>
                    </a:p>
                    <a:p>
                      <a:pPr algn="ctr">
                        <a:lnSpc>
                          <a:spcPct val="115000"/>
                        </a:lnSpc>
                        <a:spcAft>
                          <a:spcPts val="0"/>
                        </a:spcAft>
                      </a:pPr>
                      <a:r>
                        <a:rPr lang="en-GB" sz="1400" b="0" kern="1200" dirty="0" smtClean="0">
                          <a:solidFill>
                            <a:schemeClr val="accent1">
                              <a:lumMod val="75000"/>
                            </a:schemeClr>
                          </a:solidFill>
                          <a:latin typeface="+mn-lt"/>
                          <a:ea typeface="Times New Roman"/>
                          <a:cs typeface="Times New Roman"/>
                        </a:rPr>
                        <a:t>  ...   200 days</a:t>
                      </a:r>
                      <a:endParaRPr lang="en-US" sz="1400" b="0" kern="1200" dirty="0" smtClean="0">
                        <a:solidFill>
                          <a:schemeClr val="accent1">
                            <a:lumMod val="75000"/>
                          </a:schemeClr>
                        </a:solidFill>
                        <a:latin typeface="+mn-lt"/>
                        <a:ea typeface="Times New Roman"/>
                        <a:cs typeface="Times New Roman"/>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15000"/>
                        </a:lnSpc>
                        <a:spcAft>
                          <a:spcPts val="0"/>
                        </a:spcAft>
                      </a:pPr>
                      <a:r>
                        <a:rPr lang="en-GB" sz="1400" b="1" dirty="0" smtClean="0">
                          <a:latin typeface="+mn-lt"/>
                          <a:ea typeface="Calibri"/>
                          <a:cs typeface="Times New Roman"/>
                        </a:rPr>
                        <a:t>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5 10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7</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6</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endPar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endParaRPr>
                    </a:p>
                    <a:p>
                      <a:pPr algn="ctr">
                        <a:lnSpc>
                          <a:spcPct val="115000"/>
                        </a:lnSpc>
                        <a:spcAft>
                          <a:spcPts val="0"/>
                        </a:spcAft>
                      </a:pPr>
                      <a:r>
                        <a:rPr lang="en-GB" sz="1400" b="0" kern="1200" noProof="0" dirty="0" smtClean="0">
                          <a:solidFill>
                            <a:schemeClr val="accent1">
                              <a:lumMod val="75000"/>
                            </a:schemeClr>
                          </a:solidFill>
                          <a:latin typeface="+mn-lt"/>
                          <a:ea typeface="Times New Roman"/>
                          <a:cs typeface="Times New Roman"/>
                        </a:rPr>
                        <a:t>   200  – 20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Calibri"/>
                          <a:cs typeface="Times New Roman"/>
                        </a:rPr>
                        <a:t>days</a:t>
                      </a:r>
                      <a:endParaRPr lang="en-US" sz="1600" b="0" dirty="0" smtClean="0">
                        <a:solidFill>
                          <a:schemeClr val="accent1">
                            <a:lumMod val="75000"/>
                          </a:schemeClr>
                        </a:solidFill>
                        <a:latin typeface="+mn-lt"/>
                        <a:ea typeface="Calibri"/>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15000"/>
                        </a:lnSpc>
                        <a:spcAft>
                          <a:spcPts val="0"/>
                        </a:spcAft>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6</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5</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endPar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GB" sz="1400" b="0" kern="1200" noProof="0" dirty="0" smtClean="0">
                          <a:solidFill>
                            <a:schemeClr val="accent1">
                              <a:lumMod val="75000"/>
                            </a:schemeClr>
                          </a:solidFill>
                          <a:latin typeface="+mn-lt"/>
                          <a:ea typeface="Times New Roman"/>
                          <a:cs typeface="Times New Roman"/>
                        </a:rPr>
                        <a:t>   20  –  3  days</a:t>
                      </a:r>
                      <a:endParaRPr lang="en-US" sz="1400" b="0" kern="1200" noProof="0" dirty="0" smtClean="0">
                        <a:solidFill>
                          <a:schemeClr val="accent1">
                            <a:lumMod val="75000"/>
                          </a:schemeClr>
                        </a:solidFill>
                        <a:latin typeface="+mn-lt"/>
                        <a:ea typeface="Times New Roman"/>
                        <a:cs typeface="Times New Roman"/>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ct val="115000"/>
                        </a:lnSpc>
                        <a:spcAft>
                          <a:spcPts val="0"/>
                        </a:spcAft>
                      </a:pPr>
                      <a:r>
                        <a:rPr lang="en-GB" sz="1400" b="1" dirty="0" smtClean="0">
                          <a:latin typeface="+mn-lt"/>
                          <a:ea typeface="Calibri"/>
                          <a:cs typeface="Times New Roman"/>
                        </a:rPr>
                        <a:t>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5</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GB" sz="1400" b="0" kern="1200" noProof="0" dirty="0" smtClean="0">
                          <a:solidFill>
                            <a:schemeClr val="accent1">
                              <a:lumMod val="75000"/>
                            </a:schemeClr>
                          </a:solidFill>
                          <a:latin typeface="+mn-lt"/>
                          <a:ea typeface="Times New Roman"/>
                          <a:cs typeface="Times New Roman"/>
                        </a:rPr>
                        <a:t>    3  ... days</a:t>
                      </a:r>
                      <a:endParaRPr lang="en-US" sz="1400" b="0" kern="1200" noProof="0" dirty="0" smtClean="0">
                        <a:solidFill>
                          <a:schemeClr val="accent1">
                            <a:lumMod val="75000"/>
                          </a:schemeClr>
                        </a:solidFill>
                        <a:latin typeface="+mn-lt"/>
                        <a:ea typeface="Times New Roman"/>
                        <a:cs typeface="Times New Roman"/>
                      </a:endParaRPr>
                    </a:p>
                  </a:txBody>
                  <a:tcPr>
                    <a:lnL w="12700" cap="flat" cmpd="sng" algn="ctr">
                      <a:solidFill>
                        <a:schemeClr val="tx1"/>
                      </a:solid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58000">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p>
                    <a:p>
                      <a:pPr marL="0" marR="0" indent="0" algn="l" defTabSz="914400" rtl="0" eaLnBrk="1" fontAlgn="auto" latinLnBrk="0" hangingPunct="1">
                        <a:lnSpc>
                          <a:spcPct val="100000"/>
                        </a:lnSpc>
                        <a:spcBef>
                          <a:spcPts val="30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0</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a:t>
                      </a:r>
                      <a:endParaRPr lang="en-GB" sz="1400" dirty="0" smtClean="0">
                        <a:solidFill>
                          <a:schemeClr val="accent1">
                            <a:lumMod val="75000"/>
                          </a:schemeClr>
                        </a:solidFill>
                        <a:latin typeface="+mn-lt"/>
                        <a:ea typeface="Times New Roman"/>
                        <a:cs typeface="Times New Roman"/>
                      </a:endParaRPr>
                    </a:p>
                  </a:txBody>
                  <a:tcPr>
                    <a:lnL w="12700" cmpd="sng">
                      <a:noFill/>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tx2"/>
                        </a:solidFill>
                        <a:latin typeface="+mn-lt"/>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dirty="0" smtClean="0">
                        <a:solidFill>
                          <a:schemeClr val="accent6">
                            <a:lumMod val="75000"/>
                          </a:schemeClr>
                        </a:solidFill>
                        <a:latin typeface="+mn-lt"/>
                      </a:endParaRPr>
                    </a:p>
                  </a:txBody>
                  <a:tcPr>
                    <a:lnL w="285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dirty="0" smtClean="0">
                        <a:solidFill>
                          <a:schemeClr val="accent6">
                            <a:lumMod val="60000"/>
                            <a:lumOff val="40000"/>
                          </a:schemeClr>
                        </a:solidFill>
                        <a:latin typeface="+mn-lt"/>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58000">
                <a:tc>
                  <a:txBody>
                    <a:bodyPr/>
                    <a:lstStyle/>
                    <a:p>
                      <a:pPr algn="l">
                        <a:lnSpc>
                          <a:spcPct val="100000"/>
                        </a:lnSpc>
                        <a:spcBef>
                          <a:spcPts val="300"/>
                        </a:spcBef>
                      </a:pPr>
                      <a:r>
                        <a:rPr lang="en-GB" sz="1400" dirty="0" smtClean="0">
                          <a:latin typeface="+mn-lt"/>
                          <a:ea typeface="Times New Roman"/>
                          <a:cs typeface="Times New Roman"/>
                        </a:rPr>
                        <a:t> </a:t>
                      </a:r>
                      <a:endParaRPr lang="en-GB" sz="1400" baseline="30000" dirty="0" smtClean="0">
                        <a:latin typeface="+mn-lt"/>
                        <a:ea typeface="Times New Roman"/>
                        <a:cs typeface="Times New Roman"/>
                      </a:endParaRPr>
                    </a:p>
                    <a:p>
                      <a:pPr algn="l">
                        <a:lnSpc>
                          <a:spcPct val="100000"/>
                        </a:lnSpc>
                        <a:spcBef>
                          <a:spcPts val="300"/>
                        </a:spcBef>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-1</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0</a:t>
                      </a:r>
                      <a:endParaRPr lang="en-US" sz="1400" dirty="0">
                        <a:solidFill>
                          <a:schemeClr val="accent1">
                            <a:lumMod val="75000"/>
                          </a:schemeClr>
                        </a:solidFill>
                        <a:latin typeface="+mn-lt"/>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558000">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br>
                        <a:rPr lang="en-GB" sz="1400" dirty="0" smtClean="0">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-2</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-1</a:t>
                      </a:r>
                      <a:endParaRPr lang="en-US" sz="1400" dirty="0" smtClean="0">
                        <a:solidFill>
                          <a:schemeClr val="accent1">
                            <a:lumMod val="75000"/>
                          </a:schemeClr>
                        </a:solidFill>
                        <a:latin typeface="+mn-lt"/>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58000">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br>
                        <a:rPr lang="en-GB" sz="1400" dirty="0" smtClean="0">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-3</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-2</a:t>
                      </a:r>
                      <a:endParaRPr lang="en-US" sz="1400" dirty="0" smtClean="0">
                        <a:solidFill>
                          <a:schemeClr val="accent1">
                            <a:lumMod val="75000"/>
                          </a:schemeClr>
                        </a:solidFill>
                        <a:latin typeface="+mn-lt"/>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58000">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br>
                        <a:rPr lang="en-GB" sz="1400" dirty="0" smtClean="0">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-4</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-3</a:t>
                      </a:r>
                      <a:endParaRPr lang="en-US" sz="1400" dirty="0" smtClean="0">
                        <a:solidFill>
                          <a:schemeClr val="accent1">
                            <a:lumMod val="75000"/>
                          </a:schemeClr>
                        </a:solidFill>
                        <a:latin typeface="+mn-lt"/>
                        <a:ea typeface="Times New Roman"/>
                        <a:cs typeface="Times New Roman"/>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58000">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p>
                    <a:p>
                      <a:pPr marL="0" marR="0" indent="0" algn="l" defTabSz="914400" rtl="0" eaLnBrk="1" fontAlgn="auto" latinLnBrk="0" hangingPunct="1">
                        <a:lnSpc>
                          <a:spcPct val="100000"/>
                        </a:lnSpc>
                        <a:spcBef>
                          <a:spcPts val="30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-4</a:t>
                      </a:r>
                      <a:endParaRPr lang="en-US" sz="1400" dirty="0" smtClean="0">
                        <a:solidFill>
                          <a:schemeClr val="accent1">
                            <a:lumMod val="75000"/>
                          </a:schemeClr>
                        </a:solidFill>
                        <a:latin typeface="+mn-lt"/>
                        <a:ea typeface="Times New Roman"/>
                        <a:cs typeface="Times New Roman"/>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60000"/>
                            <a:lumOff val="40000"/>
                          </a:schemeClr>
                        </a:solidFill>
                        <a:latin typeface="+mn-lt"/>
                        <a:ea typeface="+mn-ea"/>
                        <a:cs typeface="+mn-cs"/>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00B050"/>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43" name="Table 42"/>
          <p:cNvGraphicFramePr>
            <a:graphicFrameLocks noGrp="1"/>
          </p:cNvGraphicFramePr>
          <p:nvPr/>
        </p:nvGraphicFramePr>
        <p:xfrm>
          <a:off x="1163228" y="2457264"/>
          <a:ext cx="1080120" cy="3348000"/>
        </p:xfrm>
        <a:graphic>
          <a:graphicData uri="http://schemas.openxmlformats.org/drawingml/2006/table">
            <a:tbl>
              <a:tblPr firstRow="1" bandRow="1">
                <a:tableStyleId>{5C22544A-7EE6-4342-B048-85BDC9FD1C3A}</a:tableStyleId>
              </a:tblPr>
              <a:tblGrid>
                <a:gridCol w="1080120"/>
              </a:tblGrid>
              <a:tr h="558000">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n-GB" sz="1400" b="1" dirty="0" smtClean="0">
                          <a:solidFill>
                            <a:schemeClr val="tx2"/>
                          </a:solidFill>
                          <a:latin typeface="+mn-lt"/>
                        </a:rPr>
                        <a:t>~1000%</a:t>
                      </a:r>
                      <a:br>
                        <a:rPr lang="en-GB" sz="1400" b="1" dirty="0" smtClean="0">
                          <a:solidFill>
                            <a:schemeClr val="tx2"/>
                          </a:solidFill>
                          <a:latin typeface="+mn-lt"/>
                        </a:rPr>
                      </a:br>
                      <a:r>
                        <a:rPr lang="en-GB" sz="1400" b="0" dirty="0" smtClean="0">
                          <a:solidFill>
                            <a:schemeClr val="tx1"/>
                          </a:solidFill>
                        </a:rPr>
                        <a:t>10</a:t>
                      </a:r>
                      <a:r>
                        <a:rPr lang="en-GB" sz="2200" b="0" baseline="30000" dirty="0" smtClean="0">
                          <a:solidFill>
                            <a:schemeClr val="tx1"/>
                          </a:solidFill>
                        </a:rPr>
                        <a:t>8</a:t>
                      </a:r>
                      <a:r>
                        <a:rPr lang="en-GB" sz="1400" b="0" dirty="0" smtClean="0">
                          <a:solidFill>
                            <a:schemeClr val="tx1"/>
                          </a:solidFill>
                        </a:rPr>
                        <a:t> </a:t>
                      </a:r>
                      <a:r>
                        <a:rPr lang="en-GB" sz="1400" b="0" dirty="0" err="1" smtClean="0">
                          <a:solidFill>
                            <a:schemeClr val="tx1"/>
                          </a:solidFill>
                        </a:rPr>
                        <a:t>ChF</a:t>
                      </a:r>
                      <a:r>
                        <a:rPr lang="en-GB" sz="1400" b="0" dirty="0" smtClean="0">
                          <a:solidFill>
                            <a:schemeClr val="tx1"/>
                          </a:solidFill>
                        </a:rPr>
                        <a:t> y</a:t>
                      </a:r>
                      <a:r>
                        <a:rPr lang="en-GB" sz="1400" b="0" baseline="30000" dirty="0" smtClean="0">
                          <a:solidFill>
                            <a:schemeClr val="tx1"/>
                          </a:solidFill>
                        </a:rPr>
                        <a:t>-1</a:t>
                      </a:r>
                      <a:r>
                        <a:rPr lang="en-GB" sz="1400" b="0" dirty="0" smtClean="0">
                          <a:solidFill>
                            <a:schemeClr val="tx1"/>
                          </a:solidFill>
                        </a:rPr>
                        <a:t> </a:t>
                      </a:r>
                      <a:endParaRPr lang="en-US" sz="1400" b="0" dirty="0" smtClean="0">
                        <a:solidFill>
                          <a:schemeClr val="tx1"/>
                        </a:solidFill>
                        <a:latin typeface="+mn-lt"/>
                      </a:endParaRPr>
                    </a:p>
                  </a:txBody>
                  <a:tcPr marL="0" marR="0" marT="0" marB="0" anchor="ctr">
                    <a:lnL w="12700" cmpd="sng">
                      <a:noFill/>
                    </a:lnL>
                    <a:lnR w="12700" cap="flat" cmpd="sng" algn="ctr">
                      <a:noFill/>
                      <a:prstDash val="solid"/>
                      <a:round/>
                      <a:headEnd type="none" w="med" len="med"/>
                      <a:tailEnd type="none" w="med" len="med"/>
                    </a:lnR>
                    <a:lnT w="381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58000">
                <a:tc>
                  <a:txBody>
                    <a:bodyPr/>
                    <a:lstStyle/>
                    <a:p>
                      <a:pPr algn="l">
                        <a:lnSpc>
                          <a:spcPct val="120000"/>
                        </a:lnSpc>
                      </a:pPr>
                      <a:r>
                        <a:rPr lang="en-GB" sz="1400" b="1" baseline="0" dirty="0" smtClean="0">
                          <a:solidFill>
                            <a:srgbClr val="FF0000"/>
                          </a:solidFill>
                          <a:latin typeface="+mn-lt"/>
                        </a:rPr>
                        <a:t>  </a:t>
                      </a:r>
                      <a:r>
                        <a:rPr lang="en-GB" sz="1400" b="1" dirty="0" smtClean="0">
                          <a:solidFill>
                            <a:schemeClr val="tx2"/>
                          </a:solidFill>
                          <a:latin typeface="+mn-lt"/>
                        </a:rPr>
                        <a:t>~100%</a:t>
                      </a:r>
                      <a:br>
                        <a:rPr lang="en-GB" sz="1400" b="1" dirty="0" smtClean="0">
                          <a:solidFill>
                            <a:schemeClr val="tx2"/>
                          </a:solidFill>
                          <a:latin typeface="+mn-lt"/>
                        </a:rPr>
                      </a:br>
                      <a:r>
                        <a:rPr lang="en-GB" sz="1400" dirty="0" smtClean="0"/>
                        <a:t>10</a:t>
                      </a:r>
                      <a:r>
                        <a:rPr lang="en-GB" sz="2200" baseline="30000" dirty="0" smtClean="0"/>
                        <a:t>7</a:t>
                      </a:r>
                      <a:r>
                        <a:rPr lang="en-GB" sz="1400" dirty="0" smtClean="0"/>
                        <a:t> </a:t>
                      </a:r>
                      <a:r>
                        <a:rPr lang="en-GB" sz="1400" dirty="0" err="1" smtClean="0"/>
                        <a:t>ChF</a:t>
                      </a:r>
                      <a:r>
                        <a:rPr lang="en-GB" sz="1400" dirty="0" smtClean="0"/>
                        <a:t> y</a:t>
                      </a:r>
                      <a:r>
                        <a:rPr lang="en-GB" sz="1400" baseline="30000" dirty="0" smtClean="0"/>
                        <a:t>-1</a:t>
                      </a:r>
                      <a:endParaRPr lang="en-GB" sz="1400" b="1" kern="1200" dirty="0" smtClean="0">
                        <a:solidFill>
                          <a:schemeClr val="accent6">
                            <a:lumMod val="75000"/>
                          </a:schemeClr>
                        </a:solidFill>
                        <a:latin typeface="+mn-lt"/>
                        <a:ea typeface="+mn-ea"/>
                        <a:cs typeface="+mn-cs"/>
                      </a:endParaRPr>
                    </a:p>
                  </a:txBody>
                  <a:tcPr marL="0" marR="0"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58000">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400" b="1" dirty="0" smtClean="0">
                          <a:solidFill>
                            <a:schemeClr val="tx2"/>
                          </a:solidFill>
                          <a:latin typeface="+mn-lt"/>
                        </a:rPr>
                        <a:t>~10%</a:t>
                      </a:r>
                      <a:br>
                        <a:rPr lang="en-GB" sz="1400" b="1" dirty="0" smtClean="0">
                          <a:solidFill>
                            <a:schemeClr val="tx2"/>
                          </a:solidFill>
                          <a:latin typeface="+mn-lt"/>
                        </a:rPr>
                      </a:br>
                      <a:r>
                        <a:rPr lang="en-GB" sz="1400" dirty="0" smtClean="0"/>
                        <a:t>10</a:t>
                      </a:r>
                      <a:r>
                        <a:rPr lang="en-GB" sz="2200" baseline="30000" dirty="0" smtClean="0"/>
                        <a:t>6</a:t>
                      </a:r>
                      <a:r>
                        <a:rPr lang="en-GB" sz="1400" dirty="0" smtClean="0"/>
                        <a:t> </a:t>
                      </a:r>
                      <a:r>
                        <a:rPr lang="en-GB" sz="1400" dirty="0" err="1" smtClean="0"/>
                        <a:t>ChF</a:t>
                      </a:r>
                      <a:r>
                        <a:rPr lang="en-GB" sz="1400" dirty="0" smtClean="0"/>
                        <a:t> y</a:t>
                      </a:r>
                      <a:r>
                        <a:rPr lang="en-GB" sz="1400" baseline="30000" dirty="0" smtClean="0"/>
                        <a:t>-1</a:t>
                      </a:r>
                      <a:endParaRPr lang="en-GB" sz="1400" b="1" kern="1200" dirty="0" smtClean="0">
                        <a:solidFill>
                          <a:schemeClr val="accent6">
                            <a:lumMod val="75000"/>
                          </a:schemeClr>
                        </a:solidFill>
                        <a:latin typeface="+mn-lt"/>
                        <a:ea typeface="+mn-ea"/>
                        <a:cs typeface="+mn-cs"/>
                      </a:endParaRPr>
                    </a:p>
                  </a:txBody>
                  <a:tcPr marL="0" marR="0"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58000">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400" b="1" dirty="0" smtClean="0">
                          <a:solidFill>
                            <a:schemeClr val="tx2"/>
                          </a:solidFill>
                          <a:latin typeface="+mn-lt"/>
                        </a:rPr>
                        <a:t>~1%</a:t>
                      </a:r>
                      <a:br>
                        <a:rPr lang="en-GB" sz="1400" b="1" dirty="0" smtClean="0">
                          <a:solidFill>
                            <a:schemeClr val="tx2"/>
                          </a:solidFill>
                          <a:latin typeface="+mn-lt"/>
                        </a:rPr>
                      </a:br>
                      <a:r>
                        <a:rPr lang="en-GB" sz="1400" dirty="0" smtClean="0"/>
                        <a:t>10</a:t>
                      </a:r>
                      <a:r>
                        <a:rPr lang="en-GB" sz="2200" baseline="30000" dirty="0" smtClean="0"/>
                        <a:t>5</a:t>
                      </a:r>
                      <a:r>
                        <a:rPr lang="en-GB" sz="1400" dirty="0" smtClean="0"/>
                        <a:t> </a:t>
                      </a:r>
                      <a:r>
                        <a:rPr lang="en-GB" sz="1400" dirty="0" err="1" smtClean="0"/>
                        <a:t>ChF</a:t>
                      </a:r>
                      <a:r>
                        <a:rPr lang="en-GB" sz="1400" dirty="0" smtClean="0"/>
                        <a:t> y</a:t>
                      </a:r>
                      <a:r>
                        <a:rPr lang="en-GB" sz="1400" baseline="30000" dirty="0" smtClean="0"/>
                        <a:t>-1</a:t>
                      </a:r>
                      <a:endParaRPr lang="en-GB" sz="1400" b="1" kern="1200" dirty="0" smtClean="0">
                        <a:solidFill>
                          <a:schemeClr val="accent6">
                            <a:lumMod val="75000"/>
                          </a:schemeClr>
                        </a:solidFill>
                        <a:latin typeface="+mn-lt"/>
                        <a:ea typeface="+mn-ea"/>
                        <a:cs typeface="+mn-cs"/>
                      </a:endParaRPr>
                    </a:p>
                  </a:txBody>
                  <a:tcPr marL="0" marR="0"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58000">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n-GB" sz="1400" b="1" baseline="0" dirty="0" smtClean="0">
                          <a:solidFill>
                            <a:schemeClr val="tx2"/>
                          </a:solidFill>
                          <a:latin typeface="+mn-lt"/>
                        </a:rPr>
                        <a:t>      </a:t>
                      </a:r>
                      <a:r>
                        <a:rPr lang="en-GB" sz="1400" b="1" dirty="0" smtClean="0">
                          <a:solidFill>
                            <a:schemeClr val="tx2"/>
                          </a:solidFill>
                          <a:latin typeface="+mn-lt"/>
                        </a:rPr>
                        <a:t>~0.1%</a:t>
                      </a:r>
                      <a:br>
                        <a:rPr lang="en-GB" sz="1400" b="1" dirty="0" smtClean="0">
                          <a:solidFill>
                            <a:schemeClr val="tx2"/>
                          </a:solidFill>
                          <a:latin typeface="+mn-lt"/>
                        </a:rPr>
                      </a:br>
                      <a:r>
                        <a:rPr lang="en-GB" sz="1400" dirty="0" smtClean="0"/>
                        <a:t>10</a:t>
                      </a:r>
                      <a:r>
                        <a:rPr lang="en-GB" sz="1400" baseline="30000" dirty="0" smtClean="0"/>
                        <a:t>6</a:t>
                      </a:r>
                      <a:r>
                        <a:rPr lang="en-GB" sz="1400" dirty="0" smtClean="0"/>
                        <a:t> </a:t>
                      </a:r>
                      <a:r>
                        <a:rPr lang="en-GB" sz="1400" dirty="0" err="1" smtClean="0"/>
                        <a:t>ChF</a:t>
                      </a:r>
                      <a:r>
                        <a:rPr lang="en-GB" sz="1400" dirty="0" smtClean="0"/>
                        <a:t> y</a:t>
                      </a:r>
                      <a:r>
                        <a:rPr lang="en-GB" sz="1400" baseline="30000" dirty="0" smtClean="0"/>
                        <a:t>-1</a:t>
                      </a:r>
                      <a:endParaRPr lang="en-GB" sz="1400" b="1" kern="1200" dirty="0" smtClean="0">
                        <a:solidFill>
                          <a:schemeClr val="accent6">
                            <a:lumMod val="75000"/>
                          </a:schemeClr>
                        </a:solidFill>
                        <a:latin typeface="+mn-lt"/>
                        <a:ea typeface="+mn-ea"/>
                        <a:cs typeface="+mn-cs"/>
                      </a:endParaRPr>
                    </a:p>
                  </a:txBody>
                  <a:tcPr marL="0" marR="0"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58000">
                <a:tc>
                  <a:txBody>
                    <a:bodyPr/>
                    <a:lstStyle/>
                    <a:p>
                      <a:pPr marL="0" marR="0" indent="0" algn="l" defTabSz="914400" rtl="0" eaLnBrk="1" fontAlgn="auto" latinLnBrk="0" hangingPunct="1">
                        <a:lnSpc>
                          <a:spcPct val="12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400" b="1" dirty="0" smtClean="0">
                          <a:solidFill>
                            <a:schemeClr val="tx2"/>
                          </a:solidFill>
                          <a:latin typeface="+mn-lt"/>
                        </a:rPr>
                        <a:t>~0.01%</a:t>
                      </a:r>
                      <a:br>
                        <a:rPr lang="en-GB" sz="1400" b="1" dirty="0" smtClean="0">
                          <a:solidFill>
                            <a:schemeClr val="tx2"/>
                          </a:solidFill>
                          <a:latin typeface="+mn-lt"/>
                        </a:rPr>
                      </a:br>
                      <a:r>
                        <a:rPr lang="en-GB" sz="1400" dirty="0" smtClean="0"/>
                        <a:t>10</a:t>
                      </a:r>
                      <a:r>
                        <a:rPr lang="en-GB" sz="1400" baseline="30000" dirty="0" smtClean="0"/>
                        <a:t>3</a:t>
                      </a:r>
                      <a:r>
                        <a:rPr lang="en-GB" sz="1400" dirty="0" smtClean="0"/>
                        <a:t> </a:t>
                      </a:r>
                      <a:r>
                        <a:rPr lang="en-GB" sz="1400" dirty="0" err="1" smtClean="0"/>
                        <a:t>ChF</a:t>
                      </a:r>
                      <a:r>
                        <a:rPr lang="en-GB" sz="1400" dirty="0" smtClean="0"/>
                        <a:t> y</a:t>
                      </a:r>
                      <a:r>
                        <a:rPr lang="en-GB" sz="1400" baseline="30000" dirty="0" smtClean="0"/>
                        <a:t>-1</a:t>
                      </a:r>
                      <a:endParaRPr lang="en-GB" sz="1400" b="1" kern="1200" dirty="0" smtClean="0">
                        <a:solidFill>
                          <a:schemeClr val="accent6">
                            <a:lumMod val="60000"/>
                            <a:lumOff val="40000"/>
                          </a:schemeClr>
                        </a:solidFill>
                        <a:latin typeface="+mn-lt"/>
                        <a:ea typeface="+mn-ea"/>
                        <a:cs typeface="+mn-cs"/>
                      </a:endParaRPr>
                    </a:p>
                  </a:txBody>
                  <a:tcPr marL="0" marR="0" marT="0" marB="0" anchor="ct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
        <p:nvSpPr>
          <p:cNvPr id="44" name="TextBox 43"/>
          <p:cNvSpPr txBox="1"/>
          <p:nvPr/>
        </p:nvSpPr>
        <p:spPr>
          <a:xfrm rot="3710588">
            <a:off x="4334069" y="3266879"/>
            <a:ext cx="615553" cy="1641603"/>
          </a:xfrm>
          <a:prstGeom prst="rect">
            <a:avLst/>
          </a:prstGeom>
          <a:noFill/>
        </p:spPr>
        <p:txBody>
          <a:bodyPr vert="vert270" wrap="none" rtlCol="0">
            <a:spAutoFit/>
          </a:bodyPr>
          <a:lstStyle/>
          <a:p>
            <a:r>
              <a:rPr lang="en-GB" sz="2800" b="1" dirty="0" smtClean="0">
                <a:solidFill>
                  <a:srgbClr val="7030A0"/>
                </a:solidFill>
              </a:rPr>
              <a:t>Frequency</a:t>
            </a:r>
            <a:endParaRPr lang="en-US" sz="2800" b="1" dirty="0" smtClean="0">
              <a:solidFill>
                <a:srgbClr val="7030A0"/>
              </a:solidFill>
            </a:endParaRPr>
          </a:p>
        </p:txBody>
      </p:sp>
      <p:cxnSp>
        <p:nvCxnSpPr>
          <p:cNvPr id="45" name="Straight Arrow Connector 44"/>
          <p:cNvCxnSpPr/>
          <p:nvPr/>
        </p:nvCxnSpPr>
        <p:spPr>
          <a:xfrm flipV="1">
            <a:off x="2404790" y="2636912"/>
            <a:ext cx="5688632" cy="3096344"/>
          </a:xfrm>
          <a:prstGeom prst="straightConnector1">
            <a:avLst/>
          </a:prstGeom>
          <a:ln w="50800">
            <a:solidFill>
              <a:srgbClr val="7030A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47" name="Table 46"/>
          <p:cNvGraphicFramePr>
            <a:graphicFrameLocks noGrp="1"/>
          </p:cNvGraphicFramePr>
          <p:nvPr/>
        </p:nvGraphicFramePr>
        <p:xfrm>
          <a:off x="2260774" y="1844824"/>
          <a:ext cx="5976660" cy="648008"/>
        </p:xfrm>
        <a:graphic>
          <a:graphicData uri="http://schemas.openxmlformats.org/drawingml/2006/table">
            <a:tbl>
              <a:tblPr firstRow="1" bandRow="1">
                <a:tableStyleId>{5C22544A-7EE6-4342-B048-85BDC9FD1C3A}</a:tableStyleId>
              </a:tblPr>
              <a:tblGrid>
                <a:gridCol w="597666"/>
                <a:gridCol w="597666"/>
                <a:gridCol w="597666"/>
                <a:gridCol w="597666"/>
                <a:gridCol w="597666"/>
                <a:gridCol w="597666"/>
                <a:gridCol w="597666"/>
                <a:gridCol w="597666"/>
                <a:gridCol w="597666"/>
                <a:gridCol w="597666"/>
              </a:tblGrid>
              <a:tr h="648008">
                <a:tc>
                  <a:txBody>
                    <a:bodyPr/>
                    <a:lstStyle/>
                    <a:p>
                      <a:pPr marL="0" algn="ctr" defTabSz="914400" rtl="0" eaLnBrk="1" latinLnBrk="0" hangingPunct="1">
                        <a:lnSpc>
                          <a:spcPct val="115000"/>
                        </a:lnSpc>
                        <a:spcAft>
                          <a:spcPts val="0"/>
                        </a:spcAft>
                      </a:pPr>
                      <a:r>
                        <a:rPr lang="en-GB" sz="1400" b="1" dirty="0" smtClean="0">
                          <a:latin typeface="+mn-lt"/>
                          <a:ea typeface="Calibri"/>
                          <a:cs typeface="Times New Roman"/>
                        </a:rPr>
                        <a:t>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8</a:t>
                      </a:r>
                      <a:endParaRPr lang="en-US" sz="1400" b="0" kern="1200" dirty="0" smtClean="0">
                        <a:solidFill>
                          <a:schemeClr val="accent1">
                            <a:lumMod val="75000"/>
                          </a:schemeClr>
                        </a:solidFill>
                        <a:latin typeface="+mn-lt"/>
                        <a:ea typeface="Times New Roman"/>
                        <a:cs typeface="Times New Roman"/>
                      </a:endParaRPr>
                    </a:p>
                  </a:txBody>
                  <a:tcPr anchor="b">
                    <a:lnL w="12700" cmpd="sng">
                      <a:noFill/>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lnSpc>
                          <a:spcPct val="115000"/>
                        </a:lnSpc>
                        <a:spcAft>
                          <a:spcPts val="0"/>
                        </a:spcAft>
                      </a:pPr>
                      <a:r>
                        <a:rPr lang="en-GB" sz="1400" b="1" dirty="0" smtClean="0">
                          <a:latin typeface="+mn-lt"/>
                          <a:ea typeface="Calibri"/>
                          <a:cs typeface="Times New Roman"/>
                        </a:rPr>
                        <a:t>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7</a:t>
                      </a:r>
                      <a:endParaRPr lang="en-US" sz="1600" b="0" dirty="0" smtClean="0">
                        <a:solidFill>
                          <a:schemeClr val="accent1">
                            <a:lumMod val="75000"/>
                          </a:schemeClr>
                        </a:solidFill>
                        <a:latin typeface="+mn-lt"/>
                        <a:ea typeface="Calibri"/>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lnSpc>
                          <a:spcPct val="115000"/>
                        </a:lnSpc>
                        <a:spcAft>
                          <a:spcPts val="0"/>
                        </a:spcAft>
                      </a:pPr>
                      <a:r>
                        <a:rPr lang="en-GB" sz="1400" b="1" dirty="0" smtClean="0">
                          <a:latin typeface="+mn-lt"/>
                          <a:ea typeface="Calibri"/>
                          <a:cs typeface="Times New Roman"/>
                        </a:rPr>
                        <a:t>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6</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400" b="1" dirty="0" smtClean="0">
                          <a:latin typeface="+mn-lt"/>
                          <a:ea typeface="Calibri"/>
                          <a:cs typeface="Times New Roman"/>
                        </a:rPr>
                        <a:t>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~day</a:t>
                      </a:r>
                      <a:b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5</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4</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~hr</a:t>
                      </a:r>
                      <a:b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3</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2</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1</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~sec</a:t>
                      </a:r>
                      <a:b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0</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-1</a:t>
                      </a:r>
                      <a:endParaRPr lang="en-US" sz="1400" b="0" kern="1200" noProof="0" dirty="0" smtClean="0">
                        <a:solidFill>
                          <a:schemeClr val="accent1">
                            <a:lumMod val="75000"/>
                          </a:schemeClr>
                        </a:solidFill>
                        <a:latin typeface="+mn-lt"/>
                        <a:ea typeface="Times New Roman"/>
                        <a:cs typeface="Times New Roman"/>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48" name="Rounded Rectangle 47"/>
          <p:cNvSpPr/>
          <p:nvPr/>
        </p:nvSpPr>
        <p:spPr>
          <a:xfrm>
            <a:off x="4709046" y="2564904"/>
            <a:ext cx="1656184" cy="2376264"/>
          </a:xfrm>
          <a:prstGeom prst="roundRect">
            <a:avLst/>
          </a:prstGeom>
          <a:solidFill>
            <a:srgbClr val="4F81BD">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000" dirty="0" smtClean="0"/>
              <a:t>Equipment reliability issues</a:t>
            </a:r>
            <a:br>
              <a:rPr lang="en-GB" sz="2000" dirty="0" smtClean="0"/>
            </a:br>
            <a:r>
              <a:rPr lang="en-GB" sz="2000" dirty="0" smtClean="0"/>
              <a:t>= Operational Availability</a:t>
            </a:r>
            <a:endParaRPr lang="en-US" sz="2000" dirty="0"/>
          </a:p>
        </p:txBody>
      </p:sp>
      <p:sp>
        <p:nvSpPr>
          <p:cNvPr id="49" name="Rounded Rectangle 48"/>
          <p:cNvSpPr/>
          <p:nvPr/>
        </p:nvSpPr>
        <p:spPr>
          <a:xfrm>
            <a:off x="6437238" y="2564904"/>
            <a:ext cx="1656184" cy="2376264"/>
          </a:xfrm>
          <a:prstGeom prst="roundRect">
            <a:avLst/>
          </a:prstGeom>
          <a:solidFill>
            <a:srgbClr val="4F81BD">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000" dirty="0" smtClean="0"/>
              <a:t>Machine interlock reliability issues</a:t>
            </a:r>
            <a:br>
              <a:rPr lang="en-GB" sz="2000" dirty="0" smtClean="0"/>
            </a:br>
            <a:r>
              <a:rPr lang="en-GB" sz="2000" dirty="0" smtClean="0"/>
              <a:t>(false interlock rate)</a:t>
            </a:r>
            <a:endParaRPr lang="en-US" sz="2000" dirty="0"/>
          </a:p>
        </p:txBody>
      </p:sp>
      <p:sp>
        <p:nvSpPr>
          <p:cNvPr id="50" name="Rounded Rectangle 49"/>
          <p:cNvSpPr/>
          <p:nvPr/>
        </p:nvSpPr>
        <p:spPr>
          <a:xfrm>
            <a:off x="2404790" y="2564904"/>
            <a:ext cx="2160240" cy="2376264"/>
          </a:xfrm>
          <a:prstGeom prst="roundRect">
            <a:avLst/>
          </a:prstGeom>
          <a:solidFill>
            <a:srgbClr val="4F81BD">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000" dirty="0" smtClean="0"/>
              <a:t>Machine protection issues</a:t>
            </a:r>
            <a:endParaRPr lang="en-US" sz="2000" dirty="0"/>
          </a:p>
        </p:txBody>
      </p:sp>
      <p:sp>
        <p:nvSpPr>
          <p:cNvPr id="51" name="Line Callout 1 50"/>
          <p:cNvSpPr/>
          <p:nvPr/>
        </p:nvSpPr>
        <p:spPr>
          <a:xfrm>
            <a:off x="6509246" y="5013176"/>
            <a:ext cx="2520280" cy="1261884"/>
          </a:xfrm>
          <a:prstGeom prst="borderCallout1">
            <a:avLst>
              <a:gd name="adj1" fmla="val 19358"/>
              <a:gd name="adj2" fmla="val -3523"/>
              <a:gd name="adj3" fmla="val -32159"/>
              <a:gd name="adj4" fmla="val -37963"/>
            </a:avLst>
          </a:prstGeom>
          <a:ln w="19050"/>
        </p:spPr>
        <p:style>
          <a:lnRef idx="2">
            <a:schemeClr val="accent1">
              <a:shade val="50000"/>
            </a:schemeClr>
          </a:lnRef>
          <a:fillRef idx="1">
            <a:schemeClr val="accent1"/>
          </a:fillRef>
          <a:effectRef idx="0">
            <a:schemeClr val="accent1"/>
          </a:effectRef>
          <a:fontRef idx="minor">
            <a:schemeClr val="lt1"/>
          </a:fontRef>
        </p:style>
        <p:txBody>
          <a:bodyPr wrap="square" rtlCol="0" anchor="t" anchorCtr="0">
            <a:spAutoFit/>
          </a:bodyPr>
          <a:lstStyle/>
          <a:p>
            <a:r>
              <a:rPr lang="en-GB" sz="1600" dirty="0" smtClean="0"/>
              <a:t>Power converter failure</a:t>
            </a:r>
          </a:p>
          <a:p>
            <a:pPr marL="176213" indent="-176213">
              <a:buFont typeface="Arial" pitchFamily="34" charset="0"/>
              <a:buChar char="•"/>
            </a:pPr>
            <a:r>
              <a:rPr lang="en-GB" sz="1200" dirty="0" smtClean="0"/>
              <a:t>5 hrs </a:t>
            </a:r>
            <a:r>
              <a:rPr lang="en-GB" sz="1200" dirty="0" smtClean="0">
                <a:latin typeface="Lucida Calligraphy" pitchFamily="66" charset="0"/>
              </a:rPr>
              <a:t>L</a:t>
            </a:r>
            <a:r>
              <a:rPr lang="en-GB" sz="1200" dirty="0" smtClean="0"/>
              <a:t> loss for recovery</a:t>
            </a:r>
          </a:p>
          <a:p>
            <a:pPr marL="176213" indent="-176213">
              <a:buFont typeface="Arial" pitchFamily="34" charset="0"/>
              <a:buChar char="•"/>
            </a:pPr>
            <a:r>
              <a:rPr lang="en-GB" sz="1200" dirty="0" smtClean="0"/>
              <a:t>Budget: 1 % dead time</a:t>
            </a:r>
          </a:p>
          <a:p>
            <a:pPr marL="176213" indent="-176213">
              <a:buFont typeface="Symbol"/>
              <a:buChar char="Þ"/>
            </a:pPr>
            <a:r>
              <a:rPr lang="en-GB" sz="1200" dirty="0" smtClean="0"/>
              <a:t>1 failure in the system per 20 days</a:t>
            </a:r>
          </a:p>
          <a:p>
            <a:pPr marL="176213" indent="-176213"/>
            <a:r>
              <a:rPr lang="en-GB" sz="1200" dirty="0" smtClean="0"/>
              <a:t>NB: 10</a:t>
            </a:r>
            <a:r>
              <a:rPr lang="en-GB" sz="1200" baseline="30000" dirty="0" smtClean="0"/>
              <a:t>5</a:t>
            </a:r>
            <a:r>
              <a:rPr lang="en-GB" sz="1200" dirty="0" smtClean="0"/>
              <a:t> Power Converters</a:t>
            </a:r>
          </a:p>
          <a:p>
            <a:pPr marL="176213" indent="-176213"/>
            <a:r>
              <a:rPr lang="en-GB" sz="1200" dirty="0" smtClean="0"/>
              <a:t>MTBF 5 10</a:t>
            </a:r>
            <a:r>
              <a:rPr lang="en-GB" sz="1200" baseline="30000" dirty="0" smtClean="0"/>
              <a:t>7</a:t>
            </a:r>
            <a:r>
              <a:rPr lang="en-GB" sz="1200" dirty="0" smtClean="0"/>
              <a:t> hrs ??!!</a:t>
            </a:r>
            <a:endParaRPr lang="en-US" sz="1400" dirty="0"/>
          </a:p>
        </p:txBody>
      </p:sp>
      <p:sp>
        <p:nvSpPr>
          <p:cNvPr id="52" name="Line Callout 1 51"/>
          <p:cNvSpPr/>
          <p:nvPr/>
        </p:nvSpPr>
        <p:spPr>
          <a:xfrm>
            <a:off x="2908846" y="5002712"/>
            <a:ext cx="2520280" cy="1446550"/>
          </a:xfrm>
          <a:prstGeom prst="borderCallout1">
            <a:avLst>
              <a:gd name="adj1" fmla="val 18147"/>
              <a:gd name="adj2" fmla="val 103228"/>
              <a:gd name="adj3" fmla="val -32892"/>
              <a:gd name="adj4" fmla="val 149063"/>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t" anchorCtr="0">
            <a:spAutoFit/>
          </a:bodyPr>
          <a:lstStyle/>
          <a:p>
            <a:r>
              <a:rPr lang="en-GB" sz="1600" dirty="0" smtClean="0"/>
              <a:t>False interlock</a:t>
            </a:r>
          </a:p>
          <a:p>
            <a:pPr marL="176213" indent="-176213">
              <a:buFont typeface="Arial" pitchFamily="34" charset="0"/>
              <a:buChar char="•"/>
            </a:pPr>
            <a:r>
              <a:rPr lang="en-GB" sz="1200" dirty="0" smtClean="0"/>
              <a:t>3 seconds </a:t>
            </a:r>
            <a:r>
              <a:rPr lang="en-GB" sz="1200" dirty="0" smtClean="0">
                <a:latin typeface="Lucida Calligraphy" pitchFamily="66" charset="0"/>
              </a:rPr>
              <a:t>L</a:t>
            </a:r>
            <a:r>
              <a:rPr lang="en-GB" sz="1200" dirty="0" smtClean="0"/>
              <a:t> loss (CLIC)</a:t>
            </a:r>
          </a:p>
          <a:p>
            <a:pPr marL="176213" indent="-176213">
              <a:buFont typeface="Arial" pitchFamily="34" charset="0"/>
              <a:buChar char="•"/>
            </a:pPr>
            <a:r>
              <a:rPr lang="en-GB" sz="1200" dirty="0" smtClean="0"/>
              <a:t>Budget: 1 % dead time</a:t>
            </a:r>
          </a:p>
          <a:p>
            <a:pPr marL="176213" indent="-176213"/>
            <a:r>
              <a:rPr lang="en-GB" sz="1200" dirty="0" smtClean="0"/>
              <a:t>=&gt; 1 false interlock per  5 min</a:t>
            </a:r>
          </a:p>
          <a:p>
            <a:pPr marL="176213" indent="-176213"/>
            <a:r>
              <a:rPr lang="en-GB" sz="1200" dirty="0" smtClean="0"/>
              <a:t>NB: 10</a:t>
            </a:r>
            <a:r>
              <a:rPr lang="en-GB" sz="1200" baseline="30000" dirty="0" smtClean="0"/>
              <a:t>5</a:t>
            </a:r>
            <a:r>
              <a:rPr lang="en-GB" sz="1200" dirty="0" smtClean="0"/>
              <a:t> BLM monitors</a:t>
            </a:r>
          </a:p>
          <a:p>
            <a:pPr marL="176213" indent="-176213"/>
            <a:r>
              <a:rPr lang="en-GB" sz="1200" dirty="0" smtClean="0"/>
              <a:t>If based on single monitors</a:t>
            </a:r>
            <a:br>
              <a:rPr lang="en-GB" sz="1200" dirty="0" smtClean="0"/>
            </a:br>
            <a:r>
              <a:rPr lang="en-GB" sz="1200" dirty="0" smtClean="0"/>
              <a:t>=&gt; 10</a:t>
            </a:r>
            <a:r>
              <a:rPr lang="en-GB" sz="1200" baseline="30000" dirty="0" smtClean="0"/>
              <a:t>-10</a:t>
            </a:r>
            <a:r>
              <a:rPr lang="en-GB" sz="1200" dirty="0" smtClean="0"/>
              <a:t> per monitor, per cycle ?</a:t>
            </a:r>
            <a:endParaRPr lang="en-US" sz="1400"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1000"/>
                                        <p:tgtEl>
                                          <p:spTgt spid="19"/>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wipe(right)">
                                      <p:cBhvr>
                                        <p:cTn id="14" dur="1000"/>
                                        <p:tgtEl>
                                          <p:spTgt spid="21"/>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dissolv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right)">
                                      <p:cBhvr>
                                        <p:cTn id="22" dur="1000"/>
                                        <p:tgtEl>
                                          <p:spTgt spid="27"/>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dissolve">
                                      <p:cBhvr>
                                        <p:cTn id="25" dur="500"/>
                                        <p:tgtEl>
                                          <p:spTgt spid="28"/>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xit" presetSubtype="8" fill="hold" nodeType="clickEffect">
                                  <p:stCondLst>
                                    <p:cond delay="0"/>
                                  </p:stCondLst>
                                  <p:childTnLst>
                                    <p:animEffect transition="out" filter="wipe(left)">
                                      <p:cBhvr>
                                        <p:cTn id="29" dur="1000"/>
                                        <p:tgtEl>
                                          <p:spTgt spid="7"/>
                                        </p:tgtEl>
                                      </p:cBhvr>
                                    </p:animEffect>
                                    <p:set>
                                      <p:cBhvr>
                                        <p:cTn id="30" dur="1" fill="hold">
                                          <p:stCondLst>
                                            <p:cond delay="999"/>
                                          </p:stCondLst>
                                        </p:cTn>
                                        <p:tgtEl>
                                          <p:spTgt spid="7"/>
                                        </p:tgtEl>
                                        <p:attrNameLst>
                                          <p:attrName>style.visibility</p:attrName>
                                        </p:attrNameLst>
                                      </p:cBhvr>
                                      <p:to>
                                        <p:strVal val="hidden"/>
                                      </p:to>
                                    </p:set>
                                  </p:childTnLst>
                                </p:cTn>
                              </p:par>
                              <p:par>
                                <p:cTn id="31" presetID="9" presetClass="exit" presetSubtype="0" fill="hold" nodeType="withEffect">
                                  <p:stCondLst>
                                    <p:cond delay="0"/>
                                  </p:stCondLst>
                                  <p:childTnLst>
                                    <p:animEffect transition="out" filter="dissolve">
                                      <p:cBhvr>
                                        <p:cTn id="32" dur="1000"/>
                                        <p:tgtEl>
                                          <p:spTgt spid="9"/>
                                        </p:tgtEl>
                                      </p:cBhvr>
                                    </p:animEffect>
                                    <p:set>
                                      <p:cBhvr>
                                        <p:cTn id="33" dur="1" fill="hold">
                                          <p:stCondLst>
                                            <p:cond delay="999"/>
                                          </p:stCondLst>
                                        </p:cTn>
                                        <p:tgtEl>
                                          <p:spTgt spid="9"/>
                                        </p:tgtEl>
                                        <p:attrNameLst>
                                          <p:attrName>style.visibility</p:attrName>
                                        </p:attrNameLst>
                                      </p:cBhvr>
                                      <p:to>
                                        <p:strVal val="hidden"/>
                                      </p:to>
                                    </p:set>
                                  </p:childTnLst>
                                </p:cTn>
                              </p:par>
                            </p:childTnLst>
                          </p:cTn>
                        </p:par>
                        <p:par>
                          <p:cTn id="34" fill="hold">
                            <p:stCondLst>
                              <p:cond delay="1000"/>
                            </p:stCondLst>
                            <p:childTnLst>
                              <p:par>
                                <p:cTn id="35" presetID="9" presetClass="exit" presetSubtype="0" fill="hold" nodeType="afterEffect">
                                  <p:stCondLst>
                                    <p:cond delay="0"/>
                                  </p:stCondLst>
                                  <p:childTnLst>
                                    <p:animEffect transition="out" filter="dissolve">
                                      <p:cBhvr>
                                        <p:cTn id="36" dur="500"/>
                                        <p:tgtEl>
                                          <p:spTgt spid="27"/>
                                        </p:tgtEl>
                                      </p:cBhvr>
                                    </p:animEffect>
                                    <p:set>
                                      <p:cBhvr>
                                        <p:cTn id="37" dur="1" fill="hold">
                                          <p:stCondLst>
                                            <p:cond delay="499"/>
                                          </p:stCondLst>
                                        </p:cTn>
                                        <p:tgtEl>
                                          <p:spTgt spid="27"/>
                                        </p:tgtEl>
                                        <p:attrNameLst>
                                          <p:attrName>style.visibility</p:attrName>
                                        </p:attrNameLst>
                                      </p:cBhvr>
                                      <p:to>
                                        <p:strVal val="hidden"/>
                                      </p:to>
                                    </p:set>
                                  </p:childTnLst>
                                </p:cTn>
                              </p:par>
                              <p:par>
                                <p:cTn id="38" presetID="9" presetClass="exit" presetSubtype="0" fill="hold" grpId="1" nodeType="withEffect">
                                  <p:stCondLst>
                                    <p:cond delay="0"/>
                                  </p:stCondLst>
                                  <p:childTnLst>
                                    <p:animEffect transition="out" filter="dissolve">
                                      <p:cBhvr>
                                        <p:cTn id="39" dur="500"/>
                                        <p:tgtEl>
                                          <p:spTgt spid="28"/>
                                        </p:tgtEl>
                                      </p:cBhvr>
                                    </p:animEffect>
                                    <p:set>
                                      <p:cBhvr>
                                        <p:cTn id="40" dur="1" fill="hold">
                                          <p:stCondLst>
                                            <p:cond delay="499"/>
                                          </p:stCondLst>
                                        </p:cTn>
                                        <p:tgtEl>
                                          <p:spTgt spid="28"/>
                                        </p:tgtEl>
                                        <p:attrNameLst>
                                          <p:attrName>style.visibility</p:attrName>
                                        </p:attrNameLst>
                                      </p:cBhvr>
                                      <p:to>
                                        <p:strVal val="hidden"/>
                                      </p:to>
                                    </p:set>
                                  </p:childTnLst>
                                </p:cTn>
                              </p:par>
                              <p:par>
                                <p:cTn id="41" presetID="9" presetClass="exit" presetSubtype="0" fill="hold" nodeType="withEffect">
                                  <p:stCondLst>
                                    <p:cond delay="0"/>
                                  </p:stCondLst>
                                  <p:childTnLst>
                                    <p:animEffect transition="out" filter="dissolve">
                                      <p:cBhvr>
                                        <p:cTn id="42" dur="500"/>
                                        <p:tgtEl>
                                          <p:spTgt spid="19"/>
                                        </p:tgtEl>
                                      </p:cBhvr>
                                    </p:animEffect>
                                    <p:set>
                                      <p:cBhvr>
                                        <p:cTn id="43" dur="1" fill="hold">
                                          <p:stCondLst>
                                            <p:cond delay="499"/>
                                          </p:stCondLst>
                                        </p:cTn>
                                        <p:tgtEl>
                                          <p:spTgt spid="19"/>
                                        </p:tgtEl>
                                        <p:attrNameLst>
                                          <p:attrName>style.visibility</p:attrName>
                                        </p:attrNameLst>
                                      </p:cBhvr>
                                      <p:to>
                                        <p:strVal val="hidden"/>
                                      </p:to>
                                    </p:set>
                                  </p:childTnLst>
                                </p:cTn>
                              </p:par>
                              <p:par>
                                <p:cTn id="44" presetID="9" presetClass="exit" presetSubtype="0" fill="hold" grpId="1" nodeType="withEffect">
                                  <p:stCondLst>
                                    <p:cond delay="0"/>
                                  </p:stCondLst>
                                  <p:childTnLst>
                                    <p:animEffect transition="out" filter="dissolve">
                                      <p:cBhvr>
                                        <p:cTn id="45" dur="500"/>
                                        <p:tgtEl>
                                          <p:spTgt spid="25"/>
                                        </p:tgtEl>
                                      </p:cBhvr>
                                    </p:animEffect>
                                    <p:set>
                                      <p:cBhvr>
                                        <p:cTn id="46" dur="1" fill="hold">
                                          <p:stCondLst>
                                            <p:cond delay="499"/>
                                          </p:stCondLst>
                                        </p:cTn>
                                        <p:tgtEl>
                                          <p:spTgt spid="25"/>
                                        </p:tgtEl>
                                        <p:attrNameLst>
                                          <p:attrName>style.visibility</p:attrName>
                                        </p:attrNameLst>
                                      </p:cBhvr>
                                      <p:to>
                                        <p:strVal val="hidden"/>
                                      </p:to>
                                    </p:set>
                                  </p:childTnLst>
                                </p:cTn>
                              </p:par>
                            </p:childTnLst>
                          </p:cTn>
                        </p:par>
                        <p:par>
                          <p:cTn id="47" fill="hold">
                            <p:stCondLst>
                              <p:cond delay="1500"/>
                            </p:stCondLst>
                            <p:childTnLst>
                              <p:par>
                                <p:cTn id="48" presetID="22" presetClass="entr" presetSubtype="4"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wipe(down)">
                                      <p:cBhvr>
                                        <p:cTn id="50" dur="1000"/>
                                        <p:tgtEl>
                                          <p:spTgt spid="36"/>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dissolve">
                                      <p:cBhvr>
                                        <p:cTn id="53" dur="500"/>
                                        <p:tgtEl>
                                          <p:spTgt spid="38"/>
                                        </p:tgtEl>
                                      </p:cBhvr>
                                    </p:animEffect>
                                  </p:childTnLst>
                                </p:cTn>
                              </p:par>
                              <p:par>
                                <p:cTn id="54" presetID="10" presetClass="entr" presetSubtype="0" fill="hold"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fade">
                                      <p:cBhvr>
                                        <p:cTn id="56" dur="1000"/>
                                        <p:tgtEl>
                                          <p:spTgt spid="43"/>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down)">
                                      <p:cBhvr>
                                        <p:cTn id="61" dur="1000"/>
                                        <p:tgtEl>
                                          <p:spTgt spid="16"/>
                                        </p:tgtEl>
                                      </p:cBhvr>
                                    </p:animEffect>
                                  </p:childTnLst>
                                </p:cTn>
                              </p:par>
                            </p:childTnLst>
                          </p:cTn>
                        </p:par>
                        <p:par>
                          <p:cTn id="62" fill="hold">
                            <p:stCondLst>
                              <p:cond delay="1000"/>
                            </p:stCondLst>
                            <p:childTnLst>
                              <p:par>
                                <p:cTn id="63" presetID="22" presetClass="entr" presetSubtype="4"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down)">
                                      <p:cBhvr>
                                        <p:cTn id="65" dur="1000"/>
                                        <p:tgtEl>
                                          <p:spTgt spid="45"/>
                                        </p:tgtEl>
                                      </p:cBhvr>
                                    </p:animEffect>
                                  </p:childTnLst>
                                </p:cTn>
                              </p:par>
                            </p:childTnLst>
                          </p:cTn>
                        </p:par>
                        <p:par>
                          <p:cTn id="66" fill="hold">
                            <p:stCondLst>
                              <p:cond delay="2000"/>
                            </p:stCondLst>
                            <p:childTnLst>
                              <p:par>
                                <p:cTn id="67" presetID="9" presetClass="entr" presetSubtype="0"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dissolve">
                                      <p:cBhvr>
                                        <p:cTn id="69" dur="500"/>
                                        <p:tgtEl>
                                          <p:spTgt spid="44"/>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xit" presetSubtype="0" fill="hold" grpId="1" nodeType="clickEffect">
                                  <p:stCondLst>
                                    <p:cond delay="0"/>
                                  </p:stCondLst>
                                  <p:childTnLst>
                                    <p:animEffect transition="out" filter="dissolve">
                                      <p:cBhvr>
                                        <p:cTn id="73" dur="500"/>
                                        <p:tgtEl>
                                          <p:spTgt spid="44"/>
                                        </p:tgtEl>
                                      </p:cBhvr>
                                    </p:animEffect>
                                    <p:set>
                                      <p:cBhvr>
                                        <p:cTn id="74" dur="1" fill="hold">
                                          <p:stCondLst>
                                            <p:cond delay="499"/>
                                          </p:stCondLst>
                                        </p:cTn>
                                        <p:tgtEl>
                                          <p:spTgt spid="44"/>
                                        </p:tgtEl>
                                        <p:attrNameLst>
                                          <p:attrName>style.visibility</p:attrName>
                                        </p:attrNameLst>
                                      </p:cBhvr>
                                      <p:to>
                                        <p:strVal val="hidden"/>
                                      </p:to>
                                    </p:set>
                                  </p:childTnLst>
                                </p:cTn>
                              </p:par>
                              <p:par>
                                <p:cTn id="75" presetID="9" presetClass="exit" presetSubtype="0" fill="hold" nodeType="withEffect">
                                  <p:stCondLst>
                                    <p:cond delay="0"/>
                                  </p:stCondLst>
                                  <p:childTnLst>
                                    <p:animEffect transition="out" filter="dissolve">
                                      <p:cBhvr>
                                        <p:cTn id="76" dur="500"/>
                                        <p:tgtEl>
                                          <p:spTgt spid="45"/>
                                        </p:tgtEl>
                                      </p:cBhvr>
                                    </p:animEffect>
                                    <p:set>
                                      <p:cBhvr>
                                        <p:cTn id="77" dur="1" fill="hold">
                                          <p:stCondLst>
                                            <p:cond delay="499"/>
                                          </p:stCondLst>
                                        </p:cTn>
                                        <p:tgtEl>
                                          <p:spTgt spid="45"/>
                                        </p:tgtEl>
                                        <p:attrNameLst>
                                          <p:attrName>style.visibility</p:attrName>
                                        </p:attrNameLst>
                                      </p:cBhvr>
                                      <p:to>
                                        <p:strVal val="hidden"/>
                                      </p:to>
                                    </p:se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nodeType="click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dissolve">
                                      <p:cBhvr>
                                        <p:cTn id="82" dur="500"/>
                                        <p:tgtEl>
                                          <p:spTgt spid="47"/>
                                        </p:tgtEl>
                                      </p:cBhvr>
                                    </p:animEffect>
                                  </p:childTnLst>
                                </p:cTn>
                              </p:par>
                              <p:par>
                                <p:cTn id="83" presetID="9" presetClass="entr" presetSubtype="0"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dissolve">
                                      <p:cBhvr>
                                        <p:cTn id="85" dur="500"/>
                                        <p:tgtEl>
                                          <p:spTgt spid="50"/>
                                        </p:tgtEl>
                                      </p:cBhvr>
                                    </p:animEffect>
                                  </p:childTnLst>
                                </p:cTn>
                              </p:par>
                            </p:childTnLst>
                          </p:cTn>
                        </p:par>
                      </p:childTnLst>
                    </p:cTn>
                  </p:par>
                  <p:par>
                    <p:cTn id="86" fill="hold">
                      <p:stCondLst>
                        <p:cond delay="indefinite"/>
                      </p:stCondLst>
                      <p:childTnLst>
                        <p:par>
                          <p:cTn id="87" fill="hold">
                            <p:stCondLst>
                              <p:cond delay="0"/>
                            </p:stCondLst>
                            <p:childTnLst>
                              <p:par>
                                <p:cTn id="88" presetID="9" presetClass="entr" presetSubtype="0" fill="hold" grpId="0" nodeType="click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dissolve">
                                      <p:cBhvr>
                                        <p:cTn id="90" dur="500"/>
                                        <p:tgtEl>
                                          <p:spTgt spid="48"/>
                                        </p:tgtEl>
                                      </p:cBhvr>
                                    </p:animEffect>
                                  </p:childTnLst>
                                </p:cTn>
                              </p:par>
                            </p:childTnLst>
                          </p:cTn>
                        </p:par>
                        <p:par>
                          <p:cTn id="91" fill="hold">
                            <p:stCondLst>
                              <p:cond delay="500"/>
                            </p:stCondLst>
                            <p:childTnLst>
                              <p:par>
                                <p:cTn id="92" presetID="9" presetClass="entr" presetSubtype="0" fill="hold" grpId="0" nodeType="after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dissolve">
                                      <p:cBhvr>
                                        <p:cTn id="94" dur="500"/>
                                        <p:tgtEl>
                                          <p:spTgt spid="51"/>
                                        </p:tgtEl>
                                      </p:cBhvr>
                                    </p:animEffect>
                                  </p:childTnLst>
                                </p:cTn>
                              </p:par>
                            </p:childTnLst>
                          </p:cTn>
                        </p:par>
                      </p:childTnLst>
                    </p:cTn>
                  </p:par>
                  <p:par>
                    <p:cTn id="95" fill="hold">
                      <p:stCondLst>
                        <p:cond delay="indefinite"/>
                      </p:stCondLst>
                      <p:childTnLst>
                        <p:par>
                          <p:cTn id="96" fill="hold">
                            <p:stCondLst>
                              <p:cond delay="0"/>
                            </p:stCondLst>
                            <p:childTnLst>
                              <p:par>
                                <p:cTn id="97" presetID="9" presetClass="exit" presetSubtype="0" fill="hold" grpId="1" nodeType="clickEffect">
                                  <p:stCondLst>
                                    <p:cond delay="0"/>
                                  </p:stCondLst>
                                  <p:childTnLst>
                                    <p:animEffect transition="out" filter="dissolve">
                                      <p:cBhvr>
                                        <p:cTn id="98" dur="500"/>
                                        <p:tgtEl>
                                          <p:spTgt spid="51"/>
                                        </p:tgtEl>
                                      </p:cBhvr>
                                    </p:animEffect>
                                    <p:set>
                                      <p:cBhvr>
                                        <p:cTn id="99" dur="1" fill="hold">
                                          <p:stCondLst>
                                            <p:cond delay="499"/>
                                          </p:stCondLst>
                                        </p:cTn>
                                        <p:tgtEl>
                                          <p:spTgt spid="51"/>
                                        </p:tgtEl>
                                        <p:attrNameLst>
                                          <p:attrName>style.visibility</p:attrName>
                                        </p:attrNameLst>
                                      </p:cBhvr>
                                      <p:to>
                                        <p:strVal val="hidden"/>
                                      </p:to>
                                    </p:set>
                                  </p:childTnLst>
                                </p:cTn>
                              </p:par>
                            </p:childTnLst>
                          </p:cTn>
                        </p:par>
                        <p:par>
                          <p:cTn id="100" fill="hold">
                            <p:stCondLst>
                              <p:cond delay="500"/>
                            </p:stCondLst>
                            <p:childTnLst>
                              <p:par>
                                <p:cTn id="101" presetID="9" presetClass="entr" presetSubtype="0" fill="hold" grpId="0"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dissolve">
                                      <p:cBhvr>
                                        <p:cTn id="103" dur="500"/>
                                        <p:tgtEl>
                                          <p:spTgt spid="49"/>
                                        </p:tgtEl>
                                      </p:cBhvr>
                                    </p:animEffect>
                                  </p:childTnLst>
                                </p:cTn>
                              </p:par>
                            </p:childTnLst>
                          </p:cTn>
                        </p:par>
                        <p:par>
                          <p:cTn id="104" fill="hold">
                            <p:stCondLst>
                              <p:cond delay="1000"/>
                            </p:stCondLst>
                            <p:childTnLst>
                              <p:par>
                                <p:cTn id="105" presetID="9" presetClass="entr" presetSubtype="0" fill="hold" grpId="0" nodeType="afterEffect">
                                  <p:stCondLst>
                                    <p:cond delay="0"/>
                                  </p:stCondLst>
                                  <p:childTnLst>
                                    <p:set>
                                      <p:cBhvr>
                                        <p:cTn id="106" dur="1" fill="hold">
                                          <p:stCondLst>
                                            <p:cond delay="0"/>
                                          </p:stCondLst>
                                        </p:cTn>
                                        <p:tgtEl>
                                          <p:spTgt spid="52"/>
                                        </p:tgtEl>
                                        <p:attrNameLst>
                                          <p:attrName>style.visibility</p:attrName>
                                        </p:attrNameLst>
                                      </p:cBhvr>
                                      <p:to>
                                        <p:strVal val="visible"/>
                                      </p:to>
                                    </p:set>
                                    <p:animEffect transition="in" filter="dissolve">
                                      <p:cBhvr>
                                        <p:cTn id="107" dur="500"/>
                                        <p:tgtEl>
                                          <p:spTgt spid="52"/>
                                        </p:tgtEl>
                                      </p:cBhvr>
                                    </p:animEffect>
                                  </p:childTnLst>
                                </p:cTn>
                              </p:par>
                            </p:childTnLst>
                          </p:cTn>
                        </p:par>
                      </p:childTnLst>
                    </p:cTn>
                  </p:par>
                  <p:par>
                    <p:cTn id="108" fill="hold">
                      <p:stCondLst>
                        <p:cond delay="indefinite"/>
                      </p:stCondLst>
                      <p:childTnLst>
                        <p:par>
                          <p:cTn id="109" fill="hold">
                            <p:stCondLst>
                              <p:cond delay="0"/>
                            </p:stCondLst>
                            <p:childTnLst>
                              <p:par>
                                <p:cTn id="110" presetID="9" presetClass="exit" presetSubtype="0" fill="hold" grpId="1" nodeType="clickEffect">
                                  <p:stCondLst>
                                    <p:cond delay="0"/>
                                  </p:stCondLst>
                                  <p:childTnLst>
                                    <p:animEffect transition="out" filter="dissolve">
                                      <p:cBhvr>
                                        <p:cTn id="111" dur="500"/>
                                        <p:tgtEl>
                                          <p:spTgt spid="52"/>
                                        </p:tgtEl>
                                      </p:cBhvr>
                                    </p:animEffect>
                                    <p:set>
                                      <p:cBhvr>
                                        <p:cTn id="112"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P spid="25" grpId="0"/>
      <p:bldP spid="25" grpId="1"/>
      <p:bldP spid="28" grpId="0"/>
      <p:bldP spid="28" grpId="1"/>
      <p:bldP spid="38" grpId="0"/>
      <p:bldP spid="44" grpId="0"/>
      <p:bldP spid="44" grpId="1"/>
      <p:bldP spid="48" grpId="0" animBg="1"/>
      <p:bldP spid="49" grpId="0" animBg="1"/>
      <p:bldP spid="50" grpId="0" animBg="1"/>
      <p:bldP spid="51" grpId="0" animBg="1"/>
      <p:bldP spid="51" grpId="1" animBg="1"/>
      <p:bldP spid="52" grpId="0" animBg="1"/>
      <p:bldP spid="52" grpId="1"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nvGraphicFramePr>
        <p:xfrm>
          <a:off x="467544" y="908720"/>
          <a:ext cx="8208912" cy="4859998"/>
        </p:xfrm>
        <a:graphic>
          <a:graphicData uri="http://schemas.openxmlformats.org/drawingml/2006/table">
            <a:tbl>
              <a:tblPr firstRow="1" bandRow="1">
                <a:tableStyleId>{5C22544A-7EE6-4342-B048-85BDC9FD1C3A}</a:tableStyleId>
              </a:tblPr>
              <a:tblGrid>
                <a:gridCol w="2232248"/>
                <a:gridCol w="1494166"/>
                <a:gridCol w="1494166"/>
                <a:gridCol w="1494166"/>
                <a:gridCol w="1494166"/>
              </a:tblGrid>
              <a:tr h="352934">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mn-lt"/>
                          <a:ea typeface="Calibri"/>
                          <a:cs typeface="Times New Roman"/>
                        </a:rPr>
                        <a:t>Failure rate (SIL) and Risk table used for LHC risk evaluation </a:t>
                      </a:r>
                      <a:r>
                        <a:rPr lang="en-US" sz="1400" dirty="0" smtClean="0">
                          <a:latin typeface="+mn-lt"/>
                        </a:rPr>
                        <a:t>(adapted from </a:t>
                      </a:r>
                      <a:r>
                        <a:rPr lang="en-US" sz="1400" dirty="0" smtClean="0">
                          <a:latin typeface="+mn-lt"/>
                          <a:hlinkClick r:id="rId3"/>
                        </a:rPr>
                        <a:t>LHC-CI-ES-0004-10-00.pdf</a:t>
                      </a:r>
                      <a:r>
                        <a:rPr lang="en-US" sz="1400" dirty="0" smtClean="0">
                          <a:latin typeface="+mn-lt"/>
                        </a:rPr>
                        <a:t>)</a:t>
                      </a:r>
                      <a:endParaRPr lang="en-US" sz="1400" dirty="0" smtClean="0">
                        <a:latin typeface="+mn-lt"/>
                        <a:ea typeface="Calibri"/>
                        <a:cs typeface="Times New Roman"/>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529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latin typeface="+mn-lt"/>
                          <a:ea typeface="Calibri"/>
                          <a:cs typeface="Times New Roman"/>
                        </a:rPr>
                        <a:t>Event Likelihood </a:t>
                      </a:r>
                      <a:r>
                        <a:rPr lang="en-GB" sz="1400" b="0" dirty="0" smtClean="0">
                          <a:latin typeface="+mn-lt"/>
                          <a:ea typeface="Calibri"/>
                          <a:cs typeface="Times New Roman"/>
                        </a:rPr>
                        <a:t>[year</a:t>
                      </a:r>
                      <a:r>
                        <a:rPr lang="en-GB" sz="1400" b="0" baseline="30000" dirty="0" smtClean="0">
                          <a:latin typeface="+mn-lt"/>
                          <a:ea typeface="Calibri"/>
                          <a:cs typeface="Times New Roman"/>
                        </a:rPr>
                        <a:t>-1</a:t>
                      </a:r>
                      <a:r>
                        <a:rPr lang="en-GB" sz="1400" b="0" dirty="0" smtClean="0">
                          <a:latin typeface="+mn-lt"/>
                          <a:ea typeface="Calibri"/>
                          <a:cs typeface="Times New Roman"/>
                        </a:rPr>
                        <a:t>]</a:t>
                      </a:r>
                      <a:endParaRPr lang="en-US" sz="1600" b="0" dirty="0" smtClean="0">
                        <a:latin typeface="+mn-lt"/>
                        <a:ea typeface="Calibri"/>
                        <a:cs typeface="Times New Roman"/>
                      </a:endParaRPr>
                    </a:p>
                  </a:txBody>
                  <a:tcP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latin typeface="+mn-lt"/>
                          <a:ea typeface="Calibri"/>
                          <a:cs typeface="Times New Roman"/>
                        </a:rPr>
                        <a:t>Consequence</a:t>
                      </a:r>
                      <a:endParaRPr lang="en-US" sz="1600" dirty="0" smtClean="0">
                        <a:latin typeface="+mn-lt"/>
                        <a:ea typeface="Calibri"/>
                        <a:cs typeface="Times New Roman"/>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865398">
                <a:tc>
                  <a:txBody>
                    <a:bodyPr/>
                    <a:lstStyle/>
                    <a:p>
                      <a:endParaRPr lang="en-US" sz="1400" dirty="0">
                        <a:latin typeface="+mn-lt"/>
                      </a:endParaRPr>
                    </a:p>
                  </a:txBody>
                  <a:tcPr>
                    <a:solidFill>
                      <a:schemeClr val="accent1">
                        <a:lumMod val="20000"/>
                        <a:lumOff val="80000"/>
                      </a:schemeClr>
                    </a:solidFill>
                  </a:tcPr>
                </a:tc>
                <a:tc>
                  <a:txBody>
                    <a:bodyPr/>
                    <a:lstStyle/>
                    <a:p>
                      <a:pPr algn="ctr">
                        <a:lnSpc>
                          <a:spcPct val="115000"/>
                        </a:lnSpc>
                        <a:spcAft>
                          <a:spcPts val="0"/>
                        </a:spcAft>
                      </a:pPr>
                      <a:r>
                        <a:rPr lang="en-GB" sz="1400" b="1" dirty="0" smtClean="0">
                          <a:latin typeface="+mn-lt"/>
                          <a:ea typeface="Calibri"/>
                          <a:cs typeface="Times New Roman"/>
                        </a:rPr>
                        <a:t>Catastrophic</a:t>
                      </a:r>
                      <a:endParaRPr lang="en-US" sz="1600" dirty="0" smtClean="0">
                        <a:latin typeface="+mn-lt"/>
                        <a:ea typeface="Calibri"/>
                        <a:cs typeface="Times New Roman"/>
                      </a:endParaRPr>
                    </a:p>
                    <a:p>
                      <a:pPr marL="0" algn="ctr" defTabSz="914400" rtl="0" eaLnBrk="1" latinLnBrk="0" hangingPunct="1">
                        <a:lnSpc>
                          <a:spcPct val="115000"/>
                        </a:lnSpc>
                        <a:spcAft>
                          <a:spcPts val="0"/>
                        </a:spcAft>
                      </a:pPr>
                      <a:r>
                        <a:rPr lang="en-GB" sz="1400" kern="1200" noProof="0" dirty="0" smtClean="0">
                          <a:solidFill>
                            <a:schemeClr val="dk1"/>
                          </a:solidFill>
                          <a:latin typeface="+mn-lt"/>
                          <a:ea typeface="Times New Roman"/>
                          <a:cs typeface="Times New Roman"/>
                        </a:rPr>
                        <a:t> </a:t>
                      </a:r>
                      <a:endParaRPr lang="en-US" sz="1400" kern="1200" dirty="0" smtClean="0">
                        <a:solidFill>
                          <a:schemeClr val="dk1"/>
                        </a:solidFill>
                        <a:latin typeface="+mn-lt"/>
                        <a:ea typeface="Times New Roman"/>
                        <a:cs typeface="Times New Roman"/>
                      </a:endParaRPr>
                    </a:p>
                  </a:txBody>
                  <a:tcPr>
                    <a:lnB w="1905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GB" sz="1400" b="1" dirty="0" smtClean="0">
                          <a:latin typeface="+mn-lt"/>
                          <a:ea typeface="Calibri"/>
                          <a:cs typeface="Times New Roman"/>
                        </a:rPr>
                        <a:t>Major</a:t>
                      </a:r>
                      <a:endParaRPr lang="en-US" sz="1600" dirty="0" smtClean="0">
                        <a:latin typeface="+mn-lt"/>
                        <a:ea typeface="Calibri"/>
                        <a:cs typeface="Times New Roman"/>
                      </a:endParaRPr>
                    </a:p>
                    <a:p>
                      <a:pPr algn="ctr">
                        <a:lnSpc>
                          <a:spcPct val="115000"/>
                        </a:lnSpc>
                        <a:spcAft>
                          <a:spcPts val="0"/>
                        </a:spcAft>
                      </a:pPr>
                      <a:r>
                        <a:rPr kumimoji="0" lang="en-GB" sz="1400" b="0"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600" dirty="0" smtClean="0">
                        <a:latin typeface="+mn-lt"/>
                        <a:ea typeface="Calibri"/>
                        <a:cs typeface="Times New Roman"/>
                      </a:endParaRPr>
                    </a:p>
                  </a:txBody>
                  <a:tcPr>
                    <a:lnB w="1905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GB" sz="1400" b="1" dirty="0" smtClean="0">
                          <a:latin typeface="+mn-lt"/>
                          <a:ea typeface="Calibri"/>
                          <a:cs typeface="Times New Roman"/>
                        </a:rPr>
                        <a:t>Severe</a:t>
                      </a:r>
                      <a:endParaRPr lang="en-US" sz="1600" dirty="0" smtClean="0">
                        <a:latin typeface="+mn-lt"/>
                        <a:ea typeface="Calibri"/>
                        <a:cs typeface="Times New Roman"/>
                      </a:endParaRPr>
                    </a:p>
                    <a:p>
                      <a:pPr algn="ctr">
                        <a:lnSpc>
                          <a:spcPct val="115000"/>
                        </a:lnSpc>
                        <a:spcAft>
                          <a:spcPts val="0"/>
                        </a:spcAft>
                      </a:pPr>
                      <a:r>
                        <a:rPr kumimoji="0" lang="en-GB" sz="1400" b="0"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kern="1200" noProof="0" dirty="0" smtClean="0">
                        <a:solidFill>
                          <a:schemeClr val="dk1"/>
                        </a:solidFill>
                        <a:latin typeface="+mn-lt"/>
                        <a:ea typeface="Times New Roman"/>
                        <a:cs typeface="Times New Roman"/>
                      </a:endParaRPr>
                    </a:p>
                  </a:txBody>
                  <a:tcPr>
                    <a:lnB w="1905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ctr">
                        <a:lnSpc>
                          <a:spcPct val="115000"/>
                        </a:lnSpc>
                        <a:spcAft>
                          <a:spcPts val="0"/>
                        </a:spcAft>
                      </a:pPr>
                      <a:r>
                        <a:rPr lang="en-GB" sz="1400" b="1" dirty="0" smtClean="0">
                          <a:latin typeface="+mn-lt"/>
                          <a:ea typeface="Calibri"/>
                          <a:cs typeface="Times New Roman"/>
                        </a:rPr>
                        <a:t>Minor</a:t>
                      </a:r>
                      <a:endParaRPr lang="en-US" sz="1600" dirty="0" smtClean="0">
                        <a:latin typeface="+mn-lt"/>
                        <a:ea typeface="Calibri"/>
                        <a:cs typeface="Times New Roman"/>
                      </a:endParaRPr>
                    </a:p>
                    <a:p>
                      <a:pPr algn="ctr">
                        <a:lnSpc>
                          <a:spcPct val="115000"/>
                        </a:lnSpc>
                        <a:spcAft>
                          <a:spcPts val="0"/>
                        </a:spcAft>
                      </a:pPr>
                      <a:r>
                        <a:rPr kumimoji="0" lang="en-GB" sz="1400" b="0"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kern="1200" noProof="0" dirty="0" smtClean="0">
                        <a:solidFill>
                          <a:schemeClr val="dk1"/>
                        </a:solidFill>
                        <a:latin typeface="+mn-lt"/>
                        <a:ea typeface="Times New Roman"/>
                        <a:cs typeface="Times New Roman"/>
                      </a:endParaRPr>
                    </a:p>
                  </a:txBody>
                  <a:tcPr>
                    <a:lnB w="19050" cap="flat" cmpd="sng" algn="ctr">
                      <a:solidFill>
                        <a:schemeClr val="bg1"/>
                      </a:solidFill>
                      <a:prstDash val="solid"/>
                      <a:round/>
                      <a:headEnd type="none" w="med" len="med"/>
                      <a:tailEnd type="none" w="med" len="med"/>
                    </a:lnB>
                    <a:solidFill>
                      <a:schemeClr val="accent1">
                        <a:lumMod val="20000"/>
                        <a:lumOff val="80000"/>
                      </a:schemeClr>
                    </a:solidFill>
                  </a:tcPr>
                </a:tc>
              </a:tr>
              <a:tr h="567559">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b="1" dirty="0" smtClean="0">
                          <a:latin typeface="+mn-lt"/>
                          <a:ea typeface="Times New Roman"/>
                          <a:cs typeface="Times New Roman"/>
                        </a:rPr>
                        <a:t>Frequent :</a:t>
                      </a:r>
                    </a:p>
                    <a:p>
                      <a:pPr marL="0" marR="0" indent="0" algn="l" defTabSz="914400" rtl="0" eaLnBrk="1" fontAlgn="auto" latinLnBrk="0" hangingPunct="1">
                        <a:lnSpc>
                          <a:spcPct val="100000"/>
                        </a:lnSpc>
                        <a:spcBef>
                          <a:spcPts val="300"/>
                        </a:spcBef>
                        <a:spcAft>
                          <a:spcPts val="0"/>
                        </a:spcAft>
                        <a:buClrTx/>
                        <a:buSzTx/>
                        <a:buFontTx/>
                        <a:buNone/>
                        <a:tabLst/>
                        <a:defRPr/>
                      </a:pPr>
                      <a:r>
                        <a:rPr kumimoji="0" lang="en-GB" sz="1400" b="1"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GB" sz="1400" b="1" dirty="0" smtClean="0">
                        <a:latin typeface="+mn-lt"/>
                        <a:ea typeface="Times New Roman"/>
                        <a:cs typeface="Times New Roman"/>
                      </a:endParaRPr>
                    </a:p>
                  </a:txBody>
                  <a:tcPr>
                    <a:lnR w="19050" cap="flat" cmpd="sng" algn="ctr">
                      <a:solidFill>
                        <a:schemeClr val="bg1"/>
                      </a:solidFill>
                      <a:prstDash val="solid"/>
                      <a:round/>
                      <a:headEnd type="none" w="med" len="med"/>
                      <a:tailEnd type="none" w="med" len="med"/>
                    </a:ln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US"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67559">
                <a:tc>
                  <a:txBody>
                    <a:bodyPr/>
                    <a:lstStyle/>
                    <a:p>
                      <a:pPr algn="l">
                        <a:lnSpc>
                          <a:spcPct val="100000"/>
                        </a:lnSpc>
                        <a:spcBef>
                          <a:spcPts val="300"/>
                        </a:spcBef>
                      </a:pPr>
                      <a:r>
                        <a:rPr lang="en-GB" sz="1400" b="1" dirty="0" smtClean="0">
                          <a:latin typeface="+mn-lt"/>
                          <a:ea typeface="Times New Roman"/>
                          <a:cs typeface="Times New Roman"/>
                        </a:rPr>
                        <a:t>Probable</a:t>
                      </a:r>
                      <a:endParaRPr lang="en-GB" sz="1400" b="1" baseline="30000" dirty="0" smtClean="0">
                        <a:latin typeface="+mn-lt"/>
                        <a:ea typeface="Times New Roman"/>
                        <a:cs typeface="Times New Roman"/>
                      </a:endParaRPr>
                    </a:p>
                    <a:p>
                      <a:pPr algn="l">
                        <a:lnSpc>
                          <a:spcPct val="100000"/>
                        </a:lnSpc>
                        <a:spcBef>
                          <a:spcPts val="300"/>
                        </a:spcBef>
                      </a:pPr>
                      <a:r>
                        <a:rPr kumimoji="0" lang="en-GB" sz="1400" b="1"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b="1" dirty="0">
                        <a:latin typeface="+mn-lt"/>
                      </a:endParaRPr>
                    </a:p>
                  </a:txBody>
                  <a:tcPr>
                    <a:lnR w="19050" cap="flat" cmpd="sng" algn="ctr">
                      <a:solidFill>
                        <a:schemeClr val="bg1"/>
                      </a:solidFill>
                      <a:prstDash val="solid"/>
                      <a:round/>
                      <a:headEnd type="none" w="med" len="med"/>
                      <a:tailEnd type="none" w="med" len="med"/>
                    </a:ln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2868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b="1" dirty="0" smtClean="0">
                          <a:latin typeface="+mn-lt"/>
                          <a:ea typeface="Times New Roman"/>
                          <a:cs typeface="Times New Roman"/>
                        </a:rPr>
                        <a:t>Occasional</a:t>
                      </a:r>
                      <a:br>
                        <a:rPr lang="en-GB" sz="1400" b="1" dirty="0" smtClean="0">
                          <a:latin typeface="+mn-lt"/>
                          <a:ea typeface="Times New Roman"/>
                          <a:cs typeface="Times New Roman"/>
                        </a:rPr>
                      </a:br>
                      <a:r>
                        <a:rPr kumimoji="0" lang="en-GB" sz="1400" b="1"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b="1" dirty="0" smtClean="0">
                        <a:latin typeface="+mn-lt"/>
                      </a:endParaRPr>
                    </a:p>
                  </a:txBody>
                  <a:tcPr>
                    <a:lnR w="19050" cap="flat" cmpd="sng" algn="ctr">
                      <a:solidFill>
                        <a:schemeClr val="bg1"/>
                      </a:solidFill>
                      <a:prstDash val="solid"/>
                      <a:round/>
                      <a:headEnd type="none" w="med" len="med"/>
                      <a:tailEnd type="none" w="med" len="med"/>
                    </a:ln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2868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b="1" dirty="0" smtClean="0">
                          <a:latin typeface="+mn-lt"/>
                          <a:ea typeface="Times New Roman"/>
                          <a:cs typeface="Times New Roman"/>
                        </a:rPr>
                        <a:t>Remote </a:t>
                      </a:r>
                      <a:br>
                        <a:rPr lang="en-GB" sz="1400" b="1" dirty="0" smtClean="0">
                          <a:latin typeface="+mn-lt"/>
                          <a:ea typeface="Times New Roman"/>
                          <a:cs typeface="Times New Roman"/>
                        </a:rPr>
                      </a:br>
                      <a:r>
                        <a:rPr kumimoji="0" lang="en-GB" sz="1400" b="1"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b="1" dirty="0" smtClean="0">
                        <a:latin typeface="+mn-lt"/>
                      </a:endParaRPr>
                    </a:p>
                  </a:txBody>
                  <a:tcPr>
                    <a:lnR w="19050" cap="flat" cmpd="sng" algn="ctr">
                      <a:solidFill>
                        <a:schemeClr val="bg1"/>
                      </a:solidFill>
                      <a:prstDash val="solid"/>
                      <a:round/>
                      <a:headEnd type="none" w="med" len="med"/>
                      <a:tailEnd type="none" w="med" len="med"/>
                    </a:ln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2868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b="1" dirty="0" smtClean="0">
                          <a:latin typeface="+mn-lt"/>
                          <a:ea typeface="Times New Roman"/>
                          <a:cs typeface="Times New Roman"/>
                        </a:rPr>
                        <a:t>Improbable</a:t>
                      </a:r>
                      <a:br>
                        <a:rPr lang="en-GB" sz="1400" b="1" dirty="0" smtClean="0">
                          <a:latin typeface="+mn-lt"/>
                          <a:ea typeface="Times New Roman"/>
                          <a:cs typeface="Times New Roman"/>
                        </a:rPr>
                      </a:br>
                      <a:r>
                        <a:rPr kumimoji="0" lang="en-GB" sz="1400" b="1"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b="1" dirty="0" smtClean="0">
                        <a:latin typeface="+mn-lt"/>
                        <a:ea typeface="Times New Roman"/>
                        <a:cs typeface="Times New Roman"/>
                      </a:endParaRPr>
                    </a:p>
                  </a:txBody>
                  <a:tcPr>
                    <a:lnR w="19050" cap="flat" cmpd="sng" algn="ctr">
                      <a:solidFill>
                        <a:schemeClr val="bg1"/>
                      </a:solidFill>
                      <a:prstDash val="solid"/>
                      <a:round/>
                      <a:headEnd type="none" w="med" len="med"/>
                      <a:tailEnd type="none" w="med" len="med"/>
                    </a:ln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67559">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b="1" dirty="0" smtClean="0">
                          <a:latin typeface="+mn-lt"/>
                          <a:ea typeface="Times New Roman"/>
                          <a:cs typeface="Times New Roman"/>
                        </a:rPr>
                        <a:t>Negligible</a:t>
                      </a:r>
                    </a:p>
                    <a:p>
                      <a:pPr marL="0" marR="0" indent="0" algn="l" defTabSz="914400" rtl="0" eaLnBrk="1" fontAlgn="auto" latinLnBrk="0" hangingPunct="1">
                        <a:lnSpc>
                          <a:spcPct val="100000"/>
                        </a:lnSpc>
                        <a:spcBef>
                          <a:spcPts val="300"/>
                        </a:spcBef>
                        <a:spcAft>
                          <a:spcPts val="0"/>
                        </a:spcAft>
                        <a:buClrTx/>
                        <a:buSzTx/>
                        <a:buFontTx/>
                        <a:buNone/>
                        <a:tabLst/>
                        <a:defRPr/>
                      </a:pPr>
                      <a:r>
                        <a:rPr kumimoji="0" lang="en-GB" sz="1400" b="1" i="0" u="none" strike="noStrike" kern="1200" cap="none" spc="0" normalizeH="0" baseline="0" noProof="0" dirty="0" smtClean="0">
                          <a:ln>
                            <a:noFill/>
                          </a:ln>
                          <a:solidFill>
                            <a:prstClr val="black"/>
                          </a:solidFill>
                          <a:effectLst/>
                          <a:uLnTx/>
                          <a:uFillTx/>
                          <a:latin typeface="+mn-lt"/>
                          <a:ea typeface="Times New Roman"/>
                          <a:cs typeface="Times New Roman"/>
                        </a:rPr>
                        <a:t> </a:t>
                      </a:r>
                      <a:endParaRPr lang="en-US" sz="1400" b="1" dirty="0" smtClean="0">
                        <a:latin typeface="+mn-lt"/>
                        <a:ea typeface="Times New Roman"/>
                        <a:cs typeface="Times New Roman"/>
                      </a:endParaRPr>
                    </a:p>
                  </a:txBody>
                  <a:tcPr>
                    <a:lnR w="19050" cap="flat" cmpd="sng" algn="ctr">
                      <a:solidFill>
                        <a:schemeClr val="bg1"/>
                      </a:solidFill>
                      <a:prstDash val="solid"/>
                      <a:round/>
                      <a:headEnd type="none" w="med" len="med"/>
                      <a:tailEnd type="none" w="med" len="med"/>
                    </a:ln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endParaRPr lang="en-GB" sz="1400" kern="1200" dirty="0" smtClean="0">
                        <a:ln>
                          <a:solidFill>
                            <a:schemeClr val="bg1"/>
                          </a:solidFill>
                        </a:ln>
                        <a:solidFill>
                          <a:schemeClr val="dk1"/>
                        </a:solidFill>
                        <a:latin typeface="+mn-lt"/>
                        <a:ea typeface="Times New Roman"/>
                        <a:cs typeface="Times New Roman"/>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bl>
          </a:graphicData>
        </a:graphic>
      </p:graphicFrame>
      <p:graphicFrame>
        <p:nvGraphicFramePr>
          <p:cNvPr id="4" name="Table 3"/>
          <p:cNvGraphicFramePr>
            <a:graphicFrameLocks noGrp="1"/>
          </p:cNvGraphicFramePr>
          <p:nvPr/>
        </p:nvGraphicFramePr>
        <p:xfrm>
          <a:off x="2699792" y="2479986"/>
          <a:ext cx="5976664" cy="3288732"/>
        </p:xfrm>
        <a:graphic>
          <a:graphicData uri="http://schemas.openxmlformats.org/drawingml/2006/table">
            <a:tbl>
              <a:tblPr firstRow="1" bandRow="1">
                <a:tableStyleId>{5C22544A-7EE6-4342-B048-85BDC9FD1C3A}</a:tableStyleId>
              </a:tblPr>
              <a:tblGrid>
                <a:gridCol w="1494166"/>
                <a:gridCol w="1494166"/>
                <a:gridCol w="1494166"/>
                <a:gridCol w="1494166"/>
              </a:tblGrid>
              <a:tr h="567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FF0000"/>
                          </a:solidFill>
                          <a:latin typeface="+mn-lt"/>
                        </a:rPr>
                        <a:t>SIL4</a:t>
                      </a:r>
                      <a:endParaRPr lang="en-US" sz="1200" b="1" dirty="0" smtClean="0">
                        <a:solidFill>
                          <a:schemeClr val="tx2"/>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tx2"/>
                        </a:solidFill>
                        <a:latin typeface="+mn-lt"/>
                      </a:endParaRPr>
                    </a:p>
                  </a:txBody>
                  <a:tcPr>
                    <a:lnL w="28575" cap="flat" cmpd="sng" algn="ctr">
                      <a:solidFill>
                        <a:schemeClr val="tx1"/>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accent6">
                              <a:lumMod val="75000"/>
                            </a:schemeClr>
                          </a:solidFill>
                          <a:latin typeface="+mn-lt"/>
                        </a:rPr>
                        <a:t>SIL3</a:t>
                      </a:r>
                    </a:p>
                  </a:txBody>
                  <a:tcPr>
                    <a:lnL w="28575" cap="flat" cmpd="sng" algn="ctr">
                      <a:solidFill>
                        <a:srgbClr val="FF0000"/>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endParaRPr lang="en-GB" sz="1200" b="1" kern="1200" dirty="0" smtClean="0">
                        <a:solidFill>
                          <a:schemeClr val="accent6">
                            <a:lumMod val="75000"/>
                          </a:schemeClr>
                        </a:solidFill>
                        <a:latin typeface="+mn-lt"/>
                        <a:ea typeface="+mn-ea"/>
                        <a:cs typeface="+mn-cs"/>
                      </a:endParaRPr>
                    </a:p>
                  </a:txBody>
                  <a:tcPr>
                    <a:lnL w="19050" cap="flat" cmpd="sng" algn="ctr">
                      <a:solidFill>
                        <a:schemeClr val="bg1"/>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accent6">
                              <a:lumMod val="60000"/>
                              <a:lumOff val="40000"/>
                            </a:schemeClr>
                          </a:solidFill>
                          <a:latin typeface="+mn-lt"/>
                        </a:rPr>
                        <a:t>SIL2</a:t>
                      </a:r>
                      <a:endParaRPr lang="en-GB" sz="1200" b="1" dirty="0" smtClean="0">
                        <a:solidFill>
                          <a:schemeClr val="accent6">
                            <a:lumMod val="60000"/>
                            <a:lumOff val="40000"/>
                          </a:schemeClr>
                        </a:solidFill>
                        <a:latin typeface="+mn-lt"/>
                      </a:endParaRPr>
                    </a:p>
                  </a:txBody>
                  <a:tcPr>
                    <a:lnL w="28575" cap="flat" cmpd="sng" algn="ctr">
                      <a:solidFill>
                        <a:schemeClr val="accent6">
                          <a:lumMod val="75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67559">
                <a:tc>
                  <a:txBody>
                    <a:bodyPr/>
                    <a:lstStyle/>
                    <a:p>
                      <a:pPr algn="l"/>
                      <a:r>
                        <a:rPr lang="en-GB" sz="1400" b="1" kern="1200" dirty="0" smtClean="0">
                          <a:solidFill>
                            <a:schemeClr val="accent6">
                              <a:lumMod val="75000"/>
                            </a:schemeClr>
                          </a:solidFill>
                          <a:latin typeface="+mn-lt"/>
                          <a:ea typeface="+mn-ea"/>
                          <a:cs typeface="+mn-cs"/>
                        </a:rPr>
                        <a:t>SIL3</a:t>
                      </a:r>
                    </a:p>
                  </a:txBody>
                  <a:tcPr>
                    <a:lnL w="28575" cap="flat" cmpd="sng" algn="ctr">
                      <a:solidFill>
                        <a:schemeClr val="tx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rgbClr val="FF0000"/>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endParaRPr lang="en-GB" sz="1200" b="1" kern="1200" dirty="0" smtClean="0">
                        <a:solidFill>
                          <a:schemeClr val="accent6">
                            <a:lumMod val="75000"/>
                          </a:schemeClr>
                        </a:solidFill>
                        <a:latin typeface="+mn-lt"/>
                        <a:ea typeface="+mn-ea"/>
                        <a:cs typeface="+mn-cs"/>
                      </a:endParaRPr>
                    </a:p>
                  </a:txBody>
                  <a:tcPr>
                    <a:lnL w="19050" cap="flat" cmpd="sng" algn="ctr">
                      <a:solidFill>
                        <a:schemeClr val="bg1"/>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SIL2</a:t>
                      </a:r>
                      <a:endParaRPr lang="en-GB" sz="1200" b="1" kern="1200" dirty="0" smtClean="0">
                        <a:solidFill>
                          <a:schemeClr val="accent6">
                            <a:lumMod val="60000"/>
                            <a:lumOff val="40000"/>
                          </a:schemeClr>
                        </a:solidFill>
                        <a:latin typeface="+mn-lt"/>
                        <a:ea typeface="+mn-ea"/>
                        <a:cs typeface="+mn-cs"/>
                      </a:endParaRPr>
                    </a:p>
                  </a:txBody>
                  <a:tcPr>
                    <a:lnL w="28575" cap="flat" cmpd="sng" algn="ctr">
                      <a:solidFill>
                        <a:schemeClr val="accent6">
                          <a:lumMod val="75000"/>
                        </a:schemeClr>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rgbClr val="009900"/>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p>
                  </a:txBody>
                  <a:tcPr>
                    <a:lnL w="28575" cap="flat" cmpd="sng" algn="ctr">
                      <a:solidFill>
                        <a:schemeClr val="tx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endParaRPr lang="en-GB" sz="1200" b="1" kern="1200" dirty="0" smtClean="0">
                        <a:solidFill>
                          <a:schemeClr val="accent6">
                            <a:lumMod val="75000"/>
                          </a:schemeClr>
                        </a:solidFill>
                        <a:latin typeface="+mn-lt"/>
                        <a:ea typeface="+mn-ea"/>
                        <a:cs typeface="+mn-cs"/>
                      </a:endParaRPr>
                    </a:p>
                  </a:txBody>
                  <a:tcPr>
                    <a:lnL w="19050" cap="flat" cmpd="sng" algn="ctr">
                      <a:solidFill>
                        <a:schemeClr val="bg1"/>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SIL2</a:t>
                      </a:r>
                      <a:endParaRPr lang="en-GB" sz="1200" b="1" kern="1200" dirty="0" smtClean="0">
                        <a:solidFill>
                          <a:schemeClr val="accent6">
                            <a:lumMod val="60000"/>
                            <a:lumOff val="40000"/>
                          </a:schemeClr>
                        </a:solidFill>
                        <a:latin typeface="+mn-lt"/>
                        <a:ea typeface="+mn-ea"/>
                        <a:cs typeface="+mn-cs"/>
                      </a:endParaRPr>
                    </a:p>
                  </a:txBody>
                  <a:tcPr>
                    <a:lnL w="28575" cap="flat" cmpd="sng" algn="ctr">
                      <a:solidFill>
                        <a:schemeClr val="accent6">
                          <a:lumMod val="75000"/>
                        </a:schemeClr>
                      </a:solidFill>
                      <a:prstDash val="solid"/>
                      <a:round/>
                      <a:headEnd type="none" w="med" len="med"/>
                      <a:tailEnd type="none" w="med" len="med"/>
                    </a:lnL>
                    <a:lnR w="28575" cap="flat" cmpd="sng" algn="ctr">
                      <a:solidFill>
                        <a:srgbClr val="009900"/>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p>
                  </a:txBody>
                  <a:tcPr>
                    <a:lnL w="28575" cap="flat" cmpd="sng" algn="ctr">
                      <a:solidFill>
                        <a:srgbClr val="0099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rgbClr val="009900"/>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p>
                  </a:txBody>
                  <a:tcPr>
                    <a:lnL w="28575" cap="flat" cmpd="sng" algn="ctr">
                      <a:solidFill>
                        <a:schemeClr val="tx1"/>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SIL2</a:t>
                      </a:r>
                      <a:endParaRPr lang="en-GB" sz="1200" b="1" kern="1200" dirty="0" smtClean="0">
                        <a:solidFill>
                          <a:schemeClr val="accent6">
                            <a:lumMod val="60000"/>
                            <a:lumOff val="40000"/>
                          </a:schemeClr>
                        </a:solidFill>
                        <a:latin typeface="+mn-lt"/>
                        <a:ea typeface="+mn-ea"/>
                        <a:cs typeface="+mn-cs"/>
                      </a:endParaRPr>
                    </a:p>
                  </a:txBody>
                  <a:tcPr>
                    <a:lnL w="28575" cap="flat" cmpd="sng" algn="ctr">
                      <a:solidFill>
                        <a:schemeClr val="accent6">
                          <a:lumMod val="75000"/>
                        </a:schemeClr>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SIL2</a:t>
                      </a:r>
                      <a:endParaRPr lang="en-GB" sz="1200" b="1" kern="1200" dirty="0" smtClean="0">
                        <a:solidFill>
                          <a:schemeClr val="accent6">
                            <a:lumMod val="60000"/>
                            <a:lumOff val="40000"/>
                          </a:schemeClr>
                        </a:solidFill>
                        <a:latin typeface="+mn-lt"/>
                        <a:ea typeface="+mn-ea"/>
                        <a:cs typeface="+mn-cs"/>
                      </a:endParaRPr>
                    </a:p>
                  </a:txBody>
                  <a:tcPr>
                    <a:lnL w="19050" cap="flat" cmpd="sng" algn="ctr">
                      <a:solidFill>
                        <a:schemeClr val="bg1"/>
                      </a:solidFill>
                      <a:prstDash val="solid"/>
                      <a:round/>
                      <a:headEnd type="none" w="med" len="med"/>
                      <a:tailEnd type="none" w="med" len="med"/>
                    </a:lnL>
                    <a:lnR w="28575" cap="flat" cmpd="sng" algn="ctr">
                      <a:solidFill>
                        <a:srgbClr val="009900"/>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rgbClr val="009900"/>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endParaRPr lang="en-GB" sz="1200" b="1" kern="1200" dirty="0" smtClean="0">
                        <a:solidFill>
                          <a:srgbClr val="00B050"/>
                        </a:solidFill>
                        <a:latin typeface="+mn-lt"/>
                        <a:ea typeface="+mn-ea"/>
                        <a:cs typeface="+mn-cs"/>
                      </a:endParaRPr>
                    </a:p>
                  </a:txBody>
                  <a:tcPr>
                    <a:lnL w="28575" cap="flat" cmpd="sng" algn="ctr">
                      <a:solidFill>
                        <a:srgbClr val="009900"/>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SIL3</a:t>
                      </a:r>
                    </a:p>
                  </a:txBody>
                  <a:tcPr>
                    <a:lnL w="28575" cap="flat" cmpd="sng" algn="ctr">
                      <a:solidFill>
                        <a:schemeClr val="tx1"/>
                      </a:solidFill>
                      <a:prstDash val="solid"/>
                      <a:round/>
                      <a:headEnd type="none" w="med" len="med"/>
                      <a:tailEnd type="none" w="med" len="med"/>
                    </a:lnL>
                    <a:lnR w="28575" cap="flat" cmpd="sng" algn="ctr">
                      <a:solidFill>
                        <a:schemeClr val="accent6">
                          <a:lumMod val="75000"/>
                        </a:schemeClr>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accent6">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SIL2</a:t>
                      </a:r>
                      <a:endParaRPr lang="en-GB" sz="1200" b="1" kern="1200" dirty="0" smtClean="0">
                        <a:solidFill>
                          <a:schemeClr val="accent6">
                            <a:lumMod val="60000"/>
                            <a:lumOff val="40000"/>
                          </a:schemeClr>
                        </a:solidFill>
                        <a:latin typeface="+mn-lt"/>
                        <a:ea typeface="+mn-ea"/>
                        <a:cs typeface="+mn-cs"/>
                      </a:endParaRPr>
                    </a:p>
                  </a:txBody>
                  <a:tcPr>
                    <a:lnL w="28575" cap="flat" cmpd="sng" algn="ctr">
                      <a:solidFill>
                        <a:schemeClr val="accent6">
                          <a:lumMod val="75000"/>
                        </a:schemeClr>
                      </a:solidFill>
                      <a:prstDash val="solid"/>
                      <a:round/>
                      <a:headEnd type="none" w="med" len="med"/>
                      <a:tailEnd type="none" w="med" len="med"/>
                    </a:lnL>
                    <a:lnR w="28575" cap="flat" cmpd="sng" algn="ctr">
                      <a:solidFill>
                        <a:srgbClr val="009900"/>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rgbClr val="009900"/>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endParaRPr lang="en-GB" sz="1200" b="1" kern="1200" dirty="0" smtClean="0">
                        <a:solidFill>
                          <a:srgbClr val="00B050"/>
                        </a:solidFill>
                        <a:latin typeface="+mn-lt"/>
                        <a:ea typeface="+mn-ea"/>
                        <a:cs typeface="+mn-cs"/>
                      </a:endParaRPr>
                    </a:p>
                  </a:txBody>
                  <a:tcPr>
                    <a:lnL w="28575" cap="flat" cmpd="sng" algn="ctr">
                      <a:solidFill>
                        <a:srgbClr val="009900"/>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rgbClr val="009900"/>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p>
                  </a:txBody>
                  <a:tcPr>
                    <a:lnL w="1905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567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SIL2</a:t>
                      </a:r>
                    </a:p>
                  </a:txBody>
                  <a:tcPr>
                    <a:lnL w="28575" cap="flat" cmpd="sng" algn="ctr">
                      <a:solidFill>
                        <a:schemeClr val="tx1"/>
                      </a:solidFill>
                      <a:prstDash val="solid"/>
                      <a:round/>
                      <a:headEnd type="none" w="med" len="med"/>
                      <a:tailEnd type="none" w="med" len="med"/>
                    </a:lnL>
                    <a:lnR w="28575" cap="flat" cmpd="sng" algn="ctr">
                      <a:solidFill>
                        <a:srgbClr val="009900"/>
                      </a:solidFill>
                      <a:prstDash val="solid"/>
                      <a:round/>
                      <a:headEnd type="none" w="med" len="med"/>
                      <a:tailEnd type="none" w="med" len="med"/>
                    </a:lnR>
                    <a:lnT w="28575" cap="flat" cmpd="sng" algn="ctr">
                      <a:solidFill>
                        <a:schemeClr val="accent6">
                          <a:lumMod val="75000"/>
                        </a:schemeClr>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p>
                  </a:txBody>
                  <a:tcPr>
                    <a:lnL w="28575" cap="flat" cmpd="sng" algn="ctr">
                      <a:solidFill>
                        <a:srgbClr val="009900"/>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rgbClr val="009900"/>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endParaRPr lang="en-GB" sz="1200" b="1" kern="1200" dirty="0" smtClean="0">
                        <a:solidFill>
                          <a:srgbClr val="00B050"/>
                        </a:solidFill>
                        <a:latin typeface="+mn-lt"/>
                        <a:ea typeface="+mn-ea"/>
                        <a:cs typeface="+mn-cs"/>
                      </a:endParaRPr>
                    </a:p>
                  </a:txBody>
                  <a:tcP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SIL1</a:t>
                      </a:r>
                    </a:p>
                  </a:txBody>
                  <a:tcPr>
                    <a:lnL w="19050" cap="flat" cmpd="sng" algn="ctr">
                      <a:solidFill>
                        <a:schemeClr val="bg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bl>
          </a:graphicData>
        </a:graphic>
      </p:graphicFrame>
      <p:sp>
        <p:nvSpPr>
          <p:cNvPr id="6" name="Cloud Callout 5"/>
          <p:cNvSpPr/>
          <p:nvPr/>
        </p:nvSpPr>
        <p:spPr>
          <a:xfrm>
            <a:off x="2411760" y="3429000"/>
            <a:ext cx="4896544" cy="2664296"/>
          </a:xfrm>
          <a:prstGeom prst="cloudCallout">
            <a:avLst>
              <a:gd name="adj1" fmla="val -49581"/>
              <a:gd name="adj2" fmla="val -663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 table made for managers</a:t>
            </a:r>
          </a:p>
          <a:p>
            <a:pPr algn="ctr"/>
            <a:r>
              <a:rPr lang="en-GB" dirty="0" smtClean="0"/>
              <a:t>Easy understandable naming...</a:t>
            </a:r>
          </a:p>
          <a:p>
            <a:pPr algn="ctr"/>
            <a:endParaRPr lang="en-GB" dirty="0" smtClean="0"/>
          </a:p>
          <a:p>
            <a:pPr algn="ctr"/>
            <a:r>
              <a:rPr lang="en-GB" dirty="0" smtClean="0"/>
              <a:t>underlying logarithmic scale</a:t>
            </a:r>
            <a:endParaRPr lang="en-US" dirty="0"/>
          </a:p>
        </p:txBody>
      </p:sp>
      <p:graphicFrame>
        <p:nvGraphicFramePr>
          <p:cNvPr id="8" name="Table 7"/>
          <p:cNvGraphicFramePr>
            <a:graphicFrameLocks noGrp="1"/>
          </p:cNvGraphicFramePr>
          <p:nvPr/>
        </p:nvGraphicFramePr>
        <p:xfrm>
          <a:off x="467544" y="1628800"/>
          <a:ext cx="8208912" cy="4154130"/>
        </p:xfrm>
        <a:graphic>
          <a:graphicData uri="http://schemas.openxmlformats.org/drawingml/2006/table">
            <a:tbl>
              <a:tblPr firstRow="1" bandRow="1">
                <a:tableStyleId>{5C22544A-7EE6-4342-B048-85BDC9FD1C3A}</a:tableStyleId>
              </a:tblPr>
              <a:tblGrid>
                <a:gridCol w="2232248"/>
                <a:gridCol w="1494166"/>
                <a:gridCol w="1494166"/>
                <a:gridCol w="1494166"/>
                <a:gridCol w="1494166"/>
              </a:tblGrid>
              <a:tr h="865398">
                <a:tc>
                  <a:txBody>
                    <a:bodyPr/>
                    <a:lstStyle/>
                    <a:p>
                      <a:endParaRPr lang="en-US" sz="1400" dirty="0">
                        <a:latin typeface="+mn-lt"/>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lnSpc>
                          <a:spcPct val="115000"/>
                        </a:lnSpc>
                        <a:spcAft>
                          <a:spcPts val="0"/>
                        </a:spcAft>
                      </a:pPr>
                      <a:r>
                        <a:rPr lang="en-GB" sz="1400" b="1" dirty="0" smtClean="0">
                          <a:latin typeface="+mn-lt"/>
                          <a:ea typeface="Calibri"/>
                          <a:cs typeface="Times New Roman"/>
                        </a:rPr>
                        <a:t> </a:t>
                      </a:r>
                      <a:endParaRPr lang="en-US" sz="1600" dirty="0" smtClean="0">
                        <a:latin typeface="+mn-lt"/>
                        <a:ea typeface="Calibri"/>
                        <a:cs typeface="Times New Roman"/>
                      </a:endParaRPr>
                    </a:p>
                    <a:p>
                      <a:pPr marL="0" algn="ctr" defTabSz="914400" rtl="0" eaLnBrk="1" latinLnBrk="0" hangingPunct="1">
                        <a:lnSpc>
                          <a:spcPct val="115000"/>
                        </a:lnSpc>
                        <a:spcAft>
                          <a:spcPts val="0"/>
                        </a:spcAft>
                      </a:pPr>
                      <a:r>
                        <a:rPr lang="en-GB" sz="1400" b="0" kern="1200" noProof="0" dirty="0" smtClean="0">
                          <a:solidFill>
                            <a:schemeClr val="accent1">
                              <a:lumMod val="75000"/>
                            </a:schemeClr>
                          </a:solidFill>
                          <a:latin typeface="+mn-lt"/>
                          <a:ea typeface="Times New Roman"/>
                          <a:cs typeface="Times New Roman"/>
                        </a:rPr>
                        <a:t>... </a:t>
                      </a:r>
                      <a:r>
                        <a:rPr lang="en-US" sz="1400" b="0" kern="1200" dirty="0" smtClean="0">
                          <a:solidFill>
                            <a:schemeClr val="accent1">
                              <a:lumMod val="75000"/>
                            </a:schemeClr>
                          </a:solidFill>
                          <a:latin typeface="+mn-lt"/>
                          <a:ea typeface="Times New Roman"/>
                          <a:cs typeface="Times New Roman"/>
                        </a:rPr>
                        <a:t>5 10</a:t>
                      </a:r>
                      <a:r>
                        <a:rPr lang="en-US" sz="1400" b="0" kern="1200" baseline="30000" dirty="0" smtClean="0">
                          <a:solidFill>
                            <a:schemeClr val="accent1">
                              <a:lumMod val="75000"/>
                            </a:schemeClr>
                          </a:solidFill>
                          <a:latin typeface="+mn-lt"/>
                          <a:ea typeface="Times New Roman"/>
                          <a:cs typeface="Times New Roman"/>
                        </a:rPr>
                        <a:t>7</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endParaRPr lang="en-US" sz="1400" b="0" kern="1200" baseline="30000" dirty="0" smtClean="0">
                        <a:solidFill>
                          <a:schemeClr val="accent1">
                            <a:lumMod val="75000"/>
                          </a:schemeClr>
                        </a:solidFill>
                        <a:latin typeface="+mn-lt"/>
                        <a:ea typeface="Times New Roman"/>
                        <a:cs typeface="Times New Roman"/>
                      </a:endParaRPr>
                    </a:p>
                    <a:p>
                      <a:pPr algn="ctr">
                        <a:lnSpc>
                          <a:spcPct val="115000"/>
                        </a:lnSpc>
                        <a:spcAft>
                          <a:spcPts val="0"/>
                        </a:spcAft>
                      </a:pPr>
                      <a:r>
                        <a:rPr lang="en-GB" sz="1400" b="0" kern="1200" dirty="0" smtClean="0">
                          <a:solidFill>
                            <a:schemeClr val="accent1">
                              <a:lumMod val="75000"/>
                            </a:schemeClr>
                          </a:solidFill>
                          <a:latin typeface="+mn-lt"/>
                          <a:ea typeface="Times New Roman"/>
                          <a:cs typeface="Times New Roman"/>
                        </a:rPr>
                        <a:t>  ...   200 days</a:t>
                      </a:r>
                      <a:endParaRPr lang="en-US" sz="1400" b="0" kern="1200" dirty="0" smtClean="0">
                        <a:solidFill>
                          <a:schemeClr val="accent1">
                            <a:lumMod val="75000"/>
                          </a:schemeClr>
                        </a:solidFill>
                        <a:latin typeface="+mn-lt"/>
                        <a:ea typeface="Times New Roman"/>
                        <a:cs typeface="Times New Roman"/>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GB" sz="1400" b="1" dirty="0" smtClean="0">
                          <a:latin typeface="+mn-lt"/>
                          <a:ea typeface="Calibri"/>
                          <a:cs typeface="Times New Roman"/>
                        </a:rPr>
                        <a:t> </a:t>
                      </a:r>
                      <a:endParaRPr lang="en-US" sz="1600" dirty="0" smtClean="0">
                        <a:latin typeface="+mn-lt"/>
                        <a:ea typeface="Calibri"/>
                        <a:cs typeface="Times New Roman"/>
                      </a:endParaRPr>
                    </a:p>
                    <a:p>
                      <a:pPr algn="ctr">
                        <a:lnSpc>
                          <a:spcPct val="115000"/>
                        </a:lnSpc>
                        <a:spcAft>
                          <a:spcPts val="0"/>
                        </a:spcAft>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5 10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7</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6</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endPar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endParaRPr>
                    </a:p>
                    <a:p>
                      <a:pPr algn="ctr">
                        <a:lnSpc>
                          <a:spcPct val="115000"/>
                        </a:lnSpc>
                        <a:spcAft>
                          <a:spcPts val="0"/>
                        </a:spcAft>
                      </a:pPr>
                      <a:r>
                        <a:rPr lang="en-GB" sz="1400" b="0" kern="1200" noProof="0" dirty="0" smtClean="0">
                          <a:solidFill>
                            <a:schemeClr val="accent1">
                              <a:lumMod val="75000"/>
                            </a:schemeClr>
                          </a:solidFill>
                          <a:latin typeface="+mn-lt"/>
                          <a:ea typeface="Times New Roman"/>
                          <a:cs typeface="Times New Roman"/>
                        </a:rPr>
                        <a:t>   200  – 20  </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Calibri"/>
                          <a:cs typeface="Times New Roman"/>
                        </a:rPr>
                        <a:t>days</a:t>
                      </a:r>
                      <a:endParaRPr lang="en-US" sz="1600" b="0" dirty="0" smtClean="0">
                        <a:solidFill>
                          <a:schemeClr val="accent1">
                            <a:lumMod val="75000"/>
                          </a:schemeClr>
                        </a:solidFill>
                        <a:latin typeface="+mn-lt"/>
                        <a:ea typeface="Calibri"/>
                        <a:cs typeface="Times New Roman"/>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GB" sz="1400" b="1" dirty="0" smtClean="0">
                          <a:latin typeface="+mn-lt"/>
                          <a:ea typeface="Calibri"/>
                          <a:cs typeface="Times New Roman"/>
                        </a:rPr>
                        <a:t> </a:t>
                      </a:r>
                      <a:endParaRPr lang="en-US" sz="1600" dirty="0" smtClean="0">
                        <a:latin typeface="+mn-lt"/>
                        <a:ea typeface="Calibri"/>
                        <a:cs typeface="Times New Roman"/>
                      </a:endParaRPr>
                    </a:p>
                    <a:p>
                      <a:pPr algn="ctr">
                        <a:lnSpc>
                          <a:spcPct val="115000"/>
                        </a:lnSpc>
                        <a:spcAft>
                          <a:spcPts val="0"/>
                        </a:spcAft>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6</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5</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endPar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endParaRPr>
                    </a:p>
                    <a:p>
                      <a:pPr marL="0" marR="0" indent="0" algn="ctr" defTabSz="914400" rtl="0" eaLnBrk="1" fontAlgn="auto" latinLnBrk="0" hangingPunct="1">
                        <a:lnSpc>
                          <a:spcPct val="115000"/>
                        </a:lnSpc>
                        <a:spcBef>
                          <a:spcPts val="0"/>
                        </a:spcBef>
                        <a:spcAft>
                          <a:spcPts val="0"/>
                        </a:spcAft>
                        <a:buClrTx/>
                        <a:buSzTx/>
                        <a:buFontTx/>
                        <a:buNone/>
                        <a:tabLst/>
                        <a:defRPr/>
                      </a:pPr>
                      <a:r>
                        <a:rPr lang="en-GB" sz="1400" b="0" kern="1200" noProof="0" dirty="0" smtClean="0">
                          <a:solidFill>
                            <a:schemeClr val="accent1">
                              <a:lumMod val="75000"/>
                            </a:schemeClr>
                          </a:solidFill>
                          <a:latin typeface="+mn-lt"/>
                          <a:ea typeface="Times New Roman"/>
                          <a:cs typeface="Times New Roman"/>
                        </a:rPr>
                        <a:t>   20  –  3  days</a:t>
                      </a:r>
                      <a:endParaRPr lang="en-US" sz="1400" b="0" kern="1200" noProof="0" dirty="0" smtClean="0">
                        <a:solidFill>
                          <a:schemeClr val="accent1">
                            <a:lumMod val="75000"/>
                          </a:schemeClr>
                        </a:solidFill>
                        <a:latin typeface="+mn-lt"/>
                        <a:ea typeface="Times New Roman"/>
                        <a:cs typeface="Times New Roman"/>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15000"/>
                        </a:lnSpc>
                        <a:spcAft>
                          <a:spcPts val="0"/>
                        </a:spcAft>
                      </a:pPr>
                      <a:r>
                        <a:rPr lang="en-GB" sz="1400" b="1" dirty="0" smtClean="0">
                          <a:latin typeface="+mn-lt"/>
                          <a:ea typeface="Calibri"/>
                          <a:cs typeface="Times New Roman"/>
                        </a:rPr>
                        <a:t> </a:t>
                      </a:r>
                      <a:endParaRPr lang="en-US" sz="1600" dirty="0" smtClean="0">
                        <a:latin typeface="+mn-lt"/>
                        <a:ea typeface="Calibri"/>
                        <a:cs typeface="Times New Roman"/>
                      </a:endParaRPr>
                    </a:p>
                    <a:p>
                      <a:pPr algn="ctr">
                        <a:lnSpc>
                          <a:spcPct val="115000"/>
                        </a:lnSpc>
                        <a:spcAft>
                          <a:spcPts val="0"/>
                        </a:spcAft>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5</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a:t>
                      </a:r>
                      <a:r>
                        <a:rPr lang="en-US" sz="1400" b="0" kern="1200" dirty="0" smtClean="0">
                          <a:solidFill>
                            <a:schemeClr val="accent1">
                              <a:lumMod val="75000"/>
                            </a:schemeClr>
                          </a:solidFill>
                          <a:latin typeface="+mn-lt"/>
                          <a:ea typeface="Times New Roman"/>
                          <a:cs typeface="Times New Roman"/>
                        </a:rPr>
                        <a:t> </a:t>
                      </a:r>
                      <a:r>
                        <a:rPr lang="en-US" sz="1400" b="0" kern="1200" dirty="0" err="1" smtClean="0">
                          <a:solidFill>
                            <a:schemeClr val="accent1">
                              <a:lumMod val="75000"/>
                            </a:schemeClr>
                          </a:solidFill>
                          <a:latin typeface="+mn-lt"/>
                          <a:ea typeface="Times New Roman"/>
                          <a:cs typeface="Times New Roman"/>
                        </a:rPr>
                        <a:t>ChF</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a:t>
                      </a:r>
                    </a:p>
                    <a:p>
                      <a:pPr marL="0" marR="0" indent="0" algn="ctr" defTabSz="914400" rtl="0" eaLnBrk="1" fontAlgn="auto" latinLnBrk="0" hangingPunct="1">
                        <a:lnSpc>
                          <a:spcPct val="115000"/>
                        </a:lnSpc>
                        <a:spcBef>
                          <a:spcPts val="0"/>
                        </a:spcBef>
                        <a:spcAft>
                          <a:spcPts val="0"/>
                        </a:spcAft>
                        <a:buClrTx/>
                        <a:buSzTx/>
                        <a:buFontTx/>
                        <a:buNone/>
                        <a:tabLst/>
                        <a:defRPr/>
                      </a:pPr>
                      <a:r>
                        <a:rPr lang="en-GB" sz="1400" b="0" kern="1200" noProof="0" dirty="0" smtClean="0">
                          <a:solidFill>
                            <a:schemeClr val="accent1">
                              <a:lumMod val="75000"/>
                            </a:schemeClr>
                          </a:solidFill>
                          <a:latin typeface="+mn-lt"/>
                          <a:ea typeface="Times New Roman"/>
                          <a:cs typeface="Times New Roman"/>
                        </a:rPr>
                        <a:t>    3  ... days</a:t>
                      </a:r>
                      <a:endParaRPr lang="en-US" sz="1400" b="0" kern="1200" noProof="0" dirty="0" smtClean="0">
                        <a:solidFill>
                          <a:schemeClr val="accent1">
                            <a:lumMod val="75000"/>
                          </a:schemeClr>
                        </a:solidFill>
                        <a:latin typeface="+mn-lt"/>
                        <a:ea typeface="Times New Roman"/>
                        <a:cs typeface="Times New Roman"/>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67559">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p>
                    <a:p>
                      <a:pPr marL="0" marR="0" indent="0" algn="l" defTabSz="914400" rtl="0" eaLnBrk="1" fontAlgn="auto" latinLnBrk="0" hangingPunct="1">
                        <a:lnSpc>
                          <a:spcPct val="100000"/>
                        </a:lnSpc>
                        <a:spcBef>
                          <a:spcPts val="30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0</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a:t>
                      </a:r>
                      <a:endParaRPr lang="en-GB" sz="1400" dirty="0" smtClean="0">
                        <a:solidFill>
                          <a:schemeClr val="accent1">
                            <a:lumMod val="75000"/>
                          </a:schemeClr>
                        </a:solidFill>
                        <a:latin typeface="+mn-lt"/>
                        <a:ea typeface="Times New Roman"/>
                        <a:cs typeface="Times New Roman"/>
                      </a:endParaRPr>
                    </a:p>
                  </a:txBody>
                  <a:tcPr>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tx2"/>
                        </a:solidFill>
                        <a:latin typeface="+mn-lt"/>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dirty="0" smtClean="0">
                        <a:solidFill>
                          <a:schemeClr val="accent6">
                            <a:lumMod val="75000"/>
                          </a:schemeClr>
                        </a:solidFill>
                        <a:latin typeface="+mn-lt"/>
                      </a:endParaRPr>
                    </a:p>
                  </a:txBody>
                  <a:tcPr>
                    <a:lnL w="28575"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dirty="0" smtClean="0">
                        <a:solidFill>
                          <a:schemeClr val="accent6">
                            <a:lumMod val="60000"/>
                            <a:lumOff val="40000"/>
                          </a:schemeClr>
                        </a:solidFill>
                        <a:latin typeface="+mn-lt"/>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67559">
                <a:tc>
                  <a:txBody>
                    <a:bodyPr/>
                    <a:lstStyle/>
                    <a:p>
                      <a:pPr algn="l">
                        <a:lnSpc>
                          <a:spcPct val="100000"/>
                        </a:lnSpc>
                        <a:spcBef>
                          <a:spcPts val="300"/>
                        </a:spcBef>
                      </a:pPr>
                      <a:r>
                        <a:rPr lang="en-GB" sz="1400" dirty="0" smtClean="0">
                          <a:latin typeface="+mn-lt"/>
                          <a:ea typeface="Times New Roman"/>
                          <a:cs typeface="Times New Roman"/>
                        </a:rPr>
                        <a:t> </a:t>
                      </a:r>
                      <a:endParaRPr lang="en-GB" sz="1400" baseline="30000" dirty="0" smtClean="0">
                        <a:latin typeface="+mn-lt"/>
                        <a:ea typeface="Times New Roman"/>
                        <a:cs typeface="Times New Roman"/>
                      </a:endParaRPr>
                    </a:p>
                    <a:p>
                      <a:pPr algn="l">
                        <a:lnSpc>
                          <a:spcPct val="100000"/>
                        </a:lnSpc>
                        <a:spcBef>
                          <a:spcPts val="300"/>
                        </a:spcBef>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-1</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0</a:t>
                      </a:r>
                      <a:endParaRPr lang="en-US" sz="1400" dirty="0">
                        <a:solidFill>
                          <a:schemeClr val="accent1">
                            <a:lumMod val="75000"/>
                          </a:schemeClr>
                        </a:solidFill>
                        <a:latin typeface="+mn-lt"/>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l"/>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br>
                        <a:rPr lang="en-GB" sz="1400" dirty="0" smtClean="0">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-2</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-1</a:t>
                      </a:r>
                      <a:endParaRPr lang="en-US" sz="1400" dirty="0" smtClean="0">
                        <a:solidFill>
                          <a:schemeClr val="accent1">
                            <a:lumMod val="75000"/>
                          </a:schemeClr>
                        </a:solidFill>
                        <a:latin typeface="+mn-lt"/>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br>
                        <a:rPr lang="en-GB" sz="1400" dirty="0" smtClean="0">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-3</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-2</a:t>
                      </a:r>
                      <a:endParaRPr lang="en-US" sz="1400" dirty="0" smtClean="0">
                        <a:solidFill>
                          <a:schemeClr val="accent1">
                            <a:lumMod val="75000"/>
                          </a:schemeClr>
                        </a:solidFill>
                        <a:latin typeface="+mn-lt"/>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br>
                        <a:rPr lang="en-GB" sz="1400" dirty="0" smtClean="0">
                          <a:latin typeface="+mn-lt"/>
                          <a:ea typeface="Times New Roman"/>
                          <a:cs typeface="Times New Roman"/>
                        </a:rPr>
                      </a:b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-4</a:t>
                      </a: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-3</a:t>
                      </a:r>
                      <a:endParaRPr lang="en-US" sz="1400" dirty="0" smtClean="0">
                        <a:solidFill>
                          <a:schemeClr val="accent1">
                            <a:lumMod val="75000"/>
                          </a:schemeClr>
                        </a:solidFill>
                        <a:latin typeface="+mn-lt"/>
                        <a:ea typeface="Times New Roman"/>
                        <a:cs typeface="Times New Roman"/>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75000"/>
                          </a:schemeClr>
                        </a:solidFill>
                        <a:latin typeface="+mn-lt"/>
                        <a:ea typeface="+mn-ea"/>
                        <a:cs typeface="+mn-cs"/>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67559">
                <a:tc>
                  <a:txBody>
                    <a:bodyPr/>
                    <a:lstStyle/>
                    <a:p>
                      <a:pPr marL="0" marR="0" indent="0" algn="l" defTabSz="914400" rtl="0" eaLnBrk="1" fontAlgn="auto" latinLnBrk="0" hangingPunct="1">
                        <a:lnSpc>
                          <a:spcPct val="100000"/>
                        </a:lnSpc>
                        <a:spcBef>
                          <a:spcPts val="300"/>
                        </a:spcBef>
                        <a:spcAft>
                          <a:spcPts val="0"/>
                        </a:spcAft>
                        <a:buClrTx/>
                        <a:buSzTx/>
                        <a:buFontTx/>
                        <a:buNone/>
                        <a:tabLst/>
                        <a:defRPr/>
                      </a:pPr>
                      <a:r>
                        <a:rPr lang="en-GB" sz="1400" dirty="0" smtClean="0">
                          <a:latin typeface="+mn-lt"/>
                          <a:ea typeface="Times New Roman"/>
                          <a:cs typeface="Times New Roman"/>
                        </a:rPr>
                        <a:t> </a:t>
                      </a:r>
                    </a:p>
                    <a:p>
                      <a:pPr marL="0" marR="0" indent="0" algn="l" defTabSz="914400" rtl="0" eaLnBrk="1" fontAlgn="auto" latinLnBrk="0" hangingPunct="1">
                        <a:lnSpc>
                          <a:spcPct val="100000"/>
                        </a:lnSpc>
                        <a:spcBef>
                          <a:spcPts val="300"/>
                        </a:spcBef>
                        <a:spcAft>
                          <a:spcPts val="0"/>
                        </a:spcAft>
                        <a:buClrTx/>
                        <a:buSzTx/>
                        <a:buFontTx/>
                        <a:buNone/>
                        <a:tabLst/>
                        <a:defRPr/>
                      </a:pPr>
                      <a:r>
                        <a:rPr kumimoji="0" lang="en-GB" sz="1400" b="0" i="0" u="none" strike="noStrike" kern="1200" cap="none" spc="0" normalizeH="0" baseline="0" noProof="0" dirty="0" smtClean="0">
                          <a:ln>
                            <a:noFill/>
                          </a:ln>
                          <a:solidFill>
                            <a:schemeClr val="accent1">
                              <a:lumMod val="75000"/>
                            </a:schemeClr>
                          </a:solidFill>
                          <a:effectLst/>
                          <a:uLnTx/>
                          <a:uFillTx/>
                          <a:latin typeface="+mn-lt"/>
                          <a:ea typeface="Times New Roman"/>
                          <a:cs typeface="Times New Roman"/>
                        </a:rPr>
                        <a:t>       – 10</a:t>
                      </a:r>
                      <a:r>
                        <a:rPr kumimoji="0" lang="en-GB" sz="1400" b="0" i="0" u="none" strike="noStrike" kern="1200" cap="none" spc="0" normalizeH="0" baseline="30000" noProof="0" dirty="0" smtClean="0">
                          <a:ln>
                            <a:noFill/>
                          </a:ln>
                          <a:solidFill>
                            <a:schemeClr val="accent1">
                              <a:lumMod val="75000"/>
                            </a:schemeClr>
                          </a:solidFill>
                          <a:effectLst/>
                          <a:uLnTx/>
                          <a:uFillTx/>
                          <a:latin typeface="+mn-lt"/>
                          <a:ea typeface="Times New Roman"/>
                          <a:cs typeface="Times New Roman"/>
                        </a:rPr>
                        <a:t>-4</a:t>
                      </a:r>
                      <a:endParaRPr lang="en-US" sz="1400" dirty="0" smtClean="0">
                        <a:solidFill>
                          <a:schemeClr val="accent1">
                            <a:lumMod val="75000"/>
                          </a:schemeClr>
                        </a:solidFill>
                        <a:latin typeface="+mn-lt"/>
                        <a:ea typeface="Times New Roman"/>
                        <a:cs typeface="Times New Roman"/>
                      </a:endParaRPr>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6">
                            <a:lumMod val="60000"/>
                            <a:lumOff val="40000"/>
                          </a:schemeClr>
                        </a:solidFill>
                        <a:latin typeface="+mn-lt"/>
                        <a:ea typeface="+mn-ea"/>
                        <a:cs typeface="+mn-cs"/>
                      </a:endParaRPr>
                    </a:p>
                  </a:txBody>
                  <a:tcPr>
                    <a:lnL w="1270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00B050"/>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rgbClr val="00B050"/>
                        </a:solidFill>
                        <a:latin typeface="+mn-lt"/>
                        <a:ea typeface="+mn-ea"/>
                        <a:cs typeface="+mn-cs"/>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7" name="Rectangle 6"/>
          <p:cNvSpPr/>
          <p:nvPr/>
        </p:nvSpPr>
        <p:spPr>
          <a:xfrm>
            <a:off x="2699792" y="2464821"/>
            <a:ext cx="5976664" cy="3303897"/>
          </a:xfrm>
          <a:prstGeom prst="rect">
            <a:avLst/>
          </a:prstGeom>
          <a:gradFill flip="none" rotWithShape="1">
            <a:gsLst>
              <a:gs pos="12000">
                <a:srgbClr val="FF0000">
                  <a:alpha val="70000"/>
                </a:srgbClr>
              </a:gs>
              <a:gs pos="37000">
                <a:srgbClr val="EC6C0A">
                  <a:alpha val="69804"/>
                </a:srgbClr>
              </a:gs>
              <a:gs pos="68000">
                <a:srgbClr val="FF9900">
                  <a:alpha val="69804"/>
                </a:srgbClr>
              </a:gs>
              <a:gs pos="88000">
                <a:srgbClr val="009900"/>
              </a:gs>
            </a:gsLst>
            <a:lin ang="4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tIns="36000" rtlCol="0" anchor="t"/>
          <a:lstStyle/>
          <a:p>
            <a:pPr>
              <a:lnSpc>
                <a:spcPct val="225000"/>
              </a:lnSpc>
              <a:tabLst>
                <a:tab pos="0" algn="l"/>
                <a:tab pos="1527175" algn="l"/>
                <a:tab pos="2960688" algn="l"/>
                <a:tab pos="4487863" algn="l"/>
              </a:tabLst>
            </a:pPr>
            <a:r>
              <a:rPr lang="en-GB" sz="1400" dirty="0" smtClean="0"/>
              <a:t>10</a:t>
            </a:r>
            <a:r>
              <a:rPr lang="en-GB" sz="2400" baseline="30000" dirty="0" smtClean="0"/>
              <a:t>8</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7</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6</a:t>
            </a:r>
            <a:r>
              <a:rPr lang="en-GB" sz="1400" dirty="0" smtClean="0"/>
              <a:t> </a:t>
            </a:r>
            <a:r>
              <a:rPr lang="en-GB" sz="1400" dirty="0" err="1" smtClean="0"/>
              <a:t>Chf</a:t>
            </a:r>
            <a:r>
              <a:rPr lang="en-GB" sz="1400" dirty="0" smtClean="0"/>
              <a:t> y</a:t>
            </a:r>
            <a:r>
              <a:rPr lang="en-GB" sz="1400" baseline="30000" dirty="0" smtClean="0"/>
              <a:t>-1 </a:t>
            </a:r>
            <a:r>
              <a:rPr lang="en-GB" sz="1400" dirty="0" smtClean="0"/>
              <a:t> 	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7</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6</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6</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5</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2</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4</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2</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1</a:t>
            </a:r>
            <a:r>
              <a:rPr lang="en-GB" sz="1400" dirty="0" smtClean="0"/>
              <a:t> </a:t>
            </a:r>
            <a:r>
              <a:rPr lang="en-GB" sz="1400" dirty="0" err="1" smtClean="0"/>
              <a:t>Chf</a:t>
            </a:r>
            <a:r>
              <a:rPr lang="en-GB" sz="1400" dirty="0" smtClean="0"/>
              <a:t> y</a:t>
            </a:r>
            <a:r>
              <a:rPr lang="en-GB" sz="1400" baseline="30000" dirty="0" smtClean="0"/>
              <a:t>-1</a:t>
            </a:r>
            <a:r>
              <a:rPr lang="en-GB" sz="1400" dirty="0" smtClean="0"/>
              <a:t> </a:t>
            </a:r>
            <a:br>
              <a:rPr lang="en-GB" sz="1400" dirty="0" smtClean="0"/>
            </a:br>
            <a:r>
              <a:rPr lang="en-GB" sz="1400" dirty="0" smtClean="0"/>
              <a:t>10</a:t>
            </a:r>
            <a:r>
              <a:rPr lang="en-GB" sz="2400" baseline="30000" dirty="0" smtClean="0"/>
              <a:t>3</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2</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1</a:t>
            </a:r>
            <a:r>
              <a:rPr lang="en-GB" sz="1400" dirty="0" smtClean="0"/>
              <a:t> </a:t>
            </a:r>
            <a:r>
              <a:rPr lang="en-GB" sz="1400" dirty="0" err="1" smtClean="0"/>
              <a:t>Chf</a:t>
            </a:r>
            <a:r>
              <a:rPr lang="en-GB" sz="1400" dirty="0" smtClean="0"/>
              <a:t> y</a:t>
            </a:r>
            <a:r>
              <a:rPr lang="en-GB" sz="1400" baseline="30000" dirty="0" smtClean="0"/>
              <a:t>-1</a:t>
            </a:r>
            <a:r>
              <a:rPr lang="en-GB" sz="1400" dirty="0" smtClean="0"/>
              <a:t> 	10</a:t>
            </a:r>
            <a:r>
              <a:rPr lang="en-GB" sz="2400" baseline="30000" dirty="0" smtClean="0"/>
              <a:t>0</a:t>
            </a:r>
            <a:r>
              <a:rPr lang="en-GB" sz="1400" dirty="0" smtClean="0"/>
              <a:t> </a:t>
            </a:r>
            <a:r>
              <a:rPr lang="en-GB" sz="1400" dirty="0" err="1" smtClean="0"/>
              <a:t>Chf</a:t>
            </a:r>
            <a:r>
              <a:rPr lang="en-GB" sz="1400" dirty="0" smtClean="0"/>
              <a:t> y</a:t>
            </a:r>
            <a:r>
              <a:rPr lang="en-GB" sz="1400" baseline="30000" dirty="0" smtClean="0"/>
              <a:t>-1</a:t>
            </a:r>
            <a:r>
              <a:rPr lang="en-GB" sz="1400" dirty="0" smtClean="0"/>
              <a:t> </a:t>
            </a:r>
            <a:endParaRPr lang="en-GB" dirty="0" smtClean="0"/>
          </a:p>
        </p:txBody>
      </p:sp>
      <p:graphicFrame>
        <p:nvGraphicFramePr>
          <p:cNvPr id="9" name="Table 8"/>
          <p:cNvGraphicFramePr>
            <a:graphicFrameLocks noGrp="1"/>
          </p:cNvGraphicFramePr>
          <p:nvPr/>
        </p:nvGraphicFramePr>
        <p:xfrm>
          <a:off x="2699792" y="2492896"/>
          <a:ext cx="5976664" cy="3288732"/>
        </p:xfrm>
        <a:graphic>
          <a:graphicData uri="http://schemas.openxmlformats.org/drawingml/2006/table">
            <a:tbl>
              <a:tblPr firstRow="1" bandRow="1">
                <a:tableStyleId>{5C22544A-7EE6-4342-B048-85BDC9FD1C3A}</a:tableStyleId>
              </a:tblPr>
              <a:tblGrid>
                <a:gridCol w="1494166"/>
                <a:gridCol w="1494166"/>
                <a:gridCol w="1494166"/>
                <a:gridCol w="1494166"/>
              </a:tblGrid>
              <a:tr h="567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rgbClr val="FF0000"/>
                          </a:solidFill>
                          <a:latin typeface="+mn-lt"/>
                        </a:rPr>
                        <a:t>          </a:t>
                      </a:r>
                      <a:r>
                        <a:rPr lang="en-GB" sz="1200" b="1" dirty="0" smtClean="0">
                          <a:solidFill>
                            <a:schemeClr val="tx2"/>
                          </a:solidFill>
                          <a:latin typeface="+mn-lt"/>
                        </a:rPr>
                        <a:t>~1000%</a:t>
                      </a:r>
                      <a:endParaRPr lang="en-US" sz="1200" b="1" dirty="0" smtClean="0">
                        <a:solidFill>
                          <a:schemeClr val="tx2"/>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tx2"/>
                        </a:solidFill>
                        <a:latin typeface="+mn-lt"/>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1905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accent6">
                              <a:lumMod val="75000"/>
                            </a:schemeClr>
                          </a:solidFill>
                          <a:latin typeface="+mn-lt"/>
                        </a:rPr>
                        <a:t>          </a:t>
                      </a:r>
                      <a:r>
                        <a:rPr lang="en-GB" sz="1200" b="1" dirty="0" smtClean="0">
                          <a:solidFill>
                            <a:schemeClr val="tx2"/>
                          </a:solidFill>
                          <a:latin typeface="+mn-lt"/>
                        </a:rPr>
                        <a:t>~100%</a:t>
                      </a:r>
                      <a:endParaRPr lang="en-GB" sz="1400" b="1" dirty="0" smtClean="0">
                        <a:solidFill>
                          <a:schemeClr val="accent6">
                            <a:lumMod val="75000"/>
                          </a:schemeClr>
                        </a:solidFill>
                        <a:latin typeface="+mn-lt"/>
                      </a:endParaRPr>
                    </a:p>
                  </a:txBody>
                  <a:tcPr>
                    <a:lnL w="28575" cap="flat" cmpd="sng" algn="ctr">
                      <a:noFill/>
                      <a:prstDash val="solid"/>
                      <a:round/>
                      <a:headEnd type="none" w="med" len="med"/>
                      <a:tailEnd type="none" w="med" len="med"/>
                    </a:lnL>
                    <a:lnR w="12700" cmpd="sng">
                      <a:noFill/>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~10%</a:t>
                      </a: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dirty="0" smtClean="0">
                          <a:solidFill>
                            <a:schemeClr val="accent6">
                              <a:lumMod val="60000"/>
                              <a:lumOff val="40000"/>
                            </a:schemeClr>
                          </a:solidFill>
                          <a:latin typeface="+mn-lt"/>
                        </a:rPr>
                        <a:t>          </a:t>
                      </a:r>
                      <a:r>
                        <a:rPr lang="en-GB" sz="1200" b="1" dirty="0" smtClean="0">
                          <a:solidFill>
                            <a:schemeClr val="tx2"/>
                          </a:solidFill>
                          <a:latin typeface="+mn-lt"/>
                        </a:rPr>
                        <a:t>~1%</a:t>
                      </a:r>
                      <a:endParaRPr lang="en-GB" sz="1200" b="1" dirty="0" smtClean="0">
                        <a:solidFill>
                          <a:schemeClr val="accent6">
                            <a:lumMod val="60000"/>
                            <a:lumOff val="40000"/>
                          </a:schemeClr>
                        </a:solidFill>
                        <a:latin typeface="+mn-lt"/>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tr>
              <a:tr h="567559">
                <a:tc>
                  <a:txBody>
                    <a:bodyPr/>
                    <a:lstStyle/>
                    <a:p>
                      <a:pPr algn="l"/>
                      <a:r>
                        <a:rPr lang="en-GB" sz="1400" b="1" baseline="0" dirty="0" smtClean="0">
                          <a:solidFill>
                            <a:srgbClr val="FF0000"/>
                          </a:solidFill>
                          <a:latin typeface="+mn-lt"/>
                        </a:rPr>
                        <a:t>          </a:t>
                      </a:r>
                      <a:r>
                        <a:rPr lang="en-GB" sz="1200" b="1" dirty="0" smtClean="0">
                          <a:solidFill>
                            <a:schemeClr val="tx2"/>
                          </a:solidFill>
                          <a:latin typeface="+mn-lt"/>
                        </a:rPr>
                        <a:t>~100%</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75000"/>
                            </a:schemeClr>
                          </a:solidFill>
                          <a:latin typeface="+mn-lt"/>
                          <a:ea typeface="+mn-ea"/>
                          <a:cs typeface="+mn-cs"/>
                        </a:rPr>
                        <a:t>       </a:t>
                      </a: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~10%</a:t>
                      </a:r>
                      <a:endParaRPr lang="en-GB" sz="1400" b="1" kern="1200" dirty="0" smtClean="0">
                        <a:solidFill>
                          <a:schemeClr val="accent6">
                            <a:lumMod val="75000"/>
                          </a:schemeClr>
                        </a:solidFill>
                        <a:latin typeface="+mn-lt"/>
                        <a:ea typeface="+mn-ea"/>
                        <a:cs typeface="+mn-cs"/>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a:t>
                      </a: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381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381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~10%</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75000"/>
                            </a:schemeClr>
                          </a:solidFill>
                          <a:latin typeface="+mn-lt"/>
                          <a:ea typeface="+mn-ea"/>
                          <a:cs typeface="+mn-cs"/>
                        </a:rPr>
                        <a:t>       </a:t>
                      </a: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a:t>
                      </a:r>
                      <a:endParaRPr lang="en-GB" sz="1200" b="1" kern="1200" dirty="0" smtClean="0">
                        <a:solidFill>
                          <a:schemeClr val="accent6">
                            <a:lumMod val="75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~0.01%</a:t>
                      </a: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75000"/>
                            </a:schemeClr>
                          </a:solidFill>
                          <a:latin typeface="+mn-lt"/>
                          <a:ea typeface="+mn-ea"/>
                          <a:cs typeface="+mn-cs"/>
                        </a:rPr>
                        <a:t>          </a:t>
                      </a:r>
                      <a:r>
                        <a:rPr lang="en-GB" sz="1200" b="1" dirty="0" smtClean="0">
                          <a:solidFill>
                            <a:schemeClr val="tx2"/>
                          </a:solidFill>
                          <a:latin typeface="+mn-lt"/>
                        </a:rPr>
                        <a:t>~1%</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~0.01%</a:t>
                      </a:r>
                      <a:endParaRPr lang="en-GB" sz="1200" b="1" kern="1200" dirty="0" smtClean="0">
                        <a:solidFill>
                          <a:schemeClr val="accent6">
                            <a:lumMod val="60000"/>
                            <a:lumOff val="40000"/>
                          </a:schemeClr>
                        </a:solidFill>
                        <a:latin typeface="+mn-lt"/>
                        <a:ea typeface="+mn-ea"/>
                        <a:cs typeface="+mn-cs"/>
                      </a:endParaRPr>
                    </a:p>
                  </a:txBody>
                  <a:tcPr>
                    <a:lnL w="12700" cmpd="sng">
                      <a:noFill/>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~0.001%</a:t>
                      </a: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286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baseline="0" dirty="0" smtClean="0">
                          <a:solidFill>
                            <a:schemeClr val="tx2"/>
                          </a:solidFill>
                          <a:latin typeface="+mn-lt"/>
                        </a:rPr>
                        <a:t>          </a:t>
                      </a:r>
                      <a:r>
                        <a:rPr lang="en-GB" sz="1200" b="1" dirty="0" smtClean="0">
                          <a:solidFill>
                            <a:schemeClr val="tx2"/>
                          </a:solidFill>
                          <a:latin typeface="+mn-lt"/>
                        </a:rPr>
                        <a:t>~0.1%</a:t>
                      </a:r>
                      <a:endParaRPr lang="en-GB" sz="1400" b="1" kern="1200" dirty="0" smtClean="0">
                        <a:solidFill>
                          <a:schemeClr val="accent6">
                            <a:lumMod val="75000"/>
                          </a:schemeClr>
                        </a:solidFill>
                        <a:latin typeface="+mn-lt"/>
                        <a:ea typeface="+mn-ea"/>
                        <a:cs typeface="+mn-cs"/>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400" b="1" kern="120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~0.01%</a:t>
                      </a:r>
                      <a:endParaRPr lang="en-GB" sz="1200" b="1" kern="1200" dirty="0" smtClean="0">
                        <a:solidFill>
                          <a:schemeClr val="accent6">
                            <a:lumMod val="60000"/>
                            <a:lumOff val="40000"/>
                          </a:schemeClr>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mpd="sng">
                      <a:noFill/>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~0.001%</a:t>
                      </a:r>
                      <a:endParaRPr lang="en-GB" sz="12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~0.0001%</a:t>
                      </a: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905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r>
              <a:tr h="56755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chemeClr val="accent6">
                              <a:lumMod val="60000"/>
                              <a:lumOff val="40000"/>
                            </a:schemeClr>
                          </a:solidFill>
                          <a:latin typeface="+mn-lt"/>
                          <a:ea typeface="+mn-ea"/>
                          <a:cs typeface="+mn-cs"/>
                        </a:rPr>
                        <a:t>          </a:t>
                      </a:r>
                      <a:r>
                        <a:rPr lang="en-GB" sz="1200" b="1" dirty="0" smtClean="0">
                          <a:solidFill>
                            <a:schemeClr val="tx2"/>
                          </a:solidFill>
                          <a:latin typeface="+mn-lt"/>
                        </a:rPr>
                        <a:t>~0.01%</a:t>
                      </a:r>
                      <a:endParaRPr lang="en-GB" sz="1400" b="1" kern="1200" dirty="0" smtClean="0">
                        <a:solidFill>
                          <a:schemeClr val="accent6">
                            <a:lumMod val="60000"/>
                            <a:lumOff val="40000"/>
                          </a:schemeClr>
                        </a:solidFill>
                        <a:latin typeface="+mn-lt"/>
                        <a:ea typeface="+mn-ea"/>
                        <a:cs typeface="+mn-cs"/>
                      </a:endParaRPr>
                    </a:p>
                  </a:txBody>
                  <a:tcPr>
                    <a:lnL w="19050"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baseline="0" dirty="0" smtClean="0">
                          <a:solidFill>
                            <a:srgbClr val="00B050"/>
                          </a:solidFill>
                          <a:latin typeface="+mn-lt"/>
                          <a:ea typeface="+mn-ea"/>
                          <a:cs typeface="+mn-cs"/>
                        </a:rPr>
                        <a:t>       </a:t>
                      </a:r>
                      <a:r>
                        <a:rPr lang="en-GB" sz="1400" b="1" kern="1200" dirty="0" smtClean="0">
                          <a:solidFill>
                            <a:srgbClr val="00B050"/>
                          </a:solidFill>
                          <a:latin typeface="+mn-lt"/>
                          <a:ea typeface="+mn-ea"/>
                          <a:cs typeface="+mn-cs"/>
                        </a:rPr>
                        <a:t>   </a:t>
                      </a:r>
                      <a:r>
                        <a:rPr lang="en-GB" sz="1200" b="1" dirty="0" smtClean="0">
                          <a:solidFill>
                            <a:schemeClr val="tx2"/>
                          </a:solidFill>
                          <a:latin typeface="+mn-lt"/>
                        </a:rPr>
                        <a:t>~0.001%</a:t>
                      </a:r>
                      <a:endParaRPr lang="en-GB" sz="1400" b="1" kern="1200" dirty="0" smtClean="0">
                        <a:solidFill>
                          <a:srgbClr val="00B050"/>
                        </a:solidFill>
                        <a:latin typeface="+mn-lt"/>
                        <a:ea typeface="+mn-ea"/>
                        <a:cs typeface="+mn-cs"/>
                      </a:endParaRPr>
                    </a:p>
                  </a:txBody>
                  <a:tcPr>
                    <a:lnL w="28575" cap="flat" cmpd="sng" algn="ctr">
                      <a:noFill/>
                      <a:prstDash val="solid"/>
                      <a:round/>
                      <a:headEnd type="none" w="med" len="med"/>
                      <a:tailEnd type="none" w="med" len="med"/>
                    </a:lnL>
                    <a:lnR w="12700" cmpd="sng">
                      <a:noFill/>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~0.0001%</a:t>
                      </a:r>
                      <a:endParaRPr lang="en-GB" sz="1200" b="1" kern="1200" dirty="0" smtClean="0">
                        <a:solidFill>
                          <a:srgbClr val="00B050"/>
                        </a:solidFill>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1" kern="1200" dirty="0" smtClean="0">
                          <a:solidFill>
                            <a:srgbClr val="00B050"/>
                          </a:solidFill>
                          <a:latin typeface="+mn-lt"/>
                          <a:ea typeface="+mn-ea"/>
                          <a:cs typeface="+mn-cs"/>
                        </a:rPr>
                        <a:t>          </a:t>
                      </a:r>
                      <a:r>
                        <a:rPr lang="en-GB" sz="1200" b="1" dirty="0" smtClean="0">
                          <a:solidFill>
                            <a:schemeClr val="tx2"/>
                          </a:solidFill>
                          <a:latin typeface="+mn-lt"/>
                        </a:rPr>
                        <a:t>~0.00001%</a:t>
                      </a:r>
                      <a:endParaRPr lang="en-GB" sz="1400" b="1" kern="1200" dirty="0" smtClean="0">
                        <a:solidFill>
                          <a:srgbClr val="00B050"/>
                        </a:solidFill>
                        <a:latin typeface="+mn-lt"/>
                        <a:ea typeface="+mn-ea"/>
                        <a:cs typeface="+mn-cs"/>
                      </a:endParaRPr>
                    </a:p>
                  </a:txBody>
                  <a:tcPr>
                    <a:lnL w="12700" cmpd="sng">
                      <a:noFill/>
                    </a:lnL>
                    <a:lnR w="19050" cap="flat" cmpd="sng" algn="ctr">
                      <a:noFill/>
                      <a:prstDash val="solid"/>
                      <a:round/>
                      <a:headEnd type="none" w="med" len="med"/>
                      <a:tailEnd type="none" w="med" len="med"/>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 name="Title 1"/>
          <p:cNvSpPr>
            <a:spLocks noGrp="1"/>
          </p:cNvSpPr>
          <p:nvPr>
            <p:ph type="title"/>
          </p:nvPr>
        </p:nvSpPr>
        <p:spPr>
          <a:xfrm>
            <a:off x="467544" y="0"/>
            <a:ext cx="8229600" cy="836712"/>
          </a:xfrm>
        </p:spPr>
        <p:txBody>
          <a:bodyPr/>
          <a:lstStyle/>
          <a:p>
            <a:r>
              <a:rPr lang="en-GB" dirty="0" smtClean="0"/>
              <a:t>Risk matrix </a:t>
            </a:r>
            <a:r>
              <a:rPr lang="en-GB" sz="2800" dirty="0" smtClean="0"/>
              <a:t>(</a:t>
            </a:r>
            <a:r>
              <a:rPr lang="en-US" sz="2800" dirty="0" smtClean="0"/>
              <a:t>IEC EN 61508)</a:t>
            </a:r>
            <a:endParaRPr lang="en-US" dirty="0"/>
          </a:p>
        </p:txBody>
      </p:sp>
      <p:sp>
        <p:nvSpPr>
          <p:cNvPr id="10" name="TextBox 9"/>
          <p:cNvSpPr txBox="1"/>
          <p:nvPr/>
        </p:nvSpPr>
        <p:spPr>
          <a:xfrm>
            <a:off x="683568" y="6021288"/>
            <a:ext cx="7920880" cy="646331"/>
          </a:xfrm>
          <a:prstGeom prst="rect">
            <a:avLst/>
          </a:prstGeom>
          <a:noFill/>
        </p:spPr>
        <p:txBody>
          <a:bodyPr wrap="square" rtlCol="0">
            <a:spAutoFit/>
          </a:bodyPr>
          <a:lstStyle/>
          <a:p>
            <a:r>
              <a:rPr lang="en-GB" dirty="0" smtClean="0"/>
              <a:t>SIL: Safety Integrity Level, i.e. the risk reduction to be provided by a safety function</a:t>
            </a:r>
          </a:p>
          <a:p>
            <a:r>
              <a:rPr lang="en-GB" dirty="0" smtClean="0"/>
              <a:t>Risk Reduction is 10</a:t>
            </a:r>
            <a:r>
              <a:rPr lang="en-GB" baseline="30000" dirty="0" smtClean="0"/>
              <a:t>SIL</a:t>
            </a:r>
            <a:endParaRPr lang="en-US" baseline="30000" dirty="0"/>
          </a:p>
        </p:txBody>
      </p:sp>
      <p:sp>
        <p:nvSpPr>
          <p:cNvPr id="12" name="Date Placeholder 11"/>
          <p:cNvSpPr>
            <a:spLocks noGrp="1"/>
          </p:cNvSpPr>
          <p:nvPr>
            <p:ph type="dt" sz="half" idx="10"/>
          </p:nvPr>
        </p:nvSpPr>
        <p:spPr/>
        <p:txBody>
          <a:bodyPr/>
          <a:lstStyle/>
          <a:p>
            <a:r>
              <a:rPr lang="en-US" smtClean="0"/>
              <a:t>2012/06/06</a:t>
            </a:r>
            <a:endParaRPr lang="en-US"/>
          </a:p>
        </p:txBody>
      </p:sp>
      <p:sp>
        <p:nvSpPr>
          <p:cNvPr id="13" name="Slide Number Placeholder 12"/>
          <p:cNvSpPr>
            <a:spLocks noGrp="1"/>
          </p:cNvSpPr>
          <p:nvPr>
            <p:ph type="sldNum" sz="quarter" idx="12"/>
          </p:nvPr>
        </p:nvSpPr>
        <p:spPr/>
        <p:txBody>
          <a:bodyPr/>
          <a:lstStyle/>
          <a:p>
            <a:fld id="{F48E794A-03F9-433E-BA6D-06658FA1101E}" type="slidenum">
              <a:rPr lang="en-US" smtClean="0"/>
              <a:pPr/>
              <a:t>25</a:t>
            </a:fld>
            <a:endParaRPr lang="en-US"/>
          </a:p>
        </p:txBody>
      </p:sp>
      <p:sp>
        <p:nvSpPr>
          <p:cNvPr id="14" name="Footer Placeholder 13"/>
          <p:cNvSpPr>
            <a:spLocks noGrp="1"/>
          </p:cNvSpPr>
          <p:nvPr>
            <p:ph type="ftr" sz="quarter" idx="11"/>
          </p:nvPr>
        </p:nvSpPr>
        <p:spPr/>
        <p:txBody>
          <a:bodyPr/>
          <a:lstStyle/>
          <a:p>
            <a:r>
              <a:rPr lang="en-US" smtClean="0"/>
              <a:t>M.Jonker</a:t>
            </a:r>
            <a:endParaRPr lang="en-US"/>
          </a:p>
        </p:txBody>
      </p:sp>
      <p:sp>
        <p:nvSpPr>
          <p:cNvPr id="15" name="Line Callout 1 14"/>
          <p:cNvSpPr/>
          <p:nvPr/>
        </p:nvSpPr>
        <p:spPr>
          <a:xfrm>
            <a:off x="395536" y="1700808"/>
            <a:ext cx="1800200" cy="720080"/>
          </a:xfrm>
          <a:prstGeom prst="borderCallout1">
            <a:avLst>
              <a:gd name="adj1" fmla="val 13866"/>
              <a:gd name="adj2" fmla="val 104489"/>
              <a:gd name="adj3" fmla="val 53891"/>
              <a:gd name="adj4" fmla="val 14970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1 sec</a:t>
            </a:r>
            <a:r>
              <a:rPr lang="en-GB" dirty="0" smtClean="0">
                <a:sym typeface="Symbol"/>
              </a:rPr>
              <a:t> </a:t>
            </a:r>
            <a:r>
              <a:rPr lang="en-GB" dirty="0" smtClean="0"/>
              <a:t>1 CHF</a:t>
            </a:r>
            <a:endParaRPr lang="en-US" dirty="0"/>
          </a:p>
        </p:txBody>
      </p:sp>
    </p:spTree>
  </p:cSld>
  <p:clrMapOvr>
    <a:masterClrMapping/>
  </p:clrMapOvr>
  <p:transition spd="med">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Effect transition="in" filter="fade">
                                      <p:cBhvr>
                                        <p:cTn id="21" dur="1000"/>
                                        <p:tgtEl>
                                          <p:spTgt spid="6">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Effect transition="in" filter="fade">
                                      <p:cBhvr>
                                        <p:cTn id="24" dur="2000"/>
                                        <p:tgtEl>
                                          <p:spTgt spid="6">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Effect transition="in" filter="fade">
                                      <p:cBhvr>
                                        <p:cTn id="27" dur="2000"/>
                                        <p:tgtEl>
                                          <p:spTgt spid="6">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fade">
                                      <p:cBhvr>
                                        <p:cTn id="32" dur="1000"/>
                                        <p:tgtEl>
                                          <p:spTgt spid="6">
                                            <p:txEl>
                                              <p:pRg st="3" end="3"/>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1000"/>
                                        <p:tgtEl>
                                          <p:spTgt spid="6">
                                            <p:txEl>
                                              <p:pRg st="0" end="0"/>
                                            </p:txEl>
                                          </p:spTgt>
                                        </p:tgtEl>
                                      </p:cBhvr>
                                    </p:animEffect>
                                    <p:set>
                                      <p:cBhvr>
                                        <p:cTn id="40" dur="1" fill="hold">
                                          <p:stCondLst>
                                            <p:cond delay="999"/>
                                          </p:stCondLst>
                                        </p:cTn>
                                        <p:tgtEl>
                                          <p:spTgt spid="6">
                                            <p:txEl>
                                              <p:pRg st="0" end="0"/>
                                            </p:txEl>
                                          </p:spTgt>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1000"/>
                                        <p:tgtEl>
                                          <p:spTgt spid="6">
                                            <p:txEl>
                                              <p:pRg st="1" end="1"/>
                                            </p:txEl>
                                          </p:spTgt>
                                        </p:tgtEl>
                                      </p:cBhvr>
                                    </p:animEffect>
                                    <p:set>
                                      <p:cBhvr>
                                        <p:cTn id="43" dur="1" fill="hold">
                                          <p:stCondLst>
                                            <p:cond delay="999"/>
                                          </p:stCondLst>
                                        </p:cTn>
                                        <p:tgtEl>
                                          <p:spTgt spid="6">
                                            <p:txEl>
                                              <p:pRg st="1" end="1"/>
                                            </p:txEl>
                                          </p:spTgt>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1000"/>
                                        <p:tgtEl>
                                          <p:spTgt spid="6">
                                            <p:txEl>
                                              <p:pRg st="3" end="3"/>
                                            </p:txEl>
                                          </p:spTgt>
                                        </p:tgtEl>
                                      </p:cBhvr>
                                    </p:animEffect>
                                    <p:set>
                                      <p:cBhvr>
                                        <p:cTn id="46" dur="1" fill="hold">
                                          <p:stCondLst>
                                            <p:cond delay="999"/>
                                          </p:stCondLst>
                                        </p:cTn>
                                        <p:tgtEl>
                                          <p:spTgt spid="6">
                                            <p:txEl>
                                              <p:pRg st="3" end="3"/>
                                            </p:txEl>
                                          </p:spTgt>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1000"/>
                                        <p:tgtEl>
                                          <p:spTgt spid="6">
                                            <p:bg/>
                                          </p:spTgt>
                                        </p:tgtEl>
                                      </p:cBhvr>
                                    </p:animEffect>
                                    <p:set>
                                      <p:cBhvr>
                                        <p:cTn id="49" dur="1" fill="hold">
                                          <p:stCondLst>
                                            <p:cond delay="999"/>
                                          </p:stCondLst>
                                        </p:cTn>
                                        <p:tgtEl>
                                          <p:spTgt spid="6">
                                            <p:bg/>
                                          </p:spTgt>
                                        </p:tgtEl>
                                        <p:attrNameLst>
                                          <p:attrName>style.visibility</p:attrName>
                                        </p:attrNameLst>
                                      </p:cBhvr>
                                      <p:to>
                                        <p:strVal val="hidden"/>
                                      </p:to>
                                    </p:set>
                                  </p:childTnLst>
                                </p:cTn>
                              </p:par>
                              <p:par>
                                <p:cTn id="50" presetID="9"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dissolv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1" nodeType="clickEffect">
                                  <p:stCondLst>
                                    <p:cond delay="0"/>
                                  </p:stCondLst>
                                  <p:childTnLst>
                                    <p:animEffect transition="out" filter="dissolve">
                                      <p:cBhvr>
                                        <p:cTn id="56" dur="500"/>
                                        <p:tgtEl>
                                          <p:spTgt spid="15"/>
                                        </p:tgtEl>
                                      </p:cBhvr>
                                    </p:animEffect>
                                    <p:set>
                                      <p:cBhvr>
                                        <p:cTn id="57" dur="1" fill="hold">
                                          <p:stCondLst>
                                            <p:cond delay="499"/>
                                          </p:stCondLst>
                                        </p:cTn>
                                        <p:tgtEl>
                                          <p:spTgt spid="15"/>
                                        </p:tgtEl>
                                        <p:attrNameLst>
                                          <p:attrName>style.visibility</p:attrName>
                                        </p:attrNameLst>
                                      </p:cBhvr>
                                      <p:to>
                                        <p:strVal val="hidden"/>
                                      </p:to>
                                    </p:set>
                                  </p:childTnLst>
                                </p:cTn>
                              </p:par>
                              <p:par>
                                <p:cTn id="58" presetID="10" presetClass="entr" presetSubtype="0"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1000"/>
                                        <p:tgtEl>
                                          <p:spTgt spid="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xit" presetSubtype="0" fill="hold" nodeType="clickEffect">
                                  <p:stCondLst>
                                    <p:cond delay="0"/>
                                  </p:stCondLst>
                                  <p:childTnLst>
                                    <p:animEffect transition="out" filter="fade">
                                      <p:cBhvr>
                                        <p:cTn id="64" dur="1000"/>
                                        <p:tgtEl>
                                          <p:spTgt spid="4"/>
                                        </p:tgtEl>
                                      </p:cBhvr>
                                    </p:animEffect>
                                    <p:set>
                                      <p:cBhvr>
                                        <p:cTn id="65" dur="1" fill="hold">
                                          <p:stCondLst>
                                            <p:cond delay="999"/>
                                          </p:stCondLst>
                                        </p:cTn>
                                        <p:tgtEl>
                                          <p:spTgt spid="4"/>
                                        </p:tgtEl>
                                        <p:attrNameLst>
                                          <p:attrName>style.visibility</p:attrName>
                                        </p:attrNameLst>
                                      </p:cBhvr>
                                      <p:to>
                                        <p:strVal val="hidden"/>
                                      </p:to>
                                    </p:set>
                                  </p:childTnLst>
                                </p:cTn>
                              </p:par>
                              <p:par>
                                <p:cTn id="66" presetID="10" presetClass="entr" presetSubtype="0"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2" animBg="1"/>
      <p:bldP spid="6" grpId="1" build="allAtOnce" animBg="1"/>
      <p:bldP spid="7" grpId="0" animBg="1"/>
      <p:bldP spid="10" grpId="0"/>
      <p:bldP spid="15" grpId="0" animBg="1"/>
      <p:bldP spid="15" grpId="1"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340768"/>
            <a:ext cx="8712968" cy="4896544"/>
          </a:xfrm>
        </p:spPr>
        <p:txBody>
          <a:bodyPr>
            <a:normAutofit fontScale="92500" lnSpcReduction="10000"/>
          </a:bodyPr>
          <a:lstStyle/>
          <a:p>
            <a:pPr marL="0" indent="0">
              <a:buNone/>
              <a:defRPr/>
            </a:pPr>
            <a:r>
              <a:rPr lang="en-US" sz="2400" b="1" dirty="0" smtClean="0">
                <a:solidFill>
                  <a:srgbClr val="7030A0"/>
                </a:solidFill>
              </a:rPr>
              <a:t>Workshop Objectives:</a:t>
            </a:r>
            <a:endParaRPr lang="en-US" sz="2400" b="1" dirty="0">
              <a:solidFill>
                <a:srgbClr val="7030A0"/>
              </a:solidFill>
            </a:endParaRPr>
          </a:p>
          <a:p>
            <a:pPr>
              <a:defRPr/>
            </a:pPr>
            <a:r>
              <a:rPr lang="en-US" sz="2400" dirty="0" smtClean="0"/>
              <a:t>Bring together experts working on machine protection systems for accelerator facilities with high brilliance or large stored beam energies, with the main focus on linear accelerators and their injectors.</a:t>
            </a:r>
          </a:p>
          <a:p>
            <a:pPr>
              <a:defRPr/>
            </a:pPr>
            <a:r>
              <a:rPr lang="en-US" sz="2400" dirty="0" smtClean="0"/>
              <a:t>Establish a coherent view of failure modes and consequences for linear accelerators.</a:t>
            </a:r>
          </a:p>
          <a:p>
            <a:pPr>
              <a:defRPr/>
            </a:pPr>
            <a:r>
              <a:rPr lang="en-US" sz="2400" dirty="0" smtClean="0"/>
              <a:t>Review the current state of the art in machine protection systems.</a:t>
            </a:r>
          </a:p>
          <a:p>
            <a:pPr>
              <a:defRPr/>
            </a:pPr>
            <a:endParaRPr lang="en-US" sz="2400" dirty="0" smtClean="0"/>
          </a:p>
          <a:p>
            <a:pPr>
              <a:defRPr/>
            </a:pPr>
            <a:r>
              <a:rPr lang="en-US" sz="2400" dirty="0" smtClean="0"/>
              <a:t>The participants will benefit from the experience of colleagues who have designed, commissioned and operated such systems. </a:t>
            </a:r>
          </a:p>
          <a:p>
            <a:pPr>
              <a:defRPr/>
            </a:pPr>
            <a:r>
              <a:rPr lang="en-US" sz="2400" dirty="0" smtClean="0"/>
              <a:t>The workshop will provide input to the design of machine protection systems at future accelerators, in particular for CLIC and ILC.</a:t>
            </a:r>
          </a:p>
          <a:p>
            <a:pPr>
              <a:defRPr/>
            </a:pPr>
            <a:r>
              <a:rPr lang="en-US" sz="2400" dirty="0" smtClean="0"/>
              <a:t>It also should promote synergies in the development of protection systems at different accelerators. </a:t>
            </a:r>
            <a:endParaRPr lang="en-GB" sz="2000" dirty="0" smtClean="0"/>
          </a:p>
        </p:txBody>
      </p:sp>
      <p:sp>
        <p:nvSpPr>
          <p:cNvPr id="4" name="Title 9"/>
          <p:cNvSpPr>
            <a:spLocks noGrp="1"/>
          </p:cNvSpPr>
          <p:nvPr>
            <p:ph type="title"/>
          </p:nvPr>
        </p:nvSpPr>
        <p:spPr>
          <a:xfrm>
            <a:off x="467544" y="0"/>
            <a:ext cx="8229600" cy="764704"/>
          </a:xfrm>
        </p:spPr>
        <p:txBody>
          <a:bodyPr/>
          <a:lstStyle/>
          <a:p>
            <a:r>
              <a:rPr lang="en-GB" dirty="0" smtClean="0"/>
              <a:t>Objectives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12968" cy="5616624"/>
          </a:xfrm>
        </p:spPr>
        <p:txBody>
          <a:bodyPr>
            <a:noAutofit/>
          </a:bodyPr>
          <a:lstStyle/>
          <a:p>
            <a:pPr>
              <a:spcBef>
                <a:spcPts val="0"/>
              </a:spcBef>
              <a:buNone/>
            </a:pPr>
            <a:r>
              <a:rPr lang="en-US" sz="1600" b="1" dirty="0" smtClean="0">
                <a:solidFill>
                  <a:srgbClr val="7030A0"/>
                </a:solidFill>
                <a:hlinkClick r:id="rId2"/>
              </a:rPr>
              <a:t>http://indico.cern.ch/conferenceOtherViews.py?view=standard&amp;confId=185561</a:t>
            </a:r>
            <a:endParaRPr lang="en-US" sz="2000" b="1" dirty="0" smtClean="0">
              <a:solidFill>
                <a:srgbClr val="7030A0"/>
              </a:solidFill>
            </a:endParaRPr>
          </a:p>
          <a:p>
            <a:pPr>
              <a:spcBef>
                <a:spcPts val="600"/>
              </a:spcBef>
              <a:buNone/>
            </a:pPr>
            <a:r>
              <a:rPr lang="en-US" sz="2000" b="1" dirty="0" smtClean="0">
                <a:solidFill>
                  <a:srgbClr val="7030A0"/>
                </a:solidFill>
              </a:rPr>
              <a:t>Wednesday</a:t>
            </a:r>
            <a:r>
              <a:rPr lang="en-US" sz="2000" b="1" dirty="0" smtClean="0"/>
              <a:t> </a:t>
            </a:r>
            <a:r>
              <a:rPr lang="en-US" sz="1600" dirty="0" smtClean="0"/>
              <a:t>(experience and future needs)</a:t>
            </a:r>
            <a:endParaRPr lang="en-US" sz="1400" dirty="0" smtClean="0"/>
          </a:p>
          <a:p>
            <a:pPr lvl="0">
              <a:spcBef>
                <a:spcPts val="0"/>
              </a:spcBef>
            </a:pPr>
            <a:r>
              <a:rPr lang="en-US" sz="1400" b="1" dirty="0" smtClean="0"/>
              <a:t>Machine protection and operational availability, issues and solutions.</a:t>
            </a:r>
            <a:br>
              <a:rPr lang="en-US" sz="1400" b="1" dirty="0" smtClean="0"/>
            </a:br>
            <a:r>
              <a:rPr lang="en-US" sz="1400" dirty="0" smtClean="0"/>
              <a:t>Review of existing solutions and challenges faced by future installations: </a:t>
            </a:r>
          </a:p>
          <a:p>
            <a:pPr lvl="0">
              <a:spcBef>
                <a:spcPts val="0"/>
              </a:spcBef>
            </a:pPr>
            <a:r>
              <a:rPr lang="en-US" sz="1400" b="1" dirty="0" smtClean="0"/>
              <a:t>Beam loss mechanisms</a:t>
            </a:r>
            <a:r>
              <a:rPr lang="en-US" sz="1400" dirty="0" smtClean="0"/>
              <a:t>.</a:t>
            </a:r>
            <a:br>
              <a:rPr lang="en-US" sz="1400" dirty="0" smtClean="0"/>
            </a:br>
            <a:r>
              <a:rPr lang="en-US" sz="1400" dirty="0" smtClean="0"/>
              <a:t>Experience of existing and previsions for future accelerator complexes, addressing three types of beam losses and their potential impacts: </a:t>
            </a:r>
          </a:p>
          <a:p>
            <a:pPr lvl="1">
              <a:spcBef>
                <a:spcPts val="0"/>
              </a:spcBef>
            </a:pPr>
            <a:r>
              <a:rPr lang="en-US" sz="1400" dirty="0" smtClean="0"/>
              <a:t>Operational beam losses, Equipment failure induced beam losses, Transient beam losses, or beam losses related to changing environment (temperature drift, ground motion, </a:t>
            </a:r>
            <a:r>
              <a:rPr lang="en-US" sz="1400" dirty="0" err="1" smtClean="0"/>
              <a:t>ufo</a:t>
            </a:r>
            <a:r>
              <a:rPr lang="en-US" sz="1400" dirty="0" smtClean="0"/>
              <a:t>, others).</a:t>
            </a:r>
          </a:p>
          <a:p>
            <a:pPr>
              <a:spcBef>
                <a:spcPts val="1200"/>
              </a:spcBef>
              <a:buNone/>
            </a:pPr>
            <a:r>
              <a:rPr lang="en-US" sz="2000" b="1" dirty="0" smtClean="0">
                <a:solidFill>
                  <a:srgbClr val="7030A0"/>
                </a:solidFill>
              </a:rPr>
              <a:t>Thursday</a:t>
            </a:r>
            <a:r>
              <a:rPr lang="en-US" sz="2000" b="1" dirty="0" smtClean="0"/>
              <a:t> </a:t>
            </a:r>
            <a:r>
              <a:rPr lang="en-US" sz="1600" dirty="0" smtClean="0"/>
              <a:t>(instrumentation and technology)</a:t>
            </a:r>
            <a:endParaRPr lang="en-US" sz="1400" dirty="0" smtClean="0"/>
          </a:p>
          <a:p>
            <a:pPr lvl="0">
              <a:spcBef>
                <a:spcPts val="0"/>
              </a:spcBef>
            </a:pPr>
            <a:r>
              <a:rPr lang="en-US" sz="1400" b="1" dirty="0" smtClean="0"/>
              <a:t>Failure onset detection.</a:t>
            </a:r>
            <a:r>
              <a:rPr lang="en-US" sz="1400" dirty="0" smtClean="0"/>
              <a:t/>
            </a:r>
            <a:br>
              <a:rPr lang="en-US" sz="1400" dirty="0" smtClean="0"/>
            </a:br>
            <a:r>
              <a:rPr lang="en-US" sz="1400" dirty="0" smtClean="0"/>
              <a:t>This section will address the detection of failures that may lead to uncontrolled beams. </a:t>
            </a:r>
          </a:p>
          <a:p>
            <a:pPr lvl="1">
              <a:spcBef>
                <a:spcPts val="0"/>
              </a:spcBef>
            </a:pPr>
            <a:r>
              <a:rPr lang="en-US" sz="1400" dirty="0" smtClean="0"/>
              <a:t>Beam Quality Assessments (for active systems and Post Pulse Analysis)</a:t>
            </a:r>
          </a:p>
          <a:p>
            <a:pPr lvl="1">
              <a:spcBef>
                <a:spcPts val="0"/>
              </a:spcBef>
            </a:pPr>
            <a:r>
              <a:rPr lang="en-US" sz="1400" dirty="0" smtClean="0"/>
              <a:t>Equipment failure detection</a:t>
            </a:r>
          </a:p>
          <a:p>
            <a:pPr lvl="0">
              <a:spcBef>
                <a:spcPts val="0"/>
              </a:spcBef>
            </a:pPr>
            <a:r>
              <a:rPr lang="en-US" sz="1400" b="1" dirty="0" smtClean="0"/>
              <a:t>Failure mitigation.</a:t>
            </a:r>
            <a:r>
              <a:rPr lang="en-US" sz="1400" dirty="0" smtClean="0"/>
              <a:t/>
            </a:r>
            <a:br>
              <a:rPr lang="en-US" sz="1400" dirty="0" smtClean="0"/>
            </a:br>
            <a:r>
              <a:rPr lang="en-US" sz="1400" dirty="0" smtClean="0"/>
              <a:t>Reviews of various types of failure mitigation: </a:t>
            </a:r>
          </a:p>
          <a:p>
            <a:pPr lvl="1">
              <a:spcBef>
                <a:spcPts val="0"/>
              </a:spcBef>
            </a:pPr>
            <a:r>
              <a:rPr lang="en-US" sz="1400" dirty="0" smtClean="0"/>
              <a:t>Passive protection (masks , materials, collimators, non linear optics), RT protection, Safe by design, Interlock systems (equipment and post pulse assessment)</a:t>
            </a:r>
          </a:p>
          <a:p>
            <a:pPr>
              <a:spcBef>
                <a:spcPts val="1200"/>
              </a:spcBef>
              <a:buNone/>
            </a:pPr>
            <a:r>
              <a:rPr lang="en-US" sz="2000" b="1" dirty="0" smtClean="0">
                <a:solidFill>
                  <a:srgbClr val="7030A0"/>
                </a:solidFill>
              </a:rPr>
              <a:t>Friday</a:t>
            </a:r>
            <a:endParaRPr lang="en-US" sz="1400" dirty="0" smtClean="0">
              <a:solidFill>
                <a:srgbClr val="7030A0"/>
              </a:solidFill>
            </a:endParaRPr>
          </a:p>
          <a:p>
            <a:pPr lvl="0">
              <a:spcBef>
                <a:spcPts val="0"/>
              </a:spcBef>
            </a:pPr>
            <a:r>
              <a:rPr lang="en-US" sz="1400" b="1" dirty="0" smtClean="0"/>
              <a:t>Operational aspects</a:t>
            </a:r>
            <a:r>
              <a:rPr lang="en-US" sz="1400" dirty="0" smtClean="0"/>
              <a:t> (commissioning, intensity ramp, machine availability)</a:t>
            </a:r>
          </a:p>
          <a:p>
            <a:pPr lvl="0">
              <a:spcBef>
                <a:spcPts val="0"/>
              </a:spcBef>
            </a:pPr>
            <a:r>
              <a:rPr lang="en-US" sz="1400" b="1" dirty="0" smtClean="0"/>
              <a:t>Risk assessment</a:t>
            </a:r>
            <a:r>
              <a:rPr lang="en-US" sz="1400" dirty="0" smtClean="0"/>
              <a:t>: management and tools</a:t>
            </a:r>
          </a:p>
          <a:p>
            <a:pPr lvl="0">
              <a:spcBef>
                <a:spcPts val="0"/>
              </a:spcBef>
            </a:pPr>
            <a:r>
              <a:rPr lang="en-US" sz="1400" b="1" dirty="0" smtClean="0"/>
              <a:t>Summing up and conclusions</a:t>
            </a:r>
            <a:endParaRPr lang="en-US" sz="1400" dirty="0"/>
          </a:p>
        </p:txBody>
      </p:sp>
      <p:sp>
        <p:nvSpPr>
          <p:cNvPr id="6" name="Title 9"/>
          <p:cNvSpPr>
            <a:spLocks noGrp="1"/>
          </p:cNvSpPr>
          <p:nvPr>
            <p:ph type="title"/>
          </p:nvPr>
        </p:nvSpPr>
        <p:spPr>
          <a:xfrm>
            <a:off x="467544" y="0"/>
            <a:ext cx="8229600" cy="764704"/>
          </a:xfrm>
        </p:spPr>
        <p:txBody>
          <a:bodyPr/>
          <a:lstStyle/>
          <a:p>
            <a:r>
              <a:rPr lang="en-GB" dirty="0" smtClean="0"/>
              <a:t>Program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Workshop program</a:t>
            </a:r>
            <a:endParaRPr lang="en-US" dirty="0"/>
          </a:p>
        </p:txBody>
      </p:sp>
      <p:sp>
        <p:nvSpPr>
          <p:cNvPr id="3" name="Content Placeholder 2"/>
          <p:cNvSpPr>
            <a:spLocks noGrp="1"/>
          </p:cNvSpPr>
          <p:nvPr>
            <p:ph idx="1"/>
          </p:nvPr>
        </p:nvSpPr>
        <p:spPr/>
        <p:txBody>
          <a:bodyPr>
            <a:normAutofit fontScale="40000" lnSpcReduction="20000"/>
          </a:bodyPr>
          <a:lstStyle/>
          <a:p>
            <a:pPr>
              <a:lnSpc>
                <a:spcPct val="120000"/>
              </a:lnSpc>
              <a:buNone/>
            </a:pPr>
            <a:r>
              <a:rPr lang="en-US" sz="4200" b="1" dirty="0" smtClean="0"/>
              <a:t>5 sessions + summing up</a:t>
            </a:r>
          </a:p>
          <a:p>
            <a:pPr marL="269875" indent="-269875">
              <a:lnSpc>
                <a:spcPct val="120000"/>
              </a:lnSpc>
              <a:spcBef>
                <a:spcPts val="600"/>
              </a:spcBef>
            </a:pPr>
            <a:r>
              <a:rPr lang="en-US" sz="3400" b="1" dirty="0" smtClean="0"/>
              <a:t>Machine protection, issues and solutions.</a:t>
            </a:r>
          </a:p>
          <a:p>
            <a:pPr marL="539750" lvl="1" indent="-182563">
              <a:lnSpc>
                <a:spcPct val="120000"/>
              </a:lnSpc>
              <a:spcBef>
                <a:spcPts val="200"/>
              </a:spcBef>
            </a:pPr>
            <a:r>
              <a:rPr lang="en-US" sz="2500" dirty="0" smtClean="0"/>
              <a:t>Experience from LHC, Flash, light sources</a:t>
            </a:r>
          </a:p>
          <a:p>
            <a:pPr marL="539750" lvl="1" indent="-182563">
              <a:lnSpc>
                <a:spcPct val="120000"/>
              </a:lnSpc>
              <a:spcBef>
                <a:spcPts val="200"/>
              </a:spcBef>
            </a:pPr>
            <a:r>
              <a:rPr lang="en-US" sz="2500" dirty="0" smtClean="0"/>
              <a:t>Challenges for ILC, CLIC, XFEL, ESS</a:t>
            </a:r>
          </a:p>
          <a:p>
            <a:pPr marL="269875" indent="-269875">
              <a:lnSpc>
                <a:spcPct val="120000"/>
              </a:lnSpc>
              <a:spcBef>
                <a:spcPts val="600"/>
              </a:spcBef>
            </a:pPr>
            <a:r>
              <a:rPr lang="en-US" sz="3400" b="1" dirty="0" smtClean="0"/>
              <a:t>Beam loss mechanisms.</a:t>
            </a:r>
          </a:p>
          <a:p>
            <a:pPr marL="539750" lvl="1" indent="-182563">
              <a:lnSpc>
                <a:spcPct val="120000"/>
              </a:lnSpc>
              <a:spcBef>
                <a:spcPts val="200"/>
              </a:spcBef>
            </a:pPr>
            <a:r>
              <a:rPr lang="en-US" sz="2500" dirty="0" smtClean="0"/>
              <a:t>Operational beam losses: quasi continuous losses (e.g. beam gas induced) that form the loss background that has a major impact on the radiation environment in the accelerator.</a:t>
            </a:r>
          </a:p>
          <a:p>
            <a:pPr marL="539750" lvl="1" indent="-182563">
              <a:lnSpc>
                <a:spcPct val="120000"/>
              </a:lnSpc>
              <a:spcBef>
                <a:spcPts val="200"/>
              </a:spcBef>
            </a:pPr>
            <a:r>
              <a:rPr lang="en-US" sz="2500" dirty="0" smtClean="0"/>
              <a:t>Equipment failure induced beam losses, which – if ill controlled – may lead to major damage of the accelerator structures.</a:t>
            </a:r>
          </a:p>
          <a:p>
            <a:pPr marL="539750" lvl="1" indent="-182563">
              <a:lnSpc>
                <a:spcPct val="120000"/>
              </a:lnSpc>
              <a:spcBef>
                <a:spcPts val="200"/>
              </a:spcBef>
            </a:pPr>
            <a:r>
              <a:rPr lang="en-US" sz="2500" dirty="0" smtClean="0"/>
              <a:t>Transient beam losses, or beam losses related to changing environment (breakdowns, </a:t>
            </a:r>
            <a:r>
              <a:rPr lang="en-US" sz="2500" dirty="0" err="1" smtClean="0"/>
              <a:t>ufo</a:t>
            </a:r>
            <a:r>
              <a:rPr lang="en-US" sz="2500" dirty="0" smtClean="0"/>
              <a:t>, temperature drift, ground motion, …).</a:t>
            </a:r>
          </a:p>
          <a:p>
            <a:pPr marL="269875" indent="-269875">
              <a:lnSpc>
                <a:spcPct val="120000"/>
              </a:lnSpc>
              <a:spcBef>
                <a:spcPts val="600"/>
              </a:spcBef>
            </a:pPr>
            <a:r>
              <a:rPr lang="en-US" sz="3400" b="1" dirty="0" smtClean="0"/>
              <a:t>Failure onset detection.</a:t>
            </a:r>
          </a:p>
          <a:p>
            <a:pPr marL="539750" lvl="1" indent="-182563">
              <a:lnSpc>
                <a:spcPct val="120000"/>
              </a:lnSpc>
              <a:spcBef>
                <a:spcPts val="200"/>
              </a:spcBef>
            </a:pPr>
            <a:r>
              <a:rPr lang="en-US" sz="2500" dirty="0" smtClean="0"/>
              <a:t>Beam Quality Assessments (for Active Protection and Post Pulse Analysis)</a:t>
            </a:r>
          </a:p>
          <a:p>
            <a:pPr marL="539750" lvl="1" indent="-182563">
              <a:lnSpc>
                <a:spcPct val="120000"/>
              </a:lnSpc>
              <a:spcBef>
                <a:spcPts val="200"/>
              </a:spcBef>
            </a:pPr>
            <a:r>
              <a:rPr lang="en-US" sz="2500" dirty="0" smtClean="0"/>
              <a:t>Equipment failure detection</a:t>
            </a:r>
          </a:p>
          <a:p>
            <a:pPr marL="269875" indent="-269875">
              <a:lnSpc>
                <a:spcPct val="120000"/>
              </a:lnSpc>
              <a:spcBef>
                <a:spcPts val="600"/>
              </a:spcBef>
            </a:pPr>
            <a:r>
              <a:rPr lang="en-US" sz="3400" b="1" dirty="0" smtClean="0"/>
              <a:t>Failure mitigation.</a:t>
            </a:r>
          </a:p>
          <a:p>
            <a:pPr marL="539750" lvl="1" indent="-182563">
              <a:lnSpc>
                <a:spcPct val="120000"/>
              </a:lnSpc>
              <a:spcBef>
                <a:spcPts val="200"/>
              </a:spcBef>
            </a:pPr>
            <a:r>
              <a:rPr lang="en-US" sz="2500" dirty="0" smtClean="0"/>
              <a:t>Passive Protection (masks , materials, collimators, non linear optics)</a:t>
            </a:r>
          </a:p>
          <a:p>
            <a:pPr marL="539750" lvl="1" indent="-182563">
              <a:lnSpc>
                <a:spcPct val="120000"/>
              </a:lnSpc>
              <a:spcBef>
                <a:spcPts val="200"/>
              </a:spcBef>
            </a:pPr>
            <a:r>
              <a:rPr lang="en-US" sz="2500" dirty="0" smtClean="0"/>
              <a:t>RT protection</a:t>
            </a:r>
          </a:p>
          <a:p>
            <a:pPr marL="539750" lvl="1" indent="-182563">
              <a:lnSpc>
                <a:spcPct val="120000"/>
              </a:lnSpc>
              <a:spcBef>
                <a:spcPts val="200"/>
              </a:spcBef>
            </a:pPr>
            <a:r>
              <a:rPr lang="en-US" sz="2500" dirty="0" smtClean="0"/>
              <a:t>Safe by design</a:t>
            </a:r>
          </a:p>
          <a:p>
            <a:pPr marL="539750" lvl="1" indent="-182563">
              <a:lnSpc>
                <a:spcPct val="120000"/>
              </a:lnSpc>
              <a:spcBef>
                <a:spcPts val="200"/>
              </a:spcBef>
            </a:pPr>
            <a:r>
              <a:rPr lang="en-US" sz="2500" dirty="0" smtClean="0"/>
              <a:t>Interlock systems (equipment and post pulse assessment)</a:t>
            </a:r>
          </a:p>
          <a:p>
            <a:pPr marL="269875" indent="-269875">
              <a:lnSpc>
                <a:spcPct val="120000"/>
              </a:lnSpc>
              <a:spcBef>
                <a:spcPts val="600"/>
              </a:spcBef>
            </a:pPr>
            <a:r>
              <a:rPr lang="en-US" sz="3400" b="1" dirty="0" smtClean="0"/>
              <a:t>Operational aspects.</a:t>
            </a:r>
          </a:p>
          <a:p>
            <a:pPr marL="539750" lvl="1" indent="-182563">
              <a:lnSpc>
                <a:spcPct val="120000"/>
              </a:lnSpc>
              <a:spcBef>
                <a:spcPts val="200"/>
              </a:spcBef>
            </a:pPr>
            <a:r>
              <a:rPr lang="en-US" sz="2500" dirty="0" smtClean="0"/>
              <a:t>Operational aspects (commissioning, intensity ramp, machine availability)</a:t>
            </a:r>
          </a:p>
          <a:p>
            <a:pPr marL="539750" lvl="1" indent="-182563">
              <a:lnSpc>
                <a:spcPct val="120000"/>
              </a:lnSpc>
              <a:spcBef>
                <a:spcPts val="200"/>
              </a:spcBef>
            </a:pPr>
            <a:r>
              <a:rPr lang="en-US" sz="2500" dirty="0" smtClean="0"/>
              <a:t>Risk assessment: management and tools</a:t>
            </a:r>
          </a:p>
        </p:txBody>
      </p:sp>
      <p:sp>
        <p:nvSpPr>
          <p:cNvPr id="4" name="Date Placeholder 3"/>
          <p:cNvSpPr>
            <a:spLocks noGrp="1"/>
          </p:cNvSpPr>
          <p:nvPr>
            <p:ph type="dt" sz="half" idx="10"/>
          </p:nvPr>
        </p:nvSpPr>
        <p:spPr/>
        <p:txBody>
          <a:bodyPr/>
          <a:lstStyle/>
          <a:p>
            <a:r>
              <a:rPr lang="en-US" smtClean="0"/>
              <a:t>2012/06/06</a:t>
            </a:r>
            <a:endParaRPr lang="en-US"/>
          </a:p>
        </p:txBody>
      </p:sp>
      <p:sp>
        <p:nvSpPr>
          <p:cNvPr id="6" name="Footer Placeholder 5"/>
          <p:cNvSpPr>
            <a:spLocks noGrp="1"/>
          </p:cNvSpPr>
          <p:nvPr>
            <p:ph type="ftr" sz="quarter" idx="11"/>
          </p:nvPr>
        </p:nvSpPr>
        <p:spPr/>
        <p:txBody>
          <a:bodyPr/>
          <a:lstStyle/>
          <a:p>
            <a:r>
              <a:rPr lang="en-US" smtClean="0"/>
              <a:t>M.Jonker</a:t>
            </a:r>
            <a:endParaRPr lang="en-US" dirty="0"/>
          </a:p>
        </p:txBody>
      </p:sp>
      <p:sp>
        <p:nvSpPr>
          <p:cNvPr id="5" name="Slide Number Placeholder 4"/>
          <p:cNvSpPr>
            <a:spLocks noGrp="1"/>
          </p:cNvSpPr>
          <p:nvPr>
            <p:ph type="sldNum" sz="quarter" idx="12"/>
          </p:nvPr>
        </p:nvSpPr>
        <p:spPr/>
        <p:txBody>
          <a:bodyPr/>
          <a:lstStyle/>
          <a:p>
            <a:fld id="{F48E794A-03F9-433E-BA6D-06658FA1101E}" type="slidenum">
              <a:rPr lang="en-US" smtClean="0"/>
              <a:pPr/>
              <a:t>5</a:t>
            </a:fld>
            <a:endParaRPr lang="en-US"/>
          </a:p>
        </p:txBody>
      </p:sp>
    </p:spTree>
  </p:cSld>
  <p:clrMapOvr>
    <a:masterClrMapping/>
  </p:clrMapOvr>
  <p:transition spd="med">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ounded Rectangular Callout 61"/>
          <p:cNvSpPr/>
          <p:nvPr/>
        </p:nvSpPr>
        <p:spPr>
          <a:xfrm>
            <a:off x="4557598" y="2381986"/>
            <a:ext cx="1860478" cy="809190"/>
          </a:xfrm>
          <a:prstGeom prst="wedgeRoundRectCallout">
            <a:avLst>
              <a:gd name="adj1" fmla="val -21315"/>
              <a:gd name="adj2" fmla="val 74687"/>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457200" fontAlgn="auto">
              <a:spcBef>
                <a:spcPts val="0"/>
              </a:spcBef>
              <a:spcAft>
                <a:spcPts val="0"/>
              </a:spcAft>
            </a:pPr>
            <a:r>
              <a:rPr lang="en-US" sz="2000" dirty="0" smtClean="0">
                <a:solidFill>
                  <a:prstClr val="white"/>
                </a:solidFill>
              </a:rPr>
              <a:t>Response time: </a:t>
            </a:r>
            <a:r>
              <a:rPr lang="en-US" sz="2000" b="1" dirty="0" smtClean="0">
                <a:solidFill>
                  <a:prstClr val="white"/>
                </a:solidFill>
              </a:rPr>
              <a:t>5-10µs</a:t>
            </a:r>
            <a:endParaRPr lang="sl-SI" sz="2000" b="1" dirty="0">
              <a:solidFill>
                <a:prstClr val="white"/>
              </a:solidFill>
            </a:endParaRPr>
          </a:p>
        </p:txBody>
      </p:sp>
      <p:sp>
        <p:nvSpPr>
          <p:cNvPr id="64" name="Rounded Rectangular Callout 63"/>
          <p:cNvSpPr/>
          <p:nvPr/>
        </p:nvSpPr>
        <p:spPr>
          <a:xfrm>
            <a:off x="896400" y="2400959"/>
            <a:ext cx="1704586" cy="502168"/>
          </a:xfrm>
          <a:prstGeom prst="wedgeRoundRectCallout">
            <a:avLst>
              <a:gd name="adj1" fmla="val -20307"/>
              <a:gd name="adj2" fmla="val 89278"/>
              <a:gd name="adj3" fmla="val 16667"/>
            </a:avLst>
          </a:prstGeom>
        </p:spPr>
        <p:style>
          <a:lnRef idx="1">
            <a:schemeClr val="accent2"/>
          </a:lnRef>
          <a:fillRef idx="3">
            <a:schemeClr val="accent2"/>
          </a:fillRef>
          <a:effectRef idx="2">
            <a:schemeClr val="accent2"/>
          </a:effectRef>
          <a:fontRef idx="minor">
            <a:schemeClr val="lt1"/>
          </a:fontRef>
        </p:style>
        <p:txBody>
          <a:bodyPr rtlCol="0" anchor="ctr"/>
          <a:lstStyle/>
          <a:p>
            <a:pPr algn="ctr" defTabSz="457200" fontAlgn="auto">
              <a:spcBef>
                <a:spcPts val="0"/>
              </a:spcBef>
              <a:spcAft>
                <a:spcPts val="0"/>
              </a:spcAft>
            </a:pPr>
            <a:r>
              <a:rPr lang="en-US" sz="2000" dirty="0" smtClean="0">
                <a:solidFill>
                  <a:prstClr val="white"/>
                </a:solidFill>
              </a:rPr>
              <a:t>≈ 1000 signals</a:t>
            </a:r>
            <a:endParaRPr lang="sl-SI" sz="2000" b="1" dirty="0">
              <a:solidFill>
                <a:prstClr val="white"/>
              </a:solidFill>
            </a:endParaRPr>
          </a:p>
        </p:txBody>
      </p:sp>
      <p:sp>
        <p:nvSpPr>
          <p:cNvPr id="71" name="Rounded Rectangular Callout 70"/>
          <p:cNvSpPr/>
          <p:nvPr/>
        </p:nvSpPr>
        <p:spPr>
          <a:xfrm>
            <a:off x="2158314" y="3042373"/>
            <a:ext cx="1011439" cy="661857"/>
          </a:xfrm>
          <a:prstGeom prst="wedgeRoundRectCallout">
            <a:avLst>
              <a:gd name="adj1" fmla="val -20833"/>
              <a:gd name="adj2" fmla="val 71981"/>
              <a:gd name="adj3" fmla="val 16667"/>
            </a:avLst>
          </a:prstGeom>
        </p:spPr>
        <p:style>
          <a:lnRef idx="1">
            <a:schemeClr val="accent2"/>
          </a:lnRef>
          <a:fillRef idx="3">
            <a:schemeClr val="accent2"/>
          </a:fillRef>
          <a:effectRef idx="2">
            <a:schemeClr val="accent2"/>
          </a:effectRef>
          <a:fontRef idx="minor">
            <a:schemeClr val="lt1"/>
          </a:fontRef>
        </p:style>
        <p:txBody>
          <a:bodyPr lIns="36000" rIns="36000" rtlCol="0" anchor="ctr"/>
          <a:lstStyle/>
          <a:p>
            <a:pPr algn="ctr" defTabSz="457200" fontAlgn="auto">
              <a:spcBef>
                <a:spcPts val="0"/>
              </a:spcBef>
              <a:spcAft>
                <a:spcPts val="0"/>
              </a:spcAft>
            </a:pPr>
            <a:r>
              <a:rPr lang="en-US" sz="2000" dirty="0" smtClean="0">
                <a:solidFill>
                  <a:prstClr val="white"/>
                </a:solidFill>
              </a:rPr>
              <a:t>Binary</a:t>
            </a:r>
          </a:p>
          <a:p>
            <a:pPr algn="ctr" defTabSz="457200" fontAlgn="auto">
              <a:spcBef>
                <a:spcPts val="0"/>
              </a:spcBef>
              <a:spcAft>
                <a:spcPts val="0"/>
              </a:spcAft>
            </a:pPr>
            <a:r>
              <a:rPr lang="en-US" sz="2000" dirty="0" smtClean="0">
                <a:solidFill>
                  <a:prstClr val="white"/>
                </a:solidFill>
              </a:rPr>
              <a:t>OK/NOK</a:t>
            </a:r>
            <a:endParaRPr lang="sl-SI" sz="2000" dirty="0">
              <a:solidFill>
                <a:prstClr val="white"/>
              </a:solidFill>
            </a:endParaRPr>
          </a:p>
        </p:txBody>
      </p:sp>
      <p:sp>
        <p:nvSpPr>
          <p:cNvPr id="72" name="Rounded Rectangular Callout 71"/>
          <p:cNvSpPr/>
          <p:nvPr/>
        </p:nvSpPr>
        <p:spPr>
          <a:xfrm>
            <a:off x="5733093" y="3106784"/>
            <a:ext cx="1011439" cy="661857"/>
          </a:xfrm>
          <a:prstGeom prst="wedgeRoundRectCallout">
            <a:avLst>
              <a:gd name="adj1" fmla="val -20833"/>
              <a:gd name="adj2" fmla="val 69272"/>
              <a:gd name="adj3" fmla="val 16667"/>
            </a:avLst>
          </a:prstGeom>
        </p:spPr>
        <p:style>
          <a:lnRef idx="1">
            <a:schemeClr val="accent2"/>
          </a:lnRef>
          <a:fillRef idx="3">
            <a:schemeClr val="accent2"/>
          </a:fillRef>
          <a:effectRef idx="2">
            <a:schemeClr val="accent2"/>
          </a:effectRef>
          <a:fontRef idx="minor">
            <a:schemeClr val="lt1"/>
          </a:fontRef>
        </p:style>
        <p:txBody>
          <a:bodyPr lIns="36000" rIns="36000" rtlCol="0" anchor="ctr"/>
          <a:lstStyle/>
          <a:p>
            <a:pPr algn="ctr" defTabSz="457200" fontAlgn="auto">
              <a:spcBef>
                <a:spcPts val="0"/>
              </a:spcBef>
              <a:spcAft>
                <a:spcPts val="0"/>
              </a:spcAft>
            </a:pPr>
            <a:r>
              <a:rPr lang="en-US" sz="2000" dirty="0" smtClean="0">
                <a:solidFill>
                  <a:prstClr val="white"/>
                </a:solidFill>
              </a:rPr>
              <a:t>Binary</a:t>
            </a:r>
          </a:p>
          <a:p>
            <a:pPr algn="ctr" defTabSz="457200" fontAlgn="auto">
              <a:spcBef>
                <a:spcPts val="0"/>
              </a:spcBef>
              <a:spcAft>
                <a:spcPts val="0"/>
              </a:spcAft>
            </a:pPr>
            <a:r>
              <a:rPr lang="en-US" sz="2000" dirty="0" smtClean="0">
                <a:solidFill>
                  <a:prstClr val="white"/>
                </a:solidFill>
              </a:rPr>
              <a:t>OK/NOK</a:t>
            </a:r>
            <a:endParaRPr lang="sl-SI" sz="2000" dirty="0">
              <a:solidFill>
                <a:prstClr val="white"/>
              </a:solidFill>
            </a:endParaRPr>
          </a:p>
        </p:txBody>
      </p:sp>
      <p:sp>
        <p:nvSpPr>
          <p:cNvPr id="73" name="Rectangle 72"/>
          <p:cNvSpPr/>
          <p:nvPr/>
        </p:nvSpPr>
        <p:spPr>
          <a:xfrm>
            <a:off x="677530" y="1982802"/>
            <a:ext cx="6245531" cy="213027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sl-SI">
              <a:solidFill>
                <a:prstClr val="white"/>
              </a:solidFill>
            </a:endParaRPr>
          </a:p>
        </p:txBody>
      </p:sp>
      <p:sp>
        <p:nvSpPr>
          <p:cNvPr id="2" name="Title 1"/>
          <p:cNvSpPr>
            <a:spLocks noGrp="1"/>
          </p:cNvSpPr>
          <p:nvPr>
            <p:ph type="title"/>
          </p:nvPr>
        </p:nvSpPr>
        <p:spPr>
          <a:xfrm>
            <a:off x="457200" y="13386"/>
            <a:ext cx="8229600" cy="1143000"/>
          </a:xfrm>
        </p:spPr>
        <p:txBody>
          <a:bodyPr/>
          <a:lstStyle/>
          <a:p>
            <a:r>
              <a:rPr lang="en-US" dirty="0" smtClean="0"/>
              <a:t>Machine Protection </a:t>
            </a:r>
            <a:r>
              <a:rPr lang="en-US" dirty="0" smtClean="0"/>
              <a:t>System?</a:t>
            </a:r>
            <a:endParaRPr lang="en-US" dirty="0"/>
          </a:p>
        </p:txBody>
      </p:sp>
      <p:sp>
        <p:nvSpPr>
          <p:cNvPr id="36" name="Rounded Rectangle 35"/>
          <p:cNvSpPr>
            <a:spLocks noChangeAspect="1"/>
          </p:cNvSpPr>
          <p:nvPr/>
        </p:nvSpPr>
        <p:spPr>
          <a:xfrm>
            <a:off x="3196648" y="3400197"/>
            <a:ext cx="2496238" cy="1045278"/>
          </a:xfrm>
          <a:prstGeom prst="roundRect">
            <a:avLst/>
          </a:prstGeom>
          <a:solidFill>
            <a:schemeClr val="accent1">
              <a:lumMod val="2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r>
              <a:rPr lang="en-US" sz="2400" dirty="0" smtClean="0">
                <a:solidFill>
                  <a:prstClr val="white"/>
                </a:solidFill>
              </a:rPr>
              <a:t>BIS</a:t>
            </a:r>
          </a:p>
          <a:p>
            <a:pPr algn="ctr" defTabSz="457200" fontAlgn="auto">
              <a:spcBef>
                <a:spcPts val="0"/>
              </a:spcBef>
              <a:spcAft>
                <a:spcPts val="0"/>
              </a:spcAft>
            </a:pPr>
            <a:r>
              <a:rPr lang="en-US" sz="1600" dirty="0" smtClean="0">
                <a:solidFill>
                  <a:prstClr val="white"/>
                </a:solidFill>
              </a:rPr>
              <a:t>(Beam Interlock System)</a:t>
            </a:r>
          </a:p>
        </p:txBody>
      </p:sp>
      <p:grpSp>
        <p:nvGrpSpPr>
          <p:cNvPr id="3" name="Group 62"/>
          <p:cNvGrpSpPr/>
          <p:nvPr/>
        </p:nvGrpSpPr>
        <p:grpSpPr>
          <a:xfrm>
            <a:off x="507330" y="3140767"/>
            <a:ext cx="2672072" cy="1620000"/>
            <a:chOff x="107706" y="2732869"/>
            <a:chExt cx="2672072" cy="1620000"/>
          </a:xfrm>
        </p:grpSpPr>
        <p:sp>
          <p:nvSpPr>
            <p:cNvPr id="35" name="Right Arrow 34"/>
            <p:cNvSpPr>
              <a:spLocks noChangeAspect="1"/>
            </p:cNvSpPr>
            <p:nvPr/>
          </p:nvSpPr>
          <p:spPr>
            <a:xfrm>
              <a:off x="1727706" y="3381142"/>
              <a:ext cx="1052072" cy="324036"/>
            </a:xfrm>
            <a:prstGeom prst="rightArrow">
              <a:avLst/>
            </a:prstGeom>
            <a:solidFill>
              <a:schemeClr val="accent5">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38" name="Rounded Rectangle 37"/>
            <p:cNvSpPr>
              <a:spLocks noChangeAspect="1"/>
            </p:cNvSpPr>
            <p:nvPr/>
          </p:nvSpPr>
          <p:spPr>
            <a:xfrm>
              <a:off x="107706" y="2732869"/>
              <a:ext cx="1620000" cy="1620000"/>
            </a:xfrm>
            <a:prstGeom prst="roundRect">
              <a:avLst/>
            </a:prstGeom>
            <a:solidFill>
              <a:schemeClr val="accent1">
                <a:lumMod val="75000"/>
              </a:schemeClr>
            </a:solidFill>
          </p:spPr>
          <p:style>
            <a:lnRef idx="0">
              <a:schemeClr val="accent1"/>
            </a:lnRef>
            <a:fillRef idx="3">
              <a:schemeClr val="accent1"/>
            </a:fillRef>
            <a:effectRef idx="3">
              <a:schemeClr val="accent1"/>
            </a:effectRef>
            <a:fontRef idx="minor">
              <a:schemeClr val="lt1"/>
            </a:fontRef>
          </p:style>
          <p:txBody>
            <a:bodyPr lIns="36000" rIns="36000" rtlCol="0" anchor="ctr" anchorCtr="0"/>
            <a:lstStyle/>
            <a:p>
              <a:pPr algn="ctr" defTabSz="457200" fontAlgn="auto">
                <a:spcBef>
                  <a:spcPts val="0"/>
                </a:spcBef>
                <a:spcAft>
                  <a:spcPts val="0"/>
                </a:spcAft>
              </a:pPr>
              <a:r>
                <a:rPr lang="en-US" sz="2400" dirty="0" smtClean="0">
                  <a:solidFill>
                    <a:prstClr val="white"/>
                  </a:solidFill>
                </a:rPr>
                <a:t>MID</a:t>
              </a:r>
            </a:p>
            <a:p>
              <a:pPr algn="ctr" defTabSz="457200" fontAlgn="auto">
                <a:spcBef>
                  <a:spcPts val="0"/>
                </a:spcBef>
                <a:spcAft>
                  <a:spcPts val="0"/>
                </a:spcAft>
              </a:pPr>
              <a:r>
                <a:rPr lang="en-US" sz="1600" dirty="0" smtClean="0">
                  <a:solidFill>
                    <a:prstClr val="white"/>
                  </a:solidFill>
                </a:rPr>
                <a:t>(MPS Input Devices)</a:t>
              </a:r>
            </a:p>
          </p:txBody>
        </p:sp>
      </p:grpSp>
      <p:grpSp>
        <p:nvGrpSpPr>
          <p:cNvPr id="4" name="Group 64"/>
          <p:cNvGrpSpPr/>
          <p:nvPr/>
        </p:nvGrpSpPr>
        <p:grpSpPr>
          <a:xfrm>
            <a:off x="5724128" y="3140968"/>
            <a:ext cx="2818933" cy="1620000"/>
            <a:chOff x="5324504" y="2733070"/>
            <a:chExt cx="2818933" cy="1620000"/>
          </a:xfrm>
        </p:grpSpPr>
        <p:sp>
          <p:nvSpPr>
            <p:cNvPr id="37" name="Right Arrow 36"/>
            <p:cNvSpPr>
              <a:spLocks noChangeAspect="1"/>
            </p:cNvSpPr>
            <p:nvPr/>
          </p:nvSpPr>
          <p:spPr>
            <a:xfrm>
              <a:off x="5324504" y="3413546"/>
              <a:ext cx="1165368" cy="324036"/>
            </a:xfrm>
            <a:prstGeom prst="rightArrow">
              <a:avLst/>
            </a:prstGeom>
            <a:solidFill>
              <a:schemeClr val="accent5">
                <a:lumMod val="75000"/>
              </a:schemeClr>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39" name="Rounded Rectangle 38"/>
            <p:cNvSpPr>
              <a:spLocks noChangeAspect="1"/>
            </p:cNvSpPr>
            <p:nvPr/>
          </p:nvSpPr>
          <p:spPr>
            <a:xfrm>
              <a:off x="6523437" y="2733070"/>
              <a:ext cx="1620000" cy="1620000"/>
            </a:xfrm>
            <a:prstGeom prst="roundRect">
              <a:avLst/>
            </a:prstGeom>
            <a:solidFill>
              <a:schemeClr val="accent1">
                <a:lumMod val="50000"/>
              </a:schemeClr>
            </a:solidFill>
          </p:spPr>
          <p:style>
            <a:lnRef idx="0">
              <a:schemeClr val="accent1"/>
            </a:lnRef>
            <a:fillRef idx="3">
              <a:schemeClr val="accent1"/>
            </a:fillRef>
            <a:effectRef idx="3">
              <a:schemeClr val="accent1"/>
            </a:effectRef>
            <a:fontRef idx="minor">
              <a:schemeClr val="lt1"/>
            </a:fontRef>
          </p:style>
          <p:txBody>
            <a:bodyPr lIns="36000" rIns="36000" rtlCol="0" anchor="ctr" anchorCtr="0"/>
            <a:lstStyle/>
            <a:p>
              <a:pPr algn="ctr" defTabSz="457200" fontAlgn="auto">
                <a:spcBef>
                  <a:spcPts val="0"/>
                </a:spcBef>
                <a:spcAft>
                  <a:spcPts val="0"/>
                </a:spcAft>
              </a:pPr>
              <a:r>
                <a:rPr lang="en-US" sz="2400" dirty="0" smtClean="0">
                  <a:solidFill>
                    <a:prstClr val="white"/>
                  </a:solidFill>
                </a:rPr>
                <a:t>MOD</a:t>
              </a:r>
              <a:r>
                <a:rPr lang="en-US" dirty="0" smtClean="0">
                  <a:solidFill>
                    <a:prstClr val="white"/>
                  </a:solidFill>
                </a:rPr>
                <a:t> </a:t>
              </a:r>
            </a:p>
            <a:p>
              <a:pPr algn="ctr" defTabSz="457200" fontAlgn="auto">
                <a:spcBef>
                  <a:spcPts val="0"/>
                </a:spcBef>
                <a:spcAft>
                  <a:spcPts val="0"/>
                </a:spcAft>
              </a:pPr>
              <a:r>
                <a:rPr lang="en-US" sz="1600" dirty="0" smtClean="0">
                  <a:solidFill>
                    <a:prstClr val="white"/>
                  </a:solidFill>
                </a:rPr>
                <a:t>(MPS Output Devices)</a:t>
              </a:r>
            </a:p>
          </p:txBody>
        </p:sp>
      </p:grpSp>
      <p:grpSp>
        <p:nvGrpSpPr>
          <p:cNvPr id="5" name="Group 69"/>
          <p:cNvGrpSpPr/>
          <p:nvPr/>
        </p:nvGrpSpPr>
        <p:grpSpPr>
          <a:xfrm>
            <a:off x="876595" y="1326367"/>
            <a:ext cx="7277803" cy="2056792"/>
            <a:chOff x="476971" y="918469"/>
            <a:chExt cx="7277803" cy="2056792"/>
          </a:xfrm>
        </p:grpSpPr>
        <p:sp>
          <p:nvSpPr>
            <p:cNvPr id="34" name="Rounded Rectangle 33"/>
            <p:cNvSpPr>
              <a:spLocks noChangeAspect="1"/>
            </p:cNvSpPr>
            <p:nvPr/>
          </p:nvSpPr>
          <p:spPr>
            <a:xfrm>
              <a:off x="3607114" y="918469"/>
              <a:ext cx="2411338" cy="656435"/>
            </a:xfrm>
            <a:prstGeom prst="roundRect">
              <a:avLst/>
            </a:prstGeom>
            <a:solidFill>
              <a:srgbClr val="FFC000"/>
            </a:solidFill>
          </p:spPr>
          <p:style>
            <a:lnRef idx="0">
              <a:schemeClr val="accent1"/>
            </a:lnRef>
            <a:fillRef idx="3">
              <a:schemeClr val="accent1"/>
            </a:fillRef>
            <a:effectRef idx="3">
              <a:schemeClr val="accent1"/>
            </a:effectRef>
            <a:fontRef idx="minor">
              <a:schemeClr val="lt1"/>
            </a:fontRef>
          </p:style>
          <p:txBody>
            <a:bodyPr lIns="0" tIns="0" rIns="0" bIns="0" rtlCol="0" anchor="ctr" anchorCtr="0"/>
            <a:lstStyle/>
            <a:p>
              <a:pPr algn="ctr" defTabSz="457200" fontAlgn="auto">
                <a:spcBef>
                  <a:spcPts val="0"/>
                </a:spcBef>
                <a:spcAft>
                  <a:spcPts val="0"/>
                </a:spcAft>
              </a:pPr>
              <a:r>
                <a:rPr lang="en-US" sz="2000" dirty="0" smtClean="0">
                  <a:solidFill>
                    <a:prstClr val="white"/>
                  </a:solidFill>
                </a:rPr>
                <a:t>CONTROL SYSTEM</a:t>
              </a:r>
            </a:p>
            <a:p>
              <a:pPr algn="ctr" defTabSz="457200" fontAlgn="auto">
                <a:spcBef>
                  <a:spcPts val="0"/>
                </a:spcBef>
                <a:spcAft>
                  <a:spcPts val="0"/>
                </a:spcAft>
              </a:pPr>
              <a:r>
                <a:rPr lang="en-US" sz="1500" dirty="0" smtClean="0">
                  <a:solidFill>
                    <a:prstClr val="white"/>
                  </a:solidFill>
                </a:rPr>
                <a:t>(Configuration management)</a:t>
              </a:r>
            </a:p>
          </p:txBody>
        </p:sp>
        <p:sp>
          <p:nvSpPr>
            <p:cNvPr id="55" name="Up-Down Arrow 54"/>
            <p:cNvSpPr>
              <a:spLocks noChangeAspect="1"/>
            </p:cNvSpPr>
            <p:nvPr/>
          </p:nvSpPr>
          <p:spPr>
            <a:xfrm>
              <a:off x="4676433" y="1574904"/>
              <a:ext cx="264631" cy="1400357"/>
            </a:xfrm>
            <a:prstGeom prst="upDownArrow">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sl-SI" dirty="0" err="1" smtClean="0">
                <a:solidFill>
                  <a:prstClr val="white"/>
                </a:solidFill>
              </a:endParaRPr>
            </a:p>
          </p:txBody>
        </p:sp>
        <p:grpSp>
          <p:nvGrpSpPr>
            <p:cNvPr id="6" name="Group 55"/>
            <p:cNvGrpSpPr>
              <a:grpSpLocks noChangeAspect="1"/>
            </p:cNvGrpSpPr>
            <p:nvPr/>
          </p:nvGrpSpPr>
          <p:grpSpPr>
            <a:xfrm>
              <a:off x="6018452" y="1161584"/>
              <a:ext cx="1736322" cy="1564198"/>
              <a:chOff x="6675201" y="3060804"/>
              <a:chExt cx="1929247" cy="1737998"/>
            </a:xfrm>
          </p:grpSpPr>
          <p:sp>
            <p:nvSpPr>
              <p:cNvPr id="57" name="Down Arrow 56"/>
              <p:cNvSpPr/>
              <p:nvPr/>
            </p:nvSpPr>
            <p:spPr>
              <a:xfrm rot="16200000" flipH="1" flipV="1">
                <a:off x="7081777" y="2654228"/>
                <a:ext cx="252000" cy="1065151"/>
              </a:xfrm>
              <a:prstGeom prst="downArrow">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58" name="Bent Arrow 57"/>
              <p:cNvSpPr/>
              <p:nvPr/>
            </p:nvSpPr>
            <p:spPr>
              <a:xfrm rot="16200000" flipH="1" flipV="1">
                <a:off x="6855344" y="3049698"/>
                <a:ext cx="1683998" cy="1814210"/>
              </a:xfrm>
              <a:prstGeom prst="bentArrow">
                <a:avLst>
                  <a:gd name="adj1" fmla="val 8713"/>
                  <a:gd name="adj2" fmla="val 7476"/>
                  <a:gd name="adj3" fmla="val 6333"/>
                  <a:gd name="adj4" fmla="val 43750"/>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grpSp>
        <p:grpSp>
          <p:nvGrpSpPr>
            <p:cNvPr id="7" name="Group 68"/>
            <p:cNvGrpSpPr/>
            <p:nvPr/>
          </p:nvGrpSpPr>
          <p:grpSpPr>
            <a:xfrm>
              <a:off x="476971" y="1149880"/>
              <a:ext cx="3130143" cy="1564199"/>
              <a:chOff x="476971" y="1149880"/>
              <a:chExt cx="3130143" cy="1564199"/>
            </a:xfrm>
          </p:grpSpPr>
          <p:sp>
            <p:nvSpPr>
              <p:cNvPr id="59" name="Down Arrow 58"/>
              <p:cNvSpPr>
                <a:spLocks noChangeAspect="1"/>
              </p:cNvSpPr>
              <p:nvPr/>
            </p:nvSpPr>
            <p:spPr>
              <a:xfrm rot="5400000" flipV="1">
                <a:off x="2590256" y="359822"/>
                <a:ext cx="226800" cy="1806916"/>
              </a:xfrm>
              <a:prstGeom prst="downArrow">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60" name="Bent Arrow 59"/>
              <p:cNvSpPr>
                <a:spLocks noChangeAspect="1"/>
              </p:cNvSpPr>
              <p:nvPr/>
            </p:nvSpPr>
            <p:spPr>
              <a:xfrm rot="5400000" flipV="1">
                <a:off x="1225772" y="449680"/>
                <a:ext cx="1515598" cy="3013199"/>
              </a:xfrm>
              <a:prstGeom prst="bentArrow">
                <a:avLst>
                  <a:gd name="adj1" fmla="val 8713"/>
                  <a:gd name="adj2" fmla="val 7476"/>
                  <a:gd name="adj3" fmla="val 6333"/>
                  <a:gd name="adj4" fmla="val 43750"/>
                </a:avLst>
              </a:prstGeom>
              <a:solidFill>
                <a:srgbClr val="FFC0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grpSp>
      </p:grpSp>
      <p:grpSp>
        <p:nvGrpSpPr>
          <p:cNvPr id="8" name="Group 66"/>
          <p:cNvGrpSpPr/>
          <p:nvPr/>
        </p:nvGrpSpPr>
        <p:grpSpPr>
          <a:xfrm>
            <a:off x="1576470" y="4445475"/>
            <a:ext cx="5954343" cy="1352589"/>
            <a:chOff x="1176846" y="4037577"/>
            <a:chExt cx="5954343" cy="1352589"/>
          </a:xfrm>
        </p:grpSpPr>
        <p:sp>
          <p:nvSpPr>
            <p:cNvPr id="40" name="Rounded Rectangle 39"/>
            <p:cNvSpPr>
              <a:spLocks noChangeAspect="1"/>
            </p:cNvSpPr>
            <p:nvPr/>
          </p:nvSpPr>
          <p:spPr>
            <a:xfrm>
              <a:off x="2797024" y="4644883"/>
              <a:ext cx="1297305" cy="745283"/>
            </a:xfrm>
            <a:prstGeom prst="roundRect">
              <a:avLst/>
            </a:prstGeom>
            <a:solidFill>
              <a:srgbClr val="92D05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r>
                <a:rPr lang="en-US" dirty="0" smtClean="0">
                  <a:solidFill>
                    <a:prstClr val="white"/>
                  </a:solidFill>
                </a:rPr>
                <a:t>TIMING SYSTEM</a:t>
              </a:r>
            </a:p>
          </p:txBody>
        </p:sp>
        <p:sp>
          <p:nvSpPr>
            <p:cNvPr id="41" name="Bent Arrow 40"/>
            <p:cNvSpPr>
              <a:spLocks noChangeAspect="1"/>
            </p:cNvSpPr>
            <p:nvPr/>
          </p:nvSpPr>
          <p:spPr>
            <a:xfrm rot="16200000">
              <a:off x="1605713" y="3934625"/>
              <a:ext cx="745200" cy="1602933"/>
            </a:xfrm>
            <a:prstGeom prst="bentArrow">
              <a:avLst>
                <a:gd name="adj1" fmla="val 15462"/>
                <a:gd name="adj2" fmla="val 15536"/>
                <a:gd name="adj3" fmla="val 12838"/>
                <a:gd name="adj4" fmla="val 43750"/>
              </a:avLst>
            </a:prstGeom>
            <a:solidFill>
              <a:srgbClr val="92D05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black"/>
                </a:solidFill>
              </a:endParaRPr>
            </a:p>
          </p:txBody>
        </p:sp>
        <p:sp>
          <p:nvSpPr>
            <p:cNvPr id="43" name="Bent Arrow 42"/>
            <p:cNvSpPr>
              <a:spLocks noChangeAspect="1"/>
            </p:cNvSpPr>
            <p:nvPr/>
          </p:nvSpPr>
          <p:spPr>
            <a:xfrm rot="5400000" flipH="1">
              <a:off x="5255780" y="3222495"/>
              <a:ext cx="745200" cy="3005618"/>
            </a:xfrm>
            <a:prstGeom prst="bentArrow">
              <a:avLst>
                <a:gd name="adj1" fmla="val 15462"/>
                <a:gd name="adj2" fmla="val 15536"/>
                <a:gd name="adj3" fmla="val 12838"/>
                <a:gd name="adj4" fmla="val 43750"/>
              </a:avLst>
            </a:prstGeom>
            <a:solidFill>
              <a:srgbClr val="92D05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black"/>
                </a:solidFill>
              </a:endParaRPr>
            </a:p>
          </p:txBody>
        </p:sp>
        <p:sp>
          <p:nvSpPr>
            <p:cNvPr id="61" name="Up-Down Arrow 60"/>
            <p:cNvSpPr>
              <a:spLocks noChangeAspect="1"/>
            </p:cNvSpPr>
            <p:nvPr/>
          </p:nvSpPr>
          <p:spPr>
            <a:xfrm>
              <a:off x="3336822" y="4037577"/>
              <a:ext cx="237889" cy="607198"/>
            </a:xfrm>
            <a:prstGeom prst="upDownArrow">
              <a:avLst/>
            </a:prstGeom>
            <a:solidFill>
              <a:srgbClr val="92D05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sl-SI" dirty="0" err="1" smtClean="0">
                <a:solidFill>
                  <a:prstClr val="white"/>
                </a:solidFill>
              </a:endParaRPr>
            </a:p>
          </p:txBody>
        </p:sp>
      </p:grpSp>
      <p:grpSp>
        <p:nvGrpSpPr>
          <p:cNvPr id="9" name="Group 67"/>
          <p:cNvGrpSpPr/>
          <p:nvPr/>
        </p:nvGrpSpPr>
        <p:grpSpPr>
          <a:xfrm>
            <a:off x="896400" y="4445475"/>
            <a:ext cx="7194106" cy="1871046"/>
            <a:chOff x="496776" y="4037577"/>
            <a:chExt cx="7194106" cy="1871046"/>
          </a:xfrm>
        </p:grpSpPr>
        <p:sp>
          <p:nvSpPr>
            <p:cNvPr id="42" name="Rounded Rectangle 41"/>
            <p:cNvSpPr>
              <a:spLocks noChangeAspect="1"/>
            </p:cNvSpPr>
            <p:nvPr/>
          </p:nvSpPr>
          <p:spPr>
            <a:xfrm>
              <a:off x="4190379" y="5163340"/>
              <a:ext cx="1297305" cy="745283"/>
            </a:xfrm>
            <a:prstGeom prst="roundRect">
              <a:avLst/>
            </a:prstGeom>
            <a:solidFill>
              <a:srgbClr val="FF9999"/>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r>
                <a:rPr lang="en-US" sz="2000" dirty="0" smtClean="0">
                  <a:solidFill>
                    <a:prstClr val="white"/>
                  </a:solidFill>
                </a:rPr>
                <a:t>Post Mortem</a:t>
              </a:r>
            </a:p>
          </p:txBody>
        </p:sp>
        <p:sp>
          <p:nvSpPr>
            <p:cNvPr id="44" name="Down Arrow 43"/>
            <p:cNvSpPr>
              <a:spLocks noChangeAspect="1"/>
            </p:cNvSpPr>
            <p:nvPr/>
          </p:nvSpPr>
          <p:spPr>
            <a:xfrm>
              <a:off x="4608924" y="4037577"/>
              <a:ext cx="259200" cy="1125763"/>
            </a:xfrm>
            <a:prstGeom prst="downArrow">
              <a:avLst/>
            </a:prstGeom>
            <a:solidFill>
              <a:srgbClr val="FF9999"/>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45" name="Bent Arrow 44"/>
            <p:cNvSpPr>
              <a:spLocks noChangeAspect="1"/>
            </p:cNvSpPr>
            <p:nvPr/>
          </p:nvSpPr>
          <p:spPr>
            <a:xfrm flipV="1">
              <a:off x="496776" y="4363483"/>
              <a:ext cx="3661199" cy="1318310"/>
            </a:xfrm>
            <a:prstGeom prst="bentArrow">
              <a:avLst>
                <a:gd name="adj1" fmla="val 9224"/>
                <a:gd name="adj2" fmla="val 10635"/>
                <a:gd name="adj3" fmla="val 9274"/>
                <a:gd name="adj4" fmla="val 43750"/>
              </a:avLst>
            </a:prstGeom>
            <a:solidFill>
              <a:srgbClr val="FF9999"/>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black"/>
                </a:solidFill>
              </a:endParaRPr>
            </a:p>
          </p:txBody>
        </p:sp>
        <p:sp>
          <p:nvSpPr>
            <p:cNvPr id="46" name="Bent Arrow 45"/>
            <p:cNvSpPr>
              <a:spLocks noChangeAspect="1"/>
            </p:cNvSpPr>
            <p:nvPr/>
          </p:nvSpPr>
          <p:spPr>
            <a:xfrm flipH="1" flipV="1">
              <a:off x="5487682" y="4363486"/>
              <a:ext cx="2203200" cy="1318310"/>
            </a:xfrm>
            <a:prstGeom prst="bentArrow">
              <a:avLst>
                <a:gd name="adj1" fmla="val 9224"/>
                <a:gd name="adj2" fmla="val 10635"/>
                <a:gd name="adj3" fmla="val 9274"/>
                <a:gd name="adj4" fmla="val 43750"/>
              </a:avLst>
            </a:prstGeom>
            <a:solidFill>
              <a:srgbClr val="FF9999"/>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black"/>
                </a:solidFill>
              </a:endParaRPr>
            </a:p>
          </p:txBody>
        </p:sp>
      </p:grpSp>
      <p:grpSp>
        <p:nvGrpSpPr>
          <p:cNvPr id="10" name="Group 65"/>
          <p:cNvGrpSpPr/>
          <p:nvPr/>
        </p:nvGrpSpPr>
        <p:grpSpPr>
          <a:xfrm>
            <a:off x="1537916" y="1982802"/>
            <a:ext cx="6057704" cy="1400356"/>
            <a:chOff x="1138292" y="1574904"/>
            <a:chExt cx="6057704" cy="1400356"/>
          </a:xfrm>
        </p:grpSpPr>
        <p:sp>
          <p:nvSpPr>
            <p:cNvPr id="47" name="Rounded Rectangle 46"/>
            <p:cNvSpPr>
              <a:spLocks noChangeAspect="1"/>
            </p:cNvSpPr>
            <p:nvPr/>
          </p:nvSpPr>
          <p:spPr>
            <a:xfrm>
              <a:off x="2796877" y="1574904"/>
              <a:ext cx="1490713" cy="866534"/>
            </a:xfrm>
            <a:prstGeom prst="roundRect">
              <a:avLst/>
            </a:prstGeom>
            <a:solidFill>
              <a:srgbClr val="FF66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r>
                <a:rPr lang="en-US" sz="2400" dirty="0" smtClean="0">
                  <a:solidFill>
                    <a:prstClr val="white"/>
                  </a:solidFill>
                </a:rPr>
                <a:t>BPS</a:t>
              </a:r>
              <a:r>
                <a:rPr lang="en-US" dirty="0" smtClean="0">
                  <a:solidFill>
                    <a:prstClr val="white"/>
                  </a:solidFill>
                </a:rPr>
                <a:t> </a:t>
              </a:r>
              <a:br>
                <a:rPr lang="en-US" dirty="0" smtClean="0">
                  <a:solidFill>
                    <a:prstClr val="white"/>
                  </a:solidFill>
                </a:rPr>
              </a:br>
              <a:r>
                <a:rPr lang="en-US" sz="1600" dirty="0" smtClean="0">
                  <a:solidFill>
                    <a:prstClr val="white"/>
                  </a:solidFill>
                </a:rPr>
                <a:t>(Beam Permit System)</a:t>
              </a:r>
            </a:p>
          </p:txBody>
        </p:sp>
        <p:sp>
          <p:nvSpPr>
            <p:cNvPr id="48" name="Up-Down Arrow 47"/>
            <p:cNvSpPr>
              <a:spLocks noChangeAspect="1"/>
            </p:cNvSpPr>
            <p:nvPr/>
          </p:nvSpPr>
          <p:spPr>
            <a:xfrm>
              <a:off x="3412692" y="2441438"/>
              <a:ext cx="264631" cy="533822"/>
            </a:xfrm>
            <a:prstGeom prst="upDownArrow">
              <a:avLst/>
            </a:prstGeom>
            <a:solidFill>
              <a:srgbClr val="FF66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sl-SI" dirty="0" err="1" smtClean="0">
                <a:solidFill>
                  <a:prstClr val="white"/>
                </a:solidFill>
              </a:endParaRPr>
            </a:p>
          </p:txBody>
        </p:sp>
        <p:grpSp>
          <p:nvGrpSpPr>
            <p:cNvPr id="11" name="Group 48"/>
            <p:cNvGrpSpPr>
              <a:grpSpLocks noChangeAspect="1"/>
            </p:cNvGrpSpPr>
            <p:nvPr/>
          </p:nvGrpSpPr>
          <p:grpSpPr>
            <a:xfrm>
              <a:off x="1138292" y="1931981"/>
              <a:ext cx="1658732" cy="793800"/>
              <a:chOff x="1252800" y="3916800"/>
              <a:chExt cx="1843036" cy="882000"/>
            </a:xfrm>
          </p:grpSpPr>
          <p:sp>
            <p:nvSpPr>
              <p:cNvPr id="50" name="Down Arrow 49"/>
              <p:cNvSpPr/>
              <p:nvPr/>
            </p:nvSpPr>
            <p:spPr>
              <a:xfrm rot="5400000" flipV="1">
                <a:off x="2285836" y="3358800"/>
                <a:ext cx="252000" cy="1368000"/>
              </a:xfrm>
              <a:prstGeom prst="downArrow">
                <a:avLst/>
              </a:prstGeom>
              <a:solidFill>
                <a:srgbClr val="FF6600"/>
              </a:solidFill>
              <a:effectLst/>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51" name="Bent Arrow 50"/>
              <p:cNvSpPr/>
              <p:nvPr/>
            </p:nvSpPr>
            <p:spPr>
              <a:xfrm rot="5400000" flipV="1">
                <a:off x="1702800" y="3520800"/>
                <a:ext cx="828000" cy="1728000"/>
              </a:xfrm>
              <a:prstGeom prst="bentArrow">
                <a:avLst>
                  <a:gd name="adj1" fmla="val 17763"/>
                  <a:gd name="adj2" fmla="val 15536"/>
                  <a:gd name="adj3" fmla="val 12838"/>
                  <a:gd name="adj4" fmla="val 43750"/>
                </a:avLst>
              </a:prstGeom>
              <a:solidFill>
                <a:srgbClr val="FF66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grpSp>
        <p:grpSp>
          <p:nvGrpSpPr>
            <p:cNvPr id="12" name="Group 51"/>
            <p:cNvGrpSpPr>
              <a:grpSpLocks noChangeAspect="1"/>
            </p:cNvGrpSpPr>
            <p:nvPr/>
          </p:nvGrpSpPr>
          <p:grpSpPr>
            <a:xfrm>
              <a:off x="4287589" y="1939271"/>
              <a:ext cx="2908407" cy="793800"/>
              <a:chOff x="4752020" y="3924900"/>
              <a:chExt cx="3231564" cy="882000"/>
            </a:xfrm>
          </p:grpSpPr>
          <p:sp>
            <p:nvSpPr>
              <p:cNvPr id="53" name="Down Arrow 52"/>
              <p:cNvSpPr/>
              <p:nvPr/>
            </p:nvSpPr>
            <p:spPr>
              <a:xfrm rot="16200000" flipH="1" flipV="1">
                <a:off x="5310020" y="3366900"/>
                <a:ext cx="252000" cy="1368000"/>
              </a:xfrm>
              <a:prstGeom prst="downArrow">
                <a:avLst/>
              </a:prstGeom>
              <a:solidFill>
                <a:srgbClr val="FF6600"/>
              </a:solidFill>
              <a:effectLst/>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sp>
            <p:nvSpPr>
              <p:cNvPr id="54" name="Bent Arrow 53"/>
              <p:cNvSpPr/>
              <p:nvPr/>
            </p:nvSpPr>
            <p:spPr>
              <a:xfrm rot="16200000" flipH="1" flipV="1">
                <a:off x="6011320" y="2834636"/>
                <a:ext cx="828000" cy="3116528"/>
              </a:xfrm>
              <a:prstGeom prst="bentArrow">
                <a:avLst>
                  <a:gd name="adj1" fmla="val 17763"/>
                  <a:gd name="adj2" fmla="val 15536"/>
                  <a:gd name="adj3" fmla="val 12838"/>
                  <a:gd name="adj4" fmla="val 43750"/>
                </a:avLst>
              </a:prstGeom>
              <a:solidFill>
                <a:srgbClr val="FF6600"/>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auto">
                  <a:spcBef>
                    <a:spcPts val="0"/>
                  </a:spcBef>
                  <a:spcAft>
                    <a:spcPts val="0"/>
                  </a:spcAft>
                </a:pPr>
                <a:endParaRPr lang="en-US" dirty="0" smtClean="0">
                  <a:solidFill>
                    <a:prstClr val="white"/>
                  </a:solidFill>
                </a:endParaRPr>
              </a:p>
            </p:txBody>
          </p:sp>
        </p:grpSp>
      </p:grpSp>
    </p:spTree>
    <p:extLst>
      <p:ext uri="{BB962C8B-B14F-4D97-AF65-F5344CB8AC3E}">
        <p14:creationId xmlns:p14="http://schemas.microsoft.com/office/powerpoint/2010/main" xmlns="" val="1035028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836712"/>
          </a:xfrm>
        </p:spPr>
        <p:txBody>
          <a:bodyPr/>
          <a:lstStyle/>
          <a:p>
            <a:pPr lvl="0"/>
            <a:r>
              <a:rPr lang="en-US" dirty="0" smtClean="0"/>
              <a:t>The MPS consists of: </a:t>
            </a:r>
            <a:endParaRPr lang="en-US" dirty="0"/>
          </a:p>
        </p:txBody>
      </p:sp>
      <p:sp>
        <p:nvSpPr>
          <p:cNvPr id="3" name="Content Placeholder 2"/>
          <p:cNvSpPr>
            <a:spLocks noGrp="1"/>
          </p:cNvSpPr>
          <p:nvPr>
            <p:ph idx="1"/>
          </p:nvPr>
        </p:nvSpPr>
        <p:spPr>
          <a:xfrm>
            <a:off x="323528" y="836712"/>
            <a:ext cx="8229600" cy="5400600"/>
          </a:xfrm>
        </p:spPr>
        <p:txBody>
          <a:bodyPr>
            <a:normAutofit/>
          </a:bodyPr>
          <a:lstStyle/>
          <a:p>
            <a:pPr lvl="0">
              <a:buNone/>
            </a:pPr>
            <a:r>
              <a:rPr lang="en-US" sz="1800" dirty="0" smtClean="0"/>
              <a:t>1) a single bunch damage mitigation system, </a:t>
            </a:r>
          </a:p>
          <a:p>
            <a:pPr lvl="0">
              <a:buNone/>
            </a:pPr>
            <a:r>
              <a:rPr lang="en-US" sz="1800" dirty="0" smtClean="0"/>
              <a:t>2) an average beam loss limiting system, </a:t>
            </a:r>
          </a:p>
          <a:p>
            <a:pPr lvl="0">
              <a:buNone/>
            </a:pPr>
            <a:r>
              <a:rPr lang="en-US" sz="1800" dirty="0" smtClean="0"/>
              <a:t>3) a series of abort kickers and low power dumps, </a:t>
            </a:r>
          </a:p>
          <a:p>
            <a:pPr lvl="0">
              <a:buNone/>
            </a:pPr>
            <a:r>
              <a:rPr lang="en-US" sz="1800" dirty="0" smtClean="0"/>
              <a:t>4) a restart ramp sequence, </a:t>
            </a:r>
          </a:p>
          <a:p>
            <a:pPr lvl="0">
              <a:buNone/>
            </a:pPr>
            <a:r>
              <a:rPr lang="en-US" sz="1800" dirty="0" smtClean="0"/>
              <a:t>5) a beam permit system, </a:t>
            </a:r>
          </a:p>
          <a:p>
            <a:pPr lvl="0">
              <a:buNone/>
            </a:pPr>
            <a:r>
              <a:rPr lang="en-US" sz="1800" dirty="0" smtClean="0"/>
              <a:t>6) a fault analysis recorder system, </a:t>
            </a:r>
          </a:p>
          <a:p>
            <a:pPr lvl="0">
              <a:buNone/>
            </a:pPr>
            <a:r>
              <a:rPr lang="en-US" sz="1800" dirty="0" smtClean="0"/>
              <a:t>7) a strategy for limiting the rate with which magnetic fields (and insert-able device positions) can change, </a:t>
            </a:r>
          </a:p>
          <a:p>
            <a:pPr lvl="0">
              <a:buNone/>
            </a:pPr>
            <a:r>
              <a:rPr lang="en-US" sz="1800" dirty="0" smtClean="0"/>
              <a:t>8) a sequencing system that provides for the appropriate level of protection depending on machine mode or state, and </a:t>
            </a:r>
          </a:p>
          <a:p>
            <a:pPr lvl="0">
              <a:buNone/>
            </a:pPr>
            <a:r>
              <a:rPr lang="en-US" sz="1800" dirty="0" smtClean="0"/>
              <a:t>9) a protection collimator system. </a:t>
            </a:r>
            <a:endParaRPr lang="en-US" sz="1800" dirty="0" smtClean="0"/>
          </a:p>
          <a:p>
            <a:pPr lvl="0">
              <a:buNone/>
            </a:pPr>
            <a:r>
              <a:rPr lang="en-GB" sz="1800" dirty="0" smtClean="0"/>
              <a:t>...</a:t>
            </a:r>
          </a:p>
          <a:p>
            <a:pPr lvl="0">
              <a:buNone/>
            </a:pPr>
            <a:r>
              <a:rPr lang="en-GB" sz="1800" dirty="0" smtClean="0"/>
              <a:t>An accident recovery strategy (spares, fast exchange procedures)</a:t>
            </a:r>
          </a:p>
          <a:p>
            <a:pPr lvl="0">
              <a:buNone/>
            </a:pPr>
            <a:r>
              <a:rPr lang="en-GB" sz="1800" dirty="0" smtClean="0"/>
              <a:t>A system validation protocol</a:t>
            </a:r>
            <a:endParaRPr lang="en-US" sz="1800" dirty="0" smtClean="0"/>
          </a:p>
        </p:txBody>
      </p:sp>
      <p:sp>
        <p:nvSpPr>
          <p:cNvPr id="4" name="Date Placeholder 3"/>
          <p:cNvSpPr>
            <a:spLocks noGrp="1"/>
          </p:cNvSpPr>
          <p:nvPr>
            <p:ph type="dt" sz="half" idx="10"/>
          </p:nvPr>
        </p:nvSpPr>
        <p:spPr/>
        <p:txBody>
          <a:bodyPr/>
          <a:lstStyle/>
          <a:p>
            <a:pPr defTabSz="457200"/>
            <a:r>
              <a:rPr lang="en-US" dirty="0" smtClean="0">
                <a:solidFill>
                  <a:srgbClr val="000000"/>
                </a:solidFill>
                <a:latin typeface="Arial"/>
                <a:ea typeface="Arial Unicode MS"/>
                <a:cs typeface="Arial Unicode MS"/>
              </a:rPr>
              <a:t>MPS CERN 2012 06 06</a:t>
            </a:r>
            <a:endParaRPr lang="en-US" dirty="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defTabSz="457200"/>
            <a:r>
              <a:rPr lang="en-US" dirty="0" smtClean="0"/>
              <a:t>Marc Ross, SLAC</a:t>
            </a:r>
            <a:endParaRPr lang="en-US" dirty="0"/>
          </a:p>
        </p:txBody>
      </p:sp>
      <p:sp>
        <p:nvSpPr>
          <p:cNvPr id="6" name="Slide Number Placeholder 5"/>
          <p:cNvSpPr>
            <a:spLocks noGrp="1"/>
          </p:cNvSpPr>
          <p:nvPr>
            <p:ph type="sldNum" sz="quarter" idx="12"/>
          </p:nvPr>
        </p:nvSpPr>
        <p:spPr/>
        <p:txBody>
          <a:bodyPr/>
          <a:lstStyle/>
          <a:p>
            <a:pPr defTabSz="457200"/>
            <a:fld id="{C64E1E01-CFF9-374C-90C0-378C39CD55E6}" type="slidenum">
              <a:rPr lang="en-US" smtClean="0">
                <a:solidFill>
                  <a:srgbClr val="000000"/>
                </a:solidFill>
                <a:latin typeface="Arial"/>
                <a:ea typeface="Arial Unicode MS"/>
                <a:cs typeface="Arial Unicode MS"/>
              </a:rPr>
              <a:pPr defTabSz="457200"/>
              <a:t>7</a:t>
            </a:fld>
            <a:endParaRPr lang="en-US" dirty="0">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422255560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158304" y="3212976"/>
          <a:ext cx="8760271" cy="3456384"/>
        </p:xfrm>
        <a:graphic>
          <a:graphicData uri="http://schemas.openxmlformats.org/drawingml/2006/chart">
            <c:chart xmlns:c="http://schemas.openxmlformats.org/drawingml/2006/chart" xmlns:r="http://schemas.openxmlformats.org/officeDocument/2006/relationships" r:id="rId2"/>
          </a:graphicData>
        </a:graphic>
      </p:graphicFrame>
      <p:grpSp>
        <p:nvGrpSpPr>
          <p:cNvPr id="23" name="Group 31"/>
          <p:cNvGrpSpPr/>
          <p:nvPr/>
        </p:nvGrpSpPr>
        <p:grpSpPr>
          <a:xfrm>
            <a:off x="931342" y="3989351"/>
            <a:ext cx="7677927" cy="531942"/>
            <a:chOff x="938645" y="4095750"/>
            <a:chExt cx="7595755" cy="491836"/>
          </a:xfrm>
        </p:grpSpPr>
        <p:sp>
          <p:nvSpPr>
            <p:cNvPr id="8" name="Rectangle 7"/>
            <p:cNvSpPr/>
            <p:nvPr/>
          </p:nvSpPr>
          <p:spPr>
            <a:xfrm>
              <a:off x="5638801" y="4279323"/>
              <a:ext cx="2871983" cy="304800"/>
            </a:xfrm>
            <a:prstGeom prst="rect">
              <a:avLst/>
            </a:prstGeom>
            <a:solidFill>
              <a:srgbClr val="FF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315199" y="4282786"/>
              <a:ext cx="1219201" cy="30480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938645" y="4095750"/>
              <a:ext cx="3404755" cy="381000"/>
            </a:xfrm>
            <a:prstGeom prst="rect">
              <a:avLst/>
            </a:prstGeom>
            <a:solidFill>
              <a:srgbClr val="4F81BD">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346863" y="4095750"/>
              <a:ext cx="1291937" cy="381000"/>
            </a:xfrm>
            <a:prstGeom prst="rect">
              <a:avLst/>
            </a:prstGeom>
            <a:solidFill>
              <a:schemeClr val="accent2">
                <a:lumMod val="60000"/>
                <a:lumOff val="4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6" name="Straight Arrow Connector 15"/>
          <p:cNvCxnSpPr>
            <a:stCxn id="22" idx="2"/>
            <a:endCxn id="9" idx="0"/>
          </p:cNvCxnSpPr>
          <p:nvPr/>
        </p:nvCxnSpPr>
        <p:spPr>
          <a:xfrm>
            <a:off x="6520036" y="3611925"/>
            <a:ext cx="1473038" cy="579714"/>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3" idx="2"/>
          </p:cNvCxnSpPr>
          <p:nvPr/>
        </p:nvCxnSpPr>
        <p:spPr>
          <a:xfrm>
            <a:off x="1547664" y="2789639"/>
            <a:ext cx="288032" cy="1215425"/>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grpSp>
        <p:nvGrpSpPr>
          <p:cNvPr id="24" name="Group 46"/>
          <p:cNvGrpSpPr/>
          <p:nvPr/>
        </p:nvGrpSpPr>
        <p:grpSpPr>
          <a:xfrm>
            <a:off x="4005461" y="1124744"/>
            <a:ext cx="4756030" cy="2791937"/>
            <a:chOff x="3920426" y="1069111"/>
            <a:chExt cx="4756030" cy="2791937"/>
          </a:xfrm>
        </p:grpSpPr>
        <p:grpSp>
          <p:nvGrpSpPr>
            <p:cNvPr id="25" name="Group 26"/>
            <p:cNvGrpSpPr/>
            <p:nvPr/>
          </p:nvGrpSpPr>
          <p:grpSpPr>
            <a:xfrm>
              <a:off x="4308624" y="1988840"/>
              <a:ext cx="4162209" cy="1872208"/>
              <a:chOff x="4342606" y="2724150"/>
              <a:chExt cx="4162209" cy="1162050"/>
            </a:xfrm>
          </p:grpSpPr>
          <p:cxnSp>
            <p:nvCxnSpPr>
              <p:cNvPr id="3" name="Straight Arrow Connector 2"/>
              <p:cNvCxnSpPr/>
              <p:nvPr/>
            </p:nvCxnSpPr>
            <p:spPr>
              <a:xfrm rot="5400000">
                <a:off x="3771900" y="3294856"/>
                <a:ext cx="1143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 name="Straight Arrow Connector 3"/>
              <p:cNvCxnSpPr/>
              <p:nvPr/>
            </p:nvCxnSpPr>
            <p:spPr>
              <a:xfrm rot="5400000">
                <a:off x="5045724" y="3294856"/>
                <a:ext cx="1143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a:off x="6713321" y="3294856"/>
                <a:ext cx="1143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7932521" y="3313906"/>
                <a:ext cx="1143000" cy="15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grpSp>
          <p:nvGrpSpPr>
            <p:cNvPr id="26" name="Group 27"/>
            <p:cNvGrpSpPr/>
            <p:nvPr/>
          </p:nvGrpSpPr>
          <p:grpSpPr>
            <a:xfrm>
              <a:off x="3920426" y="1069111"/>
              <a:ext cx="4756030" cy="2112129"/>
              <a:chOff x="4215824" y="923805"/>
              <a:chExt cx="4756030" cy="2112129"/>
            </a:xfrm>
          </p:grpSpPr>
          <p:sp>
            <p:nvSpPr>
              <p:cNvPr id="10" name="TextBox 9"/>
              <p:cNvSpPr txBox="1"/>
              <p:nvPr/>
            </p:nvSpPr>
            <p:spPr>
              <a:xfrm rot="5400000">
                <a:off x="3472282" y="1667347"/>
                <a:ext cx="2071859" cy="584775"/>
              </a:xfrm>
              <a:prstGeom prst="rect">
                <a:avLst/>
              </a:prstGeom>
              <a:noFill/>
            </p:spPr>
            <p:txBody>
              <a:bodyPr wrap="square" rtlCol="0">
                <a:spAutoFit/>
              </a:bodyPr>
              <a:lstStyle/>
              <a:p>
                <a:pPr>
                  <a:buFontTx/>
                  <a:buChar char="-"/>
                </a:pPr>
                <a:r>
                  <a:rPr lang="en-GB" sz="1600" dirty="0" smtClean="0"/>
                  <a:t>20 ms:</a:t>
                </a:r>
              </a:p>
              <a:p>
                <a:r>
                  <a:rPr lang="en-GB" sz="1600" dirty="0" smtClean="0"/>
                  <a:t>Last delivered pulse</a:t>
                </a:r>
                <a:endParaRPr lang="en-US" sz="1600" dirty="0"/>
              </a:p>
            </p:txBody>
          </p:sp>
          <p:sp>
            <p:nvSpPr>
              <p:cNvPr id="11" name="TextBox 10"/>
              <p:cNvSpPr txBox="1"/>
              <p:nvPr/>
            </p:nvSpPr>
            <p:spPr>
              <a:xfrm rot="5400000">
                <a:off x="4754271" y="1707617"/>
                <a:ext cx="2071859" cy="584775"/>
              </a:xfrm>
              <a:prstGeom prst="rect">
                <a:avLst/>
              </a:prstGeom>
              <a:noFill/>
            </p:spPr>
            <p:txBody>
              <a:bodyPr wrap="square" rtlCol="0">
                <a:spAutoFit/>
              </a:bodyPr>
              <a:lstStyle/>
              <a:p>
                <a:r>
                  <a:rPr lang="en-GB" sz="1600" dirty="0" smtClean="0"/>
                  <a:t>-2 ms</a:t>
                </a:r>
              </a:p>
              <a:p>
                <a:r>
                  <a:rPr lang="en-GB" sz="1600" dirty="0" smtClean="0"/>
                  <a:t>Next Pulse permit</a:t>
                </a:r>
                <a:endParaRPr lang="en-US" sz="1600" dirty="0"/>
              </a:p>
            </p:txBody>
          </p:sp>
          <p:sp>
            <p:nvSpPr>
              <p:cNvPr id="12" name="TextBox 11"/>
              <p:cNvSpPr txBox="1"/>
              <p:nvPr/>
            </p:nvSpPr>
            <p:spPr>
              <a:xfrm rot="5400000">
                <a:off x="6424338" y="1667347"/>
                <a:ext cx="2071858" cy="584775"/>
              </a:xfrm>
              <a:prstGeom prst="rect">
                <a:avLst/>
              </a:prstGeom>
              <a:noFill/>
            </p:spPr>
            <p:txBody>
              <a:bodyPr wrap="square" rtlCol="0">
                <a:spAutoFit/>
              </a:bodyPr>
              <a:lstStyle/>
              <a:p>
                <a:r>
                  <a:rPr lang="en-GB" sz="1600" dirty="0" smtClean="0"/>
                  <a:t>-0.1 ms</a:t>
                </a:r>
              </a:p>
              <a:p>
                <a:r>
                  <a:rPr lang="en-GB" sz="1600" dirty="0" smtClean="0"/>
                  <a:t>Beam in flight</a:t>
                </a:r>
                <a:endParaRPr lang="en-US" sz="1600" dirty="0"/>
              </a:p>
            </p:txBody>
          </p:sp>
          <p:sp>
            <p:nvSpPr>
              <p:cNvPr id="21" name="TextBox 20"/>
              <p:cNvSpPr txBox="1"/>
              <p:nvPr/>
            </p:nvSpPr>
            <p:spPr>
              <a:xfrm rot="5400000">
                <a:off x="7689858" y="1626862"/>
                <a:ext cx="1979218" cy="584775"/>
              </a:xfrm>
              <a:prstGeom prst="rect">
                <a:avLst/>
              </a:prstGeom>
              <a:noFill/>
            </p:spPr>
            <p:txBody>
              <a:bodyPr wrap="square" rtlCol="0">
                <a:spAutoFit/>
              </a:bodyPr>
              <a:lstStyle/>
              <a:p>
                <a:r>
                  <a:rPr lang="en-GB" sz="1600" dirty="0" smtClean="0"/>
                  <a:t>-0.01 ms</a:t>
                </a:r>
              </a:p>
              <a:p>
                <a:r>
                  <a:rPr lang="en-GB" sz="1600" dirty="0" smtClean="0"/>
                  <a:t>Beam at BDS</a:t>
                </a:r>
                <a:endParaRPr lang="en-US" sz="1600" dirty="0"/>
              </a:p>
            </p:txBody>
          </p:sp>
        </p:grpSp>
      </p:grpSp>
      <p:sp>
        <p:nvSpPr>
          <p:cNvPr id="13" name="TextBox 12"/>
          <p:cNvSpPr txBox="1"/>
          <p:nvPr/>
        </p:nvSpPr>
        <p:spPr>
          <a:xfrm>
            <a:off x="539552" y="2204864"/>
            <a:ext cx="2016224" cy="584775"/>
          </a:xfrm>
          <a:prstGeom prst="rect">
            <a:avLst/>
          </a:prstGeom>
          <a:ln>
            <a:solidFill>
              <a:srgbClr val="7030A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Slow errors and drifts:</a:t>
            </a:r>
          </a:p>
          <a:p>
            <a:r>
              <a:rPr lang="en-GB" sz="1600" dirty="0" smtClean="0"/>
              <a:t>Post pulse analysis</a:t>
            </a:r>
            <a:endParaRPr lang="en-US" sz="1600" dirty="0"/>
          </a:p>
        </p:txBody>
      </p:sp>
      <p:sp>
        <p:nvSpPr>
          <p:cNvPr id="22" name="TextBox 21"/>
          <p:cNvSpPr txBox="1"/>
          <p:nvPr/>
        </p:nvSpPr>
        <p:spPr>
          <a:xfrm>
            <a:off x="5796136" y="2780928"/>
            <a:ext cx="1447800" cy="830997"/>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In flight errors:</a:t>
            </a:r>
          </a:p>
          <a:p>
            <a:r>
              <a:rPr lang="en-GB" sz="1600" dirty="0" smtClean="0"/>
              <a:t>Masks and RT protection</a:t>
            </a:r>
            <a:endParaRPr lang="en-US" sz="1600" dirty="0"/>
          </a:p>
        </p:txBody>
      </p:sp>
      <p:sp>
        <p:nvSpPr>
          <p:cNvPr id="14" name="TextBox 13"/>
          <p:cNvSpPr txBox="1"/>
          <p:nvPr/>
        </p:nvSpPr>
        <p:spPr>
          <a:xfrm>
            <a:off x="2422128" y="5124624"/>
            <a:ext cx="2667000" cy="584775"/>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Inter pulse equipment errors:</a:t>
            </a:r>
          </a:p>
          <a:p>
            <a:r>
              <a:rPr lang="en-GB" sz="1600" dirty="0" smtClean="0"/>
              <a:t>Interlock system</a:t>
            </a:r>
            <a:endParaRPr lang="en-US" sz="1600" dirty="0"/>
          </a:p>
        </p:txBody>
      </p:sp>
      <p:cxnSp>
        <p:nvCxnSpPr>
          <p:cNvPr id="18" name="Straight Arrow Connector 17"/>
          <p:cNvCxnSpPr>
            <a:stCxn id="14" idx="0"/>
          </p:cNvCxnSpPr>
          <p:nvPr/>
        </p:nvCxnSpPr>
        <p:spPr>
          <a:xfrm flipV="1">
            <a:off x="3755628" y="4381624"/>
            <a:ext cx="1080532" cy="74300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799088" y="5123304"/>
            <a:ext cx="3048000" cy="584775"/>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Last moment equipment  errors:</a:t>
            </a:r>
          </a:p>
          <a:p>
            <a:r>
              <a:rPr lang="en-GB" sz="1600" dirty="0" smtClean="0"/>
              <a:t>Safe by design (equipment inertia)</a:t>
            </a:r>
            <a:endParaRPr lang="en-US" sz="1600" dirty="0"/>
          </a:p>
        </p:txBody>
      </p:sp>
      <p:cxnSp>
        <p:nvCxnSpPr>
          <p:cNvPr id="17" name="Straight Arrow Connector 16"/>
          <p:cNvCxnSpPr>
            <a:stCxn id="15" idx="0"/>
          </p:cNvCxnSpPr>
          <p:nvPr/>
        </p:nvCxnSpPr>
        <p:spPr>
          <a:xfrm flipH="1" flipV="1">
            <a:off x="6604000" y="4574664"/>
            <a:ext cx="719088" cy="548640"/>
          </a:xfrm>
          <a:prstGeom prst="straightConnector1">
            <a:avLst/>
          </a:prstGeom>
          <a:ln w="19050">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17029" y="2780928"/>
            <a:ext cx="430887" cy="3276044"/>
          </a:xfrm>
          <a:prstGeom prst="rect">
            <a:avLst/>
          </a:prstGeom>
          <a:noFill/>
        </p:spPr>
        <p:txBody>
          <a:bodyPr vert="vert270" wrap="square" rtlCol="0">
            <a:spAutoFit/>
          </a:bodyPr>
          <a:lstStyle/>
          <a:p>
            <a:r>
              <a:rPr lang="en-US" sz="1600" b="1" dirty="0" smtClean="0"/>
              <a:t>Performance, equipment settings, …</a:t>
            </a:r>
            <a:endParaRPr lang="en-US" sz="1600" b="1" dirty="0"/>
          </a:p>
        </p:txBody>
      </p:sp>
      <p:sp>
        <p:nvSpPr>
          <p:cNvPr id="34" name="Title 33"/>
          <p:cNvSpPr>
            <a:spLocks noGrp="1"/>
          </p:cNvSpPr>
          <p:nvPr>
            <p:ph type="title"/>
          </p:nvPr>
        </p:nvSpPr>
        <p:spPr>
          <a:xfrm>
            <a:off x="467544" y="0"/>
            <a:ext cx="8229600" cy="836712"/>
          </a:xfrm>
        </p:spPr>
        <p:txBody>
          <a:bodyPr/>
          <a:lstStyle/>
          <a:p>
            <a:r>
              <a:rPr lang="en-GB" dirty="0" smtClean="0"/>
              <a:t>Failure modes</a:t>
            </a:r>
            <a:endParaRPr lang="en-US" dirty="0"/>
          </a:p>
        </p:txBody>
      </p:sp>
      <p:sp>
        <p:nvSpPr>
          <p:cNvPr id="28" name="Date Placeholder 27"/>
          <p:cNvSpPr>
            <a:spLocks noGrp="1"/>
          </p:cNvSpPr>
          <p:nvPr>
            <p:ph type="dt" sz="half" idx="10"/>
          </p:nvPr>
        </p:nvSpPr>
        <p:spPr/>
        <p:txBody>
          <a:bodyPr/>
          <a:lstStyle/>
          <a:p>
            <a:r>
              <a:rPr lang="en-US" smtClean="0"/>
              <a:t>2012/06/06</a:t>
            </a:r>
            <a:endParaRPr lang="en-US"/>
          </a:p>
        </p:txBody>
      </p:sp>
      <p:sp>
        <p:nvSpPr>
          <p:cNvPr id="30" name="Footer Placeholder 29"/>
          <p:cNvSpPr>
            <a:spLocks noGrp="1"/>
          </p:cNvSpPr>
          <p:nvPr>
            <p:ph type="ftr" sz="quarter" idx="11"/>
          </p:nvPr>
        </p:nvSpPr>
        <p:spPr/>
        <p:txBody>
          <a:bodyPr/>
          <a:lstStyle/>
          <a:p>
            <a:r>
              <a:rPr lang="en-US" smtClean="0"/>
              <a:t>M.Jonker</a:t>
            </a:r>
            <a:endParaRPr lang="en-US"/>
          </a:p>
        </p:txBody>
      </p:sp>
      <p:sp>
        <p:nvSpPr>
          <p:cNvPr id="29" name="Slide Number Placeholder 28"/>
          <p:cNvSpPr>
            <a:spLocks noGrp="1"/>
          </p:cNvSpPr>
          <p:nvPr>
            <p:ph type="sldNum" sz="quarter" idx="12"/>
          </p:nvPr>
        </p:nvSpPr>
        <p:spPr/>
        <p:txBody>
          <a:bodyPr/>
          <a:lstStyle/>
          <a:p>
            <a:fld id="{F48E794A-03F9-433E-BA6D-06658FA1101E}" type="slidenum">
              <a:rPr lang="en-US" smtClean="0"/>
              <a:pPr/>
              <a:t>8</a:t>
            </a:fld>
            <a:endParaRPr lang="en-US"/>
          </a:p>
        </p:txBody>
      </p:sp>
      <p:sp>
        <p:nvSpPr>
          <p:cNvPr id="32" name="TextBox 31"/>
          <p:cNvSpPr txBox="1"/>
          <p:nvPr/>
        </p:nvSpPr>
        <p:spPr>
          <a:xfrm>
            <a:off x="7473222" y="2593571"/>
            <a:ext cx="1548680" cy="1046440"/>
          </a:xfrm>
          <a:prstGeom prst="rect">
            <a:avLst/>
          </a:prstGeom>
          <a:ln>
            <a:solidFill>
              <a:schemeClr val="accent3"/>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GB" sz="1600" dirty="0" smtClean="0"/>
              <a:t>Fault analysis</a:t>
            </a:r>
          </a:p>
          <a:p>
            <a:r>
              <a:rPr lang="en-GB" sz="1600" dirty="0" smtClean="0"/>
              <a:t>Recovery policy</a:t>
            </a:r>
          </a:p>
          <a:p>
            <a:r>
              <a:rPr lang="en-GB" sz="1400" dirty="0" smtClean="0"/>
              <a:t>Spares policy</a:t>
            </a:r>
          </a:p>
          <a:p>
            <a:r>
              <a:rPr lang="en-GB" sz="1400" dirty="0" smtClean="0"/>
              <a:t>Intervention plan</a:t>
            </a:r>
            <a:endParaRPr lang="en-US" sz="1400" dirty="0"/>
          </a:p>
        </p:txBody>
      </p:sp>
      <p:cxnSp>
        <p:nvCxnSpPr>
          <p:cNvPr id="36" name="Straight Arrow Connector 35"/>
          <p:cNvCxnSpPr>
            <a:stCxn id="32" idx="2"/>
          </p:cNvCxnSpPr>
          <p:nvPr/>
        </p:nvCxnSpPr>
        <p:spPr>
          <a:xfrm>
            <a:off x="8247562" y="3640011"/>
            <a:ext cx="572910" cy="509070"/>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627784" y="3140968"/>
            <a:ext cx="2133600" cy="338554"/>
          </a:xfrm>
          <a:prstGeom prst="rect">
            <a:avLst/>
          </a:prstGeom>
          <a:ln>
            <a:solidFill>
              <a:schemeClr val="accent3"/>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sz="1600" dirty="0" smtClean="0"/>
              <a:t>ramp up policy</a:t>
            </a:r>
            <a:endParaRPr lang="en-US" sz="1600" dirty="0"/>
          </a:p>
        </p:txBody>
      </p:sp>
      <p:cxnSp>
        <p:nvCxnSpPr>
          <p:cNvPr id="46" name="Straight Arrow Connector 45"/>
          <p:cNvCxnSpPr>
            <a:stCxn id="43" idx="2"/>
          </p:cNvCxnSpPr>
          <p:nvPr/>
        </p:nvCxnSpPr>
        <p:spPr>
          <a:xfrm flipH="1">
            <a:off x="3275856" y="3479522"/>
            <a:ext cx="418728" cy="669558"/>
          </a:xfrm>
          <a:prstGeom prst="straightConnector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dissolve">
                                      <p:cBhvr>
                                        <p:cTn id="16" dur="500"/>
                                        <p:tgtEl>
                                          <p:spTgt spid="1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dissolve">
                                      <p:cBhvr>
                                        <p:cTn id="19" dur="500"/>
                                        <p:tgtEl>
                                          <p:spTgt spid="15"/>
                                        </p:tgtEl>
                                      </p:cBhvr>
                                    </p:animEffect>
                                  </p:childTnLst>
                                </p:cTn>
                              </p:par>
                              <p:par>
                                <p:cTn id="20" presetID="9"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par>
                          <p:cTn id="23" fill="hold">
                            <p:stCondLst>
                              <p:cond delay="500"/>
                            </p:stCondLst>
                            <p:childTnLst>
                              <p:par>
                                <p:cTn id="24" presetID="9"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dissolve">
                                      <p:cBhvr>
                                        <p:cTn id="26" dur="500"/>
                                        <p:tgtEl>
                                          <p:spTgt spid="22"/>
                                        </p:tgtEl>
                                      </p:cBhvr>
                                    </p:animEffect>
                                  </p:childTnLst>
                                </p:cTn>
                              </p:par>
                              <p:par>
                                <p:cTn id="27" presetID="9"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dissolve">
                                      <p:cBhvr>
                                        <p:cTn id="29" dur="500"/>
                                        <p:tgtEl>
                                          <p:spTgt spid="16"/>
                                        </p:tgtEl>
                                      </p:cBhvr>
                                    </p:animEffect>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dissolve">
                                      <p:cBhvr>
                                        <p:cTn id="33" dur="500"/>
                                        <p:tgtEl>
                                          <p:spTgt spid="32"/>
                                        </p:tgtEl>
                                      </p:cBhvr>
                                    </p:animEffect>
                                  </p:childTnLst>
                                </p:cTn>
                              </p:par>
                              <p:par>
                                <p:cTn id="34" presetID="9" presetClass="entr" presetSubtype="0" fill="hold" nodeType="with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dissolve">
                                      <p:cBhvr>
                                        <p:cTn id="36" dur="500"/>
                                        <p:tgtEl>
                                          <p:spTgt spid="36"/>
                                        </p:tgtEl>
                                      </p:cBhvr>
                                    </p:animEffect>
                                  </p:childTnLst>
                                </p:cTn>
                              </p:par>
                            </p:childTnLst>
                          </p:cTn>
                        </p:par>
                        <p:par>
                          <p:cTn id="37" fill="hold">
                            <p:stCondLst>
                              <p:cond delay="1500"/>
                            </p:stCondLst>
                            <p:childTnLst>
                              <p:par>
                                <p:cTn id="38" presetID="9" presetClass="entr" presetSubtype="0"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dissolve">
                                      <p:cBhvr>
                                        <p:cTn id="40" dur="500"/>
                                        <p:tgtEl>
                                          <p:spTgt spid="43"/>
                                        </p:tgtEl>
                                      </p:cBhvr>
                                    </p:animEffect>
                                  </p:childTnLst>
                                </p:cTn>
                              </p:par>
                              <p:par>
                                <p:cTn id="41" presetID="9" presetClass="entr" presetSubtype="0"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dissolve">
                                      <p:cBhvr>
                                        <p:cTn id="4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2" grpId="0" animBg="1"/>
      <p:bldP spid="14" grpId="0" animBg="1"/>
      <p:bldP spid="15" grpId="0" animBg="1"/>
      <p:bldP spid="32" grpId="0" animBg="1"/>
      <p:bldP spid="4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a:ln>
            <a:miter lim="800000"/>
            <a:headEnd/>
            <a:tailEnd/>
          </a:ln>
        </p:spPr>
        <p:txBody>
          <a:bodyPr/>
          <a:lstStyle/>
          <a:p>
            <a:fld id="{56D15919-4499-413E-8E70-A2501B30467D}" type="slidenum">
              <a:rPr lang="en-US" smtClean="0"/>
              <a:pPr/>
              <a:t>9</a:t>
            </a:fld>
            <a:endParaRPr lang="en-US" dirty="0" smtClean="0"/>
          </a:p>
        </p:txBody>
      </p:sp>
      <p:sp>
        <p:nvSpPr>
          <p:cNvPr id="3075" name="Rectangle 2"/>
          <p:cNvSpPr>
            <a:spLocks noGrp="1" noChangeArrowheads="1"/>
          </p:cNvSpPr>
          <p:nvPr>
            <p:ph type="title"/>
          </p:nvPr>
        </p:nvSpPr>
        <p:spPr>
          <a:xfrm>
            <a:off x="395536" y="0"/>
            <a:ext cx="8229600" cy="764704"/>
          </a:xfrm>
        </p:spPr>
        <p:txBody>
          <a:bodyPr>
            <a:normAutofit/>
          </a:bodyPr>
          <a:lstStyle/>
          <a:p>
            <a:pPr marL="342900" lvl="0" indent="-342900">
              <a:lnSpc>
                <a:spcPct val="95000"/>
              </a:lnSpc>
              <a:spcBef>
                <a:spcPct val="40000"/>
              </a:spcBef>
            </a:pPr>
            <a:r>
              <a:rPr lang="en-US" sz="3600" dirty="0" smtClean="0">
                <a:solidFill>
                  <a:srgbClr val="333399"/>
                </a:solidFill>
                <a:ea typeface="+mn-ea"/>
                <a:cs typeface="+mn-cs"/>
              </a:rPr>
              <a:t>Machines covered</a:t>
            </a:r>
            <a:endParaRPr lang="en-US" sz="3600" dirty="0">
              <a:solidFill>
                <a:srgbClr val="333399"/>
              </a:solidFill>
              <a:ea typeface="+mn-ea"/>
              <a:cs typeface="+mn-cs"/>
            </a:endParaRPr>
          </a:p>
        </p:txBody>
      </p:sp>
      <p:sp>
        <p:nvSpPr>
          <p:cNvPr id="3076" name="Rectangle 3"/>
          <p:cNvSpPr>
            <a:spLocks noGrp="1" noChangeArrowheads="1"/>
          </p:cNvSpPr>
          <p:nvPr>
            <p:ph type="body" idx="1"/>
          </p:nvPr>
        </p:nvSpPr>
        <p:spPr>
          <a:xfrm>
            <a:off x="152400" y="832569"/>
            <a:ext cx="8839200" cy="5692775"/>
          </a:xfrm>
        </p:spPr>
        <p:txBody>
          <a:bodyPr>
            <a:normAutofit/>
          </a:bodyPr>
          <a:lstStyle/>
          <a:p>
            <a:pPr marL="457200" lvl="0" indent="-457200">
              <a:buFont typeface="+mj-lt"/>
              <a:buAutoNum type="arabicPeriod"/>
            </a:pPr>
            <a:r>
              <a:rPr lang="en-US" dirty="0" smtClean="0">
                <a:solidFill>
                  <a:srgbClr val="7030A0"/>
                </a:solidFill>
              </a:rPr>
              <a:t>LHC</a:t>
            </a:r>
          </a:p>
          <a:p>
            <a:pPr marL="457200" lvl="0" indent="-457200">
              <a:buFont typeface="+mj-lt"/>
              <a:buAutoNum type="arabicPeriod"/>
            </a:pPr>
            <a:r>
              <a:rPr lang="en-US" dirty="0" smtClean="0">
                <a:solidFill>
                  <a:srgbClr val="7030A0"/>
                </a:solidFill>
              </a:rPr>
              <a:t>Flash</a:t>
            </a:r>
          </a:p>
          <a:p>
            <a:pPr marL="457200" lvl="0" indent="-457200">
              <a:buFont typeface="+mj-lt"/>
              <a:buAutoNum type="arabicPeriod"/>
            </a:pPr>
            <a:r>
              <a:rPr lang="en-US" dirty="0" smtClean="0">
                <a:solidFill>
                  <a:srgbClr val="7030A0"/>
                </a:solidFill>
              </a:rPr>
              <a:t>XFEL,</a:t>
            </a:r>
          </a:p>
          <a:p>
            <a:pPr marL="457200" lvl="0" indent="-457200">
              <a:buFont typeface="+mj-lt"/>
              <a:buAutoNum type="arabicPeriod"/>
            </a:pPr>
            <a:r>
              <a:rPr lang="en-US" dirty="0" smtClean="0">
                <a:solidFill>
                  <a:srgbClr val="7030A0"/>
                </a:solidFill>
              </a:rPr>
              <a:t>ESS</a:t>
            </a:r>
          </a:p>
          <a:p>
            <a:pPr marL="457200" lvl="0" indent="-457200">
              <a:buFont typeface="+mj-lt"/>
              <a:buAutoNum type="arabicPeriod"/>
            </a:pPr>
            <a:r>
              <a:rPr lang="en-US" dirty="0" smtClean="0">
                <a:solidFill>
                  <a:srgbClr val="7030A0"/>
                </a:solidFill>
              </a:rPr>
              <a:t>ILC</a:t>
            </a:r>
            <a:endParaRPr lang="en-US" dirty="0" smtClean="0">
              <a:solidFill>
                <a:srgbClr val="7030A0"/>
              </a:solidFill>
            </a:endParaRPr>
          </a:p>
          <a:p>
            <a:pPr marL="457200" lvl="0" indent="-457200">
              <a:buFont typeface="+mj-lt"/>
              <a:buAutoNum type="arabicPeriod"/>
            </a:pPr>
            <a:r>
              <a:rPr lang="en-US" dirty="0" smtClean="0">
                <a:solidFill>
                  <a:srgbClr val="7030A0"/>
                </a:solidFill>
              </a:rPr>
              <a:t>CLIC</a:t>
            </a:r>
            <a:endParaRPr lang="en-US" dirty="0" smtClean="0">
              <a:solidFill>
                <a:srgbClr val="7030A0"/>
              </a:solidFill>
            </a:endParaRPr>
          </a:p>
          <a:p>
            <a:pPr marL="457200" lvl="0" indent="-457200">
              <a:buFont typeface="+mj-lt"/>
              <a:buAutoNum type="arabicPeriod"/>
            </a:pPr>
            <a:r>
              <a:rPr lang="en-GB" dirty="0" smtClean="0">
                <a:solidFill>
                  <a:srgbClr val="7030A0"/>
                </a:solidFill>
              </a:rPr>
              <a:t>ASTA</a:t>
            </a:r>
            <a:endParaRPr lang="en-GB" dirty="0">
              <a:solidFill>
                <a:srgbClr val="7030A0"/>
              </a:solidFill>
            </a:endParaRPr>
          </a:p>
          <a:p>
            <a:pPr marL="457200" lvl="0" indent="-457200">
              <a:buFont typeface="+mj-lt"/>
              <a:buAutoNum type="arabicPeriod"/>
            </a:pPr>
            <a:r>
              <a:rPr lang="en-US" dirty="0" smtClean="0">
                <a:solidFill>
                  <a:srgbClr val="7030A0"/>
                </a:solidFill>
              </a:rPr>
              <a:t>CEBAF</a:t>
            </a:r>
          </a:p>
          <a:p>
            <a:pPr marL="457200" lvl="0" indent="-457200">
              <a:buFont typeface="+mj-lt"/>
              <a:buAutoNum type="arabicPeriod"/>
            </a:pPr>
            <a:r>
              <a:rPr lang="en-GB" dirty="0" err="1" smtClean="0">
                <a:solidFill>
                  <a:srgbClr val="7030A0"/>
                </a:solidFill>
              </a:rPr>
              <a:t>Fermi@Elettra</a:t>
            </a:r>
            <a:endParaRPr lang="en-US" dirty="0" smtClean="0">
              <a:solidFill>
                <a:srgbClr val="7030A0"/>
              </a:solidFill>
            </a:endParaRPr>
          </a:p>
        </p:txBody>
      </p:sp>
      <p:graphicFrame>
        <p:nvGraphicFramePr>
          <p:cNvPr id="5" name="Chart 4"/>
          <p:cNvGraphicFramePr/>
          <p:nvPr/>
        </p:nvGraphicFramePr>
        <p:xfrm>
          <a:off x="2195736" y="764705"/>
          <a:ext cx="6665814" cy="453650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1114</TotalTime>
  <Words>2418</Words>
  <Application>Microsoft Office PowerPoint</Application>
  <PresentationFormat>On-screen Show (4:3)</PresentationFormat>
  <Paragraphs>549</Paragraphs>
  <Slides>25</Slides>
  <Notes>8</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Visio</vt:lpstr>
      <vt:lpstr>Summary Machine Protection Workshop with main focusing on linear accelerator complexes</vt:lpstr>
      <vt:lpstr>Some WS numbers and info</vt:lpstr>
      <vt:lpstr>Objectives</vt:lpstr>
      <vt:lpstr>Program</vt:lpstr>
      <vt:lpstr>Workshop program</vt:lpstr>
      <vt:lpstr>Machine Protection System?</vt:lpstr>
      <vt:lpstr>The MPS consists of: </vt:lpstr>
      <vt:lpstr>Failure modes</vt:lpstr>
      <vt:lpstr>Machines covered</vt:lpstr>
      <vt:lpstr>Beam Energy is not everything</vt:lpstr>
      <vt:lpstr>Beam loss</vt:lpstr>
      <vt:lpstr>TBTS beam kick measurements</vt:lpstr>
      <vt:lpstr>Beam loss conclusions</vt:lpstr>
      <vt:lpstr>Failure Detection - Summary</vt:lpstr>
      <vt:lpstr>Failure mitigation session </vt:lpstr>
      <vt:lpstr>Advanced Materials for Next-generation  Beam Intercepting Devices</vt:lpstr>
      <vt:lpstr>Failure tolerant operation</vt:lpstr>
      <vt:lpstr>CLIC Powering availability</vt:lpstr>
      <vt:lpstr>Operational aspects</vt:lpstr>
      <vt:lpstr>Machine Protection in Linacs</vt:lpstr>
      <vt:lpstr>“Complex systems”</vt:lpstr>
      <vt:lpstr>Follow up</vt:lpstr>
      <vt:lpstr>CLIC Interlock system: preliminary study</vt:lpstr>
      <vt:lpstr>Risk matrix</vt:lpstr>
      <vt:lpstr>Risk matrix (IEC EN 61508)</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Machine Protection Workshop with main focusing on linear accelerator complexes</dc:title>
  <dc:creator>michael jonker</dc:creator>
  <cp:lastModifiedBy>michael jonker</cp:lastModifiedBy>
  <cp:revision>8</cp:revision>
  <dcterms:created xsi:type="dcterms:W3CDTF">2012-06-13T15:03:38Z</dcterms:created>
  <dcterms:modified xsi:type="dcterms:W3CDTF">2012-06-14T09:38:26Z</dcterms:modified>
</cp:coreProperties>
</file>