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3" r:id="rId2"/>
    <p:sldId id="274" r:id="rId3"/>
    <p:sldId id="283" r:id="rId4"/>
    <p:sldId id="256" r:id="rId5"/>
    <p:sldId id="257" r:id="rId6"/>
    <p:sldId id="276" r:id="rId7"/>
    <p:sldId id="261" r:id="rId8"/>
    <p:sldId id="260" r:id="rId9"/>
    <p:sldId id="278" r:id="rId10"/>
    <p:sldId id="258" r:id="rId11"/>
    <p:sldId id="270" r:id="rId12"/>
    <p:sldId id="267" r:id="rId13"/>
    <p:sldId id="285" r:id="rId14"/>
    <p:sldId id="290" r:id="rId15"/>
    <p:sldId id="281" r:id="rId16"/>
    <p:sldId id="284" r:id="rId17"/>
    <p:sldId id="277" r:id="rId18"/>
    <p:sldId id="294" r:id="rId19"/>
    <p:sldId id="29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6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256DC-8E6E-451B-852E-636DEDB4491C}" type="datetimeFigureOut">
              <a:rPr lang="en-GB" smtClean="0"/>
              <a:pPr/>
              <a:t>26/10/2012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5D2FD-AA88-4A5B-9990-65425D26124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06787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37DE1-40B0-4F23-9223-6DD583245E0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5D2FD-AA88-4A5B-9990-65425D26124A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29762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F3D79-E76F-42DA-88E9-596D3669614F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48062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668BA-7782-48FA-898A-E43A705BC8C3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99318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FC27-288A-41FD-AAA3-F4D33DFEE141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11986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7D49-11AB-457E-8AA4-E05258691DCE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52824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7D776-F58C-440F-879D-E39729977F3E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27028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06385-4420-40F7-9D48-CB185BE1B7D4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7244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EAE01-E417-481A-B2A2-759603DFCFB3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48606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7FF44-141F-42B4-BF99-207236B7AFC0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0532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54D2-0537-4555-8802-A0DD9C5F2CD5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88360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B8F8-774C-46BF-9986-E724678266CD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06017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86605-6AFF-484E-803B-7ED2998124BD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349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D597E-2A21-4B6A-B871-76EC447C8113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4CFF7-8722-4340-80E1-8687CD4155F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97298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8200" y="5589240"/>
            <a:ext cx="4100264" cy="360040"/>
          </a:xfrm>
        </p:spPr>
        <p:txBody>
          <a:bodyPr>
            <a:normAutofit lnSpcReduction="10000"/>
          </a:bodyPr>
          <a:lstStyle/>
          <a:p>
            <a:r>
              <a:rPr lang="en-US" sz="1800" i="1" dirty="0" err="1" smtClean="0">
                <a:solidFill>
                  <a:schemeClr val="bg1">
                    <a:lumMod val="50000"/>
                  </a:schemeClr>
                </a:solidFill>
              </a:rPr>
              <a:t>Zinour</a:t>
            </a:r>
            <a:r>
              <a:rPr lang="en-US" sz="1800" i="1" dirty="0" smtClean="0">
                <a:solidFill>
                  <a:schemeClr val="bg1">
                    <a:lumMod val="50000"/>
                  </a:schemeClr>
                </a:solidFill>
              </a:rPr>
              <a:t> Charifoulline, TE-MPE-PE</a:t>
            </a:r>
            <a:endParaRPr lang="en-US" sz="1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38200" y="1137320"/>
            <a:ext cx="7215603" cy="2063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Update on Bus Bar Splice Resistance Measurements at 1.9K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3600" dirty="0" smtClean="0"/>
              <a:t>(LHC Main Magnet Circuits)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03914" y="3581400"/>
            <a:ext cx="564840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# Most recent general statistics (Oct-2012)</a:t>
            </a: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# What are the measurement errors? </a:t>
            </a: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# Best fit models for RB and RQ circuits</a:t>
            </a:r>
            <a:endParaRPr lang="en-US" sz="2400" strike="sngStrike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# Criteria to be redone? To be discussed …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BACAC-E659-4233-A2FD-3C40BF16E002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7504" y="188640"/>
            <a:ext cx="7567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Max Splice Resistance versus Measurement Error </a:t>
            </a:r>
            <a:endParaRPr lang="en-US" sz="28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t="14900"/>
          <a:stretch>
            <a:fillRect/>
          </a:stretch>
        </p:blipFill>
        <p:spPr bwMode="auto">
          <a:xfrm>
            <a:off x="216544" y="903262"/>
            <a:ext cx="8243888" cy="274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 t="17029" b="6386"/>
          <a:stretch>
            <a:fillRect/>
          </a:stretch>
        </p:blipFill>
        <p:spPr bwMode="auto">
          <a:xfrm>
            <a:off x="216544" y="3492132"/>
            <a:ext cx="8243888" cy="246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699792" y="3347700"/>
            <a:ext cx="3021981" cy="369332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No correlations are observed!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7584" y="1052736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RB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27584" y="3563724"/>
            <a:ext cx="462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RQ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089D-B18B-4D3D-BC96-BA671C5759B1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623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63170" y="720076"/>
            <a:ext cx="8973326" cy="5589244"/>
            <a:chOff x="25834" y="665212"/>
            <a:chExt cx="8973326" cy="5589244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l="2054" t="13437" r="2054" b="19409"/>
            <a:stretch>
              <a:fillRect/>
            </a:stretch>
          </p:blipFill>
          <p:spPr bwMode="auto">
            <a:xfrm>
              <a:off x="35496" y="665212"/>
              <a:ext cx="8963664" cy="2879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2054" t="13437" r="2054" b="19409"/>
            <a:stretch>
              <a:fillRect/>
            </a:stretch>
          </p:blipFill>
          <p:spPr bwMode="auto">
            <a:xfrm>
              <a:off x="25834" y="3375428"/>
              <a:ext cx="8963527" cy="2879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5"/>
          <p:cNvGrpSpPr/>
          <p:nvPr/>
        </p:nvGrpSpPr>
        <p:grpSpPr>
          <a:xfrm>
            <a:off x="72708" y="713420"/>
            <a:ext cx="8963788" cy="5595900"/>
            <a:chOff x="35496" y="692696"/>
            <a:chExt cx="8963788" cy="55959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2054" t="13437" r="2054" b="19409"/>
            <a:stretch>
              <a:fillRect/>
            </a:stretch>
          </p:blipFill>
          <p:spPr bwMode="auto">
            <a:xfrm>
              <a:off x="35496" y="692696"/>
              <a:ext cx="8963788" cy="28790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l="2054" t="13437" r="2054" b="19409"/>
            <a:stretch>
              <a:fillRect/>
            </a:stretch>
          </p:blipFill>
          <p:spPr bwMode="auto">
            <a:xfrm>
              <a:off x="35496" y="3409568"/>
              <a:ext cx="8963788" cy="2879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/>
          <p:nvPr/>
        </p:nvSpPr>
        <p:spPr>
          <a:xfrm>
            <a:off x="107504" y="188640"/>
            <a:ext cx="72746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LHC Bus Bar Max Splice Resistances, 2010-2012 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350070" y="1187460"/>
            <a:ext cx="15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RB: 304±83p</a:t>
            </a:r>
            <a:r>
              <a:rPr lang="el-GR" b="1" dirty="0" smtClean="0">
                <a:solidFill>
                  <a:srgbClr val="C00000"/>
                </a:solidFill>
              </a:rPr>
              <a:t>Ω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78449" y="3861048"/>
            <a:ext cx="1686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RQ: 306±313p</a:t>
            </a:r>
            <a:r>
              <a:rPr lang="el-GR" b="1" dirty="0" smtClean="0">
                <a:solidFill>
                  <a:srgbClr val="C00000"/>
                </a:solidFill>
              </a:rPr>
              <a:t>Ω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39552" y="5445224"/>
            <a:ext cx="4320480" cy="473278"/>
            <a:chOff x="539552" y="5445224"/>
            <a:chExt cx="4320480" cy="473278"/>
          </a:xfrm>
        </p:grpSpPr>
        <p:sp>
          <p:nvSpPr>
            <p:cNvPr id="12" name="Oval 11"/>
            <p:cNvSpPr/>
            <p:nvPr/>
          </p:nvSpPr>
          <p:spPr>
            <a:xfrm>
              <a:off x="539552" y="5445224"/>
              <a:ext cx="4320480" cy="432048"/>
            </a:xfrm>
            <a:prstGeom prst="ellipse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547664" y="5579948"/>
              <a:ext cx="193155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70C0"/>
                  </a:solidFill>
                </a:rPr>
                <a:t>RQ: 2*200±265p</a:t>
              </a:r>
              <a:r>
                <a:rPr lang="el-GR" sz="1600" dirty="0" smtClean="0">
                  <a:solidFill>
                    <a:srgbClr val="0070C0"/>
                  </a:solidFill>
                </a:rPr>
                <a:t>Ω</a:t>
              </a:r>
              <a:r>
                <a:rPr lang="en-US" sz="1600" dirty="0" smtClean="0">
                  <a:solidFill>
                    <a:srgbClr val="0070C0"/>
                  </a:solidFill>
                </a:rPr>
                <a:t> </a:t>
              </a:r>
              <a:r>
                <a:rPr lang="en-US" sz="1600" dirty="0" smtClean="0">
                  <a:solidFill>
                    <a:srgbClr val="0070C0"/>
                  </a:solidFill>
                  <a:sym typeface="Wingdings" pitchFamily="2" charset="2"/>
                </a:rPr>
                <a:t></a:t>
              </a:r>
              <a:endParaRPr lang="el-GR" sz="1600" dirty="0" smtClean="0">
                <a:solidFill>
                  <a:srgbClr val="0070C0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309A5-8032-4EC0-B34B-2A26CCB58900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069" t="8992" r="-84" b="4491"/>
          <a:stretch/>
        </p:blipFill>
        <p:spPr bwMode="auto">
          <a:xfrm>
            <a:off x="107504" y="908720"/>
            <a:ext cx="8064000" cy="55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44008" y="2204864"/>
            <a:ext cx="42855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Normal: 304±83p</a:t>
            </a:r>
            <a:r>
              <a:rPr lang="el-GR" b="1" dirty="0" smtClean="0">
                <a:solidFill>
                  <a:srgbClr val="FF0000"/>
                </a:solidFill>
              </a:rPr>
              <a:t>Ω</a:t>
            </a:r>
            <a:r>
              <a:rPr lang="en-US" b="1" dirty="0" smtClean="0">
                <a:solidFill>
                  <a:srgbClr val="FF0000"/>
                </a:solidFill>
              </a:rPr>
              <a:t>, 99.7%=532p</a:t>
            </a:r>
            <a:r>
              <a:rPr lang="el-GR" b="1" dirty="0" smtClean="0">
                <a:solidFill>
                  <a:srgbClr val="FF0000"/>
                </a:solidFill>
              </a:rPr>
              <a:t>Ω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(LV, </a:t>
            </a:r>
            <a:r>
              <a:rPr lang="en-US" dirty="0" err="1" smtClean="0"/>
              <a:t>ZCh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417274" y="1844824"/>
            <a:ext cx="411516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Burr: 321±104p</a:t>
            </a:r>
            <a:r>
              <a:rPr lang="el-GR" b="1" dirty="0" smtClean="0">
                <a:solidFill>
                  <a:schemeClr val="accent2">
                    <a:lumMod val="75000"/>
                  </a:schemeClr>
                </a:solidFill>
              </a:rPr>
              <a:t>Ω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, 99.7%=685p</a:t>
            </a:r>
            <a:r>
              <a:rPr lang="el-GR" b="1" dirty="0" smtClean="0">
                <a:solidFill>
                  <a:schemeClr val="accent2">
                    <a:lumMod val="75000"/>
                  </a:schemeClr>
                </a:solidFill>
              </a:rPr>
              <a:t>Ω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/>
              <a:t>(</a:t>
            </a:r>
            <a:r>
              <a:rPr lang="en-US" dirty="0" err="1" smtClean="0"/>
              <a:t>EasyFit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211960" y="1484784"/>
            <a:ext cx="48067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Log-Logistic: 324±108p</a:t>
            </a:r>
            <a:r>
              <a:rPr lang="el-GR" b="1" dirty="0" smtClean="0">
                <a:solidFill>
                  <a:srgbClr val="00B050"/>
                </a:solidFill>
              </a:rPr>
              <a:t>Ω</a:t>
            </a:r>
            <a:r>
              <a:rPr lang="en-US" b="1" dirty="0" smtClean="0">
                <a:solidFill>
                  <a:srgbClr val="00B050"/>
                </a:solidFill>
              </a:rPr>
              <a:t>, 99.7%=801p</a:t>
            </a:r>
            <a:r>
              <a:rPr lang="el-GR" b="1" dirty="0" smtClean="0">
                <a:solidFill>
                  <a:srgbClr val="00B050"/>
                </a:solidFill>
              </a:rPr>
              <a:t>Ω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dirty="0" smtClean="0"/>
              <a:t>(</a:t>
            </a:r>
            <a:r>
              <a:rPr lang="en-US" dirty="0" err="1" smtClean="0"/>
              <a:t>EasyFit</a:t>
            </a:r>
            <a:r>
              <a:rPr lang="en-US" dirty="0" smtClean="0"/>
              <a:t>)</a:t>
            </a:r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489" t="28711" r="1037" b="7471"/>
          <a:stretch/>
        </p:blipFill>
        <p:spPr bwMode="auto">
          <a:xfrm>
            <a:off x="5292384" y="3177088"/>
            <a:ext cx="2736000" cy="10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1494" y="3068960"/>
            <a:ext cx="1092994" cy="1150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279" t="28711" r="14868" b="9671"/>
          <a:stretch/>
        </p:blipFill>
        <p:spPr bwMode="auto">
          <a:xfrm>
            <a:off x="6120400" y="4581240"/>
            <a:ext cx="2052000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293096"/>
            <a:ext cx="1092994" cy="132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084168" y="2564904"/>
            <a:ext cx="29596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ECDF: 99.7%=970p</a:t>
            </a:r>
            <a:r>
              <a:rPr lang="el-GR" b="1" dirty="0" smtClean="0"/>
              <a:t>Ω</a:t>
            </a:r>
            <a:r>
              <a:rPr lang="en-US" b="1" dirty="0" smtClean="0"/>
              <a:t> </a:t>
            </a:r>
            <a:r>
              <a:rPr lang="en-US" dirty="0" smtClean="0"/>
              <a:t>(LV, </a:t>
            </a:r>
            <a:r>
              <a:rPr lang="en-US" dirty="0" err="1" smtClean="0"/>
              <a:t>ZCh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D3C5-2EBB-4A18-A790-8B959DC67790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905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433" t="9010" r="231" b="3155"/>
          <a:stretch/>
        </p:blipFill>
        <p:spPr bwMode="auto">
          <a:xfrm>
            <a:off x="179512" y="765328"/>
            <a:ext cx="7992000" cy="56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44008" y="2123564"/>
            <a:ext cx="446346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Normal: 306±313p</a:t>
            </a:r>
            <a:r>
              <a:rPr lang="el-GR" b="1" dirty="0" smtClean="0">
                <a:solidFill>
                  <a:srgbClr val="FF0000"/>
                </a:solidFill>
              </a:rPr>
              <a:t>Ω</a:t>
            </a:r>
            <a:r>
              <a:rPr lang="en-US" b="1" dirty="0" smtClean="0">
                <a:solidFill>
                  <a:srgbClr val="FF0000"/>
                </a:solidFill>
              </a:rPr>
              <a:t>, 99.7%=1.17n</a:t>
            </a:r>
            <a:r>
              <a:rPr lang="el-GR" b="1" dirty="0" smtClean="0">
                <a:solidFill>
                  <a:srgbClr val="FF0000"/>
                </a:solidFill>
              </a:rPr>
              <a:t>Ω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(LV, </a:t>
            </a:r>
            <a:r>
              <a:rPr lang="en-US" dirty="0" err="1" smtClean="0"/>
              <a:t>ZCh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211960" y="1763524"/>
            <a:ext cx="48468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Log-Logistic: 367±387p</a:t>
            </a:r>
            <a:r>
              <a:rPr lang="el-GR" b="1" dirty="0" smtClean="0">
                <a:solidFill>
                  <a:srgbClr val="00B050"/>
                </a:solidFill>
              </a:rPr>
              <a:t>Ω</a:t>
            </a:r>
            <a:r>
              <a:rPr lang="en-US" b="1" dirty="0" smtClean="0">
                <a:solidFill>
                  <a:srgbClr val="00B050"/>
                </a:solidFill>
              </a:rPr>
              <a:t>, 99.7%=2.15n</a:t>
            </a:r>
            <a:r>
              <a:rPr lang="el-GR" b="1" dirty="0" smtClean="0">
                <a:solidFill>
                  <a:srgbClr val="00B050"/>
                </a:solidFill>
              </a:rPr>
              <a:t>Ω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(</a:t>
            </a:r>
            <a:r>
              <a:rPr lang="en-US" dirty="0" err="1" smtClean="0"/>
              <a:t>EasyFit</a:t>
            </a:r>
            <a:r>
              <a:rPr lang="en-US" dirty="0" smtClean="0"/>
              <a:t>)</a:t>
            </a:r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489" t="28711" r="1037" b="7471"/>
          <a:stretch/>
        </p:blipFill>
        <p:spPr bwMode="auto">
          <a:xfrm>
            <a:off x="5364392" y="3212976"/>
            <a:ext cx="2736000" cy="10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940152" y="2555612"/>
            <a:ext cx="302057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ECDF: 99.7%=2.78n</a:t>
            </a:r>
            <a:r>
              <a:rPr lang="el-GR" b="1" dirty="0" smtClean="0"/>
              <a:t>Ω</a:t>
            </a:r>
            <a:r>
              <a:rPr lang="en-US" b="1" dirty="0" smtClean="0"/>
              <a:t> </a:t>
            </a:r>
            <a:r>
              <a:rPr lang="en-US" dirty="0" smtClean="0"/>
              <a:t>(LV, </a:t>
            </a:r>
            <a:r>
              <a:rPr lang="en-US" dirty="0" err="1" smtClean="0"/>
              <a:t>ZCh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81F3-27EA-4BEF-9928-2A1D55C60E33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43502" y="3214960"/>
            <a:ext cx="1092994" cy="1150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61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54D2-0537-4555-8802-A0DD9C5F2CD5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965" r="363"/>
          <a:stretch/>
        </p:blipFill>
        <p:spPr bwMode="auto">
          <a:xfrm>
            <a:off x="683568" y="2996952"/>
            <a:ext cx="5868000" cy="2910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784" t="20541" r="548" b="308"/>
          <a:stretch/>
        </p:blipFill>
        <p:spPr bwMode="auto">
          <a:xfrm>
            <a:off x="684012" y="1548000"/>
            <a:ext cx="5868000" cy="23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88224" y="1700808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RB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588224" y="3861048"/>
            <a:ext cx="462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RQ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134144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77" t="14481" r="3458" b="20424"/>
          <a:stretch/>
        </p:blipFill>
        <p:spPr bwMode="auto">
          <a:xfrm>
            <a:off x="107860" y="3501008"/>
            <a:ext cx="8928000" cy="28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53" t="13513" r="2098" b="21365"/>
          <a:stretch/>
        </p:blipFill>
        <p:spPr bwMode="auto">
          <a:xfrm>
            <a:off x="72496" y="657008"/>
            <a:ext cx="8964000" cy="28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188640"/>
            <a:ext cx="72746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LHC Bus Bar Max Splice Resistances, 2010-2012 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372200" y="1506270"/>
            <a:ext cx="2488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Normal: 99.7%=532p</a:t>
            </a:r>
            <a:r>
              <a:rPr lang="el-GR" sz="1600" b="1" dirty="0" smtClean="0">
                <a:solidFill>
                  <a:srgbClr val="FF0000"/>
                </a:solidFill>
              </a:rPr>
              <a:t>Ω</a:t>
            </a:r>
            <a:r>
              <a:rPr lang="en-US" sz="1600" b="1" dirty="0" smtClean="0">
                <a:solidFill>
                  <a:srgbClr val="FF0000"/>
                </a:solidFill>
              </a:rPr>
              <a:t> (53)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516216" y="1938318"/>
            <a:ext cx="21804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L-L:  99.7%=801p</a:t>
            </a:r>
            <a:r>
              <a:rPr lang="el-GR" sz="1600" b="1" dirty="0" smtClean="0">
                <a:solidFill>
                  <a:srgbClr val="00B050"/>
                </a:solidFill>
              </a:rPr>
              <a:t>Ω</a:t>
            </a:r>
            <a:r>
              <a:rPr lang="en-US" sz="1600" b="1" dirty="0" smtClean="0">
                <a:solidFill>
                  <a:srgbClr val="00B050"/>
                </a:solidFill>
              </a:rPr>
              <a:t> (10) 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660232" y="3861048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Normal: 99.7%=1.17n</a:t>
            </a:r>
            <a:r>
              <a:rPr lang="el-GR" sz="1600" b="1" dirty="0" smtClean="0">
                <a:solidFill>
                  <a:srgbClr val="FF0000"/>
                </a:solidFill>
              </a:rPr>
              <a:t>Ω</a:t>
            </a:r>
            <a:r>
              <a:rPr lang="en-US" sz="1600" b="1" dirty="0" smtClean="0">
                <a:solidFill>
                  <a:srgbClr val="FF0000"/>
                </a:solidFill>
              </a:rPr>
              <a:t>(30)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948264" y="4221088"/>
            <a:ext cx="2037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L-L: 99.7%=2.15n</a:t>
            </a:r>
            <a:r>
              <a:rPr lang="el-GR" sz="1600" b="1" dirty="0" smtClean="0">
                <a:solidFill>
                  <a:srgbClr val="00B050"/>
                </a:solidFill>
              </a:rPr>
              <a:t>Ω</a:t>
            </a:r>
            <a:r>
              <a:rPr lang="en-US" sz="1600" b="1" dirty="0" smtClean="0">
                <a:solidFill>
                  <a:srgbClr val="00B050"/>
                </a:solidFill>
              </a:rPr>
              <a:t> (7)</a:t>
            </a:r>
            <a:endParaRPr lang="en-GB" sz="16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7695125" y="4688708"/>
            <a:ext cx="1169884" cy="936104"/>
            <a:chOff x="7578580" y="4581128"/>
            <a:chExt cx="1169884" cy="936104"/>
          </a:xfrm>
        </p:grpSpPr>
        <p:cxnSp>
          <p:nvCxnSpPr>
            <p:cNvPr id="15" name="Straight Arrow Connector 14"/>
            <p:cNvCxnSpPr/>
            <p:nvPr/>
          </p:nvCxnSpPr>
          <p:spPr>
            <a:xfrm>
              <a:off x="7578580" y="4581128"/>
              <a:ext cx="0" cy="936104"/>
            </a:xfrm>
            <a:prstGeom prst="straightConnector1">
              <a:avLst/>
            </a:prstGeom>
            <a:ln w="2222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7578580" y="4581128"/>
              <a:ext cx="1169884" cy="0"/>
            </a:xfrm>
            <a:prstGeom prst="straightConnector1">
              <a:avLst/>
            </a:prstGeom>
            <a:ln w="2222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6565874" y="2292650"/>
            <a:ext cx="1632500" cy="200246"/>
            <a:chOff x="7578580" y="4581128"/>
            <a:chExt cx="1632500" cy="200246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7578580" y="4581128"/>
              <a:ext cx="0" cy="200246"/>
            </a:xfrm>
            <a:prstGeom prst="straightConnector1">
              <a:avLst/>
            </a:prstGeom>
            <a:ln w="2222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7578580" y="4581128"/>
              <a:ext cx="1632500" cy="5672"/>
            </a:xfrm>
            <a:prstGeom prst="straightConnector1">
              <a:avLst/>
            </a:prstGeom>
            <a:ln w="2222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6876256" y="234888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27 splices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12857" y="465313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38 splices</a:t>
            </a:r>
          </a:p>
          <a:p>
            <a:r>
              <a:rPr lang="en-US" sz="1400" dirty="0" smtClean="0">
                <a:solidFill>
                  <a:srgbClr val="00B050"/>
                </a:solidFill>
              </a:rPr>
              <a:t>+ </a:t>
            </a:r>
            <a:r>
              <a:rPr lang="en-US" sz="1400" dirty="0" smtClean="0">
                <a:solidFill>
                  <a:srgbClr val="C00000"/>
                </a:solidFill>
              </a:rPr>
              <a:t>2*32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3D77-37D3-4A24-9AE5-9A5081966342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35496" y="2793702"/>
            <a:ext cx="5472608" cy="2308324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Conclusion:</a:t>
            </a:r>
          </a:p>
          <a:p>
            <a:pPr>
              <a:buFontTx/>
              <a:buChar char="-"/>
            </a:pPr>
            <a:r>
              <a:rPr lang="en-US" dirty="0" smtClean="0"/>
              <a:t>Measurement error on 700 rumps statistics is about 100±25p</a:t>
            </a:r>
            <a:r>
              <a:rPr lang="el-GR" dirty="0" smtClean="0"/>
              <a:t>Ω</a:t>
            </a:r>
            <a:r>
              <a:rPr lang="en-US" dirty="0" smtClean="0"/>
              <a:t> for RB and RQ;</a:t>
            </a:r>
          </a:p>
          <a:p>
            <a:pPr>
              <a:buFontTx/>
              <a:buChar char="-"/>
            </a:pPr>
            <a:r>
              <a:rPr lang="en-US" dirty="0" smtClean="0"/>
              <a:t> Relatively good 3 </a:t>
            </a:r>
            <a:r>
              <a:rPr lang="en-US" dirty="0" err="1" smtClean="0"/>
              <a:t>params</a:t>
            </a:r>
            <a:r>
              <a:rPr lang="en-US" dirty="0" smtClean="0"/>
              <a:t> fit found for both circuits;</a:t>
            </a:r>
          </a:p>
          <a:p>
            <a:pPr>
              <a:buFontTx/>
              <a:buChar char="-"/>
            </a:pPr>
            <a:r>
              <a:rPr lang="en-US" dirty="0" smtClean="0"/>
              <a:t> 3</a:t>
            </a:r>
            <a:r>
              <a:rPr lang="el-GR" dirty="0" smtClean="0"/>
              <a:t>σ</a:t>
            </a:r>
            <a:r>
              <a:rPr lang="en-US" dirty="0" smtClean="0"/>
              <a:t> is 0.8n</a:t>
            </a:r>
            <a:r>
              <a:rPr lang="el-GR" dirty="0" smtClean="0"/>
              <a:t>Ω</a:t>
            </a:r>
            <a:r>
              <a:rPr lang="en-US" dirty="0" smtClean="0"/>
              <a:t> for RB circuit and 2.1n</a:t>
            </a:r>
            <a:r>
              <a:rPr lang="el-GR" dirty="0" smtClean="0"/>
              <a:t>Ω</a:t>
            </a:r>
            <a:r>
              <a:rPr lang="en-US" dirty="0" smtClean="0"/>
              <a:t>  for RQ circuits;</a:t>
            </a:r>
          </a:p>
          <a:p>
            <a:pPr>
              <a:buFontTx/>
              <a:buChar char="-"/>
            </a:pPr>
            <a:r>
              <a:rPr lang="en-US" dirty="0" smtClean="0"/>
              <a:t> It gives about 27 + 38 = 64 splices to be redone if will be applied </a:t>
            </a:r>
            <a:r>
              <a:rPr lang="en-US" smtClean="0"/>
              <a:t>as a safe </a:t>
            </a:r>
            <a:r>
              <a:rPr lang="en-US" dirty="0" smtClean="0"/>
              <a:t>criteria;</a:t>
            </a:r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54D2-0537-4555-8802-A0DD9C5F2CD5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18" y="2194520"/>
            <a:ext cx="86677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1520" y="692696"/>
            <a:ext cx="31922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Thanks!</a:t>
            </a:r>
            <a:endParaRPr lang="en-US" sz="7200" b="1" dirty="0"/>
          </a:p>
        </p:txBody>
      </p:sp>
      <p:sp>
        <p:nvSpPr>
          <p:cNvPr id="7" name="Oval 6"/>
          <p:cNvSpPr/>
          <p:nvPr/>
        </p:nvSpPr>
        <p:spPr>
          <a:xfrm>
            <a:off x="1547664" y="2852936"/>
            <a:ext cx="4752528" cy="237626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32527"/>
            <a:ext cx="38411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Appendix</a:t>
            </a:r>
            <a:endParaRPr lang="en-US" sz="72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87FE9-018D-403B-88C9-14BE0BC13843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05/06/2012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TE-MPE-TM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4195-C3D9-440C-A57C-E0C138B8AA1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572" t="14472" r="23587" b="9648"/>
          <a:stretch>
            <a:fillRect/>
          </a:stretch>
        </p:blipFill>
        <p:spPr bwMode="auto">
          <a:xfrm>
            <a:off x="137193" y="484799"/>
            <a:ext cx="6092819" cy="302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1572" t="14472" r="23587" b="9648"/>
          <a:stretch>
            <a:fillRect/>
          </a:stretch>
        </p:blipFill>
        <p:spPr bwMode="auto">
          <a:xfrm>
            <a:off x="143835" y="3304378"/>
            <a:ext cx="6092330" cy="3020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9"/>
          <p:cNvGrpSpPr/>
          <p:nvPr/>
        </p:nvGrpSpPr>
        <p:grpSpPr>
          <a:xfrm>
            <a:off x="152400" y="457200"/>
            <a:ext cx="6096000" cy="5867400"/>
            <a:chOff x="152400" y="457200"/>
            <a:chExt cx="6096000" cy="586740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l="1572" t="14472" r="23587" b="9648"/>
            <a:stretch>
              <a:fillRect/>
            </a:stretch>
          </p:blipFill>
          <p:spPr bwMode="auto">
            <a:xfrm>
              <a:off x="152400" y="457200"/>
              <a:ext cx="6092426" cy="3020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 l="1572" t="14472" r="23587" b="9648"/>
            <a:stretch>
              <a:fillRect/>
            </a:stretch>
          </p:blipFill>
          <p:spPr bwMode="auto">
            <a:xfrm>
              <a:off x="155974" y="3304388"/>
              <a:ext cx="6092426" cy="3020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12"/>
          <p:cNvGrpSpPr/>
          <p:nvPr/>
        </p:nvGrpSpPr>
        <p:grpSpPr>
          <a:xfrm>
            <a:off x="128054" y="457200"/>
            <a:ext cx="6120346" cy="5867400"/>
            <a:chOff x="128054" y="457200"/>
            <a:chExt cx="6120346" cy="5867400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 l="1572" t="14472" r="23587" b="9648"/>
            <a:stretch>
              <a:fillRect/>
            </a:stretch>
          </p:blipFill>
          <p:spPr bwMode="auto">
            <a:xfrm>
              <a:off x="155995" y="457200"/>
              <a:ext cx="6092405" cy="3020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7" cstate="print"/>
            <a:srcRect l="1572" t="14472" r="23587" b="9648"/>
            <a:stretch>
              <a:fillRect/>
            </a:stretch>
          </p:blipFill>
          <p:spPr bwMode="auto">
            <a:xfrm>
              <a:off x="128054" y="3304335"/>
              <a:ext cx="6092533" cy="3020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6267254" y="448557"/>
          <a:ext cx="2819400" cy="83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946"/>
                <a:gridCol w="831654"/>
                <a:gridCol w="9398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All</a:t>
                      </a:r>
                      <a:r>
                        <a:rPr lang="en-US" sz="1000" baseline="0" dirty="0" smtClean="0"/>
                        <a:t> Sectors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RB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RQ</a:t>
                      </a:r>
                      <a:endParaRPr lang="en-US" sz="1000" dirty="0"/>
                    </a:p>
                  </a:txBody>
                  <a:tcPr/>
                </a:tc>
              </a:tr>
              <a:tr h="2794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0h &lt;-&gt; 24h (615)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308 ± 30p</a:t>
                      </a:r>
                      <a:r>
                        <a:rPr lang="el-GR" sz="1000" dirty="0" smtClean="0"/>
                        <a:t>Ω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301 ± 32p</a:t>
                      </a:r>
                      <a:r>
                        <a:rPr lang="el-GR" sz="1000" dirty="0" smtClean="0"/>
                        <a:t>Ω</a:t>
                      </a:r>
                      <a:endParaRPr lang="en-US" sz="1000" dirty="0" smtClean="0"/>
                    </a:p>
                  </a:txBody>
                  <a:tcPr/>
                </a:tc>
              </a:tr>
              <a:tr h="2794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1h &lt;-&gt; 5h (80)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308 ± 32p</a:t>
                      </a:r>
                      <a:r>
                        <a:rPr lang="el-GR" sz="1000" dirty="0" smtClean="0"/>
                        <a:t>Ω</a:t>
                      </a:r>
                      <a:endParaRPr 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300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± 32p</a:t>
                      </a:r>
                      <a:r>
                        <a:rPr lang="el-GR" sz="1000" dirty="0" smtClean="0"/>
                        <a:t>Ω</a:t>
                      </a:r>
                      <a:endParaRPr lang="en-US" sz="100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6267254" y="3429000"/>
          <a:ext cx="2819400" cy="83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946"/>
                <a:gridCol w="831654"/>
                <a:gridCol w="9398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Sector 81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RB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RQ</a:t>
                      </a:r>
                      <a:endParaRPr lang="en-US" sz="1000" dirty="0"/>
                    </a:p>
                  </a:txBody>
                  <a:tcPr/>
                </a:tc>
              </a:tr>
              <a:tr h="2794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0h &lt;-&gt; 24h (615)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285 ± 42p</a:t>
                      </a:r>
                      <a:r>
                        <a:rPr lang="el-GR" sz="1000" dirty="0" smtClean="0"/>
                        <a:t>Ω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284 ± 33p</a:t>
                      </a:r>
                      <a:r>
                        <a:rPr lang="el-GR" sz="1000" dirty="0" smtClean="0"/>
                        <a:t>Ω</a:t>
                      </a:r>
                      <a:endParaRPr lang="en-US" sz="1000" dirty="0" smtClean="0"/>
                    </a:p>
                  </a:txBody>
                  <a:tcPr/>
                </a:tc>
              </a:tr>
              <a:tr h="2794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1h &lt;-&gt; 5h (80)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283 ± 41p</a:t>
                      </a:r>
                      <a:r>
                        <a:rPr lang="el-GR" sz="1000" dirty="0" smtClean="0"/>
                        <a:t>Ω</a:t>
                      </a:r>
                      <a:endParaRPr 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/>
                        <a:t>284 </a:t>
                      </a:r>
                      <a:r>
                        <a:rPr lang="en-US" sz="1000" dirty="0" smtClean="0"/>
                        <a:t>± 33p</a:t>
                      </a:r>
                      <a:r>
                        <a:rPr lang="el-GR" sz="1000" dirty="0" smtClean="0"/>
                        <a:t>Ω</a:t>
                      </a:r>
                      <a:endParaRPr lang="en-US" sz="100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6267254" y="2438400"/>
          <a:ext cx="2819400" cy="83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946"/>
                <a:gridCol w="831654"/>
                <a:gridCol w="9398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Sector 78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RB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RQ</a:t>
                      </a:r>
                      <a:endParaRPr lang="en-US" sz="1000" dirty="0"/>
                    </a:p>
                  </a:txBody>
                  <a:tcPr/>
                </a:tc>
              </a:tr>
              <a:tr h="2794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0h &lt;-&gt; 24h (615)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311 ± 40p</a:t>
                      </a:r>
                      <a:r>
                        <a:rPr lang="el-GR" sz="1000" dirty="0" smtClean="0"/>
                        <a:t>Ω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313 ± 46p</a:t>
                      </a:r>
                      <a:r>
                        <a:rPr lang="el-GR" sz="1000" dirty="0" smtClean="0"/>
                        <a:t>Ω</a:t>
                      </a:r>
                      <a:endParaRPr lang="en-US" sz="1000" dirty="0" smtClean="0"/>
                    </a:p>
                  </a:txBody>
                  <a:tcPr/>
                </a:tc>
              </a:tr>
              <a:tr h="2794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1h &lt;-&gt; 5h (80)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312 ± 43p</a:t>
                      </a:r>
                      <a:r>
                        <a:rPr lang="el-GR" sz="1000" dirty="0" smtClean="0"/>
                        <a:t>Ω</a:t>
                      </a:r>
                      <a:endParaRPr 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/>
                        <a:t>313 </a:t>
                      </a:r>
                      <a:r>
                        <a:rPr lang="en-US" sz="1000" dirty="0" smtClean="0"/>
                        <a:t>± 46p</a:t>
                      </a:r>
                      <a:r>
                        <a:rPr lang="el-GR" sz="1000" dirty="0" smtClean="0"/>
                        <a:t>Ω</a:t>
                      </a:r>
                      <a:endParaRPr lang="en-US" sz="100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6268038" y="1447800"/>
          <a:ext cx="2819400" cy="83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946"/>
                <a:gridCol w="831654"/>
                <a:gridCol w="939800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Sector 12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RB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RQ</a:t>
                      </a:r>
                      <a:endParaRPr lang="en-US" sz="1000" dirty="0"/>
                    </a:p>
                  </a:txBody>
                  <a:tcPr/>
                </a:tc>
              </a:tr>
              <a:tr h="2794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0h &lt;-&gt; 24h (615)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327 ± 32p</a:t>
                      </a:r>
                      <a:r>
                        <a:rPr lang="el-GR" sz="1000" dirty="0" smtClean="0"/>
                        <a:t>Ω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299 ± 24p</a:t>
                      </a:r>
                      <a:r>
                        <a:rPr lang="el-GR" sz="1000" dirty="0" smtClean="0"/>
                        <a:t>Ω</a:t>
                      </a:r>
                      <a:endParaRPr lang="en-US" sz="1000" dirty="0" smtClean="0"/>
                    </a:p>
                  </a:txBody>
                  <a:tcPr/>
                </a:tc>
              </a:tr>
              <a:tr h="27940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1h &lt;-&gt; 5h (80)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327 ± 31p</a:t>
                      </a:r>
                      <a:r>
                        <a:rPr lang="el-GR" sz="1000" dirty="0" smtClean="0"/>
                        <a:t>Ω</a:t>
                      </a:r>
                      <a:endParaRPr lang="en-US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aseline="0" dirty="0" smtClean="0"/>
                        <a:t>298 </a:t>
                      </a:r>
                      <a:r>
                        <a:rPr lang="en-US" sz="1000" dirty="0" smtClean="0"/>
                        <a:t>± 25p</a:t>
                      </a:r>
                      <a:r>
                        <a:rPr lang="el-GR" sz="1000" dirty="0" smtClean="0"/>
                        <a:t>Ω</a:t>
                      </a:r>
                      <a:endParaRPr lang="en-US" sz="1000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354D2-0537-4555-8802-A0DD9C5F2CD5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502343"/>
            <a:ext cx="9136475" cy="3286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3515632"/>
            <a:ext cx="5647373" cy="3153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/>
          <a:srcRect l="2167" t="10129" r="1548" b="11396"/>
          <a:stretch>
            <a:fillRect/>
          </a:stretch>
        </p:blipFill>
        <p:spPr bwMode="auto">
          <a:xfrm>
            <a:off x="848280" y="4434155"/>
            <a:ext cx="4479232" cy="1784869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6200" y="980728"/>
            <a:ext cx="906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Measurements</a:t>
            </a:r>
            <a:r>
              <a:rPr lang="en-US" dirty="0" smtClean="0"/>
              <a:t>: </a:t>
            </a:r>
            <a:r>
              <a:rPr lang="en-US" b="1" dirty="0" smtClean="0"/>
              <a:t>3.5-4TeV</a:t>
            </a:r>
            <a:r>
              <a:rPr lang="en-US" dirty="0" smtClean="0"/>
              <a:t> Ramps with 1 hour on injection and 1 hour on the top</a:t>
            </a:r>
          </a:p>
          <a:p>
            <a:endParaRPr lang="en-US" u="sng" dirty="0" smtClean="0"/>
          </a:p>
          <a:p>
            <a:r>
              <a:rPr lang="en-US" u="sng" dirty="0" smtClean="0"/>
              <a:t>Current Statistics</a:t>
            </a:r>
            <a:r>
              <a:rPr lang="en-US" dirty="0" smtClean="0"/>
              <a:t>: about </a:t>
            </a:r>
            <a:r>
              <a:rPr lang="en-US" b="1" dirty="0" smtClean="0"/>
              <a:t>700</a:t>
            </a:r>
            <a:r>
              <a:rPr lang="en-US" dirty="0" smtClean="0"/>
              <a:t> (2010-2012) resistance tables for the bus bars (interconnects)</a:t>
            </a:r>
          </a:p>
          <a:p>
            <a:r>
              <a:rPr lang="en-US" dirty="0" smtClean="0"/>
              <a:t>                                about </a:t>
            </a:r>
            <a:r>
              <a:rPr lang="en-US" b="1" dirty="0" smtClean="0"/>
              <a:t>200</a:t>
            </a:r>
            <a:r>
              <a:rPr lang="en-US" dirty="0" smtClean="0"/>
              <a:t> tables for the internal splices (magnets)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188640"/>
            <a:ext cx="5239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Data Source and Current Statistics</a:t>
            </a:r>
            <a:endParaRPr lang="en-US" sz="2800" b="1" dirty="0"/>
          </a:p>
        </p:txBody>
      </p:sp>
      <p:grpSp>
        <p:nvGrpSpPr>
          <p:cNvPr id="16" name="Group 23"/>
          <p:cNvGrpSpPr/>
          <p:nvPr/>
        </p:nvGrpSpPr>
        <p:grpSpPr>
          <a:xfrm>
            <a:off x="3398765" y="2276872"/>
            <a:ext cx="4701627" cy="2474136"/>
            <a:chOff x="107504" y="1772816"/>
            <a:chExt cx="4701627" cy="2474136"/>
          </a:xfrm>
        </p:grpSpPr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3" cstate="print"/>
            <a:srcRect l="2353" t="10762" r="24144" b="10129"/>
            <a:stretch>
              <a:fillRect/>
            </a:stretch>
          </p:blipFill>
          <p:spPr bwMode="auto">
            <a:xfrm>
              <a:off x="107504" y="1772816"/>
              <a:ext cx="4701627" cy="2474136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19" name="Left-Right Arrow 18"/>
            <p:cNvSpPr/>
            <p:nvPr/>
          </p:nvSpPr>
          <p:spPr>
            <a:xfrm>
              <a:off x="611560" y="3356992"/>
              <a:ext cx="3528392" cy="311341"/>
            </a:xfrm>
            <a:prstGeom prst="leftRightArrow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Injection               ~2h20 hours                 3.5-4TeV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898740" y="3789040"/>
              <a:ext cx="3241212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898740" y="2376588"/>
              <a:ext cx="3241212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A3574-77A4-408B-B8D1-C55AB43B66F0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05/06/2012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TE-MPE-TM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B4195-C3D9-440C-A57C-E0C138B8AA1B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5" y="2066052"/>
          <a:ext cx="922019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2412"/>
                <a:gridCol w="367471"/>
                <a:gridCol w="527821"/>
                <a:gridCol w="461014"/>
                <a:gridCol w="614680"/>
                <a:gridCol w="614680"/>
                <a:gridCol w="614680"/>
                <a:gridCol w="614680"/>
                <a:gridCol w="614680"/>
                <a:gridCol w="614680"/>
                <a:gridCol w="614680"/>
                <a:gridCol w="614680"/>
                <a:gridCol w="614680"/>
                <a:gridCol w="614680"/>
                <a:gridCol w="6146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Splice Num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All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Joints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Segments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728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800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6930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" y="999252"/>
          <a:ext cx="632459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4649"/>
                <a:gridCol w="785660"/>
                <a:gridCol w="710715"/>
                <a:gridCol w="710715"/>
                <a:gridCol w="710715"/>
                <a:gridCol w="710715"/>
                <a:gridCol w="710715"/>
                <a:gridCol w="71071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Splice Num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2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All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Joints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Segments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368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816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1248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3457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685800"/>
            <a:ext cx="2162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RB Bus Bar Segments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329" y="1752600"/>
            <a:ext cx="2190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RQ Bus Bar Segments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2883932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Since each bus-bar segment contains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b="1" i="1" dirty="0" smtClean="0">
                <a:solidFill>
                  <a:srgbClr val="0070C0"/>
                </a:solidFill>
              </a:rPr>
              <a:t>n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smtClean="0"/>
              <a:t>splices it is not possible to measure the resistance of an individual splice. However, one can estimate the maximum splice resistance in a segment assuming that the excess is localized in one splice only, so </a:t>
            </a:r>
            <a:r>
              <a:rPr lang="en-GB" b="1" i="1" dirty="0" err="1" smtClean="0">
                <a:solidFill>
                  <a:srgbClr val="0070C0"/>
                </a:solidFill>
              </a:rPr>
              <a:t>R</a:t>
            </a:r>
            <a:r>
              <a:rPr lang="en-GB" b="1" i="1" baseline="-25000" dirty="0" err="1" smtClean="0">
                <a:solidFill>
                  <a:srgbClr val="0070C0"/>
                </a:solidFill>
              </a:rPr>
              <a:t>spl,max</a:t>
            </a:r>
            <a:r>
              <a:rPr lang="en-GB" b="1" i="1" dirty="0" smtClean="0">
                <a:solidFill>
                  <a:srgbClr val="0070C0"/>
                </a:solidFill>
              </a:rPr>
              <a:t> = </a:t>
            </a:r>
            <a:r>
              <a:rPr lang="en-GB" b="1" i="1" dirty="0" err="1" smtClean="0">
                <a:solidFill>
                  <a:srgbClr val="0070C0"/>
                </a:solidFill>
              </a:rPr>
              <a:t>R</a:t>
            </a:r>
            <a:r>
              <a:rPr lang="en-GB" b="1" i="1" baseline="-25000" dirty="0" err="1" smtClean="0">
                <a:solidFill>
                  <a:srgbClr val="0070C0"/>
                </a:solidFill>
              </a:rPr>
              <a:t>segment</a:t>
            </a:r>
            <a:r>
              <a:rPr lang="en-GB" b="1" i="1" dirty="0" smtClean="0">
                <a:solidFill>
                  <a:srgbClr val="0070C0"/>
                </a:solidFill>
              </a:rPr>
              <a:t> – (n-1) * </a:t>
            </a:r>
            <a:r>
              <a:rPr lang="en-GB" b="1" i="1" dirty="0" err="1" smtClean="0">
                <a:solidFill>
                  <a:srgbClr val="0070C0"/>
                </a:solidFill>
              </a:rPr>
              <a:t>R</a:t>
            </a:r>
            <a:r>
              <a:rPr lang="en-GB" b="1" i="1" baseline="-25000" dirty="0" err="1" smtClean="0">
                <a:solidFill>
                  <a:srgbClr val="0070C0"/>
                </a:solidFill>
              </a:rPr>
              <a:t>spl,avg</a:t>
            </a:r>
            <a:r>
              <a:rPr lang="en-GB" dirty="0" smtClean="0"/>
              <a:t>, where </a:t>
            </a:r>
            <a:r>
              <a:rPr lang="en-GB" b="1" i="1" dirty="0" err="1" smtClean="0">
                <a:solidFill>
                  <a:srgbClr val="0070C0"/>
                </a:solidFill>
              </a:rPr>
              <a:t>R</a:t>
            </a:r>
            <a:r>
              <a:rPr lang="en-GB" b="1" i="1" baseline="-25000" dirty="0" err="1" smtClean="0">
                <a:solidFill>
                  <a:srgbClr val="0070C0"/>
                </a:solidFill>
              </a:rPr>
              <a:t>spl,avg</a:t>
            </a:r>
            <a:r>
              <a:rPr lang="en-GB" dirty="0" smtClean="0"/>
              <a:t> is the average splice resistance.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56148" t="19409" r="685" b="19409"/>
          <a:stretch>
            <a:fillRect/>
          </a:stretch>
        </p:blipFill>
        <p:spPr bwMode="auto">
          <a:xfrm>
            <a:off x="390949" y="4114800"/>
            <a:ext cx="2885651" cy="18735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 l="56148" t="19409" r="685" b="19409"/>
          <a:stretch>
            <a:fillRect/>
          </a:stretch>
        </p:blipFill>
        <p:spPr bwMode="auto">
          <a:xfrm>
            <a:off x="3442334" y="4114800"/>
            <a:ext cx="2882266" cy="187356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762000" y="4267200"/>
            <a:ext cx="93461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err="1" smtClean="0"/>
              <a:t>R</a:t>
            </a:r>
            <a:r>
              <a:rPr lang="en-GB" sz="1400" b="1" i="1" baseline="-25000" dirty="0" err="1" smtClean="0"/>
              <a:t>spl,avg</a:t>
            </a:r>
            <a:endParaRPr lang="en-GB" sz="1400" b="1" i="1" baseline="-25000" dirty="0" smtClean="0"/>
          </a:p>
          <a:p>
            <a:r>
              <a:rPr lang="en-US" sz="1200" b="1" dirty="0" smtClean="0"/>
              <a:t>RB Bus Bars</a:t>
            </a:r>
          </a:p>
          <a:p>
            <a:r>
              <a:rPr lang="en-US" sz="1200" b="1" dirty="0" smtClean="0"/>
              <a:t>308±31p</a:t>
            </a:r>
            <a:r>
              <a:rPr lang="el-GR" sz="1200" b="1" dirty="0" smtClean="0"/>
              <a:t>Ω</a:t>
            </a:r>
            <a:endParaRPr lang="en-US" sz="12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733800" y="4267200"/>
            <a:ext cx="102932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i="1" dirty="0" err="1" smtClean="0"/>
              <a:t>R</a:t>
            </a:r>
            <a:r>
              <a:rPr lang="en-GB" sz="1400" b="1" i="1" baseline="-25000" dirty="0" err="1" smtClean="0"/>
              <a:t>spl,avg</a:t>
            </a:r>
            <a:endParaRPr lang="en-US" sz="1400" b="1" dirty="0" smtClean="0"/>
          </a:p>
          <a:p>
            <a:r>
              <a:rPr lang="en-US" sz="1200" b="1" dirty="0" smtClean="0"/>
              <a:t>RQ Bus Bars*</a:t>
            </a:r>
          </a:p>
          <a:p>
            <a:r>
              <a:rPr lang="en-US" sz="1200" b="1" dirty="0" smtClean="0"/>
              <a:t>301±34p</a:t>
            </a:r>
            <a:r>
              <a:rPr lang="el-GR" sz="1200" b="1" dirty="0" smtClean="0"/>
              <a:t>Ω</a:t>
            </a:r>
            <a:endParaRPr lang="en-US" sz="1200" b="1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107504" y="188640"/>
            <a:ext cx="6378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Maximum and Average Splice Resistances</a:t>
            </a:r>
            <a:endParaRPr lang="en-US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400801" y="4634805"/>
            <a:ext cx="25145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* In case of quads the number of splices per segment is corrected due to the specific design of the protection voltage taps .</a:t>
            </a:r>
          </a:p>
          <a:p>
            <a:r>
              <a:rPr lang="en-GB" sz="1200" dirty="0" smtClean="0"/>
              <a:t>The correction estimated by comparing the resistances of 6 and 8 splice segments is about 2x0.20 </a:t>
            </a:r>
            <a:r>
              <a:rPr lang="en-GB" sz="1200" dirty="0" err="1" smtClean="0"/>
              <a:t>nΩ</a:t>
            </a:r>
            <a:r>
              <a:rPr lang="en-GB" sz="1200" dirty="0" smtClean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376782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83" t="21817" r="3497" b="9573"/>
          <a:stretch/>
        </p:blipFill>
        <p:spPr bwMode="auto">
          <a:xfrm>
            <a:off x="180000" y="764912"/>
            <a:ext cx="8784000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86" t="21579" r="2824" b="9607"/>
          <a:stretch/>
        </p:blipFill>
        <p:spPr bwMode="auto">
          <a:xfrm>
            <a:off x="180000" y="2480912"/>
            <a:ext cx="8784000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38" t="22893" r="2975" b="8293"/>
          <a:stretch/>
        </p:blipFill>
        <p:spPr bwMode="auto">
          <a:xfrm>
            <a:off x="180000" y="4197848"/>
            <a:ext cx="8784000" cy="18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836712"/>
            <a:ext cx="31735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Bus-Bur Segment Resistances, </a:t>
            </a:r>
            <a:r>
              <a:rPr lang="en-US" sz="1600" dirty="0" err="1" smtClean="0"/>
              <a:t>R</a:t>
            </a:r>
            <a:r>
              <a:rPr lang="en-US" sz="1600" baseline="-20000" dirty="0" err="1" smtClean="0"/>
              <a:t>meas</a:t>
            </a:r>
            <a:r>
              <a:rPr lang="en-US" sz="1600" dirty="0" smtClean="0"/>
              <a:t> 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2564904"/>
            <a:ext cx="3555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Average Splice Resistances, </a:t>
            </a:r>
            <a:r>
              <a:rPr lang="en-US" sz="1600" dirty="0" err="1" smtClean="0"/>
              <a:t>R</a:t>
            </a:r>
            <a:r>
              <a:rPr lang="en-US" sz="1600" baseline="-25000" dirty="0" err="1" smtClean="0"/>
              <a:t>avg</a:t>
            </a:r>
            <a:r>
              <a:rPr lang="en-US" sz="1600" dirty="0" smtClean="0"/>
              <a:t>=</a:t>
            </a:r>
            <a:r>
              <a:rPr lang="en-US" sz="1600" dirty="0" err="1" smtClean="0"/>
              <a:t>R</a:t>
            </a:r>
            <a:r>
              <a:rPr lang="en-US" sz="1600" baseline="-25000" dirty="0" err="1" smtClean="0"/>
              <a:t>meas</a:t>
            </a:r>
            <a:r>
              <a:rPr lang="en-US" sz="1600" dirty="0" smtClean="0"/>
              <a:t>/N 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55576" y="4283804"/>
            <a:ext cx="39664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Max Splice Resistances, </a:t>
            </a:r>
            <a:r>
              <a:rPr lang="en-US" sz="1600" dirty="0" err="1" smtClean="0"/>
              <a:t>R</a:t>
            </a:r>
            <a:r>
              <a:rPr lang="en-US" sz="1600" baseline="-25000" dirty="0" err="1" smtClean="0"/>
              <a:t>max</a:t>
            </a:r>
            <a:r>
              <a:rPr lang="en-US" sz="1600" dirty="0" smtClean="0"/>
              <a:t>=</a:t>
            </a:r>
            <a:r>
              <a:rPr lang="en-US" sz="1600" dirty="0" err="1" smtClean="0"/>
              <a:t>R</a:t>
            </a:r>
            <a:r>
              <a:rPr lang="en-US" sz="1600" baseline="-25000" dirty="0" err="1" smtClean="0"/>
              <a:t>meas</a:t>
            </a:r>
            <a:r>
              <a:rPr lang="en-US" sz="1600" dirty="0" smtClean="0"/>
              <a:t>-(N-1)*</a:t>
            </a:r>
            <a:r>
              <a:rPr lang="en-US" sz="1600" dirty="0" err="1" smtClean="0"/>
              <a:t>R</a:t>
            </a:r>
            <a:r>
              <a:rPr lang="en-US" sz="1600" baseline="-25000" dirty="0" err="1" smtClean="0"/>
              <a:t>avg</a:t>
            </a:r>
            <a:r>
              <a:rPr lang="en-US" sz="1600" dirty="0" smtClean="0"/>
              <a:t> </a:t>
            </a: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5420669" y="4365104"/>
            <a:ext cx="1607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RB  : 304±83p</a:t>
            </a:r>
            <a:r>
              <a:rPr lang="el-GR" sz="1600" dirty="0" smtClean="0"/>
              <a:t>Ω</a:t>
            </a:r>
            <a:endParaRPr lang="en-US" sz="1600" dirty="0" smtClean="0"/>
          </a:p>
          <a:p>
            <a:r>
              <a:rPr lang="en-US" sz="1600" dirty="0" smtClean="0"/>
              <a:t>RQ</a:t>
            </a:r>
            <a:r>
              <a:rPr lang="en-US" sz="1600" baseline="30000" dirty="0" smtClean="0"/>
              <a:t>*</a:t>
            </a:r>
            <a:r>
              <a:rPr lang="en-US" sz="1600" dirty="0" smtClean="0"/>
              <a:t>: 308±</a:t>
            </a:r>
            <a:r>
              <a:rPr lang="en-US" sz="1600" b="1" dirty="0" smtClean="0">
                <a:solidFill>
                  <a:srgbClr val="FF0000"/>
                </a:solidFill>
              </a:rPr>
              <a:t>309</a:t>
            </a:r>
            <a:r>
              <a:rPr lang="en-US" sz="1600" dirty="0" smtClean="0"/>
              <a:t>p</a:t>
            </a:r>
            <a:r>
              <a:rPr lang="el-GR" sz="1600" dirty="0" smtClean="0"/>
              <a:t>Ω</a:t>
            </a:r>
            <a:endParaRPr lang="en-US" sz="16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465679" y="2780928"/>
            <a:ext cx="1503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RB  : 308±31p</a:t>
            </a:r>
            <a:r>
              <a:rPr lang="el-GR" sz="1600" dirty="0" smtClean="0"/>
              <a:t>Ω</a:t>
            </a:r>
            <a:endParaRPr lang="en-US" sz="1600" dirty="0" smtClean="0"/>
          </a:p>
          <a:p>
            <a:r>
              <a:rPr lang="en-US" sz="1600" dirty="0" smtClean="0"/>
              <a:t>RQ</a:t>
            </a:r>
            <a:r>
              <a:rPr lang="en-US" sz="1600" baseline="30000" dirty="0" smtClean="0"/>
              <a:t>*</a:t>
            </a:r>
            <a:r>
              <a:rPr lang="en-US" sz="1600" dirty="0" smtClean="0"/>
              <a:t>: 301±34p</a:t>
            </a:r>
            <a:r>
              <a:rPr lang="el-GR" sz="1600" dirty="0" smtClean="0"/>
              <a:t>Ω</a:t>
            </a:r>
            <a:endParaRPr lang="en-US" sz="1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07504" y="188640"/>
            <a:ext cx="71508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LHC Bus Bar Resistances, 2010-2012 statistics, I</a:t>
            </a:r>
            <a:endParaRPr lang="en-US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79512" y="6095037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* In case of quads the number of splices per segment is corrected due to the specific design of the protection voltage taps .</a:t>
            </a:r>
          </a:p>
          <a:p>
            <a:r>
              <a:rPr lang="en-GB" sz="1200" dirty="0" smtClean="0"/>
              <a:t>   The correction estimated by comparing the resistances of 6 and 8 splice segments is about 2x200pΩ or 1.33x300pΩ.</a:t>
            </a:r>
            <a:endParaRPr lang="en-US" sz="1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6AF0-05C6-4B74-86E3-3263A2DBEEB2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5933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99283" y="908720"/>
            <a:ext cx="8820075" cy="1865343"/>
            <a:chOff x="199283" y="1474482"/>
            <a:chExt cx="8820075" cy="186534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511" t="22857" r="2511" b="8571"/>
            <a:stretch>
              <a:fillRect/>
            </a:stretch>
          </p:blipFill>
          <p:spPr bwMode="auto">
            <a:xfrm>
              <a:off x="199283" y="1474482"/>
              <a:ext cx="8820075" cy="18653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749546" y="1578278"/>
              <a:ext cx="39664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Max Splice Resistances, </a:t>
              </a:r>
              <a:r>
                <a:rPr lang="en-US" sz="1600" dirty="0" err="1" smtClean="0"/>
                <a:t>R</a:t>
              </a:r>
              <a:r>
                <a:rPr lang="en-US" sz="1600" baseline="-25000" dirty="0" err="1" smtClean="0"/>
                <a:t>max</a:t>
              </a:r>
              <a:r>
                <a:rPr lang="en-US" sz="1600" dirty="0" smtClean="0"/>
                <a:t>=</a:t>
              </a:r>
              <a:r>
                <a:rPr lang="en-US" sz="1600" dirty="0" err="1" smtClean="0"/>
                <a:t>R</a:t>
              </a:r>
              <a:r>
                <a:rPr lang="en-US" sz="1600" baseline="-25000" dirty="0" err="1" smtClean="0"/>
                <a:t>meas</a:t>
              </a:r>
              <a:r>
                <a:rPr lang="en-US" sz="1600" dirty="0" smtClean="0"/>
                <a:t>-(N-1)*</a:t>
              </a:r>
              <a:r>
                <a:rPr lang="en-US" sz="1600" dirty="0" err="1" smtClean="0"/>
                <a:t>R</a:t>
              </a:r>
              <a:r>
                <a:rPr lang="en-US" sz="1600" baseline="-25000" dirty="0" err="1" smtClean="0"/>
                <a:t>avg</a:t>
              </a:r>
              <a:r>
                <a:rPr lang="en-US" sz="1600" dirty="0" smtClean="0"/>
                <a:t> </a:t>
              </a:r>
              <a:endParaRPr lang="en-GB" sz="16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82931" y="2935246"/>
            <a:ext cx="8836456" cy="1873465"/>
            <a:chOff x="182931" y="4202677"/>
            <a:chExt cx="8836456" cy="1873465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507" t="22789" r="2507" b="8546"/>
            <a:stretch>
              <a:fillRect/>
            </a:stretch>
          </p:blipFill>
          <p:spPr bwMode="auto">
            <a:xfrm>
              <a:off x="182931" y="4202677"/>
              <a:ext cx="8836456" cy="18734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762046" y="4293096"/>
              <a:ext cx="37379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Measurement Error, ~700 Ramps per Point</a:t>
              </a:r>
              <a:endParaRPr lang="en-GB" sz="16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07504" y="188640"/>
            <a:ext cx="72469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LHC Bus Bar Resistances, 2010-2012 statistics, II</a:t>
            </a:r>
            <a:endParaRPr lang="en-US" sz="28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0914B-79E5-464B-B99F-751D9490487E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07504" y="5138028"/>
            <a:ext cx="5529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What are the measurement errors?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xmlns="" val="360936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9877"/>
          <a:stretch>
            <a:fillRect/>
          </a:stretch>
        </p:blipFill>
        <p:spPr bwMode="auto">
          <a:xfrm>
            <a:off x="523443" y="2996952"/>
            <a:ext cx="7720965" cy="2503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/>
          <p:nvPr/>
        </p:nvGrpSpPr>
        <p:grpSpPr>
          <a:xfrm>
            <a:off x="199283" y="908720"/>
            <a:ext cx="8820075" cy="1865343"/>
            <a:chOff x="199283" y="1474482"/>
            <a:chExt cx="8820075" cy="186534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511" t="22857" r="2511" b="8571"/>
            <a:stretch>
              <a:fillRect/>
            </a:stretch>
          </p:blipFill>
          <p:spPr bwMode="auto">
            <a:xfrm>
              <a:off x="199283" y="1474482"/>
              <a:ext cx="8820075" cy="18653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749546" y="1578278"/>
              <a:ext cx="39664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Max Splice Resistances, </a:t>
              </a:r>
              <a:r>
                <a:rPr lang="en-US" sz="1600" dirty="0" err="1" smtClean="0"/>
                <a:t>R</a:t>
              </a:r>
              <a:r>
                <a:rPr lang="en-US" sz="1600" baseline="-25000" dirty="0" err="1" smtClean="0"/>
                <a:t>max</a:t>
              </a:r>
              <a:r>
                <a:rPr lang="en-US" sz="1600" dirty="0" smtClean="0"/>
                <a:t>=</a:t>
              </a:r>
              <a:r>
                <a:rPr lang="en-US" sz="1600" dirty="0" err="1" smtClean="0"/>
                <a:t>R</a:t>
              </a:r>
              <a:r>
                <a:rPr lang="en-US" sz="1600" baseline="-25000" dirty="0" err="1" smtClean="0"/>
                <a:t>meas</a:t>
              </a:r>
              <a:r>
                <a:rPr lang="en-US" sz="1600" dirty="0" smtClean="0"/>
                <a:t>-(N-1)*</a:t>
              </a:r>
              <a:r>
                <a:rPr lang="en-US" sz="1600" dirty="0" err="1" smtClean="0"/>
                <a:t>R</a:t>
              </a:r>
              <a:r>
                <a:rPr lang="en-US" sz="1600" baseline="-25000" dirty="0" err="1" smtClean="0"/>
                <a:t>avg</a:t>
              </a:r>
              <a:r>
                <a:rPr lang="en-US" sz="1600" dirty="0" smtClean="0"/>
                <a:t> </a:t>
              </a:r>
              <a:endParaRPr lang="en-GB" sz="16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07504" y="188640"/>
            <a:ext cx="5529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What are the measurement errors? 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00200" y="4897214"/>
            <a:ext cx="3491790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&lt;R&gt; = </a:t>
            </a:r>
            <a:r>
              <a:rPr lang="el-GR" dirty="0" smtClean="0"/>
              <a:t>Σ</a:t>
            </a:r>
            <a:r>
              <a:rPr lang="en-US" dirty="0" err="1" smtClean="0"/>
              <a:t>R</a:t>
            </a:r>
            <a:r>
              <a:rPr lang="en-US" baseline="-25000" dirty="0" err="1" smtClean="0"/>
              <a:t>i</a:t>
            </a:r>
            <a:r>
              <a:rPr lang="en-US" dirty="0" smtClean="0"/>
              <a:t>·(1/</a:t>
            </a:r>
            <a:r>
              <a:rPr lang="el-GR" dirty="0" smtClean="0"/>
              <a:t>σ</a:t>
            </a:r>
            <a:r>
              <a:rPr lang="en-US" baseline="-25000" dirty="0" err="1" smtClean="0"/>
              <a:t>i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  <a:r>
              <a:rPr lang="en-US" dirty="0" smtClean="0"/>
              <a:t>/ </a:t>
            </a:r>
            <a:r>
              <a:rPr lang="el-GR" dirty="0" smtClean="0"/>
              <a:t>Σ(1/σ</a:t>
            </a:r>
            <a:r>
              <a:rPr lang="en-US" baseline="-25000" dirty="0" err="1" smtClean="0"/>
              <a:t>i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</a:p>
          <a:p>
            <a:r>
              <a:rPr lang="en-US" dirty="0" err="1" smtClean="0"/>
              <a:t>stdDev</a:t>
            </a:r>
            <a:r>
              <a:rPr lang="en-US" dirty="0" smtClean="0"/>
              <a:t> = </a:t>
            </a:r>
            <a:r>
              <a:rPr lang="el-GR" dirty="0" smtClean="0"/>
              <a:t>Σ(&lt;</a:t>
            </a:r>
            <a:r>
              <a:rPr lang="en-US" dirty="0" smtClean="0"/>
              <a:t>R&gt; -</a:t>
            </a:r>
            <a:r>
              <a:rPr lang="en-US" dirty="0" err="1" smtClean="0"/>
              <a:t>R</a:t>
            </a:r>
            <a:r>
              <a:rPr lang="en-US" baseline="-25000" dirty="0" err="1" smtClean="0"/>
              <a:t>i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  <a:r>
              <a:rPr lang="en-US" dirty="0" smtClean="0"/>
              <a:t>·(1/</a:t>
            </a:r>
            <a:r>
              <a:rPr lang="el-GR" dirty="0" smtClean="0"/>
              <a:t>σ</a:t>
            </a:r>
            <a:r>
              <a:rPr lang="en-US" baseline="-25000" dirty="0" err="1" smtClean="0"/>
              <a:t>i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  <a:r>
              <a:rPr lang="en-US" dirty="0" smtClean="0"/>
              <a:t>/ </a:t>
            </a:r>
            <a:r>
              <a:rPr lang="el-GR" dirty="0" smtClean="0"/>
              <a:t>Σ(1/σ</a:t>
            </a:r>
            <a:r>
              <a:rPr lang="en-US" baseline="-25000" dirty="0" err="1" smtClean="0"/>
              <a:t>i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</a:p>
        </p:txBody>
      </p:sp>
      <p:sp>
        <p:nvSpPr>
          <p:cNvPr id="11" name="Oval 10"/>
          <p:cNvSpPr/>
          <p:nvPr/>
        </p:nvSpPr>
        <p:spPr>
          <a:xfrm>
            <a:off x="3213752" y="1377344"/>
            <a:ext cx="152400" cy="152400"/>
          </a:xfrm>
          <a:prstGeom prst="ellipse">
            <a:avLst/>
          </a:prstGeom>
          <a:noFill/>
          <a:ln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367296" y="1593368"/>
            <a:ext cx="556632" cy="1763624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6760816" y="4977744"/>
            <a:ext cx="1752600" cy="457200"/>
          </a:xfrm>
          <a:prstGeom prst="ellipse">
            <a:avLst/>
          </a:prstGeom>
          <a:noFill/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endCxn id="10" idx="3"/>
          </p:cNvCxnSpPr>
          <p:nvPr/>
        </p:nvCxnSpPr>
        <p:spPr>
          <a:xfrm flipH="1">
            <a:off x="5091990" y="5210944"/>
            <a:ext cx="1689819" cy="9436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259632" y="34197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69089" y="340804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50289" y="341970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36133" y="5589240"/>
            <a:ext cx="6456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Standard Error for &lt;R&gt; = </a:t>
            </a:r>
            <a:r>
              <a:rPr lang="en-US" dirty="0" err="1" smtClean="0"/>
              <a:t>StdDev</a:t>
            </a:r>
            <a:r>
              <a:rPr lang="en-US" dirty="0" smtClean="0"/>
              <a:t>/</a:t>
            </a:r>
            <a:r>
              <a:rPr lang="en-US" dirty="0" err="1" smtClean="0"/>
              <a:t>sqr</a:t>
            </a:r>
            <a:r>
              <a:rPr lang="en-US" dirty="0" smtClean="0"/>
              <a:t>(N), N=700 =&gt;  </a:t>
            </a:r>
            <a:r>
              <a:rPr lang="en-US" dirty="0" err="1" smtClean="0"/>
              <a:t>sqr</a:t>
            </a:r>
            <a:r>
              <a:rPr lang="en-US" dirty="0" smtClean="0"/>
              <a:t>(N)=26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D2760-B3BE-41B5-B144-141FF7B46A00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ZCh</a:t>
            </a:r>
            <a:r>
              <a:rPr lang="en-GB" dirty="0" smtClean="0"/>
              <a:t>, TE-MPE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0936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36512" y="1547452"/>
            <a:ext cx="9145284" cy="3609740"/>
            <a:chOff x="-36512" y="-171400"/>
            <a:chExt cx="9145284" cy="3609740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362" t="11870" r="1362" b="4451"/>
            <a:stretch>
              <a:fillRect/>
            </a:stretch>
          </p:blipFill>
          <p:spPr bwMode="auto">
            <a:xfrm>
              <a:off x="-36512" y="-171400"/>
              <a:ext cx="9145284" cy="36097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2156967" y="476672"/>
              <a:ext cx="16229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1</a:t>
              </a:r>
              <a:r>
                <a:rPr lang="en-US" sz="1600" dirty="0" smtClean="0"/>
                <a:t> Ramp per Point</a:t>
              </a:r>
              <a:endParaRPr lang="en-GB" sz="16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-36512" y="1547648"/>
            <a:ext cx="9145171" cy="3609714"/>
            <a:chOff x="107349" y="2852936"/>
            <a:chExt cx="9145171" cy="3609714"/>
          </a:xfrm>
        </p:grpSpPr>
        <p:grpSp>
          <p:nvGrpSpPr>
            <p:cNvPr id="6" name="Group 5"/>
            <p:cNvGrpSpPr/>
            <p:nvPr/>
          </p:nvGrpSpPr>
          <p:grpSpPr>
            <a:xfrm>
              <a:off x="107349" y="2852936"/>
              <a:ext cx="9145171" cy="3609714"/>
              <a:chOff x="-332279" y="-379401"/>
              <a:chExt cx="9145171" cy="3609714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1694852" y="476672"/>
                <a:ext cx="201305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~700 Ramps per Point</a:t>
                </a:r>
              </a:p>
              <a:p>
                <a:r>
                  <a:rPr lang="en-US" sz="1600" dirty="0" err="1" smtClean="0"/>
                  <a:t>sqr</a:t>
                </a:r>
                <a:r>
                  <a:rPr lang="en-US" sz="1600" dirty="0" smtClean="0"/>
                  <a:t>(700)=26</a:t>
                </a:r>
                <a:endParaRPr lang="en-GB" sz="1600" dirty="0"/>
              </a:p>
            </p:txBody>
          </p:sp>
          <p:pic>
            <p:nvPicPr>
              <p:cNvPr id="6146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1362" t="11870" r="1362" b="4451"/>
              <a:stretch>
                <a:fillRect/>
              </a:stretch>
            </p:blipFill>
            <p:spPr bwMode="auto">
              <a:xfrm>
                <a:off x="-332279" y="-379401"/>
                <a:ext cx="9145171" cy="36097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2054892" y="3636313"/>
              <a:ext cx="201305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~700 Ramps per Point</a:t>
              </a:r>
            </a:p>
            <a:p>
              <a:r>
                <a:rPr lang="en-US" sz="1600" dirty="0" err="1" smtClean="0"/>
                <a:t>sqr</a:t>
              </a:r>
              <a:r>
                <a:rPr lang="en-US" sz="1600" dirty="0" smtClean="0"/>
                <a:t>(700)=26</a:t>
              </a:r>
              <a:endParaRPr lang="en-GB" sz="16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07504" y="188640"/>
            <a:ext cx="5529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What are the measurement errors? </a:t>
            </a:r>
            <a:endParaRPr lang="en-US" sz="28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0065B-8723-49EF-BC96-816947BEBD8E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6876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465" r="1360" b="20773"/>
          <a:stretch/>
        </p:blipFill>
        <p:spPr bwMode="auto">
          <a:xfrm>
            <a:off x="179984" y="2119361"/>
            <a:ext cx="4248000" cy="366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946" r="1523" b="20773"/>
          <a:stretch/>
        </p:blipFill>
        <p:spPr bwMode="auto">
          <a:xfrm>
            <a:off x="4536472" y="2119361"/>
            <a:ext cx="4284000" cy="366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07" t="19941" r="2507" b="5697"/>
          <a:stretch>
            <a:fillRect/>
          </a:stretch>
        </p:blipFill>
        <p:spPr bwMode="auto">
          <a:xfrm>
            <a:off x="111049" y="884603"/>
            <a:ext cx="8836333" cy="2028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1074222"/>
            <a:ext cx="38020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Measurement Errors, ~700 Ramps per Point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339752" y="3348281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RB: 96±21p</a:t>
            </a:r>
            <a:r>
              <a:rPr lang="el-GR" dirty="0" smtClean="0"/>
              <a:t>Ω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39255" y="3306470"/>
            <a:ext cx="1554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RQ: 111±24p</a:t>
            </a:r>
            <a:r>
              <a:rPr lang="el-GR" dirty="0" smtClean="0"/>
              <a:t>Ω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4" y="188640"/>
            <a:ext cx="5529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What are the measurement errors? 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5867980"/>
            <a:ext cx="6058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average errors for RB and RQ </a:t>
            </a:r>
            <a:r>
              <a:rPr lang="en-US" dirty="0" err="1" smtClean="0"/>
              <a:t>cirquits</a:t>
            </a:r>
            <a:r>
              <a:rPr lang="en-US" dirty="0" smtClean="0"/>
              <a:t> are almost the same.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171A5-7BB1-4588-8BE2-95A4F6AC95F1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5701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74421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What are the measurement errors? Systematics?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836712"/>
            <a:ext cx="48245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significant </a:t>
            </a:r>
            <a:r>
              <a:rPr lang="en-US" b="1" dirty="0" smtClean="0"/>
              <a:t>systematic</a:t>
            </a:r>
            <a:r>
              <a:rPr lang="en-US" dirty="0" smtClean="0"/>
              <a:t> errors are observed</a:t>
            </a:r>
          </a:p>
          <a:p>
            <a:endParaRPr lang="en-US" dirty="0" smtClean="0"/>
          </a:p>
          <a:p>
            <a:r>
              <a:rPr lang="en-US" dirty="0" err="1" smtClean="0"/>
              <a:t>R</a:t>
            </a:r>
            <a:r>
              <a:rPr lang="en-US" baseline="-25000" dirty="0" err="1" smtClean="0"/>
              <a:t>splice,avg</a:t>
            </a:r>
            <a:r>
              <a:rPr lang="en-US" dirty="0" smtClean="0"/>
              <a:t> = 300p</a:t>
            </a:r>
            <a:r>
              <a:rPr lang="el-GR" dirty="0" smtClean="0"/>
              <a:t>Ω</a:t>
            </a:r>
            <a:endParaRPr lang="en-US" baseline="-25000" dirty="0" smtClean="0"/>
          </a:p>
          <a:p>
            <a:r>
              <a:rPr lang="en-US" dirty="0" smtClean="0"/>
              <a:t>RB: R</a:t>
            </a:r>
            <a:r>
              <a:rPr lang="en-US" baseline="-25000" dirty="0" smtClean="0"/>
              <a:t>2</a:t>
            </a:r>
            <a:r>
              <a:rPr lang="en-US" dirty="0" smtClean="0"/>
              <a:t>/2 = R</a:t>
            </a:r>
            <a:r>
              <a:rPr lang="en-US" baseline="-25000" dirty="0" smtClean="0"/>
              <a:t>3</a:t>
            </a:r>
            <a:r>
              <a:rPr lang="en-US" dirty="0" smtClean="0"/>
              <a:t>/3 = R</a:t>
            </a:r>
            <a:r>
              <a:rPr lang="en-US" baseline="-25000" dirty="0" smtClean="0"/>
              <a:t>3</a:t>
            </a:r>
            <a:r>
              <a:rPr lang="en-US" dirty="0" smtClean="0"/>
              <a:t>-R</a:t>
            </a:r>
            <a:r>
              <a:rPr lang="en-US" baseline="-25000" dirty="0" smtClean="0"/>
              <a:t>2</a:t>
            </a:r>
            <a:r>
              <a:rPr lang="en-US" dirty="0" smtClean="0"/>
              <a:t> =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splice,avg</a:t>
            </a:r>
            <a:endParaRPr lang="en-US" baseline="-25000" dirty="0" smtClean="0"/>
          </a:p>
          <a:p>
            <a:r>
              <a:rPr lang="en-US" dirty="0" smtClean="0"/>
              <a:t>RQ: R</a:t>
            </a:r>
            <a:r>
              <a:rPr lang="en-US" baseline="-25000" dirty="0" smtClean="0"/>
              <a:t>8</a:t>
            </a:r>
            <a:r>
              <a:rPr lang="en-US" dirty="0" smtClean="0"/>
              <a:t> = 8*</a:t>
            </a:r>
            <a:r>
              <a:rPr lang="en-US" dirty="0" err="1" smtClean="0"/>
              <a:t>R</a:t>
            </a:r>
            <a:r>
              <a:rPr lang="en-US" baseline="-25000" dirty="0" err="1" smtClean="0"/>
              <a:t>splice,avg</a:t>
            </a:r>
            <a:r>
              <a:rPr lang="en-US" dirty="0" smtClean="0"/>
              <a:t> + 2*200p</a:t>
            </a:r>
            <a:r>
              <a:rPr lang="el-GR" dirty="0" smtClean="0"/>
              <a:t>Ω</a:t>
            </a:r>
            <a:endParaRPr lang="en-US" dirty="0" smtClean="0"/>
          </a:p>
          <a:p>
            <a:r>
              <a:rPr lang="en-US" dirty="0" smtClean="0"/>
              <a:t>RB: </a:t>
            </a:r>
            <a:r>
              <a:rPr lang="el-GR" dirty="0" smtClean="0"/>
              <a:t>σ</a:t>
            </a:r>
            <a:r>
              <a:rPr lang="en-US" baseline="-25000" dirty="0" smtClean="0"/>
              <a:t>3</a:t>
            </a:r>
            <a:r>
              <a:rPr lang="en-US" dirty="0" smtClean="0"/>
              <a:t>/</a:t>
            </a:r>
            <a:r>
              <a:rPr lang="el-GR" dirty="0" smtClean="0"/>
              <a:t>σ</a:t>
            </a:r>
            <a:r>
              <a:rPr lang="en-US" baseline="-25000" dirty="0" smtClean="0"/>
              <a:t>2</a:t>
            </a:r>
            <a:r>
              <a:rPr lang="en-US" dirty="0" smtClean="0"/>
              <a:t> ≈ </a:t>
            </a:r>
            <a:r>
              <a:rPr lang="en-US" dirty="0" err="1" smtClean="0"/>
              <a:t>sqr</a:t>
            </a:r>
            <a:r>
              <a:rPr lang="en-US" dirty="0" smtClean="0"/>
              <a:t>(3/2)</a:t>
            </a:r>
          </a:p>
          <a:p>
            <a:r>
              <a:rPr lang="en-US" dirty="0" smtClean="0"/>
              <a:t>RQ: </a:t>
            </a:r>
            <a:r>
              <a:rPr lang="el-GR" dirty="0" smtClean="0"/>
              <a:t>σ</a:t>
            </a:r>
            <a:r>
              <a:rPr lang="en-US" baseline="-25000" dirty="0" smtClean="0"/>
              <a:t>8</a:t>
            </a:r>
            <a:r>
              <a:rPr lang="en-US" dirty="0" smtClean="0"/>
              <a:t> ≠ 2*</a:t>
            </a:r>
            <a:r>
              <a:rPr lang="el-GR" dirty="0" smtClean="0"/>
              <a:t>σ</a:t>
            </a:r>
            <a:r>
              <a:rPr lang="en-US" baseline="-25000" dirty="0" smtClean="0"/>
              <a:t>2</a:t>
            </a:r>
            <a:r>
              <a:rPr lang="en-US" dirty="0" smtClean="0"/>
              <a:t>  =&gt; </a:t>
            </a:r>
            <a:r>
              <a:rPr lang="el-GR" dirty="0" smtClean="0"/>
              <a:t>σ</a:t>
            </a:r>
            <a:r>
              <a:rPr lang="en-US" baseline="-25000" dirty="0" err="1" smtClean="0"/>
              <a:t>corr</a:t>
            </a:r>
            <a:r>
              <a:rPr lang="en-US" dirty="0" smtClean="0"/>
              <a:t> = </a:t>
            </a:r>
            <a:r>
              <a:rPr lang="en-US" dirty="0" smtClean="0">
                <a:solidFill>
                  <a:srgbClr val="C00000"/>
                </a:solidFill>
              </a:rPr>
              <a:t>265</a:t>
            </a:r>
            <a:r>
              <a:rPr lang="en-US" dirty="0" smtClean="0"/>
              <a:t>p</a:t>
            </a:r>
            <a:r>
              <a:rPr lang="el-GR" dirty="0" smtClean="0"/>
              <a:t>Ω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Looks consistent.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549032" y="836712"/>
            <a:ext cx="3911400" cy="2622996"/>
            <a:chOff x="4572000" y="1196752"/>
            <a:chExt cx="3911400" cy="262299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56833" t="19409" r="1369" b="19409"/>
            <a:stretch>
              <a:fillRect/>
            </a:stretch>
          </p:blipFill>
          <p:spPr bwMode="auto">
            <a:xfrm>
              <a:off x="4572000" y="1196752"/>
              <a:ext cx="3911400" cy="2622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6691667" y="1772816"/>
              <a:ext cx="13356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R</a:t>
              </a:r>
              <a:r>
                <a:rPr lang="en-US" sz="1600" baseline="-25000" dirty="0" smtClean="0"/>
                <a:t>2</a:t>
              </a:r>
              <a:r>
                <a:rPr lang="en-US" sz="1600" dirty="0" smtClean="0"/>
                <a:t>=624±70p</a:t>
              </a:r>
              <a:r>
                <a:rPr lang="el-GR" sz="1600" dirty="0" smtClean="0"/>
                <a:t>Ω</a:t>
              </a:r>
              <a:endParaRPr lang="en-US" sz="1600" dirty="0" smtClean="0"/>
            </a:p>
            <a:p>
              <a:endParaRPr lang="en-US" sz="1600" dirty="0" smtClean="0"/>
            </a:p>
            <a:p>
              <a:r>
                <a:rPr lang="en-US" sz="1600" dirty="0" smtClean="0"/>
                <a:t>R</a:t>
              </a:r>
              <a:r>
                <a:rPr lang="en-US" sz="1600" baseline="-25000" dirty="0" smtClean="0"/>
                <a:t>3</a:t>
              </a:r>
              <a:r>
                <a:rPr lang="en-US" sz="1600" dirty="0" smtClean="0"/>
                <a:t>=920±90p</a:t>
              </a:r>
              <a:r>
                <a:rPr lang="el-GR" sz="1600" dirty="0" smtClean="0"/>
                <a:t>Ω</a:t>
              </a:r>
              <a:endParaRPr lang="en-US" sz="1600" dirty="0" smtClean="0"/>
            </a:p>
          </p:txBody>
        </p:sp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r="18305"/>
          <a:stretch>
            <a:fillRect/>
          </a:stretch>
        </p:blipFill>
        <p:spPr bwMode="auto">
          <a:xfrm>
            <a:off x="4542724" y="3495438"/>
            <a:ext cx="3917708" cy="3101914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881904" y="6073551"/>
            <a:ext cx="2577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Resistance versus Num of Splices</a:t>
            </a:r>
            <a:endParaRPr lang="en-US" sz="1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l="56833" t="19409" r="1369" b="19409"/>
          <a:stretch>
            <a:fillRect/>
          </a:stretch>
        </p:blipFill>
        <p:spPr bwMode="auto">
          <a:xfrm>
            <a:off x="179512" y="3758332"/>
            <a:ext cx="3907156" cy="2622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269308" y="4005064"/>
            <a:ext cx="1713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8</a:t>
            </a:r>
            <a:r>
              <a:rPr lang="en-US" dirty="0" smtClean="0"/>
              <a:t>=2810±</a:t>
            </a:r>
            <a:r>
              <a:rPr lang="en-US" dirty="0" smtClean="0">
                <a:solidFill>
                  <a:srgbClr val="C00000"/>
                </a:solidFill>
              </a:rPr>
              <a:t>305</a:t>
            </a:r>
            <a:r>
              <a:rPr lang="en-US" dirty="0" smtClean="0"/>
              <a:t>p</a:t>
            </a:r>
            <a:r>
              <a:rPr lang="el-GR" dirty="0" smtClean="0"/>
              <a:t>Ω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4741" y="3566394"/>
            <a:ext cx="4347739" cy="295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38620-9535-4725-8EE6-D65BF266003A}" type="datetime1">
              <a:rPr lang="en-GB" smtClean="0"/>
              <a:pPr/>
              <a:t>26/10/2012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ZCh, TE-MPE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4CFF7-8722-4340-80E1-8687CD4155F9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2855</TotalTime>
  <Words>1064</Words>
  <Application>Microsoft Office PowerPoint</Application>
  <PresentationFormat>On-screen Show (4:3)</PresentationFormat>
  <Paragraphs>246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2012_nQOS_BS_compProblems</dc:creator>
  <cp:lastModifiedBy>Charifoulline Zinour</cp:lastModifiedBy>
  <cp:revision>263</cp:revision>
  <dcterms:created xsi:type="dcterms:W3CDTF">2012-10-04T20:29:45Z</dcterms:created>
  <dcterms:modified xsi:type="dcterms:W3CDTF">2012-10-26T13:53:35Z</dcterms:modified>
</cp:coreProperties>
</file>