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8"/>
  </p:notesMasterIdLst>
  <p:sldIdLst>
    <p:sldId id="256" r:id="rId5"/>
    <p:sldId id="257" r:id="rId6"/>
    <p:sldId id="298" r:id="rId7"/>
    <p:sldId id="287" r:id="rId8"/>
    <p:sldId id="288" r:id="rId9"/>
    <p:sldId id="289" r:id="rId10"/>
    <p:sldId id="290" r:id="rId11"/>
    <p:sldId id="300" r:id="rId12"/>
    <p:sldId id="266" r:id="rId13"/>
    <p:sldId id="293" r:id="rId14"/>
    <p:sldId id="279" r:id="rId15"/>
    <p:sldId id="280" r:id="rId16"/>
    <p:sldId id="281" r:id="rId17"/>
    <p:sldId id="282" r:id="rId18"/>
    <p:sldId id="307" r:id="rId19"/>
    <p:sldId id="306" r:id="rId20"/>
    <p:sldId id="283" r:id="rId21"/>
    <p:sldId id="269" r:id="rId22"/>
    <p:sldId id="268" r:id="rId23"/>
    <p:sldId id="301" r:id="rId24"/>
    <p:sldId id="267" r:id="rId25"/>
    <p:sldId id="270" r:id="rId26"/>
    <p:sldId id="284" r:id="rId27"/>
    <p:sldId id="286" r:id="rId28"/>
    <p:sldId id="273" r:id="rId29"/>
    <p:sldId id="302" r:id="rId30"/>
    <p:sldId id="297" r:id="rId31"/>
    <p:sldId id="305" r:id="rId32"/>
    <p:sldId id="285" r:id="rId33"/>
    <p:sldId id="304" r:id="rId34"/>
    <p:sldId id="274" r:id="rId35"/>
    <p:sldId id="296" r:id="rId36"/>
    <p:sldId id="29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B387C"/>
    <a:srgbClr val="0C377B"/>
    <a:srgbClr val="104282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37" autoAdjust="0"/>
    <p:restoredTop sz="94643"/>
  </p:normalViewPr>
  <p:slideViewPr>
    <p:cSldViewPr snapToGrid="0" snapToObjects="1">
      <p:cViewPr varScale="1">
        <p:scale>
          <a:sx n="106" d="100"/>
          <a:sy n="106" d="100"/>
        </p:scale>
        <p:origin x="70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19DD83-65F2-4EA9-9B6B-939C955F70D5}" type="doc">
      <dgm:prSet loTypeId="urn:microsoft.com/office/officeart/2005/8/layout/radial6" loCatId="cycle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pl-PL"/>
        </a:p>
      </dgm:t>
    </dgm:pt>
    <dgm:pt modelId="{68234BB1-C214-40A1-A4CF-C57859E5625D}">
      <dgm:prSet phldrT="[Tekst]"/>
      <dgm:spPr>
        <a:solidFill>
          <a:srgbClr val="00B050"/>
        </a:solidFill>
      </dgm:spPr>
      <dgm:t>
        <a:bodyPr/>
        <a:lstStyle/>
        <a:p>
          <a:r>
            <a:rPr lang="pl-PL" b="1" dirty="0" smtClean="0"/>
            <a:t>Co-simulation</a:t>
          </a:r>
          <a:endParaRPr lang="pl-PL" b="1" dirty="0"/>
        </a:p>
      </dgm:t>
    </dgm:pt>
    <dgm:pt modelId="{11B9C1F7-5780-471A-B259-3090E8E6CC62}" type="parTrans" cxnId="{33630973-E66C-429E-9DDD-FFFD4DFBFF70}">
      <dgm:prSet/>
      <dgm:spPr/>
      <dgm:t>
        <a:bodyPr/>
        <a:lstStyle/>
        <a:p>
          <a:endParaRPr lang="pl-PL"/>
        </a:p>
      </dgm:t>
    </dgm:pt>
    <dgm:pt modelId="{C7A62A99-671B-46F6-AE21-2D5C4ED2221F}" type="sibTrans" cxnId="{33630973-E66C-429E-9DDD-FFFD4DFBFF70}">
      <dgm:prSet/>
      <dgm:spPr/>
      <dgm:t>
        <a:bodyPr/>
        <a:lstStyle/>
        <a:p>
          <a:endParaRPr lang="pl-PL"/>
        </a:p>
      </dgm:t>
    </dgm:pt>
    <dgm:pt modelId="{88E7C234-7AD1-46C0-B64B-DDCEC276011B}">
      <dgm:prSet phldrT="[Tekst]"/>
      <dgm:spPr/>
      <dgm:t>
        <a:bodyPr/>
        <a:lstStyle/>
        <a:p>
          <a:r>
            <a:rPr lang="pl-PL" dirty="0" smtClean="0"/>
            <a:t>COMSOL</a:t>
          </a:r>
          <a:endParaRPr lang="pl-PL" dirty="0"/>
        </a:p>
      </dgm:t>
    </dgm:pt>
    <dgm:pt modelId="{40DFE481-4D74-44EF-9B2A-2297EFAE5710}" type="parTrans" cxnId="{541EAFE3-DBD9-4BF2-8BE3-7E95346D5473}">
      <dgm:prSet/>
      <dgm:spPr/>
      <dgm:t>
        <a:bodyPr/>
        <a:lstStyle/>
        <a:p>
          <a:endParaRPr lang="pl-PL"/>
        </a:p>
      </dgm:t>
    </dgm:pt>
    <dgm:pt modelId="{BAE84ADD-514B-4D52-96DF-DA926C71BBF2}" type="sibTrans" cxnId="{541EAFE3-DBD9-4BF2-8BE3-7E95346D5473}">
      <dgm:prSet/>
      <dgm:spPr/>
      <dgm:t>
        <a:bodyPr/>
        <a:lstStyle/>
        <a:p>
          <a:endParaRPr lang="pl-PL"/>
        </a:p>
      </dgm:t>
    </dgm:pt>
    <dgm:pt modelId="{2BD7CCB9-D110-4D83-8687-86D37D80AA0B}">
      <dgm:prSet phldrT="[Tekst]"/>
      <dgm:spPr>
        <a:solidFill>
          <a:srgbClr val="C00000"/>
        </a:solidFill>
      </dgm:spPr>
      <dgm:t>
        <a:bodyPr/>
        <a:lstStyle/>
        <a:p>
          <a:r>
            <a:rPr lang="pl-PL" dirty="0" smtClean="0"/>
            <a:t>MATLAB/</a:t>
          </a:r>
          <a:br>
            <a:rPr lang="pl-PL" dirty="0" smtClean="0"/>
          </a:br>
          <a:r>
            <a:rPr lang="pl-PL" dirty="0" smtClean="0"/>
            <a:t>Simulink</a:t>
          </a:r>
          <a:endParaRPr lang="pl-PL" dirty="0"/>
        </a:p>
      </dgm:t>
    </dgm:pt>
    <dgm:pt modelId="{89297D26-7F33-4139-9C02-3890AB43E428}" type="parTrans" cxnId="{10FC208C-7CF2-496F-B920-43724B283828}">
      <dgm:prSet/>
      <dgm:spPr/>
      <dgm:t>
        <a:bodyPr/>
        <a:lstStyle/>
        <a:p>
          <a:endParaRPr lang="pl-PL"/>
        </a:p>
      </dgm:t>
    </dgm:pt>
    <dgm:pt modelId="{A041DFFE-C05A-4F8E-963E-657358007F83}" type="sibTrans" cxnId="{10FC208C-7CF2-496F-B920-43724B283828}">
      <dgm:prSet/>
      <dgm:spPr/>
      <dgm:t>
        <a:bodyPr/>
        <a:lstStyle/>
        <a:p>
          <a:endParaRPr lang="pl-PL"/>
        </a:p>
      </dgm:t>
    </dgm:pt>
    <dgm:pt modelId="{D8F72B64-F988-4FCF-A580-220F860FECCF}">
      <dgm:prSet phldrT="[Tekst]"/>
      <dgm:spPr>
        <a:solidFill>
          <a:schemeClr val="accent2"/>
        </a:solidFill>
      </dgm:spPr>
      <dgm:t>
        <a:bodyPr/>
        <a:lstStyle/>
        <a:p>
          <a:r>
            <a:rPr lang="pl-PL" dirty="0" smtClean="0"/>
            <a:t>…</a:t>
          </a:r>
          <a:endParaRPr lang="pl-PL" dirty="0"/>
        </a:p>
      </dgm:t>
    </dgm:pt>
    <dgm:pt modelId="{05558343-2ED5-497F-8333-7722890FA365}" type="sibTrans" cxnId="{38C388DA-585E-4505-BA4A-8BFEAC31D166}">
      <dgm:prSet/>
      <dgm:spPr/>
      <dgm:t>
        <a:bodyPr/>
        <a:lstStyle/>
        <a:p>
          <a:endParaRPr lang="pl-PL"/>
        </a:p>
      </dgm:t>
    </dgm:pt>
    <dgm:pt modelId="{3AA33865-3558-4F42-942D-B8D1747780B9}" type="parTrans" cxnId="{38C388DA-585E-4505-BA4A-8BFEAC31D166}">
      <dgm:prSet/>
      <dgm:spPr/>
      <dgm:t>
        <a:bodyPr/>
        <a:lstStyle/>
        <a:p>
          <a:endParaRPr lang="pl-PL"/>
        </a:p>
      </dgm:t>
    </dgm:pt>
    <dgm:pt modelId="{4E25AEBE-2DF5-4B0F-BDA2-2F4968C7EBF1}">
      <dgm:prSet phldrT="[Tekst]"/>
      <dgm:spPr>
        <a:solidFill>
          <a:srgbClr val="C00000"/>
        </a:solidFill>
      </dgm:spPr>
      <dgm:t>
        <a:bodyPr/>
        <a:lstStyle/>
        <a:p>
          <a:r>
            <a:rPr lang="pl-PL" dirty="0" smtClean="0"/>
            <a:t>PSpice</a:t>
          </a:r>
          <a:endParaRPr lang="pl-PL" dirty="0"/>
        </a:p>
      </dgm:t>
    </dgm:pt>
    <dgm:pt modelId="{CD4C8935-5748-43E6-BE67-ACB6A17FC46F}" type="sibTrans" cxnId="{887D092C-A011-4707-992F-51C0A5479FEF}">
      <dgm:prSet/>
      <dgm:spPr/>
      <dgm:t>
        <a:bodyPr/>
        <a:lstStyle/>
        <a:p>
          <a:endParaRPr lang="pl-PL"/>
        </a:p>
      </dgm:t>
    </dgm:pt>
    <dgm:pt modelId="{802F54CC-0EC0-4E99-8EAA-979AA30A29E1}" type="parTrans" cxnId="{887D092C-A011-4707-992F-51C0A5479FEF}">
      <dgm:prSet/>
      <dgm:spPr/>
      <dgm:t>
        <a:bodyPr/>
        <a:lstStyle/>
        <a:p>
          <a:endParaRPr lang="pl-PL"/>
        </a:p>
      </dgm:t>
    </dgm:pt>
    <dgm:pt modelId="{A2967394-05F4-46F3-A2BC-B4EF5BDE1F51}" type="pres">
      <dgm:prSet presAssocID="{9319DD83-65F2-4EA9-9B6B-939C955F70D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94CBF83-277F-4FDB-A305-C05C154C8F48}" type="pres">
      <dgm:prSet presAssocID="{68234BB1-C214-40A1-A4CF-C57859E5625D}" presName="centerShape" presStyleLbl="node0" presStyleIdx="0" presStyleCnt="1"/>
      <dgm:spPr/>
      <dgm:t>
        <a:bodyPr/>
        <a:lstStyle/>
        <a:p>
          <a:endParaRPr lang="pl-PL"/>
        </a:p>
      </dgm:t>
    </dgm:pt>
    <dgm:pt modelId="{E24AE18E-4955-4DDA-B69E-1959396D3CBB}" type="pres">
      <dgm:prSet presAssocID="{88E7C234-7AD1-46C0-B64B-DDCEC276011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8A5D67C-61B0-4F86-9E7B-DDC3EA2E78E5}" type="pres">
      <dgm:prSet presAssocID="{88E7C234-7AD1-46C0-B64B-DDCEC276011B}" presName="dummy" presStyleCnt="0"/>
      <dgm:spPr/>
    </dgm:pt>
    <dgm:pt modelId="{D20040A9-5364-4167-9306-3E4DE18622C6}" type="pres">
      <dgm:prSet presAssocID="{BAE84ADD-514B-4D52-96DF-DA926C71BBF2}" presName="sibTrans" presStyleLbl="sibTrans2D1" presStyleIdx="0" presStyleCnt="4"/>
      <dgm:spPr/>
      <dgm:t>
        <a:bodyPr/>
        <a:lstStyle/>
        <a:p>
          <a:endParaRPr lang="pl-PL"/>
        </a:p>
      </dgm:t>
    </dgm:pt>
    <dgm:pt modelId="{6E48BF91-C5F4-4537-B297-37F239F21409}" type="pres">
      <dgm:prSet presAssocID="{D8F72B64-F988-4FCF-A580-220F860FECC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ABC6A35-ACF7-46F0-9682-DACDAE7C7A87}" type="pres">
      <dgm:prSet presAssocID="{D8F72B64-F988-4FCF-A580-220F860FECCF}" presName="dummy" presStyleCnt="0"/>
      <dgm:spPr/>
    </dgm:pt>
    <dgm:pt modelId="{0EDAAE05-D166-4B0B-8ACA-DA2543C884F7}" type="pres">
      <dgm:prSet presAssocID="{05558343-2ED5-497F-8333-7722890FA365}" presName="sibTrans" presStyleLbl="sibTrans2D1" presStyleIdx="1" presStyleCnt="4"/>
      <dgm:spPr/>
      <dgm:t>
        <a:bodyPr/>
        <a:lstStyle/>
        <a:p>
          <a:endParaRPr lang="pl-PL"/>
        </a:p>
      </dgm:t>
    </dgm:pt>
    <dgm:pt modelId="{032DA802-8013-4C3F-B0F3-CBFAEB4EE12B}" type="pres">
      <dgm:prSet presAssocID="{4E25AEBE-2DF5-4B0F-BDA2-2F4968C7EBF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2298E47-E1DA-414C-8148-9E6EA12078AC}" type="pres">
      <dgm:prSet presAssocID="{4E25AEBE-2DF5-4B0F-BDA2-2F4968C7EBF1}" presName="dummy" presStyleCnt="0"/>
      <dgm:spPr/>
    </dgm:pt>
    <dgm:pt modelId="{D3CDB4F8-A50F-48D2-B97A-21D8323FA990}" type="pres">
      <dgm:prSet presAssocID="{CD4C8935-5748-43E6-BE67-ACB6A17FC46F}" presName="sibTrans" presStyleLbl="sibTrans2D1" presStyleIdx="2" presStyleCnt="4"/>
      <dgm:spPr/>
      <dgm:t>
        <a:bodyPr/>
        <a:lstStyle/>
        <a:p>
          <a:endParaRPr lang="pl-PL"/>
        </a:p>
      </dgm:t>
    </dgm:pt>
    <dgm:pt modelId="{55C5120D-AD13-4076-A404-E14ED622B752}" type="pres">
      <dgm:prSet presAssocID="{2BD7CCB9-D110-4D83-8687-86D37D80AA0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1182B0-6F14-40A5-8411-111C7EA2DAF3}" type="pres">
      <dgm:prSet presAssocID="{2BD7CCB9-D110-4D83-8687-86D37D80AA0B}" presName="dummy" presStyleCnt="0"/>
      <dgm:spPr/>
    </dgm:pt>
    <dgm:pt modelId="{1253D7A0-0F5D-4B7C-97AD-815679DA70B9}" type="pres">
      <dgm:prSet presAssocID="{A041DFFE-C05A-4F8E-963E-657358007F83}" presName="sibTrans" presStyleLbl="sibTrans2D1" presStyleIdx="3" presStyleCnt="4"/>
      <dgm:spPr/>
      <dgm:t>
        <a:bodyPr/>
        <a:lstStyle/>
        <a:p>
          <a:endParaRPr lang="pl-PL"/>
        </a:p>
      </dgm:t>
    </dgm:pt>
  </dgm:ptLst>
  <dgm:cxnLst>
    <dgm:cxn modelId="{541EAFE3-DBD9-4BF2-8BE3-7E95346D5473}" srcId="{68234BB1-C214-40A1-A4CF-C57859E5625D}" destId="{88E7C234-7AD1-46C0-B64B-DDCEC276011B}" srcOrd="0" destOrd="0" parTransId="{40DFE481-4D74-44EF-9B2A-2297EFAE5710}" sibTransId="{BAE84ADD-514B-4D52-96DF-DA926C71BBF2}"/>
    <dgm:cxn modelId="{67F0731B-043D-488E-A79D-8E95D7A2A6B7}" type="presOf" srcId="{CD4C8935-5748-43E6-BE67-ACB6A17FC46F}" destId="{D3CDB4F8-A50F-48D2-B97A-21D8323FA990}" srcOrd="0" destOrd="0" presId="urn:microsoft.com/office/officeart/2005/8/layout/radial6"/>
    <dgm:cxn modelId="{B85D0245-AD2A-4C78-BA77-BB2274C859D9}" type="presOf" srcId="{88E7C234-7AD1-46C0-B64B-DDCEC276011B}" destId="{E24AE18E-4955-4DDA-B69E-1959396D3CBB}" srcOrd="0" destOrd="0" presId="urn:microsoft.com/office/officeart/2005/8/layout/radial6"/>
    <dgm:cxn modelId="{10FC208C-7CF2-496F-B920-43724B283828}" srcId="{68234BB1-C214-40A1-A4CF-C57859E5625D}" destId="{2BD7CCB9-D110-4D83-8687-86D37D80AA0B}" srcOrd="3" destOrd="0" parTransId="{89297D26-7F33-4139-9C02-3890AB43E428}" sibTransId="{A041DFFE-C05A-4F8E-963E-657358007F83}"/>
    <dgm:cxn modelId="{0C294B18-2AA0-43C2-B19C-67DEAFF68A95}" type="presOf" srcId="{68234BB1-C214-40A1-A4CF-C57859E5625D}" destId="{594CBF83-277F-4FDB-A305-C05C154C8F48}" srcOrd="0" destOrd="0" presId="urn:microsoft.com/office/officeart/2005/8/layout/radial6"/>
    <dgm:cxn modelId="{33630973-E66C-429E-9DDD-FFFD4DFBFF70}" srcId="{9319DD83-65F2-4EA9-9B6B-939C955F70D5}" destId="{68234BB1-C214-40A1-A4CF-C57859E5625D}" srcOrd="0" destOrd="0" parTransId="{11B9C1F7-5780-471A-B259-3090E8E6CC62}" sibTransId="{C7A62A99-671B-46F6-AE21-2D5C4ED2221F}"/>
    <dgm:cxn modelId="{3518C6B7-071C-4635-BF96-6FB5CEBCF614}" type="presOf" srcId="{BAE84ADD-514B-4D52-96DF-DA926C71BBF2}" destId="{D20040A9-5364-4167-9306-3E4DE18622C6}" srcOrd="0" destOrd="0" presId="urn:microsoft.com/office/officeart/2005/8/layout/radial6"/>
    <dgm:cxn modelId="{86042564-A580-45C0-AB3E-201BCFD9D01A}" type="presOf" srcId="{D8F72B64-F988-4FCF-A580-220F860FECCF}" destId="{6E48BF91-C5F4-4537-B297-37F239F21409}" srcOrd="0" destOrd="0" presId="urn:microsoft.com/office/officeart/2005/8/layout/radial6"/>
    <dgm:cxn modelId="{BB0BDB3A-1C50-4A8B-9D44-DA30F3B4B496}" type="presOf" srcId="{2BD7CCB9-D110-4D83-8687-86D37D80AA0B}" destId="{55C5120D-AD13-4076-A404-E14ED622B752}" srcOrd="0" destOrd="0" presId="urn:microsoft.com/office/officeart/2005/8/layout/radial6"/>
    <dgm:cxn modelId="{5115F721-2EB8-4519-A799-5E068AAB1523}" type="presOf" srcId="{A041DFFE-C05A-4F8E-963E-657358007F83}" destId="{1253D7A0-0F5D-4B7C-97AD-815679DA70B9}" srcOrd="0" destOrd="0" presId="urn:microsoft.com/office/officeart/2005/8/layout/radial6"/>
    <dgm:cxn modelId="{887D092C-A011-4707-992F-51C0A5479FEF}" srcId="{68234BB1-C214-40A1-A4CF-C57859E5625D}" destId="{4E25AEBE-2DF5-4B0F-BDA2-2F4968C7EBF1}" srcOrd="2" destOrd="0" parTransId="{802F54CC-0EC0-4E99-8EAA-979AA30A29E1}" sibTransId="{CD4C8935-5748-43E6-BE67-ACB6A17FC46F}"/>
    <dgm:cxn modelId="{38C388DA-585E-4505-BA4A-8BFEAC31D166}" srcId="{68234BB1-C214-40A1-A4CF-C57859E5625D}" destId="{D8F72B64-F988-4FCF-A580-220F860FECCF}" srcOrd="1" destOrd="0" parTransId="{3AA33865-3558-4F42-942D-B8D1747780B9}" sibTransId="{05558343-2ED5-497F-8333-7722890FA365}"/>
    <dgm:cxn modelId="{699465D5-96B9-4B0B-ACF3-FB897488A83D}" type="presOf" srcId="{05558343-2ED5-497F-8333-7722890FA365}" destId="{0EDAAE05-D166-4B0B-8ACA-DA2543C884F7}" srcOrd="0" destOrd="0" presId="urn:microsoft.com/office/officeart/2005/8/layout/radial6"/>
    <dgm:cxn modelId="{3EA92948-29D5-44B6-990B-3A44FDA90AAF}" type="presOf" srcId="{9319DD83-65F2-4EA9-9B6B-939C955F70D5}" destId="{A2967394-05F4-46F3-A2BC-B4EF5BDE1F51}" srcOrd="0" destOrd="0" presId="urn:microsoft.com/office/officeart/2005/8/layout/radial6"/>
    <dgm:cxn modelId="{584D1967-2440-4CD4-937D-81A8E793CFBB}" type="presOf" srcId="{4E25AEBE-2DF5-4B0F-BDA2-2F4968C7EBF1}" destId="{032DA802-8013-4C3F-B0F3-CBFAEB4EE12B}" srcOrd="0" destOrd="0" presId="urn:microsoft.com/office/officeart/2005/8/layout/radial6"/>
    <dgm:cxn modelId="{69079337-DDE1-49DD-ABEE-0AE525C71ACD}" type="presParOf" srcId="{A2967394-05F4-46F3-A2BC-B4EF5BDE1F51}" destId="{594CBF83-277F-4FDB-A305-C05C154C8F48}" srcOrd="0" destOrd="0" presId="urn:microsoft.com/office/officeart/2005/8/layout/radial6"/>
    <dgm:cxn modelId="{1B951C53-F0A6-48F6-92EA-81E99DADF75F}" type="presParOf" srcId="{A2967394-05F4-46F3-A2BC-B4EF5BDE1F51}" destId="{E24AE18E-4955-4DDA-B69E-1959396D3CBB}" srcOrd="1" destOrd="0" presId="urn:microsoft.com/office/officeart/2005/8/layout/radial6"/>
    <dgm:cxn modelId="{F2117BAB-52DE-4144-96E8-270F8EB79C89}" type="presParOf" srcId="{A2967394-05F4-46F3-A2BC-B4EF5BDE1F51}" destId="{F8A5D67C-61B0-4F86-9E7B-DDC3EA2E78E5}" srcOrd="2" destOrd="0" presId="urn:microsoft.com/office/officeart/2005/8/layout/radial6"/>
    <dgm:cxn modelId="{FCF9511D-F767-462B-9C71-F7D3F0D32B47}" type="presParOf" srcId="{A2967394-05F4-46F3-A2BC-B4EF5BDE1F51}" destId="{D20040A9-5364-4167-9306-3E4DE18622C6}" srcOrd="3" destOrd="0" presId="urn:microsoft.com/office/officeart/2005/8/layout/radial6"/>
    <dgm:cxn modelId="{173FF0B5-269A-40C2-AB3D-DCD8E36A56D7}" type="presParOf" srcId="{A2967394-05F4-46F3-A2BC-B4EF5BDE1F51}" destId="{6E48BF91-C5F4-4537-B297-37F239F21409}" srcOrd="4" destOrd="0" presId="urn:microsoft.com/office/officeart/2005/8/layout/radial6"/>
    <dgm:cxn modelId="{7A09288D-7C3D-4825-A687-89E3413FA1C4}" type="presParOf" srcId="{A2967394-05F4-46F3-A2BC-B4EF5BDE1F51}" destId="{EABC6A35-ACF7-46F0-9682-DACDAE7C7A87}" srcOrd="5" destOrd="0" presId="urn:microsoft.com/office/officeart/2005/8/layout/radial6"/>
    <dgm:cxn modelId="{EF8CBA6D-89B2-41EC-8B1D-E37B80D295C9}" type="presParOf" srcId="{A2967394-05F4-46F3-A2BC-B4EF5BDE1F51}" destId="{0EDAAE05-D166-4B0B-8ACA-DA2543C884F7}" srcOrd="6" destOrd="0" presId="urn:microsoft.com/office/officeart/2005/8/layout/radial6"/>
    <dgm:cxn modelId="{F2021719-2561-43FF-B972-D311FBAC7BA8}" type="presParOf" srcId="{A2967394-05F4-46F3-A2BC-B4EF5BDE1F51}" destId="{032DA802-8013-4C3F-B0F3-CBFAEB4EE12B}" srcOrd="7" destOrd="0" presId="urn:microsoft.com/office/officeart/2005/8/layout/radial6"/>
    <dgm:cxn modelId="{8745B3A4-124A-41E8-A6BC-6B7037A42DA2}" type="presParOf" srcId="{A2967394-05F4-46F3-A2BC-B4EF5BDE1F51}" destId="{62298E47-E1DA-414C-8148-9E6EA12078AC}" srcOrd="8" destOrd="0" presId="urn:microsoft.com/office/officeart/2005/8/layout/radial6"/>
    <dgm:cxn modelId="{6DAEFD47-A7B0-4FBC-A284-85B9402D3D0D}" type="presParOf" srcId="{A2967394-05F4-46F3-A2BC-B4EF5BDE1F51}" destId="{D3CDB4F8-A50F-48D2-B97A-21D8323FA990}" srcOrd="9" destOrd="0" presId="urn:microsoft.com/office/officeart/2005/8/layout/radial6"/>
    <dgm:cxn modelId="{A3D5EC2C-639A-4235-9912-88DFF99347B5}" type="presParOf" srcId="{A2967394-05F4-46F3-A2BC-B4EF5BDE1F51}" destId="{55C5120D-AD13-4076-A404-E14ED622B752}" srcOrd="10" destOrd="0" presId="urn:microsoft.com/office/officeart/2005/8/layout/radial6"/>
    <dgm:cxn modelId="{FD5BD26B-801C-4040-AD82-08438A078D1E}" type="presParOf" srcId="{A2967394-05F4-46F3-A2BC-B4EF5BDE1F51}" destId="{331182B0-6F14-40A5-8411-111C7EA2DAF3}" srcOrd="11" destOrd="0" presId="urn:microsoft.com/office/officeart/2005/8/layout/radial6"/>
    <dgm:cxn modelId="{C8DF0992-FF8A-4344-8807-7006D276688D}" type="presParOf" srcId="{A2967394-05F4-46F3-A2BC-B4EF5BDE1F51}" destId="{1253D7A0-0F5D-4B7C-97AD-815679DA70B9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53D7A0-0F5D-4B7C-97AD-815679DA70B9}">
      <dsp:nvSpPr>
        <dsp:cNvPr id="0" name=""/>
        <dsp:cNvSpPr/>
      </dsp:nvSpPr>
      <dsp:spPr>
        <a:xfrm>
          <a:off x="1576274" y="491928"/>
          <a:ext cx="3287724" cy="3287724"/>
        </a:xfrm>
        <a:prstGeom prst="blockArc">
          <a:avLst>
            <a:gd name="adj1" fmla="val 10800000"/>
            <a:gd name="adj2" fmla="val 16200000"/>
            <a:gd name="adj3" fmla="val 463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3CDB4F8-A50F-48D2-B97A-21D8323FA990}">
      <dsp:nvSpPr>
        <dsp:cNvPr id="0" name=""/>
        <dsp:cNvSpPr/>
      </dsp:nvSpPr>
      <dsp:spPr>
        <a:xfrm>
          <a:off x="1576274" y="491928"/>
          <a:ext cx="3287724" cy="3287724"/>
        </a:xfrm>
        <a:prstGeom prst="blockArc">
          <a:avLst>
            <a:gd name="adj1" fmla="val 5400000"/>
            <a:gd name="adj2" fmla="val 10800000"/>
            <a:gd name="adj3" fmla="val 463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EDAAE05-D166-4B0B-8ACA-DA2543C884F7}">
      <dsp:nvSpPr>
        <dsp:cNvPr id="0" name=""/>
        <dsp:cNvSpPr/>
      </dsp:nvSpPr>
      <dsp:spPr>
        <a:xfrm>
          <a:off x="1576274" y="491928"/>
          <a:ext cx="3287724" cy="3287724"/>
        </a:xfrm>
        <a:prstGeom prst="blockArc">
          <a:avLst>
            <a:gd name="adj1" fmla="val 0"/>
            <a:gd name="adj2" fmla="val 5400000"/>
            <a:gd name="adj3" fmla="val 463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20040A9-5364-4167-9306-3E4DE18622C6}">
      <dsp:nvSpPr>
        <dsp:cNvPr id="0" name=""/>
        <dsp:cNvSpPr/>
      </dsp:nvSpPr>
      <dsp:spPr>
        <a:xfrm>
          <a:off x="1576274" y="491928"/>
          <a:ext cx="3287724" cy="3287724"/>
        </a:xfrm>
        <a:prstGeom prst="blockArc">
          <a:avLst>
            <a:gd name="adj1" fmla="val 16200000"/>
            <a:gd name="adj2" fmla="val 0"/>
            <a:gd name="adj3" fmla="val 4638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dk2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94CBF83-277F-4FDB-A305-C05C154C8F48}">
      <dsp:nvSpPr>
        <dsp:cNvPr id="0" name=""/>
        <dsp:cNvSpPr/>
      </dsp:nvSpPr>
      <dsp:spPr>
        <a:xfrm>
          <a:off x="2463844" y="1379498"/>
          <a:ext cx="1512583" cy="1512583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Co-simulation</a:t>
          </a:r>
          <a:endParaRPr lang="pl-PL" sz="1600" b="1" kern="1200" dirty="0"/>
        </a:p>
      </dsp:txBody>
      <dsp:txXfrm>
        <a:off x="2685357" y="1601011"/>
        <a:ext cx="1069557" cy="1069557"/>
      </dsp:txXfrm>
    </dsp:sp>
    <dsp:sp modelId="{E24AE18E-4955-4DDA-B69E-1959396D3CBB}">
      <dsp:nvSpPr>
        <dsp:cNvPr id="0" name=""/>
        <dsp:cNvSpPr/>
      </dsp:nvSpPr>
      <dsp:spPr>
        <a:xfrm>
          <a:off x="2690732" y="640"/>
          <a:ext cx="1058808" cy="105880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COMSOL</a:t>
          </a:r>
          <a:endParaRPr lang="pl-PL" sz="1300" kern="1200" dirty="0"/>
        </a:p>
      </dsp:txBody>
      <dsp:txXfrm>
        <a:off x="2845791" y="155699"/>
        <a:ext cx="748690" cy="748690"/>
      </dsp:txXfrm>
    </dsp:sp>
    <dsp:sp modelId="{6E48BF91-C5F4-4537-B297-37F239F21409}">
      <dsp:nvSpPr>
        <dsp:cNvPr id="0" name=""/>
        <dsp:cNvSpPr/>
      </dsp:nvSpPr>
      <dsp:spPr>
        <a:xfrm>
          <a:off x="4296477" y="1606386"/>
          <a:ext cx="1058808" cy="1058808"/>
        </a:xfrm>
        <a:prstGeom prst="ellipse">
          <a:avLst/>
        </a:prstGeom>
        <a:solidFill>
          <a:schemeClr val="accent2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…</a:t>
          </a:r>
          <a:endParaRPr lang="pl-PL" sz="1300" kern="1200" dirty="0"/>
        </a:p>
      </dsp:txBody>
      <dsp:txXfrm>
        <a:off x="4451536" y="1761445"/>
        <a:ext cx="748690" cy="748690"/>
      </dsp:txXfrm>
    </dsp:sp>
    <dsp:sp modelId="{032DA802-8013-4C3F-B0F3-CBFAEB4EE12B}">
      <dsp:nvSpPr>
        <dsp:cNvPr id="0" name=""/>
        <dsp:cNvSpPr/>
      </dsp:nvSpPr>
      <dsp:spPr>
        <a:xfrm>
          <a:off x="2690732" y="3212131"/>
          <a:ext cx="1058808" cy="1058808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PSpice</a:t>
          </a:r>
          <a:endParaRPr lang="pl-PL" sz="1300" kern="1200" dirty="0"/>
        </a:p>
      </dsp:txBody>
      <dsp:txXfrm>
        <a:off x="2845791" y="3367190"/>
        <a:ext cx="748690" cy="748690"/>
      </dsp:txXfrm>
    </dsp:sp>
    <dsp:sp modelId="{55C5120D-AD13-4076-A404-E14ED622B752}">
      <dsp:nvSpPr>
        <dsp:cNvPr id="0" name=""/>
        <dsp:cNvSpPr/>
      </dsp:nvSpPr>
      <dsp:spPr>
        <a:xfrm>
          <a:off x="1084986" y="1606386"/>
          <a:ext cx="1058808" cy="1058808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MATLAB/</a:t>
          </a:r>
          <a:br>
            <a:rPr lang="pl-PL" sz="1300" kern="1200" dirty="0" smtClean="0"/>
          </a:br>
          <a:r>
            <a:rPr lang="pl-PL" sz="1300" kern="1200" dirty="0" smtClean="0"/>
            <a:t>Simulink</a:t>
          </a:r>
          <a:endParaRPr lang="pl-PL" sz="1300" kern="1200" dirty="0"/>
        </a:p>
      </dsp:txBody>
      <dsp:txXfrm>
        <a:off x="1240045" y="1761445"/>
        <a:ext cx="748690" cy="748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6E70A5-55A1-4787-BD42-B15BAF8053C4}" type="datetimeFigureOut">
              <a:rPr lang="en-GB" smtClean="0"/>
              <a:t>10/12/2015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D65A0-B1E1-4AC1-BFC7-01F607633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266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D65A0-B1E1-4AC1-BFC7-01F607633CF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841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D65A0-B1E1-4AC1-BFC7-01F607633CF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805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D65A0-B1E1-4AC1-BFC7-01F607633CF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327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D65A0-B1E1-4AC1-BFC7-01F607633CF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212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Physical model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D65A0-B1E1-4AC1-BFC7-01F607633CF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409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072B8-7D63-406A-82ED-56FB54D899C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05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072B8-7D63-406A-82ED-56FB54D899C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13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072B8-7D63-406A-82ED-56FB54D899C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343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58E98-A4CF-4225-83D6-7DC7E68A35FF}" type="datetime1">
              <a:rPr lang="en-US" smtClean="0"/>
              <a:t>12/10/2015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STEAM Progress Report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5FE74-6E66-4140-B9FD-D02C157E6589}" type="datetime1">
              <a:rPr lang="en-US" smtClean="0"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STEAM Progress Report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C461D-966C-4A41-BF5F-7838EA570B1E}" type="datetime1">
              <a:rPr lang="en-US" smtClean="0"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STEAM Progress Report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F2EA8-9640-4F5B-A9D6-ECF0974D8581}" type="datetime1">
              <a:rPr lang="en-US" smtClean="0"/>
              <a:t>12/10/2015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STEAM Progress Report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4EF66-D0A4-43EB-A544-BFD07AFDED79}" type="datetime1">
              <a:rPr lang="en-US" smtClean="0"/>
              <a:t>12/10/2015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STEAM Progress Report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A2A19-F90E-45B9-AECD-C746A17BA4E7}" type="datetime1">
              <a:rPr lang="en-US" smtClean="0"/>
              <a:t>12/10/2015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STEAM Progress Report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0E5B8-CFD0-4E32-8E76-120E73E3B5C0}" type="datetime1">
              <a:rPr lang="en-US" smtClean="0"/>
              <a:t>12/10/2015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STEAM Progress Report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twiki.cern.ch/twiki/pub/TEMPEPE/SectionThesis/CERN_Summer_Student_Report_Maurice_Baveco_TE-MPE-PE_FINAL.pdf" TargetMode="Externa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11" Type="http://schemas.openxmlformats.org/officeDocument/2006/relationships/image" Target="../media/image9.wmf"/><Relationship Id="rId5" Type="http://schemas.openxmlformats.org/officeDocument/2006/relationships/image" Target="../media/image11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dms.cern.ch/document/1387235/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hyperlink" Target="http://cds.cern.ch/record/202503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tiff"/><Relationship Id="rId4" Type="http://schemas.openxmlformats.org/officeDocument/2006/relationships/image" Target="../media/image32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031145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jpeg"/><Relationship Id="rId4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indico.cern.ch/event/402868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ikis.cern.ch/display/MPESC/2015-07-09+Minutes+from+workshop+about+clean+code+development" TargetMode="External"/><Relationship Id="rId5" Type="http://schemas.openxmlformats.org/officeDocument/2006/relationships/hyperlink" Target="http://cern.ch/te-mpe-pe" TargetMode="Externa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221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9946" y="1333500"/>
            <a:ext cx="8226854" cy="40767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Overview</a:t>
            </a:r>
            <a:r>
              <a:rPr lang="pl-PL" dirty="0" smtClean="0">
                <a:solidFill>
                  <a:schemeClr val="accent1"/>
                </a:solidFill>
              </a:rPr>
              <a:t/>
            </a:r>
            <a:br>
              <a:rPr lang="pl-PL" dirty="0" smtClean="0">
                <a:solidFill>
                  <a:schemeClr val="accent1"/>
                </a:solidFill>
              </a:rPr>
            </a:br>
            <a:r>
              <a:rPr lang="pl-PL" dirty="0" smtClean="0">
                <a:solidFill>
                  <a:schemeClr val="accent1"/>
                </a:solidFill>
              </a:rPr>
              <a:t>Common Workflow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C00000"/>
                </a:solidFill>
              </a:rPr>
              <a:t>Network Solvers</a:t>
            </a:r>
            <a:r>
              <a:rPr lang="en-GB" dirty="0" smtClean="0">
                <a:solidFill>
                  <a:schemeClr val="accent1"/>
                </a:solidFill>
              </a:rPr>
              <a:t/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FEM Solvers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Co-Simulation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91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Box 8"/>
          <p:cNvSpPr txBox="1">
            <a:spLocks noChangeArrowheads="1"/>
          </p:cNvSpPr>
          <p:nvPr/>
        </p:nvSpPr>
        <p:spPr bwMode="auto">
          <a:xfrm>
            <a:off x="6649276" y="552452"/>
            <a:ext cx="2382732" cy="564012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440241" y="552451"/>
            <a:ext cx="6085946" cy="5640120"/>
          </a:xfrm>
          <a:prstGeom prst="rect">
            <a:avLst/>
          </a:prstGeom>
          <a:noFill/>
          <a:ln w="25400">
            <a:solidFill>
              <a:schemeClr val="accent6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6416"/>
            <a:ext cx="6175117" cy="4906611"/>
          </a:xfrm>
        </p:spPr>
        <p:txBody>
          <a:bodyPr>
            <a:normAutofit/>
          </a:bodyPr>
          <a:lstStyle/>
          <a:p>
            <a:r>
              <a:rPr lang="en-GB" sz="1800" dirty="0" smtClean="0"/>
              <a:t>A netlist is a textual description of the circuit elements (</a:t>
            </a:r>
            <a:r>
              <a:rPr lang="en-GB" sz="1800" i="1" dirty="0" smtClean="0"/>
              <a:t>VI</a:t>
            </a:r>
            <a:r>
              <a:rPr lang="en-GB" sz="1800" dirty="0" smtClean="0"/>
              <a:t> characteristics) and interconnections (topology)</a:t>
            </a:r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Recently</a:t>
            </a:r>
            <a:r>
              <a:rPr lang="en-GB" sz="1800" dirty="0"/>
              <a:t>, much effort has been dedicated to the migration of the PSpice RB circuits </a:t>
            </a:r>
            <a:r>
              <a:rPr lang="en-GB" sz="1800" dirty="0" smtClean="0"/>
              <a:t>from the GUI format to </a:t>
            </a:r>
            <a:r>
              <a:rPr lang="en-GB" sz="1800" dirty="0"/>
              <a:t>the netlist </a:t>
            </a:r>
            <a:r>
              <a:rPr lang="en-GB" sz="1800" dirty="0" smtClean="0"/>
              <a:t>format</a:t>
            </a:r>
          </a:p>
          <a:p>
            <a:pPr lvl="1"/>
            <a:r>
              <a:rPr lang="en-GB" sz="1400" dirty="0" smtClean="0"/>
              <a:t>Implementation of circuit libraries</a:t>
            </a:r>
            <a:endParaRPr lang="en-GB" sz="1400" dirty="0"/>
          </a:p>
          <a:p>
            <a:pPr marL="36576" indent="0">
              <a:buNone/>
            </a:pPr>
            <a:endParaRPr lang="en-GB" sz="1800" dirty="0" smtClean="0"/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1019414" y="6368416"/>
            <a:ext cx="71024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hlinkClick r:id="rId3"/>
              </a:rPr>
              <a:t>Maurice Baveco, "Lumped element modelling of superconducting circuits with SPICE"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40222" y="2071429"/>
            <a:ext cx="4699351" cy="1839214"/>
            <a:chOff x="519527" y="3816055"/>
            <a:chExt cx="4699351" cy="1839214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9527" y="3816055"/>
              <a:ext cx="1941441" cy="1590065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1192730" y="5285937"/>
              <a:ext cx="5950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GUI</a:t>
              </a:r>
              <a:endParaRPr lang="en-US" dirty="0"/>
            </a:p>
          </p:txBody>
        </p:sp>
        <p:cxnSp>
          <p:nvCxnSpPr>
            <p:cNvPr id="41" name="Straight Arrow Connector 40"/>
            <p:cNvCxnSpPr>
              <a:stCxn id="35" idx="3"/>
            </p:cNvCxnSpPr>
            <p:nvPr/>
          </p:nvCxnSpPr>
          <p:spPr>
            <a:xfrm>
              <a:off x="2460968" y="4611088"/>
              <a:ext cx="542401" cy="0"/>
            </a:xfrm>
            <a:prstGeom prst="straightConnector1">
              <a:avLst/>
            </a:prstGeom>
            <a:ln w="19050">
              <a:solidFill>
                <a:srgbClr val="0055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3047528" y="3826258"/>
              <a:ext cx="217135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/>
                <a:t>* source </a:t>
              </a:r>
            </a:p>
            <a:p>
              <a:r>
                <a:rPr lang="pt-BR" sz="800" dirty="0"/>
                <a:t>X_X1         N00174 N000402 1 2N6405</a:t>
              </a:r>
            </a:p>
            <a:p>
              <a:r>
                <a:rPr lang="pt-BR" sz="800" dirty="0"/>
                <a:t>R_R2         N03745 N000402  8 TC=0,0 </a:t>
              </a:r>
            </a:p>
            <a:p>
              <a:r>
                <a:rPr lang="pt-BR" sz="800" dirty="0"/>
                <a:t>V_V2         N00174 0  </a:t>
              </a:r>
            </a:p>
            <a:p>
              <a:r>
                <a:rPr lang="pt-BR" sz="800" dirty="0"/>
                <a:t>+SIN 0 10 1 0 0 0</a:t>
              </a:r>
            </a:p>
            <a:p>
              <a:r>
                <a:rPr lang="pt-BR" sz="800" dirty="0"/>
                <a:t>R_R1         0 1  1 TC=0,0 </a:t>
              </a:r>
            </a:p>
            <a:p>
              <a:r>
                <a:rPr lang="pt-BR" sz="800" dirty="0"/>
                <a:t>I_I3         </a:t>
              </a:r>
              <a:r>
                <a:rPr lang="pt-BR" sz="800" dirty="0" smtClean="0"/>
                <a:t>   N00174 </a:t>
              </a:r>
              <a:r>
                <a:rPr lang="pt-BR" sz="800" dirty="0"/>
                <a:t>N03745 DC 0Adc AC 0Aac</a:t>
              </a:r>
            </a:p>
            <a:p>
              <a:r>
                <a:rPr lang="pt-BR" sz="800" dirty="0"/>
                <a:t>+PULSE 0 0.5A 0.1 0.001 0.001 0.2 2</a:t>
              </a:r>
              <a:endParaRPr lang="en-US" sz="8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475615" y="5192806"/>
              <a:ext cx="82586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Netlist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678591" y="892378"/>
            <a:ext cx="2353417" cy="5232289"/>
            <a:chOff x="6678591" y="892378"/>
            <a:chExt cx="2353417" cy="5232289"/>
          </a:xfrm>
        </p:grpSpPr>
        <p:grpSp>
          <p:nvGrpSpPr>
            <p:cNvPr id="38" name="Group 37"/>
            <p:cNvGrpSpPr/>
            <p:nvPr/>
          </p:nvGrpSpPr>
          <p:grpSpPr>
            <a:xfrm>
              <a:off x="6678591" y="892378"/>
              <a:ext cx="2353417" cy="5232289"/>
              <a:chOff x="6564023" y="1077944"/>
              <a:chExt cx="2353417" cy="5232289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813566" y="1551241"/>
                <a:ext cx="468000" cy="475933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23246" y="2595541"/>
                <a:ext cx="468000" cy="486353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6695797" y="2365209"/>
                <a:ext cx="764953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50" dirty="0" err="1" smtClean="0"/>
                  <a:t>Netlist.cir</a:t>
                </a:r>
                <a:endParaRPr lang="en-US" sz="1050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647706" y="1153236"/>
                <a:ext cx="861133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050" dirty="0" smtClean="0"/>
                  <a:t>Circuit</a:t>
                </a:r>
                <a:br>
                  <a:rPr lang="en-GB" sz="1050" dirty="0" smtClean="0"/>
                </a:br>
                <a:r>
                  <a:rPr lang="en-GB" sz="1050" dirty="0" smtClean="0"/>
                  <a:t>libraries.lib</a:t>
                </a:r>
                <a:endParaRPr lang="en-US" sz="1050" dirty="0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797515" y="4428643"/>
                <a:ext cx="514350" cy="533400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6615377" y="4261791"/>
                <a:ext cx="81304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050" dirty="0" smtClean="0"/>
                  <a:t>Results.txt</a:t>
                </a:r>
                <a:endParaRPr lang="en-US" dirty="0"/>
              </a:p>
            </p:txBody>
          </p:sp>
          <p:cxnSp>
            <p:nvCxnSpPr>
              <p:cNvPr id="14" name="Straight Arrow Connector 13"/>
              <p:cNvCxnSpPr>
                <a:stCxn id="7" idx="2"/>
                <a:endCxn id="40" idx="0"/>
              </p:cNvCxnSpPr>
              <p:nvPr/>
            </p:nvCxnSpPr>
            <p:spPr>
              <a:xfrm>
                <a:off x="7057246" y="3081894"/>
                <a:ext cx="301" cy="215239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7063053" y="4003078"/>
                <a:ext cx="0" cy="258713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45372" y="5632252"/>
                <a:ext cx="433622" cy="457712"/>
              </a:xfrm>
              <a:prstGeom prst="rect">
                <a:avLst/>
              </a:prstGeom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6564023" y="5206560"/>
                <a:ext cx="987771" cy="415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050" dirty="0" smtClean="0"/>
                  <a:t>Post</a:t>
                </a:r>
              </a:p>
              <a:p>
                <a:pPr algn="ctr"/>
                <a:r>
                  <a:rPr lang="en-GB" sz="1050" dirty="0" err="1" smtClean="0"/>
                  <a:t>processing.m</a:t>
                </a:r>
                <a:endParaRPr lang="en-US" sz="1050" dirty="0"/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>
                <a:off x="7054690" y="2027174"/>
                <a:ext cx="0" cy="338035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stCxn id="12" idx="2"/>
              </p:cNvCxnSpPr>
              <p:nvPr/>
            </p:nvCxnSpPr>
            <p:spPr>
              <a:xfrm>
                <a:off x="7054690" y="4962043"/>
                <a:ext cx="5715" cy="264700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74585" y="3512449"/>
                <a:ext cx="819150" cy="504825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7884482" y="1077944"/>
                <a:ext cx="1023037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051" dirty="0" smtClean="0"/>
                  <a:t>FPA</a:t>
                </a:r>
              </a:p>
              <a:p>
                <a:pPr algn="ctr"/>
                <a:r>
                  <a:rPr lang="en-GB" sz="1051" dirty="0" smtClean="0"/>
                  <a:t>data.csv</a:t>
                </a:r>
                <a:endParaRPr lang="en-US" sz="1051" dirty="0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>
                <a:off x="8423555" y="1993541"/>
                <a:ext cx="0" cy="3166527"/>
              </a:xfrm>
              <a:prstGeom prst="straightConnector1">
                <a:avLst/>
              </a:prstGeom>
              <a:ln w="127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206744" y="5632252"/>
                <a:ext cx="433622" cy="457712"/>
              </a:xfrm>
              <a:prstGeom prst="rect">
                <a:avLst/>
              </a:prstGeom>
            </p:spPr>
          </p:pic>
          <p:sp>
            <p:nvSpPr>
              <p:cNvPr id="33" name="Rectangle 32"/>
              <p:cNvSpPr/>
              <p:nvPr/>
            </p:nvSpPr>
            <p:spPr>
              <a:xfrm>
                <a:off x="7929669" y="5218854"/>
                <a:ext cx="987771" cy="415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050" dirty="0" smtClean="0"/>
                  <a:t>Data</a:t>
                </a:r>
              </a:p>
              <a:p>
                <a:pPr algn="ctr"/>
                <a:r>
                  <a:rPr lang="en-GB" sz="1050" dirty="0" err="1" smtClean="0"/>
                  <a:t>processing.m</a:t>
                </a:r>
                <a:endParaRPr lang="en-US" sz="1050" dirty="0"/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>
                <a:off x="7446567" y="5861108"/>
                <a:ext cx="607773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Rectangle 38"/>
              <p:cNvSpPr/>
              <p:nvPr/>
            </p:nvSpPr>
            <p:spPr>
              <a:xfrm>
                <a:off x="7388262" y="5894735"/>
                <a:ext cx="756938" cy="415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rgbClr val="FF0000"/>
                    </a:solidFill>
                  </a:rPr>
                  <a:t>Model</a:t>
                </a:r>
              </a:p>
              <a:p>
                <a:pPr algn="ctr"/>
                <a:r>
                  <a:rPr lang="en-GB" sz="1050" dirty="0">
                    <a:solidFill>
                      <a:srgbClr val="FF0000"/>
                    </a:solidFill>
                  </a:rPr>
                  <a:t>v</a:t>
                </a:r>
                <a:r>
                  <a:rPr lang="en-GB" sz="1050" dirty="0" smtClean="0">
                    <a:solidFill>
                      <a:srgbClr val="FF0000"/>
                    </a:solidFill>
                  </a:rPr>
                  <a:t>alidation</a:t>
                </a:r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773655" y="3297133"/>
                <a:ext cx="567784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50" dirty="0" smtClean="0"/>
                  <a:t>Solver</a:t>
                </a:r>
                <a:endParaRPr lang="en-US" sz="1050" dirty="0"/>
              </a:p>
            </p:txBody>
          </p:sp>
        </p:grpSp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0883278"/>
                </p:ext>
              </p:extLst>
            </p:nvPr>
          </p:nvGraphicFramePr>
          <p:xfrm>
            <a:off x="8372212" y="1388653"/>
            <a:ext cx="331821" cy="3318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55" name="PHOTO-PAINT" r:id="rId10" imgW="558720" imgH="558720" progId="CorelPHOTOPAINT.Image.15">
                    <p:embed/>
                  </p:oleObj>
                </mc:Choice>
                <mc:Fallback>
                  <p:oleObj name="PHOTO-PAINT" r:id="rId10" imgW="558720" imgH="558720" progId="CorelPHOTOPAINT.Image.15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8372212" y="1388653"/>
                          <a:ext cx="331821" cy="33182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ectangle 21"/>
            <p:cNvSpPr/>
            <p:nvPr/>
          </p:nvSpPr>
          <p:spPr>
            <a:xfrm>
              <a:off x="7101092" y="5358764"/>
              <a:ext cx="104547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ctr"/>
              <a:r>
                <a:rPr lang="en-GB" sz="1400" dirty="0" smtClean="0"/>
                <a:t>OOP</a:t>
              </a:r>
              <a:endParaRPr lang="en-GB" sz="1400" dirty="0"/>
            </a:p>
          </p:txBody>
        </p:sp>
      </p:grpSp>
      <p:sp>
        <p:nvSpPr>
          <p:cNvPr id="48" name="Content Placeholder 2"/>
          <p:cNvSpPr txBox="1">
            <a:spLocks/>
          </p:cNvSpPr>
          <p:nvPr/>
        </p:nvSpPr>
        <p:spPr>
          <a:xfrm>
            <a:off x="440241" y="593666"/>
            <a:ext cx="289808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Model Description</a:t>
            </a:r>
            <a:endParaRPr lang="en-GB" u="sng" dirty="0"/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6649276" y="544922"/>
            <a:ext cx="249472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Workflow Description</a:t>
            </a:r>
            <a:endParaRPr lang="en-GB" u="sng" dirty="0"/>
          </a:p>
        </p:txBody>
      </p:sp>
      <p:sp>
        <p:nvSpPr>
          <p:cNvPr id="51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solidFill>
                  <a:srgbClr val="C00000"/>
                </a:solidFill>
              </a:rPr>
              <a:t>PSpice</a:t>
            </a:r>
            <a:r>
              <a:rPr lang="en-GB" sz="2800" dirty="0">
                <a:solidFill>
                  <a:srgbClr val="C00000"/>
                </a:solidFill>
              </a:rPr>
              <a:t> netlist 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30623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6416"/>
            <a:ext cx="8226854" cy="4906611"/>
          </a:xfrm>
        </p:spPr>
        <p:txBody>
          <a:bodyPr>
            <a:normAutofit/>
          </a:bodyPr>
          <a:lstStyle/>
          <a:p>
            <a:r>
              <a:rPr lang="en-GB" sz="1800" dirty="0" smtClean="0"/>
              <a:t>Low maintenance as compared to GUI based tools</a:t>
            </a:r>
          </a:p>
          <a:p>
            <a:pPr lvl="1"/>
            <a:r>
              <a:rPr lang="en-GB" sz="1400" dirty="0" smtClean="0"/>
              <a:t>Netlist is a general description of a modelled circuit</a:t>
            </a:r>
          </a:p>
          <a:p>
            <a:endParaRPr lang="en-GB" sz="1800" dirty="0" smtClean="0"/>
          </a:p>
          <a:p>
            <a:r>
              <a:rPr lang="en-GB" sz="1800" dirty="0" smtClean="0"/>
              <a:t>Simplified extension to other circuits</a:t>
            </a:r>
          </a:p>
          <a:p>
            <a:pPr lvl="1"/>
            <a:r>
              <a:rPr lang="en-GB" sz="1400" dirty="0" smtClean="0"/>
              <a:t>Thanks to the library structure and to protocols that define how to develop it</a:t>
            </a:r>
          </a:p>
          <a:p>
            <a:endParaRPr lang="en-GB" sz="1800" dirty="0"/>
          </a:p>
          <a:p>
            <a:r>
              <a:rPr lang="en-GB" sz="1800" dirty="0" smtClean="0"/>
              <a:t>Easy versioning and code sharing</a:t>
            </a:r>
          </a:p>
          <a:p>
            <a:pPr lvl="1"/>
            <a:r>
              <a:rPr lang="en-GB" sz="1400" dirty="0" smtClean="0"/>
              <a:t>Also considering the </a:t>
            </a:r>
            <a:r>
              <a:rPr lang="en-GB" sz="1400" dirty="0" err="1" smtClean="0"/>
              <a:t>GitLab</a:t>
            </a:r>
            <a:r>
              <a:rPr lang="en-GB" sz="1400" dirty="0" smtClean="0"/>
              <a:t> repository</a:t>
            </a:r>
          </a:p>
          <a:p>
            <a:pPr marL="36576" indent="0">
              <a:buNone/>
            </a:pPr>
            <a:endParaRPr lang="en-GB" sz="1800" dirty="0"/>
          </a:p>
          <a:p>
            <a:r>
              <a:rPr lang="en-GB" sz="1800" dirty="0" smtClean="0">
                <a:solidFill>
                  <a:srgbClr val="00B050"/>
                </a:solidFill>
              </a:rPr>
              <a:t>The final goal is a quick fault analysis</a:t>
            </a:r>
          </a:p>
          <a:p>
            <a:pPr lvl="1"/>
            <a:r>
              <a:rPr lang="en-GB" sz="1400" dirty="0" smtClean="0">
                <a:solidFill>
                  <a:srgbClr val="00B050"/>
                </a:solidFill>
              </a:rPr>
              <a:t>Minimum set of measures to identify a fault (support to the ELQA Team)</a:t>
            </a:r>
          </a:p>
          <a:p>
            <a:pPr lvl="1"/>
            <a:r>
              <a:rPr lang="en-GB" sz="1400" dirty="0" smtClean="0">
                <a:solidFill>
                  <a:srgbClr val="00B050"/>
                </a:solidFill>
              </a:rPr>
              <a:t>Identification of the fault location from the available measurements</a:t>
            </a:r>
          </a:p>
          <a:p>
            <a:endParaRPr lang="en-GB" sz="1800" dirty="0" smtClean="0"/>
          </a:p>
          <a:p>
            <a:r>
              <a:rPr lang="en-GB" sz="1800" dirty="0" smtClean="0"/>
              <a:t>Examples</a:t>
            </a:r>
          </a:p>
          <a:p>
            <a:pPr lvl="1"/>
            <a:r>
              <a:rPr lang="en-GB" sz="1400" dirty="0" smtClean="0"/>
              <a:t>RQ.A78, </a:t>
            </a:r>
            <a:r>
              <a:rPr lang="en-GB" sz="1400" dirty="0"/>
              <a:t>Earth failure on 13 Oct </a:t>
            </a:r>
            <a:r>
              <a:rPr lang="en-GB" sz="1400" dirty="0" smtClean="0"/>
              <a:t>2015, </a:t>
            </a:r>
            <a:r>
              <a:rPr lang="en-GB" sz="1400" u="sng" dirty="0" smtClean="0"/>
              <a:t>fault position detected in 24h</a:t>
            </a:r>
          </a:p>
          <a:p>
            <a:pPr lvl="1"/>
            <a:r>
              <a:rPr lang="en-GB" sz="1400" dirty="0" smtClean="0"/>
              <a:t>RCS.A78B2, intermittent short to ground, first on 16 Jul 2015</a:t>
            </a:r>
            <a:endParaRPr lang="en-GB" sz="1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solidFill>
                  <a:srgbClr val="C00000"/>
                </a:solidFill>
              </a:rPr>
              <a:t>PSpice</a:t>
            </a:r>
            <a:r>
              <a:rPr lang="en-GB" sz="2800" dirty="0">
                <a:solidFill>
                  <a:srgbClr val="C00000"/>
                </a:solidFill>
              </a:rPr>
              <a:t> netlist: motivations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93013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9096"/>
            <a:ext cx="8226854" cy="1664099"/>
          </a:xfrm>
        </p:spPr>
        <p:txBody>
          <a:bodyPr>
            <a:normAutofit/>
          </a:bodyPr>
          <a:lstStyle/>
          <a:p>
            <a:r>
              <a:rPr lang="en-GB" sz="1800" dirty="0"/>
              <a:t>For a FPA @ 2kA, 10A/s the model has been validated against</a:t>
            </a:r>
          </a:p>
          <a:p>
            <a:pPr lvl="1"/>
            <a:r>
              <a:rPr lang="en-GB" sz="1400" dirty="0"/>
              <a:t>Previous results: E. Ravaioli et al., </a:t>
            </a:r>
            <a:r>
              <a:rPr lang="en-GB" sz="1400" i="1" dirty="0"/>
              <a:t>Modelling of the Voltage Waves in the LHC Main Dipole Circuits</a:t>
            </a:r>
            <a:r>
              <a:rPr lang="en-GB" sz="1400" dirty="0"/>
              <a:t>, IEEE Trans. on Applied Superconductivity, 22(3), 2012 (</a:t>
            </a:r>
            <a:r>
              <a:rPr lang="en-GB" sz="1400"/>
              <a:t>not shown </a:t>
            </a:r>
            <a:r>
              <a:rPr lang="en-GB" sz="1400" smtClean="0"/>
              <a:t>here)</a:t>
            </a:r>
            <a:endParaRPr lang="en-US" sz="1400" dirty="0"/>
          </a:p>
          <a:p>
            <a:pPr lvl="1"/>
            <a:r>
              <a:rPr lang="en-GB" sz="1400" dirty="0"/>
              <a:t>New FPA data obtained on </a:t>
            </a:r>
            <a:r>
              <a:rPr lang="en-GB" sz="1400" u="sng" dirty="0"/>
              <a:t>Oct 2014</a:t>
            </a:r>
            <a:r>
              <a:rPr lang="en-GB" sz="1400" dirty="0"/>
              <a:t>: the moving average filter of the </a:t>
            </a:r>
            <a:r>
              <a:rPr lang="en-GB" sz="1400" dirty="0" err="1"/>
              <a:t>nQPS</a:t>
            </a:r>
            <a:r>
              <a:rPr lang="en-GB" sz="1400" dirty="0"/>
              <a:t> is applied to the following traces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602" y="2611156"/>
            <a:ext cx="3667125" cy="20002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064" y="4719368"/>
            <a:ext cx="3667125" cy="20002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53" y="2611156"/>
            <a:ext cx="3667125" cy="200025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964828" y="2777529"/>
            <a:ext cx="899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33CC33"/>
                </a:solidFill>
              </a:rPr>
              <a:t>Simulation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04088" y="2779522"/>
            <a:ext cx="1199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33CC33"/>
                </a:solidFill>
              </a:rPr>
              <a:t>Measurements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78284" y="5263964"/>
            <a:ext cx="1534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—</a:t>
            </a:r>
            <a:r>
              <a:rPr lang="en-GB" sz="1200" dirty="0" smtClean="0">
                <a:solidFill>
                  <a:srgbClr val="33CC33"/>
                </a:solidFill>
              </a:rPr>
              <a:t> Simulation</a:t>
            </a:r>
            <a:endParaRPr lang="en-GB" sz="1200" dirty="0">
              <a:solidFill>
                <a:srgbClr val="33CC33"/>
              </a:solidFill>
            </a:endParaRPr>
          </a:p>
          <a:p>
            <a:endParaRPr lang="en-GB" sz="1200" dirty="0" smtClean="0">
              <a:solidFill>
                <a:srgbClr val="33CC33"/>
              </a:solidFill>
            </a:endParaRPr>
          </a:p>
          <a:p>
            <a:r>
              <a:rPr lang="en-GB" sz="1200" dirty="0" smtClean="0">
                <a:solidFill>
                  <a:srgbClr val="FF0000"/>
                </a:solidFill>
              </a:rPr>
              <a:t>X</a:t>
            </a:r>
            <a:r>
              <a:rPr lang="en-GB" sz="1200" dirty="0" smtClean="0">
                <a:solidFill>
                  <a:srgbClr val="000000"/>
                </a:solidFill>
              </a:rPr>
              <a:t>,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0000FF"/>
                </a:solidFill>
              </a:rPr>
              <a:t>X</a:t>
            </a:r>
            <a:r>
              <a:rPr lang="en-GB" sz="1200" dirty="0" smtClean="0">
                <a:solidFill>
                  <a:srgbClr val="33CC33"/>
                </a:solidFill>
              </a:rPr>
              <a:t> Measurements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solidFill>
                  <a:srgbClr val="C00000"/>
                </a:solidFill>
              </a:rPr>
              <a:t>PSpice</a:t>
            </a:r>
            <a:r>
              <a:rPr lang="en-GB" sz="2800" dirty="0">
                <a:solidFill>
                  <a:srgbClr val="C00000"/>
                </a:solidFill>
              </a:rPr>
              <a:t> netlist: model validation</a:t>
            </a:r>
            <a:r>
              <a:rPr lang="pl-PL" sz="2800" dirty="0">
                <a:solidFill>
                  <a:srgbClr val="C00000"/>
                </a:solidFill>
              </a:rPr>
              <a:t> at 2kA</a:t>
            </a:r>
            <a:endParaRPr lang="en-GB" sz="2800" b="1" dirty="0"/>
          </a:p>
        </p:txBody>
      </p:sp>
      <p:grpSp>
        <p:nvGrpSpPr>
          <p:cNvPr id="28" name="Group 27"/>
          <p:cNvGrpSpPr/>
          <p:nvPr/>
        </p:nvGrpSpPr>
        <p:grpSpPr>
          <a:xfrm>
            <a:off x="5200380" y="3962403"/>
            <a:ext cx="874764" cy="1424323"/>
            <a:chOff x="5200380" y="3962403"/>
            <a:chExt cx="874764" cy="1424323"/>
          </a:xfrm>
        </p:grpSpPr>
        <p:grpSp>
          <p:nvGrpSpPr>
            <p:cNvPr id="20" name="Group 19"/>
            <p:cNvGrpSpPr/>
            <p:nvPr/>
          </p:nvGrpSpPr>
          <p:grpSpPr>
            <a:xfrm>
              <a:off x="5200380" y="4519313"/>
              <a:ext cx="874764" cy="867413"/>
              <a:chOff x="5200380" y="4519313"/>
              <a:chExt cx="874764" cy="867413"/>
            </a:xfrm>
          </p:grpSpPr>
          <p:cxnSp>
            <p:nvCxnSpPr>
              <p:cNvPr id="18" name="Straight Arrow Connector 17"/>
              <p:cNvCxnSpPr>
                <a:stCxn id="2" idx="2"/>
              </p:cNvCxnSpPr>
              <p:nvPr/>
            </p:nvCxnSpPr>
            <p:spPr>
              <a:xfrm flipH="1">
                <a:off x="5200380" y="4919423"/>
                <a:ext cx="565224" cy="467303"/>
              </a:xfrm>
              <a:prstGeom prst="straightConnector1">
                <a:avLst/>
              </a:prstGeom>
              <a:ln w="9525">
                <a:solidFill>
                  <a:srgbClr val="0055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Rectangle 1"/>
              <p:cNvSpPr/>
              <p:nvPr/>
            </p:nvSpPr>
            <p:spPr>
              <a:xfrm>
                <a:off x="5456064" y="4519313"/>
                <a:ext cx="619080" cy="400110"/>
              </a:xfrm>
              <a:prstGeom prst="rect">
                <a:avLst/>
              </a:prstGeom>
              <a:ln w="6350">
                <a:solidFill>
                  <a:srgbClr val="0055A0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000" dirty="0" smtClean="0"/>
                  <a:t>missing</a:t>
                </a:r>
              </a:p>
              <a:p>
                <a:pPr algn="ctr"/>
                <a:r>
                  <a:rPr lang="en-GB" sz="1000" dirty="0" smtClean="0"/>
                  <a:t>data</a:t>
                </a:r>
                <a:endParaRPr lang="en-GB" sz="1000" dirty="0"/>
              </a:p>
            </p:txBody>
          </p:sp>
        </p:grpSp>
        <p:cxnSp>
          <p:nvCxnSpPr>
            <p:cNvPr id="23" name="Straight Arrow Connector 22"/>
            <p:cNvCxnSpPr>
              <a:stCxn id="2" idx="0"/>
            </p:cNvCxnSpPr>
            <p:nvPr/>
          </p:nvCxnSpPr>
          <p:spPr>
            <a:xfrm flipH="1" flipV="1">
              <a:off x="5664080" y="3962403"/>
              <a:ext cx="101524" cy="556910"/>
            </a:xfrm>
            <a:prstGeom prst="straightConnector1">
              <a:avLst/>
            </a:prstGeom>
            <a:ln w="9525">
              <a:solidFill>
                <a:srgbClr val="0055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6956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9854"/>
            <a:ext cx="8226854" cy="1624405"/>
          </a:xfrm>
        </p:spPr>
        <p:txBody>
          <a:bodyPr>
            <a:normAutofit/>
          </a:bodyPr>
          <a:lstStyle/>
          <a:p>
            <a:r>
              <a:rPr lang="en-GB" sz="1800" dirty="0"/>
              <a:t>For a FPA @ </a:t>
            </a:r>
            <a:r>
              <a:rPr lang="en-GB" sz="1800" dirty="0" smtClean="0"/>
              <a:t>10kA</a:t>
            </a:r>
            <a:r>
              <a:rPr lang="en-GB" sz="1800" dirty="0"/>
              <a:t>, 10A/s the model has been validated against</a:t>
            </a:r>
          </a:p>
          <a:p>
            <a:pPr lvl="1"/>
            <a:r>
              <a:rPr lang="en-GB" sz="1400" dirty="0" smtClean="0"/>
              <a:t>New FPA data obtained on </a:t>
            </a:r>
            <a:r>
              <a:rPr lang="en-GB" sz="1400" u="sng" dirty="0"/>
              <a:t>Oct 2014</a:t>
            </a:r>
            <a:r>
              <a:rPr lang="en-GB" sz="1400" dirty="0" smtClean="0"/>
              <a:t>: the moving average filter of the </a:t>
            </a:r>
            <a:r>
              <a:rPr lang="en-GB" sz="1400" dirty="0" err="1" smtClean="0"/>
              <a:t>nQPS</a:t>
            </a:r>
            <a:r>
              <a:rPr lang="en-GB" sz="1400" dirty="0" smtClean="0"/>
              <a:t> is applied to the following traces</a:t>
            </a:r>
          </a:p>
          <a:p>
            <a:r>
              <a:rPr lang="en-GB" sz="1800" dirty="0" smtClean="0"/>
              <a:t>The model provides accurate predictions also at this current level</a:t>
            </a:r>
          </a:p>
          <a:p>
            <a:pPr lvl="1"/>
            <a:r>
              <a:rPr lang="en-GB" sz="1400" dirty="0" smtClean="0"/>
              <a:t>The impact of the nonlinear effects on the voltage oscillations is limited</a:t>
            </a: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9212" y="2667961"/>
            <a:ext cx="3667125" cy="2000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7064" y="4733905"/>
            <a:ext cx="3667125" cy="2000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667961"/>
            <a:ext cx="3667125" cy="20002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920438" y="2906433"/>
            <a:ext cx="899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33CC33"/>
                </a:solidFill>
              </a:rPr>
              <a:t>Simulation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48478" y="2868841"/>
            <a:ext cx="1199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33CC33"/>
                </a:solidFill>
              </a:rPr>
              <a:t>Measurements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78284" y="5263964"/>
            <a:ext cx="1534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—</a:t>
            </a:r>
            <a:r>
              <a:rPr lang="en-GB" sz="1200" dirty="0" smtClean="0">
                <a:solidFill>
                  <a:srgbClr val="33CC33"/>
                </a:solidFill>
              </a:rPr>
              <a:t> Simulation</a:t>
            </a:r>
            <a:endParaRPr lang="en-GB" sz="1200" dirty="0">
              <a:solidFill>
                <a:srgbClr val="33CC33"/>
              </a:solidFill>
            </a:endParaRPr>
          </a:p>
          <a:p>
            <a:endParaRPr lang="en-GB" sz="1200" dirty="0" smtClean="0">
              <a:solidFill>
                <a:srgbClr val="33CC33"/>
              </a:solidFill>
            </a:endParaRPr>
          </a:p>
          <a:p>
            <a:r>
              <a:rPr lang="en-GB" sz="1200" dirty="0" smtClean="0">
                <a:solidFill>
                  <a:srgbClr val="FF0000"/>
                </a:solidFill>
              </a:rPr>
              <a:t>X</a:t>
            </a:r>
            <a:r>
              <a:rPr lang="en-GB" sz="1200" dirty="0" smtClean="0">
                <a:solidFill>
                  <a:srgbClr val="000000"/>
                </a:solidFill>
              </a:rPr>
              <a:t>,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0000FF"/>
                </a:solidFill>
              </a:rPr>
              <a:t>X</a:t>
            </a:r>
            <a:r>
              <a:rPr lang="en-GB" sz="1200" dirty="0" smtClean="0">
                <a:solidFill>
                  <a:srgbClr val="33CC33"/>
                </a:solidFill>
              </a:rPr>
              <a:t> Measurements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solidFill>
                  <a:srgbClr val="C00000"/>
                </a:solidFill>
              </a:rPr>
              <a:t>PSpice</a:t>
            </a:r>
            <a:r>
              <a:rPr lang="en-GB" sz="2800" dirty="0">
                <a:solidFill>
                  <a:srgbClr val="C00000"/>
                </a:solidFill>
              </a:rPr>
              <a:t> netlist: model validation</a:t>
            </a:r>
            <a:r>
              <a:rPr lang="pl-PL" sz="2800" dirty="0">
                <a:solidFill>
                  <a:srgbClr val="C00000"/>
                </a:solidFill>
              </a:rPr>
              <a:t> at 10 kA</a:t>
            </a:r>
            <a:r>
              <a:rPr lang="en-GB" sz="2800" dirty="0">
                <a:solidFill>
                  <a:srgbClr val="C00000"/>
                </a:solidFill>
              </a:rPr>
              <a:t> </a:t>
            </a:r>
            <a:endParaRPr lang="en-GB" sz="2800" b="1" dirty="0"/>
          </a:p>
        </p:txBody>
      </p:sp>
      <p:grpSp>
        <p:nvGrpSpPr>
          <p:cNvPr id="28" name="Group 27"/>
          <p:cNvGrpSpPr/>
          <p:nvPr/>
        </p:nvGrpSpPr>
        <p:grpSpPr>
          <a:xfrm>
            <a:off x="4407321" y="3440919"/>
            <a:ext cx="1667823" cy="1946496"/>
            <a:chOff x="4407321" y="3440919"/>
            <a:chExt cx="1667823" cy="1946496"/>
          </a:xfrm>
        </p:grpSpPr>
        <p:grpSp>
          <p:nvGrpSpPr>
            <p:cNvPr id="20" name="Group 19"/>
            <p:cNvGrpSpPr/>
            <p:nvPr/>
          </p:nvGrpSpPr>
          <p:grpSpPr>
            <a:xfrm>
              <a:off x="5456064" y="3440919"/>
              <a:ext cx="619080" cy="1880802"/>
              <a:chOff x="5456064" y="3440919"/>
              <a:chExt cx="619080" cy="1880802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5456064" y="4519313"/>
                <a:ext cx="619080" cy="802408"/>
                <a:chOff x="5456064" y="4519313"/>
                <a:chExt cx="619080" cy="802408"/>
              </a:xfrm>
            </p:grpSpPr>
            <p:cxnSp>
              <p:nvCxnSpPr>
                <p:cNvPr id="23" name="Straight Arrow Connector 22"/>
                <p:cNvCxnSpPr>
                  <a:stCxn id="24" idx="2"/>
                </p:cNvCxnSpPr>
                <p:nvPr/>
              </p:nvCxnSpPr>
              <p:spPr>
                <a:xfrm flipH="1">
                  <a:off x="5625078" y="4919423"/>
                  <a:ext cx="140526" cy="402298"/>
                </a:xfrm>
                <a:prstGeom prst="straightConnector1">
                  <a:avLst/>
                </a:prstGeom>
                <a:ln w="9525">
                  <a:solidFill>
                    <a:srgbClr val="0055A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Rectangle 23"/>
                <p:cNvSpPr/>
                <p:nvPr/>
              </p:nvSpPr>
              <p:spPr>
                <a:xfrm>
                  <a:off x="5456064" y="4519313"/>
                  <a:ext cx="619080" cy="400110"/>
                </a:xfrm>
                <a:prstGeom prst="rect">
                  <a:avLst/>
                </a:prstGeom>
                <a:ln w="6350">
                  <a:solidFill>
                    <a:srgbClr val="0055A0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GB" sz="1000" dirty="0" smtClean="0"/>
                    <a:t>missing</a:t>
                  </a:r>
                </a:p>
                <a:p>
                  <a:pPr algn="ctr"/>
                  <a:r>
                    <a:rPr lang="en-GB" sz="1000" dirty="0" smtClean="0"/>
                    <a:t>data</a:t>
                  </a:r>
                  <a:endParaRPr lang="en-GB" sz="1000" dirty="0"/>
                </a:p>
              </p:txBody>
            </p:sp>
          </p:grpSp>
          <p:cxnSp>
            <p:nvCxnSpPr>
              <p:cNvPr id="22" name="Straight Arrow Connector 21"/>
              <p:cNvCxnSpPr>
                <a:stCxn id="24" idx="0"/>
              </p:cNvCxnSpPr>
              <p:nvPr/>
            </p:nvCxnSpPr>
            <p:spPr>
              <a:xfrm flipH="1" flipV="1">
                <a:off x="5664080" y="3440919"/>
                <a:ext cx="101524" cy="1078394"/>
              </a:xfrm>
              <a:prstGeom prst="straightConnector1">
                <a:avLst/>
              </a:prstGeom>
              <a:ln w="9525">
                <a:solidFill>
                  <a:srgbClr val="0055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Arrow Connector 25"/>
            <p:cNvCxnSpPr/>
            <p:nvPr/>
          </p:nvCxnSpPr>
          <p:spPr>
            <a:xfrm flipH="1">
              <a:off x="4407321" y="4919423"/>
              <a:ext cx="1358284" cy="467992"/>
            </a:xfrm>
            <a:prstGeom prst="straightConnector1">
              <a:avLst/>
            </a:prstGeom>
            <a:ln w="9525">
              <a:solidFill>
                <a:srgbClr val="0055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591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08615"/>
            <a:ext cx="5836024" cy="1415037"/>
          </a:xfrm>
        </p:spPr>
        <p:txBody>
          <a:bodyPr>
            <a:noAutofit/>
          </a:bodyPr>
          <a:lstStyle/>
          <a:p>
            <a:r>
              <a:rPr lang="en-GB" sz="1800" dirty="0"/>
              <a:t>In Oct 2014 dump crowbars were installed on the output filter of the PC</a:t>
            </a:r>
          </a:p>
          <a:p>
            <a:pPr lvl="1"/>
            <a:r>
              <a:rPr lang="en-GB" sz="1400" dirty="0"/>
              <a:t>Eliminate voltage oscillations due to </a:t>
            </a:r>
            <a:r>
              <a:rPr lang="en-GB" sz="1400"/>
              <a:t>the </a:t>
            </a:r>
            <a:r>
              <a:rPr lang="en-GB" sz="1400"/>
              <a:t>LC</a:t>
            </a:r>
            <a:r>
              <a:rPr lang="en-GB" sz="1400"/>
              <a:t> </a:t>
            </a:r>
            <a:r>
              <a:rPr lang="en-GB" sz="1400" smtClean="0"/>
              <a:t>filter</a:t>
            </a:r>
            <a:endParaRPr lang="en-GB" sz="1400" dirty="0"/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/>
          </a:p>
          <a:p>
            <a:endParaRPr lang="en-GB" sz="1800" dirty="0"/>
          </a:p>
          <a:p>
            <a:pPr marL="36576" indent="0">
              <a:buNone/>
            </a:pPr>
            <a:endParaRPr lang="en-GB" sz="1800" dirty="0"/>
          </a:p>
          <a:p>
            <a:pPr marL="36576" indent="0">
              <a:buNone/>
            </a:pPr>
            <a:endParaRPr lang="en-GB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3264" y="288979"/>
            <a:ext cx="2072252" cy="248217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C00000"/>
                </a:solidFill>
              </a:rPr>
              <a:t>PSpice netlist: </a:t>
            </a:r>
            <a:r>
              <a:rPr lang="en-GB" sz="2800" dirty="0" smtClean="0">
                <a:solidFill>
                  <a:srgbClr val="C00000"/>
                </a:solidFill>
              </a:rPr>
              <a:t>changes in the RB circuit</a:t>
            </a:r>
            <a:endParaRPr lang="en-GB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937" y="3147063"/>
            <a:ext cx="3667125" cy="20002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1166" y="3147063"/>
            <a:ext cx="3667125" cy="20002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22102" y="3346879"/>
            <a:ext cx="22910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33CC33"/>
                </a:solidFill>
              </a:rPr>
              <a:t>Simulated, w/o dump crowbars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44310" y="3346879"/>
            <a:ext cx="2316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33CC33"/>
                </a:solidFill>
              </a:rPr>
              <a:t>Simulated, with dump crowbars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7936" y="5432131"/>
            <a:ext cx="7274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model needs to be re-validated starting from new experimental data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61060" y="6284596"/>
            <a:ext cx="80544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hlinkClick r:id="rId6"/>
              </a:rPr>
              <a:t>X. </a:t>
            </a:r>
            <a:r>
              <a:rPr lang="en-GB" sz="1400" dirty="0" err="1">
                <a:hlinkClick r:id="rId6"/>
              </a:rPr>
              <a:t>Genillon</a:t>
            </a:r>
            <a:r>
              <a:rPr lang="en-GB" sz="1400" dirty="0">
                <a:hlinkClick r:id="rId6"/>
              </a:rPr>
              <a:t>, H. </a:t>
            </a:r>
            <a:r>
              <a:rPr lang="en-GB" sz="1400" dirty="0" smtClean="0">
                <a:hlinkClick r:id="rId6"/>
              </a:rPr>
              <a:t>Thiesen</a:t>
            </a:r>
            <a:r>
              <a:rPr lang="en-GB" sz="1400" dirty="0">
                <a:hlinkClick r:id="rId6"/>
              </a:rPr>
              <a:t>, "Installation of Dump Crowbars on the LHC Main Dipole Power Converters"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99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063" y="4733905"/>
            <a:ext cx="3667125" cy="20002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9212" y="2667961"/>
            <a:ext cx="3667125" cy="20002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667961"/>
            <a:ext cx="3667125" cy="20002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8340"/>
            <a:ext cx="8226854" cy="1773927"/>
          </a:xfrm>
        </p:spPr>
        <p:txBody>
          <a:bodyPr>
            <a:normAutofit/>
          </a:bodyPr>
          <a:lstStyle/>
          <a:p>
            <a:r>
              <a:rPr lang="en-GB" sz="1800" dirty="0"/>
              <a:t>For a FPA @ </a:t>
            </a:r>
            <a:r>
              <a:rPr lang="en-GB" sz="1800" dirty="0" smtClean="0"/>
              <a:t>10kA</a:t>
            </a:r>
            <a:r>
              <a:rPr lang="en-GB" sz="1800" dirty="0"/>
              <a:t>, 10A/s the model has been validated against</a:t>
            </a:r>
          </a:p>
          <a:p>
            <a:pPr lvl="1"/>
            <a:r>
              <a:rPr lang="en-GB" sz="1400" dirty="0" smtClean="0"/>
              <a:t>New FPA data obtained on </a:t>
            </a:r>
            <a:r>
              <a:rPr lang="en-GB" sz="1400" u="sng" dirty="0" smtClean="0"/>
              <a:t>Feb 2015</a:t>
            </a:r>
            <a:r>
              <a:rPr lang="en-GB" sz="1400" dirty="0" smtClean="0"/>
              <a:t>: the moving average filter of the </a:t>
            </a:r>
            <a:r>
              <a:rPr lang="en-GB" sz="1400" dirty="0" err="1" smtClean="0"/>
              <a:t>nQPS</a:t>
            </a:r>
            <a:r>
              <a:rPr lang="en-GB" sz="1400" dirty="0" smtClean="0"/>
              <a:t> is applied to the following traces</a:t>
            </a:r>
          </a:p>
          <a:p>
            <a:r>
              <a:rPr lang="en-GB" sz="1800" dirty="0" smtClean="0"/>
              <a:t>The </a:t>
            </a:r>
            <a:r>
              <a:rPr lang="en-GB" sz="1800" dirty="0"/>
              <a:t>model provides accurate </a:t>
            </a:r>
            <a:r>
              <a:rPr lang="en-GB" sz="1800" dirty="0" smtClean="0"/>
              <a:t>estimates also after the installation of the dump crowbars</a:t>
            </a:r>
          </a:p>
          <a:p>
            <a:pPr lvl="1"/>
            <a:r>
              <a:rPr lang="en-GB" sz="1400" dirty="0" smtClean="0"/>
              <a:t>Their impact on the voltage oscillations across magnets is evident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2920438" y="2842616"/>
            <a:ext cx="899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33CC33"/>
                </a:solidFill>
              </a:rPr>
              <a:t>Simulation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48478" y="2825809"/>
            <a:ext cx="1199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33CC33"/>
                </a:solidFill>
              </a:rPr>
              <a:t>Measurements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78284" y="5263964"/>
            <a:ext cx="1534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—</a:t>
            </a:r>
            <a:r>
              <a:rPr lang="en-GB" sz="1200" dirty="0" smtClean="0">
                <a:solidFill>
                  <a:srgbClr val="33CC33"/>
                </a:solidFill>
              </a:rPr>
              <a:t> Simulation</a:t>
            </a:r>
            <a:endParaRPr lang="en-GB" sz="1200" dirty="0">
              <a:solidFill>
                <a:srgbClr val="33CC33"/>
              </a:solidFill>
            </a:endParaRPr>
          </a:p>
          <a:p>
            <a:endParaRPr lang="en-GB" sz="1200" dirty="0" smtClean="0">
              <a:solidFill>
                <a:srgbClr val="33CC33"/>
              </a:solidFill>
            </a:endParaRPr>
          </a:p>
          <a:p>
            <a:r>
              <a:rPr lang="en-GB" sz="1200" dirty="0" smtClean="0">
                <a:solidFill>
                  <a:srgbClr val="FF0000"/>
                </a:solidFill>
              </a:rPr>
              <a:t>X</a:t>
            </a:r>
            <a:r>
              <a:rPr lang="en-GB" sz="1200" dirty="0" smtClean="0">
                <a:solidFill>
                  <a:srgbClr val="000000"/>
                </a:solidFill>
              </a:rPr>
              <a:t>,</a:t>
            </a:r>
            <a:r>
              <a:rPr lang="en-GB" sz="1200" dirty="0" smtClean="0">
                <a:solidFill>
                  <a:srgbClr val="FF0000"/>
                </a:solidFill>
              </a:rPr>
              <a:t> </a:t>
            </a:r>
            <a:r>
              <a:rPr lang="en-GB" sz="1200" dirty="0" smtClean="0">
                <a:solidFill>
                  <a:srgbClr val="0000FF"/>
                </a:solidFill>
              </a:rPr>
              <a:t>X</a:t>
            </a:r>
            <a:r>
              <a:rPr lang="en-GB" sz="1200" dirty="0" smtClean="0">
                <a:solidFill>
                  <a:srgbClr val="33CC33"/>
                </a:solidFill>
              </a:rPr>
              <a:t> Measurements</a:t>
            </a:r>
            <a:endParaRPr lang="en-GB" sz="1200" dirty="0">
              <a:solidFill>
                <a:srgbClr val="33CC33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solidFill>
                  <a:srgbClr val="C00000"/>
                </a:solidFill>
              </a:rPr>
              <a:t>PSpice</a:t>
            </a:r>
            <a:r>
              <a:rPr lang="en-GB" sz="2800" dirty="0">
                <a:solidFill>
                  <a:srgbClr val="C00000"/>
                </a:solidFill>
              </a:rPr>
              <a:t> netlist: model validation</a:t>
            </a:r>
            <a:r>
              <a:rPr lang="pl-PL" sz="2800" dirty="0">
                <a:solidFill>
                  <a:srgbClr val="C00000"/>
                </a:solidFill>
              </a:rPr>
              <a:t> at 10 </a:t>
            </a:r>
            <a:r>
              <a:rPr lang="pl-PL" sz="2800" dirty="0" smtClean="0">
                <a:solidFill>
                  <a:srgbClr val="C00000"/>
                </a:solidFill>
              </a:rPr>
              <a:t>kA</a:t>
            </a:r>
            <a:r>
              <a:rPr lang="en-GB" sz="2800" dirty="0" smtClean="0">
                <a:solidFill>
                  <a:srgbClr val="C00000"/>
                </a:solidFill>
              </a:rPr>
              <a:t>, dump crowbars </a:t>
            </a:r>
            <a:endParaRPr lang="en-GB" sz="28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4290313" y="3250237"/>
            <a:ext cx="1784831" cy="2227496"/>
            <a:chOff x="4290313" y="3250237"/>
            <a:chExt cx="1784831" cy="2227496"/>
          </a:xfrm>
        </p:grpSpPr>
        <p:grpSp>
          <p:nvGrpSpPr>
            <p:cNvPr id="15" name="Group 14"/>
            <p:cNvGrpSpPr/>
            <p:nvPr/>
          </p:nvGrpSpPr>
          <p:grpSpPr>
            <a:xfrm>
              <a:off x="5456064" y="3250237"/>
              <a:ext cx="619080" cy="2227496"/>
              <a:chOff x="5456064" y="3250237"/>
              <a:chExt cx="619080" cy="2227496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5456064" y="4519313"/>
                <a:ext cx="619080" cy="958420"/>
                <a:chOff x="5456064" y="4519313"/>
                <a:chExt cx="619080" cy="958420"/>
              </a:xfrm>
            </p:grpSpPr>
            <p:cxnSp>
              <p:nvCxnSpPr>
                <p:cNvPr id="19" name="Straight Arrow Connector 18"/>
                <p:cNvCxnSpPr>
                  <a:stCxn id="20" idx="2"/>
                </p:cNvCxnSpPr>
                <p:nvPr/>
              </p:nvCxnSpPr>
              <p:spPr>
                <a:xfrm flipH="1">
                  <a:off x="5625078" y="4919423"/>
                  <a:ext cx="140526" cy="558310"/>
                </a:xfrm>
                <a:prstGeom prst="straightConnector1">
                  <a:avLst/>
                </a:prstGeom>
                <a:ln w="9525">
                  <a:solidFill>
                    <a:srgbClr val="0055A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ctangle 19"/>
                <p:cNvSpPr/>
                <p:nvPr/>
              </p:nvSpPr>
              <p:spPr>
                <a:xfrm>
                  <a:off x="5456064" y="4519313"/>
                  <a:ext cx="619080" cy="400110"/>
                </a:xfrm>
                <a:prstGeom prst="rect">
                  <a:avLst/>
                </a:prstGeom>
                <a:ln w="6350">
                  <a:solidFill>
                    <a:srgbClr val="0055A0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GB" sz="1000" dirty="0" smtClean="0"/>
                    <a:t>missing</a:t>
                  </a:r>
                </a:p>
                <a:p>
                  <a:pPr algn="ctr"/>
                  <a:r>
                    <a:rPr lang="en-GB" sz="1000" dirty="0" smtClean="0"/>
                    <a:t>data</a:t>
                  </a:r>
                  <a:endParaRPr lang="en-GB" sz="1000" dirty="0"/>
                </a:p>
              </p:txBody>
            </p:sp>
          </p:grpSp>
          <p:cxnSp>
            <p:nvCxnSpPr>
              <p:cNvPr id="18" name="Straight Arrow Connector 17"/>
              <p:cNvCxnSpPr>
                <a:stCxn id="20" idx="0"/>
              </p:cNvCxnSpPr>
              <p:nvPr/>
            </p:nvCxnSpPr>
            <p:spPr>
              <a:xfrm flipH="1" flipV="1">
                <a:off x="5664080" y="3250237"/>
                <a:ext cx="101524" cy="1269076"/>
              </a:xfrm>
              <a:prstGeom prst="straightConnector1">
                <a:avLst/>
              </a:prstGeom>
              <a:ln w="9525">
                <a:solidFill>
                  <a:srgbClr val="0055A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Arrow Connector 15"/>
            <p:cNvCxnSpPr/>
            <p:nvPr/>
          </p:nvCxnSpPr>
          <p:spPr>
            <a:xfrm flipH="1">
              <a:off x="4290313" y="4919423"/>
              <a:ext cx="1475292" cy="558310"/>
            </a:xfrm>
            <a:prstGeom prst="straightConnector1">
              <a:avLst/>
            </a:prstGeom>
            <a:ln w="9525">
              <a:solidFill>
                <a:srgbClr val="0055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828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616"/>
            <a:ext cx="7861177" cy="4906611"/>
          </a:xfrm>
        </p:spPr>
        <p:txBody>
          <a:bodyPr>
            <a:normAutofit/>
          </a:bodyPr>
          <a:lstStyle/>
          <a:p>
            <a:r>
              <a:rPr lang="en-GB" sz="1800" dirty="0"/>
              <a:t>This project has to be imported in </a:t>
            </a:r>
            <a:r>
              <a:rPr lang="en-GB" sz="1800" dirty="0" err="1"/>
              <a:t>GitLab</a:t>
            </a:r>
            <a:r>
              <a:rPr lang="en-GB" sz="1800" dirty="0"/>
              <a:t> to improve cooperation and allow an effective versioning</a:t>
            </a:r>
          </a:p>
          <a:p>
            <a:pPr lvl="1"/>
            <a:r>
              <a:rPr lang="en-GB" sz="1400" dirty="0"/>
              <a:t>Two different branches can be created: simulation and experimental data processing</a:t>
            </a:r>
          </a:p>
          <a:p>
            <a:pPr marL="36576" indent="0">
              <a:buNone/>
            </a:pPr>
            <a:endParaRPr lang="en-GB" sz="1800" dirty="0"/>
          </a:p>
          <a:p>
            <a:r>
              <a:rPr lang="en-GB" sz="1800" smtClean="0"/>
              <a:t>Development </a:t>
            </a:r>
            <a:r>
              <a:rPr lang="en-GB" sz="1800" dirty="0"/>
              <a:t>of the model for the HL-LHC 11T dipole magnets</a:t>
            </a:r>
          </a:p>
          <a:p>
            <a:pPr lvl="1"/>
            <a:r>
              <a:rPr lang="en-GB" sz="1400" dirty="0"/>
              <a:t>A</a:t>
            </a:r>
            <a:r>
              <a:rPr lang="en-GB" sz="1400"/>
              <a:t> preliminary model has been already </a:t>
            </a:r>
            <a:r>
              <a:rPr lang="en-GB" sz="1400" smtClean="0"/>
              <a:t>developed </a:t>
            </a:r>
            <a:r>
              <a:rPr lang="en-GB" sz="1400" dirty="0"/>
              <a:t>but requires </a:t>
            </a:r>
            <a:r>
              <a:rPr lang="en-GB" sz="1400"/>
              <a:t>further </a:t>
            </a:r>
            <a:r>
              <a:rPr lang="en-GB" sz="1400" smtClean="0"/>
              <a:t>work</a:t>
            </a:r>
            <a:endParaRPr lang="en-GB" sz="1400" dirty="0"/>
          </a:p>
          <a:p>
            <a:pPr marL="36576" indent="0">
              <a:buNone/>
            </a:pPr>
            <a:endParaRPr lang="en-GB" sz="1800" dirty="0"/>
          </a:p>
          <a:p>
            <a:r>
              <a:rPr lang="en-GB" sz="1800" dirty="0"/>
              <a:t>The PSpice netlist approach has to be applied to the other circuits of the LHC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err="1">
                <a:solidFill>
                  <a:srgbClr val="C00000"/>
                </a:solidFill>
              </a:rPr>
              <a:t>PSpice</a:t>
            </a:r>
            <a:r>
              <a:rPr lang="en-GB" sz="2800" dirty="0">
                <a:solidFill>
                  <a:srgbClr val="C00000"/>
                </a:solidFill>
              </a:rPr>
              <a:t> netlist: next steps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5239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 Box 8"/>
          <p:cNvSpPr txBox="1">
            <a:spLocks noChangeArrowheads="1"/>
          </p:cNvSpPr>
          <p:nvPr/>
        </p:nvSpPr>
        <p:spPr bwMode="auto">
          <a:xfrm>
            <a:off x="5755229" y="1508708"/>
            <a:ext cx="3350671" cy="4658463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218" name="Text Box 8"/>
          <p:cNvSpPr txBox="1">
            <a:spLocks noChangeArrowheads="1"/>
          </p:cNvSpPr>
          <p:nvPr/>
        </p:nvSpPr>
        <p:spPr bwMode="auto">
          <a:xfrm>
            <a:off x="58371" y="1508709"/>
            <a:ext cx="5659788" cy="4658462"/>
          </a:xfrm>
          <a:prstGeom prst="rect">
            <a:avLst/>
          </a:prstGeom>
          <a:noFill/>
          <a:ln w="25400">
            <a:solidFill>
              <a:schemeClr val="accent6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6397" y="918420"/>
            <a:ext cx="8226854" cy="503194"/>
          </a:xfrm>
        </p:spPr>
        <p:txBody>
          <a:bodyPr/>
          <a:lstStyle/>
          <a:p>
            <a:pPr marL="36576" indent="0">
              <a:buNone/>
            </a:pPr>
            <a:r>
              <a:rPr lang="en-GB" sz="1800" dirty="0" smtClean="0"/>
              <a:t>MATLAB/Simulink framework for quench-protection </a:t>
            </a:r>
            <a:r>
              <a:rPr lang="en-GB" sz="1800" dirty="0"/>
              <a:t>and </a:t>
            </a:r>
            <a:r>
              <a:rPr lang="en-GB" sz="1800" dirty="0" smtClean="0"/>
              <a:t>fault-cases </a:t>
            </a:r>
            <a:r>
              <a:rPr lang="en-GB" sz="1800" dirty="0"/>
              <a:t>studies</a:t>
            </a:r>
            <a:endParaRPr lang="en-GB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87850" y="6263158"/>
            <a:ext cx="919932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M. Maciejewski, "Automated Object-Oriented Simulation Framework for Superconducting Magnets Modelling </a:t>
            </a:r>
            <a:endParaRPr kumimoji="0" lang="pl-PL" alt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hlinkClick r:id="rId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at CERN", Technical University of Lodz, Lodz, 2014  </a:t>
            </a: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458" y="2763160"/>
            <a:ext cx="3884090" cy="1929251"/>
          </a:xfrm>
          <a:prstGeom prst="rect">
            <a:avLst/>
          </a:prstGeom>
        </p:spPr>
      </p:pic>
      <p:grpSp>
        <p:nvGrpSpPr>
          <p:cNvPr id="31" name="Kanwa 433901"/>
          <p:cNvGrpSpPr/>
          <p:nvPr/>
        </p:nvGrpSpPr>
        <p:grpSpPr>
          <a:xfrm>
            <a:off x="195517" y="2903113"/>
            <a:ext cx="5559712" cy="2335346"/>
            <a:chOff x="0" y="0"/>
            <a:chExt cx="6087745" cy="2557145"/>
          </a:xfrm>
        </p:grpSpPr>
        <p:sp>
          <p:nvSpPr>
            <p:cNvPr id="32" name="Rectangle 31"/>
            <p:cNvSpPr/>
            <p:nvPr/>
          </p:nvSpPr>
          <p:spPr>
            <a:xfrm>
              <a:off x="0" y="0"/>
              <a:ext cx="6087745" cy="2557145"/>
            </a:xfrm>
            <a:prstGeom prst="rect">
              <a:avLst/>
            </a:prstGeom>
          </p:spPr>
        </p:sp>
        <p:pic>
          <p:nvPicPr>
            <p:cNvPr id="33" name="Obraz 343"/>
            <p:cNvPicPr>
              <a:picLocks noChangeAspect="1"/>
            </p:cNvPicPr>
            <p:nvPr/>
          </p:nvPicPr>
          <p:blipFill rotWithShape="1">
            <a:blip r:embed="rId4"/>
            <a:srcRect b="1786"/>
            <a:stretch/>
          </p:blipFill>
          <p:spPr>
            <a:xfrm>
              <a:off x="1409700" y="25401"/>
              <a:ext cx="2698927" cy="2521682"/>
            </a:xfrm>
            <a:prstGeom prst="rect">
              <a:avLst/>
            </a:prstGeom>
          </p:spPr>
        </p:pic>
        <p:grpSp>
          <p:nvGrpSpPr>
            <p:cNvPr id="34" name="Group 33"/>
            <p:cNvGrpSpPr/>
            <p:nvPr/>
          </p:nvGrpSpPr>
          <p:grpSpPr>
            <a:xfrm>
              <a:off x="3721100" y="343066"/>
              <a:ext cx="2246946" cy="850734"/>
              <a:chOff x="226595" y="0"/>
              <a:chExt cx="2995927" cy="1134313"/>
            </a:xfrm>
          </p:grpSpPr>
          <p:cxnSp>
            <p:nvCxnSpPr>
              <p:cNvPr id="198" name="Straight Connector 197"/>
              <p:cNvCxnSpPr/>
              <p:nvPr/>
            </p:nvCxnSpPr>
            <p:spPr>
              <a:xfrm flipV="1">
                <a:off x="226595" y="798982"/>
                <a:ext cx="1150014" cy="335331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9" name="Straight Connector 198"/>
              <p:cNvCxnSpPr/>
              <p:nvPr/>
            </p:nvCxnSpPr>
            <p:spPr>
              <a:xfrm flipV="1">
                <a:off x="235062" y="429667"/>
                <a:ext cx="1141503" cy="636883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00" name="Straight Connector 199"/>
              <p:cNvCxnSpPr/>
              <p:nvPr/>
            </p:nvCxnSpPr>
            <p:spPr>
              <a:xfrm flipV="1">
                <a:off x="455195" y="429670"/>
                <a:ext cx="2147491" cy="569176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201" name="Rectangle 200"/>
              <p:cNvSpPr/>
              <p:nvPr/>
            </p:nvSpPr>
            <p:spPr>
              <a:xfrm>
                <a:off x="1376609" y="429711"/>
                <a:ext cx="1226129" cy="369294"/>
              </a:xfrm>
              <a:prstGeom prst="rect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202" name="Straight Connector 201"/>
              <p:cNvCxnSpPr/>
              <p:nvPr/>
            </p:nvCxnSpPr>
            <p:spPr>
              <a:xfrm flipV="1">
                <a:off x="463661" y="798964"/>
                <a:ext cx="2138971" cy="309948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203" name="Oval 202"/>
              <p:cNvSpPr/>
              <p:nvPr/>
            </p:nvSpPr>
            <p:spPr>
              <a:xfrm>
                <a:off x="1405888" y="462894"/>
                <a:ext cx="179953" cy="181056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4" name="Oval 203"/>
              <p:cNvSpPr/>
              <p:nvPr/>
            </p:nvSpPr>
            <p:spPr>
              <a:xfrm>
                <a:off x="1552722" y="592156"/>
                <a:ext cx="179953" cy="181056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5" name="Oval 204"/>
              <p:cNvSpPr/>
              <p:nvPr/>
            </p:nvSpPr>
            <p:spPr>
              <a:xfrm>
                <a:off x="1699555" y="455508"/>
                <a:ext cx="179953" cy="181056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6" name="Oval 205"/>
              <p:cNvSpPr/>
              <p:nvPr/>
            </p:nvSpPr>
            <p:spPr>
              <a:xfrm>
                <a:off x="1839134" y="592156"/>
                <a:ext cx="179953" cy="181056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7" name="Oval 206"/>
              <p:cNvSpPr/>
              <p:nvPr/>
            </p:nvSpPr>
            <p:spPr>
              <a:xfrm>
                <a:off x="1986052" y="455508"/>
                <a:ext cx="179953" cy="181056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8" name="Oval 207"/>
              <p:cNvSpPr/>
              <p:nvPr/>
            </p:nvSpPr>
            <p:spPr>
              <a:xfrm>
                <a:off x="2125545" y="592156"/>
                <a:ext cx="179953" cy="181056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09" name="Oval 208"/>
              <p:cNvSpPr/>
              <p:nvPr/>
            </p:nvSpPr>
            <p:spPr>
              <a:xfrm>
                <a:off x="2375157" y="595848"/>
                <a:ext cx="179953" cy="181056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210" name="Oval 209"/>
              <p:cNvSpPr/>
              <p:nvPr/>
            </p:nvSpPr>
            <p:spPr>
              <a:xfrm>
                <a:off x="2261359" y="440788"/>
                <a:ext cx="179953" cy="181056"/>
              </a:xfrm>
              <a:prstGeom prst="ellipse">
                <a:avLst/>
              </a:prstGeom>
              <a:solidFill>
                <a:sysClr val="window" lastClr="FFFFFF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211" name="Straight Arrow Connector 210"/>
              <p:cNvCxnSpPr/>
              <p:nvPr/>
            </p:nvCxnSpPr>
            <p:spPr>
              <a:xfrm>
                <a:off x="1369518" y="285979"/>
                <a:ext cx="1226013" cy="0"/>
              </a:xfrm>
              <a:prstGeom prst="straightConnector1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  <a:headEnd type="arrow"/>
                <a:tailEnd type="arrow"/>
              </a:ln>
              <a:effectLst/>
            </p:spPr>
          </p:cxnSp>
          <p:cxnSp>
            <p:nvCxnSpPr>
              <p:cNvPr id="212" name="Straight Arrow Connector 211"/>
              <p:cNvCxnSpPr/>
              <p:nvPr/>
            </p:nvCxnSpPr>
            <p:spPr>
              <a:xfrm flipV="1">
                <a:off x="2709049" y="429664"/>
                <a:ext cx="0" cy="369326"/>
              </a:xfrm>
              <a:prstGeom prst="straightConnector1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  <a:headEnd type="arrow"/>
                <a:tailEnd type="arrow"/>
              </a:ln>
              <a:effectLst/>
            </p:spPr>
          </p:cxnSp>
          <p:sp>
            <p:nvSpPr>
              <p:cNvPr id="213" name="Text Box 2"/>
              <p:cNvSpPr txBox="1">
                <a:spLocks noChangeArrowheads="1"/>
              </p:cNvSpPr>
              <p:nvPr/>
            </p:nvSpPr>
            <p:spPr bwMode="auto">
              <a:xfrm>
                <a:off x="2686684" y="462878"/>
                <a:ext cx="535838" cy="373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68580" tIns="34290" rIns="68580" bIns="3429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en-GB" sz="900" i="1" kern="12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h</a:t>
                </a:r>
                <a:r>
                  <a:rPr lang="en-GB" sz="900" i="1" kern="1200" baseline="-25000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cable</a:t>
                </a: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14" name="Text Box 2"/>
              <p:cNvSpPr txBox="1">
                <a:spLocks noChangeArrowheads="1"/>
              </p:cNvSpPr>
              <p:nvPr/>
            </p:nvSpPr>
            <p:spPr bwMode="auto">
              <a:xfrm>
                <a:off x="1680976" y="0"/>
                <a:ext cx="646461" cy="3824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68580" tIns="34290" rIns="68580" bIns="3429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en-GB" sz="900" i="1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w</a:t>
                </a:r>
                <a:r>
                  <a:rPr lang="en-GB" sz="900" i="1" kern="1200" baseline="-250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cable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3109556" y="81222"/>
              <a:ext cx="2395085" cy="833522"/>
              <a:chOff x="0" y="-6"/>
              <a:chExt cx="3193446" cy="1111364"/>
            </a:xfrm>
          </p:grpSpPr>
          <p:cxnSp>
            <p:nvCxnSpPr>
              <p:cNvPr id="190" name="Straight Connector 189"/>
              <p:cNvCxnSpPr/>
              <p:nvPr/>
            </p:nvCxnSpPr>
            <p:spPr>
              <a:xfrm flipV="1">
                <a:off x="0" y="0"/>
                <a:ext cx="825915" cy="643435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1" name="Straight Connector 190"/>
              <p:cNvCxnSpPr/>
              <p:nvPr/>
            </p:nvCxnSpPr>
            <p:spPr>
              <a:xfrm flipV="1">
                <a:off x="480516" y="490090"/>
                <a:ext cx="782024" cy="621268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2" name="Straight Connector 191"/>
              <p:cNvCxnSpPr/>
              <p:nvPr/>
            </p:nvCxnSpPr>
            <p:spPr>
              <a:xfrm flipH="1" flipV="1">
                <a:off x="825948" y="-6"/>
                <a:ext cx="427953" cy="498551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93" name="Straight Arrow Connector 192"/>
              <p:cNvCxnSpPr/>
              <p:nvPr/>
            </p:nvCxnSpPr>
            <p:spPr>
              <a:xfrm flipV="1">
                <a:off x="107597" y="125459"/>
                <a:ext cx="806360" cy="616891"/>
              </a:xfrm>
              <a:prstGeom prst="straightConnector1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  <a:headEnd type="arrow"/>
                <a:tailEnd type="arrow"/>
              </a:ln>
              <a:effectLst/>
            </p:spPr>
          </p:cxnSp>
          <p:sp>
            <p:nvSpPr>
              <p:cNvPr id="194" name="Text Box 2"/>
              <p:cNvSpPr txBox="1">
                <a:spLocks noChangeArrowheads="1"/>
              </p:cNvSpPr>
              <p:nvPr/>
            </p:nvSpPr>
            <p:spPr bwMode="auto">
              <a:xfrm rot="19273667">
                <a:off x="395856" y="264605"/>
                <a:ext cx="644483" cy="3375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68580" tIns="34290" rIns="68580" bIns="3429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750"/>
                  </a:spcAft>
                </a:pPr>
                <a:r>
                  <a:rPr lang="en-GB" sz="900" i="1" kern="1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l</a:t>
                </a:r>
                <a:r>
                  <a:rPr lang="en-GB" sz="900" i="1" kern="1200" baseline="-250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</a:rPr>
                  <a:t>coil</a:t>
                </a:r>
                <a:endParaRPr lang="en-GB" sz="12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95" name="Straight Connector 194"/>
              <p:cNvCxnSpPr/>
              <p:nvPr/>
            </p:nvCxnSpPr>
            <p:spPr>
              <a:xfrm flipH="1" flipV="1">
                <a:off x="1" y="627447"/>
                <a:ext cx="107596" cy="125345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96" name="Straight Connector 195"/>
              <p:cNvCxnSpPr/>
              <p:nvPr/>
            </p:nvCxnSpPr>
            <p:spPr>
              <a:xfrm flipH="1" flipV="1">
                <a:off x="3193446" y="633603"/>
                <a:ext cx="0" cy="171273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97" name="Straight Connector 196"/>
              <p:cNvCxnSpPr/>
              <p:nvPr/>
            </p:nvCxnSpPr>
            <p:spPr>
              <a:xfrm flipH="1" flipV="1">
                <a:off x="1951986" y="640725"/>
                <a:ext cx="14128" cy="171273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</p:grpSp>
        <p:cxnSp>
          <p:nvCxnSpPr>
            <p:cNvPr id="36" name="Straight Connector 35"/>
            <p:cNvCxnSpPr/>
            <p:nvPr/>
          </p:nvCxnSpPr>
          <p:spPr>
            <a:xfrm flipV="1">
              <a:off x="5090844" y="859573"/>
              <a:ext cx="245042" cy="806067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>
            <a:xfrm flipH="1" flipV="1">
              <a:off x="5467488" y="857831"/>
              <a:ext cx="168467" cy="807757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38" name="Oval 37"/>
            <p:cNvSpPr/>
            <p:nvPr/>
          </p:nvSpPr>
          <p:spPr>
            <a:xfrm>
              <a:off x="5082459" y="1446776"/>
              <a:ext cx="558911" cy="562335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5079887" y="2145073"/>
              <a:ext cx="558910" cy="0"/>
            </a:xfrm>
            <a:prstGeom prst="straightConnector1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  <a:miter lim="800000"/>
              <a:headEnd type="arrow"/>
              <a:tailEnd type="arrow"/>
            </a:ln>
            <a:effectLst/>
          </p:spPr>
        </p:cxn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5132450" y="2118833"/>
              <a:ext cx="484845" cy="2815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68580" tIns="34290" rIns="68580" bIns="3429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750"/>
                </a:spcAft>
              </a:pPr>
              <a:r>
                <a:rPr lang="en-GB" sz="900" i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d</a:t>
              </a:r>
              <a:r>
                <a:rPr lang="en-GB" sz="900" i="1" kern="1200" baseline="-250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strand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215593" y="149120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2" name="Oval 41"/>
            <p:cNvSpPr/>
            <p:nvPr/>
          </p:nvSpPr>
          <p:spPr>
            <a:xfrm>
              <a:off x="5260991" y="14636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5260991" y="150601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5305441" y="148485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5332781" y="145098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5346399" y="148698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5376032" y="145098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5388732" y="149120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5418365" y="14636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5428949" y="15144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5392951" y="153141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5350617" y="152639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5305443" y="152720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5269445" y="15504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5229228" y="153355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5182661" y="151026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5195361" y="155471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5241928" y="15758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5280538" y="159071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5310398" y="156320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5350616" y="156741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5388730" y="15758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5361213" y="16118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5323085" y="159706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5166908" y="16732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>
              <a:off x="5212306" y="164576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7" name="Oval 66"/>
            <p:cNvSpPr/>
            <p:nvPr/>
          </p:nvSpPr>
          <p:spPr>
            <a:xfrm>
              <a:off x="5212306" y="168810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8" name="Oval 67"/>
            <p:cNvSpPr/>
            <p:nvPr/>
          </p:nvSpPr>
          <p:spPr>
            <a:xfrm>
              <a:off x="5256756" y="166693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69" name="Oval 68"/>
            <p:cNvSpPr/>
            <p:nvPr/>
          </p:nvSpPr>
          <p:spPr>
            <a:xfrm>
              <a:off x="5284096" y="163306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0" name="Oval 69"/>
            <p:cNvSpPr/>
            <p:nvPr/>
          </p:nvSpPr>
          <p:spPr>
            <a:xfrm>
              <a:off x="5327347" y="163306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1" name="Oval 70"/>
            <p:cNvSpPr/>
            <p:nvPr/>
          </p:nvSpPr>
          <p:spPr>
            <a:xfrm>
              <a:off x="5369680" y="164576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2" name="Oval 71"/>
            <p:cNvSpPr/>
            <p:nvPr/>
          </p:nvSpPr>
          <p:spPr>
            <a:xfrm>
              <a:off x="5256758" y="17092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3" name="Oval 72"/>
            <p:cNvSpPr/>
            <p:nvPr/>
          </p:nvSpPr>
          <p:spPr>
            <a:xfrm>
              <a:off x="5220760" y="173256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5180543" y="171563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5" name="Oval 74"/>
            <p:cNvSpPr/>
            <p:nvPr/>
          </p:nvSpPr>
          <p:spPr>
            <a:xfrm>
              <a:off x="5133976" y="169235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6" name="Oval 75"/>
            <p:cNvSpPr/>
            <p:nvPr/>
          </p:nvSpPr>
          <p:spPr>
            <a:xfrm>
              <a:off x="5146676" y="173680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7" name="Oval 76"/>
            <p:cNvSpPr/>
            <p:nvPr/>
          </p:nvSpPr>
          <p:spPr>
            <a:xfrm>
              <a:off x="5193243" y="175796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8" name="Oval 77"/>
            <p:cNvSpPr/>
            <p:nvPr/>
          </p:nvSpPr>
          <p:spPr>
            <a:xfrm>
              <a:off x="5231853" y="177280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79" name="Oval 78"/>
            <p:cNvSpPr/>
            <p:nvPr/>
          </p:nvSpPr>
          <p:spPr>
            <a:xfrm>
              <a:off x="5261713" y="17452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0" name="Oval 79"/>
            <p:cNvSpPr/>
            <p:nvPr/>
          </p:nvSpPr>
          <p:spPr>
            <a:xfrm>
              <a:off x="5312528" y="179396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1" name="Oval 80"/>
            <p:cNvSpPr/>
            <p:nvPr/>
          </p:nvSpPr>
          <p:spPr>
            <a:xfrm>
              <a:off x="5274400" y="177915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5299991" y="182571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3" name="Oval 82"/>
            <p:cNvSpPr/>
            <p:nvPr/>
          </p:nvSpPr>
          <p:spPr>
            <a:xfrm>
              <a:off x="5345389" y="179820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5345389" y="1840535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>
              <a:off x="5389839" y="181936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6" name="Oval 85"/>
            <p:cNvSpPr/>
            <p:nvPr/>
          </p:nvSpPr>
          <p:spPr>
            <a:xfrm>
              <a:off x="5417179" y="178550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>
              <a:off x="5430797" y="182150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8" name="Oval 87"/>
            <p:cNvSpPr/>
            <p:nvPr/>
          </p:nvSpPr>
          <p:spPr>
            <a:xfrm>
              <a:off x="5460430" y="178550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9" name="Oval 88"/>
            <p:cNvSpPr/>
            <p:nvPr/>
          </p:nvSpPr>
          <p:spPr>
            <a:xfrm>
              <a:off x="5473130" y="182571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0" name="Oval 89"/>
            <p:cNvSpPr/>
            <p:nvPr/>
          </p:nvSpPr>
          <p:spPr>
            <a:xfrm>
              <a:off x="5502763" y="179820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1" name="Oval 90"/>
            <p:cNvSpPr/>
            <p:nvPr/>
          </p:nvSpPr>
          <p:spPr>
            <a:xfrm>
              <a:off x="5513347" y="184900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2" name="Oval 91"/>
            <p:cNvSpPr/>
            <p:nvPr/>
          </p:nvSpPr>
          <p:spPr>
            <a:xfrm>
              <a:off x="5477349" y="1865935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>
              <a:off x="5435015" y="186091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>
              <a:off x="5389841" y="186171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5" name="Oval 94"/>
            <p:cNvSpPr/>
            <p:nvPr/>
          </p:nvSpPr>
          <p:spPr>
            <a:xfrm>
              <a:off x="5353843" y="188500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>
              <a:off x="5313626" y="186806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5278079" y="185592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>
              <a:off x="5279759" y="1889235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>
              <a:off x="5326326" y="191040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5364936" y="1925235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>
              <a:off x="5394796" y="189771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5435014" y="1901935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3" name="Oval 102"/>
            <p:cNvSpPr/>
            <p:nvPr/>
          </p:nvSpPr>
          <p:spPr>
            <a:xfrm>
              <a:off x="5473128" y="191040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4" name="Oval 103"/>
            <p:cNvSpPr/>
            <p:nvPr/>
          </p:nvSpPr>
          <p:spPr>
            <a:xfrm>
              <a:off x="5445611" y="194640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>
              <a:off x="5407483" y="1931585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6" name="Oval 105"/>
            <p:cNvSpPr/>
            <p:nvPr/>
          </p:nvSpPr>
          <p:spPr>
            <a:xfrm>
              <a:off x="5433862" y="159787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7" name="Oval 106"/>
            <p:cNvSpPr/>
            <p:nvPr/>
          </p:nvSpPr>
          <p:spPr>
            <a:xfrm>
              <a:off x="5479260" y="157035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8" name="Oval 107"/>
            <p:cNvSpPr/>
            <p:nvPr/>
          </p:nvSpPr>
          <p:spPr>
            <a:xfrm>
              <a:off x="5479260" y="161269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9" name="Oval 108"/>
            <p:cNvSpPr/>
            <p:nvPr/>
          </p:nvSpPr>
          <p:spPr>
            <a:xfrm>
              <a:off x="5523710" y="159152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0" name="Oval 109"/>
            <p:cNvSpPr/>
            <p:nvPr/>
          </p:nvSpPr>
          <p:spPr>
            <a:xfrm>
              <a:off x="5551050" y="1557656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1" name="Oval 110"/>
            <p:cNvSpPr/>
            <p:nvPr/>
          </p:nvSpPr>
          <p:spPr>
            <a:xfrm>
              <a:off x="5564668" y="1593656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2" name="Oval 111"/>
            <p:cNvSpPr/>
            <p:nvPr/>
          </p:nvSpPr>
          <p:spPr>
            <a:xfrm>
              <a:off x="5425848" y="170001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3" name="Oval 112"/>
            <p:cNvSpPr/>
            <p:nvPr/>
          </p:nvSpPr>
          <p:spPr>
            <a:xfrm>
              <a:off x="5426056" y="174528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4" name="Oval 113"/>
            <p:cNvSpPr/>
            <p:nvPr/>
          </p:nvSpPr>
          <p:spPr>
            <a:xfrm>
              <a:off x="5380278" y="176856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5" name="Oval 114"/>
            <p:cNvSpPr/>
            <p:nvPr/>
          </p:nvSpPr>
          <p:spPr>
            <a:xfrm>
              <a:off x="5460204" y="1723329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6" name="Oval 115"/>
            <p:cNvSpPr/>
            <p:nvPr/>
          </p:nvSpPr>
          <p:spPr>
            <a:xfrm>
              <a:off x="5568886" y="163306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7" name="Oval 116"/>
            <p:cNvSpPr/>
            <p:nvPr/>
          </p:nvSpPr>
          <p:spPr>
            <a:xfrm>
              <a:off x="5523712" y="163387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8" name="Oval 117"/>
            <p:cNvSpPr/>
            <p:nvPr/>
          </p:nvSpPr>
          <p:spPr>
            <a:xfrm>
              <a:off x="5487714" y="165715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9" name="Oval 118"/>
            <p:cNvSpPr/>
            <p:nvPr/>
          </p:nvSpPr>
          <p:spPr>
            <a:xfrm>
              <a:off x="5447497" y="164022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0" name="Oval 119"/>
            <p:cNvSpPr/>
            <p:nvPr/>
          </p:nvSpPr>
          <p:spPr>
            <a:xfrm>
              <a:off x="5400930" y="161694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1" name="Oval 120"/>
            <p:cNvSpPr/>
            <p:nvPr/>
          </p:nvSpPr>
          <p:spPr>
            <a:xfrm>
              <a:off x="5413630" y="166139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2" name="Oval 121"/>
            <p:cNvSpPr/>
            <p:nvPr/>
          </p:nvSpPr>
          <p:spPr>
            <a:xfrm>
              <a:off x="5460197" y="168255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3" name="Oval 122"/>
            <p:cNvSpPr/>
            <p:nvPr/>
          </p:nvSpPr>
          <p:spPr>
            <a:xfrm>
              <a:off x="5498807" y="169739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4" name="Oval 123"/>
            <p:cNvSpPr/>
            <p:nvPr/>
          </p:nvSpPr>
          <p:spPr>
            <a:xfrm>
              <a:off x="5528667" y="166987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5" name="Oval 124"/>
            <p:cNvSpPr/>
            <p:nvPr/>
          </p:nvSpPr>
          <p:spPr>
            <a:xfrm>
              <a:off x="5568885" y="167409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6" name="Oval 125"/>
            <p:cNvSpPr/>
            <p:nvPr/>
          </p:nvSpPr>
          <p:spPr>
            <a:xfrm>
              <a:off x="5600668" y="1655579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7" name="Oval 126"/>
            <p:cNvSpPr/>
            <p:nvPr/>
          </p:nvSpPr>
          <p:spPr>
            <a:xfrm>
              <a:off x="5579482" y="171855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8" name="Oval 127"/>
            <p:cNvSpPr/>
            <p:nvPr/>
          </p:nvSpPr>
          <p:spPr>
            <a:xfrm>
              <a:off x="5541354" y="1703740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29" name="Oval 128"/>
            <p:cNvSpPr/>
            <p:nvPr/>
          </p:nvSpPr>
          <p:spPr>
            <a:xfrm>
              <a:off x="5487712" y="1755129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0" name="Oval 129"/>
            <p:cNvSpPr/>
            <p:nvPr/>
          </p:nvSpPr>
          <p:spPr>
            <a:xfrm>
              <a:off x="5516311" y="173601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1" name="Oval 130"/>
            <p:cNvSpPr/>
            <p:nvPr/>
          </p:nvSpPr>
          <p:spPr>
            <a:xfrm>
              <a:off x="5529321" y="177201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2" name="Oval 131"/>
            <p:cNvSpPr/>
            <p:nvPr/>
          </p:nvSpPr>
          <p:spPr>
            <a:xfrm>
              <a:off x="5556837" y="1744478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3" name="Oval 132"/>
            <p:cNvSpPr/>
            <p:nvPr/>
          </p:nvSpPr>
          <p:spPr>
            <a:xfrm>
              <a:off x="5430511" y="1557656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4" name="Oval 133"/>
            <p:cNvSpPr/>
            <p:nvPr/>
          </p:nvSpPr>
          <p:spPr>
            <a:xfrm>
              <a:off x="5464947" y="153435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5" name="Oval 134"/>
            <p:cNvSpPr/>
            <p:nvPr/>
          </p:nvSpPr>
          <p:spPr>
            <a:xfrm>
              <a:off x="5509964" y="1543327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6" name="Oval 135"/>
            <p:cNvSpPr/>
            <p:nvPr/>
          </p:nvSpPr>
          <p:spPr>
            <a:xfrm>
              <a:off x="5460199" y="148535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7" name="Oval 136"/>
            <p:cNvSpPr/>
            <p:nvPr/>
          </p:nvSpPr>
          <p:spPr>
            <a:xfrm>
              <a:off x="5538762" y="1813002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8" name="Oval 137"/>
            <p:cNvSpPr/>
            <p:nvPr/>
          </p:nvSpPr>
          <p:spPr>
            <a:xfrm>
              <a:off x="5565318" y="177915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9" name="Oval 138"/>
            <p:cNvSpPr/>
            <p:nvPr/>
          </p:nvSpPr>
          <p:spPr>
            <a:xfrm>
              <a:off x="5599304" y="175163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0" name="Oval 139"/>
            <p:cNvSpPr/>
            <p:nvPr/>
          </p:nvSpPr>
          <p:spPr>
            <a:xfrm>
              <a:off x="5597387" y="1691579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1" name="Oval 140"/>
            <p:cNvSpPr/>
            <p:nvPr/>
          </p:nvSpPr>
          <p:spPr>
            <a:xfrm>
              <a:off x="5571987" y="1819923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2" name="Oval 141"/>
            <p:cNvSpPr/>
            <p:nvPr/>
          </p:nvSpPr>
          <p:spPr>
            <a:xfrm>
              <a:off x="5552311" y="1857501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3" name="Oval 142"/>
            <p:cNvSpPr/>
            <p:nvPr/>
          </p:nvSpPr>
          <p:spPr>
            <a:xfrm>
              <a:off x="5520839" y="1895585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4" name="Oval 143"/>
            <p:cNvSpPr/>
            <p:nvPr/>
          </p:nvSpPr>
          <p:spPr>
            <a:xfrm>
              <a:off x="5379554" y="1966864"/>
              <a:ext cx="36000" cy="3600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5" name="Oval 144"/>
            <p:cNvSpPr/>
            <p:nvPr/>
          </p:nvSpPr>
          <p:spPr>
            <a:xfrm>
              <a:off x="5164158" y="1578411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6" name="Oval 145"/>
            <p:cNvSpPr/>
            <p:nvPr/>
          </p:nvSpPr>
          <p:spPr>
            <a:xfrm>
              <a:off x="5177493" y="1620956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7" name="Oval 146"/>
            <p:cNvSpPr/>
            <p:nvPr/>
          </p:nvSpPr>
          <p:spPr>
            <a:xfrm>
              <a:off x="5131138" y="1597461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8" name="Oval 147"/>
            <p:cNvSpPr/>
            <p:nvPr/>
          </p:nvSpPr>
          <p:spPr>
            <a:xfrm>
              <a:off x="5143838" y="1641911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9" name="Oval 148"/>
            <p:cNvSpPr/>
            <p:nvPr/>
          </p:nvSpPr>
          <p:spPr>
            <a:xfrm>
              <a:off x="5227039" y="1806302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0" name="Oval 149"/>
            <p:cNvSpPr/>
            <p:nvPr/>
          </p:nvSpPr>
          <p:spPr>
            <a:xfrm>
              <a:off x="5240374" y="1848847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1" name="Oval 150"/>
            <p:cNvSpPr/>
            <p:nvPr/>
          </p:nvSpPr>
          <p:spPr>
            <a:xfrm>
              <a:off x="5194019" y="1825352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2" name="Oval 151"/>
            <p:cNvSpPr/>
            <p:nvPr/>
          </p:nvSpPr>
          <p:spPr>
            <a:xfrm>
              <a:off x="5206719" y="1869802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3" name="Oval 152"/>
            <p:cNvSpPr/>
            <p:nvPr/>
          </p:nvSpPr>
          <p:spPr>
            <a:xfrm>
              <a:off x="5150681" y="1771108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4" name="Oval 153"/>
            <p:cNvSpPr/>
            <p:nvPr/>
          </p:nvSpPr>
          <p:spPr>
            <a:xfrm>
              <a:off x="5164016" y="1813653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5" name="Oval 154"/>
            <p:cNvSpPr/>
            <p:nvPr/>
          </p:nvSpPr>
          <p:spPr>
            <a:xfrm>
              <a:off x="5117661" y="1790158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6" name="Oval 155"/>
            <p:cNvSpPr/>
            <p:nvPr/>
          </p:nvSpPr>
          <p:spPr>
            <a:xfrm>
              <a:off x="5130361" y="1834608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7" name="Oval 156"/>
            <p:cNvSpPr/>
            <p:nvPr/>
          </p:nvSpPr>
          <p:spPr>
            <a:xfrm>
              <a:off x="5261433" y="1809948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8" name="Oval 157"/>
            <p:cNvSpPr/>
            <p:nvPr/>
          </p:nvSpPr>
          <p:spPr>
            <a:xfrm>
              <a:off x="5242368" y="1619455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59" name="Oval 158"/>
            <p:cNvSpPr/>
            <p:nvPr/>
          </p:nvSpPr>
          <p:spPr>
            <a:xfrm>
              <a:off x="5207853" y="1593656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0" name="Oval 159"/>
            <p:cNvSpPr/>
            <p:nvPr/>
          </p:nvSpPr>
          <p:spPr>
            <a:xfrm>
              <a:off x="5150685" y="1530178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1" name="Oval 160"/>
            <p:cNvSpPr/>
            <p:nvPr/>
          </p:nvSpPr>
          <p:spPr>
            <a:xfrm>
              <a:off x="5108280" y="1666116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2" name="Oval 161"/>
            <p:cNvSpPr/>
            <p:nvPr/>
          </p:nvSpPr>
          <p:spPr>
            <a:xfrm>
              <a:off x="5102163" y="1625830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3" name="Oval 162"/>
            <p:cNvSpPr/>
            <p:nvPr/>
          </p:nvSpPr>
          <p:spPr>
            <a:xfrm>
              <a:off x="5118768" y="1733390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4" name="Oval 163"/>
            <p:cNvSpPr/>
            <p:nvPr/>
          </p:nvSpPr>
          <p:spPr>
            <a:xfrm>
              <a:off x="5082103" y="1700452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5" name="Oval 164"/>
            <p:cNvSpPr/>
            <p:nvPr/>
          </p:nvSpPr>
          <p:spPr>
            <a:xfrm>
              <a:off x="5195162" y="1783628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6" name="Oval 165"/>
            <p:cNvSpPr/>
            <p:nvPr/>
          </p:nvSpPr>
          <p:spPr>
            <a:xfrm>
              <a:off x="5292872" y="1451617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7" name="Oval 166"/>
            <p:cNvSpPr/>
            <p:nvPr/>
          </p:nvSpPr>
          <p:spPr>
            <a:xfrm>
              <a:off x="5132219" y="1561901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8" name="Oval 167"/>
            <p:cNvSpPr/>
            <p:nvPr/>
          </p:nvSpPr>
          <p:spPr>
            <a:xfrm>
              <a:off x="5083211" y="1733390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9" name="Oval 168"/>
            <p:cNvSpPr/>
            <p:nvPr/>
          </p:nvSpPr>
          <p:spPr>
            <a:xfrm>
              <a:off x="5087913" y="1771108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0" name="Oval 169"/>
            <p:cNvSpPr/>
            <p:nvPr/>
          </p:nvSpPr>
          <p:spPr>
            <a:xfrm>
              <a:off x="5167823" y="1850132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1" name="Oval 170"/>
            <p:cNvSpPr/>
            <p:nvPr/>
          </p:nvSpPr>
          <p:spPr>
            <a:xfrm>
              <a:off x="5102166" y="1819527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2" name="Oval 171"/>
            <p:cNvSpPr/>
            <p:nvPr/>
          </p:nvSpPr>
          <p:spPr>
            <a:xfrm>
              <a:off x="5133979" y="1869802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3" name="Oval 172"/>
            <p:cNvSpPr/>
            <p:nvPr/>
          </p:nvSpPr>
          <p:spPr>
            <a:xfrm>
              <a:off x="5178903" y="1885692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4" name="Oval 173"/>
            <p:cNvSpPr/>
            <p:nvPr/>
          </p:nvSpPr>
          <p:spPr>
            <a:xfrm>
              <a:off x="5242365" y="1889675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5" name="Oval 174"/>
            <p:cNvSpPr/>
            <p:nvPr/>
          </p:nvSpPr>
          <p:spPr>
            <a:xfrm>
              <a:off x="5260991" y="1920013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6" name="Oval 175"/>
            <p:cNvSpPr/>
            <p:nvPr/>
          </p:nvSpPr>
          <p:spPr>
            <a:xfrm>
              <a:off x="5296314" y="1925235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7" name="Oval 176"/>
            <p:cNvSpPr/>
            <p:nvPr/>
          </p:nvSpPr>
          <p:spPr>
            <a:xfrm>
              <a:off x="5333775" y="1948944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8" name="Oval 177"/>
            <p:cNvSpPr/>
            <p:nvPr/>
          </p:nvSpPr>
          <p:spPr>
            <a:xfrm>
              <a:off x="5298217" y="1961235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9" name="Oval 178"/>
            <p:cNvSpPr/>
            <p:nvPr/>
          </p:nvSpPr>
          <p:spPr>
            <a:xfrm>
              <a:off x="5257485" y="1955573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0" name="Oval 179"/>
            <p:cNvSpPr/>
            <p:nvPr/>
          </p:nvSpPr>
          <p:spPr>
            <a:xfrm>
              <a:off x="5212748" y="1901935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1" name="Oval 180"/>
            <p:cNvSpPr/>
            <p:nvPr/>
          </p:nvSpPr>
          <p:spPr>
            <a:xfrm>
              <a:off x="5233997" y="1937495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2" name="Oval 181"/>
            <p:cNvSpPr/>
            <p:nvPr/>
          </p:nvSpPr>
          <p:spPr>
            <a:xfrm>
              <a:off x="5196295" y="1931304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3" name="Oval 182"/>
            <p:cNvSpPr/>
            <p:nvPr/>
          </p:nvSpPr>
          <p:spPr>
            <a:xfrm>
              <a:off x="5156459" y="1905362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84" name="Oval 183"/>
            <p:cNvSpPr/>
            <p:nvPr/>
          </p:nvSpPr>
          <p:spPr>
            <a:xfrm>
              <a:off x="5332767" y="1978232"/>
              <a:ext cx="35560" cy="35560"/>
            </a:xfrm>
            <a:prstGeom prst="ellipse">
              <a:avLst/>
            </a:prstGeom>
            <a:solidFill>
              <a:sysClr val="window" lastClr="FFFFFF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pic>
          <p:nvPicPr>
            <p:cNvPr id="185" name="Obraz 10753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45833"/>
              <a:ext cx="1028700" cy="1104095"/>
            </a:xfrm>
            <a:prstGeom prst="rect">
              <a:avLst/>
            </a:prstGeom>
          </p:spPr>
        </p:pic>
        <p:sp>
          <p:nvSpPr>
            <p:cNvPr id="186" name="Strzałka w prawo 107537"/>
            <p:cNvSpPr/>
            <p:nvPr/>
          </p:nvSpPr>
          <p:spPr>
            <a:xfrm>
              <a:off x="1128533" y="1092201"/>
              <a:ext cx="214131" cy="202557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87" name="Straight Connector 186"/>
            <p:cNvCxnSpPr/>
            <p:nvPr/>
          </p:nvCxnSpPr>
          <p:spPr>
            <a:xfrm flipH="1" flipV="1">
              <a:off x="5079759" y="1714868"/>
              <a:ext cx="0" cy="43200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>
            <a:xfrm flipH="1" flipV="1">
              <a:off x="5476022" y="665361"/>
              <a:ext cx="108000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>
            <a:xfrm flipH="1" flipV="1">
              <a:off x="5479981" y="941741"/>
              <a:ext cx="107950" cy="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dash"/>
              <a:miter lim="800000"/>
            </a:ln>
            <a:effectLst/>
          </p:spPr>
        </p:cxnSp>
      </p:grpSp>
      <p:sp>
        <p:nvSpPr>
          <p:cNvPr id="215" name="Content Placeholder 2"/>
          <p:cNvSpPr txBox="1">
            <a:spLocks/>
          </p:cNvSpPr>
          <p:nvPr/>
        </p:nvSpPr>
        <p:spPr>
          <a:xfrm>
            <a:off x="161663" y="2075951"/>
            <a:ext cx="5747391" cy="56375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pl-PL" sz="1600" dirty="0" smtClean="0"/>
              <a:t>2D Electro-thermal lumped-element model including</a:t>
            </a:r>
          </a:p>
          <a:p>
            <a:pPr marL="36576" indent="0">
              <a:buFont typeface="Arial"/>
              <a:buNone/>
            </a:pPr>
            <a:r>
              <a:rPr lang="pl-PL" sz="1600" dirty="0" smtClean="0"/>
              <a:t>- Inter-Filament and Inter-Strand Coupling Losses</a:t>
            </a:r>
            <a:endParaRPr lang="en-GB" sz="2800" dirty="0"/>
          </a:p>
        </p:txBody>
      </p:sp>
      <p:sp>
        <p:nvSpPr>
          <p:cNvPr id="216" name="Content Placeholder 2"/>
          <p:cNvSpPr txBox="1">
            <a:spLocks/>
          </p:cNvSpPr>
          <p:nvPr/>
        </p:nvSpPr>
        <p:spPr>
          <a:xfrm>
            <a:off x="6087387" y="2093173"/>
            <a:ext cx="289808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pl-PL" sz="1800" dirty="0" smtClean="0"/>
              <a:t>Three-layer architecture</a:t>
            </a:r>
            <a:endParaRPr lang="en-GB" dirty="0"/>
          </a:p>
        </p:txBody>
      </p:sp>
      <p:sp>
        <p:nvSpPr>
          <p:cNvPr id="219" name="Content Placeholder 2"/>
          <p:cNvSpPr txBox="1">
            <a:spLocks/>
          </p:cNvSpPr>
          <p:nvPr/>
        </p:nvSpPr>
        <p:spPr>
          <a:xfrm>
            <a:off x="18345" y="1521333"/>
            <a:ext cx="289808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Model Description</a:t>
            </a:r>
            <a:endParaRPr lang="en-GB" u="sng" dirty="0"/>
          </a:p>
        </p:txBody>
      </p:sp>
      <p:sp>
        <p:nvSpPr>
          <p:cNvPr id="220" name="Content Placeholder 2"/>
          <p:cNvSpPr txBox="1">
            <a:spLocks/>
          </p:cNvSpPr>
          <p:nvPr/>
        </p:nvSpPr>
        <p:spPr>
          <a:xfrm>
            <a:off x="5713817" y="1568827"/>
            <a:ext cx="249472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Workflow Description</a:t>
            </a:r>
            <a:endParaRPr lang="en-GB" u="sng" dirty="0"/>
          </a:p>
        </p:txBody>
      </p:sp>
      <p:sp>
        <p:nvSpPr>
          <p:cNvPr id="221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rgbClr val="C00000"/>
                </a:solidFill>
              </a:rPr>
              <a:t>T</a:t>
            </a:r>
            <a:r>
              <a:rPr lang="en-GB" sz="2800" dirty="0">
                <a:solidFill>
                  <a:srgbClr val="C00000"/>
                </a:solidFill>
              </a:rPr>
              <a:t>ransient </a:t>
            </a:r>
            <a:r>
              <a:rPr lang="en-GB" sz="2800" b="1" dirty="0">
                <a:solidFill>
                  <a:srgbClr val="C00000"/>
                </a:solidFill>
              </a:rPr>
              <a:t>A</a:t>
            </a:r>
            <a:r>
              <a:rPr lang="en-GB" sz="2800" dirty="0">
                <a:solidFill>
                  <a:srgbClr val="C00000"/>
                </a:solidFill>
              </a:rPr>
              <a:t>nalysis with </a:t>
            </a:r>
            <a:r>
              <a:rPr lang="en-GB" sz="2800" b="1" dirty="0">
                <a:solidFill>
                  <a:srgbClr val="C00000"/>
                </a:solidFill>
              </a:rPr>
              <a:t>L</a:t>
            </a:r>
            <a:r>
              <a:rPr lang="en-GB" sz="2800" dirty="0">
                <a:solidFill>
                  <a:srgbClr val="C00000"/>
                </a:solidFill>
              </a:rPr>
              <a:t>umped </a:t>
            </a:r>
            <a:r>
              <a:rPr lang="en-GB" sz="2800" b="1" dirty="0">
                <a:solidFill>
                  <a:srgbClr val="C00000"/>
                </a:solidFill>
              </a:rPr>
              <a:t>E</a:t>
            </a:r>
            <a:r>
              <a:rPr lang="en-GB" sz="2800" dirty="0">
                <a:solidFill>
                  <a:srgbClr val="C00000"/>
                </a:solidFill>
              </a:rPr>
              <a:t>lements of </a:t>
            </a:r>
            <a:r>
              <a:rPr lang="en-GB" sz="2800" b="1" dirty="0">
                <a:solidFill>
                  <a:srgbClr val="C00000"/>
                </a:solidFill>
              </a:rPr>
              <a:t>S</a:t>
            </a:r>
            <a:r>
              <a:rPr lang="en-GB" sz="2800" dirty="0">
                <a:solidFill>
                  <a:srgbClr val="C00000"/>
                </a:solidFill>
              </a:rPr>
              <a:t>uperconductors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94502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436" y="3653357"/>
            <a:ext cx="2459360" cy="2456903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545183"/>
              </p:ext>
            </p:extLst>
          </p:nvPr>
        </p:nvGraphicFramePr>
        <p:xfrm>
          <a:off x="491920" y="604978"/>
          <a:ext cx="6517029" cy="2743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42638"/>
                <a:gridCol w="3168713"/>
                <a:gridCol w="1205678"/>
              </a:tblGrid>
              <a:tr h="24141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Model validation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(</a:t>
                      </a:r>
                      <a:r>
                        <a:rPr lang="en-GB" baseline="0" dirty="0" smtClean="0"/>
                        <a:t>experiments)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HL-LHC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FCC</a:t>
                      </a:r>
                      <a:endParaRPr lang="en-GB" dirty="0"/>
                    </a:p>
                  </a:txBody>
                  <a:tcPr/>
                </a:tc>
              </a:tr>
              <a:tr h="270577">
                <a:tc>
                  <a:txBody>
                    <a:bodyPr/>
                    <a:lstStyle/>
                    <a:p>
                      <a:r>
                        <a:rPr lang="en-GB" dirty="0" smtClean="0"/>
                        <a:t>HQ02b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D1-D2 </a:t>
                      </a:r>
                    </a:p>
                    <a:p>
                      <a:r>
                        <a:rPr lang="en-GB" dirty="0" smtClean="0"/>
                        <a:t>(standalone and in a chain)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HD2</a:t>
                      </a:r>
                      <a:endParaRPr lang="en-GB" dirty="0"/>
                    </a:p>
                  </a:txBody>
                  <a:tcPr/>
                </a:tc>
              </a:tr>
              <a:tr h="171033">
                <a:tc>
                  <a:txBody>
                    <a:bodyPr/>
                    <a:lstStyle/>
                    <a:p>
                      <a:r>
                        <a:rPr lang="en-GB" dirty="0" smtClean="0"/>
                        <a:t>MQXC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MQXF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71033">
                <a:tc>
                  <a:txBody>
                    <a:bodyPr/>
                    <a:lstStyle/>
                    <a:p>
                      <a:r>
                        <a:rPr lang="en-GB" dirty="0" smtClean="0"/>
                        <a:t>MB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</a:t>
                      </a:r>
                      <a:r>
                        <a:rPr lang="en-GB" baseline="0" dirty="0" smtClean="0"/>
                        <a:t> T dipole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71033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71033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RCS chain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786471" y="5997931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MB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375573" y="6003857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MB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008950" y="600872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HD2</a:t>
            </a:r>
            <a:endParaRPr lang="en-GB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187693" y="583437"/>
            <a:ext cx="1956307" cy="275774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pl-PL" sz="1800" dirty="0" smtClean="0"/>
              <a:t>Users:</a:t>
            </a:r>
          </a:p>
          <a:p>
            <a:pPr>
              <a:buFontTx/>
              <a:buChar char="-"/>
            </a:pPr>
            <a:r>
              <a:rPr lang="pl-PL" sz="1800" dirty="0" smtClean="0"/>
              <a:t>Emmanuele</a:t>
            </a:r>
          </a:p>
          <a:p>
            <a:pPr>
              <a:buFontTx/>
              <a:buChar char="-"/>
            </a:pPr>
            <a:r>
              <a:rPr lang="pl-PL" sz="1800" dirty="0" smtClean="0"/>
              <a:t>Alejandro</a:t>
            </a:r>
          </a:p>
          <a:p>
            <a:pPr>
              <a:buFontTx/>
              <a:buChar char="-"/>
            </a:pPr>
            <a:r>
              <a:rPr lang="pl-PL" sz="1800" dirty="0" smtClean="0"/>
              <a:t>Jonas</a:t>
            </a:r>
          </a:p>
          <a:p>
            <a:pPr>
              <a:buFontTx/>
              <a:buChar char="-"/>
            </a:pPr>
            <a:r>
              <a:rPr lang="pl-PL" sz="1800" dirty="0" smtClean="0"/>
              <a:t>Michał</a:t>
            </a:r>
          </a:p>
          <a:p>
            <a:pPr>
              <a:buFontTx/>
              <a:buChar char="-"/>
            </a:pPr>
            <a:r>
              <a:rPr lang="pl-PL" sz="1800" dirty="0" smtClean="0"/>
              <a:t>Lorenzo</a:t>
            </a:r>
          </a:p>
          <a:p>
            <a:pPr>
              <a:buFontTx/>
              <a:buChar char="-"/>
            </a:pPr>
            <a:endParaRPr lang="pl-PL" sz="1800" dirty="0" smtClean="0"/>
          </a:p>
          <a:p>
            <a:pPr marL="36576" indent="0">
              <a:buFont typeface="Arial"/>
              <a:buNone/>
            </a:pPr>
            <a:endParaRPr lang="en-GB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C00000"/>
                </a:solidFill>
              </a:rPr>
              <a:t>TALES – use cases</a:t>
            </a:r>
            <a:endParaRPr lang="en-GB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3601" y="3711808"/>
            <a:ext cx="3119134" cy="23399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68722"/>
            <a:ext cx="3119134" cy="233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18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505" y="2206740"/>
            <a:ext cx="8226854" cy="2118317"/>
          </a:xfrm>
        </p:spPr>
        <p:txBody>
          <a:bodyPr>
            <a:normAutofit/>
          </a:bodyPr>
          <a:lstStyle/>
          <a:p>
            <a:pPr algn="ctr"/>
            <a:r>
              <a:rPr lang="pl-PL" sz="4000" b="1" dirty="0" smtClean="0"/>
              <a:t>S</a:t>
            </a:r>
            <a:r>
              <a:rPr lang="pl-PL" sz="4000" dirty="0" smtClean="0"/>
              <a:t>imulation of </a:t>
            </a:r>
            <a:r>
              <a:rPr lang="pl-PL" sz="4000" b="1" dirty="0" smtClean="0"/>
              <a:t>T</a:t>
            </a:r>
            <a:r>
              <a:rPr lang="pl-PL" sz="4000" dirty="0" smtClean="0"/>
              <a:t>ransient </a:t>
            </a:r>
            <a:r>
              <a:rPr lang="pl-PL" sz="4000" b="1" dirty="0" smtClean="0"/>
              <a:t>E</a:t>
            </a:r>
            <a:r>
              <a:rPr lang="pl-PL" sz="4000" dirty="0" smtClean="0"/>
              <a:t>ffects in </a:t>
            </a:r>
            <a:r>
              <a:rPr lang="pl-PL" sz="4000" b="1" dirty="0" smtClean="0"/>
              <a:t>A</a:t>
            </a:r>
            <a:r>
              <a:rPr lang="pl-PL" sz="4000" dirty="0" smtClean="0"/>
              <a:t>ccelerator </a:t>
            </a:r>
            <a:r>
              <a:rPr lang="pl-PL" sz="4000" b="1" dirty="0" smtClean="0"/>
              <a:t>M</a:t>
            </a:r>
            <a:r>
              <a:rPr lang="pl-PL" sz="4000" dirty="0" smtClean="0"/>
              <a:t>agnets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US" sz="2400" i="1" dirty="0" smtClean="0"/>
              <a:t>Tools for Magnet Protection and Circuit Modeling</a:t>
            </a:r>
            <a:endParaRPr lang="en-US" sz="4000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575810" y="4878907"/>
            <a:ext cx="8108244" cy="419653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B. Auchmann, L. Bortot, M. Maciejewski, M. Prioli, A.M. Navarro, A. Verweij</a:t>
            </a:r>
            <a:br>
              <a:rPr lang="en-US" dirty="0" smtClean="0"/>
            </a:br>
            <a:r>
              <a:rPr lang="en-US" dirty="0" smtClean="0"/>
              <a:t>with M. Baveco, D. Paudel</a:t>
            </a:r>
            <a:r>
              <a:rPr lang="en-US" dirty="0"/>
              <a:t>, E. </a:t>
            </a:r>
            <a:r>
              <a:rPr lang="en-US" dirty="0" smtClean="0"/>
              <a:t>Ravaioli, who recently left.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6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9946" y="1333500"/>
            <a:ext cx="8226854" cy="40767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Overview</a:t>
            </a:r>
            <a:r>
              <a:rPr lang="pl-PL" dirty="0" smtClean="0">
                <a:solidFill>
                  <a:schemeClr val="accent1"/>
                </a:solidFill>
              </a:rPr>
              <a:t/>
            </a:r>
            <a:br>
              <a:rPr lang="pl-PL" dirty="0" smtClean="0">
                <a:solidFill>
                  <a:schemeClr val="accent1"/>
                </a:solidFill>
              </a:rPr>
            </a:br>
            <a:r>
              <a:rPr lang="pl-PL" dirty="0" smtClean="0">
                <a:solidFill>
                  <a:schemeClr val="accent1"/>
                </a:solidFill>
              </a:rPr>
              <a:t>Common Workflow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chemeClr val="accent1"/>
                </a:solidFill>
              </a:rPr>
              <a:t>Network Solvers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FEM Solvers</a:t>
            </a:r>
            <a:r>
              <a:rPr lang="en-GB" dirty="0" smtClean="0">
                <a:solidFill>
                  <a:schemeClr val="accent1"/>
                </a:solidFill>
              </a:rPr>
              <a:t/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Co-Simulation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39159" y="1036330"/>
            <a:ext cx="3272813" cy="4658462"/>
          </a:xfrm>
          <a:prstGeom prst="rect">
            <a:avLst/>
          </a:prstGeom>
          <a:noFill/>
          <a:ln w="25400">
            <a:solidFill>
              <a:schemeClr val="accent6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54971" y="6147685"/>
            <a:ext cx="82890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3"/>
              </a:rPr>
              <a:t>D. </a:t>
            </a:r>
            <a:r>
              <a:rPr lang="en-GB" sz="1400" dirty="0" err="1">
                <a:hlinkClick r:id="rId3"/>
              </a:rPr>
              <a:t>Paudel</a:t>
            </a:r>
            <a:r>
              <a:rPr lang="en-GB" sz="1400" dirty="0">
                <a:hlinkClick r:id="rId3"/>
              </a:rPr>
              <a:t>, "Quench Simulation of Superconducting Magnets with Commercial Multiphysics Software", Aalto University, Espoo, 2015</a:t>
            </a:r>
            <a:endParaRPr lang="en-GB" sz="14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/>
          <a:srcRect l="5681" t="1874" r="8399" b="2284"/>
          <a:stretch/>
        </p:blipFill>
        <p:spPr>
          <a:xfrm>
            <a:off x="3769987" y="1235750"/>
            <a:ext cx="5089934" cy="4259621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626072" y="2877954"/>
            <a:ext cx="2386081" cy="18390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/>
          <a:srcRect l="8719" t="26650" r="24544" b="5972"/>
          <a:stretch/>
        </p:blipFill>
        <p:spPr>
          <a:xfrm>
            <a:off x="5650714" y="2944139"/>
            <a:ext cx="2336798" cy="1769921"/>
          </a:xfrm>
          <a:prstGeom prst="rect">
            <a:avLst/>
          </a:prstGeom>
          <a:ln w="3175">
            <a:noFill/>
          </a:ln>
        </p:spPr>
      </p:pic>
      <p:sp>
        <p:nvSpPr>
          <p:cNvPr id="29" name="Rectangle 28"/>
          <p:cNvSpPr/>
          <p:nvPr/>
        </p:nvSpPr>
        <p:spPr>
          <a:xfrm>
            <a:off x="503114" y="3307519"/>
            <a:ext cx="2809422" cy="138499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sz="1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Approximation fun. order </a:t>
            </a:r>
          </a:p>
          <a:p>
            <a:r>
              <a:rPr lang="en-CA" sz="1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QP3 - Linear</a:t>
            </a:r>
          </a:p>
          <a:p>
            <a:r>
              <a:rPr lang="en-CA" sz="1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ANSYS - Linear (was used)</a:t>
            </a:r>
          </a:p>
          <a:p>
            <a:endParaRPr lang="en-CA" sz="1400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Requires discretization in the scale less than </a:t>
            </a:r>
            <a:r>
              <a:rPr lang="en-CA" sz="1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mm</a:t>
            </a:r>
            <a:r>
              <a:rPr lang="en-CA" sz="1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97174" y="4813243"/>
            <a:ext cx="2822056" cy="73866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sz="14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COMSOL Convergence achieved with discretization scale of </a:t>
            </a:r>
            <a:r>
              <a:rPr lang="en-CA" sz="14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cm </a:t>
            </a:r>
            <a:r>
              <a:rPr lang="en-CA" sz="1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(Cubic order approximation )</a:t>
            </a:r>
            <a:endParaRPr lang="en-CA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825123" y="2606559"/>
            <a:ext cx="2910689" cy="2308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sz="9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CA" sz="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CA" sz="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CA" sz="8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  Linear, Computation time = 110 </a:t>
            </a:r>
            <a:r>
              <a:rPr lang="en-CA" sz="8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 (QP3 )</a:t>
            </a:r>
            <a:endParaRPr lang="en-CA" sz="900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048498" y="4603609"/>
            <a:ext cx="294724" cy="368784"/>
          </a:xfrm>
          <a:prstGeom prst="rect">
            <a:avLst/>
          </a:prstGeom>
          <a:noFill/>
          <a:ln w="12700">
            <a:solidFill>
              <a:schemeClr val="tx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QP3 like 1D strand model</a:t>
            </a:r>
            <a:endParaRPr lang="en-GB" sz="2800" b="1" dirty="0"/>
          </a:p>
        </p:txBody>
      </p:sp>
      <p:pic>
        <p:nvPicPr>
          <p:cNvPr id="12" name="Picture 11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14" y="1992734"/>
            <a:ext cx="2822056" cy="861892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199133" y="1048954"/>
            <a:ext cx="289808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Model Description</a:t>
            </a:r>
            <a:endParaRPr lang="en-GB" u="sng" dirty="0"/>
          </a:p>
        </p:txBody>
      </p:sp>
      <p:sp>
        <p:nvSpPr>
          <p:cNvPr id="16" name="Rectangle 15"/>
          <p:cNvSpPr/>
          <p:nvPr/>
        </p:nvSpPr>
        <p:spPr>
          <a:xfrm>
            <a:off x="503114" y="1480957"/>
            <a:ext cx="280942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sz="1100" dirty="0">
                <a:solidFill>
                  <a:schemeClr val="tx2"/>
                </a:solidFill>
              </a:rPr>
              <a:t>Single 1D </a:t>
            </a:r>
            <a:r>
              <a:rPr lang="en-CA" sz="1100" dirty="0" smtClean="0">
                <a:solidFill>
                  <a:schemeClr val="tx2"/>
                </a:solidFill>
              </a:rPr>
              <a:t>1 m </a:t>
            </a:r>
            <a:r>
              <a:rPr lang="en-CA" sz="1100" dirty="0">
                <a:solidFill>
                  <a:schemeClr val="tx2"/>
                </a:solidFill>
              </a:rPr>
              <a:t>long </a:t>
            </a:r>
            <a:r>
              <a:rPr lang="en-CA" sz="1100" dirty="0" smtClean="0">
                <a:solidFill>
                  <a:schemeClr val="tx2"/>
                </a:solidFill>
              </a:rPr>
              <a:t>turn model of heat transfer in coil turn with nonlinear helium. </a:t>
            </a:r>
            <a:br>
              <a:rPr lang="en-CA" sz="1100" dirty="0" smtClean="0">
                <a:solidFill>
                  <a:schemeClr val="tx2"/>
                </a:solidFill>
              </a:rPr>
            </a:br>
            <a:r>
              <a:rPr lang="en-CA" sz="1100" dirty="0" smtClean="0">
                <a:solidFill>
                  <a:schemeClr val="tx2"/>
                </a:solidFill>
              </a:rPr>
              <a:t>I </a:t>
            </a:r>
            <a:r>
              <a:rPr lang="en-CA" sz="1100" dirty="0">
                <a:solidFill>
                  <a:schemeClr val="tx2"/>
                </a:solidFill>
              </a:rPr>
              <a:t>= </a:t>
            </a:r>
            <a:r>
              <a:rPr lang="en-CA" sz="1100" dirty="0" smtClean="0">
                <a:solidFill>
                  <a:schemeClr val="tx2"/>
                </a:solidFill>
              </a:rPr>
              <a:t>150 </a:t>
            </a:r>
            <a:r>
              <a:rPr lang="en-CA" sz="1100" dirty="0">
                <a:solidFill>
                  <a:schemeClr val="tx2"/>
                </a:solidFill>
              </a:rPr>
              <a:t>A , B = 2.88 </a:t>
            </a:r>
            <a:r>
              <a:rPr lang="en-CA" sz="1100" dirty="0" smtClean="0">
                <a:solidFill>
                  <a:schemeClr val="tx2"/>
                </a:solidFill>
              </a:rPr>
              <a:t>T, T = 1.9 K</a:t>
            </a:r>
            <a:endParaRPr lang="en-CA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02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5819188" y="743596"/>
            <a:ext cx="3269035" cy="3480299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58371" y="743596"/>
            <a:ext cx="5659788" cy="3480299"/>
          </a:xfrm>
          <a:prstGeom prst="rect">
            <a:avLst/>
          </a:prstGeom>
          <a:noFill/>
          <a:ln w="25400">
            <a:solidFill>
              <a:schemeClr val="accent6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12696" y="1647415"/>
            <a:ext cx="1541145" cy="368618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/>
              <a:t>Coil Geometry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770934" y="2744742"/>
            <a:ext cx="1828801" cy="2428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54483" y="1049564"/>
            <a:ext cx="5501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CAD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64858" y="1049564"/>
            <a:ext cx="7232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ROXIE</a:t>
            </a: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 flipH="1">
            <a:off x="7273413" y="1349646"/>
            <a:ext cx="56146" cy="295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2"/>
          </p:cNvCxnSpPr>
          <p:nvPr/>
        </p:nvCxnSpPr>
        <p:spPr>
          <a:xfrm flipH="1">
            <a:off x="7943348" y="1349646"/>
            <a:ext cx="83148" cy="284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912696" y="2175896"/>
            <a:ext cx="1541145" cy="368618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Turn2turn Mapping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912696" y="2681853"/>
            <a:ext cx="1541145" cy="368618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1D </a:t>
            </a:r>
            <a:r>
              <a:rPr lang="en-GB" sz="1200" dirty="0" smtClean="0"/>
              <a:t>FEM Thermal </a:t>
            </a:r>
            <a:r>
              <a:rPr lang="en-GB" sz="1200" dirty="0"/>
              <a:t>Model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912696" y="3187811"/>
            <a:ext cx="1541145" cy="448979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Physics</a:t>
            </a:r>
          </a:p>
          <a:p>
            <a:pPr algn="ctr"/>
            <a:r>
              <a:rPr lang="en-GB" sz="1200" dirty="0"/>
              <a:t>Coil | Helium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912696" y="3774129"/>
            <a:ext cx="1541145" cy="368618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Solver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09907" y="1633732"/>
            <a:ext cx="44916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700" dirty="0">
                <a:solidFill>
                  <a:srgbClr val="92D050"/>
                </a:solidFill>
                <a:sym typeface="Wingdings 2" panose="05020102010507070707" pitchFamily="18" charset="2"/>
              </a:rPr>
              <a:t></a:t>
            </a:r>
            <a:endParaRPr lang="en-GB" sz="2700" dirty="0">
              <a:solidFill>
                <a:srgbClr val="92D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09907" y="2129871"/>
            <a:ext cx="44916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700" dirty="0">
                <a:solidFill>
                  <a:srgbClr val="92D050"/>
                </a:solidFill>
                <a:sym typeface="Wingdings 2" panose="05020102010507070707" pitchFamily="18" charset="2"/>
              </a:rPr>
              <a:t></a:t>
            </a:r>
            <a:endParaRPr lang="en-GB" sz="2700" dirty="0">
              <a:solidFill>
                <a:srgbClr val="92D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09907" y="2623788"/>
            <a:ext cx="44916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700" dirty="0">
                <a:solidFill>
                  <a:srgbClr val="92D050"/>
                </a:solidFill>
                <a:sym typeface="Wingdings 2" panose="05020102010507070707" pitchFamily="18" charset="2"/>
              </a:rPr>
              <a:t></a:t>
            </a:r>
            <a:endParaRPr lang="en-GB" sz="2700" dirty="0">
              <a:solidFill>
                <a:srgbClr val="92D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09907" y="3187811"/>
            <a:ext cx="44916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700" dirty="0">
                <a:solidFill>
                  <a:srgbClr val="92D050"/>
                </a:solidFill>
                <a:sym typeface="Wingdings 2" panose="05020102010507070707" pitchFamily="18" charset="2"/>
              </a:rPr>
              <a:t></a:t>
            </a:r>
            <a:endParaRPr lang="en-GB" sz="2700" dirty="0">
              <a:solidFill>
                <a:srgbClr val="92D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07786" y="3716064"/>
            <a:ext cx="44916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700" dirty="0">
                <a:solidFill>
                  <a:srgbClr val="92D050"/>
                </a:solidFill>
                <a:sym typeface="Wingdings 2" panose="05020102010507070707" pitchFamily="18" charset="2"/>
              </a:rPr>
              <a:t></a:t>
            </a:r>
            <a:endParaRPr lang="en-GB" sz="2700" dirty="0">
              <a:solidFill>
                <a:srgbClr val="92D050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04" b="17041"/>
          <a:stretch/>
        </p:blipFill>
        <p:spPr>
          <a:xfrm>
            <a:off x="1379014" y="2100399"/>
            <a:ext cx="3018501" cy="194428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3" y="4365231"/>
            <a:ext cx="9029700" cy="24955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8613" y="1150057"/>
            <a:ext cx="5104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dirty="0">
                <a:solidFill>
                  <a:schemeClr val="tx2"/>
                </a:solidFill>
              </a:rPr>
              <a:t>Single 1D 2.25 km long line model </a:t>
            </a:r>
            <a:r>
              <a:rPr lang="en-CA" dirty="0" smtClean="0">
                <a:solidFill>
                  <a:schemeClr val="tx2"/>
                </a:solidFill>
              </a:rPr>
              <a:t>representing heat propagation in the  </a:t>
            </a:r>
            <a:r>
              <a:rPr lang="en-CA" dirty="0">
                <a:solidFill>
                  <a:schemeClr val="tx2"/>
                </a:solidFill>
              </a:rPr>
              <a:t>LHC dipole magnet. I = 4200 A , B = 2.88 T 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6792" y="743596"/>
            <a:ext cx="289808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Model Description</a:t>
            </a:r>
            <a:endParaRPr lang="en-GB" u="sng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725595" y="729744"/>
            <a:ext cx="249472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Workflow Description</a:t>
            </a:r>
            <a:endParaRPr lang="en-GB" u="sng" dirty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1D FEM Coil Model Development Workflow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5633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99666" y="608543"/>
            <a:ext cx="8882429" cy="5619642"/>
          </a:xfrm>
          <a:prstGeom prst="rect">
            <a:avLst/>
          </a:prstGeom>
          <a:noFill/>
          <a:ln w="25400">
            <a:solidFill>
              <a:schemeClr val="accent6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176" y="753145"/>
            <a:ext cx="2639045" cy="236380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20227" y="938875"/>
            <a:ext cx="6138219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Equivalent cable magnetization model: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No need to model in detail the cable internal structure;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E</a:t>
            </a:r>
            <a:r>
              <a:rPr lang="en-GB" sz="1400" dirty="0" smtClean="0"/>
              <a:t>ddy-currents magnetization is related directly with magnetic flux change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L</a:t>
            </a:r>
            <a:r>
              <a:rPr lang="en-GB" sz="1400" dirty="0" smtClean="0"/>
              <a:t>aws of Faraday-Lenz and Ampere </a:t>
            </a:r>
            <a:br>
              <a:rPr lang="en-GB" sz="1400" dirty="0" smtClean="0"/>
            </a:br>
            <a:r>
              <a:rPr lang="en-GB" sz="1400" dirty="0" smtClean="0"/>
              <a:t>are combined with a-priori knowledge about eddy currents path.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075" y="2363584"/>
            <a:ext cx="1728000" cy="26161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6516" y="2719388"/>
            <a:ext cx="1728000" cy="26161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0956" y="3196406"/>
            <a:ext cx="1728000" cy="26161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5395" y="3545633"/>
            <a:ext cx="1728000" cy="261616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41965" y="2034496"/>
            <a:ext cx="12282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Flux density [T]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176405" y="2363584"/>
            <a:ext cx="13644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Flux change [T/s]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953751" y="2667770"/>
            <a:ext cx="15424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200" dirty="0">
                <a:solidFill>
                  <a:srgbClr val="00B050"/>
                </a:solidFill>
              </a:rPr>
              <a:t>E</a:t>
            </a:r>
            <a:r>
              <a:rPr lang="en-GB" sz="1200" dirty="0" smtClean="0">
                <a:solidFill>
                  <a:srgbClr val="00B050"/>
                </a:solidFill>
              </a:rPr>
              <a:t>quivalent</a:t>
            </a:r>
            <a:endParaRPr lang="en-GB" sz="1200" dirty="0">
              <a:solidFill>
                <a:srgbClr val="00B050"/>
              </a:solidFill>
            </a:endParaRPr>
          </a:p>
          <a:p>
            <a:pPr algn="ctr"/>
            <a:r>
              <a:rPr lang="en-GB" sz="1200" dirty="0" smtClean="0">
                <a:solidFill>
                  <a:srgbClr val="00B050"/>
                </a:solidFill>
              </a:rPr>
              <a:t>magnetization [A/m]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95395" y="3221649"/>
            <a:ext cx="18886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Induced currents [A/m^2]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26997" y="5187947"/>
            <a:ext cx="14581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00B050"/>
                </a:solidFill>
              </a:rPr>
              <a:t>Transient analysis: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rgbClr val="00B050"/>
                </a:solidFill>
              </a:rPr>
              <a:t>dI</a:t>
            </a:r>
            <a:r>
              <a:rPr lang="en-GB" sz="1200" dirty="0" smtClean="0">
                <a:solidFill>
                  <a:srgbClr val="00B050"/>
                </a:solidFill>
              </a:rPr>
              <a:t>/</a:t>
            </a:r>
            <a:r>
              <a:rPr lang="en-GB" sz="1200" dirty="0" err="1" smtClean="0">
                <a:solidFill>
                  <a:srgbClr val="00B050"/>
                </a:solidFill>
              </a:rPr>
              <a:t>dt</a:t>
            </a:r>
            <a:r>
              <a:rPr lang="en-GB" sz="1200" dirty="0" smtClean="0">
                <a:solidFill>
                  <a:srgbClr val="00B050"/>
                </a:solidFill>
              </a:rPr>
              <a:t> = 10 [A/s]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B050"/>
                </a:solidFill>
              </a:rPr>
              <a:t>t       = 10 [s]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28432" y="595417"/>
            <a:ext cx="289808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Model Description</a:t>
            </a:r>
            <a:endParaRPr lang="en-GB" u="sng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FEM Feasibility study: D1 magnet</a:t>
            </a:r>
            <a:endParaRPr lang="en-GB" sz="2800" b="1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90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637717" y="1414574"/>
            <a:ext cx="124104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 smtClean="0"/>
              <a:t>Magnet Features: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Materials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50" dirty="0"/>
          </a:p>
        </p:txBody>
      </p:sp>
      <p:pic>
        <p:nvPicPr>
          <p:cNvPr id="1030" name="Picture 6" descr="http://nhlearningsolutions.com/Portals/0/EasyDNNnews/1124/excel-ico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749" y="141457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567711" y="2518028"/>
            <a:ext cx="1301959" cy="12234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b="1" dirty="0" smtClean="0"/>
              <a:t>OOP</a:t>
            </a:r>
            <a:r>
              <a:rPr lang="en-GB" sz="1050" dirty="0" smtClean="0"/>
              <a:t> application</a:t>
            </a:r>
            <a:br>
              <a:rPr lang="en-GB" sz="1050" dirty="0" smtClean="0"/>
            </a:br>
            <a:r>
              <a:rPr lang="en-GB" sz="1050" dirty="0" smtClean="0"/>
              <a:t>for model creation: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Geometry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Materials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Physics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Mesh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Studies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7048" y="2530540"/>
            <a:ext cx="612000" cy="58823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3349" y="1514095"/>
            <a:ext cx="576000" cy="53962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757" y="2644348"/>
            <a:ext cx="540000" cy="540000"/>
          </a:xfrm>
          <a:prstGeom prst="rect">
            <a:avLst/>
          </a:prstGeom>
        </p:spPr>
      </p:pic>
      <p:cxnSp>
        <p:nvCxnSpPr>
          <p:cNvPr id="36" name="Straight Arrow Connector 35"/>
          <p:cNvCxnSpPr/>
          <p:nvPr/>
        </p:nvCxnSpPr>
        <p:spPr>
          <a:xfrm>
            <a:off x="2156671" y="2100999"/>
            <a:ext cx="0" cy="43904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541895" y="2856864"/>
            <a:ext cx="766720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613462" y="2933255"/>
            <a:ext cx="55335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 smtClean="0">
                <a:solidFill>
                  <a:srgbClr val="00B050"/>
                </a:solidFill>
              </a:rPr>
              <a:t>.mph </a:t>
            </a:r>
            <a:br>
              <a:rPr lang="en-GB" sz="1050" dirty="0" smtClean="0">
                <a:solidFill>
                  <a:srgbClr val="00B050"/>
                </a:solidFill>
              </a:rPr>
            </a:br>
            <a:r>
              <a:rPr lang="en-GB" sz="1050" dirty="0" smtClean="0">
                <a:solidFill>
                  <a:srgbClr val="00B050"/>
                </a:solidFill>
              </a:rPr>
              <a:t>model</a:t>
            </a:r>
            <a:endParaRPr lang="en-GB" sz="1050" dirty="0">
              <a:solidFill>
                <a:srgbClr val="00B05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160890" y="2436204"/>
            <a:ext cx="247772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err="1" smtClean="0"/>
              <a:t>Comsol</a:t>
            </a:r>
            <a:r>
              <a:rPr lang="en-GB" sz="1050" dirty="0" smtClean="0"/>
              <a:t> server: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 smtClean="0"/>
              <a:t>Model dynamic repository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 smtClean="0"/>
              <a:t>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50" dirty="0" smtClean="0"/>
              <a:t>Tasks allocation</a:t>
            </a:r>
            <a:br>
              <a:rPr lang="en-GB" sz="1050" dirty="0" smtClean="0"/>
            </a:br>
            <a:endParaRPr lang="en-US" sz="1050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094" y="3930708"/>
            <a:ext cx="468000" cy="608160"/>
          </a:xfrm>
          <a:prstGeom prst="rect">
            <a:avLst/>
          </a:prstGeom>
        </p:spPr>
      </p:pic>
      <p:cxnSp>
        <p:nvCxnSpPr>
          <p:cNvPr id="50" name="Straight Arrow Connector 49"/>
          <p:cNvCxnSpPr/>
          <p:nvPr/>
        </p:nvCxnSpPr>
        <p:spPr>
          <a:xfrm>
            <a:off x="3756091" y="3256348"/>
            <a:ext cx="0" cy="588043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2766171" y="3986952"/>
            <a:ext cx="74892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 err="1" smtClean="0"/>
              <a:t>Comsol</a:t>
            </a:r>
            <a:r>
              <a:rPr lang="en-GB" sz="1050" dirty="0" smtClean="0"/>
              <a:t/>
            </a:r>
            <a:br>
              <a:rPr lang="en-GB" sz="1050" dirty="0" smtClean="0"/>
            </a:br>
            <a:r>
              <a:rPr lang="en-GB" sz="1050" dirty="0" smtClean="0"/>
              <a:t>engine(s)</a:t>
            </a:r>
            <a:endParaRPr lang="en-US" sz="1050" dirty="0"/>
          </a:p>
        </p:txBody>
      </p:sp>
      <p:sp>
        <p:nvSpPr>
          <p:cNvPr id="58" name="Rectangle 57"/>
          <p:cNvSpPr/>
          <p:nvPr/>
        </p:nvSpPr>
        <p:spPr>
          <a:xfrm>
            <a:off x="4184094" y="1607744"/>
            <a:ext cx="91884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 err="1" smtClean="0"/>
              <a:t>Comsol</a:t>
            </a:r>
            <a:r>
              <a:rPr lang="en-GB" sz="1050" dirty="0" smtClean="0"/>
              <a:t> GUI</a:t>
            </a:r>
            <a:endParaRPr lang="en-US" sz="1050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3778213" y="2146030"/>
            <a:ext cx="0" cy="335017"/>
          </a:xfrm>
          <a:prstGeom prst="straightConnector1">
            <a:avLst/>
          </a:prstGeom>
          <a:ln w="19050"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973" y="3936929"/>
            <a:ext cx="468000" cy="60816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824" y="3912034"/>
            <a:ext cx="468000" cy="608160"/>
          </a:xfrm>
          <a:prstGeom prst="rect">
            <a:avLst/>
          </a:prstGeom>
        </p:spPr>
      </p:pic>
      <p:cxnSp>
        <p:nvCxnSpPr>
          <p:cNvPr id="77" name="Straight Arrow Connector 76"/>
          <p:cNvCxnSpPr/>
          <p:nvPr/>
        </p:nvCxnSpPr>
        <p:spPr>
          <a:xfrm>
            <a:off x="3741720" y="4531494"/>
            <a:ext cx="0" cy="80801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8" name="Picture 7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168" y="5468909"/>
            <a:ext cx="540000" cy="540000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0069" y="5435372"/>
            <a:ext cx="648000" cy="607074"/>
          </a:xfrm>
          <a:prstGeom prst="rect">
            <a:avLst/>
          </a:prstGeom>
        </p:spPr>
      </p:pic>
      <p:sp>
        <p:nvSpPr>
          <p:cNvPr id="76" name="Rectangle 75"/>
          <p:cNvSpPr/>
          <p:nvPr/>
        </p:nvSpPr>
        <p:spPr>
          <a:xfrm>
            <a:off x="2274447" y="5493149"/>
            <a:ext cx="83869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 smtClean="0"/>
              <a:t>Post</a:t>
            </a:r>
            <a:br>
              <a:rPr lang="en-GB" sz="1050" dirty="0" smtClean="0"/>
            </a:br>
            <a:r>
              <a:rPr lang="en-GB" sz="1050" dirty="0" smtClean="0"/>
              <a:t>processing</a:t>
            </a:r>
            <a:endParaRPr lang="en-US" sz="1050" dirty="0"/>
          </a:p>
        </p:txBody>
      </p:sp>
      <p:sp>
        <p:nvSpPr>
          <p:cNvPr id="2" name="Rectangle 1"/>
          <p:cNvSpPr/>
          <p:nvPr/>
        </p:nvSpPr>
        <p:spPr>
          <a:xfrm>
            <a:off x="4535939" y="3632642"/>
            <a:ext cx="995935" cy="1322527"/>
          </a:xfrm>
          <a:prstGeom prst="rect">
            <a:avLst/>
          </a:prstGeom>
          <a:noFill/>
          <a:ln>
            <a:solidFill>
              <a:srgbClr val="33CC33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3741721" y="4945026"/>
            <a:ext cx="746348" cy="0"/>
          </a:xfrm>
          <a:prstGeom prst="straightConnector1">
            <a:avLst/>
          </a:prstGeom>
          <a:ln w="1905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3741721" y="3624050"/>
            <a:ext cx="794218" cy="0"/>
          </a:xfrm>
          <a:prstGeom prst="straightConnector1">
            <a:avLst/>
          </a:prstGeom>
          <a:ln w="19050">
            <a:solidFill>
              <a:srgbClr val="00B05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490" y="1532323"/>
            <a:ext cx="1990725" cy="344805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4732481" y="3234712"/>
            <a:ext cx="74090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 smtClean="0">
                <a:solidFill>
                  <a:srgbClr val="00B050"/>
                </a:solidFill>
              </a:rPr>
              <a:t>*Optional</a:t>
            </a:r>
            <a:br>
              <a:rPr lang="en-GB" sz="1050" dirty="0" smtClean="0">
                <a:solidFill>
                  <a:srgbClr val="00B050"/>
                </a:solidFill>
              </a:rPr>
            </a:br>
            <a:r>
              <a:rPr lang="en-GB" sz="1050" dirty="0" smtClean="0">
                <a:solidFill>
                  <a:srgbClr val="00B050"/>
                </a:solidFill>
              </a:rPr>
              <a:t>cluster</a:t>
            </a:r>
            <a:endParaRPr lang="en-US" sz="1050" dirty="0">
              <a:solidFill>
                <a:srgbClr val="00B05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966263" y="5137447"/>
            <a:ext cx="2807179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 smtClean="0">
                <a:solidFill>
                  <a:schemeClr val="tx2"/>
                </a:solidFill>
              </a:rPr>
              <a:t>352 different domains to be defined:</a:t>
            </a:r>
          </a:p>
          <a:p>
            <a:pPr marL="171450" indent="-171450">
              <a:buFontTx/>
              <a:buChar char="-"/>
            </a:pPr>
            <a:r>
              <a:rPr lang="en-GB" sz="1050" dirty="0" smtClean="0">
                <a:solidFill>
                  <a:schemeClr val="tx2"/>
                </a:solidFill>
              </a:rPr>
              <a:t>Geometry</a:t>
            </a:r>
          </a:p>
          <a:p>
            <a:pPr marL="171450" indent="-171450">
              <a:buFontTx/>
              <a:buChar char="-"/>
            </a:pPr>
            <a:r>
              <a:rPr lang="en-GB" sz="1050" dirty="0" smtClean="0">
                <a:solidFill>
                  <a:schemeClr val="tx2"/>
                </a:solidFill>
              </a:rPr>
              <a:t>Materials</a:t>
            </a:r>
          </a:p>
          <a:p>
            <a:pPr marL="171450" indent="-171450">
              <a:buFontTx/>
              <a:buChar char="-"/>
            </a:pPr>
            <a:r>
              <a:rPr lang="en-GB" sz="1050" dirty="0" smtClean="0">
                <a:solidFill>
                  <a:schemeClr val="tx2"/>
                </a:solidFill>
              </a:rPr>
              <a:t>Physics</a:t>
            </a:r>
          </a:p>
          <a:p>
            <a:pPr marL="171450" indent="-171450">
              <a:buFontTx/>
              <a:buChar char="-"/>
            </a:pPr>
            <a:r>
              <a:rPr lang="en-GB" sz="1050" dirty="0" smtClean="0">
                <a:solidFill>
                  <a:schemeClr val="tx2"/>
                </a:solidFill>
              </a:rPr>
              <a:t>Post-processing</a:t>
            </a:r>
          </a:p>
          <a:p>
            <a:r>
              <a:rPr lang="en-GB" sz="1050" dirty="0" smtClean="0">
                <a:solidFill>
                  <a:schemeClr val="tx2"/>
                </a:solidFill>
              </a:rPr>
              <a:t>Therefore, the process has to be automated</a:t>
            </a:r>
            <a:endParaRPr lang="en-US" sz="1050" dirty="0">
              <a:solidFill>
                <a:schemeClr val="tx2"/>
              </a:solidFill>
            </a:endParaRPr>
          </a:p>
        </p:txBody>
      </p: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96411" y="746457"/>
            <a:ext cx="8923123" cy="5455680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8371" y="798648"/>
            <a:ext cx="289808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Workflow Description</a:t>
            </a:r>
            <a:endParaRPr lang="en-GB" u="sng" dirty="0"/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FEM Feasibility study: D1 magnet</a:t>
            </a:r>
            <a:endParaRPr lang="en-GB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41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4914331" y="2209693"/>
            <a:ext cx="1541145" cy="368618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/>
              <a:t>Coil Geometry</a:t>
            </a:r>
          </a:p>
        </p:txBody>
      </p:sp>
      <p:pic>
        <p:nvPicPr>
          <p:cNvPr id="45" name="Picture 44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5772569" y="3307020"/>
            <a:ext cx="1828801" cy="2428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5056117" y="1611842"/>
            <a:ext cx="5501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CAD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66493" y="1611842"/>
            <a:ext cx="7232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ROXIE</a:t>
            </a:r>
          </a:p>
        </p:txBody>
      </p:sp>
      <p:cxnSp>
        <p:nvCxnSpPr>
          <p:cNvPr id="48" name="Straight Arrow Connector 47"/>
          <p:cNvCxnSpPr>
            <a:stCxn id="46" idx="2"/>
          </p:cNvCxnSpPr>
          <p:nvPr/>
        </p:nvCxnSpPr>
        <p:spPr>
          <a:xfrm flipH="1">
            <a:off x="5275047" y="1911924"/>
            <a:ext cx="56146" cy="2950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7" idx="2"/>
          </p:cNvCxnSpPr>
          <p:nvPr/>
        </p:nvCxnSpPr>
        <p:spPr>
          <a:xfrm flipH="1">
            <a:off x="5944983" y="1911924"/>
            <a:ext cx="83148" cy="284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3350969" y="2738174"/>
            <a:ext cx="3104507" cy="368618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Automatic detection of thermal contacts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350969" y="3244131"/>
            <a:ext cx="3104507" cy="648721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/>
              <a:t/>
            </a:r>
            <a:br>
              <a:rPr lang="en-GB" sz="1350" dirty="0"/>
            </a:br>
            <a:r>
              <a:rPr lang="en-GB" sz="1350" dirty="0"/>
              <a:t>3D FEM Model</a:t>
            </a:r>
          </a:p>
          <a:p>
            <a:pPr algn="ctr"/>
            <a:r>
              <a:rPr lang="en-GB" sz="1350" dirty="0"/>
              <a:t> Unstructured | Structured	</a:t>
            </a:r>
            <a:br>
              <a:rPr lang="en-GB" sz="1350" dirty="0"/>
            </a:br>
            <a:endParaRPr lang="en-GB" sz="1350" dirty="0"/>
          </a:p>
        </p:txBody>
      </p:sp>
      <p:sp>
        <p:nvSpPr>
          <p:cNvPr id="52" name="Rectangle 51"/>
          <p:cNvSpPr/>
          <p:nvPr/>
        </p:nvSpPr>
        <p:spPr>
          <a:xfrm>
            <a:off x="3350968" y="4069957"/>
            <a:ext cx="3104507" cy="448979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/>
              <a:t>Physics</a:t>
            </a:r>
          </a:p>
          <a:p>
            <a:pPr algn="ctr"/>
            <a:r>
              <a:rPr lang="en-GB" sz="1350" dirty="0"/>
              <a:t>   Heat Exchange| Magnet, Helium</a:t>
            </a:r>
          </a:p>
        </p:txBody>
      </p:sp>
      <p:sp>
        <p:nvSpPr>
          <p:cNvPr id="53" name="Rectangle 52"/>
          <p:cNvSpPr/>
          <p:nvPr/>
        </p:nvSpPr>
        <p:spPr>
          <a:xfrm>
            <a:off x="3362076" y="4676748"/>
            <a:ext cx="3093399" cy="368618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/>
              <a:t>Solver</a:t>
            </a:r>
          </a:p>
        </p:txBody>
      </p:sp>
      <p:sp>
        <p:nvSpPr>
          <p:cNvPr id="54" name="Rectangle 53"/>
          <p:cNvSpPr/>
          <p:nvPr/>
        </p:nvSpPr>
        <p:spPr>
          <a:xfrm>
            <a:off x="3350969" y="2208861"/>
            <a:ext cx="1541145" cy="368618"/>
          </a:xfrm>
          <a:prstGeom prst="rect">
            <a:avLst/>
          </a:prstGeom>
          <a:ln w="28575">
            <a:gradFill>
              <a:gsLst>
                <a:gs pos="100000">
                  <a:srgbClr val="FF0000"/>
                </a:gs>
                <a:gs pos="0">
                  <a:srgbClr val="00B0F0"/>
                </a:gs>
              </a:gsLst>
              <a:lin ang="5400000" scaled="1"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/>
              <a:t>Additional elements</a:t>
            </a:r>
          </a:p>
        </p:txBody>
      </p:sp>
      <p:sp>
        <p:nvSpPr>
          <p:cNvPr id="55" name="Right Brace 54"/>
          <p:cNvSpPr/>
          <p:nvPr/>
        </p:nvSpPr>
        <p:spPr>
          <a:xfrm>
            <a:off x="3052565" y="1592161"/>
            <a:ext cx="238301" cy="16020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6" name="TextBox 55"/>
          <p:cNvSpPr txBox="1"/>
          <p:nvPr/>
        </p:nvSpPr>
        <p:spPr>
          <a:xfrm>
            <a:off x="1219848" y="1639868"/>
            <a:ext cx="1871025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Heaters</a:t>
            </a:r>
          </a:p>
          <a:p>
            <a:r>
              <a:rPr lang="en-GB" sz="1350" dirty="0"/>
              <a:t>Central Post</a:t>
            </a:r>
          </a:p>
          <a:p>
            <a:r>
              <a:rPr lang="en-GB" sz="1350" dirty="0"/>
              <a:t>Wedges</a:t>
            </a:r>
          </a:p>
          <a:p>
            <a:r>
              <a:rPr lang="en-GB" sz="1350" dirty="0" smtClean="0"/>
              <a:t>Mid-plane </a:t>
            </a:r>
            <a:r>
              <a:rPr lang="en-GB" sz="1350" dirty="0"/>
              <a:t>insulation</a:t>
            </a:r>
          </a:p>
          <a:p>
            <a:r>
              <a:rPr lang="en-GB" sz="1350" dirty="0"/>
              <a:t>Interlayer insulation</a:t>
            </a:r>
          </a:p>
          <a:p>
            <a:r>
              <a:rPr lang="en-GB" sz="1350" dirty="0"/>
              <a:t>Entire </a:t>
            </a:r>
            <a:r>
              <a:rPr lang="en-GB" sz="1350" dirty="0" smtClean="0"/>
              <a:t>cold-mass</a:t>
            </a:r>
            <a:endParaRPr lang="en-GB" sz="1350" dirty="0"/>
          </a:p>
          <a:p>
            <a:r>
              <a:rPr lang="en-GB" sz="1350" dirty="0"/>
              <a:t>Water Heat Exchange</a:t>
            </a:r>
          </a:p>
        </p:txBody>
      </p:sp>
      <p:cxnSp>
        <p:nvCxnSpPr>
          <p:cNvPr id="57" name="Straight Arrow Connector 56"/>
          <p:cNvCxnSpPr>
            <a:stCxn id="46" idx="2"/>
            <a:endCxn id="54" idx="0"/>
          </p:cNvCxnSpPr>
          <p:nvPr/>
        </p:nvCxnSpPr>
        <p:spPr>
          <a:xfrm flipH="1">
            <a:off x="4121542" y="1911924"/>
            <a:ext cx="1209651" cy="2969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698489" y="1402738"/>
            <a:ext cx="151195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Coil geometry</a:t>
            </a:r>
          </a:p>
          <a:p>
            <a:r>
              <a:rPr lang="en-GB" sz="1350" dirty="0"/>
              <a:t>Winding direction</a:t>
            </a:r>
          </a:p>
        </p:txBody>
      </p:sp>
      <p:cxnSp>
        <p:nvCxnSpPr>
          <p:cNvPr id="59" name="Straight Arrow Connector 58"/>
          <p:cNvCxnSpPr>
            <a:endCxn id="51" idx="1"/>
          </p:cNvCxnSpPr>
          <p:nvPr/>
        </p:nvCxnSpPr>
        <p:spPr>
          <a:xfrm flipV="1">
            <a:off x="2956869" y="3568492"/>
            <a:ext cx="394100" cy="18343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536460" y="3568492"/>
            <a:ext cx="1644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00B050"/>
                </a:solidFill>
              </a:rPr>
              <a:t>#1 How to adaptively mesh 3D to get 1D performance?</a:t>
            </a:r>
          </a:p>
        </p:txBody>
      </p:sp>
      <p:sp>
        <p:nvSpPr>
          <p:cNvPr id="61" name="Right Brace 60"/>
          <p:cNvSpPr/>
          <p:nvPr/>
        </p:nvSpPr>
        <p:spPr>
          <a:xfrm>
            <a:off x="6849575" y="1670686"/>
            <a:ext cx="167666" cy="3374681"/>
          </a:xfrm>
          <a:prstGeom prst="rightBrac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2" name="TextBox 61"/>
          <p:cNvSpPr txBox="1"/>
          <p:nvPr/>
        </p:nvSpPr>
        <p:spPr>
          <a:xfrm>
            <a:off x="3907524" y="5045365"/>
            <a:ext cx="23743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00B050"/>
                </a:solidFill>
              </a:rPr>
              <a:t>#3 Performance optimisation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430089" y="1156013"/>
            <a:ext cx="32856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solidFill>
                  <a:srgbClr val="00B050"/>
                </a:solidFill>
              </a:rPr>
              <a:t>#2 </a:t>
            </a:r>
            <a:r>
              <a:rPr lang="en-GB" sz="1350" dirty="0">
                <a:solidFill>
                  <a:srgbClr val="00B050"/>
                </a:solidFill>
              </a:rPr>
              <a:t>Tips on how to read geometry from CAD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49807" y="5776910"/>
            <a:ext cx="60548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Meeting with Sven </a:t>
            </a:r>
            <a:r>
              <a:rPr lang="en-GB" sz="1350" dirty="0" err="1" smtClean="0"/>
              <a:t>Friedel</a:t>
            </a:r>
            <a:r>
              <a:rPr lang="en-GB" sz="1350" dirty="0" smtClean="0"/>
              <a:t> at COMSOL HQ Switzerland in Zurich – 7 Sep 15</a:t>
            </a:r>
            <a:endParaRPr lang="en-GB" sz="1350" dirty="0"/>
          </a:p>
        </p:txBody>
      </p:sp>
      <p:sp>
        <p:nvSpPr>
          <p:cNvPr id="65" name="TextBox 64"/>
          <p:cNvSpPr txBox="1"/>
          <p:nvPr/>
        </p:nvSpPr>
        <p:spPr>
          <a:xfrm>
            <a:off x="7058426" y="3070040"/>
            <a:ext cx="16441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solidFill>
                  <a:srgbClr val="00B050"/>
                </a:solidFill>
              </a:rPr>
              <a:t>(</a:t>
            </a:r>
            <a:r>
              <a:rPr lang="en-GB" sz="1350" dirty="0">
                <a:solidFill>
                  <a:srgbClr val="00B050"/>
                </a:solidFill>
              </a:rPr>
              <a:t>COMSOL API</a:t>
            </a:r>
            <a:r>
              <a:rPr lang="en-GB" sz="1350" dirty="0" smtClean="0">
                <a:solidFill>
                  <a:srgbClr val="00B050"/>
                </a:solidFill>
              </a:rPr>
              <a:t>)</a:t>
            </a:r>
            <a:br>
              <a:rPr lang="en-GB" sz="1350" dirty="0" smtClean="0">
                <a:solidFill>
                  <a:srgbClr val="00B050"/>
                </a:solidFill>
              </a:rPr>
            </a:br>
            <a:r>
              <a:rPr lang="en-GB" sz="1350" dirty="0" smtClean="0">
                <a:solidFill>
                  <a:srgbClr val="00B050"/>
                </a:solidFill>
              </a:rPr>
              <a:t>MATLAB/Java</a:t>
            </a:r>
            <a:endParaRPr lang="en-GB" sz="1350" dirty="0">
              <a:solidFill>
                <a:srgbClr val="00B050"/>
              </a:solidFill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3D FEM Coil Model Development Workflow</a:t>
            </a:r>
            <a:endParaRPr lang="en-GB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95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9946" y="1333500"/>
            <a:ext cx="8226854" cy="40767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Overview</a:t>
            </a:r>
            <a:r>
              <a:rPr lang="pl-PL" dirty="0" smtClean="0">
                <a:solidFill>
                  <a:schemeClr val="accent1"/>
                </a:solidFill>
              </a:rPr>
              <a:t/>
            </a:r>
            <a:br>
              <a:rPr lang="pl-PL" dirty="0" smtClean="0">
                <a:solidFill>
                  <a:schemeClr val="accent1"/>
                </a:solidFill>
              </a:rPr>
            </a:br>
            <a:r>
              <a:rPr lang="pl-PL" dirty="0" smtClean="0">
                <a:solidFill>
                  <a:schemeClr val="accent1"/>
                </a:solidFill>
              </a:rPr>
              <a:t>Common Workflow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chemeClr val="accent1"/>
                </a:solidFill>
              </a:rPr>
              <a:t>Network Solvers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FEM Solvers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Co-Simulation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7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89566" y="6351670"/>
            <a:ext cx="8705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Meeting with </a:t>
            </a:r>
            <a:r>
              <a:rPr lang="en-GB" dirty="0" err="1" smtClean="0"/>
              <a:t>Prof.</a:t>
            </a:r>
            <a:r>
              <a:rPr lang="en-GB" dirty="0" smtClean="0"/>
              <a:t> Sebastian </a:t>
            </a:r>
            <a:r>
              <a:rPr lang="en-GB" dirty="0" err="1" smtClean="0"/>
              <a:t>Schoeps</a:t>
            </a:r>
            <a:r>
              <a:rPr lang="en-GB" dirty="0" smtClean="0"/>
              <a:t> at TU Darmstadt on 23-27</a:t>
            </a:r>
            <a:r>
              <a:rPr lang="pl-PL" dirty="0" smtClean="0"/>
              <a:t>.03.</a:t>
            </a:r>
            <a:r>
              <a:rPr lang="en-GB" dirty="0" smtClean="0"/>
              <a:t>15</a:t>
            </a:r>
          </a:p>
        </p:txBody>
      </p:sp>
      <p:cxnSp>
        <p:nvCxnSpPr>
          <p:cNvPr id="7" name="Łącznik prosty 478"/>
          <p:cNvCxnSpPr/>
          <p:nvPr/>
        </p:nvCxnSpPr>
        <p:spPr>
          <a:xfrm flipH="1" flipV="1">
            <a:off x="7049978" y="3301445"/>
            <a:ext cx="1074435" cy="104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323"/>
          <p:cNvCxnSpPr/>
          <p:nvPr/>
        </p:nvCxnSpPr>
        <p:spPr>
          <a:xfrm flipH="1">
            <a:off x="360952" y="3690706"/>
            <a:ext cx="3028951" cy="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cxnSp>
        <p:nvCxnSpPr>
          <p:cNvPr id="9" name="Łącznik prosty 323"/>
          <p:cNvCxnSpPr/>
          <p:nvPr/>
        </p:nvCxnSpPr>
        <p:spPr>
          <a:xfrm flipH="1">
            <a:off x="1704539" y="1360909"/>
            <a:ext cx="1692784" cy="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sp>
        <p:nvSpPr>
          <p:cNvPr id="10" name="Title 1"/>
          <p:cNvSpPr txBox="1">
            <a:spLocks/>
          </p:cNvSpPr>
          <p:nvPr/>
        </p:nvSpPr>
        <p:spPr>
          <a:xfrm>
            <a:off x="1312371" y="3005396"/>
            <a:ext cx="1367659" cy="311930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1600" u="sng" dirty="0" smtClean="0">
                <a:solidFill>
                  <a:schemeClr val="tx2"/>
                </a:solidFill>
              </a:rPr>
              <a:t>Electrical part</a:t>
            </a:r>
            <a:endParaRPr lang="en-GB" sz="1600" u="sng" dirty="0">
              <a:solidFill>
                <a:schemeClr val="tx2"/>
              </a:solidFill>
            </a:endParaRPr>
          </a:p>
        </p:txBody>
      </p:sp>
      <p:grpSp>
        <p:nvGrpSpPr>
          <p:cNvPr id="11" name="Grupa 318"/>
          <p:cNvGrpSpPr/>
          <p:nvPr/>
        </p:nvGrpSpPr>
        <p:grpSpPr>
          <a:xfrm>
            <a:off x="1284678" y="1263119"/>
            <a:ext cx="415926" cy="215265"/>
            <a:chOff x="0" y="0"/>
            <a:chExt cx="540630" cy="222350"/>
          </a:xfrm>
        </p:grpSpPr>
        <p:sp>
          <p:nvSpPr>
            <p:cNvPr id="12" name="Łuk 319"/>
            <p:cNvSpPr/>
            <p:nvPr/>
          </p:nvSpPr>
          <p:spPr>
            <a:xfrm>
              <a:off x="0" y="6350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3" name="Łuk 320"/>
            <p:cNvSpPr/>
            <p:nvPr/>
          </p:nvSpPr>
          <p:spPr>
            <a:xfrm>
              <a:off x="180210" y="3175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4" name="Łuk 321"/>
            <p:cNvSpPr/>
            <p:nvPr/>
          </p:nvSpPr>
          <p:spPr>
            <a:xfrm>
              <a:off x="360420" y="0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cxnSp>
        <p:nvCxnSpPr>
          <p:cNvPr id="15" name="Łącznik prosty 323"/>
          <p:cNvCxnSpPr/>
          <p:nvPr/>
        </p:nvCxnSpPr>
        <p:spPr>
          <a:xfrm flipH="1">
            <a:off x="360952" y="1365989"/>
            <a:ext cx="923726" cy="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cxnSp>
        <p:nvCxnSpPr>
          <p:cNvPr id="16" name="Łącznik prosty ze strzałką 324"/>
          <p:cNvCxnSpPr/>
          <p:nvPr/>
        </p:nvCxnSpPr>
        <p:spPr>
          <a:xfrm>
            <a:off x="2612463" y="1360909"/>
            <a:ext cx="114300" cy="3175"/>
          </a:xfrm>
          <a:prstGeom prst="straightConnector1">
            <a:avLst/>
          </a:prstGeom>
          <a:ln w="1270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Pole tekstowe 138"/>
          <p:cNvSpPr txBox="1"/>
          <p:nvPr/>
        </p:nvSpPr>
        <p:spPr>
          <a:xfrm>
            <a:off x="1312371" y="952427"/>
            <a:ext cx="41211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pl-PL" sz="1000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Pole tekstowe 138"/>
          <p:cNvSpPr txBox="1"/>
          <p:nvPr/>
        </p:nvSpPr>
        <p:spPr>
          <a:xfrm>
            <a:off x="2054615" y="961328"/>
            <a:ext cx="412115" cy="31115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pl-PL" sz="10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9" name="Grupa 342"/>
          <p:cNvGrpSpPr/>
          <p:nvPr/>
        </p:nvGrpSpPr>
        <p:grpSpPr>
          <a:xfrm>
            <a:off x="2075891" y="2089253"/>
            <a:ext cx="690246" cy="474345"/>
            <a:chOff x="1706036" y="2000333"/>
            <a:chExt cx="690750" cy="474664"/>
          </a:xfrm>
        </p:grpSpPr>
        <p:grpSp>
          <p:nvGrpSpPr>
            <p:cNvPr id="20" name="Grupa 343"/>
            <p:cNvGrpSpPr/>
            <p:nvPr/>
          </p:nvGrpSpPr>
          <p:grpSpPr>
            <a:xfrm>
              <a:off x="1843700" y="2000333"/>
              <a:ext cx="415926" cy="215900"/>
              <a:chOff x="0" y="0"/>
              <a:chExt cx="540630" cy="222350"/>
            </a:xfrm>
          </p:grpSpPr>
          <p:sp>
            <p:nvSpPr>
              <p:cNvPr id="29" name="Łuk 352"/>
              <p:cNvSpPr/>
              <p:nvPr/>
            </p:nvSpPr>
            <p:spPr>
              <a:xfrm>
                <a:off x="0" y="6350"/>
                <a:ext cx="180210" cy="216000"/>
              </a:xfrm>
              <a:prstGeom prst="arc">
                <a:avLst>
                  <a:gd name="adj1" fmla="val 10877445"/>
                  <a:gd name="adj2" fmla="val 0"/>
                </a:avLst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0" name="Łuk 353"/>
              <p:cNvSpPr/>
              <p:nvPr/>
            </p:nvSpPr>
            <p:spPr>
              <a:xfrm>
                <a:off x="180210" y="3175"/>
                <a:ext cx="180210" cy="216000"/>
              </a:xfrm>
              <a:prstGeom prst="arc">
                <a:avLst>
                  <a:gd name="adj1" fmla="val 10877445"/>
                  <a:gd name="adj2" fmla="val 0"/>
                </a:avLst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31" name="Łuk 354"/>
              <p:cNvSpPr/>
              <p:nvPr/>
            </p:nvSpPr>
            <p:spPr>
              <a:xfrm>
                <a:off x="360420" y="0"/>
                <a:ext cx="180210" cy="216000"/>
              </a:xfrm>
              <a:prstGeom prst="arc">
                <a:avLst>
                  <a:gd name="adj1" fmla="val 10877445"/>
                  <a:gd name="adj2" fmla="val 0"/>
                </a:avLst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21" name="Prostokąt 344"/>
            <p:cNvSpPr/>
            <p:nvPr/>
          </p:nvSpPr>
          <p:spPr>
            <a:xfrm rot="5400000">
              <a:off x="1974934" y="2241634"/>
              <a:ext cx="151130" cy="315595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22" name="Łącznik prosty 345"/>
            <p:cNvCxnSpPr/>
            <p:nvPr/>
          </p:nvCxnSpPr>
          <p:spPr>
            <a:xfrm flipH="1">
              <a:off x="1714500" y="2104434"/>
              <a:ext cx="137667" cy="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23" name="Łącznik prosty 346"/>
            <p:cNvCxnSpPr/>
            <p:nvPr/>
          </p:nvCxnSpPr>
          <p:spPr>
            <a:xfrm flipH="1">
              <a:off x="2259626" y="2097704"/>
              <a:ext cx="137160" cy="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24" name="Łącznik prosty 347"/>
            <p:cNvCxnSpPr/>
            <p:nvPr/>
          </p:nvCxnSpPr>
          <p:spPr>
            <a:xfrm flipH="1">
              <a:off x="1706036" y="2409234"/>
              <a:ext cx="180000" cy="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25" name="Łącznik prosty 348"/>
            <p:cNvCxnSpPr/>
            <p:nvPr/>
          </p:nvCxnSpPr>
          <p:spPr>
            <a:xfrm flipH="1" flipV="1">
              <a:off x="1714500" y="2097203"/>
              <a:ext cx="0" cy="32400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26" name="Łącznik prosty 349"/>
            <p:cNvCxnSpPr/>
            <p:nvPr/>
          </p:nvCxnSpPr>
          <p:spPr>
            <a:xfrm flipH="1">
              <a:off x="2215811" y="2409255"/>
              <a:ext cx="179705" cy="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27" name="Łącznik prosty 350"/>
            <p:cNvCxnSpPr/>
            <p:nvPr/>
          </p:nvCxnSpPr>
          <p:spPr>
            <a:xfrm flipH="1" flipV="1">
              <a:off x="2387600" y="2097203"/>
              <a:ext cx="0" cy="32400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28" name="Łącznik prosty ze strzałką 351"/>
            <p:cNvCxnSpPr/>
            <p:nvPr/>
          </p:nvCxnSpPr>
          <p:spPr>
            <a:xfrm rot="5400000" flipH="1">
              <a:off x="2328693" y="2269054"/>
              <a:ext cx="114300" cy="3175"/>
            </a:xfrm>
            <a:prstGeom prst="straightConnector1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32" name="Pole tekstowe 138"/>
          <p:cNvSpPr txBox="1"/>
          <p:nvPr/>
        </p:nvSpPr>
        <p:spPr>
          <a:xfrm>
            <a:off x="2204793" y="2130529"/>
            <a:ext cx="431800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if,y,</a:t>
            </a:r>
            <a:r>
              <a:rPr lang="pl-PL" sz="1000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" name="Pole tekstowe 138"/>
          <p:cNvSpPr txBox="1"/>
          <p:nvPr/>
        </p:nvSpPr>
        <p:spPr>
          <a:xfrm>
            <a:off x="2701363" y="2227684"/>
            <a:ext cx="431800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if,y,</a:t>
            </a:r>
            <a:r>
              <a:rPr lang="pl-PL" sz="1000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34" name="Grupa 357"/>
          <p:cNvGrpSpPr/>
          <p:nvPr/>
        </p:nvGrpSpPr>
        <p:grpSpPr>
          <a:xfrm>
            <a:off x="713181" y="2089253"/>
            <a:ext cx="690246" cy="474345"/>
            <a:chOff x="1706036" y="2000333"/>
            <a:chExt cx="690750" cy="474664"/>
          </a:xfrm>
        </p:grpSpPr>
        <p:grpSp>
          <p:nvGrpSpPr>
            <p:cNvPr id="35" name="Grupa 358"/>
            <p:cNvGrpSpPr/>
            <p:nvPr/>
          </p:nvGrpSpPr>
          <p:grpSpPr>
            <a:xfrm>
              <a:off x="1843700" y="2000333"/>
              <a:ext cx="415926" cy="215900"/>
              <a:chOff x="0" y="0"/>
              <a:chExt cx="540630" cy="222350"/>
            </a:xfrm>
          </p:grpSpPr>
          <p:sp>
            <p:nvSpPr>
              <p:cNvPr id="44" name="Łuk 367"/>
              <p:cNvSpPr/>
              <p:nvPr/>
            </p:nvSpPr>
            <p:spPr>
              <a:xfrm>
                <a:off x="0" y="6350"/>
                <a:ext cx="180210" cy="216000"/>
              </a:xfrm>
              <a:prstGeom prst="arc">
                <a:avLst>
                  <a:gd name="adj1" fmla="val 10877445"/>
                  <a:gd name="adj2" fmla="val 0"/>
                </a:avLst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5" name="Łuk 368"/>
              <p:cNvSpPr/>
              <p:nvPr/>
            </p:nvSpPr>
            <p:spPr>
              <a:xfrm>
                <a:off x="180210" y="3175"/>
                <a:ext cx="180210" cy="216000"/>
              </a:xfrm>
              <a:prstGeom prst="arc">
                <a:avLst>
                  <a:gd name="adj1" fmla="val 10877445"/>
                  <a:gd name="adj2" fmla="val 0"/>
                </a:avLst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46" name="Łuk 369"/>
              <p:cNvSpPr/>
              <p:nvPr/>
            </p:nvSpPr>
            <p:spPr>
              <a:xfrm>
                <a:off x="360420" y="0"/>
                <a:ext cx="180210" cy="216000"/>
              </a:xfrm>
              <a:prstGeom prst="arc">
                <a:avLst>
                  <a:gd name="adj1" fmla="val 10877445"/>
                  <a:gd name="adj2" fmla="val 0"/>
                </a:avLst>
              </a:prstGeom>
              <a:noFill/>
              <a:ln w="1905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36" name="Prostokąt 359"/>
            <p:cNvSpPr/>
            <p:nvPr/>
          </p:nvSpPr>
          <p:spPr>
            <a:xfrm rot="5400000">
              <a:off x="1974934" y="2241634"/>
              <a:ext cx="151130" cy="315595"/>
            </a:xfrm>
            <a:prstGeom prst="rect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37" name="Łącznik prosty 360"/>
            <p:cNvCxnSpPr/>
            <p:nvPr/>
          </p:nvCxnSpPr>
          <p:spPr>
            <a:xfrm flipH="1">
              <a:off x="1714500" y="2104434"/>
              <a:ext cx="137667" cy="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38" name="Łącznik prosty 361"/>
            <p:cNvCxnSpPr/>
            <p:nvPr/>
          </p:nvCxnSpPr>
          <p:spPr>
            <a:xfrm flipH="1">
              <a:off x="2259626" y="2097704"/>
              <a:ext cx="137160" cy="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39" name="Łącznik prosty 362"/>
            <p:cNvCxnSpPr/>
            <p:nvPr/>
          </p:nvCxnSpPr>
          <p:spPr>
            <a:xfrm flipH="1">
              <a:off x="1706036" y="2409234"/>
              <a:ext cx="180000" cy="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40" name="Łącznik prosty 363"/>
            <p:cNvCxnSpPr/>
            <p:nvPr/>
          </p:nvCxnSpPr>
          <p:spPr>
            <a:xfrm flipH="1" flipV="1">
              <a:off x="1714500" y="2097203"/>
              <a:ext cx="0" cy="32400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41" name="Łącznik prosty 364"/>
            <p:cNvCxnSpPr/>
            <p:nvPr/>
          </p:nvCxnSpPr>
          <p:spPr>
            <a:xfrm flipH="1">
              <a:off x="2215811" y="2409255"/>
              <a:ext cx="179705" cy="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42" name="Łącznik prosty 365"/>
            <p:cNvCxnSpPr/>
            <p:nvPr/>
          </p:nvCxnSpPr>
          <p:spPr>
            <a:xfrm flipH="1" flipV="1">
              <a:off x="2387600" y="2097203"/>
              <a:ext cx="0" cy="324000"/>
            </a:xfrm>
            <a:prstGeom prst="line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</p:cxnSp>
        <p:cxnSp>
          <p:nvCxnSpPr>
            <p:cNvPr id="43" name="Łącznik prosty ze strzałką 366"/>
            <p:cNvCxnSpPr/>
            <p:nvPr/>
          </p:nvCxnSpPr>
          <p:spPr>
            <a:xfrm rot="5400000" flipH="1">
              <a:off x="2328693" y="2188990"/>
              <a:ext cx="114300" cy="3175"/>
            </a:xfrm>
            <a:prstGeom prst="straightConnector1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47" name="Pole tekstowe 138"/>
          <p:cNvSpPr txBox="1"/>
          <p:nvPr/>
        </p:nvSpPr>
        <p:spPr>
          <a:xfrm>
            <a:off x="937333" y="2145134"/>
            <a:ext cx="431800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if,x,</a:t>
            </a:r>
            <a:r>
              <a:rPr lang="pl-PL" sz="1000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8" name="Pole tekstowe 138"/>
          <p:cNvSpPr txBox="1"/>
          <p:nvPr/>
        </p:nvSpPr>
        <p:spPr>
          <a:xfrm>
            <a:off x="1348998" y="2117519"/>
            <a:ext cx="431800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000" i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if,x,</a:t>
            </a:r>
            <a:r>
              <a:rPr lang="pl-PL" sz="10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Pole tekstowe 138"/>
          <p:cNvSpPr txBox="1"/>
          <p:nvPr/>
        </p:nvSpPr>
        <p:spPr>
          <a:xfrm>
            <a:off x="2558810" y="1456124"/>
            <a:ext cx="41211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0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0" name="Łuk 373"/>
          <p:cNvSpPr/>
          <p:nvPr/>
        </p:nvSpPr>
        <p:spPr>
          <a:xfrm rot="18132026">
            <a:off x="763978" y="1614274"/>
            <a:ext cx="1252220" cy="241300"/>
          </a:xfrm>
          <a:prstGeom prst="arc">
            <a:avLst>
              <a:gd name="adj1" fmla="val 11351911"/>
              <a:gd name="adj2" fmla="val 20559181"/>
            </a:avLst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1" name="Łuk 374"/>
          <p:cNvSpPr/>
          <p:nvPr/>
        </p:nvSpPr>
        <p:spPr>
          <a:xfrm rot="2410948" flipH="1">
            <a:off x="1271343" y="1720954"/>
            <a:ext cx="1382395" cy="270510"/>
          </a:xfrm>
          <a:prstGeom prst="arc">
            <a:avLst>
              <a:gd name="adj1" fmla="val 11434672"/>
              <a:gd name="adj2" fmla="val 21415823"/>
            </a:avLst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2" name="Pole tekstowe 138"/>
          <p:cNvSpPr txBox="1"/>
          <p:nvPr/>
        </p:nvSpPr>
        <p:spPr>
          <a:xfrm rot="2283902">
            <a:off x="2096843" y="1760324"/>
            <a:ext cx="53149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if,y,</a:t>
            </a:r>
            <a:r>
              <a:rPr lang="pl-PL" sz="1000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  <a:r>
              <a:rPr lang="pl-PL" sz="1000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3" name="Pole tekstowe 138"/>
          <p:cNvSpPr txBox="1"/>
          <p:nvPr/>
        </p:nvSpPr>
        <p:spPr>
          <a:xfrm rot="17690224">
            <a:off x="791283" y="1740639"/>
            <a:ext cx="53149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if,x,</a:t>
            </a:r>
            <a:r>
              <a:rPr lang="pl-PL" sz="1000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1,1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4" name="Pole tekstowe 138"/>
          <p:cNvSpPr txBox="1"/>
          <p:nvPr/>
        </p:nvSpPr>
        <p:spPr>
          <a:xfrm>
            <a:off x="789378" y="2515339"/>
            <a:ext cx="50990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if,x,</a:t>
            </a:r>
            <a:r>
              <a:rPr lang="pl-PL" sz="1000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5" name="Pole tekstowe 138"/>
          <p:cNvSpPr txBox="1"/>
          <p:nvPr/>
        </p:nvSpPr>
        <p:spPr>
          <a:xfrm>
            <a:off x="2221938" y="2503909"/>
            <a:ext cx="494030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if,y,</a:t>
            </a:r>
            <a:r>
              <a:rPr lang="pl-PL" sz="1000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6" name="Prostokąt 404"/>
          <p:cNvSpPr/>
          <p:nvPr/>
        </p:nvSpPr>
        <p:spPr>
          <a:xfrm rot="5400000">
            <a:off x="2190188" y="1191999"/>
            <a:ext cx="151130" cy="31496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7" name="Prostokąt 405"/>
          <p:cNvSpPr/>
          <p:nvPr/>
        </p:nvSpPr>
        <p:spPr>
          <a:xfrm rot="5400000">
            <a:off x="2620213" y="3533226"/>
            <a:ext cx="151130" cy="31496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58" name="Pole tekstowe 138"/>
          <p:cNvSpPr txBox="1"/>
          <p:nvPr/>
        </p:nvSpPr>
        <p:spPr>
          <a:xfrm>
            <a:off x="2262420" y="3701501"/>
            <a:ext cx="870744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baseline="-25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EE</a:t>
            </a:r>
            <a:r>
              <a:rPr lang="en-GB" sz="1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=0.06</a:t>
            </a:r>
            <a:r>
              <a:rPr lang="el-GR" sz="1000" dirty="0" smtClean="0">
                <a:latin typeface="Calibri" panose="020F0502020204030204" pitchFamily="34" charset="0"/>
                <a:ea typeface="Calibri" panose="020F0502020204030204" pitchFamily="34" charset="0"/>
              </a:rPr>
              <a:t>Ω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4710636" y="2857188"/>
            <a:ext cx="1637030" cy="454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1600" u="sng" dirty="0" smtClean="0">
                <a:solidFill>
                  <a:srgbClr val="FF0000"/>
                </a:solidFill>
              </a:rPr>
              <a:t>Thermal part</a:t>
            </a:r>
            <a:endParaRPr lang="en-GB" sz="1600" u="sng" dirty="0">
              <a:solidFill>
                <a:srgbClr val="FF0000"/>
              </a:solidFill>
            </a:endParaRPr>
          </a:p>
        </p:txBody>
      </p:sp>
      <p:cxnSp>
        <p:nvCxnSpPr>
          <p:cNvPr id="60" name="Łącznik prosty 323"/>
          <p:cNvCxnSpPr/>
          <p:nvPr/>
        </p:nvCxnSpPr>
        <p:spPr>
          <a:xfrm flipV="1">
            <a:off x="360952" y="1351475"/>
            <a:ext cx="0" cy="2350026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sp>
        <p:nvSpPr>
          <p:cNvPr id="61" name="Pole tekstowe 1719"/>
          <p:cNvSpPr txBox="1"/>
          <p:nvPr/>
        </p:nvSpPr>
        <p:spPr>
          <a:xfrm flipH="1">
            <a:off x="1057870" y="3233310"/>
            <a:ext cx="501015" cy="29273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9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PC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2" name="Grupa 1747"/>
          <p:cNvGrpSpPr/>
          <p:nvPr/>
        </p:nvGrpSpPr>
        <p:grpSpPr>
          <a:xfrm flipH="1">
            <a:off x="1003051" y="3493856"/>
            <a:ext cx="393065" cy="393700"/>
            <a:chOff x="2514600" y="82550"/>
            <a:chExt cx="393700" cy="393700"/>
          </a:xfrm>
        </p:grpSpPr>
        <p:sp>
          <p:nvSpPr>
            <p:cNvPr id="63" name="Elipsa 1748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64" name="Łącznik prosty ze strzałką 1751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chemeClr val="tx2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65" name="Łącznik prosty 323"/>
          <p:cNvCxnSpPr/>
          <p:nvPr/>
        </p:nvCxnSpPr>
        <p:spPr>
          <a:xfrm flipV="1">
            <a:off x="1825824" y="3701501"/>
            <a:ext cx="0" cy="473727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cxnSp>
        <p:nvCxnSpPr>
          <p:cNvPr id="66" name="Łącznik prosty 323"/>
          <p:cNvCxnSpPr/>
          <p:nvPr/>
        </p:nvCxnSpPr>
        <p:spPr>
          <a:xfrm flipH="1">
            <a:off x="1637516" y="3938363"/>
            <a:ext cx="360000" cy="1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cxnSp>
        <p:nvCxnSpPr>
          <p:cNvPr id="67" name="Łącznik prosty 323"/>
          <p:cNvCxnSpPr/>
          <p:nvPr/>
        </p:nvCxnSpPr>
        <p:spPr>
          <a:xfrm flipH="1">
            <a:off x="1704390" y="4022504"/>
            <a:ext cx="216000" cy="1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cxnSp>
        <p:nvCxnSpPr>
          <p:cNvPr id="68" name="Łącznik prosty 323"/>
          <p:cNvCxnSpPr/>
          <p:nvPr/>
        </p:nvCxnSpPr>
        <p:spPr>
          <a:xfrm flipH="1">
            <a:off x="1788210" y="4106324"/>
            <a:ext cx="90000" cy="1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grpSp>
        <p:nvGrpSpPr>
          <p:cNvPr id="69" name="Grupa 444"/>
          <p:cNvGrpSpPr/>
          <p:nvPr/>
        </p:nvGrpSpPr>
        <p:grpSpPr>
          <a:xfrm>
            <a:off x="8013288" y="3436697"/>
            <a:ext cx="222250" cy="222250"/>
            <a:chOff x="682163" y="743358"/>
            <a:chExt cx="222637" cy="222726"/>
          </a:xfrm>
        </p:grpSpPr>
        <p:sp>
          <p:nvSpPr>
            <p:cNvPr id="70" name="Elipsa 445"/>
            <p:cNvSpPr/>
            <p:nvPr/>
          </p:nvSpPr>
          <p:spPr>
            <a:xfrm>
              <a:off x="682163" y="743447"/>
              <a:ext cx="222637" cy="222637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71" name="Łącznik prosty ze strzałką 446"/>
            <p:cNvCxnSpPr/>
            <p:nvPr/>
          </p:nvCxnSpPr>
          <p:spPr>
            <a:xfrm flipV="1">
              <a:off x="793482" y="743358"/>
              <a:ext cx="0" cy="22261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Prostokąt 448"/>
          <p:cNvSpPr/>
          <p:nvPr/>
        </p:nvSpPr>
        <p:spPr>
          <a:xfrm rot="5400000">
            <a:off x="7499890" y="3207145"/>
            <a:ext cx="93345" cy="20574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73" name="Łącznik prosty 476"/>
          <p:cNvCxnSpPr/>
          <p:nvPr/>
        </p:nvCxnSpPr>
        <p:spPr>
          <a:xfrm>
            <a:off x="8120603" y="3298902"/>
            <a:ext cx="0" cy="1409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Pole tekstowe 138"/>
          <p:cNvSpPr txBox="1"/>
          <p:nvPr/>
        </p:nvSpPr>
        <p:spPr>
          <a:xfrm>
            <a:off x="7319233" y="3039187"/>
            <a:ext cx="447040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k</a:t>
            </a:r>
            <a:r>
              <a:rPr lang="pl-PL" sz="1000" i="1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He,b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5" name="Pole tekstowe 138"/>
          <p:cNvSpPr txBox="1"/>
          <p:nvPr/>
        </p:nvSpPr>
        <p:spPr>
          <a:xfrm>
            <a:off x="8175502" y="3404312"/>
            <a:ext cx="447040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6" name="Łącznik prosty 215"/>
          <p:cNvCxnSpPr/>
          <p:nvPr/>
        </p:nvCxnSpPr>
        <p:spPr>
          <a:xfrm>
            <a:off x="8123778" y="3658947"/>
            <a:ext cx="0" cy="1435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Łącznik prosty 216"/>
          <p:cNvCxnSpPr/>
          <p:nvPr/>
        </p:nvCxnSpPr>
        <p:spPr>
          <a:xfrm>
            <a:off x="7058232" y="3806267"/>
            <a:ext cx="1270" cy="1365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Łącznik prosty 217"/>
          <p:cNvCxnSpPr/>
          <p:nvPr/>
        </p:nvCxnSpPr>
        <p:spPr>
          <a:xfrm rot="5400000">
            <a:off x="8121238" y="3710382"/>
            <a:ext cx="0" cy="1790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Łącznik prosty 218"/>
          <p:cNvCxnSpPr/>
          <p:nvPr/>
        </p:nvCxnSpPr>
        <p:spPr>
          <a:xfrm rot="5400000">
            <a:off x="7049977" y="3860242"/>
            <a:ext cx="0" cy="1790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upa 221"/>
          <p:cNvGrpSpPr/>
          <p:nvPr/>
        </p:nvGrpSpPr>
        <p:grpSpPr>
          <a:xfrm>
            <a:off x="6905197" y="3432888"/>
            <a:ext cx="303530" cy="372744"/>
            <a:chOff x="0" y="0"/>
            <a:chExt cx="289650" cy="317499"/>
          </a:xfrm>
        </p:grpSpPr>
        <p:sp>
          <p:nvSpPr>
            <p:cNvPr id="81" name="Elipsa 222"/>
            <p:cNvSpPr/>
            <p:nvPr/>
          </p:nvSpPr>
          <p:spPr>
            <a:xfrm>
              <a:off x="1650" y="220133"/>
              <a:ext cx="288000" cy="97366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2" name="Prostokąt 223"/>
            <p:cNvSpPr/>
            <p:nvPr/>
          </p:nvSpPr>
          <p:spPr>
            <a:xfrm>
              <a:off x="0" y="27663"/>
              <a:ext cx="288376" cy="23283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3" name="Elipsa 224"/>
            <p:cNvSpPr/>
            <p:nvPr/>
          </p:nvSpPr>
          <p:spPr>
            <a:xfrm>
              <a:off x="1143" y="0"/>
              <a:ext cx="288000" cy="97366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84" name="Łącznik prosty 225"/>
            <p:cNvCxnSpPr/>
            <p:nvPr/>
          </p:nvCxnSpPr>
          <p:spPr>
            <a:xfrm>
              <a:off x="289143" y="48599"/>
              <a:ext cx="507" cy="2201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cxnSp>
          <p:nvCxnSpPr>
            <p:cNvPr id="85" name="Łącznik prosty 226"/>
            <p:cNvCxnSpPr/>
            <p:nvPr/>
          </p:nvCxnSpPr>
          <p:spPr>
            <a:xfrm>
              <a:off x="1143" y="48599"/>
              <a:ext cx="507" cy="2201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</p:grpSp>
      <p:sp>
        <p:nvSpPr>
          <p:cNvPr id="86" name="Pole tekstowe 138"/>
          <p:cNvSpPr txBox="1"/>
          <p:nvPr/>
        </p:nvSpPr>
        <p:spPr>
          <a:xfrm>
            <a:off x="6856302" y="3530677"/>
            <a:ext cx="41211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pl-PL" sz="1000" i="1" baseline="-250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th,b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87" name="Łącznik prosty 478"/>
          <p:cNvCxnSpPr/>
          <p:nvPr/>
        </p:nvCxnSpPr>
        <p:spPr>
          <a:xfrm>
            <a:off x="7053152" y="956238"/>
            <a:ext cx="0" cy="25433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Łuk 379"/>
          <p:cNvSpPr/>
          <p:nvPr/>
        </p:nvSpPr>
        <p:spPr>
          <a:xfrm rot="2521650" flipH="1">
            <a:off x="5355236" y="2609087"/>
            <a:ext cx="1979122" cy="517417"/>
          </a:xfrm>
          <a:prstGeom prst="arc">
            <a:avLst>
              <a:gd name="adj1" fmla="val 11362548"/>
              <a:gd name="adj2" fmla="val 21547296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89" name="Łuk 379"/>
          <p:cNvSpPr/>
          <p:nvPr/>
        </p:nvSpPr>
        <p:spPr>
          <a:xfrm rot="1013879" flipH="1">
            <a:off x="2583468" y="2917621"/>
            <a:ext cx="6569879" cy="1330295"/>
          </a:xfrm>
          <a:prstGeom prst="arc">
            <a:avLst>
              <a:gd name="adj1" fmla="val 12772015"/>
              <a:gd name="adj2" fmla="val 21497134"/>
            </a:avLst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0" name="Prostokąt 405"/>
          <p:cNvSpPr/>
          <p:nvPr/>
        </p:nvSpPr>
        <p:spPr>
          <a:xfrm rot="5400000" flipH="1">
            <a:off x="1555048" y="1645250"/>
            <a:ext cx="411785" cy="188084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dash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1" name="Pole tekstowe 138"/>
          <p:cNvSpPr txBox="1"/>
          <p:nvPr/>
        </p:nvSpPr>
        <p:spPr>
          <a:xfrm>
            <a:off x="3796333" y="2207133"/>
            <a:ext cx="83001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Q_ifcl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2" name="Straight Arrow Connector 91"/>
          <p:cNvCxnSpPr>
            <a:endCxn id="18" idx="3"/>
          </p:cNvCxnSpPr>
          <p:nvPr/>
        </p:nvCxnSpPr>
        <p:spPr>
          <a:xfrm flipV="1">
            <a:off x="2064686" y="1116903"/>
            <a:ext cx="402044" cy="46598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Prostokąt 404"/>
          <p:cNvSpPr/>
          <p:nvPr/>
        </p:nvSpPr>
        <p:spPr>
          <a:xfrm rot="5400000">
            <a:off x="5163551" y="1867765"/>
            <a:ext cx="731202" cy="67437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94" name="TextBox 93"/>
          <p:cNvSpPr txBox="1"/>
          <p:nvPr/>
        </p:nvSpPr>
        <p:spPr>
          <a:xfrm>
            <a:off x="4929885" y="1185782"/>
            <a:ext cx="1151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Heat load </a:t>
            </a:r>
          </a:p>
          <a:p>
            <a:r>
              <a:rPr lang="en-GB" sz="1600" dirty="0" smtClean="0"/>
              <a:t>calculation</a:t>
            </a:r>
          </a:p>
        </p:txBody>
      </p:sp>
      <p:cxnSp>
        <p:nvCxnSpPr>
          <p:cNvPr id="95" name="Łącznik prosty ze strzałką 324"/>
          <p:cNvCxnSpPr/>
          <p:nvPr/>
        </p:nvCxnSpPr>
        <p:spPr>
          <a:xfrm>
            <a:off x="4822693" y="1904172"/>
            <a:ext cx="369274" cy="0"/>
          </a:xfrm>
          <a:prstGeom prst="straightConnector1">
            <a:avLst/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Pole tekstowe 138"/>
          <p:cNvSpPr txBox="1"/>
          <p:nvPr/>
        </p:nvSpPr>
        <p:spPr>
          <a:xfrm>
            <a:off x="4439130" y="1741218"/>
            <a:ext cx="41211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pl-PL" sz="10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7" name="Łącznik prosty ze strzałką 324"/>
          <p:cNvCxnSpPr/>
          <p:nvPr/>
        </p:nvCxnSpPr>
        <p:spPr>
          <a:xfrm>
            <a:off x="4822693" y="2203877"/>
            <a:ext cx="369274" cy="0"/>
          </a:xfrm>
          <a:prstGeom prst="straightConnector1">
            <a:avLst/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Pole tekstowe 138"/>
          <p:cNvSpPr txBox="1"/>
          <p:nvPr/>
        </p:nvSpPr>
        <p:spPr>
          <a:xfrm>
            <a:off x="4439130" y="2004139"/>
            <a:ext cx="41211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i="1" dirty="0"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pl-PL" sz="1000" baseline="-25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9" name="Pole tekstowe 138"/>
          <p:cNvSpPr txBox="1"/>
          <p:nvPr/>
        </p:nvSpPr>
        <p:spPr>
          <a:xfrm>
            <a:off x="5757586" y="1754437"/>
            <a:ext cx="1920133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Q=q*</a:t>
            </a:r>
            <a:r>
              <a:rPr lang="en-GB" sz="10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Q_ohmic</a:t>
            </a:r>
            <a:r>
              <a:rPr lang="en-GB" sz="1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+(1-q)*</a:t>
            </a:r>
            <a:r>
              <a:rPr lang="en-GB" sz="10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Q_ifcl</a:t>
            </a:r>
            <a:r>
              <a:rPr lang="en-GB" sz="10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q = 1 if quenched, otherwise 0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0" name="Pole tekstowe 138"/>
          <p:cNvSpPr txBox="1"/>
          <p:nvPr/>
        </p:nvSpPr>
        <p:spPr>
          <a:xfrm rot="2388881">
            <a:off x="6126399" y="2405919"/>
            <a:ext cx="830015" cy="28765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Q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01" name="Łącznik prosty 478"/>
          <p:cNvCxnSpPr>
            <a:endCxn id="105" idx="0"/>
          </p:cNvCxnSpPr>
          <p:nvPr/>
        </p:nvCxnSpPr>
        <p:spPr>
          <a:xfrm flipH="1" flipV="1">
            <a:off x="4982372" y="956802"/>
            <a:ext cx="2073957" cy="130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Łącznik prosty 323"/>
          <p:cNvCxnSpPr/>
          <p:nvPr/>
        </p:nvCxnSpPr>
        <p:spPr>
          <a:xfrm flipV="1">
            <a:off x="3389903" y="1354559"/>
            <a:ext cx="0" cy="2350026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cxnSp>
        <p:nvCxnSpPr>
          <p:cNvPr id="103" name="Łącznik prosty 323"/>
          <p:cNvCxnSpPr/>
          <p:nvPr/>
        </p:nvCxnSpPr>
        <p:spPr>
          <a:xfrm flipV="1">
            <a:off x="2351996" y="961328"/>
            <a:ext cx="0" cy="201527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  <a:headEnd type="triangle" w="med" len="med"/>
            <a:tailEnd type="none" w="med" len="med"/>
          </a:ln>
          <a:effectLst/>
        </p:spPr>
      </p:cxnSp>
      <p:cxnSp>
        <p:nvCxnSpPr>
          <p:cNvPr id="104" name="Łącznik prosty 323"/>
          <p:cNvCxnSpPr/>
          <p:nvPr/>
        </p:nvCxnSpPr>
        <p:spPr>
          <a:xfrm flipH="1">
            <a:off x="2351996" y="943986"/>
            <a:ext cx="2047329" cy="4526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</p:cxnSp>
      <p:sp>
        <p:nvSpPr>
          <p:cNvPr id="105" name="Prostokąt 404"/>
          <p:cNvSpPr/>
          <p:nvPr/>
        </p:nvSpPr>
        <p:spPr>
          <a:xfrm rot="5400000">
            <a:off x="4439134" y="619616"/>
            <a:ext cx="412105" cy="67437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sp>
        <p:nvSpPr>
          <p:cNvPr id="106" name="TextBox 105"/>
          <p:cNvSpPr txBox="1"/>
          <p:nvPr/>
        </p:nvSpPr>
        <p:spPr>
          <a:xfrm>
            <a:off x="4223132" y="77742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R=f(T)</a:t>
            </a:r>
            <a:endParaRPr lang="en-GB" dirty="0"/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075" y="4116033"/>
            <a:ext cx="3564030" cy="2378564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750" y="4169318"/>
            <a:ext cx="3560233" cy="2376000"/>
          </a:xfrm>
          <a:prstGeom prst="rect">
            <a:avLst/>
          </a:prstGeom>
        </p:spPr>
      </p:pic>
      <p:sp>
        <p:nvSpPr>
          <p:cNvPr id="121" name="Rectangle 120"/>
          <p:cNvSpPr/>
          <p:nvPr/>
        </p:nvSpPr>
        <p:spPr>
          <a:xfrm>
            <a:off x="7735683" y="4282348"/>
            <a:ext cx="1499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1 ms time window, </a:t>
            </a:r>
            <a:endParaRPr lang="pl-PL" sz="1200" dirty="0" smtClean="0"/>
          </a:p>
          <a:p>
            <a:r>
              <a:rPr lang="en-GB" sz="1200" dirty="0" smtClean="0"/>
              <a:t>10 </a:t>
            </a:r>
            <a:r>
              <a:rPr lang="en-GB" sz="1200" dirty="0"/>
              <a:t>ms after quench</a:t>
            </a:r>
            <a:endParaRPr lang="pl-PL" sz="1200" dirty="0"/>
          </a:p>
        </p:txBody>
      </p:sp>
      <p:sp>
        <p:nvSpPr>
          <p:cNvPr id="122" name="Rectangle 121"/>
          <p:cNvSpPr/>
          <p:nvPr/>
        </p:nvSpPr>
        <p:spPr>
          <a:xfrm>
            <a:off x="3146058" y="4244232"/>
            <a:ext cx="14991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1 ms time window, </a:t>
            </a:r>
            <a:endParaRPr lang="pl-PL" sz="1200" dirty="0" smtClean="0"/>
          </a:p>
          <a:p>
            <a:r>
              <a:rPr lang="en-GB" sz="1200" dirty="0" smtClean="0"/>
              <a:t>1 </a:t>
            </a:r>
            <a:r>
              <a:rPr lang="en-GB" sz="1200" dirty="0"/>
              <a:t>ms after quench</a:t>
            </a:r>
            <a:endParaRPr lang="pl-PL" sz="1200" dirty="0"/>
          </a:p>
        </p:txBody>
      </p:sp>
      <p:sp>
        <p:nvSpPr>
          <p:cNvPr id="109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800" dirty="0">
                <a:solidFill>
                  <a:srgbClr val="00B050"/>
                </a:solidFill>
              </a:rPr>
              <a:t>Co-simulation of a single strand with MpCCI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110" name="Text Box 8"/>
          <p:cNvSpPr txBox="1">
            <a:spLocks noChangeArrowheads="1"/>
          </p:cNvSpPr>
          <p:nvPr/>
        </p:nvSpPr>
        <p:spPr bwMode="auto">
          <a:xfrm>
            <a:off x="99666" y="608543"/>
            <a:ext cx="8882429" cy="3596299"/>
          </a:xfrm>
          <a:prstGeom prst="rect">
            <a:avLst/>
          </a:prstGeom>
          <a:noFill/>
          <a:ln w="25400">
            <a:solidFill>
              <a:schemeClr val="accent6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111" name="Content Placeholder 2"/>
          <p:cNvSpPr txBox="1">
            <a:spLocks/>
          </p:cNvSpPr>
          <p:nvPr/>
        </p:nvSpPr>
        <p:spPr>
          <a:xfrm>
            <a:off x="28432" y="595417"/>
            <a:ext cx="289808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Model Description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104087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42838" y="626767"/>
            <a:ext cx="5419090" cy="3223260"/>
          </a:xfrm>
          <a:prstGeom prst="rect">
            <a:avLst/>
          </a:prstGeom>
        </p:spPr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610063" y="1166330"/>
            <a:ext cx="1771191" cy="28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Therma</a:t>
            </a:r>
            <a:r>
              <a:rPr lang="en-GB" sz="1200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 model B</a:t>
            </a: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610063" y="3406654"/>
            <a:ext cx="2007678" cy="299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Electrical model </a:t>
            </a: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A: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895363" y="3241904"/>
            <a:ext cx="200025" cy="200025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2904845" y="1241646"/>
            <a:ext cx="200025" cy="200025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38463" y="1241654"/>
            <a:ext cx="200025" cy="200025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838436" y="3243383"/>
            <a:ext cx="200025" cy="200025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6914913" y="3245097"/>
            <a:ext cx="200025" cy="200025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886338" y="1236800"/>
            <a:ext cx="200025" cy="200025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9" idx="0"/>
            <a:endCxn id="10" idx="4"/>
          </p:cNvCxnSpPr>
          <p:nvPr/>
        </p:nvCxnSpPr>
        <p:spPr>
          <a:xfrm flipV="1">
            <a:off x="2995376" y="1441671"/>
            <a:ext cx="0" cy="1800233"/>
          </a:xfrm>
          <a:prstGeom prst="straightConnector1">
            <a:avLst/>
          </a:prstGeom>
          <a:noFill/>
          <a:ln w="6350" cap="flat" cmpd="sng" algn="ctr">
            <a:gradFill>
              <a:gsLst>
                <a:gs pos="100000">
                  <a:srgbClr val="FF0000"/>
                </a:gs>
                <a:gs pos="0">
                  <a:schemeClr val="accent5"/>
                </a:gs>
              </a:gsLst>
              <a:lin ang="5400000" scaled="1"/>
            </a:gradFill>
            <a:prstDash val="dash"/>
            <a:miter lim="800000"/>
            <a:tailEnd type="triangle"/>
          </a:ln>
          <a:effectLst/>
        </p:spPr>
      </p:cxnSp>
      <p:cxnSp>
        <p:nvCxnSpPr>
          <p:cNvPr id="16" name="Straight Arrow Connector 15"/>
          <p:cNvCxnSpPr>
            <a:stCxn id="11" idx="3"/>
            <a:endCxn id="9" idx="7"/>
          </p:cNvCxnSpPr>
          <p:nvPr/>
        </p:nvCxnSpPr>
        <p:spPr>
          <a:xfrm flipH="1">
            <a:off x="3066095" y="1412386"/>
            <a:ext cx="1801661" cy="1858811"/>
          </a:xfrm>
          <a:prstGeom prst="straightConnector1">
            <a:avLst/>
          </a:prstGeom>
          <a:noFill/>
          <a:ln w="6350" cap="flat" cmpd="sng" algn="ctr">
            <a:gradFill>
              <a:gsLst>
                <a:gs pos="0">
                  <a:srgbClr val="FF0000"/>
                </a:gs>
                <a:gs pos="100000">
                  <a:schemeClr val="accent5"/>
                </a:gs>
              </a:gsLst>
              <a:lin ang="5400000" scaled="1"/>
            </a:gradFill>
            <a:prstDash val="dash"/>
            <a:miter lim="800000"/>
            <a:tailEnd type="triangle"/>
          </a:ln>
          <a:effectLst/>
        </p:spPr>
      </p:cxn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2056036" y="2040649"/>
            <a:ext cx="982200" cy="56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2)  </a:t>
            </a:r>
            <a:r>
              <a:rPr kumimoji="0" lang="pl-PL" sz="12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kumimoji="0" lang="pl-PL" sz="1200" b="0" i="1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r>
              <a:rPr kumimoji="0" lang="pl-PL" sz="12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Q</a:t>
            </a:r>
            <a:r>
              <a:rPr kumimoji="0" lang="en-GB" sz="1200" b="0" i="0" u="none" strike="noStrike" kern="0" cap="none" spc="0" normalizeH="0" baseline="-2500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ifcl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     dim 1x1</a:t>
            </a:r>
            <a:b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8" name="Straight Arrow Connector 17"/>
          <p:cNvCxnSpPr>
            <a:stCxn id="10" idx="6"/>
            <a:endCxn id="11" idx="2"/>
          </p:cNvCxnSpPr>
          <p:nvPr/>
        </p:nvCxnSpPr>
        <p:spPr>
          <a:xfrm>
            <a:off x="3104870" y="1341659"/>
            <a:ext cx="1733593" cy="8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Text Box 2"/>
          <p:cNvSpPr txBox="1">
            <a:spLocks noChangeArrowheads="1"/>
          </p:cNvSpPr>
          <p:nvPr/>
        </p:nvSpPr>
        <p:spPr bwMode="auto">
          <a:xfrm rot="18996077">
            <a:off x="3256185" y="1672893"/>
            <a:ext cx="982200" cy="56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4)   </a:t>
            </a:r>
            <a: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dim 1x1</a:t>
            </a:r>
            <a:b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878"/>
              <p:cNvSpPr txBox="1"/>
              <p:nvPr/>
            </p:nvSpPr>
            <p:spPr>
              <a:xfrm rot="18914141">
                <a:off x="3360960" y="1767251"/>
                <a:ext cx="1090295" cy="563880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11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kumimoji="0" lang="pl-PL" sz="11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0" lang="pl-PL" sz="11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r>
                        <a:rPr kumimoji="0" lang="pl-PL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kumimoji="0" lang="en-GB" sz="11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kumimoji="0" lang="pl-PL" sz="11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𝑖</m:t>
                          </m:r>
                          <m:r>
                            <a:rPr kumimoji="0" lang="pl-PL" sz="11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kumimoji="0" lang="pl-PL" sz="11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kumimoji="0" lang="en-GB" sz="11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pl-PL" sz="11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pl-PL" sz="11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0" lang="pl-PL" sz="11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en-GB" sz="11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pl-PL" sz="11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pl-PL" sz="11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0" lang="pl-PL" sz="11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8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914141">
                <a:off x="3360960" y="1767251"/>
                <a:ext cx="1090295" cy="563880"/>
              </a:xfrm>
              <a:prstGeom prst="rect">
                <a:avLst/>
              </a:prstGeom>
              <a:blipFill rotWithShape="0">
                <a:blip r:embed="rId2"/>
                <a:stretch>
                  <a:fillRect l="-37824" t="-66667" r="-82383" b="-54688"/>
                </a:stretch>
              </a:blipFill>
            </p:spPr>
            <p:txBody>
              <a:bodyPr/>
              <a:lstStyle/>
              <a:p>
                <a:r>
                  <a:rPr lang="pl-P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3837154" y="1041406"/>
            <a:ext cx="372659" cy="32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3) 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094218" y="3116836"/>
            <a:ext cx="1743048" cy="325068"/>
            <a:chOff x="1388210" y="4395352"/>
            <a:chExt cx="1743048" cy="325068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1388210" y="4618627"/>
              <a:ext cx="1743048" cy="1479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2131146" y="4395352"/>
              <a:ext cx="372659" cy="325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</a:rPr>
                <a:t>5) 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7161928" y="2066030"/>
            <a:ext cx="1809611" cy="30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MpCCI serial </a:t>
            </a:r>
            <a:r>
              <a:rPr kumimoji="0" lang="pl-PL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kumimoji="0" lang="pl-PL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kumimoji="0" lang="pl-PL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simulation </a:t>
            </a:r>
            <a:r>
              <a:rPr kumimoji="0" lang="pl-PL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coupling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4646779" y="2259586"/>
            <a:ext cx="372659" cy="32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6) 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7" name="Straight Arrow Connector 26"/>
          <p:cNvCxnSpPr>
            <a:endCxn id="9" idx="2"/>
          </p:cNvCxnSpPr>
          <p:nvPr/>
        </p:nvCxnSpPr>
        <p:spPr>
          <a:xfrm>
            <a:off x="1742838" y="3340851"/>
            <a:ext cx="1152471" cy="533"/>
          </a:xfrm>
          <a:prstGeom prst="straightConnector1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2225908" y="3118326"/>
            <a:ext cx="372659" cy="32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1) 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9" name="Straight Arrow Connector 28"/>
          <p:cNvCxnSpPr>
            <a:stCxn id="11" idx="6"/>
            <a:endCxn id="14" idx="2"/>
          </p:cNvCxnSpPr>
          <p:nvPr/>
        </p:nvCxnSpPr>
        <p:spPr>
          <a:xfrm flipV="1">
            <a:off x="5049918" y="1336813"/>
            <a:ext cx="1847850" cy="4854"/>
          </a:xfrm>
          <a:prstGeom prst="straightConnector1">
            <a:avLst/>
          </a:prstGeom>
          <a:noFill/>
          <a:ln w="63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5822438" y="1088744"/>
            <a:ext cx="372659" cy="32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7) 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5675479" y="2116652"/>
            <a:ext cx="372659" cy="32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8) 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049918" y="3050102"/>
            <a:ext cx="1876452" cy="325068"/>
            <a:chOff x="3343910" y="4328618"/>
            <a:chExt cx="1876452" cy="325068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3343910" y="4620106"/>
              <a:ext cx="1876452" cy="1714"/>
            </a:xfrm>
            <a:prstGeom prst="straightConnector1">
              <a:avLst/>
            </a:prstGeom>
            <a:noFill/>
            <a:ln w="6350" cap="flat" cmpd="sng" algn="ctr">
              <a:solidFill>
                <a:srgbClr val="5B9BD5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4" name="Text Box 2"/>
            <p:cNvSpPr txBox="1">
              <a:spLocks noChangeArrowheads="1"/>
            </p:cNvSpPr>
            <p:nvPr/>
          </p:nvSpPr>
          <p:spPr bwMode="auto">
            <a:xfrm>
              <a:off x="4169496" y="4328618"/>
              <a:ext cx="372659" cy="325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6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Calibri" panose="020F0502020204030204" pitchFamily="34" charset="0"/>
                </a:rPr>
                <a:t>9) 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6704180" y="2202377"/>
            <a:ext cx="420284" cy="325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</a:rPr>
              <a:t>10) 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0" y="4030152"/>
            <a:ext cx="9144000" cy="2013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pl-PL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Code B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Matlab electrical network should be 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simulated</a:t>
            </a:r>
            <a:r>
              <a:rPr lang="pl-PL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obtain current </a:t>
            </a:r>
            <a:r>
              <a:rPr lang="en-GB" sz="1400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400" baseline="-25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magnetic field </a:t>
            </a:r>
            <a:r>
              <a:rPr lang="en-GB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400" i="1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AC losses – </a:t>
            </a:r>
            <a:r>
              <a:rPr lang="en-GB" sz="14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</a:t>
            </a:r>
            <a:r>
              <a:rPr lang="en-GB" sz="1400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ifcl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pl-PL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GB" sz="1400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magnetic field </a:t>
            </a:r>
            <a:r>
              <a:rPr lang="en-GB" sz="1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400" i="1" baseline="-25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4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GB" sz="1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</a:t>
            </a:r>
            <a:r>
              <a:rPr lang="en-GB" sz="1400" baseline="-25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ifcl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are passed to the </a:t>
            </a:r>
            <a:r>
              <a:rPr lang="en-GB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Code A</a:t>
            </a:r>
            <a:r>
              <a:rPr lang="pl-PL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pl-PL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Code A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pl-PL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COMSOL 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receives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appropriate signals from </a:t>
            </a:r>
            <a:r>
              <a:rPr lang="en-GB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Code B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runs a simulation for certain time span. 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 is a temperature distribution in the 1D turn that allows calculating resistance value at each node.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sum of resistances </a:t>
            </a:r>
            <a:r>
              <a:rPr lang="en-GB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GB" sz="14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(turn is a series connection of nodes) 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 then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passed to the </a:t>
            </a:r>
            <a:r>
              <a:rPr lang="en-GB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Code B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that will include it </a:t>
            </a:r>
            <a:r>
              <a:rPr lang="en-GB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electrical network calculations as a lumped resistance.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+mj-lt"/>
              <a:buAutoNum type="arabicParenR"/>
            </a:pPr>
            <a:r>
              <a:rPr lang="pl-PL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Repeat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Arrow Connector 36"/>
          <p:cNvCxnSpPr>
            <a:stCxn id="14" idx="3"/>
            <a:endCxn id="12" idx="7"/>
          </p:cNvCxnSpPr>
          <p:nvPr/>
        </p:nvCxnSpPr>
        <p:spPr>
          <a:xfrm flipH="1">
            <a:off x="5009168" y="1407532"/>
            <a:ext cx="1906463" cy="1865144"/>
          </a:xfrm>
          <a:prstGeom prst="straightConnector1">
            <a:avLst/>
          </a:prstGeom>
          <a:noFill/>
          <a:ln w="6350" cap="flat" cmpd="sng" algn="ctr">
            <a:gradFill>
              <a:gsLst>
                <a:gs pos="0">
                  <a:srgbClr val="FF0000"/>
                </a:gs>
                <a:gs pos="100000">
                  <a:schemeClr val="accent5"/>
                </a:gs>
              </a:gsLst>
              <a:lin ang="5400000" scaled="1"/>
            </a:gradFill>
            <a:prstDash val="dash"/>
            <a:miter lim="800000"/>
            <a:tailEnd type="triangle"/>
          </a:ln>
          <a:effectLst/>
        </p:spPr>
      </p:cxnSp>
      <p:cxnSp>
        <p:nvCxnSpPr>
          <p:cNvPr id="38" name="Straight Arrow Connector 37"/>
          <p:cNvCxnSpPr/>
          <p:nvPr/>
        </p:nvCxnSpPr>
        <p:spPr>
          <a:xfrm flipV="1">
            <a:off x="4940149" y="1412403"/>
            <a:ext cx="0" cy="1800233"/>
          </a:xfrm>
          <a:prstGeom prst="straightConnector1">
            <a:avLst/>
          </a:prstGeom>
          <a:noFill/>
          <a:ln w="6350" cap="flat" cmpd="sng" algn="ctr">
            <a:gradFill>
              <a:gsLst>
                <a:gs pos="100000">
                  <a:srgbClr val="FF0000"/>
                </a:gs>
                <a:gs pos="0">
                  <a:schemeClr val="accent5"/>
                </a:gs>
              </a:gsLst>
              <a:lin ang="5400000" scaled="1"/>
            </a:gradFill>
            <a:prstDash val="dash"/>
            <a:miter lim="800000"/>
            <a:tailEnd type="triangle"/>
          </a:ln>
          <a:effectLst/>
        </p:spPr>
      </p:cxnSp>
      <p:cxnSp>
        <p:nvCxnSpPr>
          <p:cNvPr id="39" name="Straight Arrow Connector 38"/>
          <p:cNvCxnSpPr/>
          <p:nvPr/>
        </p:nvCxnSpPr>
        <p:spPr>
          <a:xfrm flipV="1">
            <a:off x="7000864" y="1445811"/>
            <a:ext cx="0" cy="1800233"/>
          </a:xfrm>
          <a:prstGeom prst="straightConnector1">
            <a:avLst/>
          </a:prstGeom>
          <a:noFill/>
          <a:ln w="6350" cap="flat" cmpd="sng" algn="ctr">
            <a:gradFill>
              <a:gsLst>
                <a:gs pos="100000">
                  <a:srgbClr val="FF0000"/>
                </a:gs>
                <a:gs pos="0">
                  <a:schemeClr val="accent5"/>
                </a:gs>
              </a:gsLst>
              <a:lin ang="5400000" scaled="1"/>
            </a:gradFill>
            <a:prstDash val="dash"/>
            <a:miter lim="800000"/>
            <a:tailEnd type="triangle"/>
          </a:ln>
          <a:effectLst/>
        </p:spPr>
      </p:cxnSp>
      <p:sp>
        <p:nvSpPr>
          <p:cNvPr id="40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800" dirty="0">
                <a:solidFill>
                  <a:srgbClr val="00B050"/>
                </a:solidFill>
              </a:rPr>
              <a:t>Co-simulation: weak coupling with 1D COMSOL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41" name="Text Box 8"/>
          <p:cNvSpPr txBox="1">
            <a:spLocks noChangeArrowheads="1"/>
          </p:cNvSpPr>
          <p:nvPr/>
        </p:nvSpPr>
        <p:spPr bwMode="auto">
          <a:xfrm>
            <a:off x="22159" y="746457"/>
            <a:ext cx="9085629" cy="5297388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tIns="36000" rIns="36000" bIns="0" anchor="ctr">
            <a:noAutofit/>
          </a:bodyPr>
          <a:lstStyle>
            <a:defPPr>
              <a:defRPr lang="en-US"/>
            </a:defPPr>
            <a:lvl1pPr algn="ctr" fontAlgn="auto">
              <a:spcBef>
                <a:spcPct val="50000"/>
              </a:spcBef>
              <a:spcAft>
                <a:spcPts val="0"/>
              </a:spcAft>
              <a:defRPr sz="2400" b="1">
                <a:solidFill>
                  <a:srgbClr val="002060"/>
                </a:solidFill>
              </a:defRPr>
            </a:lvl1pPr>
          </a:lstStyle>
          <a:p>
            <a:pPr marL="0" marR="0" lvl="0" indent="0" algn="r" defTabSz="457200" eaLnBrk="1" fontAlgn="auto" latinLnBrk="0" hangingPunct="1">
              <a:lnSpc>
                <a:spcPts val="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rbel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6761" y="726985"/>
            <a:ext cx="2898084" cy="4064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800" u="sng" dirty="0" smtClean="0"/>
              <a:t>Workflow Description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3082256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8" grpId="0"/>
      <p:bldP spid="3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18" y="1844741"/>
            <a:ext cx="4675061" cy="20562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1083" y="1624771"/>
            <a:ext cx="2286001" cy="346097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306521" y="3029536"/>
            <a:ext cx="582570" cy="3257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4284399" y="2143940"/>
            <a:ext cx="582570" cy="3257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168438" y="2133479"/>
            <a:ext cx="582570" cy="3257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207670" y="3039214"/>
            <a:ext cx="582570" cy="3257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20227" y="801807"/>
            <a:ext cx="62508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LEM-FEM approach: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PSPICE performs electrical network analysis;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COMSOL takes care about solving the electro-thermal problem.</a:t>
            </a:r>
            <a:endParaRPr lang="en-US" sz="1600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4889091" y="3311014"/>
            <a:ext cx="120199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20227" y="4055880"/>
            <a:ext cx="424667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Benefits: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Full electro-thermal dynamic phenomena;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Full electro dynamic circuit analysis;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Nodal structure suitable for parallelism.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091083" y="5170370"/>
            <a:ext cx="21162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Flux density [T] - D1 magnet</a:t>
            </a:r>
            <a:endParaRPr lang="en-US" sz="12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rgbClr val="00B050"/>
                </a:solidFill>
              </a:rPr>
              <a:t>Co-simulation</a:t>
            </a:r>
            <a:r>
              <a:rPr lang="pl-PL" sz="2800" dirty="0">
                <a:solidFill>
                  <a:srgbClr val="00B050"/>
                </a:solidFill>
              </a:rPr>
              <a:t>: LEM-FEM codes for RB model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5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roup 149"/>
          <p:cNvGrpSpPr/>
          <p:nvPr/>
        </p:nvGrpSpPr>
        <p:grpSpPr>
          <a:xfrm>
            <a:off x="366326" y="840564"/>
            <a:ext cx="7839019" cy="5187240"/>
            <a:chOff x="1358315" y="1083283"/>
            <a:chExt cx="6432638" cy="4682560"/>
          </a:xfrm>
        </p:grpSpPr>
        <p:sp>
          <p:nvSpPr>
            <p:cNvPr id="148" name="Text Box 8"/>
            <p:cNvSpPr txBox="1">
              <a:spLocks noChangeArrowheads="1"/>
            </p:cNvSpPr>
            <p:nvPr/>
          </p:nvSpPr>
          <p:spPr bwMode="auto">
            <a:xfrm>
              <a:off x="1418969" y="1142160"/>
              <a:ext cx="6371984" cy="4623683"/>
            </a:xfrm>
            <a:prstGeom prst="rect">
              <a:avLst/>
            </a:prstGeom>
            <a:solidFill>
              <a:srgbClr val="60B5CC">
                <a:lumMod val="40000"/>
                <a:lumOff val="60000"/>
                <a:alpha val="43000"/>
              </a:srgbClr>
            </a:solidFill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36000" rIns="36000" bIns="0" anchor="ctr">
              <a:noAutofit/>
            </a:bodyPr>
            <a:lstStyle>
              <a:defPPr>
                <a:defRPr lang="en-US"/>
              </a:defPPr>
              <a:lvl1pPr algn="ctr" fontAlgn="auto">
                <a:spcBef>
                  <a:spcPct val="50000"/>
                </a:spcBef>
                <a:spcAft>
                  <a:spcPts val="0"/>
                </a:spcAft>
                <a:defRPr sz="2400" b="1">
                  <a:solidFill>
                    <a:srgbClr val="002060"/>
                  </a:solidFill>
                </a:defRPr>
              </a:lvl1pPr>
            </a:lstStyle>
            <a:p>
              <a:pPr marL="0" marR="0" lvl="0" indent="0" algn="r" defTabSz="457200" eaLnBrk="1" fontAlgn="auto" latinLnBrk="0" hangingPunct="1">
                <a:lnSpc>
                  <a:spcPts val="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rbel"/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358315" y="1083283"/>
              <a:ext cx="39252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800" dirty="0" smtClean="0">
                  <a:solidFill>
                    <a:srgbClr val="0B387C"/>
                  </a:solidFill>
                </a:rPr>
                <a:t>Goals, Strategy, Tactics</a:t>
              </a:r>
              <a:endParaRPr lang="pl-PL" sz="2800" dirty="0">
                <a:solidFill>
                  <a:srgbClr val="0B387C"/>
                </a:solidFill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905928" y="1230403"/>
            <a:ext cx="6979657" cy="4491547"/>
            <a:chOff x="905928" y="1230403"/>
            <a:chExt cx="6979657" cy="4491547"/>
          </a:xfrm>
        </p:grpSpPr>
        <p:sp>
          <p:nvSpPr>
            <p:cNvPr id="170" name="Prostokąt 15"/>
            <p:cNvSpPr/>
            <p:nvPr/>
          </p:nvSpPr>
          <p:spPr>
            <a:xfrm>
              <a:off x="905928" y="1348463"/>
              <a:ext cx="6979657" cy="437348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pl-PL" dirty="0" smtClean="0"/>
                <a:t>c</a:t>
              </a:r>
              <a:endParaRPr lang="pl-PL" dirty="0"/>
            </a:p>
          </p:txBody>
        </p:sp>
        <p:sp>
          <p:nvSpPr>
            <p:cNvPr id="173" name="Title 6"/>
            <p:cNvSpPr txBox="1">
              <a:spLocks/>
            </p:cNvSpPr>
            <p:nvPr/>
          </p:nvSpPr>
          <p:spPr>
            <a:xfrm>
              <a:off x="983167" y="1230403"/>
              <a:ext cx="2965698" cy="786488"/>
            </a:xfrm>
            <a:prstGeom prst="rect">
              <a:avLst/>
            </a:prstGeom>
          </p:spPr>
          <p:txBody>
            <a:bodyPr vert="horz" lIns="45720" rIns="45720" anchor="ctr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4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pl-PL" sz="2400" dirty="0" smtClean="0">
                  <a:solidFill>
                    <a:schemeClr val="accent6"/>
                  </a:solidFill>
                </a:rPr>
                <a:t>Common Workflow</a:t>
              </a:r>
              <a:endParaRPr lang="en-US" sz="2400" dirty="0">
                <a:solidFill>
                  <a:schemeClr val="accent6"/>
                </a:solidFill>
              </a:endParaRPr>
            </a:p>
          </p:txBody>
        </p:sp>
      </p:grpSp>
      <p:cxnSp>
        <p:nvCxnSpPr>
          <p:cNvPr id="8" name="Straight Arrow Connector 7"/>
          <p:cNvCxnSpPr>
            <a:stCxn id="10" idx="0"/>
            <a:endCxn id="9" idx="2"/>
          </p:cNvCxnSpPr>
          <p:nvPr/>
        </p:nvCxnSpPr>
        <p:spPr>
          <a:xfrm flipV="1">
            <a:off x="9776101" y="783025"/>
            <a:ext cx="2623" cy="5236454"/>
          </a:xfrm>
          <a:prstGeom prst="straightConnector1">
            <a:avLst/>
          </a:prstGeom>
          <a:ln w="28575">
            <a:solidFill>
              <a:srgbClr val="104282"/>
            </a:solidFill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154194" y="413693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December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273399" y="6019479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January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9525371" y="3009713"/>
            <a:ext cx="10951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dirty="0" smtClean="0"/>
              <a:t>2015</a:t>
            </a:r>
            <a:endParaRPr lang="en-GB" sz="3200" dirty="0"/>
          </a:p>
        </p:txBody>
      </p:sp>
      <p:sp>
        <p:nvSpPr>
          <p:cNvPr id="2" name="Oval 1"/>
          <p:cNvSpPr/>
          <p:nvPr/>
        </p:nvSpPr>
        <p:spPr>
          <a:xfrm>
            <a:off x="9699741" y="5929479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9" name="Oval 128"/>
          <p:cNvSpPr/>
          <p:nvPr/>
        </p:nvSpPr>
        <p:spPr>
          <a:xfrm>
            <a:off x="9699741" y="5478163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0" name="Oval 129"/>
          <p:cNvSpPr/>
          <p:nvPr/>
        </p:nvSpPr>
        <p:spPr>
          <a:xfrm>
            <a:off x="9697117" y="5030221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1" name="Oval 130"/>
          <p:cNvSpPr/>
          <p:nvPr/>
        </p:nvSpPr>
        <p:spPr>
          <a:xfrm>
            <a:off x="9697117" y="4578905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2" name="Oval 131"/>
          <p:cNvSpPr/>
          <p:nvPr/>
        </p:nvSpPr>
        <p:spPr>
          <a:xfrm>
            <a:off x="9697117" y="4124296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5" name="Oval 134"/>
          <p:cNvSpPr/>
          <p:nvPr/>
        </p:nvSpPr>
        <p:spPr>
          <a:xfrm>
            <a:off x="9699741" y="3679647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6" name="Oval 135"/>
          <p:cNvSpPr/>
          <p:nvPr/>
        </p:nvSpPr>
        <p:spPr>
          <a:xfrm>
            <a:off x="9700360" y="3228331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7" name="Oval 136"/>
          <p:cNvSpPr/>
          <p:nvPr/>
        </p:nvSpPr>
        <p:spPr>
          <a:xfrm>
            <a:off x="9700360" y="2786975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8" name="Oval 137"/>
          <p:cNvSpPr/>
          <p:nvPr/>
        </p:nvSpPr>
        <p:spPr>
          <a:xfrm>
            <a:off x="9697117" y="2337947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9" name="Oval 138"/>
          <p:cNvSpPr/>
          <p:nvPr/>
        </p:nvSpPr>
        <p:spPr>
          <a:xfrm>
            <a:off x="9700360" y="1882876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0" name="Oval 139"/>
          <p:cNvSpPr/>
          <p:nvPr/>
        </p:nvSpPr>
        <p:spPr>
          <a:xfrm>
            <a:off x="9700360" y="1429583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1" name="Oval 140"/>
          <p:cNvSpPr/>
          <p:nvPr/>
        </p:nvSpPr>
        <p:spPr>
          <a:xfrm>
            <a:off x="9697118" y="979583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160" name="Group 159"/>
          <p:cNvGrpSpPr/>
          <p:nvPr/>
        </p:nvGrpSpPr>
        <p:grpSpPr>
          <a:xfrm>
            <a:off x="1370581" y="1922410"/>
            <a:ext cx="5904423" cy="3388969"/>
            <a:chOff x="1358315" y="1083283"/>
            <a:chExt cx="6432638" cy="4667522"/>
          </a:xfrm>
        </p:grpSpPr>
        <p:sp>
          <p:nvSpPr>
            <p:cNvPr id="161" name="Text Box 8"/>
            <p:cNvSpPr txBox="1">
              <a:spLocks noChangeArrowheads="1"/>
            </p:cNvSpPr>
            <p:nvPr/>
          </p:nvSpPr>
          <p:spPr bwMode="auto">
            <a:xfrm>
              <a:off x="1418969" y="1127122"/>
              <a:ext cx="6371984" cy="4623683"/>
            </a:xfrm>
            <a:prstGeom prst="rect">
              <a:avLst/>
            </a:prstGeom>
            <a:solidFill>
              <a:srgbClr val="00B050">
                <a:alpha val="50000"/>
              </a:srgbClr>
            </a:solidFill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36000" rIns="36000" bIns="0" anchor="ctr">
              <a:noAutofit/>
            </a:bodyPr>
            <a:lstStyle>
              <a:defPPr>
                <a:defRPr lang="en-US"/>
              </a:defPPr>
              <a:lvl1pPr algn="ctr" fontAlgn="auto">
                <a:spcBef>
                  <a:spcPct val="50000"/>
                </a:spcBef>
                <a:spcAft>
                  <a:spcPts val="0"/>
                </a:spcAft>
                <a:defRPr sz="2400" b="1">
                  <a:solidFill>
                    <a:srgbClr val="002060"/>
                  </a:solidFill>
                </a:defRPr>
              </a:lvl1pPr>
            </a:lstStyle>
            <a:p>
              <a:pPr marL="0" marR="0" lvl="0" indent="0" algn="r" defTabSz="457200" eaLnBrk="1" fontAlgn="auto" latinLnBrk="0" hangingPunct="1">
                <a:lnSpc>
                  <a:spcPts val="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rbel"/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1358315" y="1083283"/>
              <a:ext cx="2663623" cy="76914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800" dirty="0" smtClean="0">
                  <a:solidFill>
                    <a:schemeClr val="bg1"/>
                  </a:solidFill>
                </a:rPr>
                <a:t>Co-Simulation</a:t>
              </a:r>
              <a:endParaRPr lang="pl-PL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2235756" y="2652562"/>
            <a:ext cx="2160000" cy="2160000"/>
            <a:chOff x="4622738" y="2030416"/>
            <a:chExt cx="2133962" cy="2160000"/>
          </a:xfrm>
        </p:grpSpPr>
        <p:sp>
          <p:nvSpPr>
            <p:cNvPr id="167" name="Text Box 8"/>
            <p:cNvSpPr txBox="1">
              <a:spLocks noChangeArrowheads="1"/>
            </p:cNvSpPr>
            <p:nvPr/>
          </p:nvSpPr>
          <p:spPr bwMode="auto">
            <a:xfrm>
              <a:off x="4622738" y="2030416"/>
              <a:ext cx="2133962" cy="2160000"/>
            </a:xfrm>
            <a:prstGeom prst="rect">
              <a:avLst/>
            </a:prstGeom>
            <a:solidFill>
              <a:srgbClr val="002060">
                <a:alpha val="74000"/>
              </a:srgbClr>
            </a:solidFill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36000" rIns="36000" bIns="0" anchor="ctr">
              <a:noAutofit/>
            </a:bodyPr>
            <a:lstStyle>
              <a:defPPr>
                <a:defRPr lang="en-US"/>
              </a:defPPr>
              <a:lvl1pPr algn="ctr" fontAlgn="auto">
                <a:spcBef>
                  <a:spcPct val="50000"/>
                </a:spcBef>
                <a:spcAft>
                  <a:spcPts val="0"/>
                </a:spcAft>
                <a:defRPr sz="2400" b="1">
                  <a:solidFill>
                    <a:srgbClr val="002060"/>
                  </a:solidFill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ts val="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rbel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5087263" y="2694917"/>
              <a:ext cx="121219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accent1"/>
                  </a:solidFill>
                </a:rPr>
                <a:t>FEM </a:t>
              </a:r>
              <a:r>
                <a:rPr lang="pl-PL" sz="2400" dirty="0" smtClean="0">
                  <a:solidFill>
                    <a:schemeClr val="accent1"/>
                  </a:solidFill>
                </a:rPr>
                <a:t/>
              </a:r>
              <a:br>
                <a:rPr lang="pl-PL" sz="2400" dirty="0" smtClean="0">
                  <a:solidFill>
                    <a:schemeClr val="accent1"/>
                  </a:solidFill>
                </a:rPr>
              </a:br>
              <a:r>
                <a:rPr lang="en-GB" sz="2400" dirty="0" smtClean="0">
                  <a:solidFill>
                    <a:schemeClr val="accent1"/>
                  </a:solidFill>
                </a:rPr>
                <a:t>Solvers</a:t>
              </a:r>
              <a:endParaRPr lang="pl-PL" sz="2400" dirty="0"/>
            </a:p>
          </p:txBody>
        </p:sp>
      </p:grpSp>
      <p:grpSp>
        <p:nvGrpSpPr>
          <p:cNvPr id="163" name="Group 162"/>
          <p:cNvGrpSpPr/>
          <p:nvPr/>
        </p:nvGrpSpPr>
        <p:grpSpPr>
          <a:xfrm>
            <a:off x="4395756" y="2657186"/>
            <a:ext cx="2160000" cy="2160000"/>
            <a:chOff x="1819040" y="2043528"/>
            <a:chExt cx="2802893" cy="2657803"/>
          </a:xfrm>
        </p:grpSpPr>
        <p:sp>
          <p:nvSpPr>
            <p:cNvPr id="164" name="Text Box 8"/>
            <p:cNvSpPr txBox="1">
              <a:spLocks noChangeArrowheads="1"/>
            </p:cNvSpPr>
            <p:nvPr/>
          </p:nvSpPr>
          <p:spPr bwMode="auto">
            <a:xfrm>
              <a:off x="1819040" y="2043528"/>
              <a:ext cx="2802893" cy="2657803"/>
            </a:xfrm>
            <a:prstGeom prst="rect">
              <a:avLst/>
            </a:prstGeom>
            <a:solidFill>
              <a:srgbClr val="C00000">
                <a:alpha val="74000"/>
              </a:srgbClr>
            </a:solidFill>
            <a:ln w="12700">
              <a:solidFill>
                <a:srgbClr val="00206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square" lIns="0" tIns="36000" rIns="36000" bIns="0" anchor="ctr">
              <a:noAutofit/>
            </a:bodyPr>
            <a:lstStyle>
              <a:defPPr>
                <a:defRPr lang="en-US"/>
              </a:defPPr>
              <a:lvl1pPr algn="ctr" fontAlgn="auto">
                <a:spcBef>
                  <a:spcPct val="50000"/>
                </a:spcBef>
                <a:spcAft>
                  <a:spcPts val="0"/>
                </a:spcAft>
                <a:defRPr sz="2400" b="1">
                  <a:solidFill>
                    <a:srgbClr val="002060"/>
                  </a:solidFill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ts val="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rbel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2520616" y="2861173"/>
              <a:ext cx="139974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400" dirty="0">
                  <a:solidFill>
                    <a:schemeClr val="accent1"/>
                  </a:solidFill>
                </a:rPr>
                <a:t>Network </a:t>
              </a:r>
              <a:r>
                <a:rPr lang="pl-PL" sz="2400" dirty="0" smtClean="0">
                  <a:solidFill>
                    <a:schemeClr val="accent1"/>
                  </a:solidFill>
                </a:rPr>
                <a:t/>
              </a:r>
              <a:br>
                <a:rPr lang="pl-PL" sz="2400" dirty="0" smtClean="0">
                  <a:solidFill>
                    <a:schemeClr val="accent1"/>
                  </a:solidFill>
                </a:rPr>
              </a:br>
              <a:r>
                <a:rPr lang="en-GB" sz="2400" dirty="0" smtClean="0">
                  <a:solidFill>
                    <a:schemeClr val="accent1"/>
                  </a:solidFill>
                </a:rPr>
                <a:t>Solvers</a:t>
              </a:r>
              <a:endParaRPr lang="pl-PL" sz="2400" dirty="0"/>
            </a:p>
          </p:txBody>
        </p:sp>
      </p:grpSp>
      <p:sp>
        <p:nvSpPr>
          <p:cNvPr id="35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800" dirty="0"/>
              <a:t>STEAM: Summary and Overview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17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89566" y="6351670"/>
            <a:ext cx="87050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Meeting with </a:t>
            </a:r>
            <a:r>
              <a:rPr lang="en-GB" dirty="0" err="1" smtClean="0"/>
              <a:t>Prof.</a:t>
            </a:r>
            <a:r>
              <a:rPr lang="en-GB" dirty="0" smtClean="0"/>
              <a:t> Sebastian </a:t>
            </a:r>
            <a:r>
              <a:rPr lang="en-GB" dirty="0" err="1" smtClean="0"/>
              <a:t>Schoeps</a:t>
            </a:r>
            <a:r>
              <a:rPr lang="en-GB" dirty="0" smtClean="0"/>
              <a:t> at TU Darmstadt on 23-27</a:t>
            </a:r>
            <a:r>
              <a:rPr lang="pl-PL" dirty="0" smtClean="0"/>
              <a:t>.03.</a:t>
            </a:r>
            <a:r>
              <a:rPr lang="en-GB" dirty="0" smtClean="0"/>
              <a:t>15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600" dirty="0">
                <a:solidFill>
                  <a:srgbClr val="00B050"/>
                </a:solidFill>
              </a:rPr>
              <a:t>Co-simulation: theoretical description of interdomain coupling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77155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15763" y="2757603"/>
            <a:ext cx="1405890" cy="368618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 smtClean="0"/>
              <a:t>Electro thermal</a:t>
            </a:r>
            <a:endParaRPr lang="en-GB" sz="1350" dirty="0"/>
          </a:p>
        </p:txBody>
      </p:sp>
      <p:sp>
        <p:nvSpPr>
          <p:cNvPr id="7" name="Rectangle 6"/>
          <p:cNvSpPr/>
          <p:nvPr/>
        </p:nvSpPr>
        <p:spPr>
          <a:xfrm>
            <a:off x="4543424" y="2759372"/>
            <a:ext cx="1491615" cy="368618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/>
              <a:t>Electromagnetic</a:t>
            </a:r>
          </a:p>
        </p:txBody>
      </p:sp>
      <p:sp>
        <p:nvSpPr>
          <p:cNvPr id="8" name="Rectangle 7"/>
          <p:cNvSpPr/>
          <p:nvPr/>
        </p:nvSpPr>
        <p:spPr>
          <a:xfrm>
            <a:off x="6065383" y="2757603"/>
            <a:ext cx="942975" cy="368618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/>
              <a:t>Electrical</a:t>
            </a:r>
          </a:p>
        </p:txBody>
      </p:sp>
      <p:sp>
        <p:nvSpPr>
          <p:cNvPr id="9" name="Rectangle 8"/>
          <p:cNvSpPr/>
          <p:nvPr/>
        </p:nvSpPr>
        <p:spPr>
          <a:xfrm>
            <a:off x="6059123" y="3271477"/>
            <a:ext cx="942975" cy="737235"/>
          </a:xfrm>
          <a:prstGeom prst="rect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 err="1" smtClean="0">
                <a:solidFill>
                  <a:srgbClr val="00B0F0"/>
                </a:solidFill>
              </a:rPr>
              <a:t>PSpice</a:t>
            </a:r>
            <a:endParaRPr lang="en-GB" sz="1350" dirty="0">
              <a:solidFill>
                <a:srgbClr val="00B0F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45737" y="3271477"/>
            <a:ext cx="1491615" cy="737235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1" name="Rectangle 10"/>
          <p:cNvSpPr/>
          <p:nvPr/>
        </p:nvSpPr>
        <p:spPr>
          <a:xfrm>
            <a:off x="3118076" y="3271477"/>
            <a:ext cx="1405890" cy="737235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Up-Down Arrow 11"/>
          <p:cNvSpPr/>
          <p:nvPr/>
        </p:nvSpPr>
        <p:spPr>
          <a:xfrm>
            <a:off x="3701278" y="4008713"/>
            <a:ext cx="283028" cy="435428"/>
          </a:xfrm>
          <a:prstGeom prst="upDown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Up-Down Arrow 12"/>
          <p:cNvSpPr/>
          <p:nvPr/>
        </p:nvSpPr>
        <p:spPr>
          <a:xfrm>
            <a:off x="5147718" y="4008713"/>
            <a:ext cx="283028" cy="435428"/>
          </a:xfrm>
          <a:prstGeom prst="upDown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Up-Down Arrow 13"/>
          <p:cNvSpPr/>
          <p:nvPr/>
        </p:nvSpPr>
        <p:spPr>
          <a:xfrm>
            <a:off x="6367326" y="4008712"/>
            <a:ext cx="283028" cy="435428"/>
          </a:xfrm>
          <a:prstGeom prst="up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Rectangle 14"/>
          <p:cNvSpPr/>
          <p:nvPr/>
        </p:nvSpPr>
        <p:spPr>
          <a:xfrm>
            <a:off x="3118076" y="4444140"/>
            <a:ext cx="5568724" cy="430395"/>
          </a:xfrm>
          <a:prstGeom prst="rect">
            <a:avLst/>
          </a:prstGeom>
          <a:ln>
            <a:solidFill>
              <a:srgbClr val="33CC3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rgbClr val="00B050"/>
                </a:solidFill>
              </a:rPr>
              <a:t>Simulations </a:t>
            </a:r>
            <a:r>
              <a:rPr lang="en-GB" sz="1350" dirty="0" smtClean="0">
                <a:solidFill>
                  <a:srgbClr val="00B050"/>
                </a:solidFill>
              </a:rPr>
              <a:t>Coupling</a:t>
            </a:r>
            <a:r>
              <a:rPr lang="pl-PL" sz="1350" dirty="0" smtClean="0">
                <a:solidFill>
                  <a:srgbClr val="00B050"/>
                </a:solidFill>
              </a:rPr>
              <a:t> (MpCCI, Java)</a:t>
            </a:r>
            <a:endParaRPr lang="en-GB" sz="1350" dirty="0">
              <a:solidFill>
                <a:srgbClr val="00B050"/>
              </a:solidFill>
            </a:endParaRPr>
          </a:p>
        </p:txBody>
      </p:sp>
      <p:pic>
        <p:nvPicPr>
          <p:cNvPr id="17" name="Picture 16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80171" y="3554998"/>
            <a:ext cx="1281701" cy="170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97108" y="2758592"/>
            <a:ext cx="1405890" cy="368618"/>
          </a:xfrm>
          <a:prstGeom prst="rect">
            <a:avLst/>
          </a:prstGeom>
          <a:solidFill>
            <a:schemeClr val="lt1"/>
          </a:solidFill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 smtClean="0"/>
              <a:t>Electro thermal</a:t>
            </a:r>
            <a:endParaRPr lang="en-GB" sz="1350" dirty="0"/>
          </a:p>
        </p:txBody>
      </p:sp>
      <p:sp>
        <p:nvSpPr>
          <p:cNvPr id="19" name="Rectangle 18"/>
          <p:cNvSpPr/>
          <p:nvPr/>
        </p:nvSpPr>
        <p:spPr>
          <a:xfrm>
            <a:off x="607993" y="3274779"/>
            <a:ext cx="1405890" cy="737235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pic>
        <p:nvPicPr>
          <p:cNvPr id="20" name="Picture 19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0088" y="3558300"/>
            <a:ext cx="1281701" cy="170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107191" y="1875520"/>
            <a:ext cx="5501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CAD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23862" y="1875520"/>
            <a:ext cx="7232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ROXIE</a:t>
            </a:r>
          </a:p>
        </p:txBody>
      </p:sp>
      <p:cxnSp>
        <p:nvCxnSpPr>
          <p:cNvPr id="23" name="Straight Arrow Connector 22"/>
          <p:cNvCxnSpPr>
            <a:stCxn id="21" idx="2"/>
          </p:cNvCxnSpPr>
          <p:nvPr/>
        </p:nvCxnSpPr>
        <p:spPr>
          <a:xfrm flipH="1">
            <a:off x="3326121" y="2175602"/>
            <a:ext cx="56146" cy="579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2" idx="2"/>
          </p:cNvCxnSpPr>
          <p:nvPr/>
        </p:nvCxnSpPr>
        <p:spPr>
          <a:xfrm flipH="1">
            <a:off x="3902351" y="2175602"/>
            <a:ext cx="83149" cy="579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2" idx="2"/>
            <a:endCxn id="7" idx="0"/>
          </p:cNvCxnSpPr>
          <p:nvPr/>
        </p:nvCxnSpPr>
        <p:spPr>
          <a:xfrm>
            <a:off x="3985500" y="2175602"/>
            <a:ext cx="1303732" cy="583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146235" y="2244649"/>
            <a:ext cx="1540565" cy="879259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 smtClean="0"/>
              <a:t>Computational Fluid Dynamics</a:t>
            </a:r>
            <a:br>
              <a:rPr lang="en-GB" sz="1350" dirty="0" smtClean="0"/>
            </a:br>
            <a:r>
              <a:rPr lang="en-GB" sz="1350" dirty="0" smtClean="0"/>
              <a:t>Helium Modelling</a:t>
            </a:r>
            <a:endParaRPr lang="en-GB" sz="1350" dirty="0"/>
          </a:p>
        </p:txBody>
      </p:sp>
      <p:sp>
        <p:nvSpPr>
          <p:cNvPr id="27" name="Rectangle 26"/>
          <p:cNvSpPr/>
          <p:nvPr/>
        </p:nvSpPr>
        <p:spPr>
          <a:xfrm>
            <a:off x="7146235" y="3271477"/>
            <a:ext cx="1540565" cy="737235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Open </a:t>
            </a:r>
            <a:r>
              <a:rPr lang="en-GB" sz="1350" dirty="0" smtClean="0">
                <a:solidFill>
                  <a:schemeClr val="tx1"/>
                </a:solidFill>
              </a:rPr>
              <a:t>Foam</a:t>
            </a:r>
          </a:p>
          <a:p>
            <a:pPr algn="ctr"/>
            <a:endParaRPr lang="en-GB" sz="1350" dirty="0">
              <a:solidFill>
                <a:schemeClr val="tx1"/>
              </a:solidFill>
            </a:endParaRPr>
          </a:p>
        </p:txBody>
      </p:sp>
      <p:sp>
        <p:nvSpPr>
          <p:cNvPr id="28" name="Up-Down Arrow 27"/>
          <p:cNvSpPr/>
          <p:nvPr/>
        </p:nvSpPr>
        <p:spPr>
          <a:xfrm rot="5400000">
            <a:off x="2492416" y="3106929"/>
            <a:ext cx="189795" cy="1078055"/>
          </a:xfrm>
          <a:prstGeom prst="upDownArrow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Up-Down Arrow 28"/>
          <p:cNvSpPr/>
          <p:nvPr/>
        </p:nvSpPr>
        <p:spPr>
          <a:xfrm>
            <a:off x="7791125" y="3999720"/>
            <a:ext cx="250781" cy="424543"/>
          </a:xfrm>
          <a:prstGeom prst="upDownArrow">
            <a:avLst/>
          </a:prstGeom>
          <a:ln w="190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75064" y="1667771"/>
            <a:ext cx="151195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Coil geometry</a:t>
            </a:r>
          </a:p>
          <a:p>
            <a:r>
              <a:rPr lang="en-GB" sz="1350" dirty="0"/>
              <a:t>Winding direction</a:t>
            </a:r>
          </a:p>
        </p:txBody>
      </p:sp>
      <p:pic>
        <p:nvPicPr>
          <p:cNvPr id="31" name="Picture 30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53397" y="3570661"/>
            <a:ext cx="1281701" cy="170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2" name="Picture 3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75666" y="3740854"/>
            <a:ext cx="1281701" cy="170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3" name="Rectangle 32"/>
          <p:cNvSpPr/>
          <p:nvPr/>
        </p:nvSpPr>
        <p:spPr>
          <a:xfrm>
            <a:off x="824794" y="6293930"/>
            <a:ext cx="87050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Collaboration with </a:t>
            </a:r>
            <a:r>
              <a:rPr lang="en-GB" dirty="0" err="1" smtClean="0"/>
              <a:t>Fraunhofer</a:t>
            </a:r>
            <a:r>
              <a:rPr lang="en-GB" dirty="0" smtClean="0"/>
              <a:t> Institute and </a:t>
            </a:r>
            <a:r>
              <a:rPr lang="en-GB" dirty="0" err="1" smtClean="0"/>
              <a:t>MpCCI</a:t>
            </a:r>
            <a:r>
              <a:rPr lang="en-GB" dirty="0" smtClean="0"/>
              <a:t> trial</a:t>
            </a:r>
            <a:r>
              <a:rPr lang="pl-PL" dirty="0" smtClean="0"/>
              <a:t>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Co-simulation: scheme for 3D simulations</a:t>
            </a:r>
            <a:endParaRPr lang="en-US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1995988" y="2959854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Domain</a:t>
            </a:r>
            <a:br>
              <a:rPr lang="en-GB" sz="1200" dirty="0" smtClean="0"/>
            </a:br>
            <a:r>
              <a:rPr lang="en-GB" sz="1200" dirty="0" smtClean="0"/>
              <a:t>decomposition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2300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  <p:pic>
        <p:nvPicPr>
          <p:cNvPr id="8" name="Picture 2" descr="D:\Magnets\High-Fields\Presentations\CERNtalk2012\Images\ParaviewXs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71" y="2014964"/>
            <a:ext cx="2980099" cy="211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MyPrograms\ParaView\PlaneIntersecToroid\VeryLargeTorus\turn7sAll.png"/>
          <p:cNvPicPr>
            <a:picLocks noChangeAspect="1" noChangeArrowheads="1"/>
          </p:cNvPicPr>
          <p:nvPr/>
        </p:nvPicPr>
        <p:blipFill>
          <a:blip r:embed="rId3" cstate="print"/>
          <a:srcRect t="19810" b="21524"/>
          <a:stretch>
            <a:fillRect/>
          </a:stretch>
        </p:blipFill>
        <p:spPr bwMode="auto">
          <a:xfrm flipH="1">
            <a:off x="3737370" y="2014964"/>
            <a:ext cx="4707256" cy="211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Future FEM Simulations</a:t>
            </a:r>
            <a:endParaRPr lang="en-US" sz="2800" dirty="0"/>
          </a:p>
        </p:txBody>
      </p:sp>
      <p:sp>
        <p:nvSpPr>
          <p:cNvPr id="11" name="Title 6"/>
          <p:cNvSpPr txBox="1">
            <a:spLocks/>
          </p:cNvSpPr>
          <p:nvPr/>
        </p:nvSpPr>
        <p:spPr>
          <a:xfrm>
            <a:off x="762000" y="835025"/>
            <a:ext cx="8382000" cy="1146175"/>
          </a:xfrm>
          <a:prstGeom prst="rect">
            <a:avLst/>
          </a:prstGeom>
        </p:spPr>
        <p:txBody>
          <a:bodyPr vert="horz" lIns="45720" rIns="45720" rtlCol="0" anchor="ctr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mtClean="0"/>
              <a:t>The </a:t>
            </a:r>
            <a:r>
              <a:rPr lang="en-US" b="1" smtClean="0"/>
              <a:t>Canted-Cosine-Theta Dipole </a:t>
            </a:r>
            <a:r>
              <a:rPr lang="en-US" smtClean="0"/>
              <a:t>(CCT)</a:t>
            </a:r>
            <a:br>
              <a:rPr lang="en-US" smtClean="0"/>
            </a:br>
            <a:r>
              <a:rPr lang="en-US" smtClean="0"/>
              <a:t>For LBNL High Field Magnet Program</a:t>
            </a:r>
            <a:br>
              <a:rPr lang="en-US" smtClean="0"/>
            </a:br>
            <a:endParaRPr lang="en-US" dirty="0"/>
          </a:p>
        </p:txBody>
      </p:sp>
      <p:pic>
        <p:nvPicPr>
          <p:cNvPr id="12" name="Picture 3" descr="D:\Magnets\High-Fields\LHC\LHC\NbTi\Multilayer_CCT_Fields_Shortsample_10_8_12\Multilayer_CCT_Stress_Harmonics_LaminationSlicing_gpp\Slice\slice1.png"/>
          <p:cNvPicPr>
            <a:picLocks noChangeAspect="1" noChangeArrowheads="1"/>
          </p:cNvPicPr>
          <p:nvPr/>
        </p:nvPicPr>
        <p:blipFill>
          <a:blip r:embed="rId4" cstate="print"/>
          <a:srcRect t="13525" b="7446"/>
          <a:stretch>
            <a:fillRect/>
          </a:stretch>
        </p:blipFill>
        <p:spPr bwMode="auto">
          <a:xfrm>
            <a:off x="3529342" y="4131220"/>
            <a:ext cx="2085315" cy="1768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3529342" y="5844683"/>
            <a:ext cx="20673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81D58"/>
                </a:solidFill>
              </a:rPr>
              <a:t>Coil Minimum </a:t>
            </a:r>
            <a:r>
              <a:rPr lang="en-US" dirty="0">
                <a:solidFill>
                  <a:srgbClr val="081D58"/>
                </a:solidFill>
              </a:rPr>
              <a:t>Symmetry</a:t>
            </a:r>
          </a:p>
        </p:txBody>
      </p:sp>
    </p:spTree>
    <p:extLst>
      <p:ext uri="{BB962C8B-B14F-4D97-AF65-F5344CB8AC3E}">
        <p14:creationId xmlns:p14="http://schemas.microsoft.com/office/powerpoint/2010/main" val="213961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3085"/>
            <a:ext cx="9144000" cy="50035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R&amp;D Topics with External Partners</a:t>
            </a:r>
            <a:endParaRPr lang="en-US" sz="2800" dirty="0"/>
          </a:p>
        </p:txBody>
      </p:sp>
      <p:pic>
        <p:nvPicPr>
          <p:cNvPr id="10242" name="Picture 2" descr="http://www.temf.tu-darmstadt.de/media/temf/temf_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61" y="4500012"/>
            <a:ext cx="948948" cy="94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966489" y="5774198"/>
            <a:ext cx="5123449" cy="1008000"/>
            <a:chOff x="1739870" y="4475665"/>
            <a:chExt cx="5123449" cy="1008000"/>
          </a:xfrm>
        </p:grpSpPr>
        <p:pic>
          <p:nvPicPr>
            <p:cNvPr id="10244" name="Picture 4" descr="http://www.powersys-solutions.com/images/MpCCI_logo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2681" y="4476733"/>
              <a:ext cx="1000638" cy="1006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39870" y="4475665"/>
              <a:ext cx="4122811" cy="1008000"/>
            </a:xfrm>
            <a:prstGeom prst="rect">
              <a:avLst/>
            </a:prstGeom>
          </p:spPr>
        </p:pic>
      </p:grpSp>
      <p:pic>
        <p:nvPicPr>
          <p:cNvPr id="10248" name="Picture 8" descr="https://upload.wikimedia.org/wikipedia/fr/7/7e/Logo_lage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735" y="4588724"/>
            <a:ext cx="2133600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028033"/>
              </p:ext>
            </p:extLst>
          </p:nvPr>
        </p:nvGraphicFramePr>
        <p:xfrm>
          <a:off x="143219" y="1087329"/>
          <a:ext cx="8890612" cy="3175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535357"/>
                <a:gridCol w="23552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Topic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Action</a:t>
                      </a:r>
                      <a:endParaRPr lang="pl-PL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Multi-rate domain decomposition and high performance computing (TEMF, TU Darmstadt)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Meeting 13/14</a:t>
                      </a:r>
                      <a:r>
                        <a:rPr lang="pl-PL" sz="1600" baseline="0" dirty="0" smtClean="0"/>
                        <a:t>.01.</a:t>
                      </a:r>
                      <a:r>
                        <a:rPr lang="en-US" sz="1600" dirty="0" smtClean="0"/>
                        <a:t>2016</a:t>
                      </a:r>
                      <a:r>
                        <a:rPr lang="pl-PL" sz="1600" dirty="0" smtClean="0"/>
                        <a:t/>
                      </a:r>
                      <a:br>
                        <a:rPr lang="pl-PL" sz="1600" dirty="0" smtClean="0"/>
                      </a:br>
                      <a:r>
                        <a:rPr lang="pl-PL" sz="1600" dirty="0" smtClean="0"/>
                        <a:t>at CERN</a:t>
                      </a:r>
                      <a:endParaRPr lang="pl-PL" sz="1600" dirty="0"/>
                    </a:p>
                  </a:txBody>
                  <a:tcPr/>
                </a:tc>
              </a:tr>
              <a:tr h="11125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Port-Hamiltonian analysis of consistent coupling strategy </a:t>
                      </a:r>
                      <a:r>
                        <a:rPr lang="pl-PL" sz="1600" dirty="0" smtClean="0"/>
                        <a:t/>
                      </a:r>
                      <a:br>
                        <a:rPr lang="pl-PL" sz="1600" dirty="0" smtClean="0"/>
                      </a:br>
                      <a:r>
                        <a:rPr lang="en-US" sz="1600" dirty="0" smtClean="0"/>
                        <a:t>(LAGEP, </a:t>
                      </a:r>
                      <a:r>
                        <a:rPr lang="en-US" sz="1600" dirty="0" err="1" smtClean="0"/>
                        <a:t>Uni</a:t>
                      </a:r>
                      <a:r>
                        <a:rPr lang="en-US" sz="1600" dirty="0" smtClean="0"/>
                        <a:t> Lyon)</a:t>
                      </a:r>
                      <a:endParaRPr lang="pl-PL" sz="1600" dirty="0"/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Port-Hamiltonian School in Berlin</a:t>
                      </a:r>
                    </a:p>
                    <a:p>
                      <a:pPr marL="2857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 smtClean="0"/>
                        <a:t>Port-Hamiltonian </a:t>
                      </a:r>
                      <a:r>
                        <a:rPr lang="pl-PL" sz="1600" dirty="0" smtClean="0"/>
                        <a:t>Workshop </a:t>
                      </a:r>
                      <a:r>
                        <a:rPr lang="en-US" sz="1600" dirty="0" smtClean="0"/>
                        <a:t>in Berlin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Meeting 20</a:t>
                      </a:r>
                      <a:r>
                        <a:rPr lang="pl-PL" sz="1600" dirty="0" smtClean="0"/>
                        <a:t>.01.2</a:t>
                      </a:r>
                      <a:r>
                        <a:rPr lang="en-US" sz="1600" dirty="0" smtClean="0"/>
                        <a:t>016</a:t>
                      </a:r>
                      <a:r>
                        <a:rPr lang="pl-PL" sz="1600" dirty="0" smtClean="0"/>
                        <a:t> </a:t>
                      </a:r>
                      <a:br>
                        <a:rPr lang="pl-PL" sz="1600" dirty="0" smtClean="0"/>
                      </a:br>
                      <a:r>
                        <a:rPr lang="pl-PL" sz="1600" dirty="0" smtClean="0"/>
                        <a:t>in Valance</a:t>
                      </a:r>
                    </a:p>
                    <a:p>
                      <a:r>
                        <a:rPr lang="pl-PL" sz="1600" dirty="0" smtClean="0"/>
                        <a:t>4-6.04.2016</a:t>
                      </a:r>
                    </a:p>
                    <a:p>
                      <a:r>
                        <a:rPr lang="pl-PL" sz="1600" dirty="0" smtClean="0"/>
                        <a:t>7-8.04.2016</a:t>
                      </a:r>
                      <a:endParaRPr lang="pl-PL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1st</a:t>
                      </a:r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School on Numerical Modeling for Applied Superconductivity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/>
                        <a:t>20-24.06.2016</a:t>
                      </a:r>
                      <a:endParaRPr lang="pl-PL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/>
                        <a:t>Fraunhofer Institute (</a:t>
                      </a:r>
                      <a:r>
                        <a:rPr lang="en-US" sz="1600" dirty="0" err="1" smtClean="0"/>
                        <a:t>MpCCI</a:t>
                      </a:r>
                      <a:r>
                        <a:rPr lang="pl-PL" sz="1600" dirty="0" smtClean="0"/>
                        <a:t>) collaboration on co-simulation interfaces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/>
                        <a:t>tbd</a:t>
                      </a:r>
                      <a:endParaRPr lang="pl-PL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/>
                        <a:t>COMSOL support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/>
                        <a:t>on-going</a:t>
                      </a:r>
                      <a:endParaRPr lang="pl-PL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4" descr="Zobacz oryginalny obraz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868" y="4367714"/>
            <a:ext cx="2528220" cy="121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9938" y="6085153"/>
            <a:ext cx="2625356" cy="3483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19277" y="4486431"/>
            <a:ext cx="1308191" cy="97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96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15900" y="1161149"/>
            <a:ext cx="7569200" cy="4667421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sz="2800" dirty="0" smtClean="0"/>
              <a:t>Accuracy and performance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800" dirty="0" smtClean="0"/>
              <a:t>Fast reaction times upon incidents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800" dirty="0" smtClean="0"/>
              <a:t>Flexibility for long-term evolution by multiple developers (student projects)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800" dirty="0" smtClean="0"/>
              <a:t>Guaranteed (low) long-term maintenance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Goals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68941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940443"/>
            <a:ext cx="8226854" cy="4667421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sz="2800" dirty="0"/>
              <a:t>Combination of a limited number </a:t>
            </a:r>
            <a:r>
              <a:rPr lang="en-US" sz="2800" dirty="0" smtClean="0"/>
              <a:t>of tools. 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800" dirty="0" smtClean="0"/>
              <a:t>Each </a:t>
            </a:r>
            <a:r>
              <a:rPr lang="en-US" sz="2800" dirty="0"/>
              <a:t>tool is applied within its specific domain of competitive </a:t>
            </a:r>
            <a:r>
              <a:rPr lang="en-US" sz="2800" dirty="0" smtClean="0"/>
              <a:t>advantage.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800" dirty="0" smtClean="0"/>
              <a:t>We become specialists in the optimal use and flexible coupling of tools.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800" dirty="0" smtClean="0"/>
              <a:t>We produce recipes and workflows that can be passed on to other teams/labs without software-maintenance and support efforts.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Strategy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36549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40443"/>
            <a:ext cx="8928100" cy="4667421"/>
          </a:xfrm>
        </p:spPr>
        <p:txBody>
          <a:bodyPr>
            <a:norm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sz="2800" dirty="0" smtClean="0"/>
              <a:t>Minimalistic software-development to create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en-US" sz="2800" dirty="0" smtClean="0"/>
              <a:t>code-coupling interfaces and</a:t>
            </a:r>
            <a:r>
              <a:rPr lang="pl-PL" sz="2800" dirty="0" smtClean="0"/>
              <a:t> automated</a:t>
            </a:r>
            <a:r>
              <a:rPr lang="en-US" sz="2800" dirty="0" smtClean="0"/>
              <a:t> workflows.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800" dirty="0"/>
              <a:t>Clean code </a:t>
            </a:r>
            <a:r>
              <a:rPr lang="en-US" sz="2800" dirty="0" smtClean="0"/>
              <a:t>(conventions), that is versioned, reviewed, and regularly tested </a:t>
            </a:r>
            <a:r>
              <a:rPr lang="en-US" sz="2800" dirty="0"/>
              <a:t>for long-term </a:t>
            </a:r>
            <a:r>
              <a:rPr lang="en-US" sz="2800" dirty="0" smtClean="0"/>
              <a:t>sustainability.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800" dirty="0"/>
              <a:t>Maintained and documented model library</a:t>
            </a:r>
            <a:r>
              <a:rPr lang="en-US" sz="2800" dirty="0" smtClean="0"/>
              <a:t>.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2800" dirty="0" smtClean="0"/>
              <a:t>Persistency-policy for input/output of modeling activities.</a:t>
            </a:r>
            <a:endParaRPr lang="en-US" sz="2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Tactics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87550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02626"/>
              </p:ext>
            </p:extLst>
          </p:nvPr>
        </p:nvGraphicFramePr>
        <p:xfrm>
          <a:off x="457200" y="732219"/>
          <a:ext cx="8151039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709338"/>
                <a:gridCol w="2425700"/>
                <a:gridCol w="10160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Workflows under development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tools we currently use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Status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COMSOL 1D for longitudinal quench propagation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QP3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done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PSpice</a:t>
                      </a:r>
                      <a:r>
                        <a:rPr lang="en-US" sz="1600" dirty="0" smtClean="0"/>
                        <a:t> netlists for circuit simulations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PSpice</a:t>
                      </a:r>
                      <a:r>
                        <a:rPr lang="en-US" sz="1600" dirty="0" smtClean="0"/>
                        <a:t> GUI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done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PSpice + COMSOL 2D co-simulation for CLIQ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TALES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on-going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PSpice</a:t>
                      </a:r>
                      <a:r>
                        <a:rPr lang="en-US" sz="1600" dirty="0" smtClean="0"/>
                        <a:t> + COMSOL 3D for quench simulation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ROXIE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63135408"/>
              </p:ext>
            </p:extLst>
          </p:nvPr>
        </p:nvGraphicFramePr>
        <p:xfrm>
          <a:off x="1350490" y="2586418"/>
          <a:ext cx="6440273" cy="4271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Work Ongoing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88894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9946" y="1333500"/>
            <a:ext cx="8226854" cy="40767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Overview</a:t>
            </a:r>
            <a:r>
              <a:rPr lang="pl-PL" dirty="0" smtClean="0">
                <a:solidFill>
                  <a:schemeClr val="accent1"/>
                </a:solidFill>
              </a:rPr>
              <a:t/>
            </a:r>
            <a:br>
              <a:rPr lang="pl-PL" dirty="0" smtClean="0">
                <a:solidFill>
                  <a:schemeClr val="accent1"/>
                </a:solidFill>
              </a:rPr>
            </a:br>
            <a:r>
              <a:rPr lang="pl-PL" dirty="0" smtClean="0">
                <a:solidFill>
                  <a:schemeClr val="accent6"/>
                </a:solidFill>
              </a:rPr>
              <a:t>Common Workflow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chemeClr val="accent1"/>
                </a:solidFill>
              </a:rPr>
              <a:t>Network Solvers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FEM Solvers</a:t>
            </a:r>
            <a:br>
              <a:rPr lang="en-GB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Co-Simulation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STEAM Progress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12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TenPillar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44" y="1464957"/>
            <a:ext cx="5304943" cy="313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5779873" y="4743155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,, </a:t>
            </a:r>
            <a:endParaRPr lang="en-GB" sz="1600" dirty="0"/>
          </a:p>
        </p:txBody>
      </p:sp>
      <p:pic>
        <p:nvPicPr>
          <p:cNvPr id="1032" name="Picture 8" descr="https://encrypted-tbn3.gstatic.com/images?q=tbn:ANd9GcScbFASACgqKaQX6qmKLNUgJJY7zI-69_yLRHN5aiMQ81vpsV59JCvt_xi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153" y="1417115"/>
            <a:ext cx="1471048" cy="523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2.gstatic.com/images?q=tbn:ANd9GcSSM2OQCVh1hKTP4urygg7hfIxNSnJZuIdKcciJX-xClhjesZ9q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898" y="2917700"/>
            <a:ext cx="1692695" cy="145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470653" y="1923053"/>
            <a:ext cx="21980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Code repository</a:t>
            </a:r>
            <a:br>
              <a:rPr lang="en-GB" dirty="0" smtClean="0"/>
            </a:br>
            <a:r>
              <a:rPr lang="en-GB" dirty="0" smtClean="0"/>
              <a:t>Code review</a:t>
            </a:r>
            <a:br>
              <a:rPr lang="en-GB" dirty="0" smtClean="0"/>
            </a:br>
            <a:r>
              <a:rPr lang="en-GB" dirty="0" smtClean="0"/>
              <a:t>Wiki documentation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376506" y="4259104"/>
            <a:ext cx="2021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Daily stand-up</a:t>
            </a:r>
            <a:br>
              <a:rPr lang="en-GB" dirty="0" smtClean="0"/>
            </a:br>
            <a:r>
              <a:rPr lang="en-GB" dirty="0" smtClean="0"/>
              <a:t>meetings @10AM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287824"/>
              </p:ext>
            </p:extLst>
          </p:nvPr>
        </p:nvGraphicFramePr>
        <p:xfrm>
          <a:off x="931224" y="5099491"/>
          <a:ext cx="7466989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41389"/>
                <a:gridCol w="162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New section website, one drive cloud, </a:t>
                      </a:r>
                      <a:r>
                        <a:rPr lang="en-US" dirty="0" err="1" smtClean="0"/>
                        <a:t>indico</a:t>
                      </a:r>
                      <a:r>
                        <a:rPr lang="en-US" dirty="0" smtClean="0"/>
                        <a:t>: </a:t>
                      </a:r>
                      <a:r>
                        <a:rPr lang="en-US" dirty="0" smtClean="0">
                          <a:hlinkClick r:id="rId5"/>
                        </a:rPr>
                        <a:t>http://cern.ch/te-mpe-pe 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June 2015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hlinkClick r:id="rId6"/>
                        </a:rPr>
                        <a:t>Clean code development workshop</a:t>
                      </a:r>
                      <a:r>
                        <a:rPr lang="en-GB" sz="1800" dirty="0" smtClean="0"/>
                        <a:t>, jointly with</a:t>
                      </a:r>
                      <a:r>
                        <a:rPr lang="pl-PL" sz="1800" baseline="0" dirty="0" smtClean="0"/>
                        <a:t> </a:t>
                      </a:r>
                      <a:r>
                        <a:rPr lang="en-GB" sz="1800" dirty="0" smtClean="0"/>
                        <a:t>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9 July 2015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hlinkClick r:id="rId7"/>
                        </a:rPr>
                        <a:t>Object oriented programming workshop</a:t>
                      </a:r>
                      <a:r>
                        <a:rPr lang="en-GB" sz="1800" dirty="0" smtClean="0"/>
                        <a:t>, jointly with MS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13 Aug 2015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0" y="83085"/>
            <a:ext cx="9144000" cy="500352"/>
          </a:xfrm>
          <a:prstGeom prst="rect">
            <a:avLst/>
          </a:prstGeom>
        </p:spPr>
        <p:txBody>
          <a:bodyPr vert="horz" lIns="45720" rIns="45720" anchor="ctr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2800" dirty="0">
                <a:solidFill>
                  <a:schemeClr val="accent6"/>
                </a:solidFill>
              </a:rPr>
              <a:t>Workflow </a:t>
            </a:r>
            <a:r>
              <a:rPr lang="en-GB" sz="2800" dirty="0">
                <a:solidFill>
                  <a:schemeClr val="accent6"/>
                </a:solidFill>
              </a:rPr>
              <a:t>improvements</a:t>
            </a:r>
            <a:r>
              <a:rPr lang="pl-PL" sz="2800" dirty="0">
                <a:solidFill>
                  <a:schemeClr val="accent6"/>
                </a:solidFill>
              </a:rPr>
              <a:t> – our conventions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97574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sentation2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93279729CE984B8C8814E495EBBEBC" ma:contentTypeVersion="0" ma:contentTypeDescription="Create a new document." ma:contentTypeScope="" ma:versionID="4131ca9d0ab39a1ef491a9cb6f047bd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78b829886fe16d5c4cff8fd3bc4397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A869FC-C077-47C0-B01C-812E4FA09E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7031FB-753E-4DD2-AE7D-AB73D5E2ECDB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FE2F4AD-90E8-4E8D-9749-4281F51727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CERNPresentation2.potx</Template>
  <TotalTime>2969</TotalTime>
  <Words>1720</Words>
  <Application>Microsoft Office PowerPoint</Application>
  <PresentationFormat>On-screen Show (4:3)</PresentationFormat>
  <Paragraphs>427</Paragraphs>
  <Slides>33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Cambria Math</vt:lpstr>
      <vt:lpstr>Corbel</vt:lpstr>
      <vt:lpstr>Times New Roman</vt:lpstr>
      <vt:lpstr>Wingdings 2</vt:lpstr>
      <vt:lpstr>CERNPresentation2</vt:lpstr>
      <vt:lpstr>PHOTO-PAINT</vt:lpstr>
      <vt:lpstr>PowerPoint Presentation</vt:lpstr>
      <vt:lpstr>Simulation of Transient Effects in Accelerator Magnets Tools for Magnet Protection and Circuit Modeling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Overview Common Workflow Network Solvers FEM Solvers Co-Simulation</vt:lpstr>
      <vt:lpstr>PowerPoint Presentation</vt:lpstr>
      <vt:lpstr>Overview Common Workflow Network Solvers FEM Solvers Co-Simulation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Overview Common Workflow Network Solvers FEM Solvers Co-Simulation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Overview Common Workflow Network Solvers FEM Solvers Co-Simulation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R&amp;D Topics with External Partners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BLM Thresholds for Run 2</dc:title>
  <dc:creator>Bernhard Auchmann</dc:creator>
  <cp:lastModifiedBy>Michal Maciejewski</cp:lastModifiedBy>
  <cp:revision>193</cp:revision>
  <dcterms:created xsi:type="dcterms:W3CDTF">2015-03-12T15:54:35Z</dcterms:created>
  <dcterms:modified xsi:type="dcterms:W3CDTF">2015-12-11T10:39:42Z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0x010100FB93279729CE984B8C8814E495EBBEBC</vt:lpwstr>
  </property>
  <property fmtid="{D5CDD505-2E9C-101B-9397-08002B2CF9AE}" pid="3" name="IsMyDocuments">
    <vt:bool>true</vt:bool>
  </property>
</Properties>
</file>