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72" r:id="rId5"/>
    <p:sldId id="262" r:id="rId6"/>
    <p:sldId id="263" r:id="rId7"/>
    <p:sldId id="264" r:id="rId8"/>
    <p:sldId id="267" r:id="rId9"/>
    <p:sldId id="268" r:id="rId10"/>
    <p:sldId id="265" r:id="rId11"/>
    <p:sldId id="269" r:id="rId12"/>
    <p:sldId id="270" r:id="rId13"/>
    <p:sldId id="261" r:id="rId14"/>
    <p:sldId id="271" r:id="rId15"/>
    <p:sldId id="266" r:id="rId1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74961" autoAdjust="0"/>
  </p:normalViewPr>
  <p:slideViewPr>
    <p:cSldViewPr snapToGrid="0" snapToObjects="1">
      <p:cViewPr varScale="1">
        <p:scale>
          <a:sx n="112" d="100"/>
          <a:sy n="112" d="100"/>
        </p:scale>
        <p:origin x="-672" y="-9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17458A-D46B-3349-B1B3-0CC1EC7FDD48}" type="datetimeFigureOut">
              <a:rPr lang="en-US" smtClean="0"/>
              <a:t>8/12/15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68AE56-0DFF-AB48-81A5-341E338F6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769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8AE56-0DFF-AB48-81A5-341E338F60F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436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8AE56-0DFF-AB48-81A5-341E338F60F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1359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8AE56-0DFF-AB48-81A5-341E338F60F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3694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8AE56-0DFF-AB48-81A5-341E338F60F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516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8AE56-0DFF-AB48-81A5-341E338F60F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1272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8AE56-0DFF-AB48-81A5-341E338F60F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379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8/12/15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8/12/15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8/12/15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8/12/15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8/12/15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8/12/15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8/12/15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8/12/15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5" Type="http://schemas.openxmlformats.org/officeDocument/2006/relationships/image" Target="../media/image23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emf"/><Relationship Id="rId3" Type="http://schemas.openxmlformats.org/officeDocument/2006/relationships/image" Target="../media/image2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5" Type="http://schemas.openxmlformats.org/officeDocument/2006/relationships/image" Target="../media/image10.emf"/><Relationship Id="rId6" Type="http://schemas.openxmlformats.org/officeDocument/2006/relationships/image" Target="../media/image11.emf"/><Relationship Id="rId7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emf"/><Relationship Id="rId3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1653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Model -- ANSYS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454" y="699400"/>
            <a:ext cx="8229600" cy="320314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Same geometry, now we import Energy Deposition values from FLUKA to calculate power deposition and heat </a:t>
            </a:r>
            <a:r>
              <a:rPr lang="en-US" sz="2000" dirty="0" smtClean="0"/>
              <a:t>transfer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J. Treado</a:t>
            </a:r>
          </a:p>
          <a:p>
            <a:r>
              <a:rPr lang="en-US" dirty="0"/>
              <a:t>Summer Student Presentation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 descr="ansys10mra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757" y="1660057"/>
            <a:ext cx="2265997" cy="2457922"/>
          </a:xfrm>
          <a:prstGeom prst="rect">
            <a:avLst/>
          </a:prstGeom>
        </p:spPr>
      </p:pic>
      <p:pic>
        <p:nvPicPr>
          <p:cNvPr id="8" name="Picture 7" descr="ansysOrth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595" y="1660057"/>
            <a:ext cx="2265996" cy="24579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9133" y="1427797"/>
            <a:ext cx="321062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20 K initial temperature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Cooling performed via convective heat transfer with coefficient h = 250 W m</a:t>
            </a:r>
            <a:r>
              <a:rPr lang="en-US" sz="1400" baseline="30000" dirty="0" smtClean="0"/>
              <a:t>-2</a:t>
            </a:r>
            <a:r>
              <a:rPr lang="en-US" sz="1400" dirty="0" smtClean="0"/>
              <a:t> K</a:t>
            </a:r>
            <a:r>
              <a:rPr lang="en-US" sz="1400" baseline="30000" dirty="0" smtClean="0"/>
              <a:t>-1.</a:t>
            </a:r>
            <a:r>
              <a:rPr lang="en-US" sz="1400" dirty="0" smtClean="0"/>
              <a:t> From </a:t>
            </a:r>
            <a:r>
              <a:rPr lang="en-US" sz="1400" dirty="0"/>
              <a:t>FB-II </a:t>
            </a:r>
            <a:r>
              <a:rPr lang="en-US" sz="1400" dirty="0" smtClean="0"/>
              <a:t>experimental data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Current calculated from [source]</a:t>
            </a:r>
            <a:endParaRPr lang="en-US" sz="1400" dirty="0"/>
          </a:p>
          <a:p>
            <a:endParaRPr lang="en-US" sz="1400" dirty="0"/>
          </a:p>
          <a:p>
            <a:pPr marL="285750" indent="-285750">
              <a:buFont typeface="Arial"/>
              <a:buChar char="•"/>
            </a:pPr>
            <a:endParaRPr lang="en-US" sz="1400" dirty="0" smtClean="0"/>
          </a:p>
          <a:p>
            <a:pPr marL="285750" indent="-285750">
              <a:buFont typeface="Arial"/>
              <a:buChar char="•"/>
            </a:pPr>
            <a:endParaRPr lang="en-US" sz="140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We ran simulations with 10</a:t>
            </a:r>
            <a:r>
              <a:rPr lang="en-US" sz="1400" baseline="30000" dirty="0" smtClean="0"/>
              <a:t>7</a:t>
            </a:r>
            <a:r>
              <a:rPr lang="en-US" sz="1400" dirty="0" smtClean="0"/>
              <a:t> and 10</a:t>
            </a:r>
            <a:r>
              <a:rPr lang="en-US" sz="1400" baseline="30000" dirty="0" smtClean="0"/>
              <a:t>5</a:t>
            </a:r>
            <a:r>
              <a:rPr lang="en-US" sz="1400" dirty="0" smtClean="0"/>
              <a:t> protons/ bunch (anything more creates numerical errors and destroys the target)</a:t>
            </a:r>
            <a:endParaRPr lang="en-US" sz="1400" dirty="0"/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81" y="2955772"/>
            <a:ext cx="3289300" cy="3556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9020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8457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Results – 10</a:t>
            </a:r>
            <a:r>
              <a:rPr lang="en-US" sz="2400" baseline="30000" dirty="0" smtClean="0"/>
              <a:t>7</a:t>
            </a:r>
            <a:r>
              <a:rPr lang="en-US" sz="2400" dirty="0" smtClean="0"/>
              <a:t> protons/bunch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454" y="631368"/>
            <a:ext cx="8229600" cy="3203145"/>
          </a:xfrm>
        </p:spPr>
        <p:txBody>
          <a:bodyPr>
            <a:normAutofit/>
          </a:bodyPr>
          <a:lstStyle/>
          <a:p>
            <a:r>
              <a:rPr lang="en-US" sz="1800" dirty="0" smtClean="0"/>
              <a:t>We see a temperature saturation</a:t>
            </a:r>
          </a:p>
          <a:p>
            <a:r>
              <a:rPr lang="en-US" sz="1800" dirty="0" smtClean="0"/>
              <a:t>Cooling has (slightly) greater effect on glancing angle </a:t>
            </a:r>
          </a:p>
          <a:p>
            <a:r>
              <a:rPr lang="en-US" sz="1800" dirty="0" smtClean="0"/>
              <a:t>Slight difference in temperature is likely due to statistical error, especially at longer time scales: FLUKA error at peak is ~ %1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J. Treado</a:t>
            </a:r>
          </a:p>
          <a:p>
            <a:r>
              <a:rPr lang="en-US" dirty="0"/>
              <a:t>Summer Student Presentation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 descr="maxTempPlot-1e7-zoom-1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515" y="2130023"/>
            <a:ext cx="2416627" cy="2019928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8" name="Picture 7" descr="maxTempPlots-1e7-1s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54" y="2130023"/>
            <a:ext cx="2509483" cy="2019928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9" name="Picture 8" descr="maxTempPlot-1e7-5s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288" y="2130023"/>
            <a:ext cx="2491122" cy="2019928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80267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Results – 10</a:t>
            </a:r>
            <a:r>
              <a:rPr lang="en-US" sz="2400" baseline="30000" dirty="0" smtClean="0"/>
              <a:t>5</a:t>
            </a:r>
            <a:r>
              <a:rPr lang="en-US" sz="2400" dirty="0" smtClean="0"/>
              <a:t> protons/bunch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0452"/>
            <a:ext cx="4112674" cy="3203145"/>
          </a:xfrm>
        </p:spPr>
        <p:txBody>
          <a:bodyPr>
            <a:normAutofit/>
          </a:bodyPr>
          <a:lstStyle/>
          <a:p>
            <a:r>
              <a:rPr lang="en-US" sz="1800" dirty="0"/>
              <a:t>T</a:t>
            </a:r>
            <a:r>
              <a:rPr lang="en-US" sz="1800" dirty="0" smtClean="0"/>
              <a:t>emperature saturation w/o cooling</a:t>
            </a:r>
          </a:p>
          <a:p>
            <a:r>
              <a:rPr lang="en-US" sz="1800" dirty="0" smtClean="0"/>
              <a:t>Difference between glancing angle and orthogonal impact is greater when target is cooled</a:t>
            </a:r>
          </a:p>
          <a:p>
            <a:r>
              <a:rPr lang="en-US" sz="1800" dirty="0" smtClean="0"/>
              <a:t>Small changes in temperature because of small beam current</a:t>
            </a:r>
          </a:p>
          <a:p>
            <a:r>
              <a:rPr lang="en-US" sz="1800" dirty="0" smtClean="0"/>
              <a:t>Relative changes: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J. Treado</a:t>
            </a:r>
          </a:p>
          <a:p>
            <a:r>
              <a:rPr lang="en-US" dirty="0"/>
              <a:t>Summer Student Presentation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 descr="maxTempPlot-1e5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665" y="880452"/>
            <a:ext cx="4036135" cy="2963084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036" y="3442485"/>
            <a:ext cx="1599096" cy="641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5945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7467600" cy="46300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Revisiting the GSI model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8/12/15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J. Treado</a:t>
            </a:r>
          </a:p>
          <a:p>
            <a:r>
              <a:rPr lang="en-US" dirty="0"/>
              <a:t>Summer Student Presentation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99075" y="3538533"/>
            <a:ext cx="33877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Source: S. </a:t>
            </a:r>
            <a:r>
              <a:rPr lang="en-US" sz="1000" dirty="0" err="1" smtClean="0"/>
              <a:t>Damjanovic</a:t>
            </a:r>
            <a:r>
              <a:rPr lang="en-US" sz="1000" dirty="0" smtClean="0"/>
              <a:t>, GSI, 24/11/13  </a:t>
            </a:r>
            <a:endParaRPr lang="en-US" sz="1000" dirty="0"/>
          </a:p>
        </p:txBody>
      </p:sp>
      <p:pic>
        <p:nvPicPr>
          <p:cNvPr id="21" name="Picture 20" descr="inclinGS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73" y="2308903"/>
            <a:ext cx="4082269" cy="1517987"/>
          </a:xfrm>
          <a:prstGeom prst="rect">
            <a:avLst/>
          </a:prstGeom>
        </p:spPr>
      </p:pic>
      <p:pic>
        <p:nvPicPr>
          <p:cNvPr id="22" name="Picture 21" descr="tempScal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906" y="3826890"/>
            <a:ext cx="2522907" cy="613680"/>
          </a:xfrm>
          <a:prstGeom prst="rect">
            <a:avLst/>
          </a:prstGeom>
        </p:spPr>
      </p:pic>
      <p:pic>
        <p:nvPicPr>
          <p:cNvPr id="23" name="Picture 22" descr="braggSmear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5760" y="725224"/>
            <a:ext cx="4665835" cy="2813309"/>
          </a:xfrm>
          <a:prstGeom prst="rect">
            <a:avLst/>
          </a:prstGeom>
        </p:spPr>
      </p:pic>
      <p:pic>
        <p:nvPicPr>
          <p:cNvPr id="24" name="Picture 23" descr="orthoGSI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0" y="668982"/>
            <a:ext cx="4206232" cy="1556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486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5055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Conclusions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25674"/>
            <a:ext cx="8229600" cy="3203145"/>
          </a:xfrm>
        </p:spPr>
        <p:txBody>
          <a:bodyPr>
            <a:normAutofit/>
          </a:bodyPr>
          <a:lstStyle/>
          <a:p>
            <a:r>
              <a:rPr lang="en-US" sz="1800" dirty="0" smtClean="0"/>
              <a:t>For angled beam incidence in FLUKA, we’ve shown that keeping the beam orthogonal to the mesh is essential. Tilt the target folks.</a:t>
            </a:r>
          </a:p>
          <a:p>
            <a:r>
              <a:rPr lang="en-US" sz="1800" dirty="0" smtClean="0"/>
              <a:t>Glancing angles do not decrease the peak temperature in a material, but it does increase the rate of heat transfer when exposed to cooling. HOWEVER….</a:t>
            </a:r>
          </a:p>
          <a:p>
            <a:r>
              <a:rPr lang="en-US" sz="1800" dirty="0" smtClean="0"/>
              <a:t>An increase in the rate of heat transfer can only occur for small beam losses ( ~10</a:t>
            </a:r>
            <a:r>
              <a:rPr lang="en-US" sz="1800" baseline="30000" dirty="0" smtClean="0"/>
              <a:t>5</a:t>
            </a:r>
            <a:r>
              <a:rPr lang="en-US" sz="1800" dirty="0"/>
              <a:t> </a:t>
            </a:r>
            <a:r>
              <a:rPr lang="en-US" sz="1800" dirty="0" smtClean="0"/>
              <a:t>protons, maybe a bit more), above a certain point cooling is ineffective across different angles of incidence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J. Treado</a:t>
            </a:r>
          </a:p>
          <a:p>
            <a:r>
              <a:rPr lang="en-US" dirty="0"/>
              <a:t>Summer Student Presentation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2721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Looking Ahead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5516"/>
            <a:ext cx="4725556" cy="3431836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Same analysis for 6.5 </a:t>
            </a:r>
            <a:r>
              <a:rPr lang="en-US" sz="1800" dirty="0" err="1" smtClean="0"/>
              <a:t>TeV</a:t>
            </a:r>
            <a:r>
              <a:rPr lang="en-US" sz="1800" dirty="0" smtClean="0"/>
              <a:t>, although most likely you’ll find that cooling won’t help at such high energies</a:t>
            </a:r>
          </a:p>
          <a:p>
            <a:r>
              <a:rPr lang="en-US" sz="1800" dirty="0" smtClean="0"/>
              <a:t>More complex geometry and cooling point of contact, mimic beam screen</a:t>
            </a:r>
          </a:p>
          <a:p>
            <a:r>
              <a:rPr lang="en-US" sz="1800" dirty="0" smtClean="0"/>
              <a:t>Engineering point of view: can glancing angle impacts be used advantageously? Are they </a:t>
            </a:r>
            <a:r>
              <a:rPr lang="en-US" sz="1800" dirty="0" smtClean="0"/>
              <a:t>more of a </a:t>
            </a:r>
            <a:r>
              <a:rPr lang="en-US" sz="1800" dirty="0" smtClean="0"/>
              <a:t>cause for concern?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J. Treado</a:t>
            </a:r>
          </a:p>
          <a:p>
            <a:r>
              <a:rPr lang="en-US" dirty="0"/>
              <a:t>Summer Student Presentation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 descr="beamScree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756" y="994205"/>
            <a:ext cx="3682468" cy="2347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167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Influence of an impact angle and cooling on the temperature of the irradiated </a:t>
            </a:r>
            <a:r>
              <a:rPr lang="en-GB" sz="2400" dirty="0" smtClean="0"/>
              <a:t>target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8/12/15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J. Treado</a:t>
            </a:r>
          </a:p>
          <a:p>
            <a:r>
              <a:rPr lang="en-US" dirty="0"/>
              <a:t>Summer Student Presentation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2538943"/>
            <a:ext cx="3137465" cy="1076255"/>
          </a:xfrm>
        </p:spPr>
        <p:txBody>
          <a:bodyPr>
            <a:noAutofit/>
          </a:bodyPr>
          <a:lstStyle/>
          <a:p>
            <a:r>
              <a:rPr lang="en-GB" sz="1200" dirty="0" smtClean="0"/>
              <a:t>John Treado</a:t>
            </a:r>
          </a:p>
          <a:p>
            <a:r>
              <a:rPr lang="en-GB" sz="1200" dirty="0" smtClean="0"/>
              <a:t>Supervisors: Vivien </a:t>
            </a:r>
            <a:r>
              <a:rPr lang="en-GB" sz="1200" dirty="0" err="1" smtClean="0"/>
              <a:t>Raginel</a:t>
            </a:r>
            <a:r>
              <a:rPr lang="en-GB" sz="1200" dirty="0" smtClean="0"/>
              <a:t>, Vera </a:t>
            </a:r>
            <a:r>
              <a:rPr lang="en-GB" sz="1200" dirty="0" err="1" smtClean="0"/>
              <a:t>Chetvertkova</a:t>
            </a:r>
            <a:endParaRPr lang="en-GB" sz="1200" dirty="0" smtClean="0"/>
          </a:p>
          <a:p>
            <a:r>
              <a:rPr lang="en-GB" sz="1200" dirty="0" smtClean="0"/>
              <a:t>Acknowledgements: </a:t>
            </a:r>
            <a:r>
              <a:rPr lang="en-GB" sz="1200" dirty="0" err="1" smtClean="0"/>
              <a:t>Depak</a:t>
            </a:r>
            <a:r>
              <a:rPr lang="en-GB" sz="1200" dirty="0" smtClean="0"/>
              <a:t> </a:t>
            </a:r>
            <a:r>
              <a:rPr lang="en-GB" sz="1200" dirty="0" err="1" smtClean="0"/>
              <a:t>Paudel</a:t>
            </a:r>
            <a:r>
              <a:rPr lang="en-GB" sz="1200" dirty="0" smtClean="0"/>
              <a:t>, Michal </a:t>
            </a:r>
            <a:r>
              <a:rPr lang="en-GB" sz="1200" dirty="0" err="1" smtClean="0"/>
              <a:t>Maciejewski</a:t>
            </a:r>
            <a:r>
              <a:rPr lang="en-GB" sz="1200" dirty="0" smtClean="0"/>
              <a:t>, Scott Rowan </a:t>
            </a:r>
          </a:p>
        </p:txBody>
      </p:sp>
    </p:spTree>
    <p:extLst>
      <p:ext uri="{BB962C8B-B14F-4D97-AF65-F5344CB8AC3E}">
        <p14:creationId xmlns:p14="http://schemas.microsoft.com/office/powerpoint/2010/main" val="743805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Introduction &amp; Motivation</a:t>
            </a:r>
            <a:endParaRPr lang="en-GB" dirty="0" smtClean="0"/>
          </a:p>
          <a:p>
            <a:r>
              <a:rPr lang="en-GB" dirty="0" smtClean="0"/>
              <a:t>Computational Methods</a:t>
            </a:r>
            <a:endParaRPr lang="en-GB" dirty="0" smtClean="0"/>
          </a:p>
          <a:p>
            <a:pPr lvl="1"/>
            <a:r>
              <a:rPr lang="en-GB" dirty="0" smtClean="0"/>
              <a:t>FLUKA and ANSYS</a:t>
            </a:r>
            <a:endParaRPr lang="en-GB" dirty="0" smtClean="0"/>
          </a:p>
          <a:p>
            <a:r>
              <a:rPr lang="en-GB" dirty="0" smtClean="0"/>
              <a:t>Results &amp; Discussion</a:t>
            </a:r>
          </a:p>
          <a:p>
            <a:r>
              <a:rPr lang="en-GB" dirty="0" smtClean="0"/>
              <a:t>Conclusions &amp; Next Steps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J. Treado</a:t>
            </a:r>
          </a:p>
          <a:p>
            <a:r>
              <a:rPr lang="en-US" dirty="0"/>
              <a:t>Summer Student Presentation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144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General Introduction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454" y="778771"/>
            <a:ext cx="8229600" cy="3203145"/>
          </a:xfrm>
        </p:spPr>
        <p:txBody>
          <a:bodyPr>
            <a:normAutofit/>
          </a:bodyPr>
          <a:lstStyle/>
          <a:p>
            <a:r>
              <a:rPr lang="en-US" sz="1800" dirty="0" smtClean="0"/>
              <a:t>What is the dependence of the temperature in an irradiated target on the impact angle? Is there any?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J. Treado</a:t>
            </a:r>
          </a:p>
          <a:p>
            <a:r>
              <a:rPr lang="en-US" dirty="0"/>
              <a:t>Summer Student Presentation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 descr="ab_BeamLos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244" y="1547407"/>
            <a:ext cx="4433798" cy="2434509"/>
          </a:xfrm>
          <a:prstGeom prst="rect">
            <a:avLst/>
          </a:prstGeom>
          <a:ln>
            <a:solidFill>
              <a:srgbClr val="262626"/>
            </a:solidFill>
          </a:ln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547407"/>
            <a:ext cx="3171484" cy="261388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Example from Engineering:</a:t>
            </a:r>
          </a:p>
          <a:p>
            <a:r>
              <a:rPr lang="en-US" sz="1800" dirty="0" smtClean="0"/>
              <a:t>2004 SPS incident, where 59 </a:t>
            </a:r>
            <a:r>
              <a:rPr lang="el-GR" sz="1800" dirty="0"/>
              <a:t>μ</a:t>
            </a:r>
            <a:r>
              <a:rPr lang="en-US" sz="1800" dirty="0" smtClean="0"/>
              <a:t>rad impact angle destroyed TT40 magnet</a:t>
            </a:r>
          </a:p>
          <a:p>
            <a:r>
              <a:rPr lang="en-US" sz="1800" dirty="0" smtClean="0"/>
              <a:t>However, no cooling: would it have helped??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93775" y="3981916"/>
            <a:ext cx="2948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think it might…..</a:t>
            </a:r>
          </a:p>
        </p:txBody>
      </p:sp>
    </p:spTree>
    <p:extLst>
      <p:ext uri="{BB962C8B-B14F-4D97-AF65-F5344CB8AC3E}">
        <p14:creationId xmlns:p14="http://schemas.microsoft.com/office/powerpoint/2010/main" val="3170868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 xmlns:p14="http://schemas.microsoft.com/office/powerpoint/2010/main">
        <p:cut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Theoretical Motivation </a:t>
            </a:r>
            <a:r>
              <a:rPr lang="en-US" sz="2400" dirty="0" smtClean="0"/>
              <a:t>for the Project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J. Treado</a:t>
            </a:r>
          </a:p>
          <a:p>
            <a:r>
              <a:rPr lang="en-US" dirty="0"/>
              <a:t>Summer Student </a:t>
            </a:r>
            <a:r>
              <a:rPr lang="en-US" dirty="0" smtClean="0"/>
              <a:t>Presentation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2" name="Picture 21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24" y="1079491"/>
            <a:ext cx="2179003" cy="54965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483166" y="1130606"/>
            <a:ext cx="22225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Fourier’s Heat Law</a:t>
            </a:r>
            <a:endParaRPr lang="en-US" sz="1400" dirty="0"/>
          </a:p>
        </p:txBody>
      </p:sp>
      <p:pic>
        <p:nvPicPr>
          <p:cNvPr id="25" name="Picture 2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24" y="1802382"/>
            <a:ext cx="2950098" cy="494105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483164" y="1676185"/>
            <a:ext cx="22225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Surface Area: </a:t>
            </a:r>
            <a:r>
              <a:rPr lang="en-US" sz="1400" dirty="0"/>
              <a:t>a</a:t>
            </a:r>
            <a:r>
              <a:rPr lang="en-US" sz="1400" dirty="0" smtClean="0"/>
              <a:t>lways greater than circle for some incident angle </a:t>
            </a:r>
            <a:r>
              <a:rPr lang="el-GR" sz="1400" dirty="0" smtClean="0"/>
              <a:t>φ</a:t>
            </a:r>
            <a:endParaRPr lang="en-US" sz="1400" dirty="0"/>
          </a:p>
        </p:txBody>
      </p:sp>
      <p:sp>
        <p:nvSpPr>
          <p:cNvPr id="36" name="Rectangle 35"/>
          <p:cNvSpPr/>
          <p:nvPr/>
        </p:nvSpPr>
        <p:spPr>
          <a:xfrm>
            <a:off x="6883138" y="860489"/>
            <a:ext cx="1536016" cy="1343253"/>
          </a:xfrm>
          <a:prstGeom prst="rect">
            <a:avLst/>
          </a:prstGeom>
          <a:solidFill>
            <a:schemeClr val="tx2"/>
          </a:solidFill>
          <a:ln w="57150" cmpd="sng">
            <a:solidFill>
              <a:srgbClr val="262626"/>
            </a:solidFill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262626"/>
                </a:solidFill>
              </a:ln>
            </a:endParaRPr>
          </a:p>
        </p:txBody>
      </p:sp>
      <p:grpSp>
        <p:nvGrpSpPr>
          <p:cNvPr id="82" name="Group 81"/>
          <p:cNvGrpSpPr/>
          <p:nvPr/>
        </p:nvGrpSpPr>
        <p:grpSpPr>
          <a:xfrm rot="20783711">
            <a:off x="6421987" y="910338"/>
            <a:ext cx="2267031" cy="1539449"/>
            <a:chOff x="6638748" y="660674"/>
            <a:chExt cx="2267031" cy="1539449"/>
          </a:xfrm>
        </p:grpSpPr>
        <p:cxnSp>
          <p:nvCxnSpPr>
            <p:cNvPr id="41" name="Straight Connector 40"/>
            <p:cNvCxnSpPr/>
            <p:nvPr/>
          </p:nvCxnSpPr>
          <p:spPr>
            <a:xfrm rot="12454367">
              <a:off x="8819331" y="1154692"/>
              <a:ext cx="86448" cy="122591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12454367" flipV="1">
              <a:off x="6892431" y="660674"/>
              <a:ext cx="1741294" cy="1373035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2454367" flipV="1">
              <a:off x="6934618" y="814828"/>
              <a:ext cx="1714642" cy="1385295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12454367">
              <a:off x="6638748" y="1559693"/>
              <a:ext cx="113100" cy="147108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72" name="TextBox 71"/>
          <p:cNvSpPr txBox="1"/>
          <p:nvPr/>
        </p:nvSpPr>
        <p:spPr>
          <a:xfrm>
            <a:off x="7113887" y="1009740"/>
            <a:ext cx="962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n>
                  <a:solidFill>
                    <a:srgbClr val="262626"/>
                  </a:solidFill>
                </a:ln>
              </a:rPr>
              <a:t>Target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903276" y="1579156"/>
            <a:ext cx="6970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n>
                  <a:solidFill>
                    <a:srgbClr val="262626"/>
                  </a:solidFill>
                </a:ln>
              </a:rPr>
              <a:t>Beam</a:t>
            </a:r>
            <a:endParaRPr lang="en-US" sz="1400" dirty="0">
              <a:ln>
                <a:solidFill>
                  <a:srgbClr val="262626"/>
                </a:solidFill>
              </a:ln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5755856" y="2510763"/>
            <a:ext cx="3071145" cy="1857774"/>
            <a:chOff x="3552314" y="2448713"/>
            <a:chExt cx="3003214" cy="1924909"/>
          </a:xfrm>
        </p:grpSpPr>
        <p:pic>
          <p:nvPicPr>
            <p:cNvPr id="76" name="Picture 75" descr="cylFig2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2314" y="2448713"/>
              <a:ext cx="1550621" cy="1924909"/>
            </a:xfrm>
            <a:prstGeom prst="rect">
              <a:avLst/>
            </a:prstGeom>
            <a:ln>
              <a:solidFill>
                <a:srgbClr val="262626"/>
              </a:solidFill>
            </a:ln>
          </p:spPr>
        </p:pic>
        <p:pic>
          <p:nvPicPr>
            <p:cNvPr id="77" name="Picture 76" descr="cylFig3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02935" y="2448713"/>
              <a:ext cx="1452593" cy="1924909"/>
            </a:xfrm>
            <a:prstGeom prst="rect">
              <a:avLst/>
            </a:prstGeom>
            <a:ln>
              <a:solidFill>
                <a:srgbClr val="262626"/>
              </a:solidFill>
            </a:ln>
          </p:spPr>
        </p:pic>
      </p:grpSp>
      <p:sp>
        <p:nvSpPr>
          <p:cNvPr id="79" name="TextBox 78"/>
          <p:cNvSpPr txBox="1"/>
          <p:nvPr/>
        </p:nvSpPr>
        <p:spPr>
          <a:xfrm>
            <a:off x="457096" y="2768099"/>
            <a:ext cx="428638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However, energy deposition is only dependent on volume, which is the same in both cases</a:t>
            </a:r>
          </a:p>
          <a:p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Thus, we should expect greater heat transfer and lower temperatures for beams incident at an angle compared to orthogonal incidence. </a:t>
            </a:r>
            <a:endParaRPr lang="en-US" sz="1400" dirty="0"/>
          </a:p>
        </p:txBody>
      </p:sp>
      <p:pic>
        <p:nvPicPr>
          <p:cNvPr id="80" name="Picture 79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79" y="3283914"/>
            <a:ext cx="2578100" cy="381000"/>
          </a:xfrm>
          <a:prstGeom prst="rect">
            <a:avLst/>
          </a:prstGeom>
        </p:spPr>
      </p:pic>
      <p:pic>
        <p:nvPicPr>
          <p:cNvPr id="81" name="Picture 80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437" y="2374399"/>
            <a:ext cx="876300" cy="393700"/>
          </a:xfrm>
          <a:prstGeom prst="rect">
            <a:avLst/>
          </a:prstGeom>
        </p:spPr>
      </p:pic>
      <p:cxnSp>
        <p:nvCxnSpPr>
          <p:cNvPr id="84" name="Straight Connector 83"/>
          <p:cNvCxnSpPr/>
          <p:nvPr/>
        </p:nvCxnSpPr>
        <p:spPr>
          <a:xfrm flipV="1">
            <a:off x="6883138" y="1438383"/>
            <a:ext cx="1624887" cy="765359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7732497" y="1702267"/>
            <a:ext cx="691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88" name="Straight Connector 87"/>
          <p:cNvCxnSpPr/>
          <p:nvPr/>
        </p:nvCxnSpPr>
        <p:spPr>
          <a:xfrm>
            <a:off x="6883138" y="2203742"/>
            <a:ext cx="1536016" cy="11835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7994444" y="1886933"/>
            <a:ext cx="3401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s</a:t>
            </a:r>
            <a:endParaRPr lang="en-US" dirty="0" smtClean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880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8/12/15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J. Treado</a:t>
            </a:r>
          </a:p>
          <a:p>
            <a:r>
              <a:rPr lang="en-US" dirty="0"/>
              <a:t>Summer Student Presentation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846708" y="519832"/>
            <a:ext cx="7491886" cy="3262788"/>
          </a:xfrm>
        </p:spPr>
        <p:txBody>
          <a:bodyPr/>
          <a:lstStyle/>
          <a:p>
            <a:pPr marL="36576" indent="0" algn="ctr">
              <a:buNone/>
            </a:pPr>
            <a:r>
              <a:rPr lang="en-US" dirty="0" smtClean="0"/>
              <a:t>The main question: For steady-state losses at low impact angles (~ 1 </a:t>
            </a:r>
            <a:r>
              <a:rPr lang="en-US" dirty="0" err="1" smtClean="0"/>
              <a:t>mrad</a:t>
            </a:r>
            <a:r>
              <a:rPr lang="en-US" dirty="0" smtClean="0"/>
              <a:t>), does cooling affect temperature and the rate of heat transfer within the target?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748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410"/>
            <a:ext cx="8226854" cy="357797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 Model – </a:t>
            </a:r>
            <a:r>
              <a:rPr lang="en-US" sz="2400" dirty="0" smtClean="0"/>
              <a:t>FLUKA and artifacts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61287"/>
            <a:ext cx="3987938" cy="377937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26 </a:t>
            </a:r>
            <a:r>
              <a:rPr lang="en-US" sz="1800" dirty="0" err="1" smtClean="0"/>
              <a:t>GeV</a:t>
            </a:r>
            <a:r>
              <a:rPr lang="en-US" sz="1800" dirty="0" smtClean="0"/>
              <a:t> Proton Beam, </a:t>
            </a:r>
            <a:r>
              <a:rPr lang="el-GR" sz="1800" dirty="0" smtClean="0"/>
              <a:t>σ</a:t>
            </a:r>
            <a:r>
              <a:rPr lang="en-US" sz="1800" baseline="-25000" dirty="0" smtClean="0"/>
              <a:t>x</a:t>
            </a:r>
            <a:r>
              <a:rPr lang="en-US" sz="1800" dirty="0" smtClean="0"/>
              <a:t> = </a:t>
            </a:r>
            <a:r>
              <a:rPr lang="el-GR" sz="1800" dirty="0" smtClean="0"/>
              <a:t>σ</a:t>
            </a:r>
            <a:r>
              <a:rPr lang="en-US" sz="1800" baseline="-25000" dirty="0" smtClean="0"/>
              <a:t>y</a:t>
            </a:r>
            <a:r>
              <a:rPr lang="en-US" sz="1800" dirty="0" smtClean="0"/>
              <a:t> = 1 mm, incident on Stainless Steel</a:t>
            </a:r>
          </a:p>
          <a:p>
            <a:r>
              <a:rPr lang="en-US" sz="1800" dirty="0" smtClean="0"/>
              <a:t>We were able to analyze orthogonal and 10mrad incidence for comparison</a:t>
            </a:r>
          </a:p>
          <a:p>
            <a:r>
              <a:rPr lang="en-US" sz="1800" dirty="0" smtClean="0"/>
              <a:t>We should expect energy deposition to be the same for both angles in both cases</a:t>
            </a:r>
            <a:r>
              <a:rPr lang="en-US" sz="1400" dirty="0" smtClean="0"/>
              <a:t>.</a:t>
            </a:r>
          </a:p>
          <a:p>
            <a:r>
              <a:rPr lang="en-US" sz="1800" dirty="0" smtClean="0"/>
              <a:t>First attempt: Move the beam, keep the target constant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J. Treado</a:t>
            </a:r>
          </a:p>
          <a:p>
            <a:r>
              <a:rPr lang="en-US" dirty="0"/>
              <a:t>Summer Student Presentation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 descr="targFigure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0549" y="84410"/>
            <a:ext cx="1903217" cy="1644169"/>
          </a:xfrm>
          <a:prstGeom prst="rect">
            <a:avLst/>
          </a:prstGeom>
          <a:ln>
            <a:noFill/>
          </a:ln>
        </p:spPr>
      </p:pic>
      <p:pic>
        <p:nvPicPr>
          <p:cNvPr id="11" name="Picture 10" descr="errorPlot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820" y="1728579"/>
            <a:ext cx="4097980" cy="2225979"/>
          </a:xfrm>
          <a:prstGeom prst="rect">
            <a:avLst/>
          </a:prstGeom>
          <a:ln>
            <a:solidFill>
              <a:srgbClr val="262626"/>
            </a:solidFill>
          </a:ln>
        </p:spPr>
      </p:pic>
    </p:spTree>
    <p:extLst>
      <p:ext uri="{BB962C8B-B14F-4D97-AF65-F5344CB8AC3E}">
        <p14:creationId xmlns:p14="http://schemas.microsoft.com/office/powerpoint/2010/main" val="4174860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49386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FLUKA Artifact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J. Treado</a:t>
            </a:r>
          </a:p>
          <a:p>
            <a:r>
              <a:rPr lang="en-US" dirty="0"/>
              <a:t>Summer Student Presentation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392637" y="668980"/>
            <a:ext cx="6148221" cy="3583017"/>
            <a:chOff x="270012" y="668981"/>
            <a:chExt cx="5169165" cy="3704764"/>
          </a:xfrm>
        </p:grpSpPr>
        <p:pic>
          <p:nvPicPr>
            <p:cNvPr id="7" name="Picture 6" descr="artPlotPrez1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492" y="668981"/>
              <a:ext cx="4939685" cy="370476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70012" y="873078"/>
              <a:ext cx="5169165" cy="6426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2D Projection onto Y Axis of 10 </a:t>
              </a:r>
              <a:r>
                <a:rPr lang="en-US" sz="1400" dirty="0" err="1" smtClean="0"/>
                <a:t>mrad</a:t>
              </a:r>
              <a:r>
                <a:rPr lang="en-US" sz="1400" dirty="0" smtClean="0"/>
                <a:t> incidence</a:t>
              </a:r>
              <a:endParaRPr lang="en-US" sz="14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182756" y="668981"/>
            <a:ext cx="3504044" cy="374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351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2787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FLUKA Artifact - Solved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90111"/>
            <a:ext cx="8229600" cy="1273526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To remedy the situation, we tilted the target and kept the beam orthogonal to the bins in both situations</a:t>
            </a:r>
          </a:p>
          <a:p>
            <a:r>
              <a:rPr lang="en-US" sz="1800" dirty="0" smtClean="0"/>
              <a:t>That way, in the case of the angled beam, we still achieved an oblique cylinder without FLUKA overestimates / humps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J. Treado</a:t>
            </a:r>
          </a:p>
          <a:p>
            <a:r>
              <a:rPr lang="en-US" dirty="0"/>
              <a:t>Summer Student Presentation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 descr="cnstEnPlot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098" y="2063637"/>
            <a:ext cx="4283702" cy="2307886"/>
          </a:xfrm>
          <a:prstGeom prst="rect">
            <a:avLst/>
          </a:prstGeom>
        </p:spPr>
      </p:pic>
      <p:pic>
        <p:nvPicPr>
          <p:cNvPr id="9" name="Picture 8" descr="tiltTarg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52" y="2477798"/>
            <a:ext cx="3904946" cy="1383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597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2789</TotalTime>
  <Words>763</Words>
  <Application>Microsoft Macintosh PowerPoint</Application>
  <PresentationFormat>On-screen Show (16:9)</PresentationFormat>
  <Paragraphs>128</Paragraphs>
  <Slides>15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CERNCorporate16-9</vt:lpstr>
      <vt:lpstr>PowerPoint Presentation</vt:lpstr>
      <vt:lpstr>Influence of an impact angle and cooling on the temperature of the irradiated target</vt:lpstr>
      <vt:lpstr>Overview</vt:lpstr>
      <vt:lpstr>General Introduction</vt:lpstr>
      <vt:lpstr>Theoretical Motivation for the Project</vt:lpstr>
      <vt:lpstr>PowerPoint Presentation</vt:lpstr>
      <vt:lpstr>The Model – FLUKA and artifacts</vt:lpstr>
      <vt:lpstr>FLUKA Artifact</vt:lpstr>
      <vt:lpstr>FLUKA Artifact - Solved</vt:lpstr>
      <vt:lpstr>The Model -- ANSYS</vt:lpstr>
      <vt:lpstr>Results – 107 protons/bunch</vt:lpstr>
      <vt:lpstr>Results – 105 protons/bunch</vt:lpstr>
      <vt:lpstr>Revisiting the GSI model</vt:lpstr>
      <vt:lpstr>Conclusions</vt:lpstr>
      <vt:lpstr>Looking Ahead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Treado</dc:creator>
  <cp:lastModifiedBy>Jack Treado</cp:lastModifiedBy>
  <cp:revision>130</cp:revision>
  <dcterms:created xsi:type="dcterms:W3CDTF">2015-07-14T13:17:26Z</dcterms:created>
  <dcterms:modified xsi:type="dcterms:W3CDTF">2015-08-13T09:26:26Z</dcterms:modified>
</cp:coreProperties>
</file>