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300" r:id="rId3"/>
    <p:sldId id="328" r:id="rId4"/>
    <p:sldId id="326" r:id="rId5"/>
    <p:sldId id="327" r:id="rId6"/>
    <p:sldId id="322" r:id="rId7"/>
    <p:sldId id="329" r:id="rId8"/>
    <p:sldId id="331" r:id="rId9"/>
    <p:sldId id="330" r:id="rId10"/>
    <p:sldId id="336" r:id="rId11"/>
    <p:sldId id="337" r:id="rId12"/>
    <p:sldId id="332" r:id="rId13"/>
    <p:sldId id="333" r:id="rId14"/>
    <p:sldId id="340" r:id="rId15"/>
    <p:sldId id="341" r:id="rId16"/>
    <p:sldId id="334" r:id="rId17"/>
    <p:sldId id="319" r:id="rId18"/>
    <p:sldId id="320" r:id="rId19"/>
    <p:sldId id="335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0B3DA6"/>
    <a:srgbClr val="FFD405"/>
    <a:srgbClr val="FF0CF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9" autoAdjust="0"/>
    <p:restoredTop sz="97555" autoAdjust="0"/>
  </p:normalViewPr>
  <p:slideViewPr>
    <p:cSldViewPr snapToGrid="0" snapToObjects="1">
      <p:cViewPr varScale="1">
        <p:scale>
          <a:sx n="130" d="100"/>
          <a:sy n="130" d="100"/>
        </p:scale>
        <p:origin x="29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25/11/2015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655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719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205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46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171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788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667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379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38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617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947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08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38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074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1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62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989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776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115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OV"/><Relationship Id="rId1" Type="http://schemas.openxmlformats.org/officeDocument/2006/relationships/video" Target="NULL" TargetMode="Externa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OV"/><Relationship Id="rId1" Type="http://schemas.openxmlformats.org/officeDocument/2006/relationships/video" Target="NULL" TargetMode="Externa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emf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27334"/>
            <a:ext cx="8226854" cy="1032386"/>
          </a:xfrm>
        </p:spPr>
        <p:txBody>
          <a:bodyPr>
            <a:normAutofit/>
          </a:bodyPr>
          <a:lstStyle/>
          <a:p>
            <a:r>
              <a:rPr lang="en-GB" sz="3100" dirty="0" smtClean="0"/>
              <a:t>Dummy High Voltage Test: Cable 2 to 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7" name="IMG_4397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3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 rot="10800000">
            <a:off x="1985605" y="1876504"/>
            <a:ext cx="5410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0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27334"/>
            <a:ext cx="8226854" cy="1032386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Dummy High Voltage Test: Cable 4 to 5 (first test)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2" name="IMG_440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6000" end="19523.333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17841" y="1606394"/>
            <a:ext cx="6493146" cy="36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1118"/>
            <a:ext cx="8226854" cy="1032386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Dummy High Voltage tests : Cable to cable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200"/>
            <a:ext cx="9144000" cy="607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1118"/>
            <a:ext cx="8226854" cy="1032386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Dummy High Voltage tests : Cable to Mould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790"/>
            <a:ext cx="9144000" cy="60777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34907" y="862781"/>
            <a:ext cx="20868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 Cable 4 up to 16 kV</a:t>
            </a:r>
          </a:p>
          <a:p>
            <a:r>
              <a:rPr lang="en-GB" sz="1400" dirty="0" smtClean="0"/>
              <a:t>- Cable 5 up to 15 kV (not shown here)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038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6" t="32271" b="32064"/>
          <a:stretch/>
        </p:blipFill>
        <p:spPr>
          <a:xfrm rot="5400000">
            <a:off x="2670027" y="1988315"/>
            <a:ext cx="6125954" cy="21660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 rot="5400000">
            <a:off x="4968501" y="2371625"/>
            <a:ext cx="5958349" cy="1640819"/>
            <a:chOff x="1177540" y="3134509"/>
            <a:chExt cx="5958349" cy="164081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24" t="56701" r="-1485" b="16283"/>
            <a:stretch/>
          </p:blipFill>
          <p:spPr>
            <a:xfrm>
              <a:off x="1177540" y="3134509"/>
              <a:ext cx="5958349" cy="164081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664530" y="3375031"/>
              <a:ext cx="7489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600" b="1" dirty="0" smtClean="0">
                  <a:solidFill>
                    <a:srgbClr val="000000"/>
                  </a:solidFill>
                </a:rPr>
                <a:t>V</a:t>
              </a:r>
              <a:endParaRPr lang="en-GB" sz="6600" b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t="38733" r="29919" b="28363"/>
          <a:stretch/>
        </p:blipFill>
        <p:spPr>
          <a:xfrm rot="5400000">
            <a:off x="-1816028" y="2082711"/>
            <a:ext cx="6104834" cy="199840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509952" y="44255"/>
            <a:ext cx="1791929" cy="6126954"/>
            <a:chOff x="2546822" y="7385"/>
            <a:chExt cx="1791929" cy="6126954"/>
          </a:xfrm>
        </p:grpSpPr>
        <p:grpSp>
          <p:nvGrpSpPr>
            <p:cNvPr id="15" name="Group 14"/>
            <p:cNvGrpSpPr/>
            <p:nvPr/>
          </p:nvGrpSpPr>
          <p:grpSpPr>
            <a:xfrm rot="5400000">
              <a:off x="379310" y="2174897"/>
              <a:ext cx="6126954" cy="1791929"/>
              <a:chOff x="1505336" y="697193"/>
              <a:chExt cx="6126954" cy="1791929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156" t="55794" r="-162" b="14701"/>
              <a:stretch/>
            </p:blipFill>
            <p:spPr>
              <a:xfrm>
                <a:off x="1505336" y="697193"/>
                <a:ext cx="6126954" cy="1791929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 rot="16200000">
                <a:off x="5868348" y="1079754"/>
                <a:ext cx="891591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600" b="1" dirty="0" smtClean="0">
                    <a:solidFill>
                      <a:srgbClr val="000000"/>
                    </a:solidFill>
                  </a:rPr>
                  <a:t>III</a:t>
                </a:r>
                <a:endParaRPr lang="en-GB" sz="66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918726" y="511186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0000"/>
                  </a:solidFill>
                </a:rPr>
                <a:t>bottom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1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2" b="33083"/>
          <a:stretch/>
        </p:blipFill>
        <p:spPr>
          <a:xfrm rot="10800000">
            <a:off x="-1373" y="2381863"/>
            <a:ext cx="9144000" cy="1873047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427334"/>
            <a:ext cx="8226854" cy="649298"/>
          </a:xfrm>
        </p:spPr>
        <p:txBody>
          <a:bodyPr>
            <a:normAutofit fontScale="90000"/>
          </a:bodyPr>
          <a:lstStyle/>
          <a:p>
            <a:r>
              <a:rPr lang="en-GB" sz="2800" b="0" dirty="0" smtClean="0"/>
              <a:t>Side of the mould in contact with the cable after HV test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10505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Plan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Stress </a:t>
            </a:r>
            <a:r>
              <a:rPr lang="en-GB" dirty="0"/>
              <a:t>measurement on </a:t>
            </a:r>
            <a:r>
              <a:rPr lang="en-GB" dirty="0" smtClean="0"/>
              <a:t>a cable </a:t>
            </a:r>
            <a:r>
              <a:rPr lang="en-GB" dirty="0"/>
              <a:t>stack at room temperature with mould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– week 50</a:t>
            </a:r>
            <a:endParaRPr lang="en-GB" dirty="0"/>
          </a:p>
          <a:p>
            <a:pPr lvl="1"/>
            <a:r>
              <a:rPr lang="en-GB" dirty="0" smtClean="0"/>
              <a:t>Adapt </a:t>
            </a:r>
            <a:r>
              <a:rPr lang="en-GB" dirty="0"/>
              <a:t>cavity height to get </a:t>
            </a:r>
            <a:r>
              <a:rPr lang="en-GB" dirty="0" smtClean="0"/>
              <a:t>100/120/150 </a:t>
            </a:r>
            <a:r>
              <a:rPr lang="en-GB" dirty="0"/>
              <a:t>MPa with stainless strip.</a:t>
            </a:r>
          </a:p>
          <a:p>
            <a:pPr lvl="1"/>
            <a:endParaRPr lang="en-GB" dirty="0"/>
          </a:p>
          <a:p>
            <a:pPr lvl="0"/>
            <a:r>
              <a:rPr lang="en-GB" b="1" dirty="0"/>
              <a:t>Trial Run up to 500 C with one mould</a:t>
            </a:r>
            <a:r>
              <a:rPr lang="en-GB" dirty="0"/>
              <a:t> (2 thermal sensors - one in nominal position and one in between the cable) </a:t>
            </a:r>
            <a:r>
              <a:rPr lang="en-GB" dirty="0" smtClean="0">
                <a:solidFill>
                  <a:srgbClr val="FF0000"/>
                </a:solidFill>
              </a:rPr>
              <a:t>– </a:t>
            </a:r>
            <a:r>
              <a:rPr lang="en-GB" b="1" dirty="0" smtClean="0">
                <a:solidFill>
                  <a:srgbClr val="FF0000"/>
                </a:solidFill>
              </a:rPr>
              <a:t>week 50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b="1" dirty="0" smtClean="0"/>
              <a:t>First Experimental runs </a:t>
            </a:r>
            <a:r>
              <a:rPr lang="en-GB" b="1" dirty="0"/>
              <a:t>with two moulds</a:t>
            </a:r>
            <a:r>
              <a:rPr lang="en-GB" dirty="0"/>
              <a:t>. </a:t>
            </a:r>
            <a:r>
              <a:rPr lang="en-GB" b="1" dirty="0"/>
              <a:t>4 tests with different peak temperature </a:t>
            </a:r>
            <a:r>
              <a:rPr lang="en-GB" b="1" dirty="0" smtClean="0">
                <a:solidFill>
                  <a:srgbClr val="FF0000"/>
                </a:solidFill>
              </a:rPr>
              <a:t>– week </a:t>
            </a:r>
            <a:r>
              <a:rPr lang="en-GB" b="1" dirty="0">
                <a:solidFill>
                  <a:srgbClr val="FF0000"/>
                </a:solidFill>
              </a:rPr>
              <a:t>51/week 2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200 C</a:t>
            </a:r>
          </a:p>
          <a:p>
            <a:pPr lvl="1"/>
            <a:r>
              <a:rPr lang="en-GB" dirty="0"/>
              <a:t>300 C</a:t>
            </a:r>
          </a:p>
          <a:p>
            <a:pPr lvl="1"/>
            <a:r>
              <a:rPr lang="en-GB" dirty="0"/>
              <a:t>400 C</a:t>
            </a:r>
          </a:p>
          <a:p>
            <a:pPr lvl="1"/>
            <a:r>
              <a:rPr lang="en-GB" dirty="0"/>
              <a:t>500 C </a:t>
            </a:r>
            <a:endParaRPr lang="en-GB" dirty="0" smtClean="0"/>
          </a:p>
          <a:p>
            <a:pPr lvl="1"/>
            <a:endParaRPr lang="en-GB" dirty="0"/>
          </a:p>
          <a:p>
            <a:pPr lvl="0"/>
            <a:r>
              <a:rPr lang="en-GB" b="1" dirty="0" smtClean="0"/>
              <a:t>Second Experimental </a:t>
            </a:r>
            <a:r>
              <a:rPr lang="en-GB" b="1" dirty="0"/>
              <a:t>run </a:t>
            </a:r>
            <a:r>
              <a:rPr lang="en-GB" b="1" dirty="0" smtClean="0"/>
              <a:t>with </a:t>
            </a:r>
            <a:r>
              <a:rPr lang="en-GB" b="1" dirty="0"/>
              <a:t>two moulds</a:t>
            </a:r>
            <a:r>
              <a:rPr lang="en-GB" dirty="0"/>
              <a:t>– refine temperature according to results </a:t>
            </a:r>
            <a:r>
              <a:rPr lang="en-GB" dirty="0" smtClean="0"/>
              <a:t>of first </a:t>
            </a:r>
            <a:r>
              <a:rPr lang="en-GB" dirty="0"/>
              <a:t>run </a:t>
            </a:r>
            <a:r>
              <a:rPr lang="en-GB" b="1" dirty="0" smtClean="0"/>
              <a:t>up </a:t>
            </a:r>
            <a:r>
              <a:rPr lang="en-GB" b="1" dirty="0"/>
              <a:t>to 4 tests </a:t>
            </a:r>
            <a:r>
              <a:rPr lang="en-GB" b="1" dirty="0">
                <a:solidFill>
                  <a:srgbClr val="FF0000"/>
                </a:solidFill>
              </a:rPr>
              <a:t>- week 2/week 3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Total of up to 9 </a:t>
            </a:r>
            <a:r>
              <a:rPr lang="en-GB" b="1" dirty="0" smtClean="0"/>
              <a:t>tests (including trial run – 25 m of insulated cable)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258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79882" y="568735"/>
            <a:ext cx="8826586" cy="4197096"/>
            <a:chOff x="179882" y="606210"/>
            <a:chExt cx="8826586" cy="419709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6" r="16074"/>
            <a:stretch/>
          </p:blipFill>
          <p:spPr>
            <a:xfrm>
              <a:off x="3677462" y="606210"/>
              <a:ext cx="5329006" cy="419709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20" b="18093"/>
            <a:stretch/>
          </p:blipFill>
          <p:spPr>
            <a:xfrm>
              <a:off x="179882" y="606210"/>
              <a:ext cx="3497580" cy="41900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98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15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40129" y="4629312"/>
            <a:ext cx="6629400" cy="1396914"/>
          </a:xfrm>
        </p:spPr>
        <p:txBody>
          <a:bodyPr anchor="ctr"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Mould dimension 84 x 62 x 100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Material Stainless Steel </a:t>
            </a:r>
            <a:r>
              <a:rPr lang="en-GB" dirty="0" smtClean="0"/>
              <a:t>304L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Cavity for Six Cable Stack (~ 12 mm)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Fine setting of stress on the cable stack with stainless strip (40 um up to 500 um) insert between the side and top part of the </a:t>
            </a:r>
            <a:r>
              <a:rPr lang="en-GB" dirty="0" err="1" smtClean="0"/>
              <a:t>mold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4675978" y="187184"/>
            <a:ext cx="4498251" cy="4700268"/>
            <a:chOff x="4786859" y="187184"/>
            <a:chExt cx="4498251" cy="4700268"/>
          </a:xfrm>
        </p:grpSpPr>
        <p:grpSp>
          <p:nvGrpSpPr>
            <p:cNvPr id="30" name="Group 29"/>
            <p:cNvGrpSpPr/>
            <p:nvPr/>
          </p:nvGrpSpPr>
          <p:grpSpPr>
            <a:xfrm>
              <a:off x="4786859" y="187184"/>
              <a:ext cx="3291497" cy="4700268"/>
              <a:chOff x="5280013" y="891008"/>
              <a:chExt cx="3291497" cy="4700268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499890" y="891008"/>
                <a:ext cx="2071620" cy="4149583"/>
                <a:chOff x="6283604" y="1729757"/>
                <a:chExt cx="2071620" cy="4149583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404195" y="1729757"/>
                  <a:ext cx="1830439" cy="1363541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283604" y="4265172"/>
                  <a:ext cx="2071620" cy="1614168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80262" y="3093298"/>
                  <a:ext cx="1800225" cy="1255871"/>
                </a:xfrm>
                <a:prstGeom prst="rect">
                  <a:avLst/>
                </a:prstGeom>
              </p:spPr>
            </p:pic>
            <p:cxnSp>
              <p:nvCxnSpPr>
                <p:cNvPr id="17" name="Straight Connector 16"/>
                <p:cNvCxnSpPr/>
                <p:nvPr/>
              </p:nvCxnSpPr>
              <p:spPr>
                <a:xfrm>
                  <a:off x="7932420" y="2179320"/>
                  <a:ext cx="0" cy="2590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751320" y="2396557"/>
                  <a:ext cx="0" cy="257930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490460" y="1916553"/>
                  <a:ext cx="0" cy="25742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80013" y="4673789"/>
                <a:ext cx="1325228" cy="917487"/>
              </a:xfrm>
              <a:prstGeom prst="rect">
                <a:avLst/>
              </a:prstGeom>
            </p:spPr>
          </p:pic>
          <p:cxnSp>
            <p:nvCxnSpPr>
              <p:cNvPr id="29" name="Straight Arrow Connector 28"/>
              <p:cNvCxnSpPr/>
              <p:nvPr/>
            </p:nvCxnSpPr>
            <p:spPr>
              <a:xfrm flipV="1">
                <a:off x="6339840" y="4429793"/>
                <a:ext cx="800100" cy="47405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5485211" y="4568489"/>
              <a:ext cx="13115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Strain Gauge Bar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22567" y="3881302"/>
              <a:ext cx="14734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- Bottom Part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94654" y="879785"/>
              <a:ext cx="13493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– Top Part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935764" y="2168444"/>
              <a:ext cx="13493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– Side Parts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02158" y="1798447"/>
            <a:ext cx="2459495" cy="4059011"/>
            <a:chOff x="6502158" y="1798447"/>
            <a:chExt cx="2459495" cy="4059011"/>
          </a:xfrm>
        </p:grpSpPr>
        <p:pic>
          <p:nvPicPr>
            <p:cNvPr id="1026" name="Picture 2" descr="Clinquant &amp; Dévidoir Acier Aluminium Laiton Cuivre Inox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6653" y="4428708"/>
              <a:ext cx="19050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8" name="Straight Arrow Connector 37"/>
            <p:cNvCxnSpPr/>
            <p:nvPr/>
          </p:nvCxnSpPr>
          <p:spPr>
            <a:xfrm flipH="1" flipV="1">
              <a:off x="7234875" y="2299250"/>
              <a:ext cx="189266" cy="315667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6992625" y="2446324"/>
              <a:ext cx="349995" cy="16004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342621" y="2178660"/>
              <a:ext cx="117721" cy="18681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 flipV="1">
              <a:off x="6502158" y="2082562"/>
              <a:ext cx="823767" cy="197188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33" idx="1"/>
            </p:cNvCxnSpPr>
            <p:nvPr/>
          </p:nvCxnSpPr>
          <p:spPr>
            <a:xfrm flipH="1" flipV="1">
              <a:off x="6731022" y="1952405"/>
              <a:ext cx="580664" cy="205970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33" idx="1"/>
            </p:cNvCxnSpPr>
            <p:nvPr/>
          </p:nvCxnSpPr>
          <p:spPr>
            <a:xfrm flipH="1" flipV="1">
              <a:off x="6989780" y="1798447"/>
              <a:ext cx="321906" cy="2213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1535993" y="592374"/>
            <a:ext cx="1957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Hole for Thermal Sensor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638" y="1037724"/>
            <a:ext cx="2871788" cy="3162300"/>
          </a:xfrm>
          <a:prstGeom prst="rect">
            <a:avLst/>
          </a:prstGeom>
        </p:spPr>
      </p:pic>
      <p:cxnSp>
        <p:nvCxnSpPr>
          <p:cNvPr id="55" name="Straight Arrow Connector 54"/>
          <p:cNvCxnSpPr>
            <a:stCxn id="53" idx="2"/>
          </p:cNvCxnSpPr>
          <p:nvPr/>
        </p:nvCxnSpPr>
        <p:spPr>
          <a:xfrm>
            <a:off x="2514532" y="853984"/>
            <a:ext cx="53408" cy="944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52" idx="2"/>
          </p:cNvCxnSpPr>
          <p:nvPr/>
        </p:nvCxnSpPr>
        <p:spPr>
          <a:xfrm>
            <a:off x="1264920" y="3802380"/>
            <a:ext cx="1249612" cy="3976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1246724" y="2082562"/>
            <a:ext cx="18196" cy="16989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2634922" y="3314700"/>
            <a:ext cx="1139269" cy="8853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109914" y="369663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100 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82097" y="394617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62</a:t>
            </a:r>
            <a:r>
              <a:rPr lang="en-GB" sz="1200" dirty="0" smtClean="0">
                <a:solidFill>
                  <a:schemeClr val="accent6"/>
                </a:solidFill>
              </a:rPr>
              <a:t> 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76681" y="276677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84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341701" y="2457794"/>
            <a:ext cx="1233514" cy="12802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922544" y="252001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105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76664" y="1074347"/>
            <a:ext cx="1957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M10 screw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1" name="Straight Arrow Connector 70"/>
          <p:cNvCxnSpPr>
            <a:stCxn id="70" idx="1"/>
          </p:cNvCxnSpPr>
          <p:nvPr/>
        </p:nvCxnSpPr>
        <p:spPr>
          <a:xfrm flipH="1">
            <a:off x="3436646" y="1205152"/>
            <a:ext cx="440018" cy="3664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40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6" y="1925138"/>
            <a:ext cx="8265984" cy="1518612"/>
          </a:xfrm>
        </p:spPr>
        <p:txBody>
          <a:bodyPr>
            <a:normAutofit/>
          </a:bodyPr>
          <a:lstStyle/>
          <a:p>
            <a:pPr algn="ctr"/>
            <a:r>
              <a:rPr lang="en-US" sz="4000" b="0" dirty="0" smtClean="0"/>
              <a:t>Status of the damage test on insulation of sc. cable</a:t>
            </a:r>
            <a:endParaRPr lang="en-US" sz="4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6308" y="3473245"/>
            <a:ext cx="6629400" cy="663473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V. Raginel, D. Kleiven, D. </a:t>
            </a:r>
            <a:r>
              <a:rPr lang="en-US" dirty="0" smtClean="0"/>
              <a:t>Wollmann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Clr>
                <a:schemeClr val="accent1"/>
              </a:buClr>
            </a:pPr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Pre-experiment up to 900°C </a:t>
            </a:r>
          </a:p>
          <a:p>
            <a:r>
              <a:rPr lang="en-GB" dirty="0" smtClean="0"/>
              <a:t>Reminder of the experimental setup</a:t>
            </a:r>
          </a:p>
          <a:p>
            <a:r>
              <a:rPr lang="en-GB" dirty="0" smtClean="0"/>
              <a:t>Dummy High Voltage test</a:t>
            </a:r>
          </a:p>
          <a:p>
            <a:r>
              <a:rPr lang="en-GB" dirty="0" smtClean="0"/>
              <a:t>Experimental Plan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V. Raginel, D. Kleiven, D. Wollmann, PE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4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uppieren 79"/>
          <p:cNvGrpSpPr>
            <a:grpSpLocks noChangeAspect="1"/>
          </p:cNvGrpSpPr>
          <p:nvPr/>
        </p:nvGrpSpPr>
        <p:grpSpPr>
          <a:xfrm>
            <a:off x="2562342" y="2017735"/>
            <a:ext cx="6694061" cy="4433074"/>
            <a:chOff x="3041564" y="2511868"/>
            <a:chExt cx="6085510" cy="4030067"/>
          </a:xfrm>
        </p:grpSpPr>
        <p:grpSp>
          <p:nvGrpSpPr>
            <p:cNvPr id="79" name="Gruppieren 78"/>
            <p:cNvGrpSpPr/>
            <p:nvPr/>
          </p:nvGrpSpPr>
          <p:grpSpPr>
            <a:xfrm>
              <a:off x="3041564" y="2511868"/>
              <a:ext cx="6085510" cy="4030067"/>
              <a:chOff x="3130235" y="2166857"/>
              <a:chExt cx="6085510" cy="403006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130235" y="2166857"/>
                <a:ext cx="6085510" cy="3643313"/>
                <a:chOff x="3130235" y="2166857"/>
                <a:chExt cx="6085510" cy="3643313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30235" y="2166857"/>
                  <a:ext cx="5934075" cy="3643313"/>
                </a:xfrm>
                <a:prstGeom prst="rect">
                  <a:avLst/>
                </a:prstGeom>
              </p:spPr>
            </p:pic>
            <p:grpSp>
              <p:nvGrpSpPr>
                <p:cNvPr id="18" name="Group 17"/>
                <p:cNvGrpSpPr/>
                <p:nvPr/>
              </p:nvGrpSpPr>
              <p:grpSpPr>
                <a:xfrm>
                  <a:off x="4874036" y="2560652"/>
                  <a:ext cx="4341709" cy="2872347"/>
                  <a:chOff x="4882828" y="2560652"/>
                  <a:chExt cx="4341709" cy="2872347"/>
                </a:xfrm>
              </p:grpSpPr>
              <p:sp>
                <p:nvSpPr>
                  <p:cNvPr id="12" name="Oval 11"/>
                  <p:cNvSpPr/>
                  <p:nvPr/>
                </p:nvSpPr>
                <p:spPr>
                  <a:xfrm>
                    <a:off x="5412456" y="2560652"/>
                    <a:ext cx="253773" cy="1416656"/>
                  </a:xfrm>
                  <a:prstGeom prst="ellipse">
                    <a:avLst/>
                  </a:prstGeom>
                  <a:noFill/>
                  <a:ln w="38100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>
                  <a:xfrm>
                    <a:off x="8720196" y="4683640"/>
                    <a:ext cx="355487" cy="749359"/>
                  </a:xfrm>
                  <a:prstGeom prst="ellipse">
                    <a:avLst/>
                  </a:prstGeom>
                  <a:noFill/>
                  <a:ln w="38100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882828" y="4348777"/>
                    <a:ext cx="1305551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Disintegration of insulation</a:t>
                    </a:r>
                    <a:endPara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7772216" y="4348777"/>
                    <a:ext cx="145232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Softening Copper</a:t>
                    </a:r>
                    <a:endPara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5685179" y="2848939"/>
                    <a:ext cx="92775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Unknown </a:t>
                    </a:r>
                    <a:endPara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cxnSp>
            <p:nvCxnSpPr>
              <p:cNvPr id="24" name="Gerade Verbindung 23"/>
              <p:cNvCxnSpPr/>
              <p:nvPr/>
            </p:nvCxnSpPr>
            <p:spPr>
              <a:xfrm>
                <a:off x="3420094" y="3580186"/>
                <a:ext cx="1402051" cy="1328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/>
            </p:nvCxnSpPr>
            <p:spPr>
              <a:xfrm>
                <a:off x="3420094" y="5110800"/>
                <a:ext cx="3507779" cy="1328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>
                <a:off x="4822145" y="3593466"/>
                <a:ext cx="0" cy="1839533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/>
            </p:nvCxnSpPr>
            <p:spPr>
              <a:xfrm>
                <a:off x="6904123" y="5159705"/>
                <a:ext cx="0" cy="308919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mit Pfeil 36"/>
              <p:cNvCxnSpPr/>
              <p:nvPr/>
            </p:nvCxnSpPr>
            <p:spPr>
              <a:xfrm>
                <a:off x="4429496" y="3580186"/>
                <a:ext cx="0" cy="154389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12"/>
              <p:cNvSpPr txBox="1"/>
              <p:nvPr/>
            </p:nvSpPr>
            <p:spPr>
              <a:xfrm>
                <a:off x="3613250" y="3977308"/>
                <a:ext cx="875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~ 150 µm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43" name="Gerade Verbindung mit Pfeil 42"/>
              <p:cNvCxnSpPr/>
              <p:nvPr/>
            </p:nvCxnSpPr>
            <p:spPr>
              <a:xfrm flipH="1">
                <a:off x="4832041" y="5235124"/>
                <a:ext cx="207208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uppieren 71"/>
              <p:cNvGrpSpPr/>
              <p:nvPr/>
            </p:nvGrpSpPr>
            <p:grpSpPr>
              <a:xfrm>
                <a:off x="3411950" y="5798295"/>
                <a:ext cx="5715124" cy="398629"/>
                <a:chOff x="3411950" y="5798295"/>
                <a:chExt cx="5715124" cy="398629"/>
              </a:xfrm>
            </p:grpSpPr>
            <p:cxnSp>
              <p:nvCxnSpPr>
                <p:cNvPr id="39" name="Gerade Verbindung mit Pfeil 38"/>
                <p:cNvCxnSpPr/>
                <p:nvPr/>
              </p:nvCxnSpPr>
              <p:spPr>
                <a:xfrm>
                  <a:off x="3411950" y="5798295"/>
                  <a:ext cx="56343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uppieren 58"/>
                <p:cNvGrpSpPr/>
                <p:nvPr/>
              </p:nvGrpSpPr>
              <p:grpSpPr>
                <a:xfrm>
                  <a:off x="4267595" y="5810170"/>
                  <a:ext cx="381836" cy="372209"/>
                  <a:chOff x="4196345" y="5810170"/>
                  <a:chExt cx="381836" cy="372209"/>
                </a:xfrm>
              </p:grpSpPr>
              <p:sp>
                <p:nvSpPr>
                  <p:cNvPr id="45" name="TextBox 12"/>
                  <p:cNvSpPr txBox="1"/>
                  <p:nvPr/>
                </p:nvSpPr>
                <p:spPr>
                  <a:xfrm>
                    <a:off x="4196345" y="5905380"/>
                    <a:ext cx="38183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 1h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51" name="Gerade Verbindung 50"/>
                  <p:cNvCxnSpPr/>
                  <p:nvPr/>
                </p:nvCxnSpPr>
                <p:spPr>
                  <a:xfrm>
                    <a:off x="4387263" y="5810170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uppieren 59"/>
                <p:cNvGrpSpPr/>
                <p:nvPr/>
              </p:nvGrpSpPr>
              <p:grpSpPr>
                <a:xfrm>
                  <a:off x="5393745" y="5808195"/>
                  <a:ext cx="381836" cy="384084"/>
                  <a:chOff x="4196345" y="5798295"/>
                  <a:chExt cx="381836" cy="384084"/>
                </a:xfrm>
              </p:grpSpPr>
              <p:sp>
                <p:nvSpPr>
                  <p:cNvPr id="61" name="TextBox 12"/>
                  <p:cNvSpPr txBox="1"/>
                  <p:nvPr/>
                </p:nvSpPr>
                <p:spPr>
                  <a:xfrm>
                    <a:off x="4196345" y="5905380"/>
                    <a:ext cx="38183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 2h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2" name="Gerade Verbindung 61"/>
                  <p:cNvCxnSpPr/>
                  <p:nvPr/>
                </p:nvCxnSpPr>
                <p:spPr>
                  <a:xfrm>
                    <a:off x="4387263" y="579829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uppieren 62"/>
                <p:cNvGrpSpPr/>
                <p:nvPr/>
              </p:nvGrpSpPr>
              <p:grpSpPr>
                <a:xfrm>
                  <a:off x="6511970" y="5798295"/>
                  <a:ext cx="346570" cy="384084"/>
                  <a:chOff x="4196345" y="5798295"/>
                  <a:chExt cx="346570" cy="384084"/>
                </a:xfrm>
              </p:grpSpPr>
              <p:sp>
                <p:nvSpPr>
                  <p:cNvPr id="64" name="TextBox 12"/>
                  <p:cNvSpPr txBox="1"/>
                  <p:nvPr/>
                </p:nvSpPr>
                <p:spPr>
                  <a:xfrm>
                    <a:off x="4196345" y="5905380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3h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5" name="Gerade Verbindung 64"/>
                  <p:cNvCxnSpPr/>
                  <p:nvPr/>
                </p:nvCxnSpPr>
                <p:spPr>
                  <a:xfrm>
                    <a:off x="4387263" y="579829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uppieren 65"/>
                <p:cNvGrpSpPr/>
                <p:nvPr/>
              </p:nvGrpSpPr>
              <p:grpSpPr>
                <a:xfrm>
                  <a:off x="7654354" y="5800965"/>
                  <a:ext cx="346570" cy="395959"/>
                  <a:chOff x="4196345" y="5786420"/>
                  <a:chExt cx="346570" cy="395959"/>
                </a:xfrm>
              </p:grpSpPr>
              <p:sp>
                <p:nvSpPr>
                  <p:cNvPr id="67" name="TextBox 12"/>
                  <p:cNvSpPr txBox="1"/>
                  <p:nvPr/>
                </p:nvSpPr>
                <p:spPr>
                  <a:xfrm>
                    <a:off x="4196345" y="5905380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4h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8" name="Gerade Verbindung 67"/>
                  <p:cNvCxnSpPr/>
                  <p:nvPr/>
                </p:nvCxnSpPr>
                <p:spPr>
                  <a:xfrm>
                    <a:off x="4387263" y="5786420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uppieren 68"/>
                <p:cNvGrpSpPr/>
                <p:nvPr/>
              </p:nvGrpSpPr>
              <p:grpSpPr>
                <a:xfrm>
                  <a:off x="8780504" y="5798990"/>
                  <a:ext cx="346570" cy="395959"/>
                  <a:chOff x="4196345" y="5774545"/>
                  <a:chExt cx="346570" cy="395959"/>
                </a:xfrm>
              </p:grpSpPr>
              <p:sp>
                <p:nvSpPr>
                  <p:cNvPr id="70" name="TextBox 12"/>
                  <p:cNvSpPr txBox="1"/>
                  <p:nvPr/>
                </p:nvSpPr>
                <p:spPr>
                  <a:xfrm>
                    <a:off x="4196345" y="5893505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5h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71" name="Gerade Verbindung 70"/>
                  <p:cNvCxnSpPr/>
                  <p:nvPr/>
                </p:nvCxnSpPr>
                <p:spPr>
                  <a:xfrm>
                    <a:off x="4387263" y="577454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3" name="Textfeld 72"/>
              <p:cNvSpPr txBox="1"/>
              <p:nvPr/>
            </p:nvSpPr>
            <p:spPr>
              <a:xfrm>
                <a:off x="3721836" y="2560652"/>
                <a:ext cx="1091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3 </a:t>
                </a:r>
                <a:r>
                  <a:rPr lang="fr-FR" sz="1200" dirty="0" err="1" smtClean="0"/>
                  <a:t>degrees</a:t>
                </a:r>
                <a:r>
                  <a:rPr lang="fr-FR" sz="1200" dirty="0" smtClean="0"/>
                  <a:t>/min</a:t>
                </a:r>
                <a:endParaRPr lang="fr-FR" sz="1200" dirty="0"/>
              </a:p>
            </p:txBody>
          </p:sp>
        </p:grpSp>
        <p:cxnSp>
          <p:nvCxnSpPr>
            <p:cNvPr id="75" name="Gerade Verbindung mit Pfeil 74"/>
            <p:cNvCxnSpPr/>
            <p:nvPr/>
          </p:nvCxnSpPr>
          <p:spPr>
            <a:xfrm flipV="1">
              <a:off x="3323279" y="2862548"/>
              <a:ext cx="0" cy="328733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903442" y="541790"/>
            <a:ext cx="3592769" cy="1517068"/>
            <a:chOff x="5166140" y="998989"/>
            <a:chExt cx="3592769" cy="1517068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3211" y="998989"/>
              <a:ext cx="3535698" cy="151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5166140" y="2203816"/>
              <a:ext cx="2112746" cy="24622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Courtesy O. Sacristan De Frutos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59" y="93473"/>
            <a:ext cx="8603055" cy="848947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</a:pPr>
            <a:r>
              <a:rPr lang="en-US" sz="2000" dirty="0"/>
              <a:t>Pre-experiment to measure variation of thickness of </a:t>
            </a:r>
            <a:r>
              <a:rPr lang="en-US" sz="2000" dirty="0" smtClean="0"/>
              <a:t>an insulated </a:t>
            </a:r>
            <a:r>
              <a:rPr lang="en-US" sz="2000" dirty="0"/>
              <a:t>cable from 20°C up to 900 °C in Helium </a:t>
            </a:r>
            <a:r>
              <a:rPr lang="en-US" sz="2000" dirty="0" smtClean="0"/>
              <a:t>atmosphere</a:t>
            </a:r>
            <a:r>
              <a:rPr lang="en-US" sz="2000" dirty="0"/>
              <a:t>.</a:t>
            </a:r>
          </a:p>
        </p:txBody>
      </p:sp>
      <p:grpSp>
        <p:nvGrpSpPr>
          <p:cNvPr id="81" name="Gruppieren 80"/>
          <p:cNvGrpSpPr/>
          <p:nvPr/>
        </p:nvGrpSpPr>
        <p:grpSpPr>
          <a:xfrm>
            <a:off x="244324" y="1087619"/>
            <a:ext cx="2311102" cy="3031279"/>
            <a:chOff x="604997" y="2089000"/>
            <a:chExt cx="2311102" cy="303127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7" t="29790" r="50317" b="28784"/>
            <a:stretch/>
          </p:blipFill>
          <p:spPr>
            <a:xfrm>
              <a:off x="604997" y="2089000"/>
              <a:ext cx="2311102" cy="164209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69" t="33109" r="11936" b="31845"/>
            <a:stretch/>
          </p:blipFill>
          <p:spPr>
            <a:xfrm>
              <a:off x="604997" y="3731095"/>
              <a:ext cx="2311102" cy="1389184"/>
            </a:xfrm>
            <a:prstGeom prst="rect">
              <a:avLst/>
            </a:prstGeom>
          </p:spPr>
        </p:pic>
      </p:grpSp>
      <p:sp>
        <p:nvSpPr>
          <p:cNvPr id="42" name="TextBox 12"/>
          <p:cNvSpPr txBox="1"/>
          <p:nvPr/>
        </p:nvSpPr>
        <p:spPr>
          <a:xfrm>
            <a:off x="5526812" y="521137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2h</a:t>
            </a:r>
            <a:endParaRPr lang="en-GB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1" t="14425" r="16210" b="11752"/>
          <a:stretch/>
        </p:blipFill>
        <p:spPr>
          <a:xfrm>
            <a:off x="158989" y="4207603"/>
            <a:ext cx="2399973" cy="19225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179" y="5519412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up to 400°C</a:t>
            </a:r>
            <a:endParaRPr lang="en-GB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1635375" y="3896033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up to 900°C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65331"/>
            <a:ext cx="8226854" cy="390925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Experimental setup: </a:t>
            </a:r>
            <a:r>
              <a:rPr lang="en-GB" sz="3100" dirty="0"/>
              <a:t>Stack of 6 cable under stress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4" b="4710"/>
          <a:stretch/>
        </p:blipFill>
        <p:spPr>
          <a:xfrm>
            <a:off x="58994" y="2040072"/>
            <a:ext cx="5227930" cy="28669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2"/>
          <a:stretch/>
        </p:blipFill>
        <p:spPr>
          <a:xfrm>
            <a:off x="5362195" y="1629696"/>
            <a:ext cx="3472282" cy="368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58189" y="3360420"/>
            <a:ext cx="5084372" cy="2354533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Each finger is instrumented with 4 strain gauges (bridge setup to take into account Poisson ratio and to cancel thermal strain)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6 cables per finger to compensate cable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117" y="425472"/>
            <a:ext cx="5026726" cy="2430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217" y="3020670"/>
            <a:ext cx="3427313" cy="25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65331"/>
            <a:ext cx="8226854" cy="390925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Experimental setup: Heating in argon atmosphere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39" y="823520"/>
            <a:ext cx="7325175" cy="41197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8038" y="5010663"/>
            <a:ext cx="79188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 = ~ </a:t>
            </a:r>
            <a:r>
              <a:rPr lang="en-GB" dirty="0"/>
              <a:t>700 </a:t>
            </a:r>
            <a:r>
              <a:rPr lang="en-GB" dirty="0" smtClean="0"/>
              <a:t>mm, ø = </a:t>
            </a:r>
            <a:r>
              <a:rPr lang="en-GB" dirty="0"/>
              <a:t>160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Vacuum </a:t>
            </a:r>
            <a:r>
              <a:rPr lang="en-GB" dirty="0"/>
              <a:t>or Argon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Actual tube in Quartz to be clean after experiment and spare flanges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0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8206" y="362859"/>
            <a:ext cx="8226854" cy="390925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Experimental setup: High Voltage test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9" t="6692" r="14492" b="3333"/>
          <a:stretch/>
        </p:blipFill>
        <p:spPr>
          <a:xfrm>
            <a:off x="1644443" y="565331"/>
            <a:ext cx="6243538" cy="559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1118"/>
            <a:ext cx="8226854" cy="1032386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Experimental setup: High Voltage test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26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V. Raginel, D. Kleiven, D. Wollmann, PE section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4" r="3463" b="11081"/>
          <a:stretch/>
        </p:blipFill>
        <p:spPr>
          <a:xfrm>
            <a:off x="457200" y="685797"/>
            <a:ext cx="8003458" cy="532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1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51121</TotalTime>
  <Words>729</Words>
  <Application>Microsoft Office PowerPoint</Application>
  <PresentationFormat>On-screen Show (4:3)</PresentationFormat>
  <Paragraphs>126</Paragraphs>
  <Slides>19</Slides>
  <Notes>19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CERN(4-3)</vt:lpstr>
      <vt:lpstr>PowerPoint Presentation</vt:lpstr>
      <vt:lpstr>Status of the damage test on insulation of sc. cable</vt:lpstr>
      <vt:lpstr>OUTLINE</vt:lpstr>
      <vt:lpstr>Pre-experiment to measure variation of thickness of an insulated cable from 20°C up to 900 °C in Helium atmosphere.</vt:lpstr>
      <vt:lpstr>Experimental setup: Stack of 6 cable under stress </vt:lpstr>
      <vt:lpstr>PowerPoint Presentation</vt:lpstr>
      <vt:lpstr>Experimental setup: Heating in argon atmosphere </vt:lpstr>
      <vt:lpstr>Experimental setup: High Voltage test </vt:lpstr>
      <vt:lpstr>Experimental setup: High Voltage test </vt:lpstr>
      <vt:lpstr>Dummy High Voltage Test: Cable 2 to 3</vt:lpstr>
      <vt:lpstr>Dummy High Voltage Test: Cable 4 to 5 (first test) </vt:lpstr>
      <vt:lpstr>Dummy High Voltage tests : Cable to cable </vt:lpstr>
      <vt:lpstr>Dummy High Voltage tests : Cable to Mould </vt:lpstr>
      <vt:lpstr>PowerPoint Presentation</vt:lpstr>
      <vt:lpstr>Side of the mould in contact with the cable after HV test</vt:lpstr>
      <vt:lpstr>Experimental Plan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Vivien Raginel</cp:lastModifiedBy>
  <cp:revision>519</cp:revision>
  <cp:lastPrinted>2014-05-15T12:44:47Z</cp:lastPrinted>
  <dcterms:created xsi:type="dcterms:W3CDTF">2012-11-30T11:04:26Z</dcterms:created>
  <dcterms:modified xsi:type="dcterms:W3CDTF">2015-11-25T15:29:19Z</dcterms:modified>
</cp:coreProperties>
</file>