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64" r:id="rId4"/>
    <p:sldId id="259" r:id="rId5"/>
    <p:sldId id="262" r:id="rId6"/>
    <p:sldId id="266" r:id="rId7"/>
    <p:sldId id="263" r:id="rId8"/>
    <p:sldId id="265" r:id="rId9"/>
    <p:sldId id="267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6" d="100"/>
          <a:sy n="126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4/30/2015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4/30/2015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4/30/2015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4/30/2015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4/30/2015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4/30/2015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4/30/2015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4/30/2015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</a:t>
            </a:r>
            <a:r>
              <a:rPr lang="pl-PL" dirty="0"/>
              <a:t> </a:t>
            </a:r>
            <a:r>
              <a:rPr lang="en-GB" dirty="0"/>
              <a:t>for your</a:t>
            </a:r>
            <a:r>
              <a:rPr lang="pl-PL" dirty="0"/>
              <a:t> </a:t>
            </a:r>
            <a:r>
              <a:rPr lang="en-GB" dirty="0"/>
              <a:t>attention</a:t>
            </a:r>
            <a:r>
              <a:rPr lang="pl-PL" dirty="0"/>
              <a:t>!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4/30/2015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First steps in MPE-PE group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66070" y="5658232"/>
            <a:ext cx="5006529" cy="419653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Special thanks to</a:t>
            </a:r>
            <a:br>
              <a:rPr lang="en-GB" dirty="0" smtClean="0"/>
            </a:br>
            <a:r>
              <a:rPr lang="en-GB" dirty="0"/>
              <a:t>E. Ravaioli, J. </a:t>
            </a:r>
            <a:r>
              <a:rPr lang="en-GB" dirty="0" smtClean="0"/>
              <a:t>Ghini, M. </a:t>
            </a:r>
            <a:r>
              <a:rPr lang="pl-PL" dirty="0" smtClean="0"/>
              <a:t>Maciejewski</a:t>
            </a:r>
            <a:r>
              <a:rPr lang="en-GB" dirty="0" smtClean="0"/>
              <a:t> for their support and precious hints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8146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157647"/>
            <a:ext cx="8226854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Fist steps in MPE-PE group</a:t>
            </a:r>
            <a:br>
              <a:rPr lang="en-GB" dirty="0" smtClean="0"/>
            </a:br>
            <a:r>
              <a:rPr lang="en-GB" dirty="0" smtClean="0"/>
              <a:t>Topics – Tasks - </a:t>
            </a:r>
            <a:r>
              <a:rPr lang="en-GB" dirty="0"/>
              <a:t>T</a:t>
            </a:r>
            <a:r>
              <a:rPr lang="en-GB" dirty="0" smtClean="0"/>
              <a:t>argets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3127CA-435C-4BB1-9778-D14118230534}" type="datetime1">
              <a:rPr lang="pl-PL" smtClean="0"/>
              <a:pPr/>
              <a:t>2015-04-30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First steps in MPE-PE group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789709" y="4193158"/>
            <a:ext cx="2743200" cy="786921"/>
          </a:xfrm>
        </p:spPr>
        <p:txBody>
          <a:bodyPr>
            <a:normAutofit fontScale="92500" lnSpcReduction="20000"/>
          </a:bodyPr>
          <a:lstStyle/>
          <a:p>
            <a:r>
              <a:rPr lang="en-GB" u="sng" dirty="0" smtClean="0"/>
              <a:t>Lorenzo </a:t>
            </a:r>
            <a:r>
              <a:rPr lang="en-GB" u="sng" dirty="0" err="1" smtClean="0"/>
              <a:t>Bortot</a:t>
            </a:r>
            <a:endParaRPr lang="en-GB" u="sng" dirty="0" smtClean="0"/>
          </a:p>
          <a:p>
            <a:r>
              <a:rPr lang="en-GB" dirty="0" smtClean="0"/>
              <a:t>Bernhard Auchmann</a:t>
            </a:r>
          </a:p>
          <a:p>
            <a:endParaRPr lang="en-GB" dirty="0" smtClean="0"/>
          </a:p>
          <a:p>
            <a:r>
              <a:rPr lang="en-GB" dirty="0" smtClean="0"/>
              <a:t>TE-MPE-PE</a:t>
            </a:r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3035405" y="5242947"/>
            <a:ext cx="2743200" cy="786921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30</a:t>
            </a:r>
            <a:r>
              <a:rPr lang="en-GB" dirty="0" smtClean="0"/>
              <a:t>.04.2015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33049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Getting started with QSF - 1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40443"/>
            <a:ext cx="8226854" cy="502950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GB" sz="2400" b="1" dirty="0" smtClean="0"/>
              <a:t>Target: </a:t>
            </a:r>
            <a:r>
              <a:rPr lang="en-GB" sz="2400" dirty="0" smtClean="0"/>
              <a:t>Migrate MQS(T) and MQY magnets in QSF</a:t>
            </a:r>
          </a:p>
          <a:p>
            <a:pPr marL="36576" indent="0">
              <a:buNone/>
            </a:pPr>
            <a:endParaRPr lang="en-GB" sz="2400" dirty="0" smtClean="0"/>
          </a:p>
          <a:p>
            <a:pPr marL="36576" indent="0">
              <a:buNone/>
            </a:pPr>
            <a:endParaRPr lang="en-GB" sz="2400" dirty="0" smtClean="0"/>
          </a:p>
          <a:p>
            <a:pPr marL="36576" indent="0">
              <a:buNone/>
            </a:pP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First steps in MPE-PE group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451087" y="2380463"/>
            <a:ext cx="1332000" cy="93600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6200000">
            <a:off x="4649087" y="3915799"/>
            <a:ext cx="936000" cy="133200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451087" y="3688016"/>
            <a:ext cx="1332000" cy="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6" name="Cloud 15"/>
          <p:cNvSpPr/>
          <p:nvPr/>
        </p:nvSpPr>
        <p:spPr>
          <a:xfrm>
            <a:off x="6007835" y="2796099"/>
            <a:ext cx="2833884" cy="2123524"/>
          </a:xfrm>
          <a:prstGeom prst="cloud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6101296" y="3087851"/>
            <a:ext cx="25699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Unified, reliable,</a:t>
            </a:r>
          </a:p>
          <a:p>
            <a:pPr algn="ctr"/>
            <a:r>
              <a:rPr lang="en-GB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t</a:t>
            </a:r>
            <a:r>
              <a:rPr lang="en-GB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ime efficient</a:t>
            </a:r>
          </a:p>
          <a:p>
            <a:pPr algn="ctr"/>
            <a:r>
              <a:rPr lang="en-GB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p</a:t>
            </a:r>
            <a:r>
              <a:rPr lang="en-GB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rocedure for migration</a:t>
            </a:r>
          </a:p>
          <a:p>
            <a:pPr algn="ctr"/>
            <a:r>
              <a:rPr lang="en-GB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of magnets in QSF</a:t>
            </a:r>
            <a:endParaRPr lang="en-GB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0946" y="191482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576" indent="0">
              <a:buNone/>
            </a:pPr>
            <a:r>
              <a:rPr lang="en-GB" sz="2400" dirty="0"/>
              <a:t>Correct information</a:t>
            </a:r>
          </a:p>
          <a:p>
            <a:pPr marL="36576" indent="0">
              <a:buNone/>
            </a:pPr>
            <a:r>
              <a:rPr lang="en-GB" sz="1600" dirty="0"/>
              <a:t>People involved - geometry - materials -</a:t>
            </a:r>
          </a:p>
          <a:p>
            <a:pPr marL="36576" indent="0">
              <a:buNone/>
            </a:pPr>
            <a:r>
              <a:rPr lang="en-GB" sz="1600" dirty="0"/>
              <a:t>data sources</a:t>
            </a:r>
          </a:p>
        </p:txBody>
      </p:sp>
      <p:sp>
        <p:nvSpPr>
          <p:cNvPr id="9" name="Rectangle 8"/>
          <p:cNvSpPr/>
          <p:nvPr/>
        </p:nvSpPr>
        <p:spPr>
          <a:xfrm>
            <a:off x="290946" y="321415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576" indent="0">
              <a:buNone/>
            </a:pPr>
            <a:r>
              <a:rPr lang="en-GB" sz="2400" dirty="0"/>
              <a:t>Internal conventions</a:t>
            </a:r>
          </a:p>
          <a:p>
            <a:pPr marL="36576" indent="0">
              <a:buNone/>
            </a:pPr>
            <a:r>
              <a:rPr lang="en-GB" sz="1600" dirty="0"/>
              <a:t>workflow - directories - files structure - </a:t>
            </a:r>
          </a:p>
          <a:p>
            <a:pPr marL="36576" indent="0">
              <a:buNone/>
            </a:pPr>
            <a:r>
              <a:rPr lang="en-GB" sz="1600" dirty="0"/>
              <a:t>feedbacks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90946" y="4513472"/>
                <a:ext cx="4572000" cy="103541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36576" indent="0">
                  <a:buNone/>
                </a:pPr>
                <a:r>
                  <a:rPr lang="en-GB" sz="2400" dirty="0"/>
                  <a:t>Software</a:t>
                </a:r>
                <a:r>
                  <a:rPr lang="en-GB" sz="2800" dirty="0"/>
                  <a:t> </a:t>
                </a:r>
              </a:p>
              <a:p>
                <a:pPr marL="36576" indent="0">
                  <a:buNone/>
                </a:pPr>
                <a:r>
                  <a:rPr lang="en-GB" sz="1600" dirty="0"/>
                  <a:t>CAD - ROXIE - </a:t>
                </a:r>
                <a:r>
                  <a:rPr lang="en-GB" sz="1600" dirty="0" err="1"/>
                  <a:t>Matlab</a:t>
                </a:r>
                <a:r>
                  <a:rPr lang="en-GB" sz="16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/>
                          </a:rPr>
                          <m:t>[</m:t>
                        </m:r>
                        <m:r>
                          <a:rPr lang="en-GB" sz="1600" i="1">
                            <a:latin typeface="Cambria Math"/>
                          </a:rPr>
                          <m:t>𝐹</m:t>
                        </m:r>
                        <m:r>
                          <a:rPr lang="en-GB" sz="1600" i="1">
                            <a:latin typeface="Cambria Math"/>
                          </a:rPr>
                          <m:t>]</m:t>
                        </m:r>
                      </m:e>
                      <m:sub>
                        <m:r>
                          <a:rPr lang="en-GB" sz="1600" i="1">
                            <a:latin typeface="Cambria Math"/>
                          </a:rPr>
                          <m:t>𝑚𝑡𝑓</m:t>
                        </m:r>
                      </m:sub>
                    </m:sSub>
                  </m:oMath>
                </a14:m>
                <a:r>
                  <a:rPr lang="en-GB" sz="1600" dirty="0"/>
                  <a:t>)  - QSF - </a:t>
                </a:r>
              </a:p>
              <a:p>
                <a:pPr marL="36576" indent="0">
                  <a:buNone/>
                </a:pPr>
                <a:r>
                  <a:rPr lang="en-GB" sz="1600" dirty="0"/>
                  <a:t>GUI</a:t>
                </a: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946" y="4513472"/>
                <a:ext cx="4572000" cy="1035412"/>
              </a:xfrm>
              <a:prstGeom prst="rect">
                <a:avLst/>
              </a:prstGeom>
              <a:blipFill rotWithShape="1">
                <a:blip r:embed="rId2"/>
                <a:stretch>
                  <a:fillRect l="-1333" b="-70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0617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5" grpId="0"/>
      <p:bldP spid="7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202" y="3266555"/>
            <a:ext cx="1057275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Getting started with QSF - 2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40444"/>
            <a:ext cx="8226854" cy="646531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GB" sz="2400" b="1" dirty="0" smtClean="0"/>
              <a:t>Target: </a:t>
            </a:r>
            <a:r>
              <a:rPr lang="en-GB" sz="2400" dirty="0" smtClean="0"/>
              <a:t>Migrate MQS(T) and MQY magnets in QSF</a:t>
            </a:r>
          </a:p>
          <a:p>
            <a:pPr marL="36576" indent="0">
              <a:buNone/>
            </a:pP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First steps in MPE-PE group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74495" y="1705003"/>
            <a:ext cx="1008863" cy="6001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Geometry</a:t>
            </a:r>
          </a:p>
          <a:p>
            <a:pPr algn="ctr"/>
            <a:r>
              <a:rPr lang="en-GB" sz="1100" dirty="0" smtClean="0"/>
              <a:t>Materials</a:t>
            </a:r>
          </a:p>
          <a:p>
            <a:pPr algn="ctr"/>
            <a:r>
              <a:rPr lang="en-GB" sz="1100" dirty="0" smtClean="0"/>
              <a:t>Work point</a:t>
            </a:r>
            <a:endParaRPr lang="en-GB" sz="1100" dirty="0"/>
          </a:p>
        </p:txBody>
      </p:sp>
      <p:sp>
        <p:nvSpPr>
          <p:cNvPr id="17" name="Hexagon 16"/>
          <p:cNvSpPr/>
          <p:nvPr/>
        </p:nvSpPr>
        <p:spPr>
          <a:xfrm>
            <a:off x="1185092" y="2657461"/>
            <a:ext cx="1012641" cy="600164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1283332" y="2751855"/>
            <a:ext cx="8161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ROXIE</a:t>
            </a:r>
            <a:br>
              <a:rPr lang="en-GB" sz="1100" dirty="0" smtClean="0"/>
            </a:br>
            <a:r>
              <a:rPr lang="en-GB" sz="1100" dirty="0" smtClean="0"/>
              <a:t>analysis</a:t>
            </a:r>
            <a:endParaRPr lang="en-GB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2620926" y="2705688"/>
            <a:ext cx="1008000" cy="2616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Field Maps</a:t>
            </a:r>
            <a:endParaRPr lang="en-GB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2620926" y="2959603"/>
            <a:ext cx="1008000" cy="2616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Cables Num.</a:t>
            </a:r>
            <a:endParaRPr lang="en-GB" sz="1100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197733" y="2951246"/>
            <a:ext cx="423193" cy="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Hexagon 21"/>
          <p:cNvSpPr/>
          <p:nvPr/>
        </p:nvSpPr>
        <p:spPr>
          <a:xfrm>
            <a:off x="4011418" y="2536411"/>
            <a:ext cx="1012641" cy="600164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4060537" y="2536411"/>
            <a:ext cx="91440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Filed Distribution</a:t>
            </a:r>
            <a:br>
              <a:rPr lang="en-GB" sz="1100" dirty="0" smtClean="0"/>
            </a:br>
            <a:r>
              <a:rPr lang="en-GB" sz="1100" dirty="0" smtClean="0"/>
              <a:t>analysis</a:t>
            </a:r>
            <a:endParaRPr lang="en-GB" sz="1100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612258" y="2836493"/>
            <a:ext cx="423193" cy="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995654" y="3526691"/>
            <a:ext cx="1088070" cy="2616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Discretization</a:t>
            </a:r>
            <a:endParaRPr lang="en-GB" sz="11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44" y="2518951"/>
            <a:ext cx="802477" cy="807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1750" y="1717781"/>
            <a:ext cx="1131975" cy="70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1" name="Elbow Connector 30"/>
          <p:cNvCxnSpPr/>
          <p:nvPr/>
        </p:nvCxnSpPr>
        <p:spPr>
          <a:xfrm rot="16200000" flipH="1">
            <a:off x="2995831" y="3389885"/>
            <a:ext cx="1068463" cy="791572"/>
          </a:xfrm>
          <a:prstGeom prst="bentConnector2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5" name="Straight Arrow Connector 1024"/>
          <p:cNvCxnSpPr/>
          <p:nvPr/>
        </p:nvCxnSpPr>
        <p:spPr>
          <a:xfrm>
            <a:off x="4539689" y="3821072"/>
            <a:ext cx="0" cy="312103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995655" y="4158871"/>
            <a:ext cx="1088070" cy="26161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Keep the link</a:t>
            </a:r>
            <a:endParaRPr lang="en-GB" sz="1100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4539690" y="4453252"/>
            <a:ext cx="0" cy="312103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Hexagon 40"/>
          <p:cNvSpPr/>
          <p:nvPr/>
        </p:nvSpPr>
        <p:spPr>
          <a:xfrm>
            <a:off x="4033368" y="4798125"/>
            <a:ext cx="1012641" cy="600164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4107068" y="4798125"/>
            <a:ext cx="86524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MATLAB</a:t>
            </a:r>
            <a:br>
              <a:rPr lang="en-GB" sz="1100" dirty="0" smtClean="0"/>
            </a:br>
            <a:r>
              <a:rPr lang="en-GB" sz="1100" dirty="0" smtClean="0"/>
              <a:t>custom</a:t>
            </a:r>
            <a:br>
              <a:rPr lang="en-GB" sz="1100" dirty="0" smtClean="0"/>
            </a:br>
            <a:r>
              <a:rPr lang="en-GB" sz="1100" dirty="0" smtClean="0"/>
              <a:t>MTF script</a:t>
            </a:r>
            <a:endParaRPr lang="en-GB" sz="1100" dirty="0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5030895" y="5098207"/>
            <a:ext cx="391635" cy="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32" name="Rectangle 1031"/>
              <p:cNvSpPr/>
              <p:nvPr/>
            </p:nvSpPr>
            <p:spPr>
              <a:xfrm>
                <a:off x="5392302" y="4841960"/>
                <a:ext cx="827214" cy="5275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100" dirty="0"/>
                  <a:t>LPM </a:t>
                </a:r>
                <a:r>
                  <a:rPr lang="en-GB" sz="1100" dirty="0" smtClean="0"/>
                  <a:t>error</a:t>
                </a:r>
                <a:endParaRPr lang="en-GB" sz="11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600" b="0" i="1">
                              <a:latin typeface="Cambria Math"/>
                            </a:rPr>
                            <m:t>[</m:t>
                          </m:r>
                          <m:r>
                            <a:rPr lang="en-GB" sz="1600" b="0" i="1">
                              <a:latin typeface="Cambria Math"/>
                            </a:rPr>
                            <m:t>𝐹</m:t>
                          </m:r>
                          <m:r>
                            <a:rPr lang="en-GB" sz="1600" b="0" i="1">
                              <a:latin typeface="Cambria Math"/>
                            </a:rPr>
                            <m:t>]</m:t>
                          </m:r>
                        </m:e>
                        <m:sub>
                          <m:r>
                            <a:rPr lang="en-GB" sz="1600" b="0" i="1">
                              <a:latin typeface="Cambria Math"/>
                            </a:rPr>
                            <m:t>𝑚𝑡𝑓</m:t>
                          </m:r>
                        </m:sub>
                      </m:sSub>
                    </m:oMath>
                  </m:oMathPara>
                </a14:m>
                <a:endParaRPr lang="en-GB" sz="1100" dirty="0" smtClean="0"/>
              </a:p>
            </p:txBody>
          </p:sp>
        </mc:Choice>
        <mc:Fallback xmlns="">
          <p:sp>
            <p:nvSpPr>
              <p:cNvPr id="1032" name="Rectangle 10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2302" y="4841960"/>
                <a:ext cx="827214" cy="527580"/>
              </a:xfrm>
              <a:prstGeom prst="rect">
                <a:avLst/>
              </a:prstGeom>
              <a:blipFill rotWithShape="1">
                <a:blip r:embed="rId5"/>
                <a:stretch>
                  <a:fillRect l="-741" t="-1149" b="-22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Straight Arrow Connector 45"/>
          <p:cNvCxnSpPr/>
          <p:nvPr/>
        </p:nvCxnSpPr>
        <p:spPr>
          <a:xfrm>
            <a:off x="1698252" y="3291821"/>
            <a:ext cx="0" cy="337672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201165" y="3657496"/>
            <a:ext cx="1008000" cy="2616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Transient</a:t>
            </a:r>
            <a:endParaRPr lang="en-GB" sz="1100" dirty="0"/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1697608" y="3986449"/>
            <a:ext cx="0" cy="337672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/>
              <p:cNvSpPr/>
              <p:nvPr/>
            </p:nvSpPr>
            <p:spPr>
              <a:xfrm>
                <a:off x="1344257" y="4323416"/>
                <a:ext cx="71468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/>
                            </a:rPr>
                            <m:t>[</m:t>
                          </m:r>
                          <m:r>
                            <a:rPr lang="en-GB" sz="1600" b="0" i="1" smtClean="0">
                              <a:latin typeface="Cambria Math"/>
                            </a:rPr>
                            <m:t>𝑀</m:t>
                          </m:r>
                          <m:r>
                            <a:rPr lang="en-GB" sz="1600" i="1">
                              <a:latin typeface="Cambria Math"/>
                            </a:rPr>
                            <m:t>]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/>
                            </a:rPr>
                            <m:t>𝑒𝑙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0" name="Rectangle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4257" y="4323416"/>
                <a:ext cx="714683" cy="338554"/>
              </a:xfrm>
              <a:prstGeom prst="rect">
                <a:avLst/>
              </a:prstGeom>
              <a:blipFill rotWithShape="1">
                <a:blip r:embed="rId6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Straight Arrow Connector 51"/>
          <p:cNvCxnSpPr/>
          <p:nvPr/>
        </p:nvCxnSpPr>
        <p:spPr>
          <a:xfrm>
            <a:off x="4517737" y="3180507"/>
            <a:ext cx="0" cy="306975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6137820" y="3657496"/>
            <a:ext cx="423193" cy="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6599604" y="3423376"/>
            <a:ext cx="1008000" cy="43088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Thermal</a:t>
            </a:r>
          </a:p>
          <a:p>
            <a:pPr algn="ctr"/>
            <a:r>
              <a:rPr lang="en-GB" sz="1100" dirty="0" smtClean="0"/>
              <a:t>geometry</a:t>
            </a:r>
            <a:endParaRPr lang="en-GB" sz="1100" dirty="0"/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1679037" y="2306357"/>
            <a:ext cx="0" cy="371439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7" name="Straight Arrow Connector 1036"/>
          <p:cNvCxnSpPr/>
          <p:nvPr/>
        </p:nvCxnSpPr>
        <p:spPr>
          <a:xfrm>
            <a:off x="7103604" y="3891971"/>
            <a:ext cx="0" cy="906154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6599604" y="4803587"/>
            <a:ext cx="1008000" cy="430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Magnet </a:t>
            </a:r>
          </a:p>
          <a:p>
            <a:pPr algn="ctr"/>
            <a:r>
              <a:rPr lang="en-GB" sz="1100" dirty="0" smtClean="0"/>
              <a:t>base file</a:t>
            </a:r>
            <a:endParaRPr lang="en-GB" sz="1100" dirty="0"/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6193767" y="5090891"/>
            <a:ext cx="374612" cy="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7103604" y="5286458"/>
            <a:ext cx="0" cy="541837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Cloud 72"/>
          <p:cNvSpPr/>
          <p:nvPr/>
        </p:nvSpPr>
        <p:spPr>
          <a:xfrm>
            <a:off x="8078355" y="4573072"/>
            <a:ext cx="967403" cy="825217"/>
          </a:xfrm>
          <a:prstGeom prst="cloud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extBox 73"/>
          <p:cNvSpPr txBox="1"/>
          <p:nvPr/>
        </p:nvSpPr>
        <p:spPr>
          <a:xfrm>
            <a:off x="8203097" y="4801014"/>
            <a:ext cx="717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QSF</a:t>
            </a:r>
            <a:endParaRPr lang="en-GB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1052" name="Straight Connector 1051"/>
          <p:cNvCxnSpPr>
            <a:stCxn id="50" idx="2"/>
          </p:cNvCxnSpPr>
          <p:nvPr/>
        </p:nvCxnSpPr>
        <p:spPr>
          <a:xfrm flipH="1">
            <a:off x="1701598" y="4661970"/>
            <a:ext cx="1" cy="1166325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H="1">
            <a:off x="1694040" y="5828295"/>
            <a:ext cx="542468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ight Arrow 36"/>
          <p:cNvSpPr/>
          <p:nvPr/>
        </p:nvSpPr>
        <p:spPr>
          <a:xfrm>
            <a:off x="7685494" y="4892852"/>
            <a:ext cx="324848" cy="248794"/>
          </a:xfrm>
          <a:prstGeom prst="rightArrow">
            <a:avLst/>
          </a:prstGeom>
          <a:ln>
            <a:solidFill>
              <a:srgbClr val="92D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838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7" grpId="0" animBg="1"/>
      <p:bldP spid="18" grpId="0"/>
      <p:bldP spid="19" grpId="0" animBg="1"/>
      <p:bldP spid="20" grpId="0" animBg="1"/>
      <p:bldP spid="22" grpId="0" animBg="1"/>
      <p:bldP spid="23" grpId="0"/>
      <p:bldP spid="25" grpId="0" animBg="1"/>
      <p:bldP spid="39" grpId="0" animBg="1"/>
      <p:bldP spid="41" grpId="0" animBg="1"/>
      <p:bldP spid="42" grpId="0"/>
      <p:bldP spid="1032" grpId="0"/>
      <p:bldP spid="48" grpId="0" animBg="1"/>
      <p:bldP spid="50" grpId="0"/>
      <p:bldP spid="55" grpId="0" animBg="1"/>
      <p:bldP spid="61" grpId="0" animBg="1"/>
      <p:bldP spid="73" grpId="0" animBg="1"/>
      <p:bldP spid="74" grpId="0"/>
      <p:bldP spid="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Neural Networks for signal analysis - 1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First steps in MPE-PE group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457200" y="940444"/>
            <a:ext cx="8226854" cy="64653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sz="2400" dirty="0" smtClean="0"/>
              <a:t>Quench Heaters</a:t>
            </a:r>
            <a:endParaRPr lang="en-GB" sz="2400" dirty="0"/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366514" y="3074232"/>
            <a:ext cx="4394411" cy="2714447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Protection against development of excessive voltage and overheating after a resistive transition of superconducting magnet coils</a:t>
            </a:r>
            <a:r>
              <a:rPr lang="en-GB" sz="1600" dirty="0" smtClean="0"/>
              <a:t>.</a:t>
            </a:r>
            <a:endParaRPr lang="en-GB" sz="1600" dirty="0" smtClean="0"/>
          </a:p>
          <a:p>
            <a:r>
              <a:rPr lang="en-GB" sz="1600" dirty="0" smtClean="0"/>
              <a:t>Strips </a:t>
            </a:r>
            <a:r>
              <a:rPr lang="en-GB" sz="1600" dirty="0"/>
              <a:t>are made of stainless steel </a:t>
            </a:r>
            <a:r>
              <a:rPr lang="en-GB" sz="1600" dirty="0" smtClean="0"/>
              <a:t>and copper, </a:t>
            </a:r>
            <a:r>
              <a:rPr lang="en-GB" sz="1600" dirty="0"/>
              <a:t>embedded in between two polyimide </a:t>
            </a:r>
            <a:r>
              <a:rPr lang="en-GB" sz="1600" dirty="0" smtClean="0"/>
              <a:t>foils.</a:t>
            </a:r>
          </a:p>
          <a:p>
            <a:r>
              <a:rPr lang="en-GB" sz="1600" dirty="0" smtClean="0"/>
              <a:t>Powered </a:t>
            </a:r>
            <a:r>
              <a:rPr lang="en-GB" sz="1600" dirty="0"/>
              <a:t>by capacitor bank </a:t>
            </a:r>
            <a:endParaRPr lang="en-GB" sz="1600" dirty="0" smtClean="0"/>
          </a:p>
          <a:p>
            <a:r>
              <a:rPr lang="en-GB" sz="1600" dirty="0" smtClean="0"/>
              <a:t>Initial power </a:t>
            </a:r>
            <a:r>
              <a:rPr lang="en-GB" sz="1600" dirty="0"/>
              <a:t>density and the current decay time determine </a:t>
            </a:r>
            <a:r>
              <a:rPr lang="en-GB" sz="1600" dirty="0" smtClean="0"/>
              <a:t>the effectiveness</a:t>
            </a:r>
            <a:endParaRPr lang="en-GB" sz="1600" dirty="0"/>
          </a:p>
        </p:txBody>
      </p:sp>
      <p:pic>
        <p:nvPicPr>
          <p:cNvPr id="37" name="Picture 36" descr="C:\Felix\QHeat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335" y="1605932"/>
            <a:ext cx="3171866" cy="124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http://lhc-machine-outreach.web.cern.ch/lhc-machine-outreach/components/magnets_files/image0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376514"/>
            <a:ext cx="2837240" cy="2109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9" name="Straight Arrow Connector 38"/>
          <p:cNvCxnSpPr/>
          <p:nvPr/>
        </p:nvCxnSpPr>
        <p:spPr>
          <a:xfrm>
            <a:off x="5244575" y="2656439"/>
            <a:ext cx="2440919" cy="1379012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5244575" y="2656439"/>
            <a:ext cx="1919485" cy="1628394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5221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044"/>
            <a:ext cx="2409825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Neural Networks for signal analysis - </a:t>
            </a:r>
            <a:r>
              <a:rPr lang="en-GB" sz="3600" dirty="0" smtClean="0"/>
              <a:t>2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40444"/>
            <a:ext cx="8226854" cy="646531"/>
          </a:xfrm>
        </p:spPr>
        <p:txBody>
          <a:bodyPr>
            <a:normAutofit fontScale="92500" lnSpcReduction="20000"/>
          </a:bodyPr>
          <a:lstStyle/>
          <a:p>
            <a:pPr marL="36576" indent="0" algn="ctr">
              <a:buNone/>
            </a:pPr>
            <a:r>
              <a:rPr lang="en-GB" sz="2400" b="1" dirty="0" smtClean="0"/>
              <a:t>Target: </a:t>
            </a:r>
            <a:r>
              <a:rPr lang="en-GB" sz="2400" dirty="0" smtClean="0"/>
              <a:t>feasibility of an automatic tool based on NN able to diagnose QH health status from discharge signals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First steps in MPE-PE group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2811213" y="2367197"/>
                <a:ext cx="3355790" cy="7357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𝑅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𝑞h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𝑄𝐻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𝑞h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  <m:sSup>
                        <m:sSup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/>
                                </a:rPr>
                                <m:t>𝑡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𝑄𝐻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𝑄𝐻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)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1213" y="2367197"/>
                <a:ext cx="3355790" cy="73577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val 8"/>
          <p:cNvSpPr/>
          <p:nvPr/>
        </p:nvSpPr>
        <p:spPr>
          <a:xfrm>
            <a:off x="5343394" y="2493818"/>
            <a:ext cx="730850" cy="438308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Rectangle 56"/>
              <p:cNvSpPr/>
              <p:nvPr/>
            </p:nvSpPr>
            <p:spPr>
              <a:xfrm>
                <a:off x="2811213" y="3272414"/>
                <a:ext cx="3465949" cy="39190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𝑄𝐻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GB" b="0" i="1" smtClean="0">
                        <a:latin typeface="Cambria Math"/>
                      </a:rPr>
                      <m:t>=</m:t>
                    </m:r>
                    <m:r>
                      <a:rPr lang="en-GB" b="0" i="1" smtClean="0">
                        <a:latin typeface="Cambria Math"/>
                      </a:rPr>
                      <m:t>𝑓</m:t>
                    </m:r>
                    <m:r>
                      <a:rPr lang="en-GB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𝜌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𝑄𝐻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/>
                          </a:rPr>
                          <m:t>𝑇</m:t>
                        </m:r>
                        <m:r>
                          <a:rPr lang="en-GB" b="0" i="1" smtClean="0">
                            <a:latin typeface="Cambria Math"/>
                          </a:rPr>
                          <m:t>,</m:t>
                        </m:r>
                        <m:r>
                          <a:rPr lang="en-GB" b="0" i="1" smtClean="0">
                            <a:latin typeface="Cambria Math"/>
                          </a:rPr>
                          <m:t>𝐵</m:t>
                        </m:r>
                      </m:e>
                    </m:d>
                    <m:r>
                      <a:rPr lang="en-GB" b="0" i="1" smtClean="0">
                        <a:latin typeface="Cambria Math"/>
                      </a:rPr>
                      <m:t>;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𝑔𝑒𝑜𝑚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GB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57" name="Rectangle 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1213" y="3272414"/>
                <a:ext cx="3465949" cy="391902"/>
              </a:xfrm>
              <a:prstGeom prst="rect">
                <a:avLst/>
              </a:prstGeom>
              <a:blipFill rotWithShape="1">
                <a:blip r:embed="rId4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8" name="Content Placeholder 2"/>
              <p:cNvSpPr txBox="1">
                <a:spLocks/>
              </p:cNvSpPr>
              <p:nvPr/>
            </p:nvSpPr>
            <p:spPr>
              <a:xfrm>
                <a:off x="498763" y="3986600"/>
                <a:ext cx="1420722" cy="1393999"/>
              </a:xfrm>
              <a:prstGeom prst="rect">
                <a:avLst/>
              </a:prstGeom>
            </p:spPr>
            <p:txBody>
              <a:bodyPr vert="horz">
                <a:normAutofit lnSpcReduction="10000"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 algn="ctr">
                  <a:buFont typeface="Arial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/>
                            </a:rPr>
                            <m:t>𝐿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/>
                            </a:rPr>
                            <m:t>𝑐𝑖𝑟𝑐𝑢𝑖𝑡</m:t>
                          </m:r>
                        </m:sub>
                      </m:sSub>
                      <m:r>
                        <a:rPr lang="en-GB" sz="1600" i="1" smtClean="0">
                          <a:latin typeface="Cambria Math"/>
                          <a:ea typeface="Cambria Math"/>
                        </a:rPr>
                        <m:t>≅</m:t>
                      </m:r>
                      <m:r>
                        <a:rPr lang="en-GB" sz="1600" b="0" i="1" smtClean="0">
                          <a:latin typeface="Cambria Math"/>
                          <a:ea typeface="Cambria Math"/>
                        </a:rPr>
                        <m:t>0</m:t>
                      </m:r>
                    </m:oMath>
                  </m:oMathPara>
                </a14:m>
                <a:endParaRPr lang="en-GB" sz="1600" b="0" dirty="0" smtClean="0">
                  <a:ea typeface="Cambria Math"/>
                </a:endParaRPr>
              </a:p>
              <a:p>
                <a:pPr marL="36576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/>
                            </a:rPr>
                            <m:t>𝑔𝑛𝑑</m:t>
                          </m:r>
                        </m:sub>
                      </m:sSub>
                      <m:r>
                        <a:rPr lang="en-GB" sz="1600" i="1">
                          <a:latin typeface="Cambria Math"/>
                          <a:ea typeface="Cambria Math"/>
                        </a:rPr>
                        <m:t>≅0</m:t>
                      </m:r>
                    </m:oMath>
                  </m:oMathPara>
                </a14:m>
                <a:endParaRPr lang="en-GB" sz="1600" b="0" dirty="0" smtClean="0">
                  <a:ea typeface="Cambria Math"/>
                </a:endParaRPr>
              </a:p>
              <a:p>
                <a:pPr marL="36576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/>
                            </a:rPr>
                            <m:t>𝑄𝐻</m:t>
                          </m:r>
                        </m:sub>
                      </m:sSub>
                      <m:r>
                        <a:rPr lang="en-GB" sz="1600" i="1">
                          <a:latin typeface="Cambria Math"/>
                          <a:ea typeface="Cambria Math"/>
                        </a:rPr>
                        <m:t>≠</m:t>
                      </m:r>
                      <m:r>
                        <m:rPr>
                          <m:sty m:val="p"/>
                        </m:rPr>
                        <a:rPr lang="en-GB" sz="1600" b="0" i="0" smtClean="0">
                          <a:latin typeface="Cambria Math"/>
                          <a:ea typeface="Cambria Math"/>
                        </a:rPr>
                        <m:t>f</m:t>
                      </m:r>
                      <m:d>
                        <m:dPr>
                          <m:ctrlPr>
                            <a:rPr lang="en-GB" sz="16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sz="1600" b="0" i="0" smtClean="0">
                              <a:latin typeface="Cambria Math"/>
                              <a:ea typeface="Cambria Math"/>
                            </a:rPr>
                            <m:t>t</m:t>
                          </m:r>
                        </m:e>
                      </m:d>
                    </m:oMath>
                  </m:oMathPara>
                </a14:m>
                <a:endParaRPr lang="en-GB" sz="1600" b="0" dirty="0" smtClean="0">
                  <a:ea typeface="Cambria Math"/>
                </a:endParaRPr>
              </a:p>
              <a:p>
                <a:pPr marL="36576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GB" sz="1600" i="1">
                              <a:latin typeface="Cambria Math"/>
                            </a:rPr>
                            <m:t>𝑄𝐻</m:t>
                          </m:r>
                        </m:sub>
                      </m:sSub>
                      <m:r>
                        <a:rPr lang="en-GB" sz="1600" i="1">
                          <a:latin typeface="Cambria Math"/>
                          <a:ea typeface="Cambria Math"/>
                        </a:rPr>
                        <m:t>≠</m:t>
                      </m:r>
                      <m:r>
                        <m:rPr>
                          <m:sty m:val="p"/>
                        </m:rPr>
                        <a:rPr lang="en-GB" sz="1600">
                          <a:latin typeface="Cambria Math"/>
                          <a:ea typeface="Cambria Math"/>
                        </a:rPr>
                        <m:t>f</m:t>
                      </m:r>
                      <m:d>
                        <m:dPr>
                          <m:ctrlPr>
                            <a:rPr lang="en-GB" sz="1600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sz="1600">
                              <a:latin typeface="Cambria Math"/>
                              <a:ea typeface="Cambria Math"/>
                            </a:rPr>
                            <m:t>t</m:t>
                          </m:r>
                        </m:e>
                      </m:d>
                    </m:oMath>
                  </m:oMathPara>
                </a14:m>
                <a:endParaRPr lang="en-GB" sz="1600" dirty="0" smtClean="0"/>
              </a:p>
              <a:p>
                <a:pPr marL="36576" indent="0" algn="ctr">
                  <a:buNone/>
                </a:pPr>
                <a:r>
                  <a:rPr lang="en-GB" sz="1600" dirty="0" smtClean="0"/>
                  <a:t>Ideal switch</a:t>
                </a:r>
                <a:endParaRPr lang="en-GB" sz="1600" dirty="0"/>
              </a:p>
              <a:p>
                <a:pPr marL="36576" indent="0" algn="ctr">
                  <a:buFont typeface="Arial"/>
                  <a:buNone/>
                </a:pPr>
                <a:endParaRPr lang="en-GB" sz="1600" dirty="0"/>
              </a:p>
            </p:txBody>
          </p:sp>
        </mc:Choice>
        <mc:Fallback>
          <p:sp>
            <p:nvSpPr>
              <p:cNvPr id="5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763" y="3986600"/>
                <a:ext cx="1420722" cy="1393999"/>
              </a:xfrm>
              <a:prstGeom prst="rect">
                <a:avLst/>
              </a:prstGeom>
              <a:blipFill rotWithShape="1">
                <a:blip r:embed="rId5"/>
                <a:stretch>
                  <a:fillRect b="-52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Left Brace 14"/>
          <p:cNvSpPr/>
          <p:nvPr/>
        </p:nvSpPr>
        <p:spPr>
          <a:xfrm rot="16200000">
            <a:off x="4327605" y="3560513"/>
            <a:ext cx="433166" cy="733031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Content Placeholder 2"/>
          <p:cNvSpPr txBox="1">
            <a:spLocks/>
          </p:cNvSpPr>
          <p:nvPr/>
        </p:nvSpPr>
        <p:spPr>
          <a:xfrm>
            <a:off x="2939684" y="4146642"/>
            <a:ext cx="3201452" cy="87122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600" dirty="0" smtClean="0"/>
              <a:t>Evaluating this contribution allows to identify the presence of the second one, anyway…..</a:t>
            </a:r>
            <a:endParaRPr lang="en-GB" sz="1600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5690442" y="3748230"/>
            <a:ext cx="846384" cy="6801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2" name="Content Placeholder 2"/>
          <p:cNvSpPr txBox="1">
            <a:spLocks/>
          </p:cNvSpPr>
          <p:nvPr/>
        </p:nvSpPr>
        <p:spPr>
          <a:xfrm>
            <a:off x="6475859" y="5157465"/>
            <a:ext cx="2615242" cy="95578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600" dirty="0" smtClean="0"/>
              <a:t>Example of hypothetical fault in electrical continuity of the heater</a:t>
            </a:r>
            <a:endParaRPr lang="en-GB" sz="1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4" name="Content Placeholder 2"/>
              <p:cNvSpPr txBox="1">
                <a:spLocks/>
              </p:cNvSpPr>
              <p:nvPr/>
            </p:nvSpPr>
            <p:spPr>
              <a:xfrm>
                <a:off x="3473952" y="5152400"/>
                <a:ext cx="1571861" cy="566087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Font typeface="Arial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/>
                        </a:rPr>
                        <m:t>𝑇</m:t>
                      </m:r>
                      <m:r>
                        <a:rPr lang="en-GB" sz="1600" b="0" i="1" smtClean="0">
                          <a:latin typeface="Cambria Math"/>
                        </a:rPr>
                        <m:t>=</m:t>
                      </m:r>
                      <m:r>
                        <a:rPr lang="en-GB" sz="1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GB" sz="1600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6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r>
                            <a:rPr lang="en-GB" sz="16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GB" sz="16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GB" sz="1600" b="0" i="1" smtClean="0">
                              <a:latin typeface="Cambria Math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GB" sz="1600" b="0" i="1" dirty="0" smtClean="0">
                  <a:latin typeface="Cambria Math"/>
                </a:endParaRPr>
              </a:p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/>
                        </a:rPr>
                        <m:t>𝐵</m:t>
                      </m:r>
                      <m:r>
                        <a:rPr lang="en-GB" sz="1600" i="1">
                          <a:latin typeface="Cambria Math"/>
                        </a:rPr>
                        <m:t>=</m:t>
                      </m:r>
                      <m:r>
                        <a:rPr lang="en-GB" sz="1600" i="1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GB" sz="16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r>
                            <a:rPr lang="en-GB" sz="1600" i="1">
                              <a:latin typeface="Cambria Math"/>
                            </a:rPr>
                            <m:t>(</m:t>
                          </m:r>
                          <m:r>
                            <a:rPr lang="en-GB" sz="1600" i="1">
                              <a:latin typeface="Cambria Math"/>
                            </a:rPr>
                            <m:t>𝑡</m:t>
                          </m:r>
                          <m:r>
                            <a:rPr lang="en-GB" sz="1600" i="1">
                              <a:latin typeface="Cambria Math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GB" sz="1600" dirty="0"/>
              </a:p>
            </p:txBody>
          </p:sp>
        </mc:Choice>
        <mc:Fallback>
          <p:sp>
            <p:nvSpPr>
              <p:cNvPr id="6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3952" y="5152400"/>
                <a:ext cx="1571861" cy="566087"/>
              </a:xfrm>
              <a:prstGeom prst="rect">
                <a:avLst/>
              </a:prstGeom>
              <a:blipFill rotWithShape="1">
                <a:blip r:embed="rId6"/>
                <a:stretch>
                  <a:fillRect b="-96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Content Placeholder 2"/>
          <p:cNvSpPr txBox="1">
            <a:spLocks/>
          </p:cNvSpPr>
          <p:nvPr/>
        </p:nvSpPr>
        <p:spPr>
          <a:xfrm>
            <a:off x="3535767" y="5743683"/>
            <a:ext cx="1272302" cy="35941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600" dirty="0" smtClean="0"/>
              <a:t>Unknown!</a:t>
            </a:r>
            <a:endParaRPr lang="en-GB" sz="1600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8757" y="3256769"/>
            <a:ext cx="2108204" cy="196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Arrow Connector 66"/>
          <p:cNvCxnSpPr/>
          <p:nvPr/>
        </p:nvCxnSpPr>
        <p:spPr>
          <a:xfrm flipV="1">
            <a:off x="1088213" y="3403276"/>
            <a:ext cx="0" cy="49756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497800" y="1625724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QH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Rectangle 30"/>
              <p:cNvSpPr/>
              <p:nvPr/>
            </p:nvSpPr>
            <p:spPr>
              <a:xfrm>
                <a:off x="2811213" y="1618240"/>
                <a:ext cx="2732799" cy="5795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𝑅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𝑄𝐻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 </m:t>
                          </m:r>
                          <m:f>
                            <m:f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/>
                                </a:rPr>
                                <m:t>𝑡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𝑄𝐻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𝑄𝐻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)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1213" y="1618240"/>
                <a:ext cx="2732799" cy="57951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Oval 31"/>
          <p:cNvSpPr/>
          <p:nvPr/>
        </p:nvSpPr>
        <p:spPr>
          <a:xfrm>
            <a:off x="4099890" y="2700379"/>
            <a:ext cx="730850" cy="438308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4755553" y="1759450"/>
            <a:ext cx="730850" cy="438308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579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57" grpId="0"/>
      <p:bldP spid="58" grpId="0"/>
      <p:bldP spid="15" grpId="0" animBg="1"/>
      <p:bldP spid="59" grpId="0"/>
      <p:bldP spid="62" grpId="0"/>
      <p:bldP spid="64" grpId="0"/>
      <p:bldP spid="65" grpId="0"/>
      <p:bldP spid="33" grpId="0"/>
      <p:bldP spid="31" grpId="0"/>
      <p:bldP spid="32" grpId="0" animBg="1"/>
      <p:bldP spid="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Neural Networks for signal analysis - </a:t>
            </a:r>
            <a:r>
              <a:rPr lang="en-GB" sz="3600" dirty="0" smtClean="0"/>
              <a:t>3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40444"/>
            <a:ext cx="8226854" cy="646531"/>
          </a:xfrm>
        </p:spPr>
        <p:txBody>
          <a:bodyPr>
            <a:normAutofit fontScale="92500" lnSpcReduction="20000"/>
          </a:bodyPr>
          <a:lstStyle/>
          <a:p>
            <a:pPr marL="36576" indent="0" algn="ctr">
              <a:buNone/>
            </a:pPr>
            <a:r>
              <a:rPr lang="en-GB" sz="2400" b="1" dirty="0" smtClean="0"/>
              <a:t>Target: </a:t>
            </a:r>
            <a:r>
              <a:rPr lang="en-GB" sz="2400" dirty="0" smtClean="0"/>
              <a:t>feasibility of an automatic tool based on NN able to diagnose QH health status from discharge signals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First steps in MPE-PE group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ontent Placeholder 2"/>
              <p:cNvSpPr txBox="1">
                <a:spLocks/>
              </p:cNvSpPr>
              <p:nvPr/>
            </p:nvSpPr>
            <p:spPr>
              <a:xfrm>
                <a:off x="474734" y="1903203"/>
                <a:ext cx="1571861" cy="566087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Font typeface="Arial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/>
                        </a:rPr>
                        <m:t>𝑇</m:t>
                      </m:r>
                      <m:r>
                        <a:rPr lang="en-GB" sz="1600" b="0" i="1" smtClean="0">
                          <a:latin typeface="Cambria Math"/>
                        </a:rPr>
                        <m:t>=</m:t>
                      </m:r>
                      <m:r>
                        <a:rPr lang="en-GB" sz="1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GB" sz="1600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6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r>
                            <a:rPr lang="en-GB" sz="16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GB" sz="16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GB" sz="1600" b="0" i="1" smtClean="0">
                              <a:latin typeface="Cambria Math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GB" sz="1600" b="0" i="1" dirty="0" smtClean="0">
                  <a:latin typeface="Cambria Math"/>
                </a:endParaRPr>
              </a:p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/>
                        </a:rPr>
                        <m:t>𝐵</m:t>
                      </m:r>
                      <m:r>
                        <a:rPr lang="en-GB" sz="1600" i="1">
                          <a:latin typeface="Cambria Math"/>
                        </a:rPr>
                        <m:t>=</m:t>
                      </m:r>
                      <m:r>
                        <a:rPr lang="en-GB" sz="1600" i="1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GB" sz="16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r>
                            <a:rPr lang="en-GB" sz="1600" i="1">
                              <a:latin typeface="Cambria Math"/>
                            </a:rPr>
                            <m:t>(</m:t>
                          </m:r>
                          <m:r>
                            <a:rPr lang="en-GB" sz="1600" i="1">
                              <a:latin typeface="Cambria Math"/>
                            </a:rPr>
                            <m:t>𝑡</m:t>
                          </m:r>
                          <m:r>
                            <a:rPr lang="en-GB" sz="1600" i="1">
                              <a:latin typeface="Cambria Math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734" y="1903203"/>
                <a:ext cx="1571861" cy="566087"/>
              </a:xfrm>
              <a:prstGeom prst="rect">
                <a:avLst/>
              </a:prstGeom>
              <a:blipFill rotWithShape="1">
                <a:blip r:embed="rId2"/>
                <a:stretch>
                  <a:fillRect b="-96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/>
          <p:cNvCxnSpPr/>
          <p:nvPr/>
        </p:nvCxnSpPr>
        <p:spPr>
          <a:xfrm>
            <a:off x="1923182" y="2323046"/>
            <a:ext cx="423193" cy="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/>
          <p:cNvSpPr txBox="1">
            <a:spLocks/>
          </p:cNvSpPr>
          <p:nvPr/>
        </p:nvSpPr>
        <p:spPr>
          <a:xfrm>
            <a:off x="2357215" y="1876437"/>
            <a:ext cx="2700378" cy="87953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600" dirty="0" smtClean="0"/>
              <a:t>Simulation for different magnet operating points, i.e. different currents</a:t>
            </a:r>
            <a:endParaRPr lang="en-GB" sz="1600" dirty="0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2357215" y="3060793"/>
            <a:ext cx="2764716" cy="618407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600" dirty="0" smtClean="0"/>
              <a:t>Each QH of each magnet has its own set of scenarios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74105" y="4591206"/>
            <a:ext cx="1008863" cy="430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QH data with no QH faults  </a:t>
            </a:r>
            <a:endParaRPr lang="en-GB" sz="1100" dirty="0"/>
          </a:p>
        </p:txBody>
      </p:sp>
      <p:sp>
        <p:nvSpPr>
          <p:cNvPr id="24" name="Hexagon 23"/>
          <p:cNvSpPr/>
          <p:nvPr/>
        </p:nvSpPr>
        <p:spPr>
          <a:xfrm>
            <a:off x="1856965" y="4502857"/>
            <a:ext cx="1012641" cy="600164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1955205" y="4506567"/>
            <a:ext cx="81615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Training Set choice </a:t>
            </a:r>
            <a:endParaRPr lang="en-GB" sz="1100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1422755" y="4797900"/>
            <a:ext cx="405341" cy="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Hexagon 28"/>
          <p:cNvSpPr/>
          <p:nvPr/>
        </p:nvSpPr>
        <p:spPr>
          <a:xfrm>
            <a:off x="7026854" y="4500978"/>
            <a:ext cx="1051579" cy="600164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7087309" y="4504688"/>
            <a:ext cx="95333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Training on thermal scenarios</a:t>
            </a:r>
            <a:endParaRPr lang="en-GB" sz="1100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4416885" y="4801060"/>
            <a:ext cx="405341" cy="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4829426" y="4339227"/>
            <a:ext cx="1747593" cy="93871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100" dirty="0" smtClean="0"/>
              <a:t>Neural Network</a:t>
            </a:r>
            <a:endParaRPr lang="en-GB" sz="1100" dirty="0"/>
          </a:p>
          <a:p>
            <a:pPr algn="ctr"/>
            <a:r>
              <a:rPr lang="en-GB" sz="1100" dirty="0" smtClean="0"/>
              <a:t>Support Vector Machine</a:t>
            </a:r>
          </a:p>
          <a:p>
            <a:pPr algn="ctr"/>
            <a:r>
              <a:rPr lang="en-GB" sz="1100" dirty="0" smtClean="0"/>
              <a:t>Decisional Tree</a:t>
            </a:r>
          </a:p>
          <a:p>
            <a:pPr algn="ctr"/>
            <a:r>
              <a:rPr lang="en-GB" sz="1100" dirty="0" smtClean="0"/>
              <a:t>(Least squares method)</a:t>
            </a:r>
          </a:p>
          <a:p>
            <a:pPr algn="ctr"/>
            <a:r>
              <a:rPr lang="en-GB" sz="1100" dirty="0" smtClean="0"/>
              <a:t>… ???</a:t>
            </a:r>
          </a:p>
        </p:txBody>
      </p:sp>
      <p:sp>
        <p:nvSpPr>
          <p:cNvPr id="35" name="Hexagon 34"/>
          <p:cNvSpPr/>
          <p:nvPr/>
        </p:nvSpPr>
        <p:spPr>
          <a:xfrm>
            <a:off x="3355955" y="4502857"/>
            <a:ext cx="1012641" cy="600164"/>
          </a:xfrm>
          <a:prstGeom prst="hexago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3378625" y="4574580"/>
            <a:ext cx="9899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Signal conditioning</a:t>
            </a:r>
            <a:endParaRPr lang="en-GB" sz="1100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2922505" y="4794899"/>
            <a:ext cx="405341" cy="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327" y="1823894"/>
            <a:ext cx="3297392" cy="2143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Oval 39"/>
          <p:cNvSpPr/>
          <p:nvPr/>
        </p:nvSpPr>
        <p:spPr>
          <a:xfrm>
            <a:off x="3117976" y="4101974"/>
            <a:ext cx="1494380" cy="141322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Arrow Connector 40"/>
          <p:cNvCxnSpPr/>
          <p:nvPr/>
        </p:nvCxnSpPr>
        <p:spPr>
          <a:xfrm flipH="1" flipV="1">
            <a:off x="7542378" y="3967199"/>
            <a:ext cx="1994" cy="475201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6605819" y="4801387"/>
            <a:ext cx="405341" cy="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971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6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 animBg="1"/>
      <p:bldP spid="24" grpId="0" animBg="1"/>
      <p:bldP spid="25" grpId="0"/>
      <p:bldP spid="29" grpId="0" animBg="1"/>
      <p:bldP spid="30" grpId="0"/>
      <p:bldP spid="32" grpId="0" animBg="1"/>
      <p:bldP spid="35" grpId="0" animBg="1"/>
      <p:bldP spid="36" grpId="0"/>
      <p:bldP spid="4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Neural Networks for signal analysis - </a:t>
            </a:r>
            <a:r>
              <a:rPr lang="en-GB" sz="3600" dirty="0" smtClean="0"/>
              <a:t>4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First steps in MPE-PE group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8" name="Cloud 37"/>
          <p:cNvSpPr/>
          <p:nvPr/>
        </p:nvSpPr>
        <p:spPr>
          <a:xfrm>
            <a:off x="3557730" y="3308766"/>
            <a:ext cx="1018309" cy="973784"/>
          </a:xfrm>
          <a:prstGeom prst="cloud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720059" y="3613949"/>
            <a:ext cx="717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NN</a:t>
            </a:r>
            <a:endParaRPr lang="en-GB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9705" y="3310859"/>
            <a:ext cx="1008863" cy="430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QH data with no QH faults  </a:t>
            </a:r>
            <a:endParaRPr lang="en-GB" sz="1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5111202" y="3334079"/>
                <a:ext cx="1501194" cy="430887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dirty="0" smtClean="0"/>
                  <a:t>Thermal Scenario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100" b="0" i="1" smtClean="0">
                          <a:latin typeface="Cambria Math"/>
                        </a:rPr>
                        <m:t>𝑐𝑙𝑎𝑠𝑠</m:t>
                      </m:r>
                      <m:r>
                        <a:rPr lang="en-GB" sz="1100" b="0" i="1" smtClean="0">
                          <a:latin typeface="Cambria Math"/>
                        </a:rPr>
                        <m:t> ≠0</m:t>
                      </m:r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1202" y="3334079"/>
                <a:ext cx="1501194" cy="43088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Box 46"/>
          <p:cNvSpPr txBox="1"/>
          <p:nvPr/>
        </p:nvSpPr>
        <p:spPr>
          <a:xfrm>
            <a:off x="539705" y="3788210"/>
            <a:ext cx="1008863" cy="43088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QH data with QH faults  </a:t>
            </a:r>
            <a:endParaRPr lang="en-GB" sz="1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5104905" y="3811430"/>
                <a:ext cx="1507491" cy="430887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dirty="0" smtClean="0"/>
                  <a:t>No Thermal Scenario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100" b="0" i="1" smtClean="0">
                          <a:latin typeface="Cambria Math"/>
                        </a:rPr>
                        <m:t>𝑐𝑙𝑎𝑠𝑠</m:t>
                      </m:r>
                      <m:r>
                        <a:rPr lang="en-GB" sz="1100" b="0" i="1" smtClean="0">
                          <a:latin typeface="Cambria Math"/>
                        </a:rPr>
                        <m:t>=0 </m:t>
                      </m:r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4905" y="3811430"/>
                <a:ext cx="1507491" cy="430887"/>
              </a:xfrm>
              <a:prstGeom prst="rect">
                <a:avLst/>
              </a:prstGeom>
              <a:blipFill rotWithShape="1">
                <a:blip r:embed="rId3"/>
                <a:stretch>
                  <a:fillRect r="-1195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Straight Arrow Connector 50"/>
          <p:cNvCxnSpPr/>
          <p:nvPr/>
        </p:nvCxnSpPr>
        <p:spPr>
          <a:xfrm>
            <a:off x="6661134" y="4019384"/>
            <a:ext cx="405341" cy="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7086428" y="3817629"/>
                <a:ext cx="1873270" cy="3585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GB" sz="1600" i="1">
                            <a:latin typeface="Cambria Math"/>
                          </a:rPr>
                          <m:t>𝑄𝐻</m:t>
                        </m:r>
                      </m:sub>
                    </m:sSub>
                    <m:d>
                      <m:dPr>
                        <m:ctrlPr>
                          <a:rPr lang="en-GB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n-GB" sz="16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GB" sz="1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GB" sz="1600" i="1">
                            <a:latin typeface="Cambria Math"/>
                          </a:rPr>
                          <m:t>𝑔𝑒𝑜𝑚</m:t>
                        </m:r>
                      </m:sub>
                    </m:sSub>
                    <m:d>
                      <m:dPr>
                        <m:ctrlPr>
                          <a:rPr lang="en-GB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n-GB" sz="16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n-GB" sz="1600" dirty="0"/>
                  <a:t> </a:t>
                </a: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6428" y="3817629"/>
                <a:ext cx="1873270" cy="358560"/>
              </a:xfrm>
              <a:prstGeom prst="rect">
                <a:avLst/>
              </a:prstGeom>
              <a:blipFill rotWithShape="1">
                <a:blip r:embed="rId4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Content Placeholder 2"/>
          <p:cNvSpPr txBox="1">
            <a:spLocks/>
          </p:cNvSpPr>
          <p:nvPr/>
        </p:nvSpPr>
        <p:spPr>
          <a:xfrm>
            <a:off x="3166789" y="5143436"/>
            <a:ext cx="747670" cy="365777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600" dirty="0" smtClean="0">
                <a:solidFill>
                  <a:srgbClr val="FF0000"/>
                </a:solidFill>
              </a:rPr>
              <a:t>Fault!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55" name="Hexagon 54"/>
          <p:cNvSpPr/>
          <p:nvPr/>
        </p:nvSpPr>
        <p:spPr>
          <a:xfrm>
            <a:off x="2049313" y="3464884"/>
            <a:ext cx="1012641" cy="600164"/>
          </a:xfrm>
          <a:prstGeom prst="hexago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xtBox 55"/>
          <p:cNvSpPr txBox="1"/>
          <p:nvPr/>
        </p:nvSpPr>
        <p:spPr>
          <a:xfrm>
            <a:off x="2071983" y="3536607"/>
            <a:ext cx="9899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Signal conditioning</a:t>
            </a:r>
            <a:endParaRPr lang="en-GB" sz="1100" dirty="0"/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3137524" y="3525474"/>
            <a:ext cx="405341" cy="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3137524" y="4004270"/>
            <a:ext cx="405341" cy="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4629195" y="3551707"/>
            <a:ext cx="405341" cy="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4629195" y="4030503"/>
            <a:ext cx="405341" cy="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1641254" y="3525474"/>
            <a:ext cx="405341" cy="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1641254" y="4004270"/>
            <a:ext cx="405341" cy="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Hexagon 39"/>
          <p:cNvSpPr/>
          <p:nvPr/>
        </p:nvSpPr>
        <p:spPr>
          <a:xfrm>
            <a:off x="312727" y="1538534"/>
            <a:ext cx="1012641" cy="600164"/>
          </a:xfrm>
          <a:prstGeom prst="hexago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335397" y="1610257"/>
            <a:ext cx="9899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Signal conditioning</a:t>
            </a:r>
            <a:endParaRPr lang="en-GB" sz="1100" dirty="0"/>
          </a:p>
        </p:txBody>
      </p:sp>
      <p:pic>
        <p:nvPicPr>
          <p:cNvPr id="1026" name="Picture 2" descr="\\cern.ch\dfs\Users\l\lbortot\Desktop\QH_Disch_0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779" y="1001366"/>
            <a:ext cx="1971702" cy="16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cern.ch\dfs\Users\l\lbortot\Desktop\QH_Disch_02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420" y="1001366"/>
            <a:ext cx="1970612" cy="16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cern.ch\dfs\Users\l\lbortot\Desktop\QH_Disch_03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568" y="1001366"/>
            <a:ext cx="2496683" cy="16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Oval 45"/>
          <p:cNvSpPr/>
          <p:nvPr/>
        </p:nvSpPr>
        <p:spPr>
          <a:xfrm>
            <a:off x="2693492" y="875120"/>
            <a:ext cx="712108" cy="70661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1824577" y="2701189"/>
            <a:ext cx="1883423" cy="62521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sz="1400" dirty="0" smtClean="0"/>
              <a:t>Noise</a:t>
            </a:r>
            <a:r>
              <a:rPr lang="en-GB" sz="1400" dirty="0"/>
              <a:t>  </a:t>
            </a:r>
            <a:r>
              <a:rPr lang="en-GB" sz="1400" dirty="0" smtClean="0"/>
              <a:t>- Sampling</a:t>
            </a:r>
          </a:p>
        </p:txBody>
      </p:sp>
      <p:sp>
        <p:nvSpPr>
          <p:cNvPr id="50" name="Oval 49"/>
          <p:cNvSpPr/>
          <p:nvPr/>
        </p:nvSpPr>
        <p:spPr>
          <a:xfrm>
            <a:off x="5092136" y="2108087"/>
            <a:ext cx="408664" cy="41191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5606553" y="2298010"/>
            <a:ext cx="85566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4" name="Content Placeholder 2"/>
          <p:cNvSpPr txBox="1">
            <a:spLocks/>
          </p:cNvSpPr>
          <p:nvPr/>
        </p:nvSpPr>
        <p:spPr>
          <a:xfrm>
            <a:off x="6617654" y="2729988"/>
            <a:ext cx="1832544" cy="37321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sz="1600" dirty="0" smtClean="0"/>
              <a:t>Bit commutation</a:t>
            </a: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0132" y="4536112"/>
            <a:ext cx="36195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TextBox 57"/>
          <p:cNvSpPr txBox="1"/>
          <p:nvPr/>
        </p:nvSpPr>
        <p:spPr>
          <a:xfrm>
            <a:off x="4064790" y="4543200"/>
            <a:ext cx="3600000" cy="158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291119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  <p:bldP spid="42" grpId="0" animBg="1"/>
      <p:bldP spid="45" grpId="0" animBg="1"/>
      <p:bldP spid="47" grpId="0" animBg="1"/>
      <p:bldP spid="49" grpId="0" animBg="1"/>
      <p:bldP spid="10" grpId="0"/>
      <p:bldP spid="53" grpId="0"/>
      <p:bldP spid="55" grpId="0" animBg="1"/>
      <p:bldP spid="56" grpId="0"/>
      <p:bldP spid="46" grpId="0" animBg="1"/>
      <p:bldP spid="48" grpId="0"/>
      <p:bldP spid="50" grpId="0" animBg="1"/>
      <p:bldP spid="54" grpId="0"/>
      <p:bldP spid="5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Neural Networks for signal analysis - </a:t>
            </a:r>
            <a:r>
              <a:rPr lang="en-GB" sz="3600" dirty="0"/>
              <a:t>5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First steps in MPE-PE group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25320" y="936258"/>
            <a:ext cx="6571409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ctr">
              <a:buFont typeface="Arial"/>
              <a:buNone/>
            </a:pPr>
            <a:r>
              <a:rPr lang="en-GB" sz="2200" dirty="0" smtClean="0"/>
              <a:t>Alternative approaches</a:t>
            </a:r>
          </a:p>
          <a:p>
            <a:pPr marL="36576" indent="0">
              <a:buFont typeface="Arial"/>
              <a:buNone/>
            </a:pPr>
            <a:endParaRPr lang="en-GB" dirty="0"/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Feedforward</a:t>
            </a:r>
            <a:r>
              <a:rPr lang="en-GB" dirty="0" smtClean="0"/>
              <a:t> NN with a choice of features based on human experience -&gt; No need of simulations, the NN “sees” the curves as a human being.</a:t>
            </a:r>
          </a:p>
          <a:p>
            <a:pPr marL="36576" indent="0">
              <a:buFont typeface="Arial"/>
              <a:buNone/>
            </a:pPr>
            <a:endParaRPr lang="en-GB" dirty="0" smtClean="0"/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Kalman</a:t>
            </a:r>
            <a:r>
              <a:rPr lang="en-GB" dirty="0" smtClean="0"/>
              <a:t> Filter</a:t>
            </a:r>
          </a:p>
          <a:p>
            <a:pPr marL="36576"/>
            <a:endParaRPr lang="en-GB" dirty="0" smtClean="0"/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GB" dirty="0" err="1"/>
              <a:t>Savitzky</a:t>
            </a:r>
            <a:r>
              <a:rPr lang="en-GB" dirty="0"/>
              <a:t>–</a:t>
            </a:r>
            <a:r>
              <a:rPr lang="en-GB" dirty="0" err="1"/>
              <a:t>Golay</a:t>
            </a:r>
            <a:r>
              <a:rPr lang="en-GB" dirty="0"/>
              <a:t> filter</a:t>
            </a:r>
          </a:p>
          <a:p>
            <a:pPr marL="322326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GB" dirty="0" smtClean="0"/>
              <a:t>Expert System (</a:t>
            </a:r>
            <a:r>
              <a:rPr lang="en-GB" dirty="0" err="1" smtClean="0"/>
              <a:t>Esper</a:t>
            </a:r>
            <a:r>
              <a:rPr lang="en-GB" dirty="0" smtClean="0"/>
              <a:t> – open source </a:t>
            </a:r>
            <a:r>
              <a:rPr lang="en-GB" dirty="0" err="1" smtClean="0"/>
              <a:t>sowtware</a:t>
            </a:r>
            <a:r>
              <a:rPr lang="en-GB" dirty="0" smtClean="0"/>
              <a:t> for Complex Events Processing)</a:t>
            </a:r>
          </a:p>
          <a:p>
            <a:pPr marL="36576"/>
            <a:endParaRPr lang="en-GB" dirty="0" smtClean="0"/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GB" dirty="0" smtClean="0"/>
              <a:t>ARIMA – Auto Regressive Integrated Moving Average</a:t>
            </a:r>
          </a:p>
          <a:p>
            <a:pPr marL="322326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GB" dirty="0" smtClean="0"/>
              <a:t>…</a:t>
            </a:r>
            <a:endParaRPr lang="en-GB" dirty="0"/>
          </a:p>
        </p:txBody>
      </p:sp>
      <p:sp>
        <p:nvSpPr>
          <p:cNvPr id="36" name="Rectangle 35"/>
          <p:cNvSpPr/>
          <p:nvPr/>
        </p:nvSpPr>
        <p:spPr>
          <a:xfrm>
            <a:off x="1067145" y="5477643"/>
            <a:ext cx="65714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ctr">
              <a:buFont typeface="Arial"/>
              <a:buNone/>
            </a:pPr>
            <a:r>
              <a:rPr lang="en-GB" b="1" dirty="0" smtClean="0">
                <a:solidFill>
                  <a:srgbClr val="00B050"/>
                </a:solidFill>
              </a:rPr>
              <a:t>Quality of data is the most important feature!</a:t>
            </a:r>
          </a:p>
          <a:p>
            <a:pPr marL="36576" indent="0">
              <a:buFont typeface="Arial"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782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3CFB0BEF18349912A4B645A774363" ma:contentTypeVersion="1" ma:contentTypeDescription="Create a new document." ma:contentTypeScope="" ma:versionID="861aa4ba95460ecc2e2bf56ae7703b8a">
  <xsd:schema xmlns:xsd="http://www.w3.org/2001/XMLSchema" xmlns:xs="http://www.w3.org/2001/XMLSchema" xmlns:p="http://schemas.microsoft.com/office/2006/metadata/properties" xmlns:ns2="70d9f1ca-673f-4054-a660-f2f9ec090122" targetNamespace="http://schemas.microsoft.com/office/2006/metadata/properties" ma:root="true" ma:fieldsID="c7e62d37cfa01cdb4693443cc606957a" ns2:_="">
    <xsd:import namespace="70d9f1ca-673f-4054-a660-f2f9ec090122"/>
    <xsd:element name="properties">
      <xsd:complexType>
        <xsd:sequence>
          <xsd:element name="documentManagement">
            <xsd:complexType>
              <xsd:all>
                <xsd:element ref="ns2:Topic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d9f1ca-673f-4054-a660-f2f9ec090122" elementFormDefault="qualified">
    <xsd:import namespace="http://schemas.microsoft.com/office/2006/documentManagement/types"/>
    <xsd:import namespace="http://schemas.microsoft.com/office/infopath/2007/PartnerControls"/>
    <xsd:element name="Topics" ma:index="8" nillable="true" ma:displayName="Topics" ma:internalName="Topics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opics xmlns="70d9f1ca-673f-4054-a660-f2f9ec090122">Getting started with QSF
Neural Networks for QH signal analysis</Topics>
  </documentManagement>
</p:properties>
</file>

<file path=customXml/itemProps1.xml><?xml version="1.0" encoding="utf-8"?>
<ds:datastoreItem xmlns:ds="http://schemas.openxmlformats.org/officeDocument/2006/customXml" ds:itemID="{497088C7-64E8-425D-AF08-61E627D2380E}"/>
</file>

<file path=customXml/itemProps2.xml><?xml version="1.0" encoding="utf-8"?>
<ds:datastoreItem xmlns:ds="http://schemas.openxmlformats.org/officeDocument/2006/customXml" ds:itemID="{5112D1EF-8B44-4B9C-9FB8-75CA00C303A9}"/>
</file>

<file path=customXml/itemProps3.xml><?xml version="1.0" encoding="utf-8"?>
<ds:datastoreItem xmlns:ds="http://schemas.openxmlformats.org/officeDocument/2006/customXml" ds:itemID="{213EF454-4A91-4399-8335-8F12E6D4D5FC}"/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431</TotalTime>
  <Words>682</Words>
  <Application>Microsoft Office PowerPoint</Application>
  <PresentationFormat>On-screen Show (4:3)</PresentationFormat>
  <Paragraphs>138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CERNCorporate4-3</vt:lpstr>
      <vt:lpstr>PowerPoint Presentation</vt:lpstr>
      <vt:lpstr>Fist steps in MPE-PE group Topics – Tasks - Targets</vt:lpstr>
      <vt:lpstr>Getting started with QSF - 1</vt:lpstr>
      <vt:lpstr>Getting started with QSF - 2</vt:lpstr>
      <vt:lpstr>Neural Networks for signal analysis - 1</vt:lpstr>
      <vt:lpstr>Neural Networks for signal analysis - 2</vt:lpstr>
      <vt:lpstr>Neural Networks for signal analysis - 3</vt:lpstr>
      <vt:lpstr>Neural Networks for signal analysis - 4</vt:lpstr>
      <vt:lpstr>Neural Networks for signal analysis - 5</vt:lpstr>
      <vt:lpstr>Thank you for your attention!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steps in MPE-PE group</dc:title>
  <dc:creator>Lorenzo Bortot</dc:creator>
  <cp:lastModifiedBy>Lorenzo Bortot</cp:lastModifiedBy>
  <cp:revision>47</cp:revision>
  <dcterms:created xsi:type="dcterms:W3CDTF">2015-04-22T07:39:45Z</dcterms:created>
  <dcterms:modified xsi:type="dcterms:W3CDTF">2015-04-30T07:53:31Z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0x010100D4F3CFB0BEF18349912A4B645A774363</vt:lpwstr>
  </property>
</Properties>
</file>