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309" r:id="rId5"/>
    <p:sldId id="307" r:id="rId6"/>
    <p:sldId id="296" r:id="rId7"/>
    <p:sldId id="263" r:id="rId8"/>
    <p:sldId id="310" r:id="rId9"/>
    <p:sldId id="273" r:id="rId10"/>
    <p:sldId id="284" r:id="rId11"/>
    <p:sldId id="314" r:id="rId12"/>
    <p:sldId id="295" r:id="rId13"/>
    <p:sldId id="311" r:id="rId14"/>
    <p:sldId id="275" r:id="rId15"/>
    <p:sldId id="308" r:id="rId16"/>
    <p:sldId id="297" r:id="rId17"/>
    <p:sldId id="302" r:id="rId18"/>
    <p:sldId id="301" r:id="rId19"/>
    <p:sldId id="312" r:id="rId20"/>
    <p:sldId id="305" r:id="rId21"/>
    <p:sldId id="316" r:id="rId22"/>
    <p:sldId id="303" r:id="rId23"/>
    <p:sldId id="259" r:id="rId24"/>
    <p:sldId id="306" r:id="rId25"/>
    <p:sldId id="31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 snapToObjects="1">
      <p:cViewPr varScale="1">
        <p:scale>
          <a:sx n="165" d="100"/>
          <a:sy n="165" d="100"/>
        </p:scale>
        <p:origin x="159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10/12/2015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Stable Beams Distribution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56183"/>
            <a:ext cx="7945451" cy="4139469"/>
          </a:xfrm>
          <a:prstGeom prst="rect">
            <a:avLst/>
          </a:prstGeom>
        </p:spPr>
      </p:pic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3576485" y="1544384"/>
            <a:ext cx="4490883" cy="1287515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Average Stable Beams: 6.3 h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Average EOF = 9.5 h,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Average FAIL = 5 h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969335" y="4799913"/>
            <a:ext cx="0" cy="570412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05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Downtime Distribution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21" y="987879"/>
            <a:ext cx="8716233" cy="522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48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88" y="875441"/>
            <a:ext cx="8952411" cy="53761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882"/>
            <a:ext cx="8226854" cy="940443"/>
          </a:xfrm>
        </p:spPr>
        <p:txBody>
          <a:bodyPr/>
          <a:lstStyle/>
          <a:p>
            <a:r>
              <a:rPr lang="en-GB" dirty="0" smtClean="0"/>
              <a:t>Consider Only LHC Downtime…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394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30" y="888274"/>
            <a:ext cx="8929882" cy="5364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5004"/>
            <a:ext cx="8226854" cy="940443"/>
          </a:xfrm>
        </p:spPr>
        <p:txBody>
          <a:bodyPr/>
          <a:lstStyle/>
          <a:p>
            <a:r>
              <a:rPr lang="en-GB" dirty="0" smtClean="0"/>
              <a:t>…Accounting for Fault Dependencies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688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35" y="870857"/>
            <a:ext cx="8966704" cy="53819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35"/>
            <a:ext cx="8226854" cy="940443"/>
          </a:xfrm>
        </p:spPr>
        <p:txBody>
          <a:bodyPr/>
          <a:lstStyle/>
          <a:p>
            <a:r>
              <a:rPr lang="en-GB" dirty="0" smtClean="0"/>
              <a:t>…Impact on LHC Operation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3443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 Matrix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15</a:t>
            </a:fld>
            <a:endParaRPr lang="en-GB" noProof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446068"/>
              </p:ext>
            </p:extLst>
          </p:nvPr>
        </p:nvGraphicFramePr>
        <p:xfrm>
          <a:off x="783644" y="1926368"/>
          <a:ext cx="8128002" cy="2580125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&lt; 1h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1-4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4-8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8-12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&gt; 12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</a:tr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1/week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1/month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1/year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&lt; 1/year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19989" y="1286216"/>
            <a:ext cx="2345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prstClr val="black"/>
                </a:solidFill>
                <a:latin typeface="Calibri" panose="020F0502020204030204"/>
              </a:rPr>
              <a:t>Downtime [h]</a:t>
            </a:r>
            <a:endParaRPr lang="en-GB" sz="2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857422" y="2918497"/>
            <a:ext cx="2345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prstClr val="black"/>
                </a:solidFill>
                <a:latin typeface="Calibri" panose="020F0502020204030204"/>
              </a:rPr>
              <a:t>Frequency</a:t>
            </a:r>
            <a:endParaRPr lang="en-GB" sz="2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Oval 8"/>
          <p:cNvSpPr/>
          <p:nvPr/>
        </p:nvSpPr>
        <p:spPr>
          <a:xfrm>
            <a:off x="2728765" y="2563122"/>
            <a:ext cx="251791" cy="24620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861" y="2563122"/>
            <a:ext cx="212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alibri" panose="020F0502020204030204"/>
              </a:rPr>
              <a:t>FAILURE MODE 1</a:t>
            </a:r>
            <a:endParaRPr lang="en-GB" b="1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226801" y="3073333"/>
            <a:ext cx="251791" cy="246201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6149" y="3073333"/>
            <a:ext cx="212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 panose="020F0502020204030204"/>
              </a:rPr>
              <a:t>FAILURE MODE 2</a:t>
            </a:r>
            <a:endParaRPr lang="en-GB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49069" y="5076338"/>
            <a:ext cx="6771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  <a:latin typeface="Calibri" panose="020F0502020204030204"/>
              </a:rPr>
              <a:t>Green: mitigated/not expected to re-appear</a:t>
            </a:r>
          </a:p>
          <a:p>
            <a:r>
              <a:rPr lang="en-GB" sz="2400" dirty="0" smtClean="0">
                <a:solidFill>
                  <a:srgbClr val="FF0000"/>
                </a:solidFill>
                <a:latin typeface="Calibri" panose="020F0502020204030204"/>
              </a:rPr>
              <a:t>Red: not yet mitigated/no need for mitigation</a:t>
            </a:r>
            <a:endParaRPr lang="en-GB" sz="2400" dirty="0">
              <a:solidFill>
                <a:srgbClr val="FF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6875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04645" y="1325606"/>
            <a:ext cx="8226854" cy="466742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system downtime: 227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LHC downtime: 185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time as ‘child’: 52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time as ‘parent’: 4.4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Number of dumps in stable beams: </a:t>
            </a:r>
            <a:r>
              <a:rPr lang="en-GB" dirty="0" smtClean="0"/>
              <a:t>7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Number of </a:t>
            </a:r>
            <a:r>
              <a:rPr lang="en-GB" dirty="0" err="1" smtClean="0"/>
              <a:t>precycles</a:t>
            </a:r>
            <a:r>
              <a:rPr lang="en-GB" dirty="0" smtClean="0"/>
              <a:t> required: 39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11919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Cryogenic System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1544" y="1219201"/>
            <a:ext cx="4872456" cy="283892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7108723" y="3687097"/>
            <a:ext cx="95864" cy="6784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04039" y="4365523"/>
            <a:ext cx="230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Talk by K. Brodzinski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72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96"/>
            <a:ext cx="8226854" cy="940443"/>
          </a:xfrm>
        </p:spPr>
        <p:txBody>
          <a:bodyPr/>
          <a:lstStyle/>
          <a:p>
            <a:r>
              <a:rPr lang="en-GB" dirty="0" smtClean="0"/>
              <a:t>Power Converters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8" name="Content Placeholder 10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system downtime: 53.5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LHC downtime: 50.5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time as ‘child’: 0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time as ‘parent’: 0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Number of dumps in stable beams: 4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Number of </a:t>
            </a:r>
            <a:r>
              <a:rPr lang="en-GB" dirty="0" err="1" smtClean="0"/>
              <a:t>precycles</a:t>
            </a:r>
            <a:r>
              <a:rPr lang="en-GB" dirty="0" smtClean="0"/>
              <a:t> required: 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65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96"/>
            <a:ext cx="8226854" cy="940443"/>
          </a:xfrm>
        </p:spPr>
        <p:txBody>
          <a:bodyPr/>
          <a:lstStyle/>
          <a:p>
            <a:r>
              <a:rPr lang="en-GB" dirty="0" smtClean="0"/>
              <a:t>Quench Protection System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8" name="Content Placeholder 10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system downtime: 38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LHC downtime: 23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time as ‘child’: 5.5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Total time as ‘parent’: 9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Number of dumps in stable beams: </a:t>
            </a:r>
            <a:r>
              <a:rPr lang="en-GB" dirty="0" smtClean="0"/>
              <a:t>7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Number of </a:t>
            </a:r>
            <a:r>
              <a:rPr lang="en-GB" dirty="0" err="1"/>
              <a:t>precycles</a:t>
            </a:r>
            <a:r>
              <a:rPr lang="en-GB" dirty="0"/>
              <a:t> required: </a:t>
            </a:r>
            <a:r>
              <a:rPr lang="en-GB" dirty="0" smtClean="0"/>
              <a:t>6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504039" y="3992063"/>
            <a:ext cx="230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Talk by M. Pojer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627" y="1643418"/>
            <a:ext cx="4489535" cy="169162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156655" y="3313637"/>
            <a:ext cx="95864" cy="6784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43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96"/>
            <a:ext cx="8226854" cy="940443"/>
          </a:xfrm>
        </p:spPr>
        <p:txBody>
          <a:bodyPr/>
          <a:lstStyle/>
          <a:p>
            <a:r>
              <a:rPr lang="en-GB" dirty="0" smtClean="0"/>
              <a:t>Additional Considerations on 25 ns Run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8" name="Content Placeholder 10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Impact of UFOs (33 UFOs, tbc), talk by B. Auchmann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Before/after threshold change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Number of quenches: 3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7 training quenches (tbc)</a:t>
            </a:r>
          </a:p>
          <a:p>
            <a:pPr marL="448056" lvl="1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ULO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Number of quenches: </a:t>
            </a:r>
            <a:r>
              <a:rPr lang="en-GB" dirty="0" smtClean="0"/>
              <a:t>3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SEUs (tbc), talk by S. Danzeca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7 confirmed SEUs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0535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560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smtClean="0"/>
              <a:t>Draft: </a:t>
            </a:r>
            <a:r>
              <a:rPr lang="en-GB" sz="4000" smtClean="0"/>
              <a:t>2015 </a:t>
            </a:r>
            <a:r>
              <a:rPr lang="en-GB" sz="4000" dirty="0" smtClean="0"/>
              <a:t>Availability Summary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391123"/>
            <a:ext cx="7813819" cy="989147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Andrea Apollonio</a:t>
            </a:r>
            <a:r>
              <a:rPr lang="en-GB" sz="1800" dirty="0" smtClean="0"/>
              <a:t>, TE-MPE-PE </a:t>
            </a:r>
          </a:p>
          <a:p>
            <a:r>
              <a:rPr lang="en-GB" sz="1800" dirty="0" smtClean="0"/>
              <a:t>On behalf of the Availability Working Group (AWG) - L. Ponce, B. Todd</a:t>
            </a:r>
          </a:p>
          <a:p>
            <a:r>
              <a:rPr lang="en-GB" sz="1800" dirty="0"/>
              <a:t>Operation Workshop Evian </a:t>
            </a:r>
            <a:r>
              <a:rPr lang="en-GB" sz="1800" dirty="0" smtClean="0"/>
              <a:t>15/12/2015</a:t>
            </a:r>
            <a:endParaRPr lang="en-GB" sz="1800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62644" y="5192709"/>
            <a:ext cx="7873092" cy="41965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Acknowledgements: AWG-members, C. Roderick &amp; AFT team, R. Schmidt, D. Wollmann, M. Zerlauth, A. Niemi, A. </a:t>
            </a:r>
            <a:r>
              <a:rPr lang="en-GB" sz="1800" dirty="0"/>
              <a:t>Siemko, T. </a:t>
            </a:r>
            <a:r>
              <a:rPr lang="en-GB" sz="1800" dirty="0" smtClean="0"/>
              <a:t>Griesemer, B. Auchmann, R. Denz, A. Verweij, O. Rey Orozco.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396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59"/>
            <a:ext cx="8226854" cy="940443"/>
          </a:xfrm>
        </p:spPr>
        <p:txBody>
          <a:bodyPr/>
          <a:lstStyle/>
          <a:p>
            <a:r>
              <a:rPr lang="en-GB" dirty="0" smtClean="0"/>
              <a:t>Ion Run (23/11 to 6/12)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20</a:t>
            </a:fld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536" y="953502"/>
            <a:ext cx="6691505" cy="4024566"/>
          </a:xfrm>
          <a:prstGeom prst="rect">
            <a:avLst/>
          </a:prstGeom>
        </p:spPr>
      </p:pic>
      <p:sp>
        <p:nvSpPr>
          <p:cNvPr id="12" name="Content Placeholder 7"/>
          <p:cNvSpPr txBox="1">
            <a:spLocks/>
          </p:cNvSpPr>
          <p:nvPr/>
        </p:nvSpPr>
        <p:spPr>
          <a:xfrm>
            <a:off x="1142998" y="5044804"/>
            <a:ext cx="6799008" cy="1287515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23 fills to Stable Beams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20 End Of Fill, 3 dumped due to faults (fraction of premature dumps: 13 %)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Average turnaround (per SB) = 6 h, Average Fault time (per SB) = 2.7 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16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89" y="1387786"/>
            <a:ext cx="8671664" cy="45183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Stable Beams Distribution - 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4122175" y="1544384"/>
            <a:ext cx="4490883" cy="1287515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Average Stable Beams: 5.7 h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Average EOF = 6.2 h,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Average FAIL = 2.5 h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461336" y="5253203"/>
            <a:ext cx="0" cy="570412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24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325606"/>
            <a:ext cx="8226854" cy="406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Remarkable availability during 25 ns run (close to 2012)</a:t>
            </a:r>
            <a:endParaRPr lang="en-US" altLang="en-US" sz="22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altLang="en-US" sz="10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Even more – remarkable availability during ion run</a:t>
            </a:r>
            <a:endParaRPr lang="en-US" altLang="en-US" sz="22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altLang="en-US" sz="10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Cryogenic system is – by far – the biggest contributor to LHC unavailability (~ 25 % as ‘child’ due to quench recovery)</a:t>
            </a: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altLang="en-US" sz="10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Successful deployment of AFT and improvement of fault review process (even better in 2016!)</a:t>
            </a: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altLang="en-US" sz="10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Going forward…availability: hot topic!</a:t>
            </a: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altLang="en-US" sz="10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Reliability trainings being organized at CERN</a:t>
            </a:r>
            <a:endParaRPr lang="en-US" altLang="en-US" sz="2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8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24</a:t>
            </a:fld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" y="2497202"/>
            <a:ext cx="9140513" cy="36913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6" y="86805"/>
            <a:ext cx="9140513" cy="353621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2726"/>
            <a:ext cx="9144000" cy="6083424"/>
          </a:xfrm>
          <a:prstGeom prst="rect">
            <a:avLst/>
          </a:prstGeom>
          <a:solidFill>
            <a:srgbClr val="FFFFFF">
              <a:lumMod val="65000"/>
              <a:alpha val="81000"/>
            </a:srgbClr>
          </a:solidFill>
          <a:ln w="254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69335" y="4084688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2012  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sym typeface="Wingdings" panose="05000000000000000000" pitchFamily="2" charset="2"/>
              </a:rPr>
              <a:t>  </a:t>
            </a:r>
            <a:r>
              <a:rPr lang="en-GB" sz="2400" kern="0" dirty="0" smtClean="0">
                <a:solidFill>
                  <a:srgbClr val="000066"/>
                </a:solidFill>
                <a:sym typeface="Wingdings" panose="05000000000000000000" pitchFamily="2" charset="2"/>
              </a:rPr>
              <a:t>761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 faults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19320" y="1854914"/>
            <a:ext cx="349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2015  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sym typeface="Wingdings" panose="05000000000000000000" pitchFamily="2" charset="2"/>
              </a:rPr>
              <a:t>  1304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</a:rPr>
              <a:t> faults</a:t>
            </a:r>
          </a:p>
        </p:txBody>
      </p:sp>
    </p:spTree>
    <p:extLst>
      <p:ext uri="{BB962C8B-B14F-4D97-AF65-F5344CB8AC3E}">
        <p14:creationId xmlns:p14="http://schemas.microsoft.com/office/powerpoint/2010/main" val="297509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 Matrix - QPS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25</a:t>
            </a:fld>
            <a:endParaRPr lang="en-GB" noProof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783644" y="1926368"/>
          <a:ext cx="8128002" cy="2580125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&lt; 1h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1-4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4-8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8-12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/>
                        <a:t>&gt; 12</a:t>
                      </a:r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60000"/>
                        <a:lumOff val="40000"/>
                      </a:srgbClr>
                    </a:solidFill>
                  </a:tcPr>
                </a:tc>
              </a:tr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1/week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1/month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1/year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1602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/>
                        <a:t>&lt; 1/year</a:t>
                      </a:r>
                      <a:endParaRPr lang="en-GB" sz="2400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4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19989" y="1286216"/>
            <a:ext cx="2345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prstClr val="black"/>
                </a:solidFill>
                <a:latin typeface="Calibri" panose="020F0502020204030204"/>
              </a:rPr>
              <a:t>Downtime [h]</a:t>
            </a:r>
            <a:endParaRPr lang="en-GB" sz="2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857422" y="2918497"/>
            <a:ext cx="2345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prstClr val="black"/>
                </a:solidFill>
                <a:latin typeface="Calibri" panose="020F0502020204030204"/>
              </a:rPr>
              <a:t>Frequency</a:t>
            </a:r>
            <a:endParaRPr lang="en-GB" sz="28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Oval 8"/>
          <p:cNvSpPr/>
          <p:nvPr/>
        </p:nvSpPr>
        <p:spPr>
          <a:xfrm>
            <a:off x="2728765" y="2563122"/>
            <a:ext cx="251791" cy="246201"/>
          </a:xfrm>
          <a:prstGeom prst="ellipse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861" y="2563122"/>
            <a:ext cx="212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  <a:latin typeface="Calibri" panose="020F0502020204030204"/>
              </a:rPr>
              <a:t>nQPS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/>
              </a:rPr>
              <a:t> HW</a:t>
            </a:r>
            <a:endParaRPr lang="en-GB" b="1" dirty="0">
              <a:solidFill>
                <a:schemeClr val="bg2">
                  <a:lumMod val="10000"/>
                </a:schemeClr>
              </a:solidFill>
              <a:latin typeface="Calibri" panose="020F0502020204030204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226801" y="3073333"/>
            <a:ext cx="251791" cy="246201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6149" y="3073333"/>
            <a:ext cx="212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 panose="020F0502020204030204"/>
              </a:rPr>
              <a:t>FAILURE MODE 2</a:t>
            </a:r>
            <a:endParaRPr lang="en-GB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49069" y="5076338"/>
            <a:ext cx="6771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  <a:latin typeface="Calibri" panose="020F0502020204030204"/>
              </a:rPr>
              <a:t>Green: mitigated/not expected to re-appear</a:t>
            </a:r>
          </a:p>
          <a:p>
            <a:r>
              <a:rPr lang="en-GB" sz="2400" dirty="0" smtClean="0">
                <a:solidFill>
                  <a:srgbClr val="FF0000"/>
                </a:solidFill>
                <a:latin typeface="Calibri" panose="020F0502020204030204"/>
              </a:rPr>
              <a:t>Red: not yet mitigated/no need for mitigation</a:t>
            </a:r>
            <a:endParaRPr lang="en-GB" sz="2400" dirty="0">
              <a:solidFill>
                <a:srgbClr val="FF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8953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Fault Review in 2015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The </a:t>
            </a:r>
            <a:r>
              <a:rPr lang="en-GB" b="1" dirty="0" smtClean="0">
                <a:sym typeface="Wingdings" panose="05000000000000000000" pitchFamily="2" charset="2"/>
              </a:rPr>
              <a:t>Accelerator Fault Tracker </a:t>
            </a:r>
            <a:r>
              <a:rPr lang="en-GB" dirty="0" smtClean="0">
                <a:sym typeface="Wingdings" panose="05000000000000000000" pitchFamily="2" charset="2"/>
              </a:rPr>
              <a:t>(AFT) is operational from the beginning of 2015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b="1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Members of the AWG (A. Apollonio, L. Ponce, B. Todd) in charge of the </a:t>
            </a:r>
            <a:r>
              <a:rPr lang="en-GB" b="1" dirty="0" smtClean="0">
                <a:sym typeface="Wingdings" panose="05000000000000000000" pitchFamily="2" charset="2"/>
              </a:rPr>
              <a:t>weekly fault review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b="1" dirty="0" smtClean="0">
                <a:sym typeface="Wingdings" panose="05000000000000000000" pitchFamily="2" charset="2"/>
              </a:rPr>
              <a:t>Aim</a:t>
            </a:r>
            <a:r>
              <a:rPr lang="en-GB" dirty="0" smtClean="0">
                <a:sym typeface="Wingdings" panose="05000000000000000000" pitchFamily="2" charset="2"/>
              </a:rPr>
              <a:t>: identify ALL possible causes of LHC downtime (i.e. not only “faults”)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Ensure </a:t>
            </a:r>
            <a:r>
              <a:rPr lang="en-GB" b="1" dirty="0" smtClean="0">
                <a:sym typeface="Wingdings" panose="05000000000000000000" pitchFamily="2" charset="2"/>
              </a:rPr>
              <a:t>consistency</a:t>
            </a:r>
            <a:r>
              <a:rPr lang="en-GB" dirty="0" smtClean="0">
                <a:sym typeface="Wingdings" panose="05000000000000000000" pitchFamily="2" charset="2"/>
              </a:rPr>
              <a:t> of availability data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Identify of downtime root cause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Identify consequences of faults (</a:t>
            </a:r>
            <a:r>
              <a:rPr lang="en-GB" dirty="0" err="1" smtClean="0">
                <a:sym typeface="Wingdings" panose="05000000000000000000" pitchFamily="2" charset="2"/>
              </a:rPr>
              <a:t>precycles</a:t>
            </a:r>
            <a:r>
              <a:rPr lang="en-GB" dirty="0" smtClean="0">
                <a:sym typeface="Wingdings" panose="05000000000000000000" pitchFamily="2" charset="2"/>
              </a:rPr>
              <a:t>, access, RP)</a:t>
            </a:r>
          </a:p>
          <a:p>
            <a:pPr marL="75438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Identify fault dependencies (e.g. UFO  quench  quench recovery)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12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Standardized Availability 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7884"/>
            <a:ext cx="9144000" cy="4663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Content Placeholder 7"/>
          <p:cNvSpPr>
            <a:spLocks noGrp="1"/>
          </p:cNvSpPr>
          <p:nvPr>
            <p:ph idx="1"/>
          </p:nvPr>
        </p:nvSpPr>
        <p:spPr>
          <a:xfrm>
            <a:off x="4419593" y="5893661"/>
            <a:ext cx="4490883" cy="434106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b="1" dirty="0" smtClean="0">
                <a:sym typeface="Wingdings" panose="05000000000000000000" pitchFamily="2" charset="2"/>
              </a:rPr>
              <a:t>“Cardiogram” </a:t>
            </a:r>
            <a:r>
              <a:rPr lang="en-GB" dirty="0" smtClean="0">
                <a:sym typeface="Wingdings" panose="05000000000000000000" pitchFamily="2" charset="2"/>
              </a:rPr>
              <a:t>of LHC operation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77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Statistics…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Reference period: 6-4-2015 to 6-12-2015 (weeks 15 to 49)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b="1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b="1" dirty="0" smtClean="0">
                <a:sym typeface="Wingdings" panose="05000000000000000000" pitchFamily="2" charset="2"/>
              </a:rPr>
              <a:t>1345 faults </a:t>
            </a:r>
            <a:r>
              <a:rPr lang="en-GB" dirty="0" smtClean="0">
                <a:sym typeface="Wingdings" panose="05000000000000000000" pitchFamily="2" charset="2"/>
              </a:rPr>
              <a:t>recorded and analysed (761 in 2012) - </a:t>
            </a:r>
            <a:r>
              <a:rPr lang="en-GB" b="1" dirty="0" smtClean="0">
                <a:sym typeface="Wingdings" panose="05000000000000000000" pitchFamily="2" charset="2"/>
              </a:rPr>
              <a:t>manually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90 relevant </a:t>
            </a:r>
            <a:r>
              <a:rPr lang="en-GB" b="1" dirty="0" smtClean="0">
                <a:sym typeface="Wingdings" panose="05000000000000000000" pitchFamily="2" charset="2"/>
              </a:rPr>
              <a:t>parent/child relationships </a:t>
            </a:r>
            <a:r>
              <a:rPr lang="en-GB" dirty="0" smtClean="0">
                <a:sym typeface="Wingdings" panose="05000000000000000000" pitchFamily="2" charset="2"/>
              </a:rPr>
              <a:t>identified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~20 modifications in the eLogbook required per week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~ 5 h per week for fault review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Consistent picture of </a:t>
            </a:r>
            <a:r>
              <a:rPr lang="en-GB" b="1" dirty="0" smtClean="0">
                <a:sym typeface="Wingdings" panose="05000000000000000000" pitchFamily="2" charset="2"/>
              </a:rPr>
              <a:t>‘operational modes’ </a:t>
            </a:r>
            <a:r>
              <a:rPr lang="en-GB" dirty="0" smtClean="0">
                <a:sym typeface="Wingdings" panose="05000000000000000000" pitchFamily="2" charset="2"/>
              </a:rPr>
              <a:t>(loss maps, measurements, MDs, etc.)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12/10/2015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0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 Downtime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42" y="1117602"/>
            <a:ext cx="7782412" cy="482303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3772" y="5940637"/>
            <a:ext cx="1724298" cy="32953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Beam Commissioning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8070" y="5940637"/>
            <a:ext cx="46126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Sp. Ph.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69047" y="5940637"/>
            <a:ext cx="230773" cy="32953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TS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199820" y="5940637"/>
            <a:ext cx="461265" cy="329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Scrub.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661954" y="5940637"/>
            <a:ext cx="46126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RU</a:t>
            </a:r>
          </a:p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50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79392" y="5940637"/>
            <a:ext cx="230773" cy="3295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MD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284070" y="5940637"/>
            <a:ext cx="461265" cy="329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Scrub.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02853" y="5940637"/>
            <a:ext cx="46126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RU</a:t>
            </a:r>
          </a:p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25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154873" y="5940637"/>
            <a:ext cx="230773" cy="3295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MD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359555" y="5936276"/>
            <a:ext cx="230773" cy="32953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TS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81083" y="5936273"/>
            <a:ext cx="170771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25 ns Run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288798" y="5936270"/>
            <a:ext cx="230773" cy="3295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MD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507972" y="5940637"/>
            <a:ext cx="230773" cy="32953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TS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738745" y="5940637"/>
            <a:ext cx="230773" cy="32953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IS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970186" y="5936276"/>
            <a:ext cx="230773" cy="32953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IR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1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2015 Downtime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75" y="1115694"/>
            <a:ext cx="8034463" cy="482494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83772" y="5940637"/>
            <a:ext cx="1724298" cy="32953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Beam Commissioning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08070" y="5940637"/>
            <a:ext cx="46126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Sp. Ph.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69047" y="5940637"/>
            <a:ext cx="230773" cy="32953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TS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99820" y="5940637"/>
            <a:ext cx="461265" cy="329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Scrub.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61954" y="5940637"/>
            <a:ext cx="46126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RU</a:t>
            </a:r>
          </a:p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50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79392" y="5940637"/>
            <a:ext cx="230773" cy="3295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MD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284070" y="5940637"/>
            <a:ext cx="461265" cy="329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Scrub.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02853" y="5940637"/>
            <a:ext cx="46126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RU</a:t>
            </a:r>
          </a:p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25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54873" y="5940637"/>
            <a:ext cx="230773" cy="3295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MD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59555" y="5936276"/>
            <a:ext cx="230773" cy="32953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TS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81083" y="5936273"/>
            <a:ext cx="170771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25 ns Run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88798" y="5936270"/>
            <a:ext cx="230773" cy="3295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MD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507972" y="5940637"/>
            <a:ext cx="230773" cy="32953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TS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738745" y="5940637"/>
            <a:ext cx="230773" cy="32953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IS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970186" y="5936276"/>
            <a:ext cx="230773" cy="32953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IR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072" y="1967336"/>
            <a:ext cx="951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Linac2 HV Cable</a:t>
            </a:r>
            <a:endParaRPr lang="en-GB" sz="1400" dirty="0">
              <a:solidFill>
                <a:srgbClr val="0C377B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67692" y="2121224"/>
            <a:ext cx="13167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Cryo CV + SPS magnet replacement</a:t>
            </a:r>
            <a:endParaRPr lang="en-GB" sz="1400" dirty="0">
              <a:solidFill>
                <a:srgbClr val="0C377B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05632" y="1902248"/>
            <a:ext cx="1316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QPS SEUs</a:t>
            </a:r>
            <a:endParaRPr lang="en-GB" sz="1400" dirty="0">
              <a:solidFill>
                <a:srgbClr val="0C377B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23461" y="1490282"/>
            <a:ext cx="16635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Earth fault + </a:t>
            </a:r>
            <a:r>
              <a:rPr lang="en-GB" sz="1400" dirty="0" err="1" smtClean="0">
                <a:solidFill>
                  <a:srgbClr val="0C377B"/>
                </a:solidFill>
              </a:rPr>
              <a:t>cryo</a:t>
            </a:r>
            <a:r>
              <a:rPr lang="en-GB" sz="1400" dirty="0" smtClean="0">
                <a:solidFill>
                  <a:srgbClr val="0C377B"/>
                </a:solidFill>
              </a:rPr>
              <a:t> valve replacement + LBDS self trigger + ADT</a:t>
            </a:r>
            <a:endParaRPr lang="en-GB" sz="14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39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 Availability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69" y="1163374"/>
            <a:ext cx="7983387" cy="479608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79584" y="2614311"/>
            <a:ext cx="7582085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923547" y="2617931"/>
            <a:ext cx="726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68 %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3772" y="5940637"/>
            <a:ext cx="1724298" cy="32953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Beam Commissioning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08070" y="5940637"/>
            <a:ext cx="46126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Sp. Ph.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69047" y="5940637"/>
            <a:ext cx="230773" cy="32953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TS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99820" y="5940637"/>
            <a:ext cx="461265" cy="329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Scrub.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61954" y="5940637"/>
            <a:ext cx="46126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RU</a:t>
            </a:r>
          </a:p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50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79392" y="5940637"/>
            <a:ext cx="230773" cy="3295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MD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284070" y="5940637"/>
            <a:ext cx="461265" cy="329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Scrub.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02853" y="5940637"/>
            <a:ext cx="46126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RU</a:t>
            </a:r>
          </a:p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25 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54873" y="5940637"/>
            <a:ext cx="230773" cy="3295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MD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59555" y="5936276"/>
            <a:ext cx="230773" cy="32953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TS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81083" y="5936273"/>
            <a:ext cx="1707715" cy="3295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25 ns Run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88798" y="5936270"/>
            <a:ext cx="230773" cy="3295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MD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507972" y="5940637"/>
            <a:ext cx="230773" cy="32953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TS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738745" y="5940637"/>
            <a:ext cx="230773" cy="32953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IS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970186" y="5936276"/>
            <a:ext cx="230773" cy="32953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IR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7462" y="3508989"/>
            <a:ext cx="951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Linac2 HV Cable</a:t>
            </a:r>
            <a:endParaRPr lang="en-GB" sz="1400" dirty="0">
              <a:solidFill>
                <a:srgbClr val="0C377B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67692" y="3200480"/>
            <a:ext cx="13167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Cryo CV + SPS magnet replacement</a:t>
            </a:r>
            <a:endParaRPr lang="en-GB" sz="1400" dirty="0">
              <a:solidFill>
                <a:srgbClr val="0C377B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95666" y="3841008"/>
            <a:ext cx="1316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QPS SEUs</a:t>
            </a:r>
            <a:endParaRPr lang="en-GB" sz="1400" dirty="0">
              <a:solidFill>
                <a:srgbClr val="0C377B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90562" y="3561416"/>
            <a:ext cx="16635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Earth fault + </a:t>
            </a:r>
            <a:r>
              <a:rPr lang="en-GB" sz="1400" dirty="0" err="1" smtClean="0">
                <a:solidFill>
                  <a:srgbClr val="0C377B"/>
                </a:solidFill>
              </a:rPr>
              <a:t>cryo</a:t>
            </a:r>
            <a:r>
              <a:rPr lang="en-GB" sz="1400" dirty="0" smtClean="0">
                <a:solidFill>
                  <a:srgbClr val="0C377B"/>
                </a:solidFill>
              </a:rPr>
              <a:t> valve replacement + LBDS self trigger + ADT</a:t>
            </a:r>
            <a:endParaRPr lang="en-GB" sz="14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1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Focus: 25 ns Run (7/9 to 3/11)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10/12/2015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500" y="1173935"/>
            <a:ext cx="6830927" cy="3810363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42998" y="5030056"/>
            <a:ext cx="6799008" cy="1287515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70 fills to Stable Beams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22 End Of Fill, 48 dumped due to faults (fraction of premature dumps: 68.6 %)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Average turnaround (per SB) = 6.5 h, Average Fault time (per SB) = 6 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379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1448</TotalTime>
  <Words>956</Words>
  <Application>Microsoft Office PowerPoint</Application>
  <PresentationFormat>On-screen Show (4:3)</PresentationFormat>
  <Paragraphs>263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Droid Sans Fallback</vt:lpstr>
      <vt:lpstr>Wingdings</vt:lpstr>
      <vt:lpstr>CERN_Cobranding_AMMW2015_4_3</vt:lpstr>
      <vt:lpstr>PowerPoint Presentation</vt:lpstr>
      <vt:lpstr>Draft: 2015 Availability Summary</vt:lpstr>
      <vt:lpstr>Fault Review in 2015</vt:lpstr>
      <vt:lpstr>Standardized Availability Summary</vt:lpstr>
      <vt:lpstr>Some Statistics…</vt:lpstr>
      <vt:lpstr>2015 Downtime Overview</vt:lpstr>
      <vt:lpstr>2015 Downtime Overview</vt:lpstr>
      <vt:lpstr>2015 Availability</vt:lpstr>
      <vt:lpstr>Focus: 25 ns Run (7/9 to 3/11)</vt:lpstr>
      <vt:lpstr>Stable Beams Distribution</vt:lpstr>
      <vt:lpstr>Downtime Distribution</vt:lpstr>
      <vt:lpstr>Consider Only LHC Downtime…</vt:lpstr>
      <vt:lpstr>…Accounting for Fault Dependencies</vt:lpstr>
      <vt:lpstr>…Impact on LHC Operation</vt:lpstr>
      <vt:lpstr>Availability Matrix</vt:lpstr>
      <vt:lpstr>PowerPoint Presentation</vt:lpstr>
      <vt:lpstr>Power Converters</vt:lpstr>
      <vt:lpstr>Quench Protection System</vt:lpstr>
      <vt:lpstr>Additional Considerations on 25 ns Run</vt:lpstr>
      <vt:lpstr>Ion Run (23/11 to 6/12)</vt:lpstr>
      <vt:lpstr>Stable Beams Distribution - Ions</vt:lpstr>
      <vt:lpstr>Conclusions</vt:lpstr>
      <vt:lpstr>PowerPoint Presentation</vt:lpstr>
      <vt:lpstr>PowerPoint Presentation</vt:lpstr>
      <vt:lpstr>Availability Matrix - QPS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Andrea Apollonio</cp:lastModifiedBy>
  <cp:revision>189</cp:revision>
  <dcterms:created xsi:type="dcterms:W3CDTF">2015-10-05T14:29:31Z</dcterms:created>
  <dcterms:modified xsi:type="dcterms:W3CDTF">2015-12-10T09:30:08Z</dcterms:modified>
</cp:coreProperties>
</file>