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3"/>
  </p:notesMasterIdLst>
  <p:sldIdLst>
    <p:sldId id="257" r:id="rId2"/>
    <p:sldId id="259" r:id="rId3"/>
    <p:sldId id="260" r:id="rId4"/>
    <p:sldId id="261" r:id="rId5"/>
    <p:sldId id="262" r:id="rId6"/>
    <p:sldId id="318" r:id="rId7"/>
    <p:sldId id="264" r:id="rId8"/>
    <p:sldId id="265" r:id="rId9"/>
    <p:sldId id="319" r:id="rId10"/>
    <p:sldId id="320" r:id="rId11"/>
    <p:sldId id="321" r:id="rId12"/>
    <p:sldId id="333" r:id="rId13"/>
    <p:sldId id="325" r:id="rId14"/>
    <p:sldId id="326" r:id="rId15"/>
    <p:sldId id="327" r:id="rId16"/>
    <p:sldId id="328" r:id="rId17"/>
    <p:sldId id="329" r:id="rId18"/>
    <p:sldId id="330" r:id="rId19"/>
    <p:sldId id="331" r:id="rId20"/>
    <p:sldId id="332" r:id="rId21"/>
    <p:sldId id="294" r:id="rId22"/>
    <p:sldId id="308" r:id="rId23"/>
    <p:sldId id="309" r:id="rId24"/>
    <p:sldId id="310" r:id="rId25"/>
    <p:sldId id="311" r:id="rId26"/>
    <p:sldId id="312" r:id="rId27"/>
    <p:sldId id="313" r:id="rId28"/>
    <p:sldId id="314" r:id="rId29"/>
    <p:sldId id="315" r:id="rId30"/>
    <p:sldId id="316" r:id="rId31"/>
    <p:sldId id="31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F6E"/>
    <a:srgbClr val="00CC0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napToObjects="1">
      <p:cViewPr varScale="1">
        <p:scale>
          <a:sx n="132" d="100"/>
          <a:sy n="132" d="100"/>
        </p:scale>
        <p:origin x="87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DBD496-FDFE-4116-A3CD-C04F430DBDAB}" type="datetimeFigureOut">
              <a:rPr lang="en-GB" smtClean="0"/>
              <a:t>22/10/2015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F249BA-9D72-4463-925A-43B4C7CAD70B}" type="slidenum">
              <a:rPr lang="en-GB" smtClean="0"/>
              <a:t>‹#›</a:t>
            </a:fld>
            <a:endParaRPr lang="en-GB"/>
          </a:p>
        </p:txBody>
      </p:sp>
    </p:spTree>
    <p:extLst>
      <p:ext uri="{BB962C8B-B14F-4D97-AF65-F5344CB8AC3E}">
        <p14:creationId xmlns:p14="http://schemas.microsoft.com/office/powerpoint/2010/main" val="134818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noProof="0" dirty="0"/>
          </a:p>
        </p:txBody>
      </p:sp>
      <p:sp>
        <p:nvSpPr>
          <p:cNvPr id="4" name="Segnaposto piè di pagina 3"/>
          <p:cNvSpPr>
            <a:spLocks noGrp="1"/>
          </p:cNvSpPr>
          <p:nvPr>
            <p:ph type="ftr" sz="quarter" idx="10"/>
          </p:nvPr>
        </p:nvSpPr>
        <p:spPr/>
        <p:txBody>
          <a:bodyPr/>
          <a:lstStyle/>
          <a:p>
            <a:pPr>
              <a:defRPr/>
            </a:pPr>
            <a:r>
              <a:rPr lang="it-IT" smtClean="0">
                <a:solidFill>
                  <a:prstClr val="black"/>
                </a:solidFill>
              </a:rPr>
              <a:t>Forlì - 15 marzo 2007</a:t>
            </a:r>
            <a:endParaRPr lang="it-IT" dirty="0">
              <a:solidFill>
                <a:prstClr val="black"/>
              </a:solidFill>
            </a:endParaRPr>
          </a:p>
        </p:txBody>
      </p:sp>
      <p:sp>
        <p:nvSpPr>
          <p:cNvPr id="5" name="Segnaposto numero diapositiva 4"/>
          <p:cNvSpPr>
            <a:spLocks noGrp="1"/>
          </p:cNvSpPr>
          <p:nvPr>
            <p:ph type="sldNum" sz="quarter" idx="11"/>
          </p:nvPr>
        </p:nvSpPr>
        <p:spPr/>
        <p:txBody>
          <a:bodyPr/>
          <a:lstStyle/>
          <a:p>
            <a:pPr>
              <a:defRPr/>
            </a:pPr>
            <a:fld id="{A7195E4F-40BD-4491-8461-F1D947FE272A}" type="slidenum">
              <a:rPr lang="it-IT" smtClean="0">
                <a:solidFill>
                  <a:prstClr val="black"/>
                </a:solidFill>
              </a:rPr>
              <a:pPr>
                <a:defRPr/>
              </a:pPr>
              <a:t>17</a:t>
            </a:fld>
            <a:endParaRPr lang="it-IT" dirty="0">
              <a:solidFill>
                <a:prstClr val="black"/>
              </a:solidFill>
            </a:endParaRPr>
          </a:p>
        </p:txBody>
      </p:sp>
    </p:spTree>
    <p:extLst>
      <p:ext uri="{BB962C8B-B14F-4D97-AF65-F5344CB8AC3E}">
        <p14:creationId xmlns:p14="http://schemas.microsoft.com/office/powerpoint/2010/main" val="784150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noProof="0" dirty="0"/>
          </a:p>
        </p:txBody>
      </p:sp>
      <p:sp>
        <p:nvSpPr>
          <p:cNvPr id="4" name="Segnaposto piè di pagina 3"/>
          <p:cNvSpPr>
            <a:spLocks noGrp="1"/>
          </p:cNvSpPr>
          <p:nvPr>
            <p:ph type="ftr" sz="quarter" idx="10"/>
          </p:nvPr>
        </p:nvSpPr>
        <p:spPr/>
        <p:txBody>
          <a:bodyPr/>
          <a:lstStyle/>
          <a:p>
            <a:pPr>
              <a:defRPr/>
            </a:pPr>
            <a:r>
              <a:rPr lang="it-IT" smtClean="0"/>
              <a:t>Forlì - 15 marzo 2007</a:t>
            </a:r>
            <a:endParaRPr lang="it-IT" dirty="0"/>
          </a:p>
        </p:txBody>
      </p:sp>
      <p:sp>
        <p:nvSpPr>
          <p:cNvPr id="5" name="Segnaposto numero diapositiva 4"/>
          <p:cNvSpPr>
            <a:spLocks noGrp="1"/>
          </p:cNvSpPr>
          <p:nvPr>
            <p:ph type="sldNum" sz="quarter" idx="11"/>
          </p:nvPr>
        </p:nvSpPr>
        <p:spPr/>
        <p:txBody>
          <a:bodyPr/>
          <a:lstStyle/>
          <a:p>
            <a:pPr>
              <a:defRPr/>
            </a:pPr>
            <a:fld id="{A7195E4F-40BD-4491-8461-F1D947FE272A}" type="slidenum">
              <a:rPr lang="it-IT" smtClean="0"/>
              <a:pPr>
                <a:defRPr/>
              </a:pPr>
              <a:t>18</a:t>
            </a:fld>
            <a:endParaRPr lang="it-IT" dirty="0"/>
          </a:p>
        </p:txBody>
      </p:sp>
    </p:spTree>
    <p:extLst>
      <p:ext uri="{BB962C8B-B14F-4D97-AF65-F5344CB8AC3E}">
        <p14:creationId xmlns:p14="http://schemas.microsoft.com/office/powerpoint/2010/main" val="608320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uto">
    <p:spTree>
      <p:nvGrpSpPr>
        <p:cNvPr id="1" name=""/>
        <p:cNvGrpSpPr/>
        <p:nvPr/>
      </p:nvGrpSpPr>
      <p:grpSpPr>
        <a:xfrm>
          <a:off x="0" y="0"/>
          <a:ext cx="0" cy="0"/>
          <a:chOff x="0" y="0"/>
          <a:chExt cx="0" cy="0"/>
        </a:xfrm>
      </p:grpSpPr>
      <p:sp>
        <p:nvSpPr>
          <p:cNvPr id="2" name="Titolo 1"/>
          <p:cNvSpPr>
            <a:spLocks noGrp="1"/>
          </p:cNvSpPr>
          <p:nvPr>
            <p:ph type="title"/>
          </p:nvPr>
        </p:nvSpPr>
        <p:spPr>
          <a:xfrm>
            <a:off x="609600" y="0"/>
            <a:ext cx="7247467" cy="792163"/>
          </a:xfrm>
        </p:spPr>
        <p:txBody>
          <a:bodyPr>
            <a:normAutofit/>
          </a:bodyPr>
          <a:lstStyle>
            <a:lvl1pPr>
              <a:defRPr sz="2600">
                <a:effectLst>
                  <a:outerShdw blurRad="38100" dist="38100" dir="2700000" algn="tl">
                    <a:srgbClr val="000000">
                      <a:alpha val="43137"/>
                    </a:srgbClr>
                  </a:outerShdw>
                </a:effectLst>
              </a:defRPr>
            </a:lvl1pPr>
          </a:lstStyle>
          <a:p>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lo stile del </a:t>
            </a:r>
            <a:r>
              <a:rPr lang="en-US" noProof="0" dirty="0" err="1" smtClean="0"/>
              <a:t>titolo</a:t>
            </a:r>
            <a:endParaRPr lang="en-US" noProof="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a:t>
            </a:fld>
            <a:endParaRPr lang="it-IT" dirty="0"/>
          </a:p>
        </p:txBody>
      </p:sp>
      <p:sp>
        <p:nvSpPr>
          <p:cNvPr id="10" name="Segnaposto contenuto 9"/>
          <p:cNvSpPr>
            <a:spLocks noGrp="1"/>
          </p:cNvSpPr>
          <p:nvPr>
            <p:ph sz="quarter" idx="13"/>
          </p:nvPr>
        </p:nvSpPr>
        <p:spPr>
          <a:xfrm>
            <a:off x="702733" y="1075267"/>
            <a:ext cx="8255000" cy="4936066"/>
          </a:xfrm>
        </p:spPr>
        <p:txBody>
          <a:bodyPr/>
          <a:lstStyle>
            <a:lvl1pPr>
              <a:defRPr sz="2000"/>
            </a:lvl1pPr>
          </a:lstStyle>
          <a:p>
            <a:pPr lvl="0"/>
            <a:r>
              <a:rPr lang="en-US" noProof="0" dirty="0" smtClean="0"/>
              <a:t>Fare </a:t>
            </a:r>
            <a:r>
              <a:rPr lang="en-US" noProof="0" dirty="0" err="1" smtClean="0"/>
              <a:t>clic</a:t>
            </a:r>
            <a:r>
              <a:rPr lang="en-US" noProof="0" dirty="0" smtClean="0"/>
              <a:t> per </a:t>
            </a:r>
            <a:r>
              <a:rPr lang="en-US" noProof="0" dirty="0" err="1" smtClean="0"/>
              <a:t>modificare</a:t>
            </a:r>
            <a:r>
              <a:rPr lang="en-US" noProof="0" dirty="0" smtClean="0"/>
              <a:t> </a:t>
            </a:r>
            <a:r>
              <a:rPr lang="en-US" noProof="0" dirty="0" err="1" smtClean="0"/>
              <a:t>stili</a:t>
            </a:r>
            <a:r>
              <a:rPr lang="en-US" noProof="0" dirty="0" smtClean="0"/>
              <a:t> del </a:t>
            </a:r>
            <a:r>
              <a:rPr lang="en-US" noProof="0" dirty="0" err="1" smtClean="0"/>
              <a:t>testo</a:t>
            </a:r>
            <a:r>
              <a:rPr lang="en-US" noProof="0" dirty="0" smtClean="0"/>
              <a:t> </a:t>
            </a:r>
            <a:r>
              <a:rPr lang="en-US" noProof="0" dirty="0" err="1" smtClean="0"/>
              <a:t>dello</a:t>
            </a:r>
            <a:r>
              <a:rPr lang="en-US" noProof="0" dirty="0" smtClean="0"/>
              <a:t> schema</a:t>
            </a:r>
          </a:p>
          <a:p>
            <a:pPr lvl="1"/>
            <a:r>
              <a:rPr lang="en-US" noProof="0" dirty="0" smtClean="0"/>
              <a:t>Secondo </a:t>
            </a:r>
            <a:r>
              <a:rPr lang="en-US" noProof="0" dirty="0" err="1" smtClean="0"/>
              <a:t>livello</a:t>
            </a:r>
            <a:endParaRPr lang="en-US" noProof="0" dirty="0" smtClean="0"/>
          </a:p>
        </p:txBody>
      </p:sp>
      <p:sp>
        <p:nvSpPr>
          <p:cNvPr id="14" name="CasellaDiTesto 13"/>
          <p:cNvSpPr txBox="1"/>
          <p:nvPr userDrawn="1"/>
        </p:nvSpPr>
        <p:spPr>
          <a:xfrm>
            <a:off x="4076699" y="6553197"/>
            <a:ext cx="990599"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it-IT" sz="1600" b="1" dirty="0" smtClean="0">
                <a:solidFill>
                  <a:srgbClr val="FF9900"/>
                </a:solidFill>
                <a:latin typeface="+mn-lt"/>
              </a:rPr>
              <a:t>M. Prioli</a:t>
            </a:r>
          </a:p>
        </p:txBody>
      </p:sp>
    </p:spTree>
    <p:extLst>
      <p:ext uri="{BB962C8B-B14F-4D97-AF65-F5344CB8AC3E}">
        <p14:creationId xmlns:p14="http://schemas.microsoft.com/office/powerpoint/2010/main" val="29910618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3" r:id="rId14"/>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24.png"/><Relationship Id="rId2" Type="http://schemas.openxmlformats.org/officeDocument/2006/relationships/image" Target="../media/image14.emf"/><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17.emf"/><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12" Type="http://schemas.openxmlformats.org/officeDocument/2006/relationships/image" Target="../media/image290.png"/><Relationship Id="rId2"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image" Target="../media/image25.emf"/><Relationship Id="rId11" Type="http://schemas.openxmlformats.org/officeDocument/2006/relationships/image" Target="../media/image280.png"/><Relationship Id="rId5" Type="http://schemas.openxmlformats.org/officeDocument/2006/relationships/image" Target="../media/image24.emf"/><Relationship Id="rId10" Type="http://schemas.openxmlformats.org/officeDocument/2006/relationships/image" Target="../media/image270.png"/><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image" Target="../media/image36.emf"/><Relationship Id="rId3" Type="http://schemas.openxmlformats.org/officeDocument/2006/relationships/image" Target="../media/image26.emf"/><Relationship Id="rId7" Type="http://schemas.openxmlformats.org/officeDocument/2006/relationships/image" Target="../media/image30.emf"/><Relationship Id="rId12" Type="http://schemas.openxmlformats.org/officeDocument/2006/relationships/image" Target="../media/image35.emf"/><Relationship Id="rId2" Type="http://schemas.openxmlformats.org/officeDocument/2006/relationships/notesSlide" Target="../notesSlides/notesSlide1.xml"/><Relationship Id="rId16" Type="http://schemas.openxmlformats.org/officeDocument/2006/relationships/image" Target="../media/image50.png"/><Relationship Id="rId1" Type="http://schemas.openxmlformats.org/officeDocument/2006/relationships/slideLayout" Target="../slideLayouts/slideLayout14.xml"/><Relationship Id="rId6" Type="http://schemas.openxmlformats.org/officeDocument/2006/relationships/image" Target="../media/image29.emf"/><Relationship Id="rId11" Type="http://schemas.openxmlformats.org/officeDocument/2006/relationships/image" Target="../media/image34.emf"/><Relationship Id="rId5" Type="http://schemas.openxmlformats.org/officeDocument/2006/relationships/image" Target="../media/image28.emf"/><Relationship Id="rId15" Type="http://schemas.openxmlformats.org/officeDocument/2006/relationships/image" Target="../media/image49.png"/><Relationship Id="rId10" Type="http://schemas.openxmlformats.org/officeDocument/2006/relationships/image" Target="../media/image33.emf"/><Relationship Id="rId4" Type="http://schemas.openxmlformats.org/officeDocument/2006/relationships/image" Target="../media/image27.emf"/><Relationship Id="rId9" Type="http://schemas.openxmlformats.org/officeDocument/2006/relationships/image" Target="../media/image32.emf"/><Relationship Id="rId14" Type="http://schemas.openxmlformats.org/officeDocument/2006/relationships/image" Target="../media/image37.emf"/></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18" Type="http://schemas.openxmlformats.org/officeDocument/2006/relationships/image" Target="../media/image610.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600.png"/><Relationship Id="rId2" Type="http://schemas.openxmlformats.org/officeDocument/2006/relationships/notesSlide" Target="../notesSlides/notesSlide2.xml"/><Relationship Id="rId16" Type="http://schemas.openxmlformats.org/officeDocument/2006/relationships/image" Target="../media/image590.png"/><Relationship Id="rId1" Type="http://schemas.openxmlformats.org/officeDocument/2006/relationships/slideLayout" Target="../slideLayouts/slideLayout14.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58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650.png"/><Relationship Id="rId5" Type="http://schemas.openxmlformats.org/officeDocument/2006/relationships/image" Target="../media/image540.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66.png"/><Relationship Id="rId1" Type="http://schemas.openxmlformats.org/officeDocument/2006/relationships/slideLayout" Target="../slideLayouts/slideLayout14.xml"/><Relationship Id="rId5" Type="http://schemas.openxmlformats.org/officeDocument/2006/relationships/image" Target="../media/image55.png"/><Relationship Id="rId4" Type="http://schemas.openxmlformats.org/officeDocument/2006/relationships/image" Target="../media/image6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130.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25.png"/><Relationship Id="rId1" Type="http://schemas.openxmlformats.org/officeDocument/2006/relationships/slideLayout" Target="../slideLayouts/slideLayout14.xml"/><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2.png"/><Relationship Id="rId2" Type="http://schemas.openxmlformats.org/officeDocument/2006/relationships/image" Target="../media/image1190.png"/><Relationship Id="rId1" Type="http://schemas.openxmlformats.org/officeDocument/2006/relationships/slideLayout" Target="../slideLayouts/slideLayout14.xml"/><Relationship Id="rId6" Type="http://schemas.openxmlformats.org/officeDocument/2006/relationships/image" Target="../media/image61.png"/><Relationship Id="rId5" Type="http://schemas.openxmlformats.org/officeDocument/2006/relationships/image" Target="../media/image1260.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14.xml"/><Relationship Id="rId5" Type="http://schemas.openxmlformats.org/officeDocument/2006/relationships/image" Target="../media/image67.png"/><Relationship Id="rId4" Type="http://schemas.openxmlformats.org/officeDocument/2006/relationships/image" Target="../media/image65.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Autofit/>
          </a:bodyPr>
          <a:lstStyle/>
          <a:p>
            <a:r>
              <a:rPr lang="en-US" sz="3000" dirty="0"/>
              <a:t>A new approach to uncertainty evaluation in complex measurement systems</a:t>
            </a:r>
            <a:endParaRPr lang="it-IT" sz="3000" dirty="0"/>
          </a:p>
        </p:txBody>
      </p:sp>
      <p:sp>
        <p:nvSpPr>
          <p:cNvPr id="2" name="Text Placeholder 1"/>
          <p:cNvSpPr>
            <a:spLocks noGrp="1"/>
          </p:cNvSpPr>
          <p:nvPr>
            <p:ph type="body" idx="10"/>
          </p:nvPr>
        </p:nvSpPr>
        <p:spPr>
          <a:xfrm>
            <a:off x="457199" y="3391124"/>
            <a:ext cx="4049487" cy="818019"/>
          </a:xfrm>
        </p:spPr>
        <p:txBody>
          <a:bodyPr>
            <a:noAutofit/>
          </a:bodyPr>
          <a:lstStyle/>
          <a:p>
            <a:r>
              <a:rPr lang="en-GB" sz="1600" dirty="0" smtClean="0"/>
              <a:t>Random-Fuzzy Variables (RFVs) approach</a:t>
            </a:r>
          </a:p>
          <a:p>
            <a:endParaRPr lang="en-GB" sz="800" dirty="0" smtClean="0"/>
          </a:p>
          <a:p>
            <a:r>
              <a:rPr lang="en-GB" sz="1600" dirty="0" smtClean="0"/>
              <a:t>Evidence and Possibility Theories</a:t>
            </a:r>
            <a:endParaRPr lang="en-GB" sz="1600" dirty="0"/>
          </a:p>
        </p:txBody>
      </p:sp>
    </p:spTree>
    <p:extLst>
      <p:ext uri="{BB962C8B-B14F-4D97-AF65-F5344CB8AC3E}">
        <p14:creationId xmlns:p14="http://schemas.microsoft.com/office/powerpoint/2010/main" val="2224557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The RFV approach: PDs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10</a:t>
            </a:fld>
            <a:endParaRPr lang="it-IT" dirty="0"/>
          </a:p>
        </p:txBody>
      </p:sp>
      <p:pic>
        <p:nvPicPr>
          <p:cNvPr id="4" name="Immagin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6590" y="4416425"/>
            <a:ext cx="4069617" cy="2044700"/>
          </a:xfrm>
          <a:prstGeom prst="rect">
            <a:avLst/>
          </a:prstGeom>
        </p:spPr>
      </p:pic>
      <p:pic>
        <p:nvPicPr>
          <p:cNvPr id="8" name="Immagin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93382" y="4416425"/>
            <a:ext cx="4069617" cy="2044700"/>
          </a:xfrm>
          <a:prstGeom prst="rect">
            <a:avLst/>
          </a:prstGeom>
        </p:spPr>
      </p:pic>
      <p:pic>
        <p:nvPicPr>
          <p:cNvPr id="20" name="Immagine 1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6591" y="1202564"/>
            <a:ext cx="4069617" cy="2044700"/>
          </a:xfrm>
          <a:prstGeom prst="rect">
            <a:avLst/>
          </a:prstGeom>
        </p:spPr>
      </p:pic>
      <p:pic>
        <p:nvPicPr>
          <p:cNvPr id="21" name="Immagine 2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693383" y="1202564"/>
            <a:ext cx="4069617" cy="2044700"/>
          </a:xfrm>
          <a:prstGeom prst="rect">
            <a:avLst/>
          </a:prstGeom>
        </p:spPr>
      </p:pic>
      <mc:AlternateContent xmlns:mc="http://schemas.openxmlformats.org/markup-compatibility/2006" xmlns:a14="http://schemas.microsoft.com/office/drawing/2010/main">
        <mc:Choice Requires="a14">
          <p:sp>
            <p:nvSpPr>
              <p:cNvPr id="22" name="Rettangolo 21"/>
              <p:cNvSpPr/>
              <p:nvPr/>
            </p:nvSpPr>
            <p:spPr>
              <a:xfrm>
                <a:off x="609600" y="3370179"/>
                <a:ext cx="3169586" cy="6819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i="1" smtClean="0">
                          <a:solidFill>
                            <a:srgbClr val="003F6E"/>
                          </a:solidFill>
                          <a:latin typeface="Cambria Math" panose="02040503050406030204" pitchFamily="18" charset="0"/>
                          <a:ea typeface="Cambria Math" panose="02040503050406030204" pitchFamily="18" charset="0"/>
                        </a:rPr>
                        <m:t>𝛾</m:t>
                      </m:r>
                      <m:r>
                        <a:rPr lang="it-IT" b="0" i="1" smtClean="0">
                          <a:solidFill>
                            <a:srgbClr val="003F6E"/>
                          </a:solidFill>
                          <a:latin typeface="Cambria Math" panose="02040503050406030204" pitchFamily="18" charset="0"/>
                          <a:ea typeface="Cambria Math" panose="02040503050406030204" pitchFamily="18" charset="0"/>
                        </a:rPr>
                        <m:t>=1−</m:t>
                      </m:r>
                      <m:r>
                        <a:rPr lang="it-IT" b="0" i="1" smtClean="0">
                          <a:solidFill>
                            <a:srgbClr val="003F6E"/>
                          </a:solidFill>
                          <a:latin typeface="Cambria Math" panose="02040503050406030204" pitchFamily="18" charset="0"/>
                          <a:ea typeface="Cambria Math" panose="02040503050406030204" pitchFamily="18" charset="0"/>
                        </a:rPr>
                        <m:t>𝛼</m:t>
                      </m:r>
                      <m:r>
                        <a:rPr lang="it-IT" b="0" i="1" smtClean="0">
                          <a:solidFill>
                            <a:srgbClr val="003F6E"/>
                          </a:solidFill>
                          <a:latin typeface="Cambria Math" panose="02040503050406030204" pitchFamily="18" charset="0"/>
                          <a:ea typeface="Cambria Math" panose="02040503050406030204" pitchFamily="18" charset="0"/>
                        </a:rPr>
                        <m:t>=1−</m:t>
                      </m:r>
                      <m:r>
                        <m:rPr>
                          <m:sty m:val="p"/>
                        </m:rPr>
                        <a:rPr lang="it-IT" b="0" i="0" smtClean="0">
                          <a:solidFill>
                            <a:srgbClr val="003F6E"/>
                          </a:solidFill>
                          <a:latin typeface="Cambria Math" panose="02040503050406030204" pitchFamily="18" charset="0"/>
                          <a:ea typeface="Cambria Math" panose="02040503050406030204" pitchFamily="18" charset="0"/>
                        </a:rPr>
                        <m:t>Pos</m:t>
                      </m:r>
                      <m:d>
                        <m:dPr>
                          <m:ctrlPr>
                            <a:rPr lang="it-IT" b="0" i="1" smtClean="0">
                              <a:solidFill>
                                <a:srgbClr val="003F6E"/>
                              </a:solidFill>
                              <a:latin typeface="Cambria Math" panose="02040503050406030204" pitchFamily="18" charset="0"/>
                              <a:ea typeface="Cambria Math" panose="02040503050406030204" pitchFamily="18" charset="0"/>
                            </a:rPr>
                          </m:ctrlPr>
                        </m:dPr>
                        <m:e>
                          <m:r>
                            <a:rPr lang="it-IT" b="0" i="1" smtClean="0">
                              <a:solidFill>
                                <a:srgbClr val="003F6E"/>
                              </a:solidFill>
                              <a:latin typeface="Cambria Math" panose="02040503050406030204" pitchFamily="18" charset="0"/>
                              <a:ea typeface="Cambria Math" panose="02040503050406030204" pitchFamily="18" charset="0"/>
                            </a:rPr>
                            <m:t>𝑋</m:t>
                          </m:r>
                          <m:r>
                            <a:rPr lang="it-IT" b="0" i="1" smtClean="0">
                              <a:solidFill>
                                <a:srgbClr val="003F6E"/>
                              </a:solidFill>
                              <a:latin typeface="Cambria Math" panose="02040503050406030204" pitchFamily="18" charset="0"/>
                              <a:ea typeface="Cambria Math" panose="02040503050406030204" pitchFamily="18" charset="0"/>
                            </a:rPr>
                            <m:t>∈</m:t>
                          </m:r>
                          <m:sSubSup>
                            <m:sSubSupPr>
                              <m:ctrlPr>
                                <a:rPr lang="it-IT" b="0" i="1" smtClean="0">
                                  <a:solidFill>
                                    <a:srgbClr val="003F6E"/>
                                  </a:solidFill>
                                  <a:latin typeface="Cambria Math" panose="02040503050406030204" pitchFamily="18" charset="0"/>
                                  <a:ea typeface="Cambria Math" panose="02040503050406030204" pitchFamily="18" charset="0"/>
                                </a:rPr>
                              </m:ctrlPr>
                            </m:sSubSupPr>
                            <m:e>
                              <m:r>
                                <a:rPr lang="it-IT" b="0" i="1" smtClean="0">
                                  <a:solidFill>
                                    <a:srgbClr val="003F6E"/>
                                  </a:solidFill>
                                  <a:latin typeface="Cambria Math" panose="02040503050406030204" pitchFamily="18" charset="0"/>
                                  <a:ea typeface="Cambria Math" panose="02040503050406030204" pitchFamily="18" charset="0"/>
                                </a:rPr>
                                <m:t>𝑋</m:t>
                              </m:r>
                            </m:e>
                            <m:sub>
                              <m:r>
                                <a:rPr lang="it-IT" b="0" i="1" smtClean="0">
                                  <a:solidFill>
                                    <a:srgbClr val="003F6E"/>
                                  </a:solidFill>
                                  <a:latin typeface="Cambria Math" panose="02040503050406030204" pitchFamily="18" charset="0"/>
                                  <a:ea typeface="Cambria Math" panose="02040503050406030204" pitchFamily="18" charset="0"/>
                                </a:rPr>
                                <m:t>𝛼</m:t>
                              </m:r>
                            </m:sub>
                            <m:sup>
                              <m:r>
                                <a:rPr lang="it-IT" b="0" i="1" smtClean="0">
                                  <a:solidFill>
                                    <a:srgbClr val="003F6E"/>
                                  </a:solidFill>
                                  <a:latin typeface="Cambria Math" panose="02040503050406030204" pitchFamily="18" charset="0"/>
                                  <a:ea typeface="Cambria Math" panose="02040503050406030204" pitchFamily="18" charset="0"/>
                                </a:rPr>
                                <m:t>𝑐</m:t>
                              </m:r>
                            </m:sup>
                          </m:sSubSup>
                        </m:e>
                      </m:d>
                    </m:oMath>
                  </m:oMathPara>
                </a14:m>
                <a:endParaRPr lang="it-IT" b="0" dirty="0" smtClean="0">
                  <a:solidFill>
                    <a:srgbClr val="003F6E"/>
                  </a:solidFill>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d>
                        <m:dPr>
                          <m:ctrlPr>
                            <a:rPr lang="it-IT" i="1" smtClean="0">
                              <a:solidFill>
                                <a:srgbClr val="003F6E"/>
                              </a:solidFill>
                              <a:latin typeface="Cambria Math" panose="02040503050406030204" pitchFamily="18" charset="0"/>
                            </a:rPr>
                          </m:ctrlPr>
                        </m:dPr>
                        <m:e>
                          <m:r>
                            <a:rPr lang="it-IT" b="0" i="1" smtClean="0">
                              <a:solidFill>
                                <a:srgbClr val="003F6E"/>
                              </a:solidFill>
                              <a:latin typeface="Cambria Math" panose="02040503050406030204" pitchFamily="18" charset="0"/>
                            </a:rPr>
                            <m:t> </m:t>
                          </m:r>
                          <m:r>
                            <a:rPr lang="it-IT" b="0" i="1" smtClean="0">
                              <a:solidFill>
                                <a:srgbClr val="003F6E"/>
                              </a:solidFill>
                              <a:latin typeface="Cambria Math" panose="02040503050406030204" pitchFamily="18" charset="0"/>
                            </a:rPr>
                            <m:t>𝑝</m:t>
                          </m:r>
                          <m:r>
                            <a:rPr lang="it-IT" b="0" i="1" smtClean="0">
                              <a:solidFill>
                                <a:srgbClr val="003F6E"/>
                              </a:solidFill>
                              <a:latin typeface="Cambria Math" panose="02040503050406030204" pitchFamily="18" charset="0"/>
                            </a:rPr>
                            <m:t>=1−</m:t>
                          </m:r>
                          <m:r>
                            <a:rPr lang="it-IT" b="0" i="1" smtClean="0">
                              <a:solidFill>
                                <a:srgbClr val="003F6E"/>
                              </a:solidFill>
                              <a:latin typeface="Cambria Math" panose="02040503050406030204" pitchFamily="18" charset="0"/>
                            </a:rPr>
                            <m:t>𝑃</m:t>
                          </m:r>
                          <m:d>
                            <m:dPr>
                              <m:ctrlPr>
                                <a:rPr lang="it-IT" b="0" i="1" smtClean="0">
                                  <a:solidFill>
                                    <a:srgbClr val="003F6E"/>
                                  </a:solidFill>
                                  <a:latin typeface="Cambria Math" panose="02040503050406030204" pitchFamily="18" charset="0"/>
                                </a:rPr>
                              </m:ctrlPr>
                            </m:dPr>
                            <m:e>
                              <m:r>
                                <a:rPr lang="it-IT" i="1">
                                  <a:solidFill>
                                    <a:srgbClr val="003F6E"/>
                                  </a:solidFill>
                                  <a:latin typeface="Cambria Math" panose="02040503050406030204" pitchFamily="18" charset="0"/>
                                  <a:ea typeface="Cambria Math" panose="02040503050406030204" pitchFamily="18" charset="0"/>
                                </a:rPr>
                                <m:t>𝑋</m:t>
                              </m:r>
                              <m:r>
                                <a:rPr lang="it-IT" i="1">
                                  <a:solidFill>
                                    <a:srgbClr val="003F6E"/>
                                  </a:solidFill>
                                  <a:latin typeface="Cambria Math" panose="02040503050406030204" pitchFamily="18" charset="0"/>
                                  <a:ea typeface="Cambria Math" panose="02040503050406030204" pitchFamily="18" charset="0"/>
                                </a:rPr>
                                <m:t>∈</m:t>
                              </m:r>
                              <m:sSubSup>
                                <m:sSubSupPr>
                                  <m:ctrlPr>
                                    <a:rPr lang="it-IT" i="1">
                                      <a:solidFill>
                                        <a:srgbClr val="003F6E"/>
                                      </a:solidFill>
                                      <a:latin typeface="Cambria Math" panose="02040503050406030204" pitchFamily="18" charset="0"/>
                                      <a:ea typeface="Cambria Math" panose="02040503050406030204" pitchFamily="18" charset="0"/>
                                    </a:rPr>
                                  </m:ctrlPr>
                                </m:sSubSupPr>
                                <m:e>
                                  <m:r>
                                    <a:rPr lang="it-IT" i="1">
                                      <a:solidFill>
                                        <a:srgbClr val="003F6E"/>
                                      </a:solidFill>
                                      <a:latin typeface="Cambria Math" panose="02040503050406030204" pitchFamily="18" charset="0"/>
                                      <a:ea typeface="Cambria Math" panose="02040503050406030204" pitchFamily="18" charset="0"/>
                                    </a:rPr>
                                    <m:t>𝑋</m:t>
                                  </m:r>
                                </m:e>
                                <m:sub>
                                  <m:r>
                                    <a:rPr lang="it-IT" i="1">
                                      <a:solidFill>
                                        <a:srgbClr val="003F6E"/>
                                      </a:solidFill>
                                      <a:latin typeface="Cambria Math" panose="02040503050406030204" pitchFamily="18" charset="0"/>
                                      <a:ea typeface="Cambria Math" panose="02040503050406030204" pitchFamily="18" charset="0"/>
                                    </a:rPr>
                                    <m:t>𝛼</m:t>
                                  </m:r>
                                </m:sub>
                                <m:sup>
                                  <m:r>
                                    <a:rPr lang="it-IT" i="1">
                                      <a:solidFill>
                                        <a:srgbClr val="003F6E"/>
                                      </a:solidFill>
                                      <a:latin typeface="Cambria Math" panose="02040503050406030204" pitchFamily="18" charset="0"/>
                                      <a:ea typeface="Cambria Math" panose="02040503050406030204" pitchFamily="18" charset="0"/>
                                    </a:rPr>
                                    <m:t>𝑐</m:t>
                                  </m:r>
                                </m:sup>
                              </m:sSubSup>
                            </m:e>
                          </m:d>
                        </m:e>
                      </m:d>
                    </m:oMath>
                  </m:oMathPara>
                </a14:m>
                <a:endParaRPr lang="it-IT" dirty="0">
                  <a:solidFill>
                    <a:srgbClr val="003F6E"/>
                  </a:solidFill>
                </a:endParaRPr>
              </a:p>
            </p:txBody>
          </p:sp>
        </mc:Choice>
        <mc:Fallback xmlns="">
          <p:sp>
            <p:nvSpPr>
              <p:cNvPr id="22" name="Rettangolo 21"/>
              <p:cNvSpPr>
                <a:spLocks noRot="1" noChangeAspect="1" noMove="1" noResize="1" noEditPoints="1" noAdjustHandles="1" noChangeArrowheads="1" noChangeShapeType="1" noTextEdit="1"/>
              </p:cNvSpPr>
              <p:nvPr/>
            </p:nvSpPr>
            <p:spPr>
              <a:xfrm>
                <a:off x="609600" y="3370179"/>
                <a:ext cx="3169586" cy="681982"/>
              </a:xfrm>
              <a:prstGeom prst="rect">
                <a:avLst/>
              </a:prstGeom>
              <a:blipFill rotWithShape="0">
                <a:blip r:embed="rId6"/>
                <a:stretch>
                  <a:fillRect b="-8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Rettangolo 22"/>
              <p:cNvSpPr/>
              <p:nvPr/>
            </p:nvSpPr>
            <p:spPr>
              <a:xfrm>
                <a:off x="5612798" y="3370179"/>
                <a:ext cx="5145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solidFill>
                                <a:srgbClr val="003F6E"/>
                              </a:solidFill>
                              <a:latin typeface="Cambria Math" panose="02040503050406030204" pitchFamily="18" charset="0"/>
                              <a:ea typeface="Cambria Math" panose="02040503050406030204" pitchFamily="18" charset="0"/>
                            </a:rPr>
                          </m:ctrlPr>
                        </m:sSubPr>
                        <m:e>
                          <m:r>
                            <a:rPr lang="it-IT" b="0" i="1" smtClean="0">
                              <a:solidFill>
                                <a:srgbClr val="003F6E"/>
                              </a:solidFill>
                              <a:latin typeface="Cambria Math" panose="02040503050406030204" pitchFamily="18" charset="0"/>
                              <a:ea typeface="Cambria Math" panose="02040503050406030204" pitchFamily="18" charset="0"/>
                            </a:rPr>
                            <m:t>𝑋</m:t>
                          </m:r>
                        </m:e>
                        <m:sub>
                          <m:r>
                            <a:rPr lang="it-IT" i="1" smtClean="0">
                              <a:solidFill>
                                <a:srgbClr val="003F6E"/>
                              </a:solidFill>
                              <a:latin typeface="Cambria Math" panose="02040503050406030204" pitchFamily="18" charset="0"/>
                              <a:ea typeface="Cambria Math" panose="02040503050406030204" pitchFamily="18" charset="0"/>
                            </a:rPr>
                            <m:t>𝛼</m:t>
                          </m:r>
                        </m:sub>
                      </m:sSub>
                    </m:oMath>
                  </m:oMathPara>
                </a14:m>
                <a:endParaRPr lang="it-IT" dirty="0"/>
              </a:p>
            </p:txBody>
          </p:sp>
        </mc:Choice>
        <mc:Fallback xmlns="">
          <p:sp>
            <p:nvSpPr>
              <p:cNvPr id="23" name="Rettangolo 22"/>
              <p:cNvSpPr>
                <a:spLocks noRot="1" noChangeAspect="1" noMove="1" noResize="1" noEditPoints="1" noAdjustHandles="1" noChangeArrowheads="1" noChangeShapeType="1" noTextEdit="1"/>
              </p:cNvSpPr>
              <p:nvPr/>
            </p:nvSpPr>
            <p:spPr>
              <a:xfrm>
                <a:off x="5612798" y="3370179"/>
                <a:ext cx="514563" cy="369332"/>
              </a:xfrm>
              <a:prstGeom prst="rect">
                <a:avLst/>
              </a:prstGeom>
              <a:blipFill rotWithShape="0">
                <a:blip r:embed="rId7"/>
                <a:stretch>
                  <a:fillRect/>
                </a:stretch>
              </a:blipFill>
            </p:spPr>
            <p:txBody>
              <a:bodyPr/>
              <a:lstStyle/>
              <a:p>
                <a:r>
                  <a:rPr lang="en-GB">
                    <a:noFill/>
                  </a:rPr>
                  <a:t> </a:t>
                </a:r>
              </a:p>
            </p:txBody>
          </p:sp>
        </mc:Fallback>
      </mc:AlternateContent>
      <p:cxnSp>
        <p:nvCxnSpPr>
          <p:cNvPr id="27" name="Connettore 2 26"/>
          <p:cNvCxnSpPr>
            <a:endCxn id="23" idx="0"/>
          </p:cNvCxnSpPr>
          <p:nvPr/>
        </p:nvCxnSpPr>
        <p:spPr bwMode="auto">
          <a:xfrm flipH="1">
            <a:off x="5870080" y="2590800"/>
            <a:ext cx="521195" cy="779379"/>
          </a:xfrm>
          <a:prstGeom prst="straightConnector1">
            <a:avLst/>
          </a:prstGeom>
          <a:solidFill>
            <a:schemeClr val="tx1"/>
          </a:solidFill>
          <a:ln w="19050" cap="flat" cmpd="sng" algn="ctr">
            <a:solidFill>
              <a:schemeClr val="tx1"/>
            </a:solidFill>
            <a:prstDash val="solid"/>
            <a:round/>
            <a:headEnd type="none" w="med" len="med"/>
            <a:tailEnd type="triangle"/>
          </a:ln>
          <a:effectLst/>
        </p:spPr>
      </p:cxnSp>
      <p:cxnSp>
        <p:nvCxnSpPr>
          <p:cNvPr id="29" name="Connettore 2 28"/>
          <p:cNvCxnSpPr>
            <a:endCxn id="23" idx="2"/>
          </p:cNvCxnSpPr>
          <p:nvPr/>
        </p:nvCxnSpPr>
        <p:spPr bwMode="auto">
          <a:xfrm flipH="1" flipV="1">
            <a:off x="5870080" y="3739511"/>
            <a:ext cx="387845" cy="1070614"/>
          </a:xfrm>
          <a:prstGeom prst="straightConnector1">
            <a:avLst/>
          </a:prstGeom>
          <a:solidFill>
            <a:schemeClr val="tx1"/>
          </a:solidFill>
          <a:ln w="1905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423040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sz="quarter" idx="13"/>
          </p:nvPr>
        </p:nvSpPr>
        <p:spPr>
          <a:xfrm>
            <a:off x="702733" y="716040"/>
            <a:ext cx="8255000" cy="1617133"/>
          </a:xfrm>
        </p:spPr>
        <p:txBody>
          <a:bodyPr>
            <a:noAutofit/>
          </a:bodyPr>
          <a:lstStyle/>
          <a:p>
            <a:r>
              <a:rPr lang="en-US" dirty="0" smtClean="0"/>
              <a:t>Composed by two different PDs, representing two different uncertainty sources</a:t>
            </a:r>
          </a:p>
          <a:p>
            <a:pPr lvl="1"/>
            <a:r>
              <a:rPr lang="en-US" sz="1800" dirty="0" smtClean="0">
                <a:solidFill>
                  <a:srgbClr val="FF0000"/>
                </a:solidFill>
              </a:rPr>
              <a:t>“random” PD : random contributions to uncertainty</a:t>
            </a:r>
          </a:p>
          <a:p>
            <a:pPr lvl="1"/>
            <a:r>
              <a:rPr lang="en-US" sz="1800" dirty="0" smtClean="0">
                <a:solidFill>
                  <a:srgbClr val="0000FF"/>
                </a:solidFill>
              </a:rPr>
              <a:t>“internal” PD : non-random contributions to uncertainty</a:t>
            </a:r>
          </a:p>
        </p:txBody>
      </p:sp>
      <p:sp>
        <p:nvSpPr>
          <p:cNvPr id="2" name="Titolo 1"/>
          <p:cNvSpPr>
            <a:spLocks noGrp="1"/>
          </p:cNvSpPr>
          <p:nvPr>
            <p:ph type="title"/>
          </p:nvPr>
        </p:nvSpPr>
        <p:spPr/>
        <p:txBody>
          <a:bodyPr>
            <a:normAutofit/>
          </a:bodyPr>
          <a:lstStyle/>
          <a:p>
            <a:r>
              <a:rPr lang="en-US" sz="3000" dirty="0" smtClean="0"/>
              <a:t>The RFV approach : RFVs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11</a:t>
            </a:fld>
            <a:endParaRPr lang="it-IT" dirty="0"/>
          </a:p>
        </p:txBody>
      </p:sp>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5176" y="2015808"/>
            <a:ext cx="3459167" cy="3460870"/>
          </a:xfrm>
          <a:prstGeom prst="rect">
            <a:avLst/>
          </a:prstGeom>
        </p:spPr>
      </p:pic>
      <p:pic>
        <p:nvPicPr>
          <p:cNvPr id="7" name="Immagin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50869" y="3700118"/>
            <a:ext cx="3535931" cy="1776560"/>
          </a:xfrm>
          <a:prstGeom prst="rect">
            <a:avLst/>
          </a:prstGeom>
        </p:spPr>
      </p:pic>
      <p:sp>
        <p:nvSpPr>
          <p:cNvPr id="8" name="Rettangolo 7"/>
          <p:cNvSpPr/>
          <p:nvPr/>
        </p:nvSpPr>
        <p:spPr>
          <a:xfrm>
            <a:off x="702733" y="5579186"/>
            <a:ext cx="5365103" cy="369332"/>
          </a:xfrm>
          <a:prstGeom prst="rect">
            <a:avLst/>
          </a:prstGeom>
        </p:spPr>
        <p:txBody>
          <a:bodyPr wrap="square">
            <a:spAutoFit/>
          </a:bodyPr>
          <a:lstStyle/>
          <a:p>
            <a:pPr marL="742950" lvl="1" indent="-285750" eaLnBrk="0" hangingPunct="0">
              <a:spcBef>
                <a:spcPct val="20000"/>
              </a:spcBef>
              <a:buClr>
                <a:srgbClr val="003F6E"/>
              </a:buClr>
              <a:buSzPct val="90000"/>
              <a:buFont typeface="Arial" panose="020B0604020202020204" pitchFamily="34" charset="0"/>
              <a:buChar char="•"/>
            </a:pPr>
            <a:r>
              <a:rPr lang="en-US" sz="1800" kern="0" dirty="0" smtClean="0">
                <a:solidFill>
                  <a:srgbClr val="FF33CC"/>
                </a:solidFill>
                <a:latin typeface="Arial"/>
              </a:rPr>
              <a:t>“external” </a:t>
            </a:r>
            <a:r>
              <a:rPr lang="en-US" sz="1800" kern="0" dirty="0">
                <a:solidFill>
                  <a:srgbClr val="FF33CC"/>
                </a:solidFill>
                <a:latin typeface="Arial"/>
              </a:rPr>
              <a:t>PD : </a:t>
            </a:r>
            <a:r>
              <a:rPr lang="en-US" sz="1800" kern="0" dirty="0" smtClean="0">
                <a:solidFill>
                  <a:srgbClr val="FF33CC"/>
                </a:solidFill>
                <a:latin typeface="Arial"/>
              </a:rPr>
              <a:t>all uncertainty contributions</a:t>
            </a:r>
            <a:endParaRPr lang="en-US" sz="1800" kern="0" dirty="0">
              <a:solidFill>
                <a:srgbClr val="FF33CC"/>
              </a:solidFill>
              <a:latin typeface="Arial"/>
            </a:endParaRPr>
          </a:p>
        </p:txBody>
      </p:sp>
    </p:spTree>
    <p:extLst>
      <p:ext uri="{BB962C8B-B14F-4D97-AF65-F5344CB8AC3E}">
        <p14:creationId xmlns:p14="http://schemas.microsoft.com/office/powerpoint/2010/main" val="1159280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Slide Number Placeholder 2"/>
          <p:cNvSpPr>
            <a:spLocks noGrp="1"/>
          </p:cNvSpPr>
          <p:nvPr>
            <p:ph type="sldNum" sz="quarter" idx="10"/>
          </p:nvPr>
        </p:nvSpPr>
        <p:spPr/>
        <p:txBody>
          <a:bodyPr/>
          <a:lstStyle/>
          <a:p>
            <a:pPr>
              <a:defRPr/>
            </a:pPr>
            <a:fld id="{4EF1CF86-86FD-4599-A240-5716EA3E70BE}" type="slidenum">
              <a:rPr lang="it-IT" smtClean="0"/>
              <a:pPr>
                <a:defRPr/>
              </a:pPr>
              <a:t>12</a:t>
            </a:fld>
            <a:endParaRPr lang="it-IT" dirty="0"/>
          </a:p>
        </p:txBody>
      </p:sp>
      <p:sp>
        <p:nvSpPr>
          <p:cNvPr id="4" name="Content Placeholder 3"/>
          <p:cNvSpPr>
            <a:spLocks noGrp="1"/>
          </p:cNvSpPr>
          <p:nvPr>
            <p:ph sz="quarter" idx="13"/>
          </p:nvPr>
        </p:nvSpPr>
        <p:spPr/>
        <p:txBody>
          <a:bodyPr/>
          <a:lstStyle/>
          <a:p>
            <a:pPr marL="36576" indent="0">
              <a:buNone/>
            </a:pPr>
            <a:endParaRPr lang="en-GB" dirty="0"/>
          </a:p>
        </p:txBody>
      </p:sp>
    </p:spTree>
    <p:extLst>
      <p:ext uri="{BB962C8B-B14F-4D97-AF65-F5344CB8AC3E}">
        <p14:creationId xmlns:p14="http://schemas.microsoft.com/office/powerpoint/2010/main" val="1364775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Uncertainty propagation</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13</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733" y="1075266"/>
                <a:ext cx="8255000" cy="5013477"/>
              </a:xfrm>
            </p:spPr>
            <p:txBody>
              <a:bodyPr>
                <a:normAutofit/>
              </a:bodyPr>
              <a:lstStyle/>
              <a:p>
                <a:r>
                  <a:rPr lang="en-US" dirty="0" smtClean="0"/>
                  <a:t>Starting from the available metrological information about </a:t>
                </a:r>
                <a14:m>
                  <m:oMath xmlns:m="http://schemas.openxmlformats.org/officeDocument/2006/math">
                    <m:r>
                      <a:rPr lang="en-US" i="1">
                        <a:latin typeface="Cambria Math" panose="02040503050406030204" pitchFamily="18" charset="0"/>
                      </a:rPr>
                      <m:t>𝑋</m:t>
                    </m:r>
                  </m:oMath>
                </a14:m>
                <a:r>
                  <a:rPr lang="en-US" dirty="0"/>
                  <a:t> </a:t>
                </a:r>
                <a:r>
                  <a:rPr lang="en-US" dirty="0" smtClean="0"/>
                  <a:t>and </a:t>
                </a:r>
                <a14:m>
                  <m:oMath xmlns:m="http://schemas.openxmlformats.org/officeDocument/2006/math">
                    <m:r>
                      <a:rPr lang="en-US" i="1">
                        <a:latin typeface="Cambria Math" panose="02040503050406030204" pitchFamily="18" charset="0"/>
                      </a:rPr>
                      <m:t>𝑌</m:t>
                    </m:r>
                  </m:oMath>
                </a14:m>
                <a:r>
                  <a:rPr lang="en-US" dirty="0"/>
                  <a:t> </a:t>
                </a:r>
                <a:endParaRPr lang="en-US" b="0" dirty="0" smtClean="0"/>
              </a:p>
              <a:p>
                <a:pPr lvl="1"/>
                <a:r>
                  <a:rPr lang="en-US" sz="1800" dirty="0" smtClean="0"/>
                  <a:t>The possible </a:t>
                </a:r>
                <a14:m>
                  <m:oMath xmlns:m="http://schemas.openxmlformats.org/officeDocument/2006/math">
                    <m:r>
                      <a:rPr lang="en-US" sz="1800" i="1">
                        <a:latin typeface="Cambria Math" panose="02040503050406030204" pitchFamily="18" charset="0"/>
                      </a:rPr>
                      <m:t>𝑋</m:t>
                    </m:r>
                  </m:oMath>
                </a14:m>
                <a:r>
                  <a:rPr lang="en-US" sz="1800" dirty="0"/>
                  <a:t> </a:t>
                </a:r>
                <a:r>
                  <a:rPr lang="en-US" sz="1800" dirty="0" smtClean="0"/>
                  <a:t>and </a:t>
                </a:r>
                <a14:m>
                  <m:oMath xmlns:m="http://schemas.openxmlformats.org/officeDocument/2006/math">
                    <m:r>
                      <a:rPr lang="en-US" sz="1800" i="1">
                        <a:latin typeface="Cambria Math" panose="02040503050406030204" pitchFamily="18" charset="0"/>
                      </a:rPr>
                      <m:t>𝑌</m:t>
                    </m:r>
                  </m:oMath>
                </a14:m>
                <a:r>
                  <a:rPr lang="en-US" sz="1800" dirty="0" smtClean="0"/>
                  <a:t> values and their correlation</a:t>
                </a:r>
              </a:p>
              <a:p>
                <a:pPr lvl="1"/>
                <a14:m>
                  <m:oMath xmlns:m="http://schemas.openxmlformats.org/officeDocument/2006/math">
                    <m:r>
                      <a:rPr lang="en-US" sz="1800" i="1">
                        <a:latin typeface="Cambria Math" panose="02040503050406030204" pitchFamily="18" charset="0"/>
                      </a:rPr>
                      <m:t>𝑍</m:t>
                    </m:r>
                    <m:r>
                      <a:rPr lang="en-US" sz="1800" i="1">
                        <a:latin typeface="Cambria Math" panose="02040503050406030204" pitchFamily="18" charset="0"/>
                      </a:rPr>
                      <m:t>=</m:t>
                    </m:r>
                    <m:r>
                      <a:rPr lang="en-US" sz="1800" i="1">
                        <a:latin typeface="Cambria Math" panose="02040503050406030204" pitchFamily="18" charset="0"/>
                      </a:rPr>
                      <m:t>𝑓</m:t>
                    </m:r>
                    <m:d>
                      <m:dPr>
                        <m:ctrlPr>
                          <a:rPr lang="en-US" sz="1800" i="1">
                            <a:latin typeface="Cambria Math" panose="02040503050406030204" pitchFamily="18" charset="0"/>
                          </a:rPr>
                        </m:ctrlPr>
                      </m:dPr>
                      <m:e>
                        <m:r>
                          <a:rPr lang="en-US" sz="1800" i="1">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𝑌</m:t>
                        </m:r>
                      </m:e>
                    </m:d>
                  </m:oMath>
                </a14:m>
                <a:r>
                  <a:rPr lang="en-US" sz="1800" dirty="0" smtClean="0"/>
                  <a:t> ?</a:t>
                </a:r>
              </a:p>
              <a:p>
                <a:pPr marL="0" indent="0">
                  <a:buNone/>
                </a:pPr>
                <a:endParaRPr lang="en-US" dirty="0" smtClean="0"/>
              </a:p>
              <a:p>
                <a14:m>
                  <m:oMath xmlns:m="http://schemas.openxmlformats.org/officeDocument/2006/math">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𝑧</m:t>
                        </m:r>
                      </m:e>
                    </m:d>
                    <m:r>
                      <a:rPr lang="en-US" sz="1800" i="1">
                        <a:latin typeface="Cambria Math"/>
                        <a:ea typeface="Cambria Math"/>
                      </a:rPr>
                      <m:t>=</m:t>
                    </m:r>
                    <m:sSub>
                      <m:sSubPr>
                        <m:ctrlPr>
                          <a:rPr lang="en-US" sz="1800" i="1">
                            <a:latin typeface="Cambria Math" panose="02040503050406030204" pitchFamily="18" charset="0"/>
                            <a:ea typeface="Cambria Math"/>
                          </a:rPr>
                        </m:ctrlPr>
                      </m:sSubPr>
                      <m:e>
                        <m:r>
                          <m:rPr>
                            <m:sty m:val="p"/>
                          </m:rPr>
                          <a:rPr lang="en-US" sz="1800">
                            <a:latin typeface="Cambria Math"/>
                            <a:ea typeface="Cambria Math"/>
                          </a:rPr>
                          <m:t>sup</m:t>
                        </m:r>
                      </m:e>
                      <m:sub>
                        <m:r>
                          <a:rPr lang="en-US" sz="1800" i="1">
                            <a:latin typeface="Cambria Math"/>
                            <a:ea typeface="Cambria Math"/>
                          </a:rPr>
                          <m:t>𝑧</m:t>
                        </m:r>
                        <m:r>
                          <a:rPr lang="en-US" sz="1800" i="1">
                            <a:latin typeface="Cambria Math"/>
                            <a:ea typeface="Cambria Math"/>
                          </a:rPr>
                          <m:t>=</m:t>
                        </m:r>
                        <m:r>
                          <a:rPr lang="en-US" sz="1800" i="1">
                            <a:latin typeface="Cambria Math"/>
                            <a:ea typeface="Cambria Math"/>
                          </a:rPr>
                          <m:t>𝑓</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sub>
                    </m:sSub>
                    <m:r>
                      <a:rPr lang="en-US" sz="1800" i="1">
                        <a:latin typeface="Cambria Math"/>
                        <a:ea typeface="Cambria Math"/>
                      </a:rPr>
                      <m:t> </m:t>
                    </m:r>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oMath>
                </a14:m>
                <a:endParaRPr lang="en-US" sz="1800" dirty="0" smtClean="0"/>
              </a:p>
              <a:p>
                <a:pPr marL="0" indent="0">
                  <a:buNone/>
                </a:pPr>
                <a:endParaRPr lang="en-US" sz="1800" dirty="0" smtClean="0"/>
              </a:p>
              <a:p>
                <a:pPr lvl="1"/>
                <a14:m>
                  <m:oMath xmlns:m="http://schemas.openxmlformats.org/officeDocument/2006/math">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oMath>
                </a14:m>
                <a:r>
                  <a:rPr lang="en-US" sz="1800" dirty="0" smtClean="0"/>
                  <a:t> is the joint possibility</a:t>
                </a:r>
              </a:p>
              <a:p>
                <a:pPr marL="801688" lvl="1" indent="0">
                  <a:buNone/>
                </a:pPr>
                <a:r>
                  <a:rPr lang="en-US" sz="1800" dirty="0" smtClean="0"/>
                  <a:t>distribution</a:t>
                </a:r>
              </a:p>
              <a:p>
                <a:pPr lvl="1"/>
                <a14:m>
                  <m:oMath xmlns:m="http://schemas.openxmlformats.org/officeDocument/2006/math">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r>
                      <a:rPr lang="en-US" sz="1800" b="0" i="1" smtClean="0">
                        <a:latin typeface="Cambria Math" panose="02040503050406030204" pitchFamily="18" charset="0"/>
                        <a:ea typeface="Cambria Math"/>
                      </a:rPr>
                      <m:t>=</m:t>
                    </m:r>
                    <m:r>
                      <a:rPr lang="en-US" sz="1800" b="0" i="1" smtClean="0">
                        <a:latin typeface="Cambria Math" panose="02040503050406030204" pitchFamily="18" charset="0"/>
                        <a:ea typeface="Cambria Math"/>
                      </a:rPr>
                      <m:t>𝑇</m:t>
                    </m:r>
                    <m:d>
                      <m:dPr>
                        <m:begChr m:val="["/>
                        <m:endChr m:val="]"/>
                        <m:ctrlPr>
                          <a:rPr lang="en-US" sz="1800" b="0" i="1" smtClean="0">
                            <a:latin typeface="Cambria Math" panose="02040503050406030204" pitchFamily="18" charset="0"/>
                            <a:ea typeface="Cambria Math"/>
                          </a:rPr>
                        </m:ctrlPr>
                      </m:dPr>
                      <m:e>
                        <m:r>
                          <a:rPr lang="en-US" sz="1800" b="0" i="1" smtClean="0">
                            <a:latin typeface="Cambria Math" panose="02040503050406030204" pitchFamily="18" charset="0"/>
                            <a:ea typeface="Cambria Math"/>
                          </a:rPr>
                          <m:t>𝑟</m:t>
                        </m:r>
                        <m:d>
                          <m:dPr>
                            <m:ctrlPr>
                              <a:rPr lang="en-US" sz="1800" b="0" i="1" smtClean="0">
                                <a:latin typeface="Cambria Math" panose="02040503050406030204" pitchFamily="18" charset="0"/>
                                <a:ea typeface="Cambria Math"/>
                              </a:rPr>
                            </m:ctrlPr>
                          </m:dPr>
                          <m:e>
                            <m:r>
                              <a:rPr lang="en-US" sz="1800" b="0" i="1" smtClean="0">
                                <a:latin typeface="Cambria Math" panose="02040503050406030204" pitchFamily="18" charset="0"/>
                                <a:ea typeface="Cambria Math"/>
                              </a:rPr>
                              <m:t>𝑥</m:t>
                            </m:r>
                          </m:e>
                        </m:d>
                        <m:r>
                          <a:rPr lang="en-US" sz="1800" b="0" i="1" smtClean="0">
                            <a:latin typeface="Cambria Math" panose="02040503050406030204" pitchFamily="18" charset="0"/>
                            <a:ea typeface="Cambria Math"/>
                          </a:rPr>
                          <m:t>, </m:t>
                        </m:r>
                        <m:r>
                          <a:rPr lang="en-US" sz="1800" b="0" i="1" smtClean="0">
                            <a:latin typeface="Cambria Math" panose="02040503050406030204" pitchFamily="18" charset="0"/>
                            <a:ea typeface="Cambria Math"/>
                          </a:rPr>
                          <m:t>𝑟</m:t>
                        </m:r>
                        <m:r>
                          <a:rPr lang="en-US" sz="1800" b="0" i="1" smtClean="0">
                            <a:latin typeface="Cambria Math" panose="02040503050406030204" pitchFamily="18" charset="0"/>
                            <a:ea typeface="Cambria Math"/>
                          </a:rPr>
                          <m:t>(</m:t>
                        </m:r>
                        <m:r>
                          <a:rPr lang="en-US" sz="1800" b="0" i="1" smtClean="0">
                            <a:latin typeface="Cambria Math" panose="02040503050406030204" pitchFamily="18" charset="0"/>
                            <a:ea typeface="Cambria Math"/>
                          </a:rPr>
                          <m:t>𝑦</m:t>
                        </m:r>
                        <m:r>
                          <a:rPr lang="en-US" sz="1800" b="0" i="1" smtClean="0">
                            <a:latin typeface="Cambria Math" panose="02040503050406030204" pitchFamily="18" charset="0"/>
                            <a:ea typeface="Cambria Math"/>
                          </a:rPr>
                          <m:t>|</m:t>
                        </m:r>
                        <m:r>
                          <a:rPr lang="en-US" sz="1800" b="0" i="1" smtClean="0">
                            <a:latin typeface="Cambria Math" panose="02040503050406030204" pitchFamily="18" charset="0"/>
                            <a:ea typeface="Cambria Math"/>
                          </a:rPr>
                          <m:t>𝑥</m:t>
                        </m:r>
                        <m:r>
                          <a:rPr lang="en-US" sz="1800" b="0" i="1" smtClean="0">
                            <a:latin typeface="Cambria Math" panose="02040503050406030204" pitchFamily="18" charset="0"/>
                            <a:ea typeface="Cambria Math"/>
                          </a:rPr>
                          <m:t>)</m:t>
                        </m:r>
                      </m:e>
                    </m:d>
                  </m:oMath>
                </a14:m>
                <a:endParaRPr lang="en-US" sz="1800" dirty="0" smtClean="0"/>
              </a:p>
              <a:p>
                <a:pPr lvl="2">
                  <a:buClr>
                    <a:srgbClr val="FF9900"/>
                  </a:buClr>
                </a:pPr>
                <a14:m>
                  <m:oMath xmlns:m="http://schemas.openxmlformats.org/officeDocument/2006/math">
                    <m:r>
                      <a:rPr lang="en-US" sz="1800" i="1">
                        <a:latin typeface="Cambria Math" panose="02040503050406030204" pitchFamily="18" charset="0"/>
                      </a:rPr>
                      <m:t>𝑇</m:t>
                    </m:r>
                  </m:oMath>
                </a14:m>
                <a:r>
                  <a:rPr lang="en-US" sz="1800" dirty="0"/>
                  <a:t> ?</a:t>
                </a:r>
              </a:p>
              <a:p>
                <a:pPr lvl="2">
                  <a:buClr>
                    <a:srgbClr val="FF9900"/>
                  </a:buClr>
                </a:pPr>
                <a14:m>
                  <m:oMath xmlns:m="http://schemas.openxmlformats.org/officeDocument/2006/math">
                    <m:r>
                      <a:rPr lang="en-US" sz="1800" i="1">
                        <a:latin typeface="Cambria Math" panose="02040503050406030204" pitchFamily="18" charset="0"/>
                        <a:ea typeface="Cambria Math"/>
                      </a:rPr>
                      <m:t>𝑟</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𝑦</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𝑥</m:t>
                    </m:r>
                    <m:r>
                      <a:rPr lang="en-US" sz="1800" i="1">
                        <a:latin typeface="Cambria Math" panose="02040503050406030204" pitchFamily="18" charset="0"/>
                        <a:ea typeface="Cambria Math"/>
                      </a:rPr>
                      <m:t>)</m:t>
                    </m:r>
                  </m:oMath>
                </a14:m>
                <a:r>
                  <a:rPr lang="en-US" sz="1800" dirty="0"/>
                  <a:t> </a:t>
                </a:r>
                <a:r>
                  <a:rPr lang="en-US" sz="1800" dirty="0" smtClean="0"/>
                  <a:t>?</a:t>
                </a:r>
              </a:p>
              <a:p>
                <a:pPr marL="0" lvl="1" indent="0">
                  <a:buSzPct val="120000"/>
                  <a:buNone/>
                </a:pPr>
                <a:endParaRPr lang="en-US" sz="2000" dirty="0" smtClean="0"/>
              </a:p>
              <a:p>
                <a:pPr marL="342900" lvl="1">
                  <a:buSzPct val="120000"/>
                  <a:buFontTx/>
                  <a:buChar char="•"/>
                </a:pPr>
                <a:r>
                  <a:rPr lang="en-US" sz="2000" dirty="0" smtClean="0"/>
                  <a:t>The propagation of uncertainty contributions shall take into account the different nature of the contributions</a:t>
                </a: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733" y="1075266"/>
                <a:ext cx="8255000" cy="5013477"/>
              </a:xfrm>
              <a:blipFill rotWithShape="0">
                <a:blip r:embed="rId2"/>
                <a:stretch>
                  <a:fillRect l="-960" t="-486" r="-665"/>
                </a:stretch>
              </a:blipFill>
            </p:spPr>
            <p:txBody>
              <a:bodyPr/>
              <a:lstStyle/>
              <a:p>
                <a:r>
                  <a:rPr lang="en-GB">
                    <a:noFill/>
                  </a:rPr>
                  <a:t> </a:t>
                </a:r>
              </a:p>
            </p:txBody>
          </p:sp>
        </mc:Fallback>
      </mc:AlternateContent>
      <p:pic>
        <p:nvPicPr>
          <p:cNvPr id="10" name="Immagin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39852" y="1985433"/>
            <a:ext cx="3965456" cy="2115316"/>
          </a:xfrm>
          <a:prstGeom prst="rect">
            <a:avLst/>
          </a:prstGeom>
        </p:spPr>
      </p:pic>
    </p:spTree>
    <p:extLst>
      <p:ext uri="{BB962C8B-B14F-4D97-AF65-F5344CB8AC3E}">
        <p14:creationId xmlns:p14="http://schemas.microsoft.com/office/powerpoint/2010/main" val="6805443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Internal joint PD, independent variables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14</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733" y="1075267"/>
                <a:ext cx="8255000" cy="2504512"/>
              </a:xfrm>
            </p:spPr>
            <p:txBody>
              <a:bodyPr>
                <a:noAutofit/>
              </a:bodyPr>
              <a:lstStyle/>
              <a:p>
                <a14:m>
                  <m:oMath xmlns:m="http://schemas.openxmlformats.org/officeDocument/2006/math">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𝑦</m:t>
                        </m:r>
                      </m:e>
                      <m:e>
                        <m:r>
                          <a:rPr lang="en-US" sz="1800" b="0" i="1" smtClean="0">
                            <a:latin typeface="Cambria Math" panose="02040503050406030204" pitchFamily="18" charset="0"/>
                          </a:rPr>
                          <m:t>𝑥</m:t>
                        </m:r>
                      </m:e>
                    </m:d>
                    <m:r>
                      <a:rPr lang="en-US" sz="1800" b="0" i="1" smtClean="0">
                        <a:latin typeface="Cambria Math" panose="02040503050406030204" pitchFamily="18" charset="0"/>
                      </a:rPr>
                      <m:t>=</m:t>
                    </m:r>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𝑦</m:t>
                        </m:r>
                      </m:e>
                    </m:d>
                  </m:oMath>
                </a14:m>
                <a:endParaRPr lang="en-GB" sz="1800" b="0" dirty="0" smtClean="0"/>
              </a:p>
              <a:p>
                <a:pPr marL="36576" indent="0">
                  <a:buNone/>
                </a:pPr>
                <a:endParaRPr lang="en-US" sz="800" dirty="0" smtClean="0"/>
              </a:p>
              <a:p>
                <a:pPr marL="342900" lvl="1">
                  <a:buSzPct val="120000"/>
                  <a:buFontTx/>
                  <a:buChar char="•"/>
                </a:pPr>
                <a:r>
                  <a:rPr lang="en-US" sz="2000" dirty="0" smtClean="0"/>
                  <a:t>“internal” PD: non-random contributions to uncertainty</a:t>
                </a:r>
              </a:p>
              <a:p>
                <a:pPr lvl="1"/>
                <a:r>
                  <a:rPr lang="en-US" sz="1800" dirty="0" smtClean="0"/>
                  <a:t>Minimum specificity principle (maximum entropy)</a:t>
                </a:r>
              </a:p>
              <a:p>
                <a:pPr marL="0" indent="0">
                  <a:buNone/>
                </a:pPr>
                <a:endParaRPr lang="en-US" sz="1800" dirty="0" smtClean="0"/>
              </a:p>
              <a:p>
                <a:pPr lvl="1"/>
                <a14:m>
                  <m:oMath xmlns:m="http://schemas.openxmlformats.org/officeDocument/2006/math">
                    <m:r>
                      <a:rPr lang="en-US" sz="1800" b="0" i="1" smtClean="0">
                        <a:latin typeface="Cambria Math" panose="02040503050406030204" pitchFamily="18" charset="0"/>
                      </a:rPr>
                      <m:t>𝑇</m:t>
                    </m:r>
                    <m:d>
                      <m:dPr>
                        <m:begChr m:val="["/>
                        <m:endChr m:val="]"/>
                        <m:ctrlPr>
                          <a:rPr lang="en-US" sz="1800" b="0" i="1" smtClean="0">
                            <a:latin typeface="Cambria Math" panose="02040503050406030204" pitchFamily="18" charset="0"/>
                          </a:rPr>
                        </m:ctrlPr>
                      </m:dPr>
                      <m:e>
                        <m:r>
                          <a:rPr lang="en-US" sz="1800" b="0" i="1" smtClean="0">
                            <a:latin typeface="Cambria Math" panose="02040503050406030204" pitchFamily="18" charset="0"/>
                          </a:rPr>
                          <m:t>𝑎</m:t>
                        </m:r>
                        <m:r>
                          <a:rPr lang="en-US" sz="1800" b="0" i="1" smtClean="0">
                            <a:latin typeface="Cambria Math" panose="02040503050406030204" pitchFamily="18" charset="0"/>
                          </a:rPr>
                          <m:t>,</m:t>
                        </m:r>
                        <m:r>
                          <a:rPr lang="en-US" sz="1800" b="0" i="1" smtClean="0">
                            <a:latin typeface="Cambria Math" panose="02040503050406030204" pitchFamily="18" charset="0"/>
                          </a:rPr>
                          <m:t>𝑏</m:t>
                        </m:r>
                      </m:e>
                    </m:d>
                    <m:r>
                      <a:rPr lang="en-US" sz="1800" b="0" i="1" smtClean="0">
                        <a:latin typeface="Cambria Math" panose="02040503050406030204" pitchFamily="18" charset="0"/>
                      </a:rPr>
                      <m:t>=</m:t>
                    </m:r>
                    <m:r>
                      <m:rPr>
                        <m:sty m:val="p"/>
                      </m:rPr>
                      <a:rPr lang="en-US" sz="1800" b="0" i="0" smtClean="0">
                        <a:latin typeface="Cambria Math" panose="02040503050406030204" pitchFamily="18" charset="0"/>
                      </a:rPr>
                      <m:t>min</m:t>
                    </m:r>
                    <m:r>
                      <a:rPr lang="en-US" sz="1800" b="0" i="1" smtClean="0">
                        <a:latin typeface="Cambria Math" panose="02040503050406030204" pitchFamily="18" charset="0"/>
                      </a:rPr>
                      <m:t>⁡(</m:t>
                    </m:r>
                    <m:r>
                      <a:rPr lang="en-US" sz="1800" b="0" i="1" smtClean="0">
                        <a:latin typeface="Cambria Math" panose="02040503050406030204" pitchFamily="18" charset="0"/>
                      </a:rPr>
                      <m:t>𝑎</m:t>
                    </m:r>
                    <m:r>
                      <a:rPr lang="en-US" sz="1800" b="0" i="1" smtClean="0">
                        <a:latin typeface="Cambria Math" panose="02040503050406030204" pitchFamily="18" charset="0"/>
                      </a:rPr>
                      <m:t>,</m:t>
                    </m:r>
                    <m:r>
                      <a:rPr lang="en-US" sz="1800" b="0" i="1" smtClean="0">
                        <a:latin typeface="Cambria Math" panose="02040503050406030204" pitchFamily="18" charset="0"/>
                      </a:rPr>
                      <m:t>𝑏</m:t>
                    </m:r>
                    <m:r>
                      <a:rPr lang="en-US" sz="1800" b="0" i="1" smtClean="0">
                        <a:latin typeface="Cambria Math" panose="02040503050406030204" pitchFamily="18" charset="0"/>
                      </a:rPr>
                      <m:t>)</m:t>
                    </m:r>
                  </m:oMath>
                </a14:m>
                <a:endParaRPr lang="en-US" sz="1800" dirty="0" smtClean="0"/>
              </a:p>
              <a:p>
                <a:endParaRPr lang="en-US" sz="1800" dirty="0"/>
              </a:p>
              <a:p>
                <a14:m>
                  <m:oMath xmlns:m="http://schemas.openxmlformats.org/officeDocument/2006/math">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𝑥</m:t>
                        </m:r>
                        <m:r>
                          <a:rPr lang="en-US" sz="1800" b="0" i="1" smtClean="0">
                            <a:latin typeface="Cambria Math" panose="02040503050406030204" pitchFamily="18" charset="0"/>
                          </a:rPr>
                          <m:t>,</m:t>
                        </m:r>
                        <m:r>
                          <a:rPr lang="en-US" sz="1800" b="0" i="1" smtClean="0">
                            <a:latin typeface="Cambria Math" panose="02040503050406030204" pitchFamily="18" charset="0"/>
                          </a:rPr>
                          <m:t>𝑦</m:t>
                        </m:r>
                      </m:e>
                    </m:d>
                    <m:r>
                      <a:rPr lang="en-US" sz="1800" b="0" i="1" smtClean="0">
                        <a:latin typeface="Cambria Math" panose="02040503050406030204" pitchFamily="18" charset="0"/>
                      </a:rPr>
                      <m:t>=</m:t>
                    </m:r>
                    <m:r>
                      <m:rPr>
                        <m:sty m:val="p"/>
                      </m:rPr>
                      <a:rPr lang="en-US" sz="1800" b="0" i="0" smtClean="0">
                        <a:latin typeface="Cambria Math" panose="02040503050406030204" pitchFamily="18" charset="0"/>
                      </a:rPr>
                      <m:t>min</m:t>
                    </m:r>
                    <m:r>
                      <a:rPr lang="en-US" sz="1800" b="0" i="1" smtClean="0">
                        <a:latin typeface="Cambria Math" panose="02040503050406030204" pitchFamily="18" charset="0"/>
                      </a:rPr>
                      <m:t>⁡</m:t>
                    </m:r>
                    <m:d>
                      <m:dPr>
                        <m:ctrlPr>
                          <a:rPr lang="en-US" sz="1800" b="0" i="1" smtClean="0">
                            <a:latin typeface="Cambria Math" panose="02040503050406030204" pitchFamily="18" charset="0"/>
                          </a:rPr>
                        </m:ctrlPr>
                      </m:dPr>
                      <m:e>
                        <m:r>
                          <a:rPr lang="en-US" sz="1800" i="1">
                            <a:latin typeface="Cambria Math" panose="02040503050406030204" pitchFamily="18" charset="0"/>
                          </a:rPr>
                          <m:t>𝑟</m:t>
                        </m:r>
                        <m:d>
                          <m:dPr>
                            <m:ctrlPr>
                              <a:rPr lang="en-US" sz="1800" i="1">
                                <a:latin typeface="Cambria Math" panose="02040503050406030204" pitchFamily="18" charset="0"/>
                              </a:rPr>
                            </m:ctrlPr>
                          </m:dPr>
                          <m:e>
                            <m:r>
                              <a:rPr lang="en-US" sz="1800" i="1">
                                <a:latin typeface="Cambria Math" panose="02040503050406030204" pitchFamily="18" charset="0"/>
                              </a:rPr>
                              <m:t>𝑥</m:t>
                            </m:r>
                          </m:e>
                        </m:d>
                        <m:r>
                          <a:rPr lang="en-US" sz="1800" i="1">
                            <a:latin typeface="Cambria Math" panose="02040503050406030204" pitchFamily="18" charset="0"/>
                          </a:rPr>
                          <m:t>,</m:t>
                        </m:r>
                        <m:r>
                          <a:rPr lang="en-US" sz="1800" i="1">
                            <a:latin typeface="Cambria Math" panose="02040503050406030204" pitchFamily="18" charset="0"/>
                          </a:rPr>
                          <m:t>𝑟</m:t>
                        </m:r>
                        <m:r>
                          <a:rPr lang="en-US" sz="1800" i="1">
                            <a:latin typeface="Cambria Math" panose="02040503050406030204" pitchFamily="18" charset="0"/>
                          </a:rPr>
                          <m:t>(</m:t>
                        </m:r>
                        <m:r>
                          <a:rPr lang="en-US" sz="1800" i="1">
                            <a:latin typeface="Cambria Math" panose="02040503050406030204" pitchFamily="18" charset="0"/>
                          </a:rPr>
                          <m:t>𝑦</m:t>
                        </m:r>
                        <m:r>
                          <a:rPr lang="en-US" sz="1800" i="1">
                            <a:latin typeface="Cambria Math" panose="02040503050406030204" pitchFamily="18" charset="0"/>
                          </a:rPr>
                          <m:t>)</m:t>
                        </m:r>
                      </m:e>
                    </m:d>
                  </m:oMath>
                </a14:m>
                <a:endParaRPr lang="en-US" sz="1800" dirty="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733" y="1075267"/>
                <a:ext cx="8255000" cy="2504512"/>
              </a:xfrm>
              <a:blipFill rotWithShape="0">
                <a:blip r:embed="rId2"/>
                <a:stretch>
                  <a:fillRect l="-960" b="-3163"/>
                </a:stretch>
              </a:blipFill>
            </p:spPr>
            <p:txBody>
              <a:bodyPr/>
              <a:lstStyle/>
              <a:p>
                <a:r>
                  <a:rPr lang="en-GB">
                    <a:noFill/>
                  </a:rPr>
                  <a:t> </a:t>
                </a:r>
              </a:p>
            </p:txBody>
          </p:sp>
        </mc:Fallback>
      </mc:AlternateContent>
      <p:pic>
        <p:nvPicPr>
          <p:cNvPr id="5" name="Immagin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08207" y="2908772"/>
            <a:ext cx="3838591" cy="3093721"/>
          </a:xfrm>
          <a:prstGeom prst="rect">
            <a:avLst/>
          </a:prstGeom>
        </p:spPr>
      </p:pic>
    </p:spTree>
    <p:extLst>
      <p:ext uri="{BB962C8B-B14F-4D97-AF65-F5344CB8AC3E}">
        <p14:creationId xmlns:p14="http://schemas.microsoft.com/office/powerpoint/2010/main" val="3785833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Internal joint PD, correlated variables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15</a:t>
            </a:fld>
            <a:endParaRPr lang="it-IT" dirty="0"/>
          </a:p>
        </p:txBody>
      </p:sp>
      <p:pic>
        <p:nvPicPr>
          <p:cNvPr id="11" name="Immagine 10"/>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85007" y="1323798"/>
            <a:ext cx="3782194" cy="2654654"/>
          </a:xfrm>
          <a:prstGeom prst="rect">
            <a:avLst/>
          </a:prstGeom>
        </p:spPr>
      </p:pic>
      <mc:AlternateContent xmlns:mc="http://schemas.openxmlformats.org/markup-compatibility/2006" xmlns:a14="http://schemas.microsoft.com/office/drawing/2010/main">
        <mc:Choice Requires="a14">
          <p:sp>
            <p:nvSpPr>
              <p:cNvPr id="12" name="Segnaposto contenuto 3"/>
              <p:cNvSpPr txBox="1">
                <a:spLocks/>
              </p:cNvSpPr>
              <p:nvPr/>
            </p:nvSpPr>
            <p:spPr bwMode="auto">
              <a:xfrm>
                <a:off x="312882" y="4304419"/>
                <a:ext cx="4343099" cy="185825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2200">
                    <a:solidFill>
                      <a:srgbClr val="003F6E"/>
                    </a:solidFill>
                    <a:latin typeface="+mn-lt"/>
                    <a:ea typeface="+mn-ea"/>
                    <a:cs typeface="+mn-cs"/>
                  </a:defRPr>
                </a:lvl1pPr>
                <a:lvl2pPr marL="800100" indent="-342900" algn="l" rtl="0" eaLnBrk="0" fontAlgn="base" hangingPunct="0">
                  <a:spcBef>
                    <a:spcPct val="20000"/>
                  </a:spcBef>
                  <a:spcAft>
                    <a:spcPct val="0"/>
                  </a:spcAft>
                  <a:buClr>
                    <a:srgbClr val="FF9900"/>
                  </a:buClr>
                  <a:buSzPct val="85000"/>
                  <a:buFont typeface="Wingdings" pitchFamily="2" charset="2"/>
                  <a:buChar char="Ø"/>
                  <a:defRPr sz="1800">
                    <a:solidFill>
                      <a:srgbClr val="003F6E"/>
                    </a:solidFill>
                    <a:latin typeface="+mn-lt"/>
                  </a:defRPr>
                </a:lvl2pPr>
                <a:lvl3pPr marL="1143000" indent="-228600" algn="l" rtl="0" eaLnBrk="0" fontAlgn="base" hangingPunct="0">
                  <a:spcBef>
                    <a:spcPct val="20000"/>
                  </a:spcBef>
                  <a:spcAft>
                    <a:spcPct val="0"/>
                  </a:spcAft>
                  <a:buClr>
                    <a:srgbClr val="004D82"/>
                  </a:buClr>
                  <a:buChar char="•"/>
                  <a:defRPr sz="2400">
                    <a:solidFill>
                      <a:srgbClr val="003F6E"/>
                    </a:solidFill>
                    <a:latin typeface="+mn-lt"/>
                  </a:defRPr>
                </a:lvl3pPr>
                <a:lvl4pPr marL="1600200" indent="-228600" algn="l" rtl="0" eaLnBrk="0" fontAlgn="base" hangingPunct="0">
                  <a:spcBef>
                    <a:spcPct val="20000"/>
                  </a:spcBef>
                  <a:spcAft>
                    <a:spcPct val="0"/>
                  </a:spcAft>
                  <a:buClr>
                    <a:srgbClr val="004C80"/>
                  </a:buClr>
                  <a:buChar char="–"/>
                  <a:defRPr sz="2000">
                    <a:solidFill>
                      <a:srgbClr val="003F6E"/>
                    </a:solidFill>
                    <a:latin typeface="+mn-lt"/>
                  </a:defRPr>
                </a:lvl4pPr>
                <a:lvl5pPr marL="2057400" indent="-228600" algn="l" rtl="0" eaLnBrk="0" fontAlgn="base" hangingPunct="0">
                  <a:spcBef>
                    <a:spcPct val="20000"/>
                  </a:spcBef>
                  <a:spcAft>
                    <a:spcPct val="0"/>
                  </a:spcAft>
                  <a:buChar char="»"/>
                  <a:defRPr sz="2000">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a:lstStyle>
              <a:p>
                <a14:m>
                  <m:oMath xmlns:m="http://schemas.openxmlformats.org/officeDocument/2006/math">
                    <m:r>
                      <a:rPr lang="it-IT" sz="1800" b="0" i="1" smtClean="0">
                        <a:latin typeface="Cambria Math"/>
                      </a:rPr>
                      <m:t>𝑟</m:t>
                    </m:r>
                    <m:d>
                      <m:dPr>
                        <m:ctrlPr>
                          <a:rPr lang="it-IT" sz="1800" b="0" i="1" smtClean="0">
                            <a:latin typeface="Cambria Math" panose="02040503050406030204" pitchFamily="18" charset="0"/>
                          </a:rPr>
                        </m:ctrlPr>
                      </m:dPr>
                      <m:e>
                        <m:r>
                          <a:rPr lang="it-IT" sz="1800" b="0" i="1" smtClean="0">
                            <a:latin typeface="Cambria Math"/>
                          </a:rPr>
                          <m:t>𝑥</m:t>
                        </m:r>
                        <m:r>
                          <a:rPr lang="it-IT" sz="1800" b="0" i="1" smtClean="0">
                            <a:latin typeface="Cambria Math"/>
                          </a:rPr>
                          <m:t>,</m:t>
                        </m:r>
                        <m:r>
                          <a:rPr lang="it-IT" sz="1800" b="0" i="1" smtClean="0">
                            <a:latin typeface="Cambria Math"/>
                          </a:rPr>
                          <m:t>𝑦</m:t>
                        </m:r>
                      </m:e>
                    </m:d>
                    <m:r>
                      <a:rPr lang="it-IT" sz="1800" b="0" i="1" smtClean="0">
                        <a:latin typeface="Cambria Math"/>
                      </a:rPr>
                      <m:t>=</m:t>
                    </m:r>
                    <m:func>
                      <m:funcPr>
                        <m:ctrlPr>
                          <a:rPr lang="it-IT" sz="1800" b="0" i="1" smtClean="0">
                            <a:latin typeface="Cambria Math" panose="02040503050406030204" pitchFamily="18" charset="0"/>
                          </a:rPr>
                        </m:ctrlPr>
                      </m:funcPr>
                      <m:fName>
                        <m:r>
                          <m:rPr>
                            <m:sty m:val="p"/>
                          </m:rPr>
                          <a:rPr lang="it-IT" sz="1800" b="0" i="0" smtClean="0">
                            <a:latin typeface="Cambria Math"/>
                          </a:rPr>
                          <m:t>min</m:t>
                        </m:r>
                      </m:fName>
                      <m:e>
                        <m:d>
                          <m:dPr>
                            <m:ctrlPr>
                              <a:rPr lang="it-IT" sz="1800" b="0" i="1" smtClean="0">
                                <a:latin typeface="Cambria Math" panose="02040503050406030204" pitchFamily="18" charset="0"/>
                              </a:rPr>
                            </m:ctrlPr>
                          </m:dPr>
                          <m:e>
                            <m:r>
                              <a:rPr lang="it-IT" sz="1800" b="0" i="1" smtClean="0">
                                <a:latin typeface="Cambria Math"/>
                              </a:rPr>
                              <m:t>𝑟</m:t>
                            </m:r>
                            <m:d>
                              <m:dPr>
                                <m:ctrlPr>
                                  <a:rPr lang="it-IT" sz="1800" b="0" i="1" smtClean="0">
                                    <a:latin typeface="Cambria Math" panose="02040503050406030204" pitchFamily="18" charset="0"/>
                                  </a:rPr>
                                </m:ctrlPr>
                              </m:dPr>
                              <m:e>
                                <m:r>
                                  <a:rPr lang="it-IT" sz="1800" b="0" i="1" smtClean="0">
                                    <a:latin typeface="Cambria Math"/>
                                  </a:rPr>
                                  <m:t>𝑥</m:t>
                                </m:r>
                              </m:e>
                            </m:d>
                            <m:r>
                              <a:rPr lang="it-IT" sz="1800" b="0" i="1" smtClean="0">
                                <a:latin typeface="Cambria Math"/>
                              </a:rPr>
                              <m:t>,</m:t>
                            </m:r>
                            <m:r>
                              <a:rPr lang="it-IT" sz="1800" b="0" i="1" smtClean="0">
                                <a:latin typeface="Cambria Math"/>
                              </a:rPr>
                              <m:t>𝑟</m:t>
                            </m:r>
                            <m:r>
                              <a:rPr lang="it-IT" sz="1800" b="0" i="1" smtClean="0">
                                <a:latin typeface="Cambria Math" panose="02040503050406030204" pitchFamily="18" charset="0"/>
                              </a:rPr>
                              <m:t>(</m:t>
                            </m:r>
                            <m:r>
                              <a:rPr lang="it-IT" sz="1800" b="0" i="1" smtClean="0">
                                <a:latin typeface="Cambria Math" panose="02040503050406030204" pitchFamily="18" charset="0"/>
                              </a:rPr>
                              <m:t>𝑦</m:t>
                            </m:r>
                            <m:r>
                              <a:rPr lang="it-IT" sz="1800" b="0" i="1" smtClean="0">
                                <a:latin typeface="Cambria Math" panose="02040503050406030204" pitchFamily="18" charset="0"/>
                              </a:rPr>
                              <m:t>|</m:t>
                            </m:r>
                            <m:r>
                              <a:rPr lang="it-IT" sz="1800" b="0" i="1" smtClean="0">
                                <a:latin typeface="Cambria Math" panose="02040503050406030204" pitchFamily="18" charset="0"/>
                              </a:rPr>
                              <m:t>𝑥</m:t>
                            </m:r>
                            <m:r>
                              <a:rPr lang="it-IT" sz="1800" b="0" i="1" smtClean="0">
                                <a:latin typeface="Cambria Math" panose="02040503050406030204" pitchFamily="18" charset="0"/>
                              </a:rPr>
                              <m:t>)</m:t>
                            </m:r>
                          </m:e>
                        </m:d>
                      </m:e>
                    </m:func>
                  </m:oMath>
                </a14:m>
                <a:endParaRPr lang="it-IT" sz="1800" b="0" dirty="0" smtClean="0"/>
              </a:p>
              <a:p>
                <a:pPr marL="0" indent="0">
                  <a:buNone/>
                </a:pPr>
                <a:endParaRPr lang="it-IT" sz="800" b="0" dirty="0" smtClean="0"/>
              </a:p>
              <a:p>
                <a:pPr lvl="1"/>
                <a14:m>
                  <m:oMath xmlns:m="http://schemas.openxmlformats.org/officeDocument/2006/math">
                    <m:r>
                      <a:rPr lang="it-IT" b="0" i="1" smtClean="0">
                        <a:latin typeface="Cambria Math" panose="02040503050406030204" pitchFamily="18" charset="0"/>
                      </a:rPr>
                      <m:t>𝑟</m:t>
                    </m:r>
                    <m:d>
                      <m:dPr>
                        <m:ctrlPr>
                          <a:rPr lang="it-IT" b="0" i="1" smtClean="0">
                            <a:latin typeface="Cambria Math" panose="02040503050406030204" pitchFamily="18" charset="0"/>
                          </a:rPr>
                        </m:ctrlPr>
                      </m:dPr>
                      <m:e>
                        <m:r>
                          <a:rPr lang="it-IT" b="0" i="1" smtClean="0">
                            <a:latin typeface="Cambria Math" panose="02040503050406030204" pitchFamily="18" charset="0"/>
                          </a:rPr>
                          <m:t>𝑦</m:t>
                        </m:r>
                      </m:e>
                      <m:e>
                        <m:r>
                          <a:rPr lang="it-IT" b="0" i="1" smtClean="0">
                            <a:latin typeface="Cambria Math" panose="02040503050406030204" pitchFamily="18" charset="0"/>
                          </a:rPr>
                          <m:t>𝑥</m:t>
                        </m:r>
                      </m:e>
                    </m:d>
                    <m:r>
                      <a:rPr lang="it-IT" b="0" i="1" smtClean="0">
                        <a:latin typeface="Cambria Math" panose="02040503050406030204" pitchFamily="18" charset="0"/>
                      </a:rPr>
                      <m:t>=</m:t>
                    </m:r>
                    <m:func>
                      <m:funcPr>
                        <m:ctrlPr>
                          <a:rPr lang="it-IT" b="0" i="1" smtClean="0">
                            <a:latin typeface="Cambria Math" panose="02040503050406030204" pitchFamily="18" charset="0"/>
                          </a:rPr>
                        </m:ctrlPr>
                      </m:funcPr>
                      <m:fName>
                        <m:r>
                          <m:rPr>
                            <m:sty m:val="p"/>
                          </m:rPr>
                          <a:rPr lang="it-IT" b="0" i="0" smtClean="0">
                            <a:latin typeface="Cambria Math" panose="02040503050406030204" pitchFamily="18" charset="0"/>
                          </a:rPr>
                          <m:t>min</m:t>
                        </m:r>
                      </m:fName>
                      <m:e>
                        <m:d>
                          <m:dPr>
                            <m:ctrlPr>
                              <a:rPr lang="it-IT" b="0" i="1" smtClean="0">
                                <a:latin typeface="Cambria Math" panose="02040503050406030204" pitchFamily="18" charset="0"/>
                              </a:rPr>
                            </m:ctrlPr>
                          </m:dPr>
                          <m:e>
                            <m:r>
                              <a:rPr lang="it-IT" b="0" i="1" smtClean="0">
                                <a:latin typeface="Cambria Math" panose="02040503050406030204" pitchFamily="18" charset="0"/>
                              </a:rPr>
                              <m:t>𝑟</m:t>
                            </m:r>
                            <m:d>
                              <m:dPr>
                                <m:ctrlPr>
                                  <a:rPr lang="it-IT" b="0" i="1" smtClean="0">
                                    <a:latin typeface="Cambria Math" panose="02040503050406030204" pitchFamily="18" charset="0"/>
                                  </a:rPr>
                                </m:ctrlPr>
                              </m:dPr>
                              <m:e>
                                <m:r>
                                  <a:rPr lang="it-IT" b="0" i="1" smtClean="0">
                                    <a:latin typeface="Cambria Math" panose="02040503050406030204" pitchFamily="18" charset="0"/>
                                  </a:rPr>
                                  <m:t>𝑦</m:t>
                                </m:r>
                              </m:e>
                            </m:d>
                            <m:r>
                              <a:rPr lang="it-IT" b="0" i="1" smtClean="0">
                                <a:latin typeface="Cambria Math" panose="02040503050406030204" pitchFamily="18" charset="0"/>
                              </a:rPr>
                              <m:t>,</m:t>
                            </m:r>
                            <m:r>
                              <a:rPr lang="it-IT" b="0" i="1" smtClean="0">
                                <a:latin typeface="Cambria Math" panose="02040503050406030204" pitchFamily="18" charset="0"/>
                              </a:rPr>
                              <m:t>𝑟</m:t>
                            </m:r>
                            <m:d>
                              <m:dPr>
                                <m:ctrlPr>
                                  <a:rPr lang="it-IT" b="0" i="1" smtClean="0">
                                    <a:latin typeface="Cambria Math" panose="02040503050406030204" pitchFamily="18" charset="0"/>
                                  </a:rPr>
                                </m:ctrlPr>
                              </m:dPr>
                              <m:e>
                                <m:r>
                                  <a:rPr lang="it-IT" b="0" i="1" smtClean="0">
                                    <a:latin typeface="Cambria Math" panose="02040503050406030204" pitchFamily="18" charset="0"/>
                                  </a:rPr>
                                  <m:t>𝑤</m:t>
                                </m:r>
                              </m:e>
                            </m:d>
                          </m:e>
                        </m:d>
                      </m:e>
                    </m:func>
                  </m:oMath>
                </a14:m>
                <a:endParaRPr lang="it-IT" b="0" dirty="0" smtClean="0"/>
              </a:p>
              <a:p>
                <a:endParaRPr lang="it-IT" sz="800" b="0" dirty="0" smtClean="0"/>
              </a:p>
              <a:p>
                <a:pPr lvl="1"/>
                <a14:m>
                  <m:oMath xmlns:m="http://schemas.openxmlformats.org/officeDocument/2006/math">
                    <m:r>
                      <a:rPr lang="it-IT" i="1">
                        <a:latin typeface="Cambria Math"/>
                      </a:rPr>
                      <m:t>𝑟</m:t>
                    </m:r>
                    <m:d>
                      <m:dPr>
                        <m:ctrlPr>
                          <a:rPr lang="it-IT" i="1">
                            <a:latin typeface="Cambria Math" panose="02040503050406030204" pitchFamily="18" charset="0"/>
                          </a:rPr>
                        </m:ctrlPr>
                      </m:dPr>
                      <m:e>
                        <m:r>
                          <a:rPr lang="it-IT" i="1">
                            <a:latin typeface="Cambria Math"/>
                          </a:rPr>
                          <m:t>𝑤</m:t>
                        </m:r>
                      </m:e>
                    </m:d>
                    <m:r>
                      <a:rPr lang="it-IT" i="1">
                        <a:latin typeface="Cambria Math"/>
                      </a:rPr>
                      <m:t>=</m:t>
                    </m:r>
                    <m:sSub>
                      <m:sSubPr>
                        <m:ctrlPr>
                          <a:rPr lang="it-IT" i="1">
                            <a:latin typeface="Cambria Math" panose="02040503050406030204" pitchFamily="18" charset="0"/>
                          </a:rPr>
                        </m:ctrlPr>
                      </m:sSubPr>
                      <m:e>
                        <m:r>
                          <a:rPr lang="it-IT" i="1">
                            <a:latin typeface="Cambria Math"/>
                          </a:rPr>
                          <m:t>𝑟</m:t>
                        </m:r>
                      </m:e>
                      <m:sub>
                        <m:r>
                          <a:rPr lang="it-IT" i="1">
                            <a:latin typeface="Cambria Math"/>
                          </a:rPr>
                          <m:t>𝑦</m:t>
                        </m:r>
                      </m:sub>
                    </m:sSub>
                    <m:d>
                      <m:dPr>
                        <m:ctrlPr>
                          <a:rPr lang="it-IT" i="1">
                            <a:latin typeface="Cambria Math" panose="02040503050406030204" pitchFamily="18" charset="0"/>
                          </a:rPr>
                        </m:ctrlPr>
                      </m:dPr>
                      <m:e>
                        <m:f>
                          <m:fPr>
                            <m:ctrlPr>
                              <a:rPr lang="it-IT" i="1">
                                <a:latin typeface="Cambria Math" panose="02040503050406030204" pitchFamily="18" charset="0"/>
                              </a:rPr>
                            </m:ctrlPr>
                          </m:fPr>
                          <m:num>
                            <m:r>
                              <a:rPr lang="it-IT" i="1">
                                <a:latin typeface="Cambria Math"/>
                              </a:rPr>
                              <m:t>𝑦</m:t>
                            </m:r>
                            <m:r>
                              <a:rPr lang="it-IT" i="1">
                                <a:latin typeface="Cambria Math"/>
                              </a:rPr>
                              <m:t>−</m:t>
                            </m:r>
                            <m:r>
                              <m:rPr>
                                <m:sty m:val="p"/>
                              </m:rPr>
                              <a:rPr lang="el-GR" i="1">
                                <a:latin typeface="Cambria Math"/>
                                <a:ea typeface="Cambria Math"/>
                              </a:rPr>
                              <m:t>Θ</m:t>
                            </m:r>
                            <m:d>
                              <m:dPr>
                                <m:ctrlPr>
                                  <a:rPr lang="it-IT" i="1">
                                    <a:latin typeface="Cambria Math" panose="02040503050406030204" pitchFamily="18" charset="0"/>
                                    <a:ea typeface="Cambria Math"/>
                                  </a:rPr>
                                </m:ctrlPr>
                              </m:dPr>
                              <m:e>
                                <m:r>
                                  <a:rPr lang="it-IT" i="1">
                                    <a:latin typeface="Cambria Math"/>
                                    <a:ea typeface="Cambria Math"/>
                                  </a:rPr>
                                  <m:t>𝜉</m:t>
                                </m:r>
                              </m:e>
                            </m:d>
                            <m:r>
                              <a:rPr lang="it-IT" i="1">
                                <a:latin typeface="Cambria Math"/>
                                <a:ea typeface="Cambria Math"/>
                              </a:rPr>
                              <m:t>h𝑥</m:t>
                            </m:r>
                          </m:num>
                          <m:den>
                            <m:r>
                              <a:rPr lang="it-IT" i="1">
                                <a:latin typeface="Cambria Math"/>
                              </a:rPr>
                              <m:t>2(1−|</m:t>
                            </m:r>
                            <m:r>
                              <a:rPr lang="it-IT" i="1">
                                <a:latin typeface="Cambria Math"/>
                                <a:ea typeface="Cambria Math"/>
                              </a:rPr>
                              <m:t>𝜉</m:t>
                            </m:r>
                            <m:r>
                              <a:rPr lang="it-IT" i="1">
                                <a:latin typeface="Cambria Math"/>
                              </a:rPr>
                              <m:t>|)</m:t>
                            </m:r>
                          </m:den>
                        </m:f>
                      </m:e>
                    </m:d>
                  </m:oMath>
                </a14:m>
                <a:endParaRPr lang="it-IT" b="0" dirty="0" smtClean="0"/>
              </a:p>
              <a:p>
                <a:pPr marL="0" indent="0">
                  <a:buNone/>
                </a:pPr>
                <a:endParaRPr lang="it-IT" sz="800" b="0" dirty="0" smtClean="0"/>
              </a:p>
              <a:p>
                <a:endParaRPr lang="en-US" sz="1800" dirty="0"/>
              </a:p>
            </p:txBody>
          </p:sp>
        </mc:Choice>
        <mc:Fallback xmlns="">
          <p:sp>
            <p:nvSpPr>
              <p:cNvPr id="12" name="Segnaposto contenuto 3"/>
              <p:cNvSpPr txBox="1">
                <a:spLocks noRot="1" noChangeAspect="1" noMove="1" noResize="1" noEditPoints="1" noAdjustHandles="1" noChangeArrowheads="1" noChangeShapeType="1" noTextEdit="1"/>
              </p:cNvSpPr>
              <p:nvPr/>
            </p:nvSpPr>
            <p:spPr bwMode="auto">
              <a:xfrm>
                <a:off x="312882" y="4304419"/>
                <a:ext cx="4343099" cy="1858256"/>
              </a:xfrm>
              <a:prstGeom prst="rect">
                <a:avLst/>
              </a:prstGeom>
              <a:blipFill rotWithShape="0">
                <a:blip r:embed="rId3"/>
                <a:stretch>
                  <a:fillRect l="-3787" t="-688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grpSp>
        <p:nvGrpSpPr>
          <p:cNvPr id="9" name="Gruppo 8"/>
          <p:cNvGrpSpPr/>
          <p:nvPr/>
        </p:nvGrpSpPr>
        <p:grpSpPr>
          <a:xfrm>
            <a:off x="4789329" y="1119459"/>
            <a:ext cx="3640642" cy="5324571"/>
            <a:chOff x="4789329" y="1275107"/>
            <a:chExt cx="3640642" cy="5324571"/>
          </a:xfrm>
        </p:grpSpPr>
        <p:pic>
          <p:nvPicPr>
            <p:cNvPr id="7" name="Immagin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941728" y="4892798"/>
              <a:ext cx="3488243" cy="1706880"/>
            </a:xfrm>
            <a:prstGeom prst="rect">
              <a:avLst/>
            </a:prstGeom>
          </p:spPr>
        </p:pic>
        <p:pic>
          <p:nvPicPr>
            <p:cNvPr id="6" name="Immagin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941727" y="3085588"/>
              <a:ext cx="3488243" cy="1752600"/>
            </a:xfrm>
            <a:prstGeom prst="rect">
              <a:avLst/>
            </a:prstGeom>
          </p:spPr>
        </p:pic>
        <p:pic>
          <p:nvPicPr>
            <p:cNvPr id="5" name="Immagine 4"/>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941727" y="1275107"/>
              <a:ext cx="3488243" cy="1752600"/>
            </a:xfrm>
            <a:prstGeom prst="rect">
              <a:avLst/>
            </a:prstGeom>
          </p:spPr>
        </p:pic>
        <mc:AlternateContent xmlns:mc="http://schemas.openxmlformats.org/markup-compatibility/2006" xmlns:a14="http://schemas.microsoft.com/office/drawing/2010/main">
          <mc:Choice Requires="a14">
            <p:sp>
              <p:nvSpPr>
                <p:cNvPr id="14" name="Segnaposto contenuto 3"/>
                <p:cNvSpPr txBox="1">
                  <a:spLocks/>
                </p:cNvSpPr>
                <p:nvPr/>
              </p:nvSpPr>
              <p:spPr bwMode="auto">
                <a:xfrm>
                  <a:off x="4789329" y="1275107"/>
                  <a:ext cx="1115868" cy="3914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2200">
                      <a:solidFill>
                        <a:srgbClr val="003F6E"/>
                      </a:solidFill>
                      <a:latin typeface="+mn-lt"/>
                      <a:ea typeface="+mn-ea"/>
                      <a:cs typeface="+mn-cs"/>
                    </a:defRPr>
                  </a:lvl1pPr>
                  <a:lvl2pPr marL="800100" indent="-342900" algn="l" rtl="0" eaLnBrk="0" fontAlgn="base" hangingPunct="0">
                    <a:spcBef>
                      <a:spcPct val="20000"/>
                    </a:spcBef>
                    <a:spcAft>
                      <a:spcPct val="0"/>
                    </a:spcAft>
                    <a:buClr>
                      <a:srgbClr val="FF9900"/>
                    </a:buClr>
                    <a:buSzPct val="85000"/>
                    <a:buFont typeface="Wingdings" pitchFamily="2" charset="2"/>
                    <a:buChar char="Ø"/>
                    <a:defRPr sz="1800">
                      <a:solidFill>
                        <a:srgbClr val="003F6E"/>
                      </a:solidFill>
                      <a:latin typeface="+mn-lt"/>
                    </a:defRPr>
                  </a:lvl2pPr>
                  <a:lvl3pPr marL="1143000" indent="-228600" algn="l" rtl="0" eaLnBrk="0" fontAlgn="base" hangingPunct="0">
                    <a:spcBef>
                      <a:spcPct val="20000"/>
                    </a:spcBef>
                    <a:spcAft>
                      <a:spcPct val="0"/>
                    </a:spcAft>
                    <a:buClr>
                      <a:srgbClr val="004D82"/>
                    </a:buClr>
                    <a:buChar char="•"/>
                    <a:defRPr sz="2400">
                      <a:solidFill>
                        <a:srgbClr val="003F6E"/>
                      </a:solidFill>
                      <a:latin typeface="+mn-lt"/>
                    </a:defRPr>
                  </a:lvl3pPr>
                  <a:lvl4pPr marL="1600200" indent="-228600" algn="l" rtl="0" eaLnBrk="0" fontAlgn="base" hangingPunct="0">
                    <a:spcBef>
                      <a:spcPct val="20000"/>
                    </a:spcBef>
                    <a:spcAft>
                      <a:spcPct val="0"/>
                    </a:spcAft>
                    <a:buClr>
                      <a:srgbClr val="004C80"/>
                    </a:buClr>
                    <a:buChar char="–"/>
                    <a:defRPr sz="2000">
                      <a:solidFill>
                        <a:srgbClr val="003F6E"/>
                      </a:solidFill>
                      <a:latin typeface="+mn-lt"/>
                    </a:defRPr>
                  </a:lvl4pPr>
                  <a:lvl5pPr marL="2057400" indent="-228600" algn="l" rtl="0" eaLnBrk="0" fontAlgn="base" hangingPunct="0">
                    <a:spcBef>
                      <a:spcPct val="20000"/>
                    </a:spcBef>
                    <a:spcAft>
                      <a:spcPct val="0"/>
                    </a:spcAft>
                    <a:buChar char="»"/>
                    <a:defRPr sz="2000">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a:lstStyle>
                <a:p>
                  <a:pPr>
                    <a:buFont typeface="Wingdings" pitchFamily="2" charset="2"/>
                    <a:buChar char="Ø"/>
                  </a:pPr>
                  <a14:m>
                    <m:oMath xmlns:m="http://schemas.openxmlformats.org/officeDocument/2006/math">
                      <m:r>
                        <a:rPr lang="en-US" sz="1800" i="1" smtClean="0">
                          <a:latin typeface="Cambria Math"/>
                          <a:ea typeface="Cambria Math"/>
                        </a:rPr>
                        <m:t>𝜉</m:t>
                      </m:r>
                      <m:r>
                        <a:rPr lang="it-IT" sz="1800" b="0" i="1" smtClean="0">
                          <a:latin typeface="Cambria Math"/>
                          <a:ea typeface="Cambria Math"/>
                        </a:rPr>
                        <m:t>=0</m:t>
                      </m:r>
                    </m:oMath>
                  </a14:m>
                  <a:endParaRPr lang="en-US" sz="1800" dirty="0"/>
                </a:p>
              </p:txBody>
            </p:sp>
          </mc:Choice>
          <mc:Fallback xmlns="">
            <p:sp>
              <p:nvSpPr>
                <p:cNvPr id="14" name="Segnaposto contenuto 3"/>
                <p:cNvSpPr txBox="1">
                  <a:spLocks noRot="1" noChangeAspect="1" noMove="1" noResize="1" noEditPoints="1" noAdjustHandles="1" noChangeArrowheads="1" noChangeShapeType="1" noTextEdit="1"/>
                </p:cNvSpPr>
                <p:nvPr/>
              </p:nvSpPr>
              <p:spPr bwMode="auto">
                <a:xfrm>
                  <a:off x="4789329" y="1275107"/>
                  <a:ext cx="1115868" cy="391406"/>
                </a:xfrm>
                <a:prstGeom prst="rect">
                  <a:avLst/>
                </a:prstGeom>
                <a:blipFill rotWithShape="0">
                  <a:blip r:embed="rId10"/>
                  <a:stretch>
                    <a:fillRect l="-13661" t="-26563" b="-937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5" name="Segnaposto contenuto 3"/>
                <p:cNvSpPr txBox="1">
                  <a:spLocks/>
                </p:cNvSpPr>
                <p:nvPr/>
              </p:nvSpPr>
              <p:spPr bwMode="auto">
                <a:xfrm>
                  <a:off x="4789329" y="3082317"/>
                  <a:ext cx="1372705" cy="3914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2200">
                      <a:solidFill>
                        <a:srgbClr val="003F6E"/>
                      </a:solidFill>
                      <a:latin typeface="+mn-lt"/>
                      <a:ea typeface="+mn-ea"/>
                      <a:cs typeface="+mn-cs"/>
                    </a:defRPr>
                  </a:lvl1pPr>
                  <a:lvl2pPr marL="800100" indent="-342900" algn="l" rtl="0" eaLnBrk="0" fontAlgn="base" hangingPunct="0">
                    <a:spcBef>
                      <a:spcPct val="20000"/>
                    </a:spcBef>
                    <a:spcAft>
                      <a:spcPct val="0"/>
                    </a:spcAft>
                    <a:buClr>
                      <a:srgbClr val="FF9900"/>
                    </a:buClr>
                    <a:buSzPct val="85000"/>
                    <a:buFont typeface="Wingdings" pitchFamily="2" charset="2"/>
                    <a:buChar char="Ø"/>
                    <a:defRPr sz="1800">
                      <a:solidFill>
                        <a:srgbClr val="003F6E"/>
                      </a:solidFill>
                      <a:latin typeface="+mn-lt"/>
                    </a:defRPr>
                  </a:lvl2pPr>
                  <a:lvl3pPr marL="1143000" indent="-228600" algn="l" rtl="0" eaLnBrk="0" fontAlgn="base" hangingPunct="0">
                    <a:spcBef>
                      <a:spcPct val="20000"/>
                    </a:spcBef>
                    <a:spcAft>
                      <a:spcPct val="0"/>
                    </a:spcAft>
                    <a:buClr>
                      <a:srgbClr val="004D82"/>
                    </a:buClr>
                    <a:buChar char="•"/>
                    <a:defRPr sz="2400">
                      <a:solidFill>
                        <a:srgbClr val="003F6E"/>
                      </a:solidFill>
                      <a:latin typeface="+mn-lt"/>
                    </a:defRPr>
                  </a:lvl3pPr>
                  <a:lvl4pPr marL="1600200" indent="-228600" algn="l" rtl="0" eaLnBrk="0" fontAlgn="base" hangingPunct="0">
                    <a:spcBef>
                      <a:spcPct val="20000"/>
                    </a:spcBef>
                    <a:spcAft>
                      <a:spcPct val="0"/>
                    </a:spcAft>
                    <a:buClr>
                      <a:srgbClr val="004C80"/>
                    </a:buClr>
                    <a:buChar char="–"/>
                    <a:defRPr sz="2000">
                      <a:solidFill>
                        <a:srgbClr val="003F6E"/>
                      </a:solidFill>
                      <a:latin typeface="+mn-lt"/>
                    </a:defRPr>
                  </a:lvl4pPr>
                  <a:lvl5pPr marL="2057400" indent="-228600" algn="l" rtl="0" eaLnBrk="0" fontAlgn="base" hangingPunct="0">
                    <a:spcBef>
                      <a:spcPct val="20000"/>
                    </a:spcBef>
                    <a:spcAft>
                      <a:spcPct val="0"/>
                    </a:spcAft>
                    <a:buChar char="»"/>
                    <a:defRPr sz="2000">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a:lstStyle>
                <a:p>
                  <a:pPr>
                    <a:buFont typeface="Wingdings" pitchFamily="2" charset="2"/>
                    <a:buChar char="Ø"/>
                  </a:pPr>
                  <a14:m>
                    <m:oMath xmlns:m="http://schemas.openxmlformats.org/officeDocument/2006/math">
                      <m:r>
                        <a:rPr lang="en-US" sz="1800" i="1" smtClean="0">
                          <a:latin typeface="Cambria Math"/>
                          <a:ea typeface="Cambria Math"/>
                        </a:rPr>
                        <m:t>𝜉</m:t>
                      </m:r>
                      <m:r>
                        <a:rPr lang="it-IT" sz="1800" b="0" i="1" smtClean="0">
                          <a:latin typeface="Cambria Math"/>
                          <a:ea typeface="Cambria Math"/>
                        </a:rPr>
                        <m:t>=2/3</m:t>
                      </m:r>
                    </m:oMath>
                  </a14:m>
                  <a:endParaRPr lang="en-US" sz="1800" dirty="0"/>
                </a:p>
              </p:txBody>
            </p:sp>
          </mc:Choice>
          <mc:Fallback xmlns="">
            <p:sp>
              <p:nvSpPr>
                <p:cNvPr id="15" name="Segnaposto contenuto 3"/>
                <p:cNvSpPr txBox="1">
                  <a:spLocks noRot="1" noChangeAspect="1" noMove="1" noResize="1" noEditPoints="1" noAdjustHandles="1" noChangeArrowheads="1" noChangeShapeType="1" noTextEdit="1"/>
                </p:cNvSpPr>
                <p:nvPr/>
              </p:nvSpPr>
              <p:spPr bwMode="auto">
                <a:xfrm>
                  <a:off x="4789329" y="3082317"/>
                  <a:ext cx="1372705" cy="391406"/>
                </a:xfrm>
                <a:prstGeom prst="rect">
                  <a:avLst/>
                </a:prstGeom>
                <a:blipFill rotWithShape="0">
                  <a:blip r:embed="rId11"/>
                  <a:stretch>
                    <a:fillRect l="-11111" t="-26563" b="-937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Segnaposto contenuto 3"/>
                <p:cNvSpPr txBox="1">
                  <a:spLocks/>
                </p:cNvSpPr>
                <p:nvPr/>
              </p:nvSpPr>
              <p:spPr bwMode="auto">
                <a:xfrm>
                  <a:off x="4789329" y="4892798"/>
                  <a:ext cx="1115868" cy="3914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2200">
                      <a:solidFill>
                        <a:srgbClr val="003F6E"/>
                      </a:solidFill>
                      <a:latin typeface="+mn-lt"/>
                      <a:ea typeface="+mn-ea"/>
                      <a:cs typeface="+mn-cs"/>
                    </a:defRPr>
                  </a:lvl1pPr>
                  <a:lvl2pPr marL="800100" indent="-342900" algn="l" rtl="0" eaLnBrk="0" fontAlgn="base" hangingPunct="0">
                    <a:spcBef>
                      <a:spcPct val="20000"/>
                    </a:spcBef>
                    <a:spcAft>
                      <a:spcPct val="0"/>
                    </a:spcAft>
                    <a:buClr>
                      <a:srgbClr val="FF9900"/>
                    </a:buClr>
                    <a:buSzPct val="85000"/>
                    <a:buFont typeface="Wingdings" pitchFamily="2" charset="2"/>
                    <a:buChar char="Ø"/>
                    <a:defRPr sz="1800">
                      <a:solidFill>
                        <a:srgbClr val="003F6E"/>
                      </a:solidFill>
                      <a:latin typeface="+mn-lt"/>
                    </a:defRPr>
                  </a:lvl2pPr>
                  <a:lvl3pPr marL="1143000" indent="-228600" algn="l" rtl="0" eaLnBrk="0" fontAlgn="base" hangingPunct="0">
                    <a:spcBef>
                      <a:spcPct val="20000"/>
                    </a:spcBef>
                    <a:spcAft>
                      <a:spcPct val="0"/>
                    </a:spcAft>
                    <a:buClr>
                      <a:srgbClr val="004D82"/>
                    </a:buClr>
                    <a:buChar char="•"/>
                    <a:defRPr sz="2400">
                      <a:solidFill>
                        <a:srgbClr val="003F6E"/>
                      </a:solidFill>
                      <a:latin typeface="+mn-lt"/>
                    </a:defRPr>
                  </a:lvl3pPr>
                  <a:lvl4pPr marL="1600200" indent="-228600" algn="l" rtl="0" eaLnBrk="0" fontAlgn="base" hangingPunct="0">
                    <a:spcBef>
                      <a:spcPct val="20000"/>
                    </a:spcBef>
                    <a:spcAft>
                      <a:spcPct val="0"/>
                    </a:spcAft>
                    <a:buClr>
                      <a:srgbClr val="004C80"/>
                    </a:buClr>
                    <a:buChar char="–"/>
                    <a:defRPr sz="2000">
                      <a:solidFill>
                        <a:srgbClr val="003F6E"/>
                      </a:solidFill>
                      <a:latin typeface="+mn-lt"/>
                    </a:defRPr>
                  </a:lvl4pPr>
                  <a:lvl5pPr marL="2057400" indent="-228600" algn="l" rtl="0" eaLnBrk="0" fontAlgn="base" hangingPunct="0">
                    <a:spcBef>
                      <a:spcPct val="20000"/>
                    </a:spcBef>
                    <a:spcAft>
                      <a:spcPct val="0"/>
                    </a:spcAft>
                    <a:buChar char="»"/>
                    <a:defRPr sz="2000">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a:lstStyle>
                <a:p>
                  <a:pPr>
                    <a:buFont typeface="Wingdings" pitchFamily="2" charset="2"/>
                    <a:buChar char="Ø"/>
                  </a:pPr>
                  <a14:m>
                    <m:oMath xmlns:m="http://schemas.openxmlformats.org/officeDocument/2006/math">
                      <m:r>
                        <a:rPr lang="en-US" sz="1800" i="1" smtClean="0">
                          <a:latin typeface="Cambria Math"/>
                          <a:ea typeface="Cambria Math"/>
                        </a:rPr>
                        <m:t>𝜉</m:t>
                      </m:r>
                      <m:r>
                        <a:rPr lang="it-IT" sz="1800" b="0" i="1" smtClean="0">
                          <a:latin typeface="Cambria Math"/>
                          <a:ea typeface="Cambria Math"/>
                        </a:rPr>
                        <m:t>=1</m:t>
                      </m:r>
                    </m:oMath>
                  </a14:m>
                  <a:endParaRPr lang="en-US" sz="1800" dirty="0"/>
                </a:p>
              </p:txBody>
            </p:sp>
          </mc:Choice>
          <mc:Fallback xmlns="">
            <p:sp>
              <p:nvSpPr>
                <p:cNvPr id="16" name="Segnaposto contenuto 3"/>
                <p:cNvSpPr txBox="1">
                  <a:spLocks noRot="1" noChangeAspect="1" noMove="1" noResize="1" noEditPoints="1" noAdjustHandles="1" noChangeArrowheads="1" noChangeShapeType="1" noTextEdit="1"/>
                </p:cNvSpPr>
                <p:nvPr/>
              </p:nvSpPr>
              <p:spPr bwMode="auto">
                <a:xfrm>
                  <a:off x="4789329" y="4892798"/>
                  <a:ext cx="1115868" cy="391406"/>
                </a:xfrm>
                <a:prstGeom prst="rect">
                  <a:avLst/>
                </a:prstGeom>
                <a:blipFill rotWithShape="0">
                  <a:blip r:embed="rId12"/>
                  <a:stretch>
                    <a:fillRect l="-13661" t="-26563" b="-937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noFill/>
                    </a:rPr>
                    <a:t> </a:t>
                  </a:r>
                </a:p>
              </p:txBody>
            </p:sp>
          </mc:Fallback>
        </mc:AlternateContent>
      </p:grpSp>
    </p:spTree>
    <p:extLst>
      <p:ext uri="{BB962C8B-B14F-4D97-AF65-F5344CB8AC3E}">
        <p14:creationId xmlns:p14="http://schemas.microsoft.com/office/powerpoint/2010/main" val="7746719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000" dirty="0" smtClean="0"/>
              <a:t>Random joint PD</a:t>
            </a:r>
            <a:endParaRPr lang="it-IT"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16</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312881" y="999066"/>
                <a:ext cx="8498609" cy="4420659"/>
              </a:xfrm>
            </p:spPr>
            <p:txBody>
              <a:bodyPr>
                <a:noAutofit/>
              </a:bodyPr>
              <a:lstStyle/>
              <a:p>
                <a14:m>
                  <m:oMath xmlns:m="http://schemas.openxmlformats.org/officeDocument/2006/math">
                    <m:r>
                      <a:rPr lang="en-US" sz="1800" i="1" smtClean="0">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𝑇</m:t>
                    </m:r>
                    <m:d>
                      <m:dPr>
                        <m:begChr m:val="["/>
                        <m:endChr m:val="]"/>
                        <m:ctrlPr>
                          <a:rPr lang="en-US" sz="1800" i="1">
                            <a:latin typeface="Cambria Math" panose="02040503050406030204" pitchFamily="18" charset="0"/>
                            <a:ea typeface="Cambria Math"/>
                          </a:rPr>
                        </m:ctrlPr>
                      </m:dPr>
                      <m:e>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panose="02040503050406030204" pitchFamily="18" charset="0"/>
                                <a:ea typeface="Cambria Math"/>
                              </a:rPr>
                              <m:t>𝑥</m:t>
                            </m:r>
                          </m:e>
                        </m:d>
                        <m:r>
                          <a:rPr lang="en-US" sz="1800" i="1">
                            <a:latin typeface="Cambria Math" panose="02040503050406030204" pitchFamily="18" charset="0"/>
                            <a:ea typeface="Cambria Math"/>
                          </a:rPr>
                          <m:t>, </m:t>
                        </m:r>
                        <m:r>
                          <a:rPr lang="en-US" sz="1800" i="1">
                            <a:latin typeface="Cambria Math" panose="02040503050406030204" pitchFamily="18" charset="0"/>
                            <a:ea typeface="Cambria Math"/>
                          </a:rPr>
                          <m:t>𝑟</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𝑦</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𝑥</m:t>
                        </m:r>
                        <m:r>
                          <a:rPr lang="en-US" sz="1800" i="1">
                            <a:latin typeface="Cambria Math" panose="02040503050406030204" pitchFamily="18" charset="0"/>
                            <a:ea typeface="Cambria Math"/>
                          </a:rPr>
                          <m:t>)</m:t>
                        </m:r>
                      </m:e>
                    </m:d>
                  </m:oMath>
                </a14:m>
                <a:endParaRPr lang="en-US" sz="1800" dirty="0" smtClean="0"/>
              </a:p>
              <a:p>
                <a:pPr lvl="1"/>
                <a14:m>
                  <m:oMath xmlns:m="http://schemas.openxmlformats.org/officeDocument/2006/math">
                    <m:r>
                      <a:rPr lang="en-US" sz="1800" b="0" i="1" smtClean="0">
                        <a:latin typeface="Cambria Math" panose="02040503050406030204" pitchFamily="18" charset="0"/>
                      </a:rPr>
                      <m:t>𝑇</m:t>
                    </m:r>
                  </m:oMath>
                </a14:m>
                <a:r>
                  <a:rPr lang="en-US" sz="1800" dirty="0" smtClean="0"/>
                  <a:t> ?</a:t>
                </a:r>
              </a:p>
              <a:p>
                <a:pPr lvl="1"/>
                <a14:m>
                  <m:oMath xmlns:m="http://schemas.openxmlformats.org/officeDocument/2006/math">
                    <m:r>
                      <a:rPr lang="en-US" sz="1800" i="1">
                        <a:latin typeface="Cambria Math" panose="02040503050406030204" pitchFamily="18" charset="0"/>
                        <a:ea typeface="Cambria Math"/>
                      </a:rPr>
                      <m:t>𝑟</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𝑦</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𝑥</m:t>
                    </m:r>
                    <m:r>
                      <a:rPr lang="en-US" sz="1800" i="1">
                        <a:latin typeface="Cambria Math" panose="02040503050406030204" pitchFamily="18" charset="0"/>
                        <a:ea typeface="Cambria Math"/>
                      </a:rPr>
                      <m:t>)</m:t>
                    </m:r>
                  </m:oMath>
                </a14:m>
                <a:r>
                  <a:rPr lang="en-US" sz="1800" dirty="0" smtClean="0"/>
                  <a:t> ?</a:t>
                </a:r>
              </a:p>
              <a:p>
                <a:pPr marL="0" indent="0">
                  <a:buNone/>
                </a:pPr>
                <a:endParaRPr lang="en-US" sz="1800" dirty="0" smtClean="0"/>
              </a:p>
              <a:p>
                <a:pPr marL="342900" lvl="1">
                  <a:buSzPct val="120000"/>
                  <a:buFontTx/>
                  <a:buChar char="•"/>
                </a:pPr>
                <a:r>
                  <a:rPr lang="en-US" sz="2000" dirty="0" smtClean="0"/>
                  <a:t>“</a:t>
                </a:r>
                <a:r>
                  <a:rPr lang="en-US" sz="2000" dirty="0"/>
                  <a:t>random</a:t>
                </a:r>
                <a:r>
                  <a:rPr lang="en-US" sz="2000" dirty="0" smtClean="0"/>
                  <a:t>” PD: random contributions to uncertainty</a:t>
                </a:r>
                <a:endParaRPr lang="en-US" dirty="0"/>
              </a:p>
              <a:p>
                <a:pPr lvl="1"/>
                <a:r>
                  <a:rPr lang="en-US" sz="1800" dirty="0" smtClean="0"/>
                  <a:t>Maximum specificity principle (minimum entropy)</a:t>
                </a:r>
              </a:p>
              <a:p>
                <a:pPr lvl="1"/>
                <a14:m>
                  <m:oMath xmlns:m="http://schemas.openxmlformats.org/officeDocument/2006/math">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oMath>
                </a14:m>
                <a:r>
                  <a:rPr lang="en-US" sz="1800" dirty="0" smtClean="0"/>
                  <a:t> shall preserve the maximum amount of information of </a:t>
                </a:r>
                <a14:m>
                  <m:oMath xmlns:m="http://schemas.openxmlformats.org/officeDocument/2006/math">
                    <m:r>
                      <a:rPr lang="en-US" sz="1800" b="0" i="1" smtClean="0">
                        <a:latin typeface="Cambria Math" panose="02040503050406030204" pitchFamily="18" charset="0"/>
                        <a:ea typeface="Cambria Math"/>
                      </a:rPr>
                      <m:t>𝑝</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oMath>
                </a14:m>
                <a:endParaRPr lang="it-IT" sz="1800" dirty="0" smtClean="0">
                  <a:ea typeface="Cambria Math"/>
                </a:endParaRPr>
              </a:p>
              <a:p>
                <a:pPr marL="0" indent="0">
                  <a:buNone/>
                </a:pPr>
                <a:endParaRPr lang="en-US" dirty="0" smtClean="0"/>
              </a:p>
              <a:p>
                <a:r>
                  <a:rPr lang="en-US" dirty="0" smtClean="0"/>
                  <a:t>It is necessary to find an “equivalent” joint PD of a given joint PDF</a:t>
                </a:r>
              </a:p>
              <a:p>
                <a:pPr lvl="1"/>
                <a:endParaRPr lang="en-US" sz="1800" dirty="0"/>
              </a:p>
              <a:p>
                <a:pPr lvl="1"/>
                <a:r>
                  <a:rPr lang="en-US" sz="1800" dirty="0" smtClean="0"/>
                  <a:t>A 2-D probability-possibility transformation has to be defined</a:t>
                </a:r>
                <a:endParaRPr lang="en-US" sz="1800" dirty="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312881" y="999066"/>
                <a:ext cx="8498609" cy="4420659"/>
              </a:xfrm>
              <a:blipFill rotWithShape="0">
                <a:blip r:embed="rId2"/>
                <a:stretch>
                  <a:fillRect l="-933"/>
                </a:stretch>
              </a:blipFill>
            </p:spPr>
            <p:txBody>
              <a:bodyPr/>
              <a:lstStyle/>
              <a:p>
                <a:r>
                  <a:rPr lang="en-GB">
                    <a:noFill/>
                  </a:rPr>
                  <a:t> </a:t>
                </a:r>
              </a:p>
            </p:txBody>
          </p:sp>
        </mc:Fallback>
      </mc:AlternateContent>
    </p:spTree>
    <p:extLst>
      <p:ext uri="{BB962C8B-B14F-4D97-AF65-F5344CB8AC3E}">
        <p14:creationId xmlns:p14="http://schemas.microsoft.com/office/powerpoint/2010/main" val="307660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1-D probability-possibility transformation</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17</a:t>
            </a:fld>
            <a:endParaRPr lang="it-IT" dirty="0"/>
          </a:p>
        </p:txBody>
      </p:sp>
      <p:sp>
        <p:nvSpPr>
          <p:cNvPr id="4" name="Segnaposto contenuto 3"/>
          <p:cNvSpPr>
            <a:spLocks noGrp="1"/>
          </p:cNvSpPr>
          <p:nvPr>
            <p:ph sz="quarter" idx="13"/>
          </p:nvPr>
        </p:nvSpPr>
        <p:spPr>
          <a:xfrm>
            <a:off x="702733" y="1051736"/>
            <a:ext cx="8255000" cy="1274607"/>
          </a:xfrm>
        </p:spPr>
        <p:txBody>
          <a:bodyPr/>
          <a:lstStyle/>
          <a:p>
            <a:r>
              <a:rPr lang="en-US" sz="2000" dirty="0" smtClean="0"/>
              <a:t>Transformation defined by Dubois and H. </a:t>
            </a:r>
            <a:r>
              <a:rPr lang="en-US" sz="2000" dirty="0" err="1" smtClean="0"/>
              <a:t>Prade</a:t>
            </a:r>
            <a:endParaRPr lang="en-US" sz="2000" dirty="0" smtClean="0"/>
          </a:p>
          <a:p>
            <a:pPr lvl="1"/>
            <a:r>
              <a:rPr lang="en-US" sz="1800" dirty="0" smtClean="0"/>
              <a:t>Maximum specificity principle</a:t>
            </a:r>
            <a:endParaRPr lang="en-US" sz="1800" dirty="0"/>
          </a:p>
        </p:txBody>
      </p:sp>
      <p:pic>
        <p:nvPicPr>
          <p:cNvPr id="22" name="Immagine 2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8781" y="2422800"/>
            <a:ext cx="4069617" cy="2044700"/>
          </a:xfrm>
          <a:prstGeom prst="rect">
            <a:avLst/>
          </a:prstGeom>
        </p:spPr>
      </p:pic>
      <p:pic>
        <p:nvPicPr>
          <p:cNvPr id="23" name="Immagine 2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8398" y="2422800"/>
            <a:ext cx="4069616" cy="2044700"/>
          </a:xfrm>
          <a:prstGeom prst="rect">
            <a:avLst/>
          </a:prstGeom>
        </p:spPr>
      </p:pic>
      <p:pic>
        <p:nvPicPr>
          <p:cNvPr id="24" name="Immagine 2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48781" y="2422800"/>
            <a:ext cx="4069617" cy="2044700"/>
          </a:xfrm>
          <a:prstGeom prst="rect">
            <a:avLst/>
          </a:prstGeom>
        </p:spPr>
      </p:pic>
      <p:pic>
        <p:nvPicPr>
          <p:cNvPr id="25" name="Immagine 24"/>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518398" y="2422800"/>
            <a:ext cx="4069616" cy="2044700"/>
          </a:xfrm>
          <a:prstGeom prst="rect">
            <a:avLst/>
          </a:prstGeom>
        </p:spPr>
      </p:pic>
      <p:pic>
        <p:nvPicPr>
          <p:cNvPr id="26" name="Immagine 2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48781" y="2422800"/>
            <a:ext cx="4069617" cy="2044700"/>
          </a:xfrm>
          <a:prstGeom prst="rect">
            <a:avLst/>
          </a:prstGeom>
        </p:spPr>
      </p:pic>
      <p:pic>
        <p:nvPicPr>
          <p:cNvPr id="27" name="Immagine 2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18398" y="2422800"/>
            <a:ext cx="4069616" cy="2044700"/>
          </a:xfrm>
          <a:prstGeom prst="rect">
            <a:avLst/>
          </a:prstGeom>
        </p:spPr>
      </p:pic>
      <p:pic>
        <p:nvPicPr>
          <p:cNvPr id="28" name="Immagine 27"/>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448780" y="2422800"/>
            <a:ext cx="4069617" cy="2044700"/>
          </a:xfrm>
          <a:prstGeom prst="rect">
            <a:avLst/>
          </a:prstGeom>
        </p:spPr>
      </p:pic>
      <p:pic>
        <p:nvPicPr>
          <p:cNvPr id="29" name="Immagine 28"/>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4518398" y="2422800"/>
            <a:ext cx="4069616" cy="2044700"/>
          </a:xfrm>
          <a:prstGeom prst="rect">
            <a:avLst/>
          </a:prstGeom>
        </p:spPr>
      </p:pic>
      <p:pic>
        <p:nvPicPr>
          <p:cNvPr id="30" name="Immagine 29"/>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448779" y="2422800"/>
            <a:ext cx="4069617" cy="2044700"/>
          </a:xfrm>
          <a:prstGeom prst="rect">
            <a:avLst/>
          </a:prstGeom>
        </p:spPr>
      </p:pic>
      <p:pic>
        <p:nvPicPr>
          <p:cNvPr id="31" name="Immagine 30"/>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518398" y="2422800"/>
            <a:ext cx="4069617" cy="2044700"/>
          </a:xfrm>
          <a:prstGeom prst="rect">
            <a:avLst/>
          </a:prstGeom>
        </p:spPr>
      </p:pic>
      <p:pic>
        <p:nvPicPr>
          <p:cNvPr id="32" name="Immagine 31"/>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448778" y="2422802"/>
            <a:ext cx="4069617" cy="2044700"/>
          </a:xfrm>
          <a:prstGeom prst="rect">
            <a:avLst/>
          </a:prstGeom>
        </p:spPr>
      </p:pic>
      <p:pic>
        <p:nvPicPr>
          <p:cNvPr id="33" name="Immagine 32"/>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4518395" y="2422800"/>
            <a:ext cx="4069617" cy="2044700"/>
          </a:xfrm>
          <a:prstGeom prst="rect">
            <a:avLst/>
          </a:prstGeom>
        </p:spPr>
      </p:pic>
      <p:sp>
        <p:nvSpPr>
          <p:cNvPr id="5" name="Freccia a destra 4"/>
          <p:cNvSpPr/>
          <p:nvPr/>
        </p:nvSpPr>
        <p:spPr bwMode="auto">
          <a:xfrm>
            <a:off x="3709471" y="3057670"/>
            <a:ext cx="740228" cy="381000"/>
          </a:xfrm>
          <a:prstGeom prst="rightArrow">
            <a:avLst/>
          </a:prstGeom>
          <a:solidFill>
            <a:srgbClr val="FF9900"/>
          </a:solidFill>
          <a:ln w="9525" cap="flat" cmpd="sng" algn="ctr">
            <a:solidFill>
              <a:srgbClr val="003F6E"/>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hangingPunct="0">
              <a:spcBef>
                <a:spcPct val="20000"/>
              </a:spcBef>
            </a:pPr>
            <a:endParaRPr lang="en-US" smtClean="0">
              <a:solidFill>
                <a:srgbClr val="000000"/>
              </a:solidFill>
              <a:latin typeface="Arial" charset="0"/>
            </a:endParaRPr>
          </a:p>
        </p:txBody>
      </p:sp>
      <mc:AlternateContent xmlns:mc="http://schemas.openxmlformats.org/markup-compatibility/2006" xmlns:a14="http://schemas.microsoft.com/office/drawing/2010/main">
        <mc:Choice Requires="a14">
          <p:sp>
            <p:nvSpPr>
              <p:cNvPr id="6" name="Rettangolo 5"/>
              <p:cNvSpPr/>
              <p:nvPr/>
            </p:nvSpPr>
            <p:spPr>
              <a:xfrm>
                <a:off x="448781" y="5700557"/>
                <a:ext cx="4606646" cy="4049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3F6E"/>
                          </a:solidFill>
                          <a:latin typeface="Cambria Math"/>
                        </a:rPr>
                        <m:t>𝑓</m:t>
                      </m:r>
                      <m:d>
                        <m:dPr>
                          <m:ctrlPr>
                            <a:rPr lang="it-IT" sz="1800" i="1">
                              <a:solidFill>
                                <a:srgbClr val="003F6E"/>
                              </a:solidFill>
                              <a:latin typeface="Cambria Math" panose="02040503050406030204" pitchFamily="18" charset="0"/>
                            </a:rPr>
                          </m:ctrlPr>
                        </m:dPr>
                        <m:e>
                          <m:r>
                            <a:rPr lang="it-IT" sz="1800" i="1">
                              <a:solidFill>
                                <a:srgbClr val="003F6E"/>
                              </a:solidFill>
                              <a:latin typeface="Cambria Math"/>
                            </a:rPr>
                            <m:t>𝑥</m:t>
                          </m:r>
                        </m:e>
                      </m:d>
                      <m:r>
                        <a:rPr lang="it-IT" sz="1800" i="1">
                          <a:solidFill>
                            <a:srgbClr val="003F6E"/>
                          </a:solidFill>
                          <a:latin typeface="Cambria Math"/>
                          <a:ea typeface="Cambria Math"/>
                        </a:rPr>
                        <m:t>&gt;</m:t>
                      </m:r>
                      <m:sSup>
                        <m:sSupPr>
                          <m:ctrlPr>
                            <a:rPr lang="it-IT" sz="1800" i="1">
                              <a:solidFill>
                                <a:srgbClr val="003F6E"/>
                              </a:solidFill>
                              <a:latin typeface="Cambria Math" panose="02040503050406030204" pitchFamily="18" charset="0"/>
                              <a:ea typeface="Cambria Math"/>
                            </a:rPr>
                          </m:ctrlPr>
                        </m:sSupPr>
                        <m:e>
                          <m:r>
                            <a:rPr lang="it-IT" sz="1800" i="1">
                              <a:solidFill>
                                <a:srgbClr val="003F6E"/>
                              </a:solidFill>
                              <a:latin typeface="Cambria Math"/>
                              <a:ea typeface="Cambria Math"/>
                            </a:rPr>
                            <m:t>𝑥</m:t>
                          </m:r>
                        </m:e>
                        <m:sup>
                          <m:r>
                            <a:rPr lang="it-IT" sz="1800" i="1">
                              <a:solidFill>
                                <a:srgbClr val="003F6E"/>
                              </a:solidFill>
                              <a:latin typeface="Cambria Math"/>
                              <a:ea typeface="Cambria Math"/>
                            </a:rPr>
                            <m:t>𝑚</m:t>
                          </m:r>
                        </m:sup>
                      </m:sSup>
                      <m:r>
                        <a:rPr lang="it-IT" sz="1800" i="1">
                          <a:solidFill>
                            <a:srgbClr val="003F6E"/>
                          </a:solidFill>
                          <a:latin typeface="Cambria Math"/>
                          <a:ea typeface="Cambria Math"/>
                        </a:rPr>
                        <m:t> | </m:t>
                      </m:r>
                      <m:r>
                        <a:rPr lang="it-IT" sz="1800" i="1">
                          <a:solidFill>
                            <a:srgbClr val="003F6E"/>
                          </a:solidFill>
                          <a:latin typeface="Cambria Math"/>
                          <a:ea typeface="Cambria Math"/>
                        </a:rPr>
                        <m:t>𝑝</m:t>
                      </m:r>
                      <m:d>
                        <m:dPr>
                          <m:ctrlPr>
                            <a:rPr lang="it-IT" sz="1800" i="1">
                              <a:solidFill>
                                <a:srgbClr val="003F6E"/>
                              </a:solidFill>
                              <a:latin typeface="Cambria Math" panose="02040503050406030204" pitchFamily="18" charset="0"/>
                              <a:ea typeface="Cambria Math"/>
                            </a:rPr>
                          </m:ctrlPr>
                        </m:dPr>
                        <m:e>
                          <m:r>
                            <a:rPr lang="it-IT" sz="1800" i="1">
                              <a:solidFill>
                                <a:srgbClr val="003F6E"/>
                              </a:solidFill>
                              <a:latin typeface="Cambria Math"/>
                              <a:ea typeface="Cambria Math"/>
                            </a:rPr>
                            <m:t>𝑥</m:t>
                          </m:r>
                        </m:e>
                      </m:d>
                      <m:r>
                        <a:rPr lang="it-IT" sz="1800" i="1">
                          <a:solidFill>
                            <a:srgbClr val="003F6E"/>
                          </a:solidFill>
                          <a:latin typeface="Cambria Math"/>
                          <a:ea typeface="Cambria Math"/>
                        </a:rPr>
                        <m:t>=</m:t>
                      </m:r>
                      <m:r>
                        <a:rPr lang="it-IT" sz="1800" i="1">
                          <a:solidFill>
                            <a:srgbClr val="003F6E"/>
                          </a:solidFill>
                          <a:latin typeface="Cambria Math"/>
                          <a:ea typeface="Cambria Math"/>
                        </a:rPr>
                        <m:t>𝑝</m:t>
                      </m:r>
                      <m:d>
                        <m:dPr>
                          <m:ctrlPr>
                            <a:rPr lang="it-IT" sz="1800" i="1">
                              <a:solidFill>
                                <a:srgbClr val="003F6E"/>
                              </a:solidFill>
                              <a:latin typeface="Cambria Math" panose="02040503050406030204" pitchFamily="18" charset="0"/>
                              <a:ea typeface="Cambria Math"/>
                            </a:rPr>
                          </m:ctrlPr>
                        </m:dPr>
                        <m:e>
                          <m:r>
                            <a:rPr lang="it-IT" sz="1800" i="1">
                              <a:solidFill>
                                <a:srgbClr val="003F6E"/>
                              </a:solidFill>
                              <a:latin typeface="Cambria Math"/>
                              <a:ea typeface="Cambria Math"/>
                            </a:rPr>
                            <m:t>𝑓</m:t>
                          </m:r>
                          <m:d>
                            <m:dPr>
                              <m:ctrlPr>
                                <a:rPr lang="it-IT" sz="1800" i="1">
                                  <a:solidFill>
                                    <a:srgbClr val="003F6E"/>
                                  </a:solidFill>
                                  <a:latin typeface="Cambria Math" panose="02040503050406030204" pitchFamily="18" charset="0"/>
                                  <a:ea typeface="Cambria Math"/>
                                </a:rPr>
                              </m:ctrlPr>
                            </m:dPr>
                            <m:e>
                              <m:r>
                                <a:rPr lang="it-IT" sz="1800" i="1">
                                  <a:solidFill>
                                    <a:srgbClr val="003F6E"/>
                                  </a:solidFill>
                                  <a:latin typeface="Cambria Math"/>
                                  <a:ea typeface="Cambria Math"/>
                                </a:rPr>
                                <m:t>𝑥</m:t>
                              </m:r>
                            </m:e>
                          </m:d>
                        </m:e>
                      </m:d>
                      <m:r>
                        <a:rPr lang="it-IT" sz="1800" i="1">
                          <a:solidFill>
                            <a:srgbClr val="003F6E"/>
                          </a:solidFill>
                          <a:latin typeface="Cambria Math"/>
                          <a:ea typeface="Cambria Math"/>
                        </a:rPr>
                        <m:t>, ∀</m:t>
                      </m:r>
                      <m:r>
                        <a:rPr lang="it-IT" sz="1800" i="1">
                          <a:solidFill>
                            <a:srgbClr val="003F6E"/>
                          </a:solidFill>
                          <a:latin typeface="Cambria Math"/>
                          <a:ea typeface="Cambria Math"/>
                        </a:rPr>
                        <m:t>𝑥</m:t>
                      </m:r>
                      <m:r>
                        <a:rPr lang="it-IT" sz="1800" i="1">
                          <a:solidFill>
                            <a:srgbClr val="003F6E"/>
                          </a:solidFill>
                          <a:latin typeface="Cambria Math"/>
                          <a:ea typeface="Cambria Math"/>
                        </a:rPr>
                        <m:t>∈(−∞, </m:t>
                      </m:r>
                      <m:sSup>
                        <m:sSupPr>
                          <m:ctrlPr>
                            <a:rPr lang="it-IT" sz="1800" i="1">
                              <a:solidFill>
                                <a:srgbClr val="003F6E"/>
                              </a:solidFill>
                              <a:latin typeface="Cambria Math" panose="02040503050406030204" pitchFamily="18" charset="0"/>
                              <a:ea typeface="Cambria Math"/>
                            </a:rPr>
                          </m:ctrlPr>
                        </m:sSupPr>
                        <m:e>
                          <m:r>
                            <a:rPr lang="it-IT" sz="1800" i="1">
                              <a:solidFill>
                                <a:srgbClr val="003F6E"/>
                              </a:solidFill>
                              <a:latin typeface="Cambria Math"/>
                              <a:ea typeface="Cambria Math"/>
                            </a:rPr>
                            <m:t>𝑥</m:t>
                          </m:r>
                        </m:e>
                        <m:sup>
                          <m:r>
                            <a:rPr lang="it-IT" sz="1800" i="1">
                              <a:solidFill>
                                <a:srgbClr val="003F6E"/>
                              </a:solidFill>
                              <a:latin typeface="Cambria Math"/>
                              <a:ea typeface="Cambria Math"/>
                            </a:rPr>
                            <m:t>𝑚</m:t>
                          </m:r>
                        </m:sup>
                      </m:sSup>
                      <m:r>
                        <a:rPr lang="it-IT" sz="1800" i="1">
                          <a:solidFill>
                            <a:srgbClr val="003F6E"/>
                          </a:solidFill>
                          <a:latin typeface="Cambria Math"/>
                          <a:ea typeface="Cambria Math"/>
                        </a:rPr>
                        <m:t>]</m:t>
                      </m:r>
                    </m:oMath>
                  </m:oMathPara>
                </a14:m>
                <a:endParaRPr lang="it-IT" sz="1800" dirty="0">
                  <a:solidFill>
                    <a:srgbClr val="003F6E"/>
                  </a:solidFill>
                </a:endParaRPr>
              </a:p>
            </p:txBody>
          </p:sp>
        </mc:Choice>
        <mc:Fallback xmlns="">
          <p:sp>
            <p:nvSpPr>
              <p:cNvPr id="6" name="Rettangolo 5"/>
              <p:cNvSpPr>
                <a:spLocks noRot="1" noChangeAspect="1" noMove="1" noResize="1" noEditPoints="1" noAdjustHandles="1" noChangeArrowheads="1" noChangeShapeType="1" noTextEdit="1"/>
              </p:cNvSpPr>
              <p:nvPr/>
            </p:nvSpPr>
            <p:spPr>
              <a:xfrm>
                <a:off x="448781" y="5700557"/>
                <a:ext cx="4606646" cy="404983"/>
              </a:xfrm>
              <a:prstGeom prst="rect">
                <a:avLst/>
              </a:prstGeom>
              <a:blipFill rotWithShape="0">
                <a:blip r:embed="rId15"/>
                <a:stretch>
                  <a:fillRect b="-104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ttangolo 6"/>
              <p:cNvSpPr/>
              <p:nvPr/>
            </p:nvSpPr>
            <p:spPr>
              <a:xfrm>
                <a:off x="448781" y="4467500"/>
                <a:ext cx="4462632" cy="113704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800" i="1" smtClean="0">
                              <a:solidFill>
                                <a:srgbClr val="003F6E"/>
                              </a:solidFill>
                              <a:latin typeface="Cambria Math" panose="02040503050406030204" pitchFamily="18" charset="0"/>
                            </a:rPr>
                          </m:ctrlPr>
                        </m:dPr>
                        <m:e>
                          <m:eqArr>
                            <m:eqArrPr>
                              <m:ctrlPr>
                                <a:rPr lang="en-US" sz="1800" i="1">
                                  <a:solidFill>
                                    <a:srgbClr val="003F6E"/>
                                  </a:solidFill>
                                  <a:latin typeface="Cambria Math" panose="02040503050406030204" pitchFamily="18" charset="0"/>
                                </a:rPr>
                              </m:ctrlPr>
                            </m:eqArrPr>
                            <m:e>
                              <m:r>
                                <a:rPr lang="it-IT" sz="1800" i="1">
                                  <a:solidFill>
                                    <a:srgbClr val="003F6E"/>
                                  </a:solidFill>
                                  <a:latin typeface="Cambria Math"/>
                                </a:rPr>
                                <m:t>𝑟</m:t>
                              </m:r>
                              <m:d>
                                <m:dPr>
                                  <m:ctrlPr>
                                    <a:rPr lang="it-IT" sz="1800" i="1">
                                      <a:solidFill>
                                        <a:srgbClr val="003F6E"/>
                                      </a:solidFill>
                                      <a:latin typeface="Cambria Math" panose="02040503050406030204" pitchFamily="18" charset="0"/>
                                    </a:rPr>
                                  </m:ctrlPr>
                                </m:dPr>
                                <m:e>
                                  <m:r>
                                    <a:rPr lang="it-IT" sz="1800" i="1">
                                      <a:solidFill>
                                        <a:srgbClr val="003F6E"/>
                                      </a:solidFill>
                                      <a:latin typeface="Cambria Math"/>
                                    </a:rPr>
                                    <m:t>𝑥</m:t>
                                  </m:r>
                                </m:e>
                              </m:d>
                              <m:r>
                                <a:rPr lang="it-IT" sz="1800" i="1">
                                  <a:solidFill>
                                    <a:srgbClr val="003F6E"/>
                                  </a:solidFill>
                                  <a:latin typeface="Cambria Math"/>
                                </a:rPr>
                                <m:t>=1−</m:t>
                              </m:r>
                              <m:nary>
                                <m:naryPr>
                                  <m:ctrlPr>
                                    <a:rPr lang="it-IT" sz="1800" i="1">
                                      <a:solidFill>
                                        <a:srgbClr val="003F6E"/>
                                      </a:solidFill>
                                      <a:latin typeface="Cambria Math" panose="02040503050406030204" pitchFamily="18" charset="0"/>
                                    </a:rPr>
                                  </m:ctrlPr>
                                </m:naryPr>
                                <m:sub>
                                  <m:r>
                                    <m:rPr>
                                      <m:brk m:alnAt="23"/>
                                    </m:rPr>
                                    <a:rPr lang="it-IT" sz="1800" i="1">
                                      <a:solidFill>
                                        <a:srgbClr val="003F6E"/>
                                      </a:solidFill>
                                      <a:latin typeface="Cambria Math"/>
                                    </a:rPr>
                                    <m:t>𝑥</m:t>
                                  </m:r>
                                </m:sub>
                                <m:sup>
                                  <m:r>
                                    <a:rPr lang="it-IT" sz="1800" i="1">
                                      <a:solidFill>
                                        <a:srgbClr val="003F6E"/>
                                      </a:solidFill>
                                      <a:latin typeface="Cambria Math"/>
                                    </a:rPr>
                                    <m:t>𝑓</m:t>
                                  </m:r>
                                  <m:r>
                                    <a:rPr lang="it-IT" sz="1800" i="1">
                                      <a:solidFill>
                                        <a:srgbClr val="003F6E"/>
                                      </a:solidFill>
                                      <a:latin typeface="Cambria Math"/>
                                    </a:rPr>
                                    <m:t>(</m:t>
                                  </m:r>
                                  <m:r>
                                    <a:rPr lang="it-IT" sz="1800" i="1">
                                      <a:solidFill>
                                        <a:srgbClr val="003F6E"/>
                                      </a:solidFill>
                                      <a:latin typeface="Cambria Math"/>
                                    </a:rPr>
                                    <m:t>𝑥</m:t>
                                  </m:r>
                                  <m:r>
                                    <a:rPr lang="it-IT" sz="1800" i="1">
                                      <a:solidFill>
                                        <a:srgbClr val="003F6E"/>
                                      </a:solidFill>
                                      <a:latin typeface="Cambria Math"/>
                                    </a:rPr>
                                    <m:t>)</m:t>
                                  </m:r>
                                </m:sup>
                                <m:e>
                                  <m:r>
                                    <a:rPr lang="it-IT" sz="1800" i="1">
                                      <a:solidFill>
                                        <a:srgbClr val="003F6E"/>
                                      </a:solidFill>
                                      <a:latin typeface="Cambria Math"/>
                                    </a:rPr>
                                    <m:t>𝑝</m:t>
                                  </m:r>
                                  <m:d>
                                    <m:dPr>
                                      <m:ctrlPr>
                                        <a:rPr lang="it-IT" sz="1800" i="1">
                                          <a:solidFill>
                                            <a:srgbClr val="003F6E"/>
                                          </a:solidFill>
                                          <a:latin typeface="Cambria Math" panose="02040503050406030204" pitchFamily="18" charset="0"/>
                                        </a:rPr>
                                      </m:ctrlPr>
                                    </m:dPr>
                                    <m:e>
                                      <m:r>
                                        <a:rPr lang="it-IT" sz="1800" i="1">
                                          <a:solidFill>
                                            <a:srgbClr val="003F6E"/>
                                          </a:solidFill>
                                          <a:latin typeface="Cambria Math"/>
                                        </a:rPr>
                                        <m:t>𝜒</m:t>
                                      </m:r>
                                    </m:e>
                                  </m:d>
                                  <m:r>
                                    <a:rPr lang="it-IT" sz="1800" i="1">
                                      <a:solidFill>
                                        <a:srgbClr val="003F6E"/>
                                      </a:solidFill>
                                      <a:latin typeface="Cambria Math"/>
                                    </a:rPr>
                                    <m:t>𝑑</m:t>
                                  </m:r>
                                  <m:r>
                                    <a:rPr lang="it-IT" sz="1800" i="1">
                                      <a:solidFill>
                                        <a:srgbClr val="003F6E"/>
                                      </a:solidFill>
                                      <a:latin typeface="Cambria Math"/>
                                    </a:rPr>
                                    <m:t>𝜒</m:t>
                                  </m:r>
                                  <m:r>
                                    <a:rPr lang="it-IT" sz="1800" i="1">
                                      <a:solidFill>
                                        <a:srgbClr val="003F6E"/>
                                      </a:solidFill>
                                      <a:latin typeface="Cambria Math"/>
                                    </a:rPr>
                                    <m:t>   ∀</m:t>
                                  </m:r>
                                  <m:r>
                                    <a:rPr lang="it-IT" sz="1800" i="1">
                                      <a:solidFill>
                                        <a:srgbClr val="003F6E"/>
                                      </a:solidFill>
                                      <a:latin typeface="Cambria Math"/>
                                    </a:rPr>
                                    <m:t>𝑥</m:t>
                                  </m:r>
                                  <m:r>
                                    <a:rPr lang="it-IT" sz="1800" i="1">
                                      <a:solidFill>
                                        <a:srgbClr val="003F6E"/>
                                      </a:solidFill>
                                      <a:latin typeface="Cambria Math"/>
                                    </a:rPr>
                                    <m:t>∈(−∞, </m:t>
                                  </m:r>
                                  <m:sSup>
                                    <m:sSupPr>
                                      <m:ctrlPr>
                                        <a:rPr lang="it-IT" sz="1800" i="1">
                                          <a:solidFill>
                                            <a:srgbClr val="003F6E"/>
                                          </a:solidFill>
                                          <a:latin typeface="Cambria Math" panose="02040503050406030204" pitchFamily="18" charset="0"/>
                                          <a:ea typeface="Cambria Math"/>
                                        </a:rPr>
                                      </m:ctrlPr>
                                    </m:sSupPr>
                                    <m:e>
                                      <m:r>
                                        <a:rPr lang="it-IT" sz="1800" i="1">
                                          <a:solidFill>
                                            <a:srgbClr val="003F6E"/>
                                          </a:solidFill>
                                          <a:latin typeface="Cambria Math"/>
                                          <a:ea typeface="Cambria Math"/>
                                        </a:rPr>
                                        <m:t>𝑥</m:t>
                                      </m:r>
                                    </m:e>
                                    <m:sup>
                                      <m:r>
                                        <a:rPr lang="it-IT" sz="1800" b="0" i="1" smtClean="0">
                                          <a:solidFill>
                                            <a:srgbClr val="003F6E"/>
                                          </a:solidFill>
                                          <a:latin typeface="Cambria Math"/>
                                          <a:ea typeface="Cambria Math"/>
                                        </a:rPr>
                                        <m:t>𝑚</m:t>
                                      </m:r>
                                    </m:sup>
                                  </m:sSup>
                                  <m:r>
                                    <a:rPr lang="it-IT" sz="1800" i="1">
                                      <a:solidFill>
                                        <a:srgbClr val="003F6E"/>
                                      </a:solidFill>
                                      <a:latin typeface="Cambria Math"/>
                                    </a:rPr>
                                    <m:t>]</m:t>
                                  </m:r>
                                </m:e>
                              </m:nary>
                            </m:e>
                            <m:e>
                              <m:r>
                                <a:rPr lang="it-IT" sz="1800" i="1">
                                  <a:solidFill>
                                    <a:srgbClr val="003F6E"/>
                                  </a:solidFill>
                                  <a:latin typeface="Cambria Math"/>
                                </a:rPr>
                                <m:t>𝑟</m:t>
                              </m:r>
                              <m:d>
                                <m:dPr>
                                  <m:ctrlPr>
                                    <a:rPr lang="it-IT" sz="1800" i="1">
                                      <a:solidFill>
                                        <a:srgbClr val="003F6E"/>
                                      </a:solidFill>
                                      <a:latin typeface="Cambria Math" panose="02040503050406030204" pitchFamily="18" charset="0"/>
                                    </a:rPr>
                                  </m:ctrlPr>
                                </m:dPr>
                                <m:e>
                                  <m:r>
                                    <a:rPr lang="it-IT" sz="1800" i="1">
                                      <a:solidFill>
                                        <a:srgbClr val="003F6E"/>
                                      </a:solidFill>
                                      <a:latin typeface="Cambria Math"/>
                                    </a:rPr>
                                    <m:t>𝑥</m:t>
                                  </m:r>
                                </m:e>
                              </m:d>
                              <m:r>
                                <a:rPr lang="it-IT" sz="1800" i="1">
                                  <a:solidFill>
                                    <a:srgbClr val="003F6E"/>
                                  </a:solidFill>
                                  <a:latin typeface="Cambria Math"/>
                                </a:rPr>
                                <m:t>=</m:t>
                              </m:r>
                              <m:r>
                                <a:rPr lang="it-IT" sz="1800" i="1">
                                  <a:solidFill>
                                    <a:srgbClr val="003F6E"/>
                                  </a:solidFill>
                                  <a:latin typeface="Cambria Math"/>
                                </a:rPr>
                                <m:t>𝑟</m:t>
                              </m:r>
                              <m:d>
                                <m:dPr>
                                  <m:ctrlPr>
                                    <a:rPr lang="it-IT" sz="1800" i="1">
                                      <a:solidFill>
                                        <a:srgbClr val="003F6E"/>
                                      </a:solidFill>
                                      <a:latin typeface="Cambria Math" panose="02040503050406030204" pitchFamily="18" charset="0"/>
                                    </a:rPr>
                                  </m:ctrlPr>
                                </m:dPr>
                                <m:e>
                                  <m:sSup>
                                    <m:sSupPr>
                                      <m:ctrlPr>
                                        <a:rPr lang="it-IT" sz="1800" i="1">
                                          <a:solidFill>
                                            <a:srgbClr val="003F6E"/>
                                          </a:solidFill>
                                          <a:latin typeface="Cambria Math" panose="02040503050406030204" pitchFamily="18" charset="0"/>
                                        </a:rPr>
                                      </m:ctrlPr>
                                    </m:sSupPr>
                                    <m:e>
                                      <m:r>
                                        <a:rPr lang="it-IT" sz="1800" i="1">
                                          <a:solidFill>
                                            <a:srgbClr val="003F6E"/>
                                          </a:solidFill>
                                          <a:latin typeface="Cambria Math"/>
                                        </a:rPr>
                                        <m:t>𝑓</m:t>
                                      </m:r>
                                    </m:e>
                                    <m:sup>
                                      <m:r>
                                        <a:rPr lang="it-IT" sz="1800" i="1">
                                          <a:solidFill>
                                            <a:srgbClr val="003F6E"/>
                                          </a:solidFill>
                                          <a:latin typeface="Cambria Math"/>
                                        </a:rPr>
                                        <m:t>−1</m:t>
                                      </m:r>
                                    </m:sup>
                                  </m:sSup>
                                  <m:d>
                                    <m:dPr>
                                      <m:ctrlPr>
                                        <a:rPr lang="it-IT" sz="1800" i="1">
                                          <a:solidFill>
                                            <a:srgbClr val="003F6E"/>
                                          </a:solidFill>
                                          <a:latin typeface="Cambria Math" panose="02040503050406030204" pitchFamily="18" charset="0"/>
                                        </a:rPr>
                                      </m:ctrlPr>
                                    </m:dPr>
                                    <m:e>
                                      <m:r>
                                        <a:rPr lang="it-IT" sz="1800" i="1">
                                          <a:solidFill>
                                            <a:srgbClr val="003F6E"/>
                                          </a:solidFill>
                                          <a:latin typeface="Cambria Math"/>
                                        </a:rPr>
                                        <m:t>𝑥</m:t>
                                      </m:r>
                                    </m:e>
                                  </m:d>
                                </m:e>
                              </m:d>
                              <m:r>
                                <a:rPr lang="it-IT" sz="1800" i="1">
                                  <a:solidFill>
                                    <a:srgbClr val="003F6E"/>
                                  </a:solidFill>
                                  <a:latin typeface="Cambria Math"/>
                                </a:rPr>
                                <m:t>                ∀</m:t>
                              </m:r>
                              <m:r>
                                <a:rPr lang="it-IT" sz="1800" i="1">
                                  <a:solidFill>
                                    <a:srgbClr val="003F6E"/>
                                  </a:solidFill>
                                  <a:latin typeface="Cambria Math"/>
                                </a:rPr>
                                <m:t>𝑥</m:t>
                              </m:r>
                              <m:r>
                                <a:rPr lang="it-IT" sz="1800" i="1">
                                  <a:solidFill>
                                    <a:srgbClr val="003F6E"/>
                                  </a:solidFill>
                                  <a:latin typeface="Cambria Math"/>
                                </a:rPr>
                                <m:t>∈[</m:t>
                              </m:r>
                              <m:sSup>
                                <m:sSupPr>
                                  <m:ctrlPr>
                                    <a:rPr lang="it-IT" sz="1800" i="1">
                                      <a:solidFill>
                                        <a:srgbClr val="003F6E"/>
                                      </a:solidFill>
                                      <a:latin typeface="Cambria Math" panose="02040503050406030204" pitchFamily="18" charset="0"/>
                                    </a:rPr>
                                  </m:ctrlPr>
                                </m:sSupPr>
                                <m:e>
                                  <m:r>
                                    <a:rPr lang="it-IT" sz="1800" i="1">
                                      <a:solidFill>
                                        <a:srgbClr val="003F6E"/>
                                      </a:solidFill>
                                      <a:latin typeface="Cambria Math"/>
                                    </a:rPr>
                                    <m:t>𝑥</m:t>
                                  </m:r>
                                </m:e>
                                <m:sup>
                                  <m:r>
                                    <a:rPr lang="it-IT" sz="1800" b="0" i="1" smtClean="0">
                                      <a:solidFill>
                                        <a:srgbClr val="003F6E"/>
                                      </a:solidFill>
                                      <a:latin typeface="Cambria Math"/>
                                    </a:rPr>
                                    <m:t>𝑚</m:t>
                                  </m:r>
                                </m:sup>
                              </m:sSup>
                              <m:r>
                                <a:rPr lang="it-IT" sz="1800" i="1">
                                  <a:solidFill>
                                    <a:srgbClr val="003F6E"/>
                                  </a:solidFill>
                                  <a:latin typeface="Cambria Math"/>
                                </a:rPr>
                                <m:t>, +</m:t>
                              </m:r>
                              <m:r>
                                <a:rPr lang="it-IT" sz="1800" i="1">
                                  <a:solidFill>
                                    <a:srgbClr val="003F6E"/>
                                  </a:solidFill>
                                  <a:latin typeface="Cambria Math"/>
                                  <a:ea typeface="Cambria Math"/>
                                </a:rPr>
                                <m:t>∞</m:t>
                              </m:r>
                              <m:r>
                                <a:rPr lang="it-IT" sz="1800" i="1">
                                  <a:solidFill>
                                    <a:srgbClr val="003F6E"/>
                                  </a:solidFill>
                                  <a:latin typeface="Cambria Math"/>
                                </a:rPr>
                                <m:t>)</m:t>
                              </m:r>
                            </m:e>
                          </m:eqArr>
                        </m:e>
                      </m:d>
                    </m:oMath>
                  </m:oMathPara>
                </a14:m>
                <a:endParaRPr lang="it-IT" sz="1800" dirty="0"/>
              </a:p>
            </p:txBody>
          </p:sp>
        </mc:Choice>
        <mc:Fallback xmlns="">
          <p:sp>
            <p:nvSpPr>
              <p:cNvPr id="7" name="Rettangolo 6"/>
              <p:cNvSpPr>
                <a:spLocks noRot="1" noChangeAspect="1" noMove="1" noResize="1" noEditPoints="1" noAdjustHandles="1" noChangeArrowheads="1" noChangeShapeType="1" noTextEdit="1"/>
              </p:cNvSpPr>
              <p:nvPr/>
            </p:nvSpPr>
            <p:spPr>
              <a:xfrm>
                <a:off x="448781" y="4467500"/>
                <a:ext cx="4462632" cy="1137043"/>
              </a:xfrm>
              <a:prstGeom prst="rect">
                <a:avLst/>
              </a:prstGeom>
              <a:blipFill rotWithShape="0">
                <a:blip r:embed="rId1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69710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10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childTnLst>
                                </p:cTn>
                              </p:par>
                              <p:par>
                                <p:cTn id="16" presetID="10" presetClass="entr" presetSubtype="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childTnLst>
                                </p:cTn>
                              </p:par>
                              <p:par>
                                <p:cTn id="23" presetID="10"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childTnLst>
                                </p:cTn>
                              </p:par>
                              <p:par>
                                <p:cTn id="30" presetID="10" presetClass="entr" presetSubtype="0" fill="hold"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childTnLst>
                                </p:cTn>
                              </p:par>
                              <p:par>
                                <p:cTn id="37" presetID="10"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2-D probability-possibility transformation</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18</a:t>
            </a:fld>
            <a:endParaRPr lang="it-IT" dirty="0"/>
          </a:p>
        </p:txBody>
      </p:sp>
      <p:sp>
        <p:nvSpPr>
          <p:cNvPr id="12" name="Segnaposto contenuto 11"/>
          <p:cNvSpPr>
            <a:spLocks noGrp="1"/>
          </p:cNvSpPr>
          <p:nvPr>
            <p:ph sz="quarter" idx="13"/>
          </p:nvPr>
        </p:nvSpPr>
        <p:spPr>
          <a:xfrm>
            <a:off x="702733" y="903819"/>
            <a:ext cx="8255000" cy="1054690"/>
          </a:xfrm>
        </p:spPr>
        <p:txBody>
          <a:bodyPr/>
          <a:lstStyle/>
          <a:p>
            <a:r>
              <a:rPr lang="en-US" sz="2000" dirty="0" smtClean="0"/>
              <a:t>A joint PD is maximally specific only if its marginal distributions are maximally specific</a:t>
            </a:r>
            <a:endParaRPr lang="en-US" sz="1000" dirty="0" smtClean="0"/>
          </a:p>
          <a:p>
            <a:pPr lvl="1"/>
            <a:r>
              <a:rPr lang="en-US" sz="1800" dirty="0" smtClean="0"/>
              <a:t>The choice of the coordinate system is arbitrary</a:t>
            </a:r>
            <a:endParaRPr lang="en-US" sz="800" dirty="0" smtClean="0"/>
          </a:p>
        </p:txBody>
      </p:sp>
      <p:pic>
        <p:nvPicPr>
          <p:cNvPr id="9" name="Immagin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6701" y="4204333"/>
            <a:ext cx="3596647" cy="2164084"/>
          </a:xfrm>
          <a:prstGeom prst="rect">
            <a:avLst/>
          </a:prstGeom>
        </p:spPr>
      </p:pic>
      <p:pic>
        <p:nvPicPr>
          <p:cNvPr id="14" name="Immagine 1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21601" y="4204333"/>
            <a:ext cx="3596647" cy="2164084"/>
          </a:xfrm>
          <a:prstGeom prst="rect">
            <a:avLst/>
          </a:prstGeom>
        </p:spPr>
      </p:pic>
      <p:pic>
        <p:nvPicPr>
          <p:cNvPr id="15" name="Immagin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06701" y="4204333"/>
            <a:ext cx="3596647" cy="2164084"/>
          </a:xfrm>
          <a:prstGeom prst="rect">
            <a:avLst/>
          </a:prstGeom>
        </p:spPr>
      </p:pic>
      <p:pic>
        <p:nvPicPr>
          <p:cNvPr id="16" name="Immagine 1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220000" y="4204800"/>
            <a:ext cx="3596647" cy="2164084"/>
          </a:xfrm>
          <a:prstGeom prst="rect">
            <a:avLst/>
          </a:prstGeom>
        </p:spPr>
      </p:pic>
      <p:pic>
        <p:nvPicPr>
          <p:cNvPr id="17" name="Immagine 1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06701" y="4204333"/>
            <a:ext cx="3596647" cy="2164084"/>
          </a:xfrm>
          <a:prstGeom prst="rect">
            <a:avLst/>
          </a:prstGeom>
        </p:spPr>
      </p:pic>
      <p:pic>
        <p:nvPicPr>
          <p:cNvPr id="18" name="Immagine 17"/>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220000" y="4204800"/>
            <a:ext cx="3596647" cy="2164084"/>
          </a:xfrm>
          <a:prstGeom prst="rect">
            <a:avLst/>
          </a:prstGeom>
        </p:spPr>
      </p:pic>
      <p:pic>
        <p:nvPicPr>
          <p:cNvPr id="19" name="Immagine 18"/>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06701" y="4204333"/>
            <a:ext cx="3596647" cy="2164084"/>
          </a:xfrm>
          <a:prstGeom prst="rect">
            <a:avLst/>
          </a:prstGeom>
        </p:spPr>
      </p:pic>
      <p:pic>
        <p:nvPicPr>
          <p:cNvPr id="20" name="Immagine 19"/>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5220000" y="4204800"/>
            <a:ext cx="3596647" cy="2164084"/>
          </a:xfrm>
          <a:prstGeom prst="rect">
            <a:avLst/>
          </a:prstGeom>
        </p:spPr>
      </p:pic>
      <p:pic>
        <p:nvPicPr>
          <p:cNvPr id="21" name="Immagine 20"/>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306700" y="4204333"/>
            <a:ext cx="3596647" cy="2164084"/>
          </a:xfrm>
          <a:prstGeom prst="rect">
            <a:avLst/>
          </a:prstGeom>
        </p:spPr>
      </p:pic>
      <p:pic>
        <p:nvPicPr>
          <p:cNvPr id="22" name="Immagine 21"/>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5220000" y="4204800"/>
            <a:ext cx="3596647" cy="2164084"/>
          </a:xfrm>
          <a:prstGeom prst="rect">
            <a:avLst/>
          </a:prstGeom>
        </p:spPr>
      </p:pic>
      <p:pic>
        <p:nvPicPr>
          <p:cNvPr id="23" name="Immagine 2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6701" y="4204333"/>
            <a:ext cx="3596647" cy="2164084"/>
          </a:xfrm>
          <a:prstGeom prst="rect">
            <a:avLst/>
          </a:prstGeom>
        </p:spPr>
      </p:pic>
      <p:sp>
        <p:nvSpPr>
          <p:cNvPr id="26" name="Freccia a destra 25"/>
          <p:cNvSpPr/>
          <p:nvPr/>
        </p:nvSpPr>
        <p:spPr bwMode="auto">
          <a:xfrm>
            <a:off x="4067177" y="5040089"/>
            <a:ext cx="740228" cy="381000"/>
          </a:xfrm>
          <a:prstGeom prst="rightArrow">
            <a:avLst/>
          </a:prstGeom>
          <a:solidFill>
            <a:srgbClr val="FF9900"/>
          </a:solidFill>
          <a:ln w="9525" cap="flat" cmpd="sng" algn="ctr">
            <a:solidFill>
              <a:srgbClr val="003F6E"/>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pic>
        <p:nvPicPr>
          <p:cNvPr id="5" name="Immagine 4"/>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5221601" y="4204800"/>
            <a:ext cx="3596647" cy="2164084"/>
          </a:xfrm>
          <a:prstGeom prst="rect">
            <a:avLst/>
          </a:prstGeom>
        </p:spPr>
      </p:pic>
      <p:pic>
        <p:nvPicPr>
          <p:cNvPr id="6" name="Immagine 5"/>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5221601" y="4204333"/>
            <a:ext cx="3596647" cy="2164084"/>
          </a:xfrm>
          <a:prstGeom prst="rect">
            <a:avLst/>
          </a:prstGeom>
        </p:spPr>
      </p:pic>
      <p:sp>
        <p:nvSpPr>
          <p:cNvPr id="4" name="CasellaDiTesto 3"/>
          <p:cNvSpPr txBox="1"/>
          <p:nvPr/>
        </p:nvSpPr>
        <p:spPr>
          <a:xfrm>
            <a:off x="396400" y="2276913"/>
            <a:ext cx="213200" cy="307777"/>
          </a:xfrm>
          <a:prstGeom prst="rect">
            <a:avLst/>
          </a:prstGeom>
          <a:noFill/>
        </p:spPr>
        <p:txBody>
          <a:bodyPr wrap="none" lIns="0" tIns="0" rIns="0" bIns="0" rtlCol="0">
            <a:spAutoFit/>
          </a:bodyPr>
          <a:lstStyle/>
          <a:p>
            <a:r>
              <a:rPr lang="it-IT" sz="2000" i="1" dirty="0" smtClean="0">
                <a:solidFill>
                  <a:srgbClr val="003F6E"/>
                </a:solidFill>
              </a:rPr>
              <a:t>1.</a:t>
            </a:r>
            <a:endParaRPr lang="it-IT" sz="2000" i="1" dirty="0">
              <a:solidFill>
                <a:srgbClr val="003F6E"/>
              </a:solidFill>
            </a:endParaRPr>
          </a:p>
        </p:txBody>
      </p:sp>
      <p:sp>
        <p:nvSpPr>
          <p:cNvPr id="29" name="CasellaDiTesto 28"/>
          <p:cNvSpPr txBox="1"/>
          <p:nvPr/>
        </p:nvSpPr>
        <p:spPr>
          <a:xfrm>
            <a:off x="396400" y="3395271"/>
            <a:ext cx="213200" cy="307777"/>
          </a:xfrm>
          <a:prstGeom prst="rect">
            <a:avLst/>
          </a:prstGeom>
          <a:noFill/>
        </p:spPr>
        <p:txBody>
          <a:bodyPr wrap="none" lIns="0" tIns="0" rIns="0" bIns="0" rtlCol="0">
            <a:spAutoFit/>
          </a:bodyPr>
          <a:lstStyle/>
          <a:p>
            <a:r>
              <a:rPr lang="it-IT" sz="2000" i="1" dirty="0" smtClean="0">
                <a:solidFill>
                  <a:srgbClr val="003F6E"/>
                </a:solidFill>
              </a:rPr>
              <a:t>2.</a:t>
            </a:r>
            <a:endParaRPr lang="it-IT" sz="2000" i="1" dirty="0">
              <a:solidFill>
                <a:srgbClr val="003F6E"/>
              </a:solidFill>
            </a:endParaRPr>
          </a:p>
        </p:txBody>
      </p:sp>
      <p:sp>
        <p:nvSpPr>
          <p:cNvPr id="30" name="CasellaDiTesto 29"/>
          <p:cNvSpPr txBox="1"/>
          <p:nvPr/>
        </p:nvSpPr>
        <p:spPr>
          <a:xfrm>
            <a:off x="5113400" y="2276913"/>
            <a:ext cx="213200" cy="307777"/>
          </a:xfrm>
          <a:prstGeom prst="rect">
            <a:avLst/>
          </a:prstGeom>
          <a:noFill/>
        </p:spPr>
        <p:txBody>
          <a:bodyPr wrap="none" lIns="0" tIns="0" rIns="0" bIns="0" rtlCol="0">
            <a:spAutoFit/>
          </a:bodyPr>
          <a:lstStyle/>
          <a:p>
            <a:r>
              <a:rPr lang="it-IT" sz="2000" i="1" dirty="0" smtClean="0">
                <a:solidFill>
                  <a:srgbClr val="003F6E"/>
                </a:solidFill>
              </a:rPr>
              <a:t>3.</a:t>
            </a:r>
            <a:endParaRPr lang="it-IT" sz="2000" i="1" dirty="0">
              <a:solidFill>
                <a:srgbClr val="003F6E"/>
              </a:solidFill>
            </a:endParaRPr>
          </a:p>
        </p:txBody>
      </p:sp>
      <p:sp>
        <p:nvSpPr>
          <p:cNvPr id="31" name="CasellaDiTesto 30"/>
          <p:cNvSpPr txBox="1"/>
          <p:nvPr/>
        </p:nvSpPr>
        <p:spPr>
          <a:xfrm>
            <a:off x="5109875" y="3395271"/>
            <a:ext cx="213200" cy="307777"/>
          </a:xfrm>
          <a:prstGeom prst="rect">
            <a:avLst/>
          </a:prstGeom>
          <a:noFill/>
        </p:spPr>
        <p:txBody>
          <a:bodyPr wrap="none" lIns="0" tIns="0" rIns="0" bIns="0" rtlCol="0">
            <a:spAutoFit/>
          </a:bodyPr>
          <a:lstStyle/>
          <a:p>
            <a:r>
              <a:rPr lang="it-IT" sz="2000" i="1" dirty="0" smtClean="0">
                <a:solidFill>
                  <a:srgbClr val="003F6E"/>
                </a:solidFill>
              </a:rPr>
              <a:t>4.</a:t>
            </a:r>
            <a:endParaRPr lang="it-IT" sz="2000" i="1" dirty="0">
              <a:solidFill>
                <a:srgbClr val="003F6E"/>
              </a:solidFill>
            </a:endParaRPr>
          </a:p>
        </p:txBody>
      </p:sp>
      <mc:AlternateContent xmlns:mc="http://schemas.openxmlformats.org/markup-compatibility/2006" xmlns:a14="http://schemas.microsoft.com/office/drawing/2010/main">
        <mc:Choice Requires="a14">
          <p:sp>
            <p:nvSpPr>
              <p:cNvPr id="7" name="CasellaDiTesto 6"/>
              <p:cNvSpPr txBox="1"/>
              <p:nvPr/>
            </p:nvSpPr>
            <p:spPr>
              <a:xfrm>
                <a:off x="701988" y="2151814"/>
                <a:ext cx="3708515" cy="5579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m>
                        <m:mPr>
                          <m:mcs>
                            <m:mc>
                              <m:mcPr>
                                <m:count m:val="1"/>
                                <m:mcJc m:val="center"/>
                              </m:mcPr>
                            </m:mc>
                          </m:mcs>
                          <m:ctrlPr>
                            <a:rPr lang="it-IT" sz="1800" i="1" smtClean="0">
                              <a:solidFill>
                                <a:srgbClr val="003F6E"/>
                              </a:solidFill>
                              <a:latin typeface="Cambria Math" panose="02040503050406030204" pitchFamily="18" charset="0"/>
                            </a:rPr>
                          </m:ctrlPr>
                        </m:mPr>
                        <m:mr>
                          <m:e>
                            <m:sSup>
                              <m:sSupPr>
                                <m:ctrlPr>
                                  <a:rPr lang="it-IT" sz="1800" b="0" i="1" smtClean="0">
                                    <a:solidFill>
                                      <a:srgbClr val="003F6E"/>
                                    </a:solidFill>
                                    <a:latin typeface="Cambria Math" panose="02040503050406030204" pitchFamily="18" charset="0"/>
                                  </a:rPr>
                                </m:ctrlPr>
                              </m:sSupPr>
                              <m:e>
                                <m:r>
                                  <m:rPr>
                                    <m:brk m:alnAt="7"/>
                                  </m:rPr>
                                  <a:rPr lang="it-IT" sz="1800" b="0" i="1" smtClean="0">
                                    <a:solidFill>
                                      <a:srgbClr val="003F6E"/>
                                    </a:solidFill>
                                    <a:latin typeface="Cambria Math" panose="02040503050406030204" pitchFamily="18" charset="0"/>
                                  </a:rPr>
                                  <m:t>𝑥</m:t>
                                </m:r>
                              </m:e>
                              <m:sup>
                                <m:r>
                                  <a:rPr lang="it-IT" sz="1800" b="0" i="1" smtClean="0">
                                    <a:solidFill>
                                      <a:srgbClr val="003F6E"/>
                                    </a:solidFill>
                                    <a:latin typeface="Cambria Math" panose="02040503050406030204" pitchFamily="18" charset="0"/>
                                  </a:rPr>
                                  <m:t>′</m:t>
                                </m:r>
                              </m:sup>
                            </m:sSup>
                            <m:r>
                              <m:rPr>
                                <m:brk m:alnAt="7"/>
                              </m:rPr>
                              <a:rPr lang="it-IT" sz="1800" b="0" i="1" smtClean="0">
                                <a:solidFill>
                                  <a:srgbClr val="003F6E"/>
                                </a:solidFill>
                                <a:latin typeface="Cambria Math" panose="02040503050406030204" pitchFamily="18" charset="0"/>
                              </a:rPr>
                              <m:t>=</m:t>
                            </m:r>
                            <m:d>
                              <m:dPr>
                                <m:ctrlPr>
                                  <a:rPr lang="it-IT" sz="1800" b="0" i="1" smtClean="0">
                                    <a:solidFill>
                                      <a:srgbClr val="003F6E"/>
                                    </a:solidFill>
                                    <a:latin typeface="Cambria Math" panose="02040503050406030204" pitchFamily="18" charset="0"/>
                                  </a:rPr>
                                </m:ctrlPr>
                              </m:dPr>
                              <m:e>
                                <m:r>
                                  <a:rPr lang="it-IT" sz="1800" b="0" i="1" smtClean="0">
                                    <a:solidFill>
                                      <a:srgbClr val="003F6E"/>
                                    </a:solidFill>
                                    <a:latin typeface="Cambria Math" panose="02040503050406030204" pitchFamily="18" charset="0"/>
                                  </a:rPr>
                                  <m:t>𝑥</m:t>
                                </m:r>
                                <m:r>
                                  <a:rPr lang="it-IT" sz="1800" b="0" i="1" smtClean="0">
                                    <a:solidFill>
                                      <a:srgbClr val="003F6E"/>
                                    </a:solidFill>
                                    <a:latin typeface="Cambria Math" panose="02040503050406030204" pitchFamily="18" charset="0"/>
                                  </a:rPr>
                                  <m:t>−</m:t>
                                </m:r>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𝑥</m:t>
                                    </m:r>
                                  </m:e>
                                  <m:sup>
                                    <m:r>
                                      <a:rPr lang="it-IT" sz="1800" b="0" i="1" smtClean="0">
                                        <a:solidFill>
                                          <a:srgbClr val="003F6E"/>
                                        </a:solidFill>
                                        <a:latin typeface="Cambria Math" panose="02040503050406030204" pitchFamily="18" charset="0"/>
                                      </a:rPr>
                                      <m:t>𝑚</m:t>
                                    </m:r>
                                  </m:sup>
                                </m:sSup>
                              </m:e>
                            </m:d>
                            <m:func>
                              <m:funcPr>
                                <m:ctrlPr>
                                  <a:rPr lang="it-IT" sz="1800" b="0" i="1" smtClean="0">
                                    <a:solidFill>
                                      <a:srgbClr val="003F6E"/>
                                    </a:solidFill>
                                    <a:latin typeface="Cambria Math" panose="02040503050406030204" pitchFamily="18" charset="0"/>
                                  </a:rPr>
                                </m:ctrlPr>
                              </m:funcPr>
                              <m:fName>
                                <m:r>
                                  <m:rPr>
                                    <m:sty m:val="p"/>
                                    <m:brk m:alnAt="7"/>
                                  </m:rPr>
                                  <a:rPr lang="it-IT" sz="1800" b="0" i="0" smtClean="0">
                                    <a:solidFill>
                                      <a:srgbClr val="003F6E"/>
                                    </a:solidFill>
                                    <a:latin typeface="Cambria Math" panose="02040503050406030204" pitchFamily="18" charset="0"/>
                                  </a:rPr>
                                  <m:t>c</m:t>
                                </m:r>
                                <m:r>
                                  <m:rPr>
                                    <m:sty m:val="p"/>
                                  </m:rPr>
                                  <a:rPr lang="it-IT" sz="1800" b="0" i="0" smtClean="0">
                                    <a:solidFill>
                                      <a:srgbClr val="003F6E"/>
                                    </a:solidFill>
                                    <a:latin typeface="Cambria Math" panose="02040503050406030204" pitchFamily="18" charset="0"/>
                                  </a:rPr>
                                  <m:t>os</m:t>
                                </m:r>
                              </m:fName>
                              <m:e>
                                <m:r>
                                  <a:rPr lang="it-IT" sz="1800" b="0" i="1" smtClean="0">
                                    <a:solidFill>
                                      <a:srgbClr val="003F6E"/>
                                    </a:solidFill>
                                    <a:latin typeface="Cambria Math" panose="02040503050406030204" pitchFamily="18" charset="0"/>
                                    <a:ea typeface="Cambria Math" panose="02040503050406030204" pitchFamily="18" charset="0"/>
                                  </a:rPr>
                                  <m:t>𝜗</m:t>
                                </m:r>
                              </m:e>
                            </m:func>
                            <m:r>
                              <m:rPr>
                                <m:brk m:alnAt="7"/>
                              </m:rPr>
                              <a:rPr lang="it-IT" sz="1800" b="0" i="1" smtClean="0">
                                <a:solidFill>
                                  <a:srgbClr val="003F6E"/>
                                </a:solidFill>
                                <a:latin typeface="Cambria Math" panose="02040503050406030204" pitchFamily="18" charset="0"/>
                              </a:rPr>
                              <m:t>−</m:t>
                            </m:r>
                            <m:d>
                              <m:dPr>
                                <m:ctrlPr>
                                  <a:rPr lang="it-IT" sz="1800" b="0" i="1" smtClean="0">
                                    <a:solidFill>
                                      <a:srgbClr val="003F6E"/>
                                    </a:solidFill>
                                    <a:latin typeface="Cambria Math" panose="02040503050406030204" pitchFamily="18" charset="0"/>
                                  </a:rPr>
                                </m:ctrlPr>
                              </m:dPr>
                              <m:e>
                                <m:r>
                                  <a:rPr lang="it-IT" sz="1800" b="0" i="1" smtClean="0">
                                    <a:solidFill>
                                      <a:srgbClr val="003F6E"/>
                                    </a:solidFill>
                                    <a:latin typeface="Cambria Math" panose="02040503050406030204" pitchFamily="18" charset="0"/>
                                  </a:rPr>
                                  <m:t>𝑦</m:t>
                                </m:r>
                                <m:r>
                                  <a:rPr lang="it-IT" sz="1800" b="0" i="1" smtClean="0">
                                    <a:solidFill>
                                      <a:srgbClr val="003F6E"/>
                                    </a:solidFill>
                                    <a:latin typeface="Cambria Math" panose="02040503050406030204" pitchFamily="18" charset="0"/>
                                  </a:rPr>
                                  <m:t>−</m:t>
                                </m:r>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𝑦</m:t>
                                    </m:r>
                                  </m:e>
                                  <m:sup>
                                    <m:r>
                                      <a:rPr lang="it-IT" sz="1800" b="0" i="1" smtClean="0">
                                        <a:solidFill>
                                          <a:srgbClr val="003F6E"/>
                                        </a:solidFill>
                                        <a:latin typeface="Cambria Math" panose="02040503050406030204" pitchFamily="18" charset="0"/>
                                      </a:rPr>
                                      <m:t>𝑚</m:t>
                                    </m:r>
                                  </m:sup>
                                </m:sSup>
                              </m:e>
                            </m:d>
                            <m:func>
                              <m:funcPr>
                                <m:ctrlPr>
                                  <a:rPr lang="it-IT" sz="1800" b="0" i="1" smtClean="0">
                                    <a:solidFill>
                                      <a:srgbClr val="003F6E"/>
                                    </a:solidFill>
                                    <a:latin typeface="Cambria Math" panose="02040503050406030204" pitchFamily="18" charset="0"/>
                                  </a:rPr>
                                </m:ctrlPr>
                              </m:funcPr>
                              <m:fName>
                                <m:r>
                                  <m:rPr>
                                    <m:sty m:val="p"/>
                                    <m:brk m:alnAt="7"/>
                                  </m:rPr>
                                  <a:rPr lang="it-IT" sz="1800" b="0" i="0" smtClean="0">
                                    <a:solidFill>
                                      <a:srgbClr val="003F6E"/>
                                    </a:solidFill>
                                    <a:latin typeface="Cambria Math" panose="02040503050406030204" pitchFamily="18" charset="0"/>
                                  </a:rPr>
                                  <m:t>s</m:t>
                                </m:r>
                                <m:r>
                                  <m:rPr>
                                    <m:sty m:val="p"/>
                                  </m:rPr>
                                  <a:rPr lang="it-IT" sz="1800" b="0" i="0" smtClean="0">
                                    <a:solidFill>
                                      <a:srgbClr val="003F6E"/>
                                    </a:solidFill>
                                    <a:latin typeface="Cambria Math" panose="02040503050406030204" pitchFamily="18" charset="0"/>
                                  </a:rPr>
                                  <m:t>in</m:t>
                                </m:r>
                              </m:fName>
                              <m:e>
                                <m:r>
                                  <a:rPr lang="it-IT" sz="1800" b="0" i="1" smtClean="0">
                                    <a:solidFill>
                                      <a:srgbClr val="003F6E"/>
                                    </a:solidFill>
                                    <a:latin typeface="Cambria Math" panose="02040503050406030204" pitchFamily="18" charset="0"/>
                                    <a:ea typeface="Cambria Math" panose="02040503050406030204" pitchFamily="18" charset="0"/>
                                  </a:rPr>
                                  <m:t>𝜗</m:t>
                                </m:r>
                              </m:e>
                            </m:func>
                          </m:e>
                        </m:mr>
                        <m:mr>
                          <m:e>
                            <m:sSup>
                              <m:sSupPr>
                                <m:ctrlPr>
                                  <a:rPr lang="it-IT" sz="1800" i="1">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𝑦</m:t>
                                </m:r>
                              </m:e>
                              <m:sup>
                                <m:r>
                                  <a:rPr lang="it-IT" sz="1800" i="1">
                                    <a:solidFill>
                                      <a:srgbClr val="003F6E"/>
                                    </a:solidFill>
                                    <a:latin typeface="Cambria Math" panose="02040503050406030204" pitchFamily="18" charset="0"/>
                                  </a:rPr>
                                  <m:t>′</m:t>
                                </m:r>
                              </m:sup>
                            </m:sSup>
                            <m:r>
                              <m:rPr>
                                <m:brk m:alnAt="7"/>
                              </m:rPr>
                              <a:rPr lang="it-IT" sz="1800" i="1">
                                <a:solidFill>
                                  <a:srgbClr val="003F6E"/>
                                </a:solidFill>
                                <a:latin typeface="Cambria Math" panose="02040503050406030204" pitchFamily="18" charset="0"/>
                              </a:rPr>
                              <m:t>=</m:t>
                            </m:r>
                            <m:d>
                              <m:dPr>
                                <m:ctrlPr>
                                  <a:rPr lang="it-IT" sz="1800" i="1">
                                    <a:solidFill>
                                      <a:srgbClr val="003F6E"/>
                                    </a:solidFill>
                                    <a:latin typeface="Cambria Math" panose="02040503050406030204" pitchFamily="18" charset="0"/>
                                  </a:rPr>
                                </m:ctrlPr>
                              </m:dPr>
                              <m:e>
                                <m:r>
                                  <a:rPr lang="it-IT" sz="1800" i="1">
                                    <a:solidFill>
                                      <a:srgbClr val="003F6E"/>
                                    </a:solidFill>
                                    <a:latin typeface="Cambria Math" panose="02040503050406030204" pitchFamily="18" charset="0"/>
                                  </a:rPr>
                                  <m:t>𝑥</m:t>
                                </m:r>
                                <m:r>
                                  <a:rPr lang="it-IT" sz="1800" i="1">
                                    <a:solidFill>
                                      <a:srgbClr val="003F6E"/>
                                    </a:solidFill>
                                    <a:latin typeface="Cambria Math" panose="02040503050406030204" pitchFamily="18" charset="0"/>
                                  </a:rPr>
                                  <m:t>−</m:t>
                                </m:r>
                                <m:sSup>
                                  <m:sSupPr>
                                    <m:ctrlPr>
                                      <a:rPr lang="it-IT" sz="1800" i="1">
                                        <a:solidFill>
                                          <a:srgbClr val="003F6E"/>
                                        </a:solidFill>
                                        <a:latin typeface="Cambria Math" panose="02040503050406030204" pitchFamily="18" charset="0"/>
                                      </a:rPr>
                                    </m:ctrlPr>
                                  </m:sSupPr>
                                  <m:e>
                                    <m:r>
                                      <a:rPr lang="it-IT" sz="1800" i="1">
                                        <a:solidFill>
                                          <a:srgbClr val="003F6E"/>
                                        </a:solidFill>
                                        <a:latin typeface="Cambria Math" panose="02040503050406030204" pitchFamily="18" charset="0"/>
                                      </a:rPr>
                                      <m:t>𝑥</m:t>
                                    </m:r>
                                  </m:e>
                                  <m:sup>
                                    <m:r>
                                      <a:rPr lang="it-IT" sz="1800" i="1">
                                        <a:solidFill>
                                          <a:srgbClr val="003F6E"/>
                                        </a:solidFill>
                                        <a:latin typeface="Cambria Math" panose="02040503050406030204" pitchFamily="18" charset="0"/>
                                      </a:rPr>
                                      <m:t>𝑚</m:t>
                                    </m:r>
                                  </m:sup>
                                </m:sSup>
                              </m:e>
                            </m:d>
                            <m:func>
                              <m:funcPr>
                                <m:ctrlPr>
                                  <a:rPr lang="it-IT" sz="1800" i="1">
                                    <a:solidFill>
                                      <a:srgbClr val="003F6E"/>
                                    </a:solidFill>
                                    <a:latin typeface="Cambria Math" panose="02040503050406030204" pitchFamily="18" charset="0"/>
                                  </a:rPr>
                                </m:ctrlPr>
                              </m:funcPr>
                              <m:fName>
                                <m:r>
                                  <m:rPr>
                                    <m:sty m:val="p"/>
                                  </m:rPr>
                                  <a:rPr lang="it-IT" sz="1800" b="0" i="0" smtClean="0">
                                    <a:solidFill>
                                      <a:srgbClr val="003F6E"/>
                                    </a:solidFill>
                                    <a:latin typeface="Cambria Math" panose="02040503050406030204" pitchFamily="18" charset="0"/>
                                  </a:rPr>
                                  <m:t>sin</m:t>
                                </m:r>
                              </m:fName>
                              <m:e>
                                <m:r>
                                  <a:rPr lang="it-IT" sz="1800" i="1">
                                    <a:solidFill>
                                      <a:srgbClr val="003F6E"/>
                                    </a:solidFill>
                                    <a:latin typeface="Cambria Math" panose="02040503050406030204" pitchFamily="18" charset="0"/>
                                    <a:ea typeface="Cambria Math" panose="02040503050406030204" pitchFamily="18" charset="0"/>
                                  </a:rPr>
                                  <m:t>𝜗</m:t>
                                </m:r>
                              </m:e>
                            </m:func>
                            <m:r>
                              <a:rPr lang="it-IT" sz="1800" b="0" i="1" smtClean="0">
                                <a:solidFill>
                                  <a:srgbClr val="003F6E"/>
                                </a:solidFill>
                                <a:latin typeface="Cambria Math" panose="02040503050406030204" pitchFamily="18" charset="0"/>
                                <a:ea typeface="Cambria Math" panose="02040503050406030204" pitchFamily="18" charset="0"/>
                              </a:rPr>
                              <m:t>+</m:t>
                            </m:r>
                            <m:d>
                              <m:dPr>
                                <m:ctrlPr>
                                  <a:rPr lang="it-IT" sz="1800" i="1">
                                    <a:solidFill>
                                      <a:srgbClr val="003F6E"/>
                                    </a:solidFill>
                                    <a:latin typeface="Cambria Math" panose="02040503050406030204" pitchFamily="18" charset="0"/>
                                  </a:rPr>
                                </m:ctrlPr>
                              </m:dPr>
                              <m:e>
                                <m:r>
                                  <a:rPr lang="it-IT" sz="1800" i="1">
                                    <a:solidFill>
                                      <a:srgbClr val="003F6E"/>
                                    </a:solidFill>
                                    <a:latin typeface="Cambria Math" panose="02040503050406030204" pitchFamily="18" charset="0"/>
                                  </a:rPr>
                                  <m:t>𝑦</m:t>
                                </m:r>
                                <m:r>
                                  <a:rPr lang="it-IT" sz="1800" i="1">
                                    <a:solidFill>
                                      <a:srgbClr val="003F6E"/>
                                    </a:solidFill>
                                    <a:latin typeface="Cambria Math" panose="02040503050406030204" pitchFamily="18" charset="0"/>
                                  </a:rPr>
                                  <m:t>−</m:t>
                                </m:r>
                                <m:sSup>
                                  <m:sSupPr>
                                    <m:ctrlPr>
                                      <a:rPr lang="it-IT" sz="1800" i="1">
                                        <a:solidFill>
                                          <a:srgbClr val="003F6E"/>
                                        </a:solidFill>
                                        <a:latin typeface="Cambria Math" panose="02040503050406030204" pitchFamily="18" charset="0"/>
                                      </a:rPr>
                                    </m:ctrlPr>
                                  </m:sSupPr>
                                  <m:e>
                                    <m:r>
                                      <a:rPr lang="it-IT" sz="1800" i="1">
                                        <a:solidFill>
                                          <a:srgbClr val="003F6E"/>
                                        </a:solidFill>
                                        <a:latin typeface="Cambria Math" panose="02040503050406030204" pitchFamily="18" charset="0"/>
                                      </a:rPr>
                                      <m:t>𝑦</m:t>
                                    </m:r>
                                  </m:e>
                                  <m:sup>
                                    <m:r>
                                      <a:rPr lang="it-IT" sz="1800" i="1">
                                        <a:solidFill>
                                          <a:srgbClr val="003F6E"/>
                                        </a:solidFill>
                                        <a:latin typeface="Cambria Math" panose="02040503050406030204" pitchFamily="18" charset="0"/>
                                      </a:rPr>
                                      <m:t>𝑚</m:t>
                                    </m:r>
                                  </m:sup>
                                </m:sSup>
                              </m:e>
                            </m:d>
                            <m:func>
                              <m:funcPr>
                                <m:ctrlPr>
                                  <a:rPr lang="it-IT" sz="1800" i="1">
                                    <a:solidFill>
                                      <a:srgbClr val="003F6E"/>
                                    </a:solidFill>
                                    <a:latin typeface="Cambria Math" panose="02040503050406030204" pitchFamily="18" charset="0"/>
                                  </a:rPr>
                                </m:ctrlPr>
                              </m:funcPr>
                              <m:fName>
                                <m:r>
                                  <m:rPr>
                                    <m:sty m:val="p"/>
                                  </m:rPr>
                                  <a:rPr lang="it-IT" sz="1800" b="0" i="0" smtClean="0">
                                    <a:solidFill>
                                      <a:srgbClr val="003F6E"/>
                                    </a:solidFill>
                                    <a:latin typeface="Cambria Math" panose="02040503050406030204" pitchFamily="18" charset="0"/>
                                  </a:rPr>
                                  <m:t>cos</m:t>
                                </m:r>
                              </m:fName>
                              <m:e>
                                <m:r>
                                  <a:rPr lang="it-IT" sz="1800" i="1">
                                    <a:solidFill>
                                      <a:srgbClr val="003F6E"/>
                                    </a:solidFill>
                                    <a:latin typeface="Cambria Math" panose="02040503050406030204" pitchFamily="18" charset="0"/>
                                    <a:ea typeface="Cambria Math" panose="02040503050406030204" pitchFamily="18" charset="0"/>
                                  </a:rPr>
                                  <m:t>𝜗</m:t>
                                </m:r>
                              </m:e>
                            </m:func>
                          </m:e>
                        </m:mr>
                      </m:m>
                    </m:oMath>
                  </m:oMathPara>
                </a14:m>
                <a:endParaRPr lang="it-IT" sz="1800" dirty="0"/>
              </a:p>
            </p:txBody>
          </p:sp>
        </mc:Choice>
        <mc:Fallback xmlns="">
          <p:sp>
            <p:nvSpPr>
              <p:cNvPr id="7" name="CasellaDiTesto 6"/>
              <p:cNvSpPr txBox="1">
                <a:spLocks noRot="1" noChangeAspect="1" noMove="1" noResize="1" noEditPoints="1" noAdjustHandles="1" noChangeArrowheads="1" noChangeShapeType="1" noTextEdit="1"/>
              </p:cNvSpPr>
              <p:nvPr/>
            </p:nvSpPr>
            <p:spPr>
              <a:xfrm>
                <a:off x="701988" y="2151814"/>
                <a:ext cx="3708515" cy="557973"/>
              </a:xfrm>
              <a:prstGeom prst="rect">
                <a:avLst/>
              </a:prstGeom>
              <a:blipFill rotWithShape="0">
                <a:blip r:embed="rId1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CasellaDiTesto 7"/>
              <p:cNvSpPr txBox="1"/>
              <p:nvPr/>
            </p:nvSpPr>
            <p:spPr>
              <a:xfrm>
                <a:off x="701988" y="3210156"/>
                <a:ext cx="3138487" cy="6780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1800" i="1" smtClean="0">
                              <a:solidFill>
                                <a:srgbClr val="003F6E"/>
                              </a:solidFill>
                              <a:latin typeface="Cambria Math" panose="02040503050406030204" pitchFamily="18" charset="0"/>
                            </a:rPr>
                          </m:ctrlPr>
                        </m:sSubPr>
                        <m:e>
                          <m:r>
                            <a:rPr lang="it-IT" sz="1800" b="0" i="1" smtClean="0">
                              <a:solidFill>
                                <a:srgbClr val="003F6E"/>
                              </a:solidFill>
                              <a:latin typeface="Cambria Math" panose="02040503050406030204" pitchFamily="18" charset="0"/>
                            </a:rPr>
                            <m:t>𝑝</m:t>
                          </m:r>
                        </m:e>
                        <m:sub>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𝑋</m:t>
                              </m:r>
                            </m:e>
                            <m:sup>
                              <m:r>
                                <a:rPr lang="it-IT" sz="1800" b="0" i="1" smtClean="0">
                                  <a:solidFill>
                                    <a:srgbClr val="003F6E"/>
                                  </a:solidFill>
                                  <a:latin typeface="Cambria Math" panose="02040503050406030204" pitchFamily="18" charset="0"/>
                                </a:rPr>
                                <m:t>′</m:t>
                              </m:r>
                            </m:sup>
                          </m:sSup>
                        </m:sub>
                      </m:sSub>
                      <m:d>
                        <m:dPr>
                          <m:ctrlPr>
                            <a:rPr lang="it-IT" sz="1800" b="0" i="1" smtClean="0">
                              <a:solidFill>
                                <a:srgbClr val="003F6E"/>
                              </a:solidFill>
                              <a:latin typeface="Cambria Math" panose="02040503050406030204" pitchFamily="18" charset="0"/>
                            </a:rPr>
                          </m:ctrlPr>
                        </m:dPr>
                        <m:e>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𝑥</m:t>
                              </m:r>
                            </m:e>
                            <m:sup>
                              <m:r>
                                <a:rPr lang="it-IT" sz="1800" b="0" i="1" smtClean="0">
                                  <a:solidFill>
                                    <a:srgbClr val="003F6E"/>
                                  </a:solidFill>
                                  <a:latin typeface="Cambria Math" panose="02040503050406030204" pitchFamily="18" charset="0"/>
                                </a:rPr>
                                <m:t>′</m:t>
                              </m:r>
                            </m:sup>
                          </m:sSup>
                        </m:e>
                      </m:d>
                      <m:r>
                        <a:rPr lang="it-IT" sz="1800" b="0" i="1" smtClean="0">
                          <a:solidFill>
                            <a:srgbClr val="003F6E"/>
                          </a:solidFill>
                          <a:latin typeface="Cambria Math" panose="02040503050406030204" pitchFamily="18" charset="0"/>
                        </a:rPr>
                        <m:t>=</m:t>
                      </m:r>
                      <m:nary>
                        <m:naryPr>
                          <m:ctrlPr>
                            <a:rPr lang="it-IT" sz="1800" b="0" i="1" smtClean="0">
                              <a:solidFill>
                                <a:srgbClr val="003F6E"/>
                              </a:solidFill>
                              <a:latin typeface="Cambria Math" panose="02040503050406030204" pitchFamily="18" charset="0"/>
                            </a:rPr>
                          </m:ctrlPr>
                        </m:naryPr>
                        <m:sub>
                          <m:r>
                            <m:rPr>
                              <m:brk m:alnAt="23"/>
                            </m:rPr>
                            <a:rPr lang="it-IT" sz="1800" b="0" i="1" smtClean="0">
                              <a:solidFill>
                                <a:srgbClr val="003F6E"/>
                              </a:solidFill>
                              <a:latin typeface="Cambria Math" panose="02040503050406030204" pitchFamily="18" charset="0"/>
                            </a:rPr>
                            <m:t>𝑦</m:t>
                          </m:r>
                          <m:r>
                            <a:rPr lang="it-IT" sz="1800" b="0" i="1" smtClean="0">
                              <a:solidFill>
                                <a:srgbClr val="003F6E"/>
                              </a:solidFill>
                              <a:latin typeface="Cambria Math" panose="02040503050406030204" pitchFamily="18" charset="0"/>
                            </a:rPr>
                            <m:t>′∈</m:t>
                          </m:r>
                          <m:r>
                            <a:rPr lang="it-IT" sz="1800" b="0" i="1" smtClean="0">
                              <a:solidFill>
                                <a:srgbClr val="003F6E"/>
                              </a:solidFill>
                              <a:latin typeface="Cambria Math" panose="02040503050406030204" pitchFamily="18" charset="0"/>
                              <a:ea typeface="Cambria Math" panose="02040503050406030204" pitchFamily="18" charset="0"/>
                            </a:rPr>
                            <m:t>ℝ</m:t>
                          </m:r>
                        </m:sub>
                        <m:sup/>
                        <m:e>
                          <m:sSub>
                            <m:sSubPr>
                              <m:ctrlPr>
                                <a:rPr lang="it-IT" sz="1800" b="0" i="1" smtClean="0">
                                  <a:solidFill>
                                    <a:srgbClr val="003F6E"/>
                                  </a:solidFill>
                                  <a:latin typeface="Cambria Math" panose="02040503050406030204" pitchFamily="18" charset="0"/>
                                </a:rPr>
                              </m:ctrlPr>
                            </m:sSubPr>
                            <m:e>
                              <m:r>
                                <a:rPr lang="it-IT" sz="1800" b="0" i="1" smtClean="0">
                                  <a:solidFill>
                                    <a:srgbClr val="003F6E"/>
                                  </a:solidFill>
                                  <a:latin typeface="Cambria Math" panose="02040503050406030204" pitchFamily="18" charset="0"/>
                                </a:rPr>
                                <m:t>𝑝</m:t>
                              </m:r>
                            </m:e>
                            <m:sub>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𝑋</m:t>
                                  </m:r>
                                </m:e>
                                <m:sup>
                                  <m:r>
                                    <a:rPr lang="it-IT" sz="1800" b="0" i="1" smtClean="0">
                                      <a:solidFill>
                                        <a:srgbClr val="003F6E"/>
                                      </a:solidFill>
                                      <a:latin typeface="Cambria Math" panose="02040503050406030204" pitchFamily="18" charset="0"/>
                                    </a:rPr>
                                    <m:t>′</m:t>
                                  </m:r>
                                </m:sup>
                              </m:sSup>
                              <m:r>
                                <a:rPr lang="it-IT" sz="1800" b="0" i="1" smtClean="0">
                                  <a:solidFill>
                                    <a:srgbClr val="003F6E"/>
                                  </a:solidFill>
                                  <a:latin typeface="Cambria Math" panose="02040503050406030204" pitchFamily="18" charset="0"/>
                                </a:rPr>
                                <m:t>,</m:t>
                              </m:r>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𝑌</m:t>
                                  </m:r>
                                </m:e>
                                <m:sup>
                                  <m:r>
                                    <a:rPr lang="it-IT" sz="1800" b="0" i="1" smtClean="0">
                                      <a:solidFill>
                                        <a:srgbClr val="003F6E"/>
                                      </a:solidFill>
                                      <a:latin typeface="Cambria Math" panose="02040503050406030204" pitchFamily="18" charset="0"/>
                                    </a:rPr>
                                    <m:t>′</m:t>
                                  </m:r>
                                </m:sup>
                              </m:sSup>
                            </m:sub>
                          </m:sSub>
                          <m:d>
                            <m:dPr>
                              <m:ctrlPr>
                                <a:rPr lang="it-IT" sz="1800" b="0" i="1" smtClean="0">
                                  <a:solidFill>
                                    <a:srgbClr val="003F6E"/>
                                  </a:solidFill>
                                  <a:latin typeface="Cambria Math" panose="02040503050406030204" pitchFamily="18" charset="0"/>
                                </a:rPr>
                              </m:ctrlPr>
                            </m:dPr>
                            <m:e>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𝑥</m:t>
                                  </m:r>
                                </m:e>
                                <m:sup>
                                  <m:r>
                                    <a:rPr lang="it-IT" sz="1800" b="0" i="1" smtClean="0">
                                      <a:solidFill>
                                        <a:srgbClr val="003F6E"/>
                                      </a:solidFill>
                                      <a:latin typeface="Cambria Math" panose="02040503050406030204" pitchFamily="18" charset="0"/>
                                    </a:rPr>
                                    <m:t>′</m:t>
                                  </m:r>
                                </m:sup>
                              </m:sSup>
                              <m:r>
                                <a:rPr lang="it-IT" sz="1800" b="0" i="1" smtClean="0">
                                  <a:solidFill>
                                    <a:srgbClr val="003F6E"/>
                                  </a:solidFill>
                                  <a:latin typeface="Cambria Math" panose="02040503050406030204" pitchFamily="18" charset="0"/>
                                </a:rPr>
                                <m:t>,</m:t>
                              </m:r>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𝑦</m:t>
                                  </m:r>
                                </m:e>
                                <m:sup>
                                  <m:r>
                                    <a:rPr lang="it-IT" sz="1800" b="0" i="1" smtClean="0">
                                      <a:solidFill>
                                        <a:srgbClr val="003F6E"/>
                                      </a:solidFill>
                                      <a:latin typeface="Cambria Math" panose="02040503050406030204" pitchFamily="18" charset="0"/>
                                    </a:rPr>
                                    <m:t>′</m:t>
                                  </m:r>
                                </m:sup>
                              </m:sSup>
                            </m:e>
                          </m:d>
                          <m:r>
                            <a:rPr lang="it-IT" sz="1800" b="0" i="1" smtClean="0">
                              <a:solidFill>
                                <a:srgbClr val="003F6E"/>
                              </a:solidFill>
                              <a:latin typeface="Cambria Math" panose="02040503050406030204" pitchFamily="18" charset="0"/>
                            </a:rPr>
                            <m:t>𝑑𝑦</m:t>
                          </m:r>
                          <m:r>
                            <a:rPr lang="it-IT" sz="1800" b="0" i="1" smtClean="0">
                              <a:solidFill>
                                <a:srgbClr val="003F6E"/>
                              </a:solidFill>
                              <a:latin typeface="Cambria Math" panose="02040503050406030204" pitchFamily="18" charset="0"/>
                            </a:rPr>
                            <m:t>′</m:t>
                          </m:r>
                        </m:e>
                      </m:nary>
                    </m:oMath>
                  </m:oMathPara>
                </a14:m>
                <a:endParaRPr lang="it-IT" sz="1800" dirty="0">
                  <a:solidFill>
                    <a:srgbClr val="003F6E"/>
                  </a:solidFill>
                </a:endParaRPr>
              </a:p>
            </p:txBody>
          </p:sp>
        </mc:Choice>
        <mc:Fallback xmlns="">
          <p:sp>
            <p:nvSpPr>
              <p:cNvPr id="8" name="CasellaDiTesto 7"/>
              <p:cNvSpPr txBox="1">
                <a:spLocks noRot="1" noChangeAspect="1" noMove="1" noResize="1" noEditPoints="1" noAdjustHandles="1" noChangeArrowheads="1" noChangeShapeType="1" noTextEdit="1"/>
              </p:cNvSpPr>
              <p:nvPr/>
            </p:nvSpPr>
            <p:spPr>
              <a:xfrm>
                <a:off x="701988" y="3210156"/>
                <a:ext cx="3138487" cy="678006"/>
              </a:xfrm>
              <a:prstGeom prst="rect">
                <a:avLst/>
              </a:prstGeom>
              <a:blipFill rotWithShape="0">
                <a:blip r:embed="rId1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0" name="CasellaDiTesto 9"/>
              <p:cNvSpPr txBox="1"/>
              <p:nvPr/>
            </p:nvSpPr>
            <p:spPr>
              <a:xfrm>
                <a:off x="5435082" y="2090161"/>
                <a:ext cx="2992165" cy="681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1800" i="1" smtClean="0">
                              <a:solidFill>
                                <a:srgbClr val="003F6E"/>
                              </a:solidFill>
                              <a:latin typeface="Cambria Math" panose="02040503050406030204" pitchFamily="18" charset="0"/>
                            </a:rPr>
                          </m:ctrlPr>
                        </m:sSubSupPr>
                        <m:e>
                          <m:r>
                            <a:rPr lang="it-IT" sz="1800" b="0" i="1" smtClean="0">
                              <a:solidFill>
                                <a:srgbClr val="003F6E"/>
                              </a:solidFill>
                              <a:latin typeface="Cambria Math" panose="02040503050406030204" pitchFamily="18" charset="0"/>
                            </a:rPr>
                            <m:t>𝑟</m:t>
                          </m:r>
                        </m:e>
                        <m:sub>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𝑋</m:t>
                              </m:r>
                            </m:e>
                            <m:sup>
                              <m:r>
                                <a:rPr lang="it-IT" sz="1800" b="0" i="1" smtClean="0">
                                  <a:solidFill>
                                    <a:srgbClr val="003F6E"/>
                                  </a:solidFill>
                                  <a:latin typeface="Cambria Math" panose="02040503050406030204" pitchFamily="18" charset="0"/>
                                </a:rPr>
                                <m:t>′</m:t>
                              </m:r>
                            </m:sup>
                          </m:sSup>
                        </m:sub>
                        <m:sup>
                          <m:r>
                            <a:rPr lang="it-IT" sz="1800" b="0" i="1" smtClean="0">
                              <a:solidFill>
                                <a:srgbClr val="003F6E"/>
                              </a:solidFill>
                              <a:latin typeface="Cambria Math" panose="02040503050406030204" pitchFamily="18" charset="0"/>
                            </a:rPr>
                            <m:t>𝑚𝑠</m:t>
                          </m:r>
                        </m:sup>
                      </m:sSubSup>
                      <m:d>
                        <m:dPr>
                          <m:ctrlPr>
                            <a:rPr lang="it-IT" sz="1800" b="0" i="1" smtClean="0">
                              <a:solidFill>
                                <a:srgbClr val="003F6E"/>
                              </a:solidFill>
                              <a:latin typeface="Cambria Math" panose="02040503050406030204" pitchFamily="18" charset="0"/>
                            </a:rPr>
                          </m:ctrlPr>
                        </m:dPr>
                        <m:e>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𝑥</m:t>
                              </m:r>
                            </m:e>
                            <m:sup>
                              <m:r>
                                <a:rPr lang="it-IT" sz="1800" b="0" i="1" smtClean="0">
                                  <a:solidFill>
                                    <a:srgbClr val="003F6E"/>
                                  </a:solidFill>
                                  <a:latin typeface="Cambria Math" panose="02040503050406030204" pitchFamily="18" charset="0"/>
                                </a:rPr>
                                <m:t>′</m:t>
                              </m:r>
                            </m:sup>
                          </m:sSup>
                        </m:e>
                      </m:d>
                      <m:r>
                        <a:rPr lang="it-IT" sz="1800" b="0" i="1" smtClean="0">
                          <a:solidFill>
                            <a:srgbClr val="003F6E"/>
                          </a:solidFill>
                          <a:latin typeface="Cambria Math" panose="02040503050406030204" pitchFamily="18" charset="0"/>
                        </a:rPr>
                        <m:t>=1−</m:t>
                      </m:r>
                      <m:nary>
                        <m:naryPr>
                          <m:ctrlPr>
                            <a:rPr lang="it-IT" sz="1800" b="0" i="1" smtClean="0">
                              <a:solidFill>
                                <a:srgbClr val="003F6E"/>
                              </a:solidFill>
                              <a:latin typeface="Cambria Math" panose="02040503050406030204" pitchFamily="18" charset="0"/>
                            </a:rPr>
                          </m:ctrlPr>
                        </m:naryPr>
                        <m:sub>
                          <m:r>
                            <m:rPr>
                              <m:brk m:alnAt="23"/>
                            </m:rPr>
                            <a:rPr lang="it-IT" sz="1800" b="0" i="1" smtClean="0">
                              <a:solidFill>
                                <a:srgbClr val="003F6E"/>
                              </a:solidFill>
                              <a:latin typeface="Cambria Math" panose="02040503050406030204" pitchFamily="18" charset="0"/>
                              <a:ea typeface="Cambria Math" panose="02040503050406030204" pitchFamily="18" charset="0"/>
                            </a:rPr>
                            <m:t>𝜒</m:t>
                          </m:r>
                          <m:r>
                            <a:rPr lang="it-IT" sz="1800" b="0" i="1" smtClean="0">
                              <a:solidFill>
                                <a:srgbClr val="003F6E"/>
                              </a:solidFill>
                              <a:latin typeface="Cambria Math" panose="02040503050406030204" pitchFamily="18" charset="0"/>
                              <a:ea typeface="Cambria Math" panose="02040503050406030204" pitchFamily="18" charset="0"/>
                            </a:rPr>
                            <m:t>∈</m:t>
                          </m:r>
                          <m:sSub>
                            <m:sSubPr>
                              <m:ctrlPr>
                                <a:rPr lang="it-IT" sz="1800" b="0" i="1" smtClean="0">
                                  <a:solidFill>
                                    <a:srgbClr val="003F6E"/>
                                  </a:solidFill>
                                  <a:latin typeface="Cambria Math" panose="02040503050406030204" pitchFamily="18" charset="0"/>
                                  <a:ea typeface="Cambria Math" panose="02040503050406030204" pitchFamily="18" charset="0"/>
                                </a:rPr>
                              </m:ctrlPr>
                            </m:sSubPr>
                            <m:e>
                              <m:r>
                                <a:rPr lang="it-IT" sz="1800" b="0" i="1" smtClean="0">
                                  <a:solidFill>
                                    <a:srgbClr val="003F6E"/>
                                  </a:solidFill>
                                  <a:latin typeface="Cambria Math" panose="02040503050406030204" pitchFamily="18" charset="0"/>
                                  <a:ea typeface="Cambria Math" panose="02040503050406030204" pitchFamily="18" charset="0"/>
                                </a:rPr>
                                <m:t>𝐼</m:t>
                              </m:r>
                            </m:e>
                            <m:sub>
                              <m:r>
                                <a:rPr lang="it-IT" sz="1800" b="0" i="1" smtClean="0">
                                  <a:solidFill>
                                    <a:srgbClr val="003F6E"/>
                                  </a:solidFill>
                                  <a:latin typeface="Cambria Math" panose="02040503050406030204" pitchFamily="18" charset="0"/>
                                  <a:ea typeface="Cambria Math" panose="02040503050406030204" pitchFamily="18" charset="0"/>
                                </a:rPr>
                                <m:t>𝑥</m:t>
                              </m:r>
                              <m:r>
                                <a:rPr lang="it-IT" sz="1800" b="0" i="1" smtClean="0">
                                  <a:solidFill>
                                    <a:srgbClr val="003F6E"/>
                                  </a:solidFill>
                                  <a:latin typeface="Cambria Math" panose="02040503050406030204" pitchFamily="18" charset="0"/>
                                  <a:ea typeface="Cambria Math" panose="02040503050406030204" pitchFamily="18" charset="0"/>
                                </a:rPr>
                                <m:t>′</m:t>
                              </m:r>
                            </m:sub>
                          </m:sSub>
                        </m:sub>
                        <m:sup/>
                        <m:e>
                          <m:sSub>
                            <m:sSubPr>
                              <m:ctrlPr>
                                <a:rPr lang="it-IT" sz="1800" b="0" i="1" smtClean="0">
                                  <a:solidFill>
                                    <a:srgbClr val="003F6E"/>
                                  </a:solidFill>
                                  <a:latin typeface="Cambria Math" panose="02040503050406030204" pitchFamily="18" charset="0"/>
                                </a:rPr>
                              </m:ctrlPr>
                            </m:sSubPr>
                            <m:e>
                              <m:r>
                                <a:rPr lang="it-IT" sz="1800" b="0" i="1" smtClean="0">
                                  <a:solidFill>
                                    <a:srgbClr val="003F6E"/>
                                  </a:solidFill>
                                  <a:latin typeface="Cambria Math" panose="02040503050406030204" pitchFamily="18" charset="0"/>
                                </a:rPr>
                                <m:t>𝑝</m:t>
                              </m:r>
                            </m:e>
                            <m:sub>
                              <m:sSup>
                                <m:sSupPr>
                                  <m:ctrlPr>
                                    <a:rPr lang="it-IT" sz="1800" b="0" i="1" smtClean="0">
                                      <a:solidFill>
                                        <a:srgbClr val="003F6E"/>
                                      </a:solidFill>
                                      <a:latin typeface="Cambria Math" panose="02040503050406030204" pitchFamily="18" charset="0"/>
                                    </a:rPr>
                                  </m:ctrlPr>
                                </m:sSupPr>
                                <m:e>
                                  <m:r>
                                    <a:rPr lang="it-IT" sz="1800" b="0" i="1" smtClean="0">
                                      <a:solidFill>
                                        <a:srgbClr val="003F6E"/>
                                      </a:solidFill>
                                      <a:latin typeface="Cambria Math" panose="02040503050406030204" pitchFamily="18" charset="0"/>
                                    </a:rPr>
                                    <m:t>𝑋</m:t>
                                  </m:r>
                                </m:e>
                                <m:sup>
                                  <m:r>
                                    <a:rPr lang="it-IT" sz="1800" b="0" i="1" smtClean="0">
                                      <a:solidFill>
                                        <a:srgbClr val="003F6E"/>
                                      </a:solidFill>
                                      <a:latin typeface="Cambria Math" panose="02040503050406030204" pitchFamily="18" charset="0"/>
                                    </a:rPr>
                                    <m:t>′</m:t>
                                  </m:r>
                                </m:sup>
                              </m:sSup>
                            </m:sub>
                          </m:sSub>
                          <m:d>
                            <m:dPr>
                              <m:ctrlPr>
                                <a:rPr lang="it-IT" sz="1800" b="0" i="1" smtClean="0">
                                  <a:solidFill>
                                    <a:srgbClr val="003F6E"/>
                                  </a:solidFill>
                                  <a:latin typeface="Cambria Math" panose="02040503050406030204" pitchFamily="18" charset="0"/>
                                </a:rPr>
                              </m:ctrlPr>
                            </m:dPr>
                            <m:e>
                              <m:r>
                                <a:rPr lang="it-IT" sz="1800" b="0" i="1" smtClean="0">
                                  <a:solidFill>
                                    <a:srgbClr val="003F6E"/>
                                  </a:solidFill>
                                  <a:latin typeface="Cambria Math" panose="02040503050406030204" pitchFamily="18" charset="0"/>
                                  <a:ea typeface="Cambria Math" panose="02040503050406030204" pitchFamily="18" charset="0"/>
                                </a:rPr>
                                <m:t>𝜒</m:t>
                              </m:r>
                            </m:e>
                          </m:d>
                          <m:r>
                            <a:rPr lang="it-IT" sz="1800" b="0" i="1" smtClean="0">
                              <a:solidFill>
                                <a:srgbClr val="003F6E"/>
                              </a:solidFill>
                              <a:latin typeface="Cambria Math" panose="02040503050406030204" pitchFamily="18" charset="0"/>
                            </a:rPr>
                            <m:t>𝑑</m:t>
                          </m:r>
                          <m:r>
                            <a:rPr lang="it-IT" sz="1800" b="0" i="1" smtClean="0">
                              <a:solidFill>
                                <a:srgbClr val="003F6E"/>
                              </a:solidFill>
                              <a:latin typeface="Cambria Math" panose="02040503050406030204" pitchFamily="18" charset="0"/>
                              <a:ea typeface="Cambria Math" panose="02040503050406030204" pitchFamily="18" charset="0"/>
                            </a:rPr>
                            <m:t>𝜒</m:t>
                          </m:r>
                        </m:e>
                      </m:nary>
                    </m:oMath>
                  </m:oMathPara>
                </a14:m>
                <a:endParaRPr lang="it-IT" sz="1800" dirty="0">
                  <a:solidFill>
                    <a:srgbClr val="003F6E"/>
                  </a:solidFill>
                </a:endParaRPr>
              </a:p>
            </p:txBody>
          </p:sp>
        </mc:Choice>
        <mc:Fallback xmlns="">
          <p:sp>
            <p:nvSpPr>
              <p:cNvPr id="10" name="CasellaDiTesto 9"/>
              <p:cNvSpPr txBox="1">
                <a:spLocks noRot="1" noChangeAspect="1" noMove="1" noResize="1" noEditPoints="1" noAdjustHandles="1" noChangeArrowheads="1" noChangeShapeType="1" noTextEdit="1"/>
              </p:cNvSpPr>
              <p:nvPr/>
            </p:nvSpPr>
            <p:spPr>
              <a:xfrm>
                <a:off x="5435082" y="2090161"/>
                <a:ext cx="2992165" cy="681277"/>
              </a:xfrm>
              <a:prstGeom prst="rect">
                <a:avLst/>
              </a:prstGeom>
              <a:blipFill rotWithShape="0">
                <a:blip r:embed="rId17"/>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 name="CasellaDiTesto 10"/>
              <p:cNvSpPr txBox="1"/>
              <p:nvPr/>
            </p:nvSpPr>
            <p:spPr>
              <a:xfrm>
                <a:off x="5435082" y="3392481"/>
                <a:ext cx="2505301" cy="3133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1800" i="1" smtClean="0">
                              <a:solidFill>
                                <a:srgbClr val="003F6E"/>
                              </a:solidFill>
                              <a:latin typeface="Cambria Math" panose="02040503050406030204" pitchFamily="18" charset="0"/>
                            </a:rPr>
                          </m:ctrlPr>
                        </m:sSubSupPr>
                        <m:e>
                          <m:r>
                            <a:rPr lang="it-IT" sz="1800" b="0" i="1" smtClean="0">
                              <a:solidFill>
                                <a:srgbClr val="003F6E"/>
                              </a:solidFill>
                              <a:latin typeface="Cambria Math" panose="02040503050406030204" pitchFamily="18" charset="0"/>
                            </a:rPr>
                            <m:t>𝑟</m:t>
                          </m:r>
                        </m:e>
                        <m:sub>
                          <m:r>
                            <a:rPr lang="it-IT" sz="1800" b="0" i="1" smtClean="0">
                              <a:solidFill>
                                <a:srgbClr val="003F6E"/>
                              </a:solidFill>
                              <a:latin typeface="Cambria Math" panose="02040503050406030204" pitchFamily="18" charset="0"/>
                            </a:rPr>
                            <m:t>𝑋</m:t>
                          </m:r>
                          <m:r>
                            <a:rPr lang="it-IT" sz="1800" b="0" i="1" smtClean="0">
                              <a:solidFill>
                                <a:srgbClr val="003F6E"/>
                              </a:solidFill>
                              <a:latin typeface="Cambria Math" panose="02040503050406030204" pitchFamily="18" charset="0"/>
                            </a:rPr>
                            <m:t>,</m:t>
                          </m:r>
                          <m:r>
                            <a:rPr lang="it-IT" sz="1800" b="0" i="1" smtClean="0">
                              <a:solidFill>
                                <a:srgbClr val="003F6E"/>
                              </a:solidFill>
                              <a:latin typeface="Cambria Math" panose="02040503050406030204" pitchFamily="18" charset="0"/>
                            </a:rPr>
                            <m:t>𝑌</m:t>
                          </m:r>
                        </m:sub>
                        <m:sup>
                          <m:r>
                            <a:rPr lang="it-IT" sz="1800" b="0" i="1" smtClean="0">
                              <a:solidFill>
                                <a:srgbClr val="003F6E"/>
                              </a:solidFill>
                              <a:latin typeface="Cambria Math" panose="02040503050406030204" pitchFamily="18" charset="0"/>
                            </a:rPr>
                            <m:t>h</m:t>
                          </m:r>
                        </m:sup>
                      </m:sSubSup>
                      <m:d>
                        <m:dPr>
                          <m:ctrlPr>
                            <a:rPr lang="it-IT" sz="1800" b="0" i="1" smtClean="0">
                              <a:solidFill>
                                <a:srgbClr val="003F6E"/>
                              </a:solidFill>
                              <a:latin typeface="Cambria Math" panose="02040503050406030204" pitchFamily="18" charset="0"/>
                            </a:rPr>
                          </m:ctrlPr>
                        </m:dPr>
                        <m:e>
                          <m:r>
                            <a:rPr lang="it-IT" sz="1800" b="0" i="1" smtClean="0">
                              <a:solidFill>
                                <a:srgbClr val="003F6E"/>
                              </a:solidFill>
                              <a:latin typeface="Cambria Math" panose="02040503050406030204" pitchFamily="18" charset="0"/>
                            </a:rPr>
                            <m:t>𝑥</m:t>
                          </m:r>
                          <m:r>
                            <a:rPr lang="it-IT" sz="1800" b="0" i="1" smtClean="0">
                              <a:solidFill>
                                <a:srgbClr val="003F6E"/>
                              </a:solidFill>
                              <a:latin typeface="Cambria Math" panose="02040503050406030204" pitchFamily="18" charset="0"/>
                            </a:rPr>
                            <m:t>,</m:t>
                          </m:r>
                          <m:r>
                            <a:rPr lang="it-IT" sz="1800" b="0" i="1" smtClean="0">
                              <a:solidFill>
                                <a:srgbClr val="003F6E"/>
                              </a:solidFill>
                              <a:latin typeface="Cambria Math" panose="02040503050406030204" pitchFamily="18" charset="0"/>
                            </a:rPr>
                            <m:t>𝑦</m:t>
                          </m:r>
                        </m:e>
                      </m:d>
                      <m:r>
                        <a:rPr lang="it-IT" sz="1800" b="0" i="1" smtClean="0">
                          <a:solidFill>
                            <a:srgbClr val="003F6E"/>
                          </a:solidFill>
                          <a:latin typeface="Cambria Math" panose="02040503050406030204" pitchFamily="18" charset="0"/>
                        </a:rPr>
                        <m:t>=</m:t>
                      </m:r>
                      <m:sSub>
                        <m:sSubPr>
                          <m:ctrlPr>
                            <a:rPr lang="it-IT" sz="1800" b="0" i="1" smtClean="0">
                              <a:solidFill>
                                <a:srgbClr val="003F6E"/>
                              </a:solidFill>
                              <a:latin typeface="Cambria Math" panose="02040503050406030204" pitchFamily="18" charset="0"/>
                            </a:rPr>
                          </m:ctrlPr>
                        </m:sSubPr>
                        <m:e>
                          <m:r>
                            <m:rPr>
                              <m:sty m:val="p"/>
                            </m:rPr>
                            <a:rPr lang="it-IT" sz="1800" b="0" i="0" smtClean="0">
                              <a:solidFill>
                                <a:srgbClr val="003F6E"/>
                              </a:solidFill>
                              <a:latin typeface="Cambria Math" panose="02040503050406030204" pitchFamily="18" charset="0"/>
                            </a:rPr>
                            <m:t>inf</m:t>
                          </m:r>
                        </m:e>
                        <m:sub>
                          <m:r>
                            <a:rPr lang="it-IT" sz="1800" b="0" i="1" smtClean="0">
                              <a:solidFill>
                                <a:srgbClr val="003F6E"/>
                              </a:solidFill>
                              <a:latin typeface="Cambria Math" panose="02040503050406030204" pitchFamily="18" charset="0"/>
                              <a:ea typeface="Cambria Math" panose="02040503050406030204" pitchFamily="18" charset="0"/>
                            </a:rPr>
                            <m:t>𝜗</m:t>
                          </m:r>
                        </m:sub>
                      </m:sSub>
                      <m:r>
                        <a:rPr lang="it-IT" sz="1800" b="0" i="1" smtClean="0">
                          <a:solidFill>
                            <a:srgbClr val="003F6E"/>
                          </a:solidFill>
                          <a:latin typeface="Cambria Math" panose="02040503050406030204" pitchFamily="18" charset="0"/>
                        </a:rPr>
                        <m:t> </m:t>
                      </m:r>
                      <m:sSubSup>
                        <m:sSubSupPr>
                          <m:ctrlPr>
                            <a:rPr lang="it-IT" sz="1800" i="1">
                              <a:solidFill>
                                <a:srgbClr val="003F6E"/>
                              </a:solidFill>
                              <a:latin typeface="Cambria Math" panose="02040503050406030204" pitchFamily="18" charset="0"/>
                            </a:rPr>
                          </m:ctrlPr>
                        </m:sSubSupPr>
                        <m:e>
                          <m:r>
                            <a:rPr lang="it-IT" sz="1800" i="1">
                              <a:solidFill>
                                <a:srgbClr val="003F6E"/>
                              </a:solidFill>
                              <a:latin typeface="Cambria Math" panose="02040503050406030204" pitchFamily="18" charset="0"/>
                            </a:rPr>
                            <m:t>𝑟</m:t>
                          </m:r>
                        </m:e>
                        <m:sub>
                          <m:sSup>
                            <m:sSupPr>
                              <m:ctrlPr>
                                <a:rPr lang="it-IT" sz="1800" i="1">
                                  <a:solidFill>
                                    <a:srgbClr val="003F6E"/>
                                  </a:solidFill>
                                  <a:latin typeface="Cambria Math" panose="02040503050406030204" pitchFamily="18" charset="0"/>
                                </a:rPr>
                              </m:ctrlPr>
                            </m:sSupPr>
                            <m:e>
                              <m:r>
                                <a:rPr lang="it-IT" sz="1800" i="1">
                                  <a:solidFill>
                                    <a:srgbClr val="003F6E"/>
                                  </a:solidFill>
                                  <a:latin typeface="Cambria Math" panose="02040503050406030204" pitchFamily="18" charset="0"/>
                                </a:rPr>
                                <m:t>𝑋</m:t>
                              </m:r>
                            </m:e>
                            <m:sup>
                              <m:r>
                                <a:rPr lang="it-IT" sz="1800" i="1">
                                  <a:solidFill>
                                    <a:srgbClr val="003F6E"/>
                                  </a:solidFill>
                                  <a:latin typeface="Cambria Math" panose="02040503050406030204" pitchFamily="18" charset="0"/>
                                </a:rPr>
                                <m:t>′</m:t>
                              </m:r>
                            </m:sup>
                          </m:sSup>
                        </m:sub>
                        <m:sup>
                          <m:r>
                            <a:rPr lang="it-IT" sz="1800" i="1">
                              <a:solidFill>
                                <a:srgbClr val="003F6E"/>
                              </a:solidFill>
                              <a:latin typeface="Cambria Math" panose="02040503050406030204" pitchFamily="18" charset="0"/>
                            </a:rPr>
                            <m:t>𝑚𝑠</m:t>
                          </m:r>
                        </m:sup>
                      </m:sSubSup>
                      <m:d>
                        <m:dPr>
                          <m:ctrlPr>
                            <a:rPr lang="it-IT" sz="1800" i="1">
                              <a:solidFill>
                                <a:srgbClr val="003F6E"/>
                              </a:solidFill>
                              <a:latin typeface="Cambria Math" panose="02040503050406030204" pitchFamily="18" charset="0"/>
                            </a:rPr>
                          </m:ctrlPr>
                        </m:dPr>
                        <m:e>
                          <m:sSup>
                            <m:sSupPr>
                              <m:ctrlPr>
                                <a:rPr lang="it-IT" sz="1800" i="1">
                                  <a:solidFill>
                                    <a:srgbClr val="003F6E"/>
                                  </a:solidFill>
                                  <a:latin typeface="Cambria Math" panose="02040503050406030204" pitchFamily="18" charset="0"/>
                                </a:rPr>
                              </m:ctrlPr>
                            </m:sSupPr>
                            <m:e>
                              <m:r>
                                <a:rPr lang="it-IT" sz="1800" i="1">
                                  <a:solidFill>
                                    <a:srgbClr val="003F6E"/>
                                  </a:solidFill>
                                  <a:latin typeface="Cambria Math" panose="02040503050406030204" pitchFamily="18" charset="0"/>
                                </a:rPr>
                                <m:t>𝑥</m:t>
                              </m:r>
                            </m:e>
                            <m:sup>
                              <m:r>
                                <a:rPr lang="it-IT" sz="1800" i="1">
                                  <a:solidFill>
                                    <a:srgbClr val="003F6E"/>
                                  </a:solidFill>
                                  <a:latin typeface="Cambria Math" panose="02040503050406030204" pitchFamily="18" charset="0"/>
                                </a:rPr>
                                <m:t>′</m:t>
                              </m:r>
                            </m:sup>
                          </m:sSup>
                        </m:e>
                      </m:d>
                    </m:oMath>
                  </m:oMathPara>
                </a14:m>
                <a:endParaRPr lang="it-IT" sz="1800" dirty="0">
                  <a:solidFill>
                    <a:srgbClr val="003F6E"/>
                  </a:solidFill>
                </a:endParaRPr>
              </a:p>
            </p:txBody>
          </p:sp>
        </mc:Choice>
        <mc:Fallback xmlns="">
          <p:sp>
            <p:nvSpPr>
              <p:cNvPr id="11" name="CasellaDiTesto 10"/>
              <p:cNvSpPr txBox="1">
                <a:spLocks noRot="1" noChangeAspect="1" noMove="1" noResize="1" noEditPoints="1" noAdjustHandles="1" noChangeArrowheads="1" noChangeShapeType="1" noTextEdit="1"/>
              </p:cNvSpPr>
              <p:nvPr/>
            </p:nvSpPr>
            <p:spPr>
              <a:xfrm>
                <a:off x="5435082" y="3392481"/>
                <a:ext cx="2505301" cy="313356"/>
              </a:xfrm>
              <a:prstGeom prst="rect">
                <a:avLst/>
              </a:prstGeom>
              <a:blipFill rotWithShape="0">
                <a:blip r:embed="rId18"/>
                <a:stretch>
                  <a:fillRect t="-1961" b="-17647"/>
                </a:stretch>
              </a:blipFill>
            </p:spPr>
            <p:txBody>
              <a:bodyPr/>
              <a:lstStyle/>
              <a:p>
                <a:r>
                  <a:rPr lang="it-IT">
                    <a:noFill/>
                  </a:rPr>
                  <a:t> </a:t>
                </a:r>
              </a:p>
            </p:txBody>
          </p:sp>
        </mc:Fallback>
      </mc:AlternateContent>
    </p:spTree>
    <p:extLst>
      <p:ext uri="{BB962C8B-B14F-4D97-AF65-F5344CB8AC3E}">
        <p14:creationId xmlns:p14="http://schemas.microsoft.com/office/powerpoint/2010/main" val="423339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childTnLst>
                                </p:cTn>
                              </p:par>
                              <p:par>
                                <p:cTn id="24" presetID="10"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childTnLst>
                                </p:cTn>
                              </p:par>
                              <p:par>
                                <p:cTn id="31" presetID="10"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Random joint PD, independent variables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19</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733" y="1075267"/>
                <a:ext cx="8255000" cy="1706844"/>
              </a:xfrm>
            </p:spPr>
            <p:txBody>
              <a:bodyPr>
                <a:normAutofit fontScale="92500"/>
              </a:bodyPr>
              <a:lstStyle/>
              <a:p>
                <a14:m>
                  <m:oMath xmlns:m="http://schemas.openxmlformats.org/officeDocument/2006/math">
                    <m:r>
                      <a:rPr lang="en-US" sz="1800" i="1" smtClean="0">
                        <a:latin typeface="Cambria Math" panose="02040503050406030204" pitchFamily="18" charset="0"/>
                      </a:rPr>
                      <m:t>𝑟</m:t>
                    </m:r>
                    <m:d>
                      <m:dPr>
                        <m:ctrlPr>
                          <a:rPr lang="en-US" sz="1800" i="1">
                            <a:latin typeface="Cambria Math" panose="02040503050406030204" pitchFamily="18" charset="0"/>
                          </a:rPr>
                        </m:ctrlPr>
                      </m:dPr>
                      <m:e>
                        <m:r>
                          <a:rPr lang="en-US" sz="1800" i="1">
                            <a:latin typeface="Cambria Math" panose="02040503050406030204" pitchFamily="18" charset="0"/>
                          </a:rPr>
                          <m:t>𝑦</m:t>
                        </m:r>
                      </m:e>
                      <m:e>
                        <m:r>
                          <a:rPr lang="en-US" sz="1800" i="1">
                            <a:latin typeface="Cambria Math" panose="02040503050406030204" pitchFamily="18" charset="0"/>
                          </a:rPr>
                          <m:t>𝑥</m:t>
                        </m:r>
                      </m:e>
                    </m:d>
                    <m:r>
                      <a:rPr lang="en-US" sz="1800" i="1">
                        <a:latin typeface="Cambria Math" panose="02040503050406030204" pitchFamily="18" charset="0"/>
                      </a:rPr>
                      <m:t>=</m:t>
                    </m:r>
                    <m:r>
                      <a:rPr lang="en-US" sz="1800" i="1">
                        <a:latin typeface="Cambria Math" panose="02040503050406030204" pitchFamily="18" charset="0"/>
                      </a:rPr>
                      <m:t>𝑟</m:t>
                    </m:r>
                    <m:r>
                      <a:rPr lang="en-US" sz="1800" i="1">
                        <a:latin typeface="Cambria Math" panose="02040503050406030204" pitchFamily="18" charset="0"/>
                      </a:rPr>
                      <m:t>(</m:t>
                    </m:r>
                    <m:r>
                      <a:rPr lang="en-US" sz="1800" i="1">
                        <a:latin typeface="Cambria Math" panose="02040503050406030204" pitchFamily="18" charset="0"/>
                      </a:rPr>
                      <m:t>𝑦</m:t>
                    </m:r>
                    <m:r>
                      <a:rPr lang="en-US" sz="1800" i="1">
                        <a:latin typeface="Cambria Math" panose="02040503050406030204" pitchFamily="18" charset="0"/>
                      </a:rPr>
                      <m:t>)</m:t>
                    </m:r>
                  </m:oMath>
                </a14:m>
                <a:endParaRPr lang="en-US" sz="1800" i="1" dirty="0" smtClean="0">
                  <a:latin typeface="Cambria Math" panose="02040503050406030204" pitchFamily="18" charset="0"/>
                  <a:ea typeface="Cambria Math"/>
                </a:endParaRPr>
              </a:p>
              <a:p>
                <a14:m>
                  <m:oMath xmlns:m="http://schemas.openxmlformats.org/officeDocument/2006/math">
                    <m:r>
                      <a:rPr lang="en-US" sz="1800" i="1" smtClean="0">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𝑇</m:t>
                    </m:r>
                    <m:d>
                      <m:dPr>
                        <m:begChr m:val="["/>
                        <m:endChr m:val="]"/>
                        <m:ctrlPr>
                          <a:rPr lang="en-US" sz="1800" i="1">
                            <a:latin typeface="Cambria Math" panose="02040503050406030204" pitchFamily="18" charset="0"/>
                            <a:ea typeface="Cambria Math"/>
                          </a:rPr>
                        </m:ctrlPr>
                      </m:dPr>
                      <m:e>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panose="02040503050406030204" pitchFamily="18" charset="0"/>
                                <a:ea typeface="Cambria Math"/>
                              </a:rPr>
                              <m:t>𝑥</m:t>
                            </m:r>
                          </m:e>
                        </m:d>
                        <m:r>
                          <a:rPr lang="en-US" sz="1800" i="1">
                            <a:latin typeface="Cambria Math" panose="02040503050406030204" pitchFamily="18" charset="0"/>
                            <a:ea typeface="Cambria Math"/>
                          </a:rPr>
                          <m:t>, </m:t>
                        </m:r>
                        <m:r>
                          <a:rPr lang="en-US" sz="1800" i="1">
                            <a:latin typeface="Cambria Math" panose="02040503050406030204" pitchFamily="18" charset="0"/>
                            <a:ea typeface="Cambria Math"/>
                          </a:rPr>
                          <m:t>𝑟</m:t>
                        </m:r>
                        <m:r>
                          <a:rPr lang="en-US" sz="1800" i="1">
                            <a:latin typeface="Cambria Math" panose="02040503050406030204" pitchFamily="18" charset="0"/>
                            <a:ea typeface="Cambria Math"/>
                          </a:rPr>
                          <m:t>(</m:t>
                        </m:r>
                        <m:r>
                          <a:rPr lang="en-US" sz="1800" i="1">
                            <a:latin typeface="Cambria Math" panose="02040503050406030204" pitchFamily="18" charset="0"/>
                            <a:ea typeface="Cambria Math"/>
                          </a:rPr>
                          <m:t>𝑦</m:t>
                        </m:r>
                        <m:r>
                          <a:rPr lang="en-US" sz="1800" i="1">
                            <a:latin typeface="Cambria Math" panose="02040503050406030204" pitchFamily="18" charset="0"/>
                            <a:ea typeface="Cambria Math"/>
                          </a:rPr>
                          <m:t>)</m:t>
                        </m:r>
                      </m:e>
                    </m:d>
                  </m:oMath>
                </a14:m>
                <a:endParaRPr lang="en-US" sz="1800" dirty="0" smtClean="0"/>
              </a:p>
              <a:p>
                <a:pPr lvl="1"/>
                <a:r>
                  <a:rPr lang="en-US" sz="1800" dirty="0" smtClean="0"/>
                  <a:t>The optimal </a:t>
                </a:r>
                <a14:m>
                  <m:oMath xmlns:m="http://schemas.openxmlformats.org/officeDocument/2006/math">
                    <m:r>
                      <a:rPr lang="en-US" i="1">
                        <a:latin typeface="Cambria Math" panose="02040503050406030204" pitchFamily="18" charset="0"/>
                        <a:ea typeface="Cambria Math"/>
                      </a:rPr>
                      <m:t>𝑇</m:t>
                    </m:r>
                  </m:oMath>
                </a14:m>
                <a:r>
                  <a:rPr lang="en-US" sz="1800" dirty="0" smtClean="0"/>
                  <a:t> is:</a:t>
                </a:r>
              </a:p>
              <a:p>
                <a:pPr marL="808038" indent="0">
                  <a:buNone/>
                </a:pPr>
                <a14:m>
                  <m:oMathPara xmlns:m="http://schemas.openxmlformats.org/officeDocument/2006/math">
                    <m:oMathParaPr>
                      <m:jc m:val="left"/>
                    </m:oMathParaPr>
                    <m:oMath xmlns:m="http://schemas.openxmlformats.org/officeDocument/2006/math">
                      <m:sSubSup>
                        <m:sSubSupPr>
                          <m:ctrlPr>
                            <a:rPr lang="en-US" sz="1800" b="0" i="1" smtClean="0">
                              <a:latin typeface="Cambria Math" panose="02040503050406030204" pitchFamily="18" charset="0"/>
                            </a:rPr>
                          </m:ctrlPr>
                        </m:sSubSupPr>
                        <m:e>
                          <m:r>
                            <a:rPr lang="en-US" sz="1800" b="0" i="1" smtClean="0">
                              <a:latin typeface="Cambria Math" panose="02040503050406030204" pitchFamily="18" charset="0"/>
                            </a:rPr>
                            <m:t>𝑇</m:t>
                          </m:r>
                        </m:e>
                        <m:sub>
                          <m:r>
                            <a:rPr lang="en-US" sz="1800" b="0" i="1" smtClean="0">
                              <a:latin typeface="Cambria Math" panose="02040503050406030204" pitchFamily="18" charset="0"/>
                              <a:ea typeface="Cambria Math" panose="02040503050406030204" pitchFamily="18" charset="0"/>
                            </a:rPr>
                            <m:t>𝛾</m:t>
                          </m:r>
                        </m:sub>
                        <m:sup>
                          <m:r>
                            <a:rPr lang="en-US" sz="1800" b="0" i="1" smtClean="0">
                              <a:latin typeface="Cambria Math" panose="02040503050406030204" pitchFamily="18" charset="0"/>
                            </a:rPr>
                            <m:t>𝐹</m:t>
                          </m:r>
                        </m:sup>
                      </m:sSubSup>
                      <m:d>
                        <m:dPr>
                          <m:begChr m:val="["/>
                          <m:endChr m:val="]"/>
                          <m:ctrlPr>
                            <a:rPr lang="en-US" sz="1800" b="0" i="1" smtClean="0">
                              <a:latin typeface="Cambria Math" panose="02040503050406030204" pitchFamily="18" charset="0"/>
                            </a:rPr>
                          </m:ctrlPr>
                        </m:dPr>
                        <m:e>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𝑥</m:t>
                              </m:r>
                            </m:e>
                          </m:d>
                          <m:r>
                            <a:rPr lang="en-US" sz="1800" b="0" i="1" smtClean="0">
                              <a:latin typeface="Cambria Math" panose="02040503050406030204" pitchFamily="18" charset="0"/>
                            </a:rPr>
                            <m:t>,</m:t>
                          </m:r>
                          <m:r>
                            <a:rPr lang="en-US" sz="1800" b="0" i="1" smtClean="0">
                              <a:latin typeface="Cambria Math" panose="02040503050406030204" pitchFamily="18" charset="0"/>
                            </a:rPr>
                            <m:t>𝑟</m:t>
                          </m:r>
                          <m:r>
                            <a:rPr lang="en-US" sz="1800" b="0" i="1" smtClean="0">
                              <a:latin typeface="Cambria Math" panose="02040503050406030204" pitchFamily="18" charset="0"/>
                            </a:rPr>
                            <m:t>(</m:t>
                          </m:r>
                          <m:r>
                            <a:rPr lang="en-US" sz="1800" b="0" i="1" smtClean="0">
                              <a:latin typeface="Cambria Math" panose="02040503050406030204" pitchFamily="18" charset="0"/>
                            </a:rPr>
                            <m:t>𝑦</m:t>
                          </m:r>
                          <m:r>
                            <a:rPr lang="en-US" sz="1800" b="0" i="1" smtClean="0">
                              <a:latin typeface="Cambria Math" panose="02040503050406030204" pitchFamily="18" charset="0"/>
                            </a:rPr>
                            <m:t>)</m:t>
                          </m:r>
                        </m:e>
                      </m:d>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log</m:t>
                          </m:r>
                        </m:e>
                        <m:sub>
                          <m:r>
                            <m:rPr>
                              <m:sty m:val="p"/>
                            </m:rPr>
                            <a:rPr lang="en-US" sz="1800" b="0" i="0" smtClean="0">
                              <a:latin typeface="Cambria Math" panose="02040503050406030204" pitchFamily="18" charset="0"/>
                              <a:ea typeface="Cambria Math" panose="02040503050406030204" pitchFamily="18" charset="0"/>
                            </a:rPr>
                            <m:t>γ</m:t>
                          </m:r>
                        </m:sub>
                      </m:sSub>
                      <m:d>
                        <m:dPr>
                          <m:ctrlPr>
                            <a:rPr lang="en-US" sz="1800" b="0" i="1" smtClean="0">
                              <a:latin typeface="Cambria Math" panose="02040503050406030204" pitchFamily="18" charset="0"/>
                            </a:rPr>
                          </m:ctrlPr>
                        </m:dPr>
                        <m:e>
                          <m:r>
                            <a:rPr lang="en-US" sz="1800" b="0" i="1" smtClean="0">
                              <a:latin typeface="Cambria Math" panose="02040503050406030204" pitchFamily="18" charset="0"/>
                            </a:rPr>
                            <m:t>1+</m:t>
                          </m:r>
                          <m:f>
                            <m:fPr>
                              <m:ctrlPr>
                                <a:rPr lang="en-US" sz="1800" b="0" i="1" smtClean="0">
                                  <a:latin typeface="Cambria Math" panose="02040503050406030204" pitchFamily="18" charset="0"/>
                                </a:rPr>
                              </m:ctrlPr>
                            </m:fPr>
                            <m:num>
                              <m:d>
                                <m:dPr>
                                  <m:ctrlPr>
                                    <a:rPr lang="en-US" sz="1800" b="0" i="1" smtClean="0">
                                      <a:latin typeface="Cambria Math" panose="02040503050406030204" pitchFamily="18" charset="0"/>
                                    </a:rPr>
                                  </m:ctrlPr>
                                </m:dPr>
                                <m:e>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𝛾</m:t>
                                      </m:r>
                                    </m:e>
                                    <m:sup>
                                      <m:r>
                                        <a:rPr lang="en-US" sz="1800" b="0" i="1" smtClean="0">
                                          <a:latin typeface="Cambria Math" panose="02040503050406030204" pitchFamily="18" charset="0"/>
                                        </a:rPr>
                                        <m:t>𝑟</m:t>
                                      </m:r>
                                      <m:r>
                                        <a:rPr lang="en-US" sz="1800" b="0" i="1" smtClean="0">
                                          <a:latin typeface="Cambria Math" panose="02040503050406030204" pitchFamily="18" charset="0"/>
                                        </a:rPr>
                                        <m:t>(</m:t>
                                      </m:r>
                                      <m:r>
                                        <a:rPr lang="en-US" sz="1800" b="0" i="1" smtClean="0">
                                          <a:latin typeface="Cambria Math" panose="02040503050406030204" pitchFamily="18" charset="0"/>
                                        </a:rPr>
                                        <m:t>𝑥</m:t>
                                      </m:r>
                                      <m:r>
                                        <a:rPr lang="en-US" sz="1800" b="0" i="1" smtClean="0">
                                          <a:latin typeface="Cambria Math" panose="02040503050406030204" pitchFamily="18" charset="0"/>
                                        </a:rPr>
                                        <m:t>)</m:t>
                                      </m:r>
                                    </m:sup>
                                  </m:sSup>
                                  <m:r>
                                    <a:rPr lang="en-US" sz="1800" b="0" i="1" smtClean="0">
                                      <a:latin typeface="Cambria Math" panose="02040503050406030204" pitchFamily="18" charset="0"/>
                                    </a:rPr>
                                    <m:t>−1</m:t>
                                  </m:r>
                                </m:e>
                              </m:d>
                              <m:d>
                                <m:dPr>
                                  <m:ctrlPr>
                                    <a:rPr lang="en-US" sz="1800" b="0" i="1" smtClean="0">
                                      <a:latin typeface="Cambria Math" panose="02040503050406030204" pitchFamily="18" charset="0"/>
                                    </a:rPr>
                                  </m:ctrlPr>
                                </m:dPr>
                                <m:e>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𝛾</m:t>
                                      </m:r>
                                    </m:e>
                                    <m:sup>
                                      <m:r>
                                        <a:rPr lang="en-US" sz="1800" b="0" i="1" smtClean="0">
                                          <a:latin typeface="Cambria Math" panose="02040503050406030204" pitchFamily="18" charset="0"/>
                                        </a:rPr>
                                        <m:t>𝑟</m:t>
                                      </m:r>
                                      <m:r>
                                        <a:rPr lang="en-US" sz="1800" b="0" i="1" smtClean="0">
                                          <a:latin typeface="Cambria Math" panose="02040503050406030204" pitchFamily="18" charset="0"/>
                                        </a:rPr>
                                        <m:t>(</m:t>
                                      </m:r>
                                      <m:r>
                                        <a:rPr lang="en-US" sz="1800" b="0" i="1" smtClean="0">
                                          <a:latin typeface="Cambria Math" panose="02040503050406030204" pitchFamily="18" charset="0"/>
                                        </a:rPr>
                                        <m:t>𝑦</m:t>
                                      </m:r>
                                      <m:r>
                                        <a:rPr lang="en-US" sz="1800" b="0" i="1" smtClean="0">
                                          <a:latin typeface="Cambria Math" panose="02040503050406030204" pitchFamily="18" charset="0"/>
                                        </a:rPr>
                                        <m:t>)</m:t>
                                      </m:r>
                                    </m:sup>
                                  </m:sSup>
                                  <m:r>
                                    <a:rPr lang="en-US" sz="1800" b="0" i="1" smtClean="0">
                                      <a:latin typeface="Cambria Math" panose="02040503050406030204" pitchFamily="18" charset="0"/>
                                    </a:rPr>
                                    <m:t>−1</m:t>
                                  </m:r>
                                </m:e>
                              </m:d>
                            </m:num>
                            <m:den>
                              <m:r>
                                <a:rPr lang="en-US" sz="1800" b="0" i="1" smtClean="0">
                                  <a:latin typeface="Cambria Math" panose="02040503050406030204" pitchFamily="18" charset="0"/>
                                  <a:ea typeface="Cambria Math" panose="02040503050406030204" pitchFamily="18" charset="0"/>
                                </a:rPr>
                                <m:t>𝛾</m:t>
                              </m:r>
                              <m:r>
                                <a:rPr lang="en-US" sz="1800" b="0" i="1" smtClean="0">
                                  <a:latin typeface="Cambria Math" panose="02040503050406030204" pitchFamily="18" charset="0"/>
                                  <a:ea typeface="Cambria Math" panose="02040503050406030204" pitchFamily="18" charset="0"/>
                                </a:rPr>
                                <m:t>−1</m:t>
                              </m:r>
                            </m:den>
                          </m:f>
                        </m:e>
                      </m:d>
                    </m:oMath>
                  </m:oMathPara>
                </a14:m>
                <a:endParaRPr lang="en-US" sz="1800" dirty="0" smtClean="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733" y="1075267"/>
                <a:ext cx="8255000" cy="1706844"/>
              </a:xfrm>
              <a:blipFill rotWithShape="0">
                <a:blip r:embed="rId2"/>
                <a:stretch>
                  <a:fillRect/>
                </a:stretch>
              </a:blipFill>
            </p:spPr>
            <p:txBody>
              <a:bodyPr/>
              <a:lstStyle/>
              <a:p>
                <a:r>
                  <a:rPr lang="en-GB">
                    <a:noFill/>
                  </a:rPr>
                  <a:t> </a:t>
                </a:r>
              </a:p>
            </p:txBody>
          </p:sp>
        </mc:Fallback>
      </mc:AlternateContent>
      <p:pic>
        <p:nvPicPr>
          <p:cNvPr id="5" name="Immagin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2733" y="2930557"/>
            <a:ext cx="3602365" cy="1757828"/>
          </a:xfrm>
          <a:prstGeom prst="rect">
            <a:avLst/>
          </a:prstGeom>
        </p:spPr>
      </p:pic>
      <p:grpSp>
        <p:nvGrpSpPr>
          <p:cNvPr id="8" name="Gruppo 7"/>
          <p:cNvGrpSpPr/>
          <p:nvPr/>
        </p:nvGrpSpPr>
        <p:grpSpPr>
          <a:xfrm>
            <a:off x="4924409" y="2930557"/>
            <a:ext cx="3838591" cy="3160564"/>
            <a:chOff x="5305409" y="3073178"/>
            <a:chExt cx="3838591" cy="3160564"/>
          </a:xfrm>
        </p:grpSpPr>
        <p:pic>
          <p:nvPicPr>
            <p:cNvPr id="6" name="Immagin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05409" y="3143028"/>
              <a:ext cx="3838591" cy="3090714"/>
            </a:xfrm>
            <a:prstGeom prst="rect">
              <a:avLst/>
            </a:prstGeom>
          </p:spPr>
        </p:pic>
        <mc:AlternateContent xmlns:mc="http://schemas.openxmlformats.org/markup-compatibility/2006" xmlns:a14="http://schemas.microsoft.com/office/drawing/2010/main">
          <mc:Choice Requires="a14">
            <p:sp>
              <p:nvSpPr>
                <p:cNvPr id="7" name="Rettangolo 6"/>
                <p:cNvSpPr/>
                <p:nvPr/>
              </p:nvSpPr>
              <p:spPr>
                <a:xfrm>
                  <a:off x="5305409" y="3073178"/>
                  <a:ext cx="81105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800" b="0" i="1" dirty="0" smtClean="0">
                            <a:solidFill>
                              <a:srgbClr val="003F6E"/>
                            </a:solidFill>
                            <a:latin typeface="Cambria Math" panose="02040503050406030204" pitchFamily="18" charset="0"/>
                            <a:ea typeface="Cambria Math" panose="02040503050406030204" pitchFamily="18" charset="0"/>
                          </a:rPr>
                          <m:t>𝜌</m:t>
                        </m:r>
                        <m:r>
                          <a:rPr lang="it-IT" sz="1800" b="0" i="1" dirty="0" smtClean="0">
                            <a:solidFill>
                              <a:srgbClr val="003F6E"/>
                            </a:solidFill>
                            <a:latin typeface="Cambria Math" panose="02040503050406030204" pitchFamily="18" charset="0"/>
                          </a:rPr>
                          <m:t>=0</m:t>
                        </m:r>
                      </m:oMath>
                    </m:oMathPara>
                  </a14:m>
                  <a:endParaRPr lang="it-IT" sz="1800" dirty="0">
                    <a:solidFill>
                      <a:srgbClr val="003F6E"/>
                    </a:solidFill>
                  </a:endParaRPr>
                </a:p>
              </p:txBody>
            </p:sp>
          </mc:Choice>
          <mc:Fallback xmlns="">
            <p:sp>
              <p:nvSpPr>
                <p:cNvPr id="7" name="Rettangolo 6"/>
                <p:cNvSpPr>
                  <a:spLocks noRot="1" noChangeAspect="1" noMove="1" noResize="1" noEditPoints="1" noAdjustHandles="1" noChangeArrowheads="1" noChangeShapeType="1" noTextEdit="1"/>
                </p:cNvSpPr>
                <p:nvPr/>
              </p:nvSpPr>
              <p:spPr>
                <a:xfrm>
                  <a:off x="5305409" y="3073178"/>
                  <a:ext cx="811056" cy="369332"/>
                </a:xfrm>
                <a:prstGeom prst="rect">
                  <a:avLst/>
                </a:prstGeom>
                <a:blipFill rotWithShape="0">
                  <a:blip r:embed="rId5"/>
                  <a:stretch>
                    <a:fillRect b="-8333"/>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9" name="Rettangolo 8"/>
              <p:cNvSpPr/>
              <p:nvPr/>
            </p:nvSpPr>
            <p:spPr>
              <a:xfrm>
                <a:off x="609601" y="4765055"/>
                <a:ext cx="3607836" cy="1347100"/>
              </a:xfrm>
              <a:prstGeom prst="rect">
                <a:avLst/>
              </a:prstGeom>
            </p:spPr>
            <p:txBody>
              <a:bodyPr wrap="square">
                <a:spAutoFit/>
              </a:bodyPr>
              <a:lstStyle/>
              <a:p>
                <a:pPr marL="285750" lvl="1" indent="-285750">
                  <a:buClr>
                    <a:srgbClr val="FF9900"/>
                  </a:buClr>
                  <a:buSzPct val="85000"/>
                  <a:buFont typeface="Wingdings" panose="05000000000000000000" pitchFamily="2" charset="2"/>
                  <a:buChar char="Ø"/>
                </a:pPr>
                <a:r>
                  <a:rPr lang="en-US" sz="1800" dirty="0" smtClean="0">
                    <a:solidFill>
                      <a:srgbClr val="003F6E"/>
                    </a:solidFill>
                  </a:rPr>
                  <a:t>With </a:t>
                </a:r>
                <a14:m>
                  <m:oMath xmlns:m="http://schemas.openxmlformats.org/officeDocument/2006/math">
                    <m:r>
                      <a:rPr lang="en-US" sz="2000" i="1" kern="0">
                        <a:solidFill>
                          <a:srgbClr val="003F6E"/>
                        </a:solidFill>
                        <a:latin typeface="Cambria Math" panose="02040503050406030204" pitchFamily="18" charset="0"/>
                        <a:ea typeface="Cambria Math"/>
                      </a:rPr>
                      <m:t>𝑇</m:t>
                    </m:r>
                  </m:oMath>
                </a14:m>
                <a:r>
                  <a:rPr lang="en-US" sz="1800" dirty="0" smtClean="0">
                    <a:solidFill>
                      <a:srgbClr val="003F6E"/>
                    </a:solidFill>
                  </a:rPr>
                  <a:t>, the MSE of </a:t>
                </a:r>
                <a14:m>
                  <m:oMath xmlns:m="http://schemas.openxmlformats.org/officeDocument/2006/math">
                    <m:r>
                      <a:rPr lang="en-US" sz="1800" i="1">
                        <a:solidFill>
                          <a:srgbClr val="003F6E"/>
                        </a:solidFill>
                        <a:latin typeface="Cambria Math" panose="02040503050406030204" pitchFamily="18" charset="0"/>
                      </a:rPr>
                      <m:t>𝑟</m:t>
                    </m:r>
                    <m:d>
                      <m:dPr>
                        <m:ctrlPr>
                          <a:rPr lang="en-US" sz="1800" i="1">
                            <a:solidFill>
                              <a:srgbClr val="003F6E"/>
                            </a:solidFill>
                            <a:latin typeface="Cambria Math" panose="02040503050406030204" pitchFamily="18" charset="0"/>
                          </a:rPr>
                        </m:ctrlPr>
                      </m:dPr>
                      <m:e>
                        <m:r>
                          <a:rPr lang="en-US" sz="1800" i="1">
                            <a:solidFill>
                              <a:srgbClr val="003F6E"/>
                            </a:solidFill>
                            <a:latin typeface="Cambria Math" panose="02040503050406030204" pitchFamily="18" charset="0"/>
                          </a:rPr>
                          <m:t>𝑥</m:t>
                        </m:r>
                        <m:r>
                          <a:rPr lang="en-US" sz="1800" i="1">
                            <a:solidFill>
                              <a:srgbClr val="003F6E"/>
                            </a:solidFill>
                            <a:latin typeface="Cambria Math" panose="02040503050406030204" pitchFamily="18" charset="0"/>
                          </a:rPr>
                          <m:t>,</m:t>
                        </m:r>
                        <m:r>
                          <a:rPr lang="en-US" sz="1800" i="1">
                            <a:solidFill>
                              <a:srgbClr val="003F6E"/>
                            </a:solidFill>
                            <a:latin typeface="Cambria Math" panose="02040503050406030204" pitchFamily="18" charset="0"/>
                          </a:rPr>
                          <m:t>𝑦</m:t>
                        </m:r>
                      </m:e>
                    </m:d>
                    <m:r>
                      <a:rPr lang="en-US" sz="1800" i="1">
                        <a:solidFill>
                          <a:srgbClr val="003F6E"/>
                        </a:solidFill>
                        <a:latin typeface="Cambria Math" panose="02040503050406030204" pitchFamily="18" charset="0"/>
                      </a:rPr>
                      <m:t>−</m:t>
                    </m:r>
                    <m:sSup>
                      <m:sSupPr>
                        <m:ctrlPr>
                          <a:rPr lang="en-US" sz="1800" i="1">
                            <a:solidFill>
                              <a:srgbClr val="003F6E"/>
                            </a:solidFill>
                            <a:latin typeface="Cambria Math" panose="02040503050406030204" pitchFamily="18" charset="0"/>
                          </a:rPr>
                        </m:ctrlPr>
                      </m:sSupPr>
                      <m:e>
                        <m:r>
                          <a:rPr lang="en-US" sz="1800" i="1">
                            <a:solidFill>
                              <a:srgbClr val="003F6E"/>
                            </a:solidFill>
                            <a:latin typeface="Cambria Math" panose="02040503050406030204" pitchFamily="18" charset="0"/>
                          </a:rPr>
                          <m:t>𝑟</m:t>
                        </m:r>
                      </m:e>
                      <m:sup>
                        <m:r>
                          <a:rPr lang="en-US" sz="1800" i="1">
                            <a:solidFill>
                              <a:srgbClr val="003F6E"/>
                            </a:solidFill>
                            <a:latin typeface="Cambria Math" panose="02040503050406030204" pitchFamily="18" charset="0"/>
                          </a:rPr>
                          <m:t>𝑚𝑠</m:t>
                        </m:r>
                      </m:sup>
                    </m:sSup>
                    <m:d>
                      <m:dPr>
                        <m:ctrlPr>
                          <a:rPr lang="en-US" sz="1800" i="1">
                            <a:solidFill>
                              <a:srgbClr val="003F6E"/>
                            </a:solidFill>
                            <a:latin typeface="Cambria Math" panose="02040503050406030204" pitchFamily="18" charset="0"/>
                          </a:rPr>
                        </m:ctrlPr>
                      </m:dPr>
                      <m:e>
                        <m:r>
                          <a:rPr lang="en-US" sz="1800" i="1">
                            <a:solidFill>
                              <a:srgbClr val="003F6E"/>
                            </a:solidFill>
                            <a:latin typeface="Cambria Math" panose="02040503050406030204" pitchFamily="18" charset="0"/>
                          </a:rPr>
                          <m:t>𝑥</m:t>
                        </m:r>
                        <m:r>
                          <a:rPr lang="en-US" sz="1800" i="1">
                            <a:solidFill>
                              <a:srgbClr val="003F6E"/>
                            </a:solidFill>
                            <a:latin typeface="Cambria Math" panose="02040503050406030204" pitchFamily="18" charset="0"/>
                          </a:rPr>
                          <m:t>,</m:t>
                        </m:r>
                        <m:r>
                          <a:rPr lang="en-US" sz="1800" i="1">
                            <a:solidFill>
                              <a:srgbClr val="003F6E"/>
                            </a:solidFill>
                            <a:latin typeface="Cambria Math" panose="02040503050406030204" pitchFamily="18" charset="0"/>
                          </a:rPr>
                          <m:t>𝑦</m:t>
                        </m:r>
                      </m:e>
                    </m:d>
                  </m:oMath>
                </a14:m>
                <a:r>
                  <a:rPr lang="en-US" sz="1800" dirty="0">
                    <a:solidFill>
                      <a:srgbClr val="003F6E"/>
                    </a:solidFill>
                  </a:rPr>
                  <a:t> </a:t>
                </a:r>
                <a:r>
                  <a:rPr lang="en-US" sz="1800" dirty="0" smtClean="0">
                    <a:solidFill>
                      <a:srgbClr val="003F6E"/>
                    </a:solidFill>
                  </a:rPr>
                  <a:t>is about 3</a:t>
                </a:r>
                <a:r>
                  <a:rPr lang="en-US" sz="1800" dirty="0">
                    <a:solidFill>
                      <a:srgbClr val="003F6E"/>
                    </a:solidFill>
                  </a:rPr>
                  <a:t>%</a:t>
                </a:r>
              </a:p>
              <a:p>
                <a:pPr marL="171450" indent="-171450">
                  <a:buClr>
                    <a:srgbClr val="FF9900"/>
                  </a:buClr>
                  <a:buSzPct val="85000"/>
                  <a:buFont typeface="Wingdings" panose="05000000000000000000" pitchFamily="2" charset="2"/>
                  <a:buChar char="Ø"/>
                </a:pPr>
                <a:endParaRPr lang="en-US" sz="800" dirty="0">
                  <a:solidFill>
                    <a:srgbClr val="003F6E"/>
                  </a:solidFill>
                </a:endParaRPr>
              </a:p>
              <a:p>
                <a:pPr marL="285750" lvl="1" indent="-285750">
                  <a:buClr>
                    <a:srgbClr val="FF9900"/>
                  </a:buClr>
                  <a:buSzPct val="85000"/>
                  <a:buFont typeface="Wingdings" panose="05000000000000000000" pitchFamily="2" charset="2"/>
                  <a:buChar char="Ø"/>
                </a:pPr>
                <a:r>
                  <a:rPr lang="en-US" sz="1800" dirty="0" smtClean="0">
                    <a:solidFill>
                      <a:srgbClr val="003F6E"/>
                    </a:solidFill>
                  </a:rPr>
                  <a:t>For the other joint PDs is lower than 5</a:t>
                </a:r>
                <a:r>
                  <a:rPr lang="en-US" sz="1800" dirty="0">
                    <a:solidFill>
                      <a:srgbClr val="003F6E"/>
                    </a:solidFill>
                  </a:rPr>
                  <a:t>%</a:t>
                </a:r>
              </a:p>
            </p:txBody>
          </p:sp>
        </mc:Choice>
        <mc:Fallback xmlns="">
          <p:sp>
            <p:nvSpPr>
              <p:cNvPr id="9" name="Rettangolo 8"/>
              <p:cNvSpPr>
                <a:spLocks noRot="1" noChangeAspect="1" noMove="1" noResize="1" noEditPoints="1" noAdjustHandles="1" noChangeArrowheads="1" noChangeShapeType="1" noTextEdit="1"/>
              </p:cNvSpPr>
              <p:nvPr/>
            </p:nvSpPr>
            <p:spPr>
              <a:xfrm>
                <a:off x="609601" y="4765055"/>
                <a:ext cx="3607836" cy="1347100"/>
              </a:xfrm>
              <a:prstGeom prst="rect">
                <a:avLst/>
              </a:prstGeom>
              <a:blipFill rotWithShape="0">
                <a:blip r:embed="rId6"/>
                <a:stretch>
                  <a:fillRect l="-507" t="-905" r="-2703" b="-6335"/>
                </a:stretch>
              </a:blipFill>
            </p:spPr>
            <p:txBody>
              <a:bodyPr/>
              <a:lstStyle/>
              <a:p>
                <a:r>
                  <a:rPr lang="it-IT">
                    <a:noFill/>
                  </a:rPr>
                  <a:t> </a:t>
                </a:r>
              </a:p>
            </p:txBody>
          </p:sp>
        </mc:Fallback>
      </mc:AlternateContent>
    </p:spTree>
    <p:extLst>
      <p:ext uri="{BB962C8B-B14F-4D97-AF65-F5344CB8AC3E}">
        <p14:creationId xmlns:p14="http://schemas.microsoft.com/office/powerpoint/2010/main" val="35217674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000" dirty="0" smtClean="0"/>
              <a:t>Framework</a:t>
            </a:r>
            <a:endParaRPr lang="en-GB"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p:txBody>
              <a:bodyPr>
                <a:noAutofit/>
              </a:bodyPr>
              <a:lstStyle/>
              <a:p>
                <a:r>
                  <a:rPr lang="en-GB" dirty="0" smtClean="0"/>
                  <a:t>Measurement uncertainty</a:t>
                </a:r>
              </a:p>
              <a:p>
                <a:pPr lvl="1"/>
                <a:r>
                  <a:rPr lang="en-GB" sz="1800" dirty="0" smtClean="0"/>
                  <a:t>Doubt about the validity of a measurement result</a:t>
                </a:r>
              </a:p>
              <a:p>
                <a:pPr lvl="1"/>
                <a:r>
                  <a:rPr lang="en-GB" sz="1800" dirty="0" smtClean="0"/>
                  <a:t>Is the result of </a:t>
                </a:r>
                <a:r>
                  <a:rPr lang="en-GB" sz="1800" u="sng" dirty="0"/>
                  <a:t>i</a:t>
                </a:r>
                <a:r>
                  <a:rPr lang="en-GB" sz="1800" u="sng" dirty="0" smtClean="0"/>
                  <a:t>ncomplete knowledge</a:t>
                </a:r>
              </a:p>
              <a:p>
                <a:pPr marL="0" indent="0">
                  <a:buNone/>
                </a:pPr>
                <a:endParaRPr lang="en-GB" u="sng" dirty="0" smtClean="0"/>
              </a:p>
              <a:p>
                <a:r>
                  <a:rPr lang="en-GB" dirty="0" smtClean="0"/>
                  <a:t>That may concern</a:t>
                </a:r>
              </a:p>
              <a:p>
                <a:pPr lvl="1"/>
                <a:r>
                  <a:rPr lang="en-GB" sz="1800" dirty="0" err="1" smtClean="0"/>
                  <a:t>Measurand</a:t>
                </a:r>
                <a:r>
                  <a:rPr lang="en-GB" sz="1800" dirty="0" smtClean="0"/>
                  <a:t> </a:t>
                </a:r>
                <a:r>
                  <a:rPr lang="en-GB" sz="1800" i="1" dirty="0" smtClean="0">
                    <a:latin typeface="Times" panose="02020603050405020304" pitchFamily="18" charset="0"/>
                    <a:cs typeface="Times" panose="02020603050405020304" pitchFamily="18" charset="0"/>
                  </a:rPr>
                  <a:t>Z</a:t>
                </a:r>
                <a:r>
                  <a:rPr lang="en-GB" sz="1800" dirty="0" smtClean="0"/>
                  <a:t>			</a:t>
                </a:r>
                <a14:m>
                  <m:oMath xmlns:m="http://schemas.openxmlformats.org/officeDocument/2006/math">
                    <m:r>
                      <a:rPr lang="en-GB" sz="1800" b="0" i="1" smtClean="0">
                        <a:latin typeface="Cambria Math" panose="02040503050406030204" pitchFamily="18" charset="0"/>
                      </a:rPr>
                      <m:t>𝑍</m:t>
                    </m:r>
                    <m:r>
                      <a:rPr lang="en-GB" sz="1800" b="0" i="1" smtClean="0">
                        <a:latin typeface="Cambria Math" panose="02040503050406030204" pitchFamily="18" charset="0"/>
                      </a:rPr>
                      <m:t>=</m:t>
                    </m:r>
                    <m:r>
                      <a:rPr lang="en-GB" sz="1800" b="0" i="1" smtClean="0">
                        <a:latin typeface="Cambria Math" panose="02040503050406030204" pitchFamily="18" charset="0"/>
                      </a:rPr>
                      <m:t>𝑓</m:t>
                    </m:r>
                    <m:d>
                      <m:dPr>
                        <m:ctrlPr>
                          <a:rPr lang="en-GB" sz="1800" b="0" i="1" smtClean="0">
                            <a:latin typeface="Cambria Math" panose="02040503050406030204" pitchFamily="18" charset="0"/>
                          </a:rPr>
                        </m:ctrlPr>
                      </m:dPr>
                      <m:e>
                        <m:r>
                          <a:rPr lang="en-GB" sz="1800" b="0" i="1" smtClean="0">
                            <a:latin typeface="Cambria Math" panose="02040503050406030204" pitchFamily="18" charset="0"/>
                          </a:rPr>
                          <m:t>𝑋</m:t>
                        </m:r>
                        <m:r>
                          <a:rPr lang="en-GB" sz="1800" b="0" i="1" smtClean="0">
                            <a:latin typeface="Cambria Math" panose="02040503050406030204" pitchFamily="18" charset="0"/>
                          </a:rPr>
                          <m:t>,</m:t>
                        </m:r>
                        <m:r>
                          <a:rPr lang="en-GB" sz="1800" b="0" i="1" smtClean="0">
                            <a:latin typeface="Cambria Math" panose="02040503050406030204" pitchFamily="18" charset="0"/>
                          </a:rPr>
                          <m:t>𝑌</m:t>
                        </m:r>
                      </m:e>
                    </m:d>
                    <m:r>
                      <a:rPr lang="en-GB" sz="1800" b="0" i="1" smtClean="0">
                        <a:latin typeface="Cambria Math" panose="02040503050406030204" pitchFamily="18" charset="0"/>
                      </a:rPr>
                      <m:t>+</m:t>
                    </m:r>
                    <m:r>
                      <a:rPr lang="en-GB" sz="1800" b="0" i="1" smtClean="0">
                        <a:latin typeface="Cambria Math" panose="02040503050406030204" pitchFamily="18" charset="0"/>
                      </a:rPr>
                      <m:t>𝑣</m:t>
                    </m:r>
                  </m:oMath>
                </a14:m>
                <a:endParaRPr lang="en-GB" sz="1800" dirty="0" smtClean="0"/>
              </a:p>
              <a:p>
                <a:pPr lvl="1"/>
                <a:r>
                  <a:rPr lang="en-GB" sz="1800" dirty="0" smtClean="0"/>
                  <a:t>Measurement model </a:t>
                </a:r>
                <a:r>
                  <a:rPr lang="en-GB" sz="1800" i="1" dirty="0" smtClean="0">
                    <a:latin typeface="Times" panose="02020603050405020304" pitchFamily="18" charset="0"/>
                    <a:cs typeface="Times" panose="02020603050405020304" pitchFamily="18" charset="0"/>
                  </a:rPr>
                  <a:t>f</a:t>
                </a:r>
              </a:p>
              <a:p>
                <a:pPr lvl="1"/>
                <a:r>
                  <a:rPr lang="en-GB" sz="1800" dirty="0" smtClean="0"/>
                  <a:t>Measured quantities </a:t>
                </a:r>
                <a:r>
                  <a:rPr lang="en-GB" sz="1800" i="1" dirty="0" smtClean="0">
                    <a:latin typeface="Times" panose="02020603050405020304" pitchFamily="18" charset="0"/>
                    <a:cs typeface="Times" panose="02020603050405020304" pitchFamily="18" charset="0"/>
                  </a:rPr>
                  <a:t>X,Y</a:t>
                </a:r>
              </a:p>
              <a:p>
                <a:pPr lvl="1"/>
                <a:r>
                  <a:rPr lang="en-GB" sz="1800" dirty="0" smtClean="0"/>
                  <a:t>Influence quantities </a:t>
                </a:r>
                <a:r>
                  <a:rPr lang="en-GB" sz="1800" i="1" dirty="0" smtClean="0">
                    <a:latin typeface="Times" panose="02020603050405020304" pitchFamily="18" charset="0"/>
                    <a:cs typeface="Times" panose="02020603050405020304" pitchFamily="18" charset="0"/>
                  </a:rPr>
                  <a:t>v</a:t>
                </a:r>
              </a:p>
              <a:p>
                <a:pPr lvl="1"/>
                <a:r>
                  <a:rPr lang="en-GB" sz="1800" dirty="0" smtClean="0"/>
                  <a:t>…</a:t>
                </a:r>
              </a:p>
              <a:p>
                <a:pPr marL="0" indent="0">
                  <a:buNone/>
                </a:pPr>
                <a:endParaRPr lang="en-GB" dirty="0" smtClean="0"/>
              </a:p>
              <a:p>
                <a:r>
                  <a:rPr lang="en-GB" dirty="0" smtClean="0"/>
                  <a:t>The measurement science deals with the representation of the effect of incomplete knowledge</a:t>
                </a:r>
              </a:p>
              <a:p>
                <a:pPr lvl="1"/>
                <a:r>
                  <a:rPr lang="en-GB" sz="1800" dirty="0" smtClean="0"/>
                  <a:t>The GUM is the official document (BIPM)</a:t>
                </a:r>
              </a:p>
              <a:p>
                <a:endParaRPr lang="en-GB" sz="2200" dirty="0" smtClean="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blipFill rotWithShape="0">
                <a:blip r:embed="rId2"/>
                <a:stretch>
                  <a:fillRect t="-494"/>
                </a:stretch>
              </a:blipFill>
            </p:spPr>
            <p:txBody>
              <a:bodyPr/>
              <a:lstStyle/>
              <a:p>
                <a:r>
                  <a:rPr lang="en-GB">
                    <a:noFill/>
                  </a:rPr>
                  <a:t> </a:t>
                </a:r>
              </a:p>
            </p:txBody>
          </p:sp>
        </mc:Fallback>
      </mc:AlternateContent>
    </p:spTree>
    <p:extLst>
      <p:ext uri="{BB962C8B-B14F-4D97-AF65-F5344CB8AC3E}">
        <p14:creationId xmlns:p14="http://schemas.microsoft.com/office/powerpoint/2010/main" val="17295818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Random joint PD, correlated variables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20</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000" y="1079769"/>
                <a:ext cx="8118150" cy="3768721"/>
              </a:xfrm>
            </p:spPr>
            <p:txBody>
              <a:bodyPr/>
              <a:lstStyle/>
              <a:p>
                <a:pPr marL="285750" indent="-285750"/>
                <a14:m>
                  <m:oMath xmlns:m="http://schemas.openxmlformats.org/officeDocument/2006/math">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a:ea typeface="Cambria Math"/>
                          </a:rPr>
                          <m:t>𝑥</m:t>
                        </m:r>
                        <m:r>
                          <a:rPr lang="en-US" sz="1800" i="1">
                            <a:latin typeface="Cambria Math"/>
                            <a:ea typeface="Cambria Math"/>
                          </a:rPr>
                          <m:t>,</m:t>
                        </m:r>
                        <m:r>
                          <a:rPr lang="en-US" sz="1800" i="1">
                            <a:latin typeface="Cambria Math"/>
                            <a:ea typeface="Cambria Math"/>
                          </a:rPr>
                          <m:t>𝑦</m:t>
                        </m:r>
                      </m:e>
                    </m:d>
                  </m:oMath>
                </a14:m>
                <a:r>
                  <a:rPr lang="en-US" sz="1800" dirty="0"/>
                  <a:t>=</a:t>
                </a:r>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panose="02040503050406030204" pitchFamily="18" charset="0"/>
                          </a:rPr>
                          <m:t>𝑇</m:t>
                        </m:r>
                      </m:e>
                      <m:sub>
                        <m:r>
                          <a:rPr lang="en-US" sz="1800" i="1">
                            <a:latin typeface="Cambria Math" panose="02040503050406030204" pitchFamily="18" charset="0"/>
                            <a:ea typeface="Cambria Math" panose="02040503050406030204" pitchFamily="18" charset="0"/>
                          </a:rPr>
                          <m:t>𝛾</m:t>
                        </m:r>
                      </m:sub>
                      <m:sup>
                        <m:r>
                          <a:rPr lang="en-US" sz="1800" i="1">
                            <a:latin typeface="Cambria Math" panose="02040503050406030204" pitchFamily="18" charset="0"/>
                          </a:rPr>
                          <m:t>𝐹</m:t>
                        </m:r>
                      </m:sup>
                    </m:sSubSup>
                    <m:d>
                      <m:dPr>
                        <m:begChr m:val="["/>
                        <m:endChr m:val="]"/>
                        <m:ctrlPr>
                          <a:rPr lang="en-US" sz="1800" i="1">
                            <a:latin typeface="Cambria Math" panose="02040503050406030204" pitchFamily="18" charset="0"/>
                          </a:rPr>
                        </m:ctrlPr>
                      </m:dPr>
                      <m:e>
                        <m:r>
                          <a:rPr lang="en-US" sz="1800" i="1">
                            <a:latin typeface="Cambria Math" panose="02040503050406030204" pitchFamily="18" charset="0"/>
                          </a:rPr>
                          <m:t>𝑟</m:t>
                        </m:r>
                        <m:d>
                          <m:dPr>
                            <m:ctrlPr>
                              <a:rPr lang="en-US" sz="1800" i="1">
                                <a:latin typeface="Cambria Math" panose="02040503050406030204" pitchFamily="18" charset="0"/>
                              </a:rPr>
                            </m:ctrlPr>
                          </m:dPr>
                          <m:e>
                            <m:r>
                              <a:rPr lang="it-IT" sz="1800" b="0" i="1" smtClean="0">
                                <a:latin typeface="Cambria Math" panose="02040503050406030204" pitchFamily="18" charset="0"/>
                              </a:rPr>
                              <m:t>𝑥</m:t>
                            </m:r>
                          </m:e>
                        </m:d>
                        <m:r>
                          <a:rPr lang="en-US" sz="1800" i="1">
                            <a:latin typeface="Cambria Math" panose="02040503050406030204" pitchFamily="18" charset="0"/>
                          </a:rPr>
                          <m:t>,</m:t>
                        </m:r>
                        <m:r>
                          <a:rPr lang="en-US" sz="1800" i="1">
                            <a:latin typeface="Cambria Math" panose="02040503050406030204" pitchFamily="18" charset="0"/>
                          </a:rPr>
                          <m:t>𝑟</m:t>
                        </m:r>
                        <m:r>
                          <a:rPr lang="en-US" sz="1800" i="1">
                            <a:latin typeface="Cambria Math" panose="02040503050406030204" pitchFamily="18" charset="0"/>
                          </a:rPr>
                          <m:t>(</m:t>
                        </m:r>
                        <m:r>
                          <a:rPr lang="it-IT" sz="1800" b="0" i="1" smtClean="0">
                            <a:latin typeface="Cambria Math" panose="02040503050406030204" pitchFamily="18" charset="0"/>
                          </a:rPr>
                          <m:t>𝑦</m:t>
                        </m:r>
                        <m:r>
                          <a:rPr lang="it-IT" sz="1800" b="0" i="1" smtClean="0">
                            <a:latin typeface="Cambria Math" panose="02040503050406030204" pitchFamily="18" charset="0"/>
                          </a:rPr>
                          <m:t>|</m:t>
                        </m:r>
                        <m:r>
                          <a:rPr lang="it-IT" sz="1800" b="0" i="1" smtClean="0">
                            <a:latin typeface="Cambria Math" panose="02040503050406030204" pitchFamily="18" charset="0"/>
                          </a:rPr>
                          <m:t>𝑥</m:t>
                        </m:r>
                        <m:r>
                          <a:rPr lang="en-US" sz="1800" i="1">
                            <a:latin typeface="Cambria Math" panose="02040503050406030204" pitchFamily="18" charset="0"/>
                          </a:rPr>
                          <m:t>)</m:t>
                        </m:r>
                      </m:e>
                    </m:d>
                  </m:oMath>
                </a14:m>
                <a:endParaRPr lang="en-US" sz="1800" dirty="0" smtClean="0"/>
              </a:p>
              <a:p>
                <a:pPr marL="742950" lvl="1" indent="-285750"/>
                <a14:m>
                  <m:oMath xmlns:m="http://schemas.openxmlformats.org/officeDocument/2006/math">
                    <m:d>
                      <m:dPr>
                        <m:begChr m:val="{"/>
                        <m:endChr m:val=""/>
                        <m:ctrlPr>
                          <a:rPr lang="it-IT" sz="1800" i="1">
                            <a:latin typeface="Cambria Math" panose="02040503050406030204" pitchFamily="18" charset="0"/>
                          </a:rPr>
                        </m:ctrlPr>
                      </m:dPr>
                      <m:e>
                        <m:eqArr>
                          <m:eqArrPr>
                            <m:ctrlPr>
                              <a:rPr lang="it-IT" sz="1800" i="1">
                                <a:latin typeface="Cambria Math" panose="02040503050406030204" pitchFamily="18" charset="0"/>
                              </a:rPr>
                            </m:ctrlPr>
                          </m:eqArrPr>
                          <m:e>
                            <m:sSub>
                              <m:sSubPr>
                                <m:ctrlPr>
                                  <a:rPr lang="it-IT" sz="1800" i="1">
                                    <a:latin typeface="Cambria Math" panose="02040503050406030204" pitchFamily="18" charset="0"/>
                                  </a:rPr>
                                </m:ctrlPr>
                              </m:sSubPr>
                              <m:e>
                                <m:r>
                                  <a:rPr lang="it-IT" sz="1800" i="1">
                                    <a:latin typeface="Cambria Math" panose="02040503050406030204" pitchFamily="18" charset="0"/>
                                    <a:ea typeface="Cambria Math" panose="02040503050406030204" pitchFamily="18" charset="0"/>
                                  </a:rPr>
                                  <m:t>𝜇</m:t>
                                </m:r>
                              </m:e>
                              <m:sub>
                                <m:r>
                                  <a:rPr lang="it-IT" sz="1800" i="1">
                                    <a:latin typeface="Cambria Math" panose="02040503050406030204" pitchFamily="18" charset="0"/>
                                  </a:rPr>
                                  <m:t>𝑌</m:t>
                                </m:r>
                                <m:r>
                                  <a:rPr lang="it-IT" sz="1800" i="1">
                                    <a:latin typeface="Cambria Math" panose="02040503050406030204" pitchFamily="18" charset="0"/>
                                  </a:rPr>
                                  <m:t>|</m:t>
                                </m:r>
                                <m:r>
                                  <m:rPr>
                                    <m:sty m:val="p"/>
                                  </m:rPr>
                                  <a:rPr lang="it-IT" sz="1800" i="1">
                                    <a:latin typeface="Cambria Math" panose="02040503050406030204" pitchFamily="18" charset="0"/>
                                  </a:rPr>
                                  <m:t>X</m:t>
                                </m:r>
                              </m:sub>
                            </m:sSub>
                            <m:r>
                              <a:rPr lang="it-IT" sz="1800" i="1">
                                <a:latin typeface="Cambria Math" panose="02040503050406030204" pitchFamily="18" charset="0"/>
                              </a:rPr>
                              <m:t>=</m:t>
                            </m:r>
                            <m:sSub>
                              <m:sSubPr>
                                <m:ctrlPr>
                                  <a:rPr lang="it-IT" sz="1800" i="1">
                                    <a:latin typeface="Cambria Math" panose="02040503050406030204" pitchFamily="18" charset="0"/>
                                  </a:rPr>
                                </m:ctrlPr>
                              </m:sSubPr>
                              <m:e>
                                <m:r>
                                  <a:rPr lang="it-IT" sz="1800" i="1">
                                    <a:latin typeface="Cambria Math" panose="02040503050406030204" pitchFamily="18" charset="0"/>
                                    <a:ea typeface="Cambria Math" panose="02040503050406030204" pitchFamily="18" charset="0"/>
                                  </a:rPr>
                                  <m:t>𝜇</m:t>
                                </m:r>
                              </m:e>
                              <m:sub>
                                <m:r>
                                  <a:rPr lang="it-IT" sz="1800" i="1">
                                    <a:latin typeface="Cambria Math" panose="02040503050406030204" pitchFamily="18" charset="0"/>
                                  </a:rPr>
                                  <m:t>𝑌</m:t>
                                </m:r>
                              </m:sub>
                            </m:sSub>
                            <m:r>
                              <a:rPr lang="it-IT" sz="1800" i="1">
                                <a:latin typeface="Cambria Math" panose="02040503050406030204" pitchFamily="18" charset="0"/>
                              </a:rPr>
                              <m:t>+</m:t>
                            </m:r>
                            <m:r>
                              <a:rPr lang="it-IT" sz="1800" i="1" smtClean="0">
                                <a:latin typeface="Cambria Math" panose="02040503050406030204" pitchFamily="18" charset="0"/>
                                <a:ea typeface="Cambria Math" panose="02040503050406030204" pitchFamily="18" charset="0"/>
                              </a:rPr>
                              <m:t>𝜌</m:t>
                            </m:r>
                            <m:f>
                              <m:fPr>
                                <m:ctrlPr>
                                  <a:rPr lang="it-IT" sz="1800" i="1">
                                    <a:latin typeface="Cambria Math" panose="02040503050406030204" pitchFamily="18" charset="0"/>
                                  </a:rPr>
                                </m:ctrlPr>
                              </m:fPr>
                              <m:num>
                                <m:sSub>
                                  <m:sSubPr>
                                    <m:ctrlPr>
                                      <a:rPr lang="it-IT" sz="1800" i="1">
                                        <a:latin typeface="Cambria Math" panose="02040503050406030204" pitchFamily="18" charset="0"/>
                                      </a:rPr>
                                    </m:ctrlPr>
                                  </m:sSubPr>
                                  <m:e>
                                    <m:r>
                                      <a:rPr lang="it-IT" sz="1800" i="1">
                                        <a:latin typeface="Cambria Math" panose="02040503050406030204" pitchFamily="18" charset="0"/>
                                      </a:rPr>
                                      <m:t>𝐴</m:t>
                                    </m:r>
                                  </m:e>
                                  <m:sub>
                                    <m:r>
                                      <a:rPr lang="it-IT" sz="1800" i="1">
                                        <a:latin typeface="Cambria Math" panose="02040503050406030204" pitchFamily="18" charset="0"/>
                                      </a:rPr>
                                      <m:t>𝑌</m:t>
                                    </m:r>
                                  </m:sub>
                                </m:sSub>
                              </m:num>
                              <m:den>
                                <m:sSub>
                                  <m:sSubPr>
                                    <m:ctrlPr>
                                      <a:rPr lang="it-IT" sz="1800" i="1">
                                        <a:latin typeface="Cambria Math" panose="02040503050406030204" pitchFamily="18" charset="0"/>
                                      </a:rPr>
                                    </m:ctrlPr>
                                  </m:sSubPr>
                                  <m:e>
                                    <m:r>
                                      <a:rPr lang="it-IT" sz="1800" i="1">
                                        <a:latin typeface="Cambria Math" panose="02040503050406030204" pitchFamily="18" charset="0"/>
                                      </a:rPr>
                                      <m:t>𝐴</m:t>
                                    </m:r>
                                  </m:e>
                                  <m:sub>
                                    <m:r>
                                      <a:rPr lang="it-IT" sz="1800" i="1">
                                        <a:latin typeface="Cambria Math" panose="02040503050406030204" pitchFamily="18" charset="0"/>
                                      </a:rPr>
                                      <m:t>𝑋</m:t>
                                    </m:r>
                                  </m:sub>
                                </m:sSub>
                              </m:den>
                            </m:f>
                            <m:d>
                              <m:dPr>
                                <m:ctrlPr>
                                  <a:rPr lang="it-IT" sz="1800" i="1">
                                    <a:latin typeface="Cambria Math" panose="02040503050406030204" pitchFamily="18" charset="0"/>
                                  </a:rPr>
                                </m:ctrlPr>
                              </m:dPr>
                              <m:e>
                                <m:r>
                                  <a:rPr lang="it-IT" sz="1800" i="1">
                                    <a:latin typeface="Cambria Math" panose="02040503050406030204" pitchFamily="18" charset="0"/>
                                  </a:rPr>
                                  <m:t>𝑥</m:t>
                                </m:r>
                                <m:r>
                                  <a:rPr lang="it-IT" sz="1800" i="1">
                                    <a:latin typeface="Cambria Math" panose="02040503050406030204" pitchFamily="18" charset="0"/>
                                  </a:rPr>
                                  <m:t>−</m:t>
                                </m:r>
                                <m:sSub>
                                  <m:sSubPr>
                                    <m:ctrlPr>
                                      <a:rPr lang="it-IT" sz="1800" i="1">
                                        <a:latin typeface="Cambria Math" panose="02040503050406030204" pitchFamily="18" charset="0"/>
                                      </a:rPr>
                                    </m:ctrlPr>
                                  </m:sSubPr>
                                  <m:e>
                                    <m:r>
                                      <a:rPr lang="it-IT" sz="1800" i="1">
                                        <a:latin typeface="Cambria Math" panose="02040503050406030204" pitchFamily="18" charset="0"/>
                                        <a:ea typeface="Cambria Math" panose="02040503050406030204" pitchFamily="18" charset="0"/>
                                      </a:rPr>
                                      <m:t>𝜇</m:t>
                                    </m:r>
                                  </m:e>
                                  <m:sub>
                                    <m:r>
                                      <a:rPr lang="it-IT" sz="1800" i="1">
                                        <a:latin typeface="Cambria Math" panose="02040503050406030204" pitchFamily="18" charset="0"/>
                                      </a:rPr>
                                      <m:t>𝑋</m:t>
                                    </m:r>
                                  </m:sub>
                                </m:sSub>
                              </m:e>
                            </m:d>
                          </m:e>
                          <m:e>
                            <m:f>
                              <m:fPr>
                                <m:ctrlPr>
                                  <a:rPr lang="it-IT" sz="1800" i="1">
                                    <a:latin typeface="Cambria Math" panose="02040503050406030204" pitchFamily="18" charset="0"/>
                                  </a:rPr>
                                </m:ctrlPr>
                              </m:fPr>
                              <m:num>
                                <m:sSub>
                                  <m:sSubPr>
                                    <m:ctrlPr>
                                      <a:rPr lang="it-IT" sz="1800" i="1">
                                        <a:latin typeface="Cambria Math" panose="02040503050406030204" pitchFamily="18" charset="0"/>
                                      </a:rPr>
                                    </m:ctrlPr>
                                  </m:sSubPr>
                                  <m:e>
                                    <m:r>
                                      <a:rPr lang="it-IT" sz="1800" i="1">
                                        <a:latin typeface="Cambria Math" panose="02040503050406030204" pitchFamily="18" charset="0"/>
                                      </a:rPr>
                                      <m:t>𝐴</m:t>
                                    </m:r>
                                  </m:e>
                                  <m:sub>
                                    <m:r>
                                      <a:rPr lang="it-IT" sz="1800" i="1">
                                        <a:latin typeface="Cambria Math" panose="02040503050406030204" pitchFamily="18" charset="0"/>
                                      </a:rPr>
                                      <m:t>𝑌</m:t>
                                    </m:r>
                                    <m:r>
                                      <a:rPr lang="it-IT" sz="1800" i="1">
                                        <a:latin typeface="Cambria Math" panose="02040503050406030204" pitchFamily="18" charset="0"/>
                                      </a:rPr>
                                      <m:t>|</m:t>
                                    </m:r>
                                    <m:r>
                                      <a:rPr lang="it-IT" sz="1800" i="1">
                                        <a:latin typeface="Cambria Math" panose="02040503050406030204" pitchFamily="18" charset="0"/>
                                      </a:rPr>
                                      <m:t>𝑋</m:t>
                                    </m:r>
                                  </m:sub>
                                </m:sSub>
                              </m:num>
                              <m:den>
                                <m:sSub>
                                  <m:sSubPr>
                                    <m:ctrlPr>
                                      <a:rPr lang="it-IT" sz="1800" i="1">
                                        <a:latin typeface="Cambria Math" panose="02040503050406030204" pitchFamily="18" charset="0"/>
                                      </a:rPr>
                                    </m:ctrlPr>
                                  </m:sSubPr>
                                  <m:e>
                                    <m:r>
                                      <a:rPr lang="it-IT" sz="1800" i="1">
                                        <a:latin typeface="Cambria Math" panose="02040503050406030204" pitchFamily="18" charset="0"/>
                                      </a:rPr>
                                      <m:t>𝐴</m:t>
                                    </m:r>
                                  </m:e>
                                  <m:sub>
                                    <m:r>
                                      <a:rPr lang="it-IT" sz="1800" i="1">
                                        <a:latin typeface="Cambria Math" panose="02040503050406030204" pitchFamily="18" charset="0"/>
                                      </a:rPr>
                                      <m:t>𝑌</m:t>
                                    </m:r>
                                  </m:sub>
                                </m:sSub>
                              </m:den>
                            </m:f>
                            <m:r>
                              <a:rPr lang="it-IT" sz="1800" i="1">
                                <a:latin typeface="Cambria Math" panose="02040503050406030204" pitchFamily="18" charset="0"/>
                              </a:rPr>
                              <m:t>=</m:t>
                            </m:r>
                            <m:rad>
                              <m:radPr>
                                <m:degHide m:val="on"/>
                                <m:ctrlPr>
                                  <a:rPr lang="it-IT" sz="1800" i="1">
                                    <a:latin typeface="Cambria Math" panose="02040503050406030204" pitchFamily="18" charset="0"/>
                                  </a:rPr>
                                </m:ctrlPr>
                              </m:radPr>
                              <m:deg/>
                              <m:e>
                                <m:r>
                                  <a:rPr lang="it-IT" sz="1800" i="1">
                                    <a:latin typeface="Cambria Math" panose="02040503050406030204" pitchFamily="18" charset="0"/>
                                  </a:rPr>
                                  <m:t>1−</m:t>
                                </m:r>
                                <m:sSup>
                                  <m:sSupPr>
                                    <m:ctrlPr>
                                      <a:rPr lang="it-IT" sz="1800" i="1" smtClean="0">
                                        <a:latin typeface="Cambria Math" panose="02040503050406030204" pitchFamily="18" charset="0"/>
                                      </a:rPr>
                                    </m:ctrlPr>
                                  </m:sSupPr>
                                  <m:e>
                                    <m:r>
                                      <a:rPr lang="it-IT" sz="1800" i="1" smtClean="0">
                                        <a:latin typeface="Cambria Math" panose="02040503050406030204" pitchFamily="18" charset="0"/>
                                        <a:ea typeface="Cambria Math" panose="02040503050406030204" pitchFamily="18" charset="0"/>
                                      </a:rPr>
                                      <m:t>𝜌</m:t>
                                    </m:r>
                                  </m:e>
                                  <m:sup>
                                    <m:r>
                                      <a:rPr lang="it-IT" sz="1800" b="0" i="1" smtClean="0">
                                        <a:latin typeface="Cambria Math" panose="02040503050406030204" pitchFamily="18" charset="0"/>
                                      </a:rPr>
                                      <m:t>2</m:t>
                                    </m:r>
                                  </m:sup>
                                </m:sSup>
                              </m:e>
                            </m:rad>
                          </m:e>
                        </m:eqArr>
                      </m:e>
                    </m:d>
                  </m:oMath>
                </a14:m>
                <a:endParaRPr lang="en-US" sz="1800" dirty="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000" y="1079769"/>
                <a:ext cx="8118150" cy="3768721"/>
              </a:xfrm>
              <a:blipFill rotWithShape="0">
                <a:blip r:embed="rId2"/>
                <a:stretch>
                  <a:fillRect l="-150" t="-647"/>
                </a:stretch>
              </a:blipFill>
            </p:spPr>
            <p:txBody>
              <a:bodyPr/>
              <a:lstStyle/>
              <a:p>
                <a:r>
                  <a:rPr lang="en-GB">
                    <a:noFill/>
                  </a:rPr>
                  <a:t> </a:t>
                </a:r>
              </a:p>
            </p:txBody>
          </p:sp>
        </mc:Fallback>
      </mc:AlternateContent>
      <p:grpSp>
        <p:nvGrpSpPr>
          <p:cNvPr id="13" name="Gruppo 12"/>
          <p:cNvGrpSpPr/>
          <p:nvPr/>
        </p:nvGrpSpPr>
        <p:grpSpPr>
          <a:xfrm>
            <a:off x="4924800" y="2930400"/>
            <a:ext cx="3838591" cy="3156725"/>
            <a:chOff x="4764074" y="927994"/>
            <a:chExt cx="3838591" cy="3156725"/>
          </a:xfrm>
        </p:grpSpPr>
        <p:pic>
          <p:nvPicPr>
            <p:cNvPr id="7" name="Immagin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64074" y="994005"/>
              <a:ext cx="3838591" cy="3090714"/>
            </a:xfrm>
            <a:prstGeom prst="rect">
              <a:avLst/>
            </a:prstGeom>
          </p:spPr>
        </p:pic>
        <mc:AlternateContent xmlns:mc="http://schemas.openxmlformats.org/markup-compatibility/2006" xmlns:a14="http://schemas.microsoft.com/office/drawing/2010/main">
          <mc:Choice Requires="a14">
            <p:sp>
              <p:nvSpPr>
                <p:cNvPr id="9" name="Rettangolo 8"/>
                <p:cNvSpPr/>
                <p:nvPr/>
              </p:nvSpPr>
              <p:spPr>
                <a:xfrm>
                  <a:off x="4764074" y="927994"/>
                  <a:ext cx="98738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800" b="0" i="1" dirty="0" smtClean="0">
                            <a:solidFill>
                              <a:srgbClr val="003F6E"/>
                            </a:solidFill>
                            <a:latin typeface="Cambria Math" panose="02040503050406030204" pitchFamily="18" charset="0"/>
                            <a:ea typeface="Cambria Math" panose="02040503050406030204" pitchFamily="18" charset="0"/>
                          </a:rPr>
                          <m:t>𝜌</m:t>
                        </m:r>
                        <m:r>
                          <a:rPr lang="it-IT" sz="1800" b="0" i="1" dirty="0" smtClean="0">
                            <a:solidFill>
                              <a:srgbClr val="003F6E"/>
                            </a:solidFill>
                            <a:latin typeface="Cambria Math" panose="02040503050406030204" pitchFamily="18" charset="0"/>
                          </a:rPr>
                          <m:t>=0.8</m:t>
                        </m:r>
                      </m:oMath>
                    </m:oMathPara>
                  </a14:m>
                  <a:endParaRPr lang="it-IT" sz="1800" dirty="0">
                    <a:solidFill>
                      <a:srgbClr val="003F6E"/>
                    </a:solidFill>
                  </a:endParaRPr>
                </a:p>
              </p:txBody>
            </p:sp>
          </mc:Choice>
          <mc:Fallback xmlns="">
            <p:sp>
              <p:nvSpPr>
                <p:cNvPr id="9" name="Rettangolo 8"/>
                <p:cNvSpPr>
                  <a:spLocks noRot="1" noChangeAspect="1" noMove="1" noResize="1" noEditPoints="1" noAdjustHandles="1" noChangeArrowheads="1" noChangeShapeType="1" noTextEdit="1"/>
                </p:cNvSpPr>
                <p:nvPr/>
              </p:nvSpPr>
              <p:spPr>
                <a:xfrm>
                  <a:off x="4764074" y="927994"/>
                  <a:ext cx="987386" cy="369332"/>
                </a:xfrm>
                <a:prstGeom prst="rect">
                  <a:avLst/>
                </a:prstGeom>
                <a:blipFill rotWithShape="0">
                  <a:blip r:embed="rId4"/>
                  <a:stretch>
                    <a:fillRect b="-8333"/>
                  </a:stretch>
                </a:blipFill>
              </p:spPr>
              <p:txBody>
                <a:bodyPr/>
                <a:lstStyle/>
                <a:p>
                  <a:r>
                    <a:rPr lang="it-IT">
                      <a:noFill/>
                    </a:rPr>
                    <a:t> </a:t>
                  </a:r>
                </a:p>
              </p:txBody>
            </p:sp>
          </mc:Fallback>
        </mc:AlternateContent>
      </p:grpSp>
      <p:pic>
        <p:nvPicPr>
          <p:cNvPr id="5" name="Immagin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02000" y="2930400"/>
            <a:ext cx="3424669" cy="1671119"/>
          </a:xfrm>
          <a:prstGeom prst="rect">
            <a:avLst/>
          </a:prstGeom>
        </p:spPr>
      </p:pic>
      <p:sp>
        <p:nvSpPr>
          <p:cNvPr id="10" name="Rettangolo 9"/>
          <p:cNvSpPr/>
          <p:nvPr/>
        </p:nvSpPr>
        <p:spPr>
          <a:xfrm>
            <a:off x="609601" y="4765055"/>
            <a:ext cx="3607836" cy="646331"/>
          </a:xfrm>
          <a:prstGeom prst="rect">
            <a:avLst/>
          </a:prstGeom>
        </p:spPr>
        <p:txBody>
          <a:bodyPr wrap="square">
            <a:spAutoFit/>
          </a:bodyPr>
          <a:lstStyle/>
          <a:p>
            <a:pPr marL="285750" lvl="1" indent="-285750">
              <a:buClr>
                <a:srgbClr val="FF9900"/>
              </a:buClr>
              <a:buSzPct val="85000"/>
              <a:buFont typeface="Wingdings" panose="05000000000000000000" pitchFamily="2" charset="2"/>
              <a:buChar char="Ø"/>
            </a:pPr>
            <a:r>
              <a:rPr lang="en-US" sz="1800" dirty="0" smtClean="0">
                <a:solidFill>
                  <a:srgbClr val="003F6E"/>
                </a:solidFill>
              </a:rPr>
              <a:t>Optimal t-norm and errors are not affected!</a:t>
            </a:r>
            <a:endParaRPr lang="en-US" sz="1800" dirty="0">
              <a:solidFill>
                <a:srgbClr val="003F6E"/>
              </a:solidFill>
            </a:endParaRPr>
          </a:p>
        </p:txBody>
      </p:sp>
    </p:spTree>
    <p:extLst>
      <p:ext uri="{BB962C8B-B14F-4D97-AF65-F5344CB8AC3E}">
        <p14:creationId xmlns:p14="http://schemas.microsoft.com/office/powerpoint/2010/main" val="157903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21</a:t>
            </a:fld>
            <a:endParaRPr lang="it-IT" dirty="0"/>
          </a:p>
        </p:txBody>
      </p:sp>
      <p:sp>
        <p:nvSpPr>
          <p:cNvPr id="4" name="Segnaposto contenuto 3"/>
          <p:cNvSpPr>
            <a:spLocks noGrp="1"/>
          </p:cNvSpPr>
          <p:nvPr>
            <p:ph sz="quarter" idx="13"/>
          </p:nvPr>
        </p:nvSpPr>
        <p:spPr/>
        <p:txBody>
          <a:bodyPr/>
          <a:lstStyle/>
          <a:p>
            <a:endParaRPr lang="it-IT"/>
          </a:p>
        </p:txBody>
      </p:sp>
    </p:spTree>
    <p:extLst>
      <p:ext uri="{BB962C8B-B14F-4D97-AF65-F5344CB8AC3E}">
        <p14:creationId xmlns:p14="http://schemas.microsoft.com/office/powerpoint/2010/main" val="2556831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Conditional RFVs</a:t>
            </a:r>
            <a:endParaRPr lang="en-US"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22</a:t>
            </a:fld>
            <a:endParaRPr lang="it-IT" dirty="0"/>
          </a:p>
        </p:txBody>
      </p:sp>
      <p:sp>
        <p:nvSpPr>
          <p:cNvPr id="6" name="Segnaposto numero diapositiva 2"/>
          <p:cNvSpPr txBox="1">
            <a:spLocks/>
          </p:cNvSpPr>
          <p:nvPr/>
        </p:nvSpPr>
        <p:spPr bwMode="auto">
          <a:xfrm>
            <a:off x="8763000" y="6613525"/>
            <a:ext cx="1362075" cy="244475"/>
          </a:xfrm>
          <a:prstGeom prst="rect">
            <a:avLst/>
          </a:prstGeom>
          <a:noFill/>
          <a:ln w="9525">
            <a:noFill/>
            <a:miter lim="800000"/>
            <a:headEnd/>
            <a:tailEnd/>
          </a:ln>
          <a:effectLst/>
        </p:spPr>
        <p:txBody>
          <a:bodyPr vert="horz" wrap="none" lIns="0" tIns="0" rIns="1080000" bIns="0" numCol="1" anchor="t" anchorCtr="0" compatLnSpc="1">
            <a:prstTxWarp prst="textNoShape">
              <a:avLst/>
            </a:prstTxWarp>
            <a:spAutoFit/>
          </a:bodyPr>
          <a:lstStyle>
            <a:defPPr>
              <a:defRPr lang="it-IT"/>
            </a:defPPr>
            <a:lvl1pPr algn="r" rtl="0" eaLnBrk="0" fontAlgn="base" hangingPunct="0">
              <a:spcBef>
                <a:spcPct val="20000"/>
              </a:spcBef>
              <a:spcAft>
                <a:spcPct val="0"/>
              </a:spcAft>
              <a:defRPr sz="1600" b="1" kern="1200">
                <a:solidFill>
                  <a:srgbClr val="FF9900"/>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pitchFamily="34" charset="0"/>
                <a:ea typeface="+mn-ea"/>
                <a:cs typeface="+mn-cs"/>
              </a:defRPr>
            </a:lvl2pPr>
            <a:lvl3pPr marL="914400" algn="l" rtl="0" fontAlgn="base">
              <a:spcBef>
                <a:spcPct val="0"/>
              </a:spcBef>
              <a:spcAft>
                <a:spcPct val="0"/>
              </a:spcAft>
              <a:defRPr sz="2400" kern="1200">
                <a:solidFill>
                  <a:schemeClr val="tx1"/>
                </a:solidFill>
                <a:latin typeface="Arial" pitchFamily="34" charset="0"/>
                <a:ea typeface="+mn-ea"/>
                <a:cs typeface="+mn-cs"/>
              </a:defRPr>
            </a:lvl3pPr>
            <a:lvl4pPr marL="1371600" algn="l" rtl="0" fontAlgn="base">
              <a:spcBef>
                <a:spcPct val="0"/>
              </a:spcBef>
              <a:spcAft>
                <a:spcPct val="0"/>
              </a:spcAft>
              <a:defRPr sz="2400" kern="1200">
                <a:solidFill>
                  <a:schemeClr val="tx1"/>
                </a:solidFill>
                <a:latin typeface="Arial" pitchFamily="34" charset="0"/>
                <a:ea typeface="+mn-ea"/>
                <a:cs typeface="+mn-cs"/>
              </a:defRPr>
            </a:lvl4pPr>
            <a:lvl5pPr marL="1828800" algn="l" rtl="0" fontAlgn="base">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a:lstStyle>
          <a:p>
            <a:pPr>
              <a:defRPr/>
            </a:pPr>
            <a:fld id="{4EF1CF86-86FD-4599-A240-5716EA3E70BE}" type="slidenum">
              <a:rPr lang="it-IT" smtClean="0"/>
              <a:pPr>
                <a:defRPr/>
              </a:pPr>
              <a:t>22</a:t>
            </a:fld>
            <a:endParaRPr lang="it-IT" dirty="0"/>
          </a:p>
        </p:txBody>
      </p:sp>
      <mc:AlternateContent xmlns:mc="http://schemas.openxmlformats.org/markup-compatibility/2006" xmlns:a14="http://schemas.microsoft.com/office/drawing/2010/main">
        <mc:Choice Requires="a14">
          <p:sp>
            <p:nvSpPr>
              <p:cNvPr id="7" name="Segnaposto contenuto 3"/>
              <p:cNvSpPr txBox="1">
                <a:spLocks/>
              </p:cNvSpPr>
              <p:nvPr/>
            </p:nvSpPr>
            <p:spPr bwMode="auto">
              <a:xfrm>
                <a:off x="702733" y="1132764"/>
                <a:ext cx="8229600" cy="490026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2200">
                    <a:solidFill>
                      <a:srgbClr val="003F6E"/>
                    </a:solidFill>
                    <a:latin typeface="+mn-lt"/>
                    <a:ea typeface="+mn-ea"/>
                    <a:cs typeface="+mn-cs"/>
                  </a:defRPr>
                </a:lvl1pPr>
                <a:lvl2pPr marL="800100" indent="-342900" algn="l" rtl="0" eaLnBrk="0" fontAlgn="base" hangingPunct="0">
                  <a:spcBef>
                    <a:spcPct val="20000"/>
                  </a:spcBef>
                  <a:spcAft>
                    <a:spcPct val="0"/>
                  </a:spcAft>
                  <a:buClr>
                    <a:srgbClr val="FF9900"/>
                  </a:buClr>
                  <a:buSzPct val="85000"/>
                  <a:buFont typeface="Wingdings" pitchFamily="2" charset="2"/>
                  <a:buChar char="Ø"/>
                  <a:defRPr sz="2000">
                    <a:solidFill>
                      <a:srgbClr val="003F6E"/>
                    </a:solidFill>
                    <a:latin typeface="+mn-lt"/>
                  </a:defRPr>
                </a:lvl2pPr>
                <a:lvl3pPr marL="1143000" indent="-228600" algn="l" rtl="0" eaLnBrk="0" fontAlgn="base" hangingPunct="0">
                  <a:spcBef>
                    <a:spcPct val="20000"/>
                  </a:spcBef>
                  <a:spcAft>
                    <a:spcPct val="0"/>
                  </a:spcAft>
                  <a:buClr>
                    <a:srgbClr val="004D82"/>
                  </a:buClr>
                  <a:buChar char="•"/>
                  <a:defRPr sz="2400">
                    <a:solidFill>
                      <a:srgbClr val="003F6E"/>
                    </a:solidFill>
                    <a:latin typeface="+mn-lt"/>
                  </a:defRPr>
                </a:lvl3pPr>
                <a:lvl4pPr marL="1600200" indent="-228600" algn="l" rtl="0" eaLnBrk="0" fontAlgn="base" hangingPunct="0">
                  <a:spcBef>
                    <a:spcPct val="20000"/>
                  </a:spcBef>
                  <a:spcAft>
                    <a:spcPct val="0"/>
                  </a:spcAft>
                  <a:buClr>
                    <a:srgbClr val="004C80"/>
                  </a:buClr>
                  <a:buChar char="–"/>
                  <a:defRPr sz="2000">
                    <a:solidFill>
                      <a:srgbClr val="003F6E"/>
                    </a:solidFill>
                    <a:latin typeface="+mn-lt"/>
                  </a:defRPr>
                </a:lvl4pPr>
                <a:lvl5pPr marL="2057400" indent="-228600" algn="l" rtl="0" eaLnBrk="0" fontAlgn="base" hangingPunct="0">
                  <a:spcBef>
                    <a:spcPct val="20000"/>
                  </a:spcBef>
                  <a:spcAft>
                    <a:spcPct val="0"/>
                  </a:spcAft>
                  <a:buChar char="»"/>
                  <a:defRPr sz="2000">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a:lstStyle>
              <a:p>
                <a:r>
                  <a:rPr lang="en-US" sz="2000" kern="0" dirty="0" smtClean="0"/>
                  <a:t>In presence of an a priori knowledge </a:t>
                </a:r>
                <a14:m>
                  <m:oMath xmlns:m="http://schemas.openxmlformats.org/officeDocument/2006/math">
                    <m:r>
                      <a:rPr lang="en-US" sz="2000" i="1" kern="0">
                        <a:latin typeface="Cambria Math" panose="02040503050406030204" pitchFamily="18" charset="0"/>
                      </a:rPr>
                      <m:t>𝑝</m:t>
                    </m:r>
                    <m:d>
                      <m:dPr>
                        <m:ctrlPr>
                          <a:rPr lang="en-US" sz="2000" i="1" kern="0">
                            <a:latin typeface="Cambria Math" panose="02040503050406030204" pitchFamily="18" charset="0"/>
                          </a:rPr>
                        </m:ctrlPr>
                      </m:dPr>
                      <m:e>
                        <m:r>
                          <a:rPr lang="en-US" sz="2000" i="1" kern="0">
                            <a:latin typeface="Cambria Math"/>
                          </a:rPr>
                          <m:t>𝑥</m:t>
                        </m:r>
                      </m:e>
                    </m:d>
                  </m:oMath>
                </a14:m>
                <a:r>
                  <a:rPr lang="en-US" sz="2000" kern="0" dirty="0" smtClean="0"/>
                  <a:t> and a measurement result </a:t>
                </a:r>
                <a14:m>
                  <m:oMath xmlns:m="http://schemas.openxmlformats.org/officeDocument/2006/math">
                    <m:r>
                      <a:rPr lang="it-IT" sz="2000" b="0" i="1" kern="0" smtClean="0">
                        <a:latin typeface="Cambria Math" panose="02040503050406030204" pitchFamily="18" charset="0"/>
                      </a:rPr>
                      <m:t>𝑝</m:t>
                    </m:r>
                    <m:r>
                      <a:rPr lang="it-IT" sz="2000" b="0" i="1" kern="0" smtClean="0">
                        <a:latin typeface="Cambria Math" panose="02040503050406030204" pitchFamily="18" charset="0"/>
                      </a:rPr>
                      <m:t>(</m:t>
                    </m:r>
                    <m:r>
                      <a:rPr lang="it-IT" sz="2000" b="0" i="1" kern="0" smtClean="0">
                        <a:latin typeface="Cambria Math" panose="02040503050406030204" pitchFamily="18" charset="0"/>
                      </a:rPr>
                      <m:t>𝑦</m:t>
                    </m:r>
                    <m:r>
                      <a:rPr lang="it-IT" sz="2000" b="0" i="1" kern="0" smtClean="0">
                        <a:latin typeface="Cambria Math" panose="02040503050406030204" pitchFamily="18" charset="0"/>
                      </a:rPr>
                      <m:t>|</m:t>
                    </m:r>
                    <m:r>
                      <a:rPr lang="it-IT" sz="2000" b="0" i="1" kern="0" smtClean="0">
                        <a:latin typeface="Cambria Math" panose="02040503050406030204" pitchFamily="18" charset="0"/>
                      </a:rPr>
                      <m:t>𝑥</m:t>
                    </m:r>
                    <m:r>
                      <a:rPr lang="it-IT" sz="2000" b="0" i="1" kern="0" smtClean="0">
                        <a:latin typeface="Cambria Math" panose="02040503050406030204" pitchFamily="18" charset="0"/>
                      </a:rPr>
                      <m:t>)</m:t>
                    </m:r>
                  </m:oMath>
                </a14:m>
                <a:r>
                  <a:rPr lang="en-US" sz="2000" kern="0" dirty="0" smtClean="0"/>
                  <a:t>, the best measurand estimate </a:t>
                </a:r>
                <a14:m>
                  <m:oMath xmlns:m="http://schemas.openxmlformats.org/officeDocument/2006/math">
                    <m:r>
                      <a:rPr lang="en-US" sz="2000" i="1" kern="0">
                        <a:latin typeface="Cambria Math" panose="02040503050406030204" pitchFamily="18" charset="0"/>
                        <a:ea typeface="Cambria Math" pitchFamily="18" charset="0"/>
                      </a:rPr>
                      <m:t>𝑝</m:t>
                    </m:r>
                    <m:r>
                      <a:rPr lang="en-US" sz="2000" i="1" kern="0">
                        <a:latin typeface="Cambria Math"/>
                        <a:ea typeface="Cambria Math" pitchFamily="18" charset="0"/>
                      </a:rPr>
                      <m:t>(</m:t>
                    </m:r>
                    <m:r>
                      <a:rPr lang="en-US" sz="2000" i="1" kern="0">
                        <a:latin typeface="Cambria Math"/>
                        <a:ea typeface="Cambria Math" pitchFamily="18" charset="0"/>
                      </a:rPr>
                      <m:t>𝑥</m:t>
                    </m:r>
                    <m:r>
                      <a:rPr lang="en-US" sz="2000" i="1" kern="0">
                        <a:latin typeface="Cambria Math"/>
                        <a:ea typeface="Cambria Math" pitchFamily="18" charset="0"/>
                      </a:rPr>
                      <m:t>|</m:t>
                    </m:r>
                    <m:r>
                      <a:rPr lang="en-US" sz="2000" i="1" kern="0">
                        <a:latin typeface="Cambria Math" panose="02040503050406030204" pitchFamily="18" charset="0"/>
                        <a:ea typeface="Cambria Math" pitchFamily="18" charset="0"/>
                      </a:rPr>
                      <m:t>𝑦</m:t>
                    </m:r>
                    <m:r>
                      <a:rPr lang="en-US" sz="2000" i="1" kern="0">
                        <a:latin typeface="Cambria Math"/>
                        <a:ea typeface="Cambria Math" pitchFamily="18" charset="0"/>
                      </a:rPr>
                      <m:t>)</m:t>
                    </m:r>
                  </m:oMath>
                </a14:m>
                <a:r>
                  <a:rPr lang="en-US" sz="2000" kern="0" dirty="0" smtClean="0"/>
                  <a:t> is influenced by </a:t>
                </a:r>
                <a14:m>
                  <m:oMath xmlns:m="http://schemas.openxmlformats.org/officeDocument/2006/math">
                    <m:r>
                      <a:rPr lang="en-US" sz="2000" i="1" kern="0">
                        <a:latin typeface="Cambria Math" panose="02040503050406030204" pitchFamily="18" charset="0"/>
                        <a:ea typeface="Cambria Math" pitchFamily="18" charset="0"/>
                      </a:rPr>
                      <m:t>𝑝</m:t>
                    </m:r>
                    <m:r>
                      <a:rPr lang="en-US" sz="2000" i="1" kern="0">
                        <a:latin typeface="Cambria Math"/>
                        <a:ea typeface="Cambria Math" pitchFamily="18" charset="0"/>
                      </a:rPr>
                      <m:t>(</m:t>
                    </m:r>
                    <m:r>
                      <a:rPr lang="en-US" sz="2000" i="1" kern="0">
                        <a:latin typeface="Cambria Math" panose="02040503050406030204" pitchFamily="18" charset="0"/>
                        <a:ea typeface="Cambria Math" pitchFamily="18" charset="0"/>
                      </a:rPr>
                      <m:t>𝑦</m:t>
                    </m:r>
                    <m:r>
                      <a:rPr lang="en-US" sz="2000" i="1" kern="0">
                        <a:latin typeface="Cambria Math"/>
                        <a:ea typeface="Cambria Math" pitchFamily="18" charset="0"/>
                      </a:rPr>
                      <m:t>|</m:t>
                    </m:r>
                    <m:r>
                      <a:rPr lang="en-US" sz="2000" i="1" kern="0">
                        <a:latin typeface="Cambria Math"/>
                        <a:ea typeface="Cambria Math" pitchFamily="18" charset="0"/>
                      </a:rPr>
                      <m:t>𝑥</m:t>
                    </m:r>
                    <m:r>
                      <a:rPr lang="en-US" sz="2000" i="1" kern="0">
                        <a:latin typeface="Cambria Math"/>
                        <a:ea typeface="Cambria Math" pitchFamily="18" charset="0"/>
                      </a:rPr>
                      <m:t>)</m:t>
                    </m:r>
                  </m:oMath>
                </a14:m>
                <a:r>
                  <a:rPr lang="en-US" sz="2000" kern="0" dirty="0">
                    <a:ea typeface="Cambria Math" pitchFamily="18" charset="0"/>
                  </a:rPr>
                  <a:t> </a:t>
                </a:r>
                <a:r>
                  <a:rPr lang="en-US" sz="2000" kern="0" dirty="0" smtClean="0">
                    <a:ea typeface="Cambria Math" pitchFamily="18" charset="0"/>
                  </a:rPr>
                  <a:t>and </a:t>
                </a:r>
                <a14:m>
                  <m:oMath xmlns:m="http://schemas.openxmlformats.org/officeDocument/2006/math">
                    <m:r>
                      <a:rPr lang="en-US" sz="2000" i="1" kern="0">
                        <a:latin typeface="Cambria Math" panose="02040503050406030204" pitchFamily="18" charset="0"/>
                      </a:rPr>
                      <m:t>𝑝</m:t>
                    </m:r>
                    <m:d>
                      <m:dPr>
                        <m:ctrlPr>
                          <a:rPr lang="en-US" sz="2000" i="1" kern="0">
                            <a:latin typeface="Cambria Math" panose="02040503050406030204" pitchFamily="18" charset="0"/>
                          </a:rPr>
                        </m:ctrlPr>
                      </m:dPr>
                      <m:e>
                        <m:r>
                          <a:rPr lang="en-US" sz="2000" i="1" kern="0">
                            <a:latin typeface="Cambria Math"/>
                          </a:rPr>
                          <m:t>𝑥</m:t>
                        </m:r>
                      </m:e>
                    </m:d>
                  </m:oMath>
                </a14:m>
                <a:r>
                  <a:rPr lang="en-US" sz="2000" kern="0" dirty="0" smtClean="0"/>
                  <a:t>:</a:t>
                </a:r>
              </a:p>
              <a:p>
                <a:pPr marL="0" indent="0">
                  <a:buNone/>
                </a:pPr>
                <a:endParaRPr lang="en-US" sz="800" kern="0" dirty="0" smtClean="0">
                  <a:ea typeface="Cambria Math" pitchFamily="18" charset="0"/>
                </a:endParaRPr>
              </a:p>
              <a:p>
                <a:pPr marL="361950" indent="0">
                  <a:buFontTx/>
                  <a:buNone/>
                </a:pPr>
                <a14:m>
                  <m:oMathPara xmlns:m="http://schemas.openxmlformats.org/officeDocument/2006/math">
                    <m:oMathParaPr>
                      <m:jc m:val="left"/>
                    </m:oMathParaPr>
                    <m:oMath xmlns:m="http://schemas.openxmlformats.org/officeDocument/2006/math">
                      <m:r>
                        <a:rPr lang="en-US" sz="1800" b="0" i="1" kern="0" smtClean="0">
                          <a:latin typeface="Cambria Math" panose="02040503050406030204" pitchFamily="18" charset="0"/>
                          <a:ea typeface="Cambria Math" pitchFamily="18" charset="0"/>
                        </a:rPr>
                        <m:t>𝑝</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𝑥</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𝑝</m:t>
                      </m:r>
                      <m:d>
                        <m:dPr>
                          <m:ctrlPr>
                            <a:rPr lang="en-US" sz="1800" i="1" kern="0">
                              <a:latin typeface="Cambria Math" panose="02040503050406030204" pitchFamily="18" charset="0"/>
                              <a:ea typeface="Cambria Math" pitchFamily="18" charset="0"/>
                            </a:rPr>
                          </m:ctrlPr>
                        </m:dPr>
                        <m:e>
                          <m:r>
                            <a:rPr lang="en-US" sz="1800" b="0" i="1" kern="0" smtClean="0">
                              <a:latin typeface="Cambria Math" panose="02040503050406030204" pitchFamily="18" charset="0"/>
                              <a:ea typeface="Cambria Math" pitchFamily="18" charset="0"/>
                            </a:rPr>
                            <m:t>𝑦</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𝑥</m:t>
                          </m:r>
                        </m:e>
                      </m:d>
                      <m:r>
                        <a:rPr lang="en-US" sz="1800" i="1" kern="0">
                          <a:latin typeface="Cambria Math"/>
                          <a:ea typeface="Cambria Math" pitchFamily="18" charset="0"/>
                        </a:rPr>
                        <m:t>=</m:t>
                      </m:r>
                      <m:r>
                        <a:rPr lang="en-US" sz="1800" b="0" i="1" kern="0" smtClean="0">
                          <a:latin typeface="Cambria Math" panose="02040503050406030204" pitchFamily="18" charset="0"/>
                          <a:ea typeface="Cambria Math" pitchFamily="18" charset="0"/>
                        </a:rPr>
                        <m:t>𝑝</m:t>
                      </m:r>
                      <m:d>
                        <m:dPr>
                          <m:ctrlPr>
                            <a:rPr lang="en-US" sz="1800" i="1" kern="0">
                              <a:latin typeface="Cambria Math" panose="02040503050406030204" pitchFamily="18" charset="0"/>
                              <a:ea typeface="Cambria Math" pitchFamily="18" charset="0"/>
                            </a:rPr>
                          </m:ctrlPr>
                        </m:dPr>
                        <m:e>
                          <m:r>
                            <a:rPr lang="en-US" sz="1800" i="1" kern="0">
                              <a:latin typeface="Cambria Math"/>
                              <a:ea typeface="Cambria Math" pitchFamily="18" charset="0"/>
                            </a:rPr>
                            <m:t>𝑥</m:t>
                          </m:r>
                          <m:r>
                            <a:rPr lang="en-US" sz="1800" i="1" kern="0">
                              <a:latin typeface="Cambria Math"/>
                              <a:ea typeface="Cambria Math" pitchFamily="18" charset="0"/>
                            </a:rPr>
                            <m:t>,</m:t>
                          </m:r>
                          <m:r>
                            <a:rPr lang="en-US" sz="1800" b="0" i="1" kern="0" smtClean="0">
                              <a:latin typeface="Cambria Math" panose="02040503050406030204" pitchFamily="18" charset="0"/>
                              <a:ea typeface="Cambria Math" pitchFamily="18" charset="0"/>
                            </a:rPr>
                            <m:t>𝑦</m:t>
                          </m:r>
                        </m:e>
                      </m:d>
                      <m:r>
                        <a:rPr lang="en-US" sz="1800" i="1" kern="0">
                          <a:latin typeface="Cambria Math"/>
                          <a:ea typeface="Cambria Math" pitchFamily="18" charset="0"/>
                        </a:rPr>
                        <m:t>=</m:t>
                      </m:r>
                      <m:r>
                        <a:rPr lang="en-US" sz="1800" b="0" i="1" kern="0" smtClean="0">
                          <a:latin typeface="Cambria Math" panose="02040503050406030204" pitchFamily="18" charset="0"/>
                          <a:ea typeface="Cambria Math" pitchFamily="18" charset="0"/>
                        </a:rPr>
                        <m:t>𝑝</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𝑦</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𝑝</m:t>
                      </m:r>
                      <m:d>
                        <m:dPr>
                          <m:ctrlPr>
                            <a:rPr lang="en-US" sz="1800" i="1" kern="0">
                              <a:latin typeface="Cambria Math" panose="02040503050406030204" pitchFamily="18" charset="0"/>
                              <a:ea typeface="Cambria Math" pitchFamily="18" charset="0"/>
                            </a:rPr>
                          </m:ctrlPr>
                        </m:dPr>
                        <m:e>
                          <m:r>
                            <a:rPr lang="en-US" sz="1800" i="1" kern="0">
                              <a:latin typeface="Cambria Math"/>
                              <a:ea typeface="Cambria Math" pitchFamily="18" charset="0"/>
                            </a:rPr>
                            <m:t>𝑥</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𝑦</m:t>
                          </m:r>
                        </m:e>
                      </m:d>
                    </m:oMath>
                  </m:oMathPara>
                </a14:m>
                <a:endParaRPr lang="en-US" sz="1800" kern="0" dirty="0" smtClean="0">
                  <a:ea typeface="Cambria Math" pitchFamily="18" charset="0"/>
                </a:endParaRPr>
              </a:p>
              <a:p>
                <a:pPr marL="0" indent="0">
                  <a:buFontTx/>
                  <a:buNone/>
                </a:pPr>
                <a:endParaRPr lang="en-US" sz="800" kern="0" dirty="0" smtClean="0">
                  <a:ea typeface="Cambria Math" pitchFamily="18" charset="0"/>
                </a:endParaRPr>
              </a:p>
              <a:p>
                <a:r>
                  <a:rPr lang="en-US" sz="2000" kern="0" dirty="0" smtClean="0">
                    <a:ea typeface="Cambria Math" pitchFamily="18" charset="0"/>
                  </a:rPr>
                  <a:t>In the possibility domain:</a:t>
                </a:r>
              </a:p>
              <a:p>
                <a:pPr marL="0" indent="0">
                  <a:buNone/>
                </a:pPr>
                <a:endParaRPr lang="en-US" sz="800" kern="0" dirty="0" smtClean="0">
                  <a:ea typeface="Cambria Math" pitchFamily="18" charset="0"/>
                </a:endParaRPr>
              </a:p>
              <a:p>
                <a:pPr marL="361950" indent="0">
                  <a:buNone/>
                </a:pPr>
                <a14:m>
                  <m:oMathPara xmlns:m="http://schemas.openxmlformats.org/officeDocument/2006/math">
                    <m:oMathParaPr>
                      <m:jc m:val="left"/>
                    </m:oMathParaPr>
                    <m:oMath xmlns:m="http://schemas.openxmlformats.org/officeDocument/2006/math">
                      <m:r>
                        <a:rPr lang="en-US" sz="1800" b="0" i="1" kern="0" smtClean="0">
                          <a:latin typeface="Cambria Math" panose="02040503050406030204" pitchFamily="18" charset="0"/>
                          <a:ea typeface="Cambria Math" pitchFamily="18" charset="0"/>
                        </a:rPr>
                        <m:t>𝑇</m:t>
                      </m:r>
                      <m:d>
                        <m:dPr>
                          <m:begChr m:val="["/>
                          <m:endChr m:val="]"/>
                          <m:ctrlPr>
                            <a:rPr lang="en-US" sz="1800" b="0" i="1" kern="0" smtClean="0">
                              <a:latin typeface="Cambria Math" panose="02040503050406030204" pitchFamily="18" charset="0"/>
                              <a:ea typeface="Cambria Math" pitchFamily="18" charset="0"/>
                            </a:rPr>
                          </m:ctrlPr>
                        </m:dPr>
                        <m:e>
                          <m:r>
                            <a:rPr lang="en-US" sz="1800" b="0" i="1" kern="0" smtClea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𝑥</m:t>
                              </m:r>
                            </m:e>
                          </m:d>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𝑦</m:t>
                              </m:r>
                              <m:r>
                                <a:rPr lang="en-US" sz="1800" i="1" ker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𝑥</m:t>
                              </m:r>
                            </m:e>
                          </m:d>
                        </m:e>
                      </m:d>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𝑟</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𝑥</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𝑦</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𝑇</m:t>
                      </m:r>
                      <m:d>
                        <m:dPr>
                          <m:begChr m:val="["/>
                          <m:endChr m:val="]"/>
                          <m:ctrlPr>
                            <a:rPr lang="en-US" sz="1800" b="0" i="1" kern="0" smtClean="0">
                              <a:latin typeface="Cambria Math" panose="02040503050406030204" pitchFamily="18" charset="0"/>
                              <a:ea typeface="Cambria Math" pitchFamily="18" charset="0"/>
                            </a:rPr>
                          </m:ctrlPr>
                        </m:dPr>
                        <m:e>
                          <m:r>
                            <a:rPr lang="en-US" sz="1800" b="0" i="1" kern="0" smtClean="0">
                              <a:latin typeface="Cambria Math" panose="02040503050406030204" pitchFamily="18" charset="0"/>
                              <a:ea typeface="Cambria Math" pitchFamily="18" charset="0"/>
                            </a:rPr>
                            <m:t>𝑟</m:t>
                          </m:r>
                          <m:r>
                            <a:rPr lang="en-US" sz="1800" i="1" ker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𝑦</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a:ea typeface="Cambria Math" pitchFamily="18" charset="0"/>
                                </a:rPr>
                                <m:t>𝑥</m:t>
                              </m:r>
                              <m:r>
                                <a:rPr lang="en-US" sz="1800" i="1" ker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𝑦</m:t>
                              </m:r>
                            </m:e>
                          </m:d>
                        </m:e>
                      </m:d>
                    </m:oMath>
                  </m:oMathPara>
                </a14:m>
                <a:endParaRPr lang="en-US" sz="2000" kern="0" dirty="0" smtClean="0">
                  <a:ea typeface="Cambria Math" pitchFamily="18" charset="0"/>
                </a:endParaRPr>
              </a:p>
              <a:p>
                <a:pPr marL="0" indent="0">
                  <a:buNone/>
                </a:pPr>
                <a:endParaRPr lang="en-US" sz="800" kern="0" dirty="0">
                  <a:ea typeface="Cambria Math" pitchFamily="18" charset="0"/>
                </a:endParaRPr>
              </a:p>
              <a:p>
                <a:r>
                  <a:rPr lang="en-US" sz="2000" kern="0" dirty="0" smtClean="0">
                    <a:ea typeface="Cambria Math" pitchFamily="18" charset="0"/>
                  </a:rPr>
                  <a:t>Therefore:</a:t>
                </a:r>
              </a:p>
              <a:p>
                <a:pPr marL="361950" indent="0">
                  <a:buNone/>
                </a:pPr>
                <a14:m>
                  <m:oMathPara xmlns:m="http://schemas.openxmlformats.org/officeDocument/2006/math">
                    <m:oMathParaPr>
                      <m:jc m:val="left"/>
                    </m:oMathParaPr>
                    <m:oMath xmlns:m="http://schemas.openxmlformats.org/officeDocument/2006/math">
                      <m:r>
                        <a:rPr lang="en-US" sz="1800" b="0" i="1" kern="0" smtClean="0">
                          <a:latin typeface="Cambria Math" panose="02040503050406030204" pitchFamily="18" charset="0"/>
                          <a:ea typeface="Cambria Math" pitchFamily="18" charset="0"/>
                        </a:rPr>
                        <m:t>𝑟</m:t>
                      </m:r>
                      <m:d>
                        <m:dPr>
                          <m:ctrlPr>
                            <a:rPr lang="en-US" sz="1800" b="0" i="1" kern="0" smtClean="0">
                              <a:latin typeface="Cambria Math" panose="02040503050406030204" pitchFamily="18" charset="0"/>
                              <a:ea typeface="Cambria Math" pitchFamily="18" charset="0"/>
                            </a:rPr>
                          </m:ctrlPr>
                        </m:dPr>
                        <m:e>
                          <m:r>
                            <a:rPr lang="en-US" sz="1800" b="0" i="1" kern="0" smtClean="0">
                              <a:latin typeface="Cambria Math" panose="02040503050406030204" pitchFamily="18" charset="0"/>
                              <a:ea typeface="Cambria Math" pitchFamily="18" charset="0"/>
                            </a:rPr>
                            <m:t>𝑥</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𝑦</m:t>
                          </m:r>
                        </m:e>
                      </m:d>
                      <m:r>
                        <a:rPr lang="en-US" sz="1800" b="0" i="1" kern="0" smtClea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𝑇</m:t>
                      </m:r>
                      <m:d>
                        <m:dPr>
                          <m:begChr m:val="["/>
                          <m:endChr m:val="]"/>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𝑥</m:t>
                              </m:r>
                            </m:e>
                          </m:d>
                          <m:r>
                            <a:rPr lang="en-US" sz="1800" i="1" ker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𝑦</m:t>
                              </m:r>
                              <m:r>
                                <a:rPr lang="en-US" sz="1800" i="1" ker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𝑥</m:t>
                              </m:r>
                            </m:e>
                          </m:d>
                        </m:e>
                      </m:d>
                    </m:oMath>
                  </m:oMathPara>
                </a14:m>
                <a:endParaRPr lang="en-US" sz="1800" kern="0" dirty="0" smtClean="0">
                  <a:ea typeface="Cambria Math" pitchFamily="18" charset="0"/>
                </a:endParaRPr>
              </a:p>
              <a:p>
                <a:pPr marL="361950" indent="0">
                  <a:buNone/>
                </a:pPr>
                <a14:m>
                  <m:oMathPara xmlns:m="http://schemas.openxmlformats.org/officeDocument/2006/math">
                    <m:oMathParaPr>
                      <m:jc m:val="left"/>
                    </m:oMathParaPr>
                    <m:oMath xmlns:m="http://schemas.openxmlformats.org/officeDocument/2006/math">
                      <m:r>
                        <a:rPr lang="en-US" sz="1800" i="1" ker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𝑥</m:t>
                          </m:r>
                          <m:r>
                            <a:rPr lang="en-US" sz="1800" b="0" i="1" kern="0" smtClea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𝑦</m:t>
                          </m:r>
                        </m:e>
                      </m:d>
                      <m:r>
                        <a:rPr lang="en-US" sz="1800" i="1" ker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𝐹</m:t>
                      </m:r>
                      <m:d>
                        <m:dPr>
                          <m:begChr m:val="["/>
                          <m:endChr m:val="]"/>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𝑥</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𝑦</m:t>
                              </m:r>
                            </m:e>
                          </m:d>
                          <m:r>
                            <a:rPr lang="en-US" sz="1800" i="1" kern="0">
                              <a:latin typeface="Cambria Math" panose="02040503050406030204" pitchFamily="18" charset="0"/>
                              <a:ea typeface="Cambria Math" pitchFamily="18" charset="0"/>
                            </a:rPr>
                            <m:t>,</m:t>
                          </m:r>
                          <m:r>
                            <a:rPr lang="en-US" sz="1800" i="1" kern="0">
                              <a:latin typeface="Cambria Math" panose="02040503050406030204" pitchFamily="18" charset="0"/>
                              <a:ea typeface="Cambria Math" pitchFamily="18" charset="0"/>
                            </a:rPr>
                            <m:t>𝑟</m:t>
                          </m:r>
                          <m:d>
                            <m:dPr>
                              <m:ctrlPr>
                                <a:rPr lang="en-US" sz="1800" i="1" kern="0">
                                  <a:latin typeface="Cambria Math" panose="02040503050406030204" pitchFamily="18" charset="0"/>
                                  <a:ea typeface="Cambria Math" pitchFamily="18" charset="0"/>
                                </a:rPr>
                              </m:ctrlPr>
                            </m:dPr>
                            <m:e>
                              <m:r>
                                <a:rPr lang="en-US" sz="1800" i="1" kern="0">
                                  <a:latin typeface="Cambria Math" panose="02040503050406030204" pitchFamily="18" charset="0"/>
                                  <a:ea typeface="Cambria Math" pitchFamily="18" charset="0"/>
                                </a:rPr>
                                <m:t>𝑦</m:t>
                              </m:r>
                            </m:e>
                          </m:d>
                        </m:e>
                      </m:d>
                    </m:oMath>
                  </m:oMathPara>
                </a14:m>
                <a:endParaRPr lang="en-US" sz="1800" kern="0" dirty="0" smtClean="0">
                  <a:ea typeface="Cambria Math" pitchFamily="18" charset="0"/>
                </a:endParaRPr>
              </a:p>
              <a:p>
                <a:pPr marL="361950" indent="0">
                  <a:buNone/>
                </a:pPr>
                <a:endParaRPr lang="en-US" sz="800" kern="0" dirty="0" smtClean="0">
                  <a:ea typeface="Cambria Math" pitchFamily="18" charset="0"/>
                </a:endParaRPr>
              </a:p>
              <a:p>
                <a:pPr lvl="1"/>
                <a14:m>
                  <m:oMath xmlns:m="http://schemas.openxmlformats.org/officeDocument/2006/math">
                    <m:r>
                      <a:rPr lang="en-US" sz="1800" b="0" i="1" kern="0" smtClean="0">
                        <a:latin typeface="Cambria Math" panose="02040503050406030204" pitchFamily="18" charset="0"/>
                        <a:ea typeface="Cambria Math" pitchFamily="18" charset="0"/>
                      </a:rPr>
                      <m:t>𝑟</m:t>
                    </m:r>
                    <m:d>
                      <m:dPr>
                        <m:ctrlPr>
                          <a:rPr lang="en-US" sz="1800" b="0" i="1" kern="0" smtClean="0">
                            <a:latin typeface="Cambria Math" panose="02040503050406030204" pitchFamily="18" charset="0"/>
                            <a:ea typeface="Cambria Math" pitchFamily="18" charset="0"/>
                          </a:rPr>
                        </m:ctrlPr>
                      </m:dPr>
                      <m:e>
                        <m:r>
                          <a:rPr lang="en-US" sz="1800" b="0" i="1" kern="0" smtClean="0">
                            <a:latin typeface="Cambria Math" panose="02040503050406030204" pitchFamily="18" charset="0"/>
                            <a:ea typeface="Cambria Math" pitchFamily="18" charset="0"/>
                          </a:rPr>
                          <m:t>𝑦</m:t>
                        </m:r>
                      </m:e>
                    </m:d>
                    <m:r>
                      <a:rPr lang="en-US" sz="1800" b="0" i="1" kern="0" smtClean="0">
                        <a:latin typeface="Cambria Math" panose="02040503050406030204" pitchFamily="18" charset="0"/>
                        <a:ea typeface="Cambria Math" pitchFamily="18" charset="0"/>
                      </a:rPr>
                      <m:t>=</m:t>
                    </m:r>
                    <m:sSub>
                      <m:sSubPr>
                        <m:ctrlPr>
                          <a:rPr lang="en-US" sz="1800" b="0" i="1" kern="0" smtClean="0">
                            <a:latin typeface="Cambria Math" panose="02040503050406030204" pitchFamily="18" charset="0"/>
                            <a:ea typeface="Cambria Math" pitchFamily="18" charset="0"/>
                          </a:rPr>
                        </m:ctrlPr>
                      </m:sSubPr>
                      <m:e>
                        <m:r>
                          <m:rPr>
                            <m:sty m:val="p"/>
                          </m:rPr>
                          <a:rPr lang="en-US" sz="1800" b="0" i="0" kern="0" smtClean="0">
                            <a:latin typeface="Cambria Math" panose="02040503050406030204" pitchFamily="18" charset="0"/>
                            <a:ea typeface="Cambria Math" pitchFamily="18" charset="0"/>
                          </a:rPr>
                          <m:t>sup</m:t>
                        </m:r>
                      </m:e>
                      <m:sub>
                        <m:r>
                          <a:rPr lang="en-US" sz="1800" b="0" i="1" kern="0" smtClean="0">
                            <a:latin typeface="Cambria Math" panose="02040503050406030204" pitchFamily="18" charset="0"/>
                            <a:ea typeface="Cambria Math" pitchFamily="18" charset="0"/>
                          </a:rPr>
                          <m:t>𝑥</m:t>
                        </m:r>
                      </m:sub>
                    </m:sSub>
                    <m:r>
                      <a:rPr lang="en-US" sz="1800" b="0" i="1" kern="0" smtClean="0">
                        <a:latin typeface="Cambria Math" panose="02040503050406030204" pitchFamily="18" charset="0"/>
                        <a:ea typeface="Cambria Math" pitchFamily="18" charset="0"/>
                      </a:rPr>
                      <m:t> </m:t>
                    </m:r>
                    <m:r>
                      <a:rPr lang="en-US" sz="1800" b="0" i="1" kern="0" smtClean="0">
                        <a:latin typeface="Cambria Math" panose="02040503050406030204" pitchFamily="18" charset="0"/>
                        <a:ea typeface="Cambria Math" pitchFamily="18" charset="0"/>
                      </a:rPr>
                      <m:t>𝑟</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𝑥</m:t>
                    </m:r>
                    <m:r>
                      <a:rPr lang="en-US" sz="1800" b="0" i="1" kern="0" smtClean="0">
                        <a:latin typeface="Cambria Math" panose="02040503050406030204" pitchFamily="18" charset="0"/>
                        <a:ea typeface="Cambria Math" pitchFamily="18" charset="0"/>
                      </a:rPr>
                      <m:t>,</m:t>
                    </m:r>
                    <m:r>
                      <a:rPr lang="en-US" sz="1800" b="0" i="1" kern="0" smtClean="0">
                        <a:latin typeface="Cambria Math" panose="02040503050406030204" pitchFamily="18" charset="0"/>
                        <a:ea typeface="Cambria Math" pitchFamily="18" charset="0"/>
                      </a:rPr>
                      <m:t>𝑦</m:t>
                    </m:r>
                    <m:r>
                      <a:rPr lang="en-US" sz="1800" b="0" i="1" kern="0" smtClean="0">
                        <a:latin typeface="Cambria Math" panose="02040503050406030204" pitchFamily="18" charset="0"/>
                        <a:ea typeface="Cambria Math" pitchFamily="18" charset="0"/>
                      </a:rPr>
                      <m:t>)</m:t>
                    </m:r>
                  </m:oMath>
                </a14:m>
                <a:endParaRPr lang="en-US" sz="1800" kern="0" dirty="0" smtClean="0">
                  <a:ea typeface="Cambria Math" pitchFamily="18" charset="0"/>
                </a:endParaRPr>
              </a:p>
              <a:p>
                <a:pPr marL="0" indent="0">
                  <a:buNone/>
                </a:pPr>
                <a:endParaRPr lang="en-US" sz="1800" kern="0" dirty="0" smtClean="0">
                  <a:ea typeface="Cambria Math" pitchFamily="18" charset="0"/>
                </a:endParaRPr>
              </a:p>
              <a:p>
                <a:pPr marL="0" indent="0">
                  <a:buNone/>
                </a:pPr>
                <a:r>
                  <a:rPr lang="en-US" sz="2000" kern="0" dirty="0">
                    <a:ea typeface="Cambria Math" pitchFamily="18" charset="0"/>
                  </a:rPr>
                  <a:t/>
                </a:r>
                <a:br>
                  <a:rPr lang="en-US" sz="2000" kern="0" dirty="0">
                    <a:ea typeface="Cambria Math" pitchFamily="18" charset="0"/>
                  </a:rPr>
                </a:br>
                <a:endParaRPr lang="en-US" sz="2000" kern="0" dirty="0" smtClean="0">
                  <a:ea typeface="Cambria Math" pitchFamily="18" charset="0"/>
                </a:endParaRPr>
              </a:p>
            </p:txBody>
          </p:sp>
        </mc:Choice>
        <mc:Fallback xmlns="">
          <p:sp>
            <p:nvSpPr>
              <p:cNvPr id="7" name="Segnaposto contenuto 3"/>
              <p:cNvSpPr txBox="1">
                <a:spLocks noRot="1" noChangeAspect="1" noMove="1" noResize="1" noEditPoints="1" noAdjustHandles="1" noChangeArrowheads="1" noChangeShapeType="1" noTextEdit="1"/>
              </p:cNvSpPr>
              <p:nvPr/>
            </p:nvSpPr>
            <p:spPr bwMode="auto">
              <a:xfrm>
                <a:off x="702733" y="1132764"/>
                <a:ext cx="8229600" cy="4900268"/>
              </a:xfrm>
              <a:prstGeom prst="rect">
                <a:avLst/>
              </a:prstGeom>
              <a:blipFill rotWithShape="0">
                <a:blip r:embed="rId2"/>
                <a:stretch>
                  <a:fillRect l="-2074" t="-2363" r="-2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noFill/>
                  </a:rPr>
                  <a:t> </a:t>
                </a:r>
              </a:p>
            </p:txBody>
          </p:sp>
        </mc:Fallback>
      </mc:AlternateContent>
      <p:pic>
        <p:nvPicPr>
          <p:cNvPr id="20" name="Immagine 1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389070" y="2162760"/>
            <a:ext cx="3602365" cy="2656448"/>
          </a:xfrm>
          <a:prstGeom prst="rect">
            <a:avLst/>
          </a:prstGeom>
        </p:spPr>
      </p:pic>
    </p:spTree>
    <p:extLst>
      <p:ext uri="{BB962C8B-B14F-4D97-AF65-F5344CB8AC3E}">
        <p14:creationId xmlns:p14="http://schemas.microsoft.com/office/powerpoint/2010/main" val="37922675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Conditional RFVs</a:t>
            </a:r>
            <a:endParaRPr lang="en-US"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23</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123825" y="1075267"/>
                <a:ext cx="8833908" cy="4936066"/>
              </a:xfrm>
            </p:spPr>
            <p:txBody>
              <a:bodyPr/>
              <a:lstStyle/>
              <a:p>
                <a:r>
                  <a:rPr lang="en-US" dirty="0" smtClean="0"/>
                  <a:t>I</a:t>
                </a:r>
                <a:r>
                  <a:rPr lang="en-US" sz="2000" dirty="0" smtClean="0"/>
                  <a:t>nternal PDs:</a:t>
                </a:r>
              </a:p>
              <a:p>
                <a:pPr lvl="1"/>
                <a14:m>
                  <m:oMath xmlns:m="http://schemas.openxmlformats.org/officeDocument/2006/math">
                    <m:r>
                      <a:rPr lang="en-US" sz="1800" i="1">
                        <a:latin typeface="Cambria Math" panose="02040503050406030204" pitchFamily="18" charset="0"/>
                        <a:ea typeface="Cambria Math" pitchFamily="18" charset="0"/>
                      </a:rPr>
                      <m:t>𝑇</m:t>
                    </m:r>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𝑥</m:t>
                            </m:r>
                          </m:e>
                        </m:d>
                      </m:e>
                    </m:d>
                    <m:r>
                      <a:rPr lang="en-US" sz="1800" b="0" i="1" smtClean="0">
                        <a:latin typeface="Cambria Math" panose="02040503050406030204" pitchFamily="18" charset="0"/>
                      </a:rPr>
                      <m:t>=</m:t>
                    </m:r>
                    <m:r>
                      <m:rPr>
                        <m:sty m:val="p"/>
                      </m:rPr>
                      <a:rPr lang="en-US" sz="1800" b="0" i="0" smtClean="0">
                        <a:latin typeface="Cambria Math" panose="02040503050406030204" pitchFamily="18" charset="0"/>
                      </a:rPr>
                      <m:t>min</m:t>
                    </m:r>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𝑥</m:t>
                            </m:r>
                          </m:e>
                        </m:d>
                      </m:e>
                    </m:d>
                  </m:oMath>
                </a14:m>
                <a:endParaRPr lang="en-US" sz="1800" i="1" dirty="0" smtClean="0">
                  <a:latin typeface="Cambria Math" panose="02040503050406030204" pitchFamily="18" charset="0"/>
                  <a:ea typeface="Cambria Math" pitchFamily="18" charset="0"/>
                </a:endParaRPr>
              </a:p>
              <a:p>
                <a:pPr lvl="1"/>
                <a14:m>
                  <m:oMath xmlns:m="http://schemas.openxmlformats.org/officeDocument/2006/math">
                    <m:r>
                      <a:rPr lang="en-US" sz="1800" i="1">
                        <a:latin typeface="Cambria Math" panose="02040503050406030204" pitchFamily="18" charset="0"/>
                        <a:ea typeface="Cambria Math" pitchFamily="18" charset="0"/>
                      </a:rPr>
                      <m:t>𝐹</m:t>
                    </m:r>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𝑦</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e>
                        </m:d>
                      </m:e>
                    </m:d>
                    <m:r>
                      <a:rPr lang="en-US" sz="1800" b="0" i="1" smtClean="0">
                        <a:latin typeface="Cambria Math" panose="02040503050406030204" pitchFamily="18" charset="0"/>
                      </a:rPr>
                      <m:t>=</m:t>
                    </m:r>
                    <m:d>
                      <m:dPr>
                        <m:begChr m:val="{"/>
                        <m:endChr m:val=""/>
                        <m:ctrlPr>
                          <a:rPr lang="en-US" sz="1800" b="0" i="1" smtClean="0">
                            <a:latin typeface="Cambria Math" panose="02040503050406030204" pitchFamily="18" charset="0"/>
                          </a:rPr>
                        </m:ctrlPr>
                      </m:dPr>
                      <m:e>
                        <m:eqArr>
                          <m:eqArrPr>
                            <m:ctrlPr>
                              <a:rPr lang="en-US" sz="1800" b="0" i="1" smtClean="0">
                                <a:latin typeface="Cambria Math" panose="02040503050406030204" pitchFamily="18" charset="0"/>
                              </a:rPr>
                            </m:ctrlPr>
                          </m:eqArrPr>
                          <m:e>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𝑥</m:t>
                                </m:r>
                                <m:r>
                                  <a:rPr lang="en-US" sz="1800" b="0" i="1" smtClean="0">
                                    <a:latin typeface="Cambria Math" panose="02040503050406030204" pitchFamily="18" charset="0"/>
                                  </a:rPr>
                                  <m:t>,</m:t>
                                </m:r>
                                <m:r>
                                  <a:rPr lang="en-US" sz="1800" b="0" i="1" smtClean="0">
                                    <a:latin typeface="Cambria Math" panose="02040503050406030204" pitchFamily="18" charset="0"/>
                                  </a:rPr>
                                  <m:t>𝑦</m:t>
                                </m:r>
                              </m:e>
                            </m:d>
                            <m:r>
                              <a:rPr lang="en-US" sz="1800" b="0" i="1" smtClean="0">
                                <a:latin typeface="Cambria Math" panose="02040503050406030204" pitchFamily="18" charset="0"/>
                              </a:rPr>
                              <m:t>   </m:t>
                            </m:r>
                            <m:r>
                              <m:rPr>
                                <m:sty m:val="p"/>
                              </m:rPr>
                              <a:rPr lang="en-US" sz="1800" b="0" i="0" smtClean="0">
                                <a:latin typeface="Cambria Math" panose="02040503050406030204" pitchFamily="18" charset="0"/>
                              </a:rPr>
                              <m:t>if</m:t>
                            </m:r>
                            <m:r>
                              <a:rPr lang="en-US" sz="1800" b="0" i="1" smtClean="0">
                                <a:latin typeface="Cambria Math" panose="02040503050406030204" pitchFamily="18" charset="0"/>
                              </a:rPr>
                              <m:t> </m:t>
                            </m:r>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𝑦</m:t>
                                </m:r>
                              </m:e>
                            </m:d>
                            <m:r>
                              <a:rPr lang="en-US" sz="1800" b="0" i="1" smtClean="0">
                                <a:latin typeface="Cambria Math" panose="02040503050406030204" pitchFamily="18" charset="0"/>
                                <a:ea typeface="Cambria Math" panose="02040503050406030204" pitchFamily="18" charset="0"/>
                              </a:rPr>
                              <m:t>&gt;</m:t>
                            </m:r>
                            <m:r>
                              <a:rPr lang="en-US" sz="1800" b="0" i="1" smtClean="0">
                                <a:latin typeface="Cambria Math" panose="02040503050406030204" pitchFamily="18" charset="0"/>
                                <a:ea typeface="Cambria Math" panose="02040503050406030204" pitchFamily="18" charset="0"/>
                              </a:rPr>
                              <m:t>𝑟</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𝑥</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𝑦</m:t>
                            </m:r>
                            <m:r>
                              <a:rPr lang="en-US" sz="1800" b="0" i="1" smtClean="0">
                                <a:latin typeface="Cambria Math" panose="02040503050406030204" pitchFamily="18" charset="0"/>
                                <a:ea typeface="Cambria Math" panose="02040503050406030204" pitchFamily="18" charset="0"/>
                              </a:rPr>
                              <m:t>)</m:t>
                            </m:r>
                          </m:e>
                          <m:e>
                            <m:r>
                              <a:rPr lang="en-US" sz="1800" b="0" i="1" smtClean="0">
                                <a:latin typeface="Cambria Math" panose="02040503050406030204" pitchFamily="18" charset="0"/>
                              </a:rPr>
                              <m:t>1             </m:t>
                            </m:r>
                            <m:r>
                              <m:rPr>
                                <m:sty m:val="p"/>
                              </m:rPr>
                              <a:rPr lang="en-US" sz="1800" b="0" i="0" smtClean="0">
                                <a:latin typeface="Cambria Math" panose="02040503050406030204" pitchFamily="18" charset="0"/>
                              </a:rPr>
                              <m:t>if</m:t>
                            </m:r>
                            <m:r>
                              <a:rPr lang="en-US" sz="1800" b="0" i="1" smtClean="0">
                                <a:latin typeface="Cambria Math" panose="02040503050406030204" pitchFamily="18" charset="0"/>
                              </a:rPr>
                              <m:t> </m:t>
                            </m:r>
                            <m:r>
                              <a:rPr lang="en-US" sz="1800" b="0" i="1" smtClean="0">
                                <a:latin typeface="Cambria Math" panose="02040503050406030204" pitchFamily="18" charset="0"/>
                              </a:rPr>
                              <m:t>𝑟</m:t>
                            </m:r>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𝑦</m:t>
                                </m:r>
                              </m:e>
                            </m:d>
                            <m:r>
                              <a:rPr lang="en-US" sz="1800" b="0" i="1" smtClean="0">
                                <a:latin typeface="Cambria Math" panose="02040503050406030204" pitchFamily="18" charset="0"/>
                              </a:rPr>
                              <m:t>=</m:t>
                            </m:r>
                            <m:r>
                              <a:rPr lang="en-US" sz="1800" b="0" i="1" smtClean="0">
                                <a:latin typeface="Cambria Math" panose="02040503050406030204" pitchFamily="18" charset="0"/>
                              </a:rPr>
                              <m:t>𝑟</m:t>
                            </m:r>
                            <m:r>
                              <a:rPr lang="en-US" sz="1800" b="0" i="1" smtClean="0">
                                <a:latin typeface="Cambria Math" panose="02040503050406030204" pitchFamily="18" charset="0"/>
                              </a:rPr>
                              <m:t>(</m:t>
                            </m:r>
                            <m:r>
                              <a:rPr lang="en-US" sz="1800" b="0" i="1" smtClean="0">
                                <a:latin typeface="Cambria Math" panose="02040503050406030204" pitchFamily="18" charset="0"/>
                              </a:rPr>
                              <m:t>𝑥</m:t>
                            </m:r>
                            <m:r>
                              <a:rPr lang="en-US" sz="1800" b="0" i="1" smtClean="0">
                                <a:latin typeface="Cambria Math" panose="02040503050406030204" pitchFamily="18" charset="0"/>
                              </a:rPr>
                              <m:t>,</m:t>
                            </m:r>
                            <m:r>
                              <a:rPr lang="en-US" sz="1800" b="0" i="1" smtClean="0">
                                <a:latin typeface="Cambria Math" panose="02040503050406030204" pitchFamily="18" charset="0"/>
                              </a:rPr>
                              <m:t>𝑦</m:t>
                            </m:r>
                            <m:r>
                              <a:rPr lang="en-US" sz="1800" b="0" i="1" smtClean="0">
                                <a:latin typeface="Cambria Math" panose="02040503050406030204" pitchFamily="18" charset="0"/>
                              </a:rPr>
                              <m:t>)</m:t>
                            </m:r>
                          </m:e>
                        </m:eqArr>
                      </m:e>
                    </m:d>
                  </m:oMath>
                </a14:m>
                <a:endParaRPr lang="en-US" sz="1800" dirty="0" smtClean="0"/>
              </a:p>
              <a:p>
                <a:endParaRPr lang="en-US" dirty="0" smtClean="0"/>
              </a:p>
              <a:p>
                <a:endParaRPr lang="en-US" dirty="0"/>
              </a:p>
              <a:p>
                <a:endParaRPr lang="en-US" dirty="0"/>
              </a:p>
              <a:p>
                <a:r>
                  <a:rPr lang="en-US" sz="2000" dirty="0" smtClean="0"/>
                  <a:t>Random PDs:</a:t>
                </a:r>
                <a:endParaRPr lang="en-US" sz="2000" dirty="0"/>
              </a:p>
              <a:p>
                <a:pPr lvl="1"/>
                <a14:m>
                  <m:oMath xmlns:m="http://schemas.openxmlformats.org/officeDocument/2006/math">
                    <m:r>
                      <a:rPr lang="en-US" sz="1800" i="1">
                        <a:latin typeface="Cambria Math" panose="02040503050406030204" pitchFamily="18" charset="0"/>
                        <a:ea typeface="Cambria Math" pitchFamily="18" charset="0"/>
                      </a:rPr>
                      <m:t>𝑇</m:t>
                    </m:r>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𝑥</m:t>
                            </m:r>
                          </m:e>
                        </m:d>
                      </m:e>
                    </m:d>
                    <m:r>
                      <a:rPr lang="en-US" sz="1800" i="1">
                        <a:latin typeface="Cambria Math" panose="02040503050406030204" pitchFamily="18" charset="0"/>
                      </a:rPr>
                      <m:t>=</m:t>
                    </m:r>
                    <m:sSubSup>
                      <m:sSubSupPr>
                        <m:ctrlPr>
                          <a:rPr lang="en-US" sz="1800" i="1" smtClean="0">
                            <a:latin typeface="Cambria Math" panose="02040503050406030204" pitchFamily="18" charset="0"/>
                          </a:rPr>
                        </m:ctrlPr>
                      </m:sSubSupPr>
                      <m:e>
                        <m:r>
                          <a:rPr lang="en-US" sz="1800" b="0" i="1" smtClean="0">
                            <a:latin typeface="Cambria Math" panose="02040503050406030204" pitchFamily="18" charset="0"/>
                          </a:rPr>
                          <m:t>𝑇</m:t>
                        </m:r>
                      </m:e>
                      <m:sub>
                        <m:r>
                          <a:rPr lang="en-US" sz="1800" i="1" smtClean="0">
                            <a:latin typeface="Cambria Math" panose="02040503050406030204" pitchFamily="18" charset="0"/>
                            <a:ea typeface="Cambria Math" panose="02040503050406030204" pitchFamily="18" charset="0"/>
                          </a:rPr>
                          <m:t>𝛾</m:t>
                        </m:r>
                      </m:sub>
                      <m:sup>
                        <m:r>
                          <a:rPr lang="en-US" sz="1800" b="0" i="1" smtClean="0">
                            <a:latin typeface="Cambria Math" panose="02040503050406030204" pitchFamily="18" charset="0"/>
                          </a:rPr>
                          <m:t>𝐹</m:t>
                        </m:r>
                      </m:sup>
                    </m:sSubSup>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𝑥</m:t>
                            </m:r>
                          </m:e>
                        </m:d>
                      </m:e>
                    </m:d>
                  </m:oMath>
                </a14:m>
                <a:endParaRPr lang="en-US" sz="1800" i="1" dirty="0">
                  <a:latin typeface="Cambria Math" panose="02040503050406030204" pitchFamily="18" charset="0"/>
                  <a:ea typeface="Cambria Math" pitchFamily="18" charset="0"/>
                </a:endParaRPr>
              </a:p>
              <a:p>
                <a:pPr lvl="1"/>
                <a14:m>
                  <m:oMath xmlns:m="http://schemas.openxmlformats.org/officeDocument/2006/math">
                    <m:r>
                      <a:rPr lang="en-US" sz="1800" i="1">
                        <a:latin typeface="Cambria Math" panose="02040503050406030204" pitchFamily="18" charset="0"/>
                        <a:ea typeface="Cambria Math" pitchFamily="18" charset="0"/>
                      </a:rPr>
                      <m:t>𝐹</m:t>
                    </m:r>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𝑦</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e>
                        </m:d>
                      </m:e>
                    </m:d>
                    <m:r>
                      <a:rPr lang="en-US" sz="1800" i="1">
                        <a:latin typeface="Cambria Math" panose="02040503050406030204" pitchFamily="18" charset="0"/>
                      </a:rPr>
                      <m:t>=</m:t>
                    </m:r>
                    <m:sSubSup>
                      <m:sSubSupPr>
                        <m:ctrlPr>
                          <a:rPr lang="en-US" sz="1800" i="1" smtClean="0">
                            <a:latin typeface="Cambria Math" panose="02040503050406030204" pitchFamily="18" charset="0"/>
                          </a:rPr>
                        </m:ctrlPr>
                      </m:sSubSupPr>
                      <m:e>
                        <m:r>
                          <a:rPr lang="en-US" sz="1800" b="0" i="1" smtClean="0">
                            <a:latin typeface="Cambria Math" panose="02040503050406030204" pitchFamily="18" charset="0"/>
                          </a:rPr>
                          <m:t>𝐹</m:t>
                        </m:r>
                      </m:e>
                      <m:sub>
                        <m:r>
                          <a:rPr lang="en-US" sz="1800" i="1" smtClean="0">
                            <a:latin typeface="Cambria Math" panose="02040503050406030204" pitchFamily="18" charset="0"/>
                            <a:ea typeface="Cambria Math" panose="02040503050406030204" pitchFamily="18" charset="0"/>
                          </a:rPr>
                          <m:t>𝛾</m:t>
                        </m:r>
                      </m:sub>
                      <m:sup>
                        <m:r>
                          <a:rPr lang="en-US" sz="1800" b="0" i="1" smtClean="0">
                            <a:latin typeface="Cambria Math" panose="02040503050406030204" pitchFamily="18" charset="0"/>
                          </a:rPr>
                          <m:t>𝐹</m:t>
                        </m:r>
                      </m:sup>
                    </m:sSubSup>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𝑦</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e>
                        </m:d>
                      </m:e>
                    </m:d>
                  </m:oMath>
                </a14:m>
                <a:endParaRPr lang="en-US" sz="1800" dirty="0" smtClean="0"/>
              </a:p>
              <a:p>
                <a:pPr lvl="1"/>
                <a:endParaRPr lang="en-US" sz="1800" dirty="0"/>
              </a:p>
              <a:p>
                <a:pPr lvl="1"/>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panose="02040503050406030204" pitchFamily="18" charset="0"/>
                          </a:rPr>
                          <m:t>𝐹</m:t>
                        </m:r>
                      </m:e>
                      <m:sub>
                        <m:r>
                          <a:rPr lang="en-US" sz="1800" i="1">
                            <a:latin typeface="Cambria Math" panose="02040503050406030204" pitchFamily="18" charset="0"/>
                            <a:ea typeface="Cambria Math" panose="02040503050406030204" pitchFamily="18" charset="0"/>
                          </a:rPr>
                          <m:t>𝛾</m:t>
                        </m:r>
                      </m:sub>
                      <m:sup>
                        <m:r>
                          <a:rPr lang="en-US" sz="1800" i="1">
                            <a:latin typeface="Cambria Math" panose="02040503050406030204" pitchFamily="18" charset="0"/>
                          </a:rPr>
                          <m:t>𝐹</m:t>
                        </m:r>
                      </m:sup>
                    </m:sSubSup>
                    <m:d>
                      <m:dPr>
                        <m:begChr m:val="["/>
                        <m:endChr m:val="]"/>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𝑦</m:t>
                            </m:r>
                          </m:e>
                        </m:d>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e>
                        </m:d>
                      </m:e>
                    </m:d>
                    <m:r>
                      <a:rPr lang="en-US" sz="1800" b="0" i="1" smtClean="0">
                        <a:latin typeface="Cambria Math" panose="02040503050406030204" pitchFamily="18" charset="0"/>
                        <a:ea typeface="Cambria Math" pitchFamily="18" charset="0"/>
                      </a:rPr>
                      <m:t>=</m:t>
                    </m:r>
                    <m:sSub>
                      <m:sSubPr>
                        <m:ctrlPr>
                          <a:rPr lang="en-US" sz="1800" b="0" i="1" smtClean="0">
                            <a:latin typeface="Cambria Math" panose="02040503050406030204" pitchFamily="18" charset="0"/>
                            <a:ea typeface="Cambria Math" pitchFamily="18" charset="0"/>
                          </a:rPr>
                        </m:ctrlPr>
                      </m:sSubPr>
                      <m:e>
                        <m:r>
                          <m:rPr>
                            <m:sty m:val="p"/>
                          </m:rPr>
                          <a:rPr lang="en-US" sz="1800" b="0" i="0" smtClean="0">
                            <a:latin typeface="Cambria Math" panose="02040503050406030204" pitchFamily="18" charset="0"/>
                            <a:ea typeface="Cambria Math" pitchFamily="18" charset="0"/>
                          </a:rPr>
                          <m:t>log</m:t>
                        </m:r>
                      </m:e>
                      <m:sub>
                        <m:r>
                          <a:rPr lang="en-US" sz="1800" b="0" i="1" smtClean="0">
                            <a:latin typeface="Cambria Math" panose="02040503050406030204" pitchFamily="18" charset="0"/>
                            <a:ea typeface="Cambria Math" pitchFamily="18" charset="0"/>
                          </a:rPr>
                          <m:t>𝛾</m:t>
                        </m:r>
                      </m:sub>
                    </m:sSub>
                    <m:d>
                      <m:dPr>
                        <m:begChr m:val="["/>
                        <m:endChr m:val="]"/>
                        <m:ctrlPr>
                          <a:rPr lang="en-US" sz="1800" b="0" i="1" smtClean="0">
                            <a:latin typeface="Cambria Math" panose="02040503050406030204" pitchFamily="18" charset="0"/>
                            <a:ea typeface="Cambria Math" pitchFamily="18" charset="0"/>
                          </a:rPr>
                        </m:ctrlPr>
                      </m:dPr>
                      <m:e>
                        <m:r>
                          <a:rPr lang="en-US" sz="1800" b="0" i="1" smtClean="0">
                            <a:latin typeface="Cambria Math" panose="02040503050406030204" pitchFamily="18" charset="0"/>
                            <a:ea typeface="Cambria Math" pitchFamily="18" charset="0"/>
                          </a:rPr>
                          <m:t>1+</m:t>
                        </m:r>
                        <m:f>
                          <m:fPr>
                            <m:ctrlPr>
                              <a:rPr lang="en-US" sz="1800" b="0" i="1" smtClean="0">
                                <a:latin typeface="Cambria Math" panose="02040503050406030204" pitchFamily="18" charset="0"/>
                                <a:ea typeface="Cambria Math" pitchFamily="18" charset="0"/>
                              </a:rPr>
                            </m:ctrlPr>
                          </m:fPr>
                          <m:num>
                            <m:d>
                              <m:dPr>
                                <m:ctrlPr>
                                  <a:rPr lang="en-US" sz="1800" b="0" i="1" smtClean="0">
                                    <a:latin typeface="Cambria Math" panose="02040503050406030204" pitchFamily="18" charset="0"/>
                                    <a:ea typeface="Cambria Math" pitchFamily="18" charset="0"/>
                                  </a:rPr>
                                </m:ctrlPr>
                              </m:dPr>
                              <m:e>
                                <m:sSup>
                                  <m:sSupPr>
                                    <m:ctrlPr>
                                      <a:rPr lang="en-US" sz="1800" b="0" i="1" smtClean="0">
                                        <a:latin typeface="Cambria Math" panose="02040503050406030204" pitchFamily="18" charset="0"/>
                                        <a:ea typeface="Cambria Math" pitchFamily="18" charset="0"/>
                                      </a:rPr>
                                    </m:ctrlPr>
                                  </m:sSupPr>
                                  <m:e>
                                    <m:r>
                                      <a:rPr lang="en-US" sz="1800" b="0" i="1" smtClean="0">
                                        <a:latin typeface="Cambria Math" panose="02040503050406030204" pitchFamily="18" charset="0"/>
                                        <a:ea typeface="Cambria Math" pitchFamily="18" charset="0"/>
                                      </a:rPr>
                                      <m:t>𝛾</m:t>
                                    </m:r>
                                  </m:e>
                                  <m:sup>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𝑥</m:t>
                                        </m:r>
                                        <m:r>
                                          <a:rPr lang="en-US" sz="1800" i="1">
                                            <a:latin typeface="Cambria Math" panose="02040503050406030204" pitchFamily="18" charset="0"/>
                                            <a:ea typeface="Cambria Math" pitchFamily="18" charset="0"/>
                                          </a:rPr>
                                          <m:t>,</m:t>
                                        </m:r>
                                        <m:r>
                                          <a:rPr lang="en-US" sz="1800" i="1">
                                            <a:latin typeface="Cambria Math" panose="02040503050406030204" pitchFamily="18" charset="0"/>
                                            <a:ea typeface="Cambria Math" pitchFamily="18" charset="0"/>
                                          </a:rPr>
                                          <m:t>𝑦</m:t>
                                        </m:r>
                                      </m:e>
                                    </m:d>
                                  </m:sup>
                                </m:sSup>
                                <m:r>
                                  <a:rPr lang="en-US" sz="1800" b="0" i="1" smtClean="0">
                                    <a:latin typeface="Cambria Math" panose="02040503050406030204" pitchFamily="18" charset="0"/>
                                    <a:ea typeface="Cambria Math" pitchFamily="18" charset="0"/>
                                  </a:rPr>
                                  <m:t>−1</m:t>
                                </m:r>
                              </m:e>
                            </m:d>
                            <m:d>
                              <m:dPr>
                                <m:ctrlPr>
                                  <a:rPr lang="en-US" sz="1800" b="0" i="1" smtClean="0">
                                    <a:latin typeface="Cambria Math" panose="02040503050406030204" pitchFamily="18" charset="0"/>
                                    <a:ea typeface="Cambria Math" pitchFamily="18" charset="0"/>
                                  </a:rPr>
                                </m:ctrlPr>
                              </m:dPr>
                              <m:e>
                                <m:r>
                                  <a:rPr lang="en-US" sz="1800" b="0" i="1" smtClean="0">
                                    <a:latin typeface="Cambria Math" panose="02040503050406030204" pitchFamily="18" charset="0"/>
                                    <a:ea typeface="Cambria Math" pitchFamily="18" charset="0"/>
                                  </a:rPr>
                                  <m:t>𝛾</m:t>
                                </m:r>
                                <m:r>
                                  <a:rPr lang="en-US" sz="1800" b="0" i="1" smtClean="0">
                                    <a:latin typeface="Cambria Math" panose="02040503050406030204" pitchFamily="18" charset="0"/>
                                    <a:ea typeface="Cambria Math" pitchFamily="18" charset="0"/>
                                  </a:rPr>
                                  <m:t>−1</m:t>
                                </m:r>
                              </m:e>
                            </m:d>
                          </m:num>
                          <m:den>
                            <m:sSup>
                              <m:sSupPr>
                                <m:ctrlPr>
                                  <a:rPr lang="en-US" sz="1800" b="0" i="1" smtClean="0">
                                    <a:latin typeface="Cambria Math" panose="02040503050406030204" pitchFamily="18" charset="0"/>
                                    <a:ea typeface="Cambria Math" pitchFamily="18" charset="0"/>
                                  </a:rPr>
                                </m:ctrlPr>
                              </m:sSupPr>
                              <m:e>
                                <m:r>
                                  <a:rPr lang="en-US" sz="1800" b="0" i="1" smtClean="0">
                                    <a:latin typeface="Cambria Math" panose="02040503050406030204" pitchFamily="18" charset="0"/>
                                    <a:ea typeface="Cambria Math" pitchFamily="18" charset="0"/>
                                  </a:rPr>
                                  <m:t>𝛾</m:t>
                                </m:r>
                              </m:e>
                              <m:sup>
                                <m:r>
                                  <a:rPr lang="en-US" sz="1800" i="1">
                                    <a:latin typeface="Cambria Math" panose="02040503050406030204" pitchFamily="18" charset="0"/>
                                    <a:ea typeface="Cambria Math" pitchFamily="18" charset="0"/>
                                  </a:rPr>
                                  <m:t>𝑟</m:t>
                                </m:r>
                                <m:d>
                                  <m:dPr>
                                    <m:ctrlPr>
                                      <a:rPr lang="en-US" sz="1800" i="1">
                                        <a:latin typeface="Cambria Math" panose="02040503050406030204" pitchFamily="18" charset="0"/>
                                        <a:ea typeface="Cambria Math" pitchFamily="18" charset="0"/>
                                      </a:rPr>
                                    </m:ctrlPr>
                                  </m:dPr>
                                  <m:e>
                                    <m:r>
                                      <a:rPr lang="en-US" sz="1800" i="1">
                                        <a:latin typeface="Cambria Math" panose="02040503050406030204" pitchFamily="18" charset="0"/>
                                        <a:ea typeface="Cambria Math" pitchFamily="18" charset="0"/>
                                      </a:rPr>
                                      <m:t>𝑦</m:t>
                                    </m:r>
                                  </m:e>
                                </m:d>
                              </m:sup>
                            </m:sSup>
                            <m:r>
                              <a:rPr lang="en-US" sz="1800" b="0" i="1" smtClean="0">
                                <a:latin typeface="Cambria Math" panose="02040503050406030204" pitchFamily="18" charset="0"/>
                                <a:ea typeface="Cambria Math" pitchFamily="18" charset="0"/>
                              </a:rPr>
                              <m:t>−1</m:t>
                            </m:r>
                          </m:den>
                        </m:f>
                      </m:e>
                    </m:d>
                  </m:oMath>
                </a14:m>
                <a:endParaRPr lang="en-US" sz="1800" dirty="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123825" y="1075267"/>
                <a:ext cx="8833908" cy="4936066"/>
              </a:xfrm>
              <a:blipFill rotWithShape="0">
                <a:blip r:embed="rId2"/>
                <a:stretch>
                  <a:fillRect l="-1932" t="-2222"/>
                </a:stretch>
              </a:blipFill>
            </p:spPr>
            <p:txBody>
              <a:bodyPr/>
              <a:lstStyle/>
              <a:p>
                <a:r>
                  <a:rPr lang="it-IT">
                    <a:noFill/>
                  </a:rPr>
                  <a:t> </a:t>
                </a:r>
              </a:p>
            </p:txBody>
          </p:sp>
        </mc:Fallback>
      </mc:AlternateContent>
      <p:pic>
        <p:nvPicPr>
          <p:cNvPr id="5" name="Immagin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57798" y="1075267"/>
            <a:ext cx="3602743" cy="1798324"/>
          </a:xfrm>
          <a:prstGeom prst="rect">
            <a:avLst/>
          </a:prstGeom>
        </p:spPr>
      </p:pic>
      <p:pic>
        <p:nvPicPr>
          <p:cNvPr id="6" name="Immagin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57798" y="3748293"/>
            <a:ext cx="3602743" cy="1798324"/>
          </a:xfrm>
          <a:prstGeom prst="rect">
            <a:avLst/>
          </a:prstGeom>
        </p:spPr>
      </p:pic>
    </p:spTree>
    <p:extLst>
      <p:ext uri="{BB962C8B-B14F-4D97-AF65-F5344CB8AC3E}">
        <p14:creationId xmlns:p14="http://schemas.microsoft.com/office/powerpoint/2010/main" val="7426546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0"/>
            <a:ext cx="7247467" cy="749933"/>
          </a:xfrm>
        </p:spPr>
        <p:txBody>
          <a:bodyPr/>
          <a:lstStyle/>
          <a:p>
            <a:r>
              <a:rPr lang="en-US" dirty="0" smtClean="0"/>
              <a:t>Example 3</a:t>
            </a:r>
            <a:endParaRPr lang="en-US"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24</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257175" y="915169"/>
                <a:ext cx="8700558" cy="5698356"/>
              </a:xfrm>
            </p:spPr>
            <p:txBody>
              <a:bodyPr/>
              <a:lstStyle/>
              <a:p>
                <a:r>
                  <a:rPr lang="en-US" dirty="0" smtClean="0"/>
                  <a:t>Temperature measurement through RTD</a:t>
                </a:r>
              </a:p>
              <a:p>
                <a:pPr lvl="1"/>
                <a14:m>
                  <m:oMath xmlns:m="http://schemas.openxmlformats.org/officeDocument/2006/math">
                    <m:r>
                      <a:rPr lang="en-US" sz="1800" b="0" i="1" smtClean="0">
                        <a:latin typeface="Cambria Math" panose="02040503050406030204" pitchFamily="18" charset="0"/>
                      </a:rPr>
                      <m:t>𝑅</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𝑅</m:t>
                        </m:r>
                      </m:e>
                      <m:sub>
                        <m:r>
                          <a:rPr lang="en-US" sz="1800" b="0" i="1" smtClean="0">
                            <a:latin typeface="Cambria Math" panose="02040503050406030204" pitchFamily="18" charset="0"/>
                          </a:rPr>
                          <m:t>0</m:t>
                        </m:r>
                      </m:sub>
                    </m:sSub>
                    <m:r>
                      <a:rPr lang="en-US" sz="1800" b="0" i="1" smtClean="0">
                        <a:latin typeface="Cambria Math" panose="02040503050406030204" pitchFamily="18" charset="0"/>
                        <a:ea typeface="Cambria Math" panose="02040503050406030204" pitchFamily="18" charset="0"/>
                      </a:rPr>
                      <m:t>∙</m:t>
                    </m:r>
                    <m:d>
                      <m:dPr>
                        <m:begChr m:val="["/>
                        <m:endChr m:val="]"/>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1+</m:t>
                        </m:r>
                        <m:r>
                          <a:rPr lang="en-US" sz="1800" b="0" i="1" smtClean="0">
                            <a:latin typeface="Cambria Math" panose="02040503050406030204" pitchFamily="18" charset="0"/>
                            <a:ea typeface="Cambria Math" panose="02040503050406030204" pitchFamily="18" charset="0"/>
                          </a:rPr>
                          <m:t>𝑎</m:t>
                        </m:r>
                        <m:r>
                          <a:rPr lang="en-US" sz="1800" b="0" i="1" smtClean="0">
                            <a:latin typeface="Cambria Math" panose="02040503050406030204" pitchFamily="18" charset="0"/>
                            <a:ea typeface="Cambria Math" panose="02040503050406030204" pitchFamily="18" charset="0"/>
                          </a:rPr>
                          <m:t>𝜃</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𝑏</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𝜃</m:t>
                            </m:r>
                          </m:e>
                          <m:sup>
                            <m:r>
                              <a:rPr lang="en-US" sz="1800" b="0" i="1" smtClean="0">
                                <a:latin typeface="Cambria Math" panose="02040503050406030204" pitchFamily="18" charset="0"/>
                                <a:ea typeface="Cambria Math" panose="02040503050406030204" pitchFamily="18" charset="0"/>
                              </a:rPr>
                              <m:t>2</m:t>
                            </m:r>
                          </m:sup>
                        </m:sSup>
                      </m:e>
                    </m:d>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𝑢</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𝑅</m:t>
                    </m:r>
                    <m:r>
                      <a:rPr lang="en-US" sz="1800" b="0" i="1" smtClean="0">
                        <a:latin typeface="Cambria Math" panose="02040503050406030204" pitchFamily="18" charset="0"/>
                        <a:ea typeface="Cambria Math" panose="02040503050406030204" pitchFamily="18" charset="0"/>
                      </a:rPr>
                      <m:t>)</m:t>
                    </m:r>
                  </m:oMath>
                </a14:m>
                <a:endParaRPr lang="en-US" sz="1800" b="0" dirty="0" smtClean="0">
                  <a:ea typeface="Cambria Math" panose="02040503050406030204" pitchFamily="18" charset="0"/>
                </a:endParaRPr>
              </a:p>
              <a:p>
                <a:pPr marL="809625" indent="0">
                  <a:buNone/>
                </a:pPr>
                <a:r>
                  <a:rPr lang="en-US" sz="1600" dirty="0" smtClean="0"/>
                  <a:t>(</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𝑅</m:t>
                        </m:r>
                      </m:e>
                      <m:sub>
                        <m:r>
                          <a:rPr lang="en-US" sz="1600" b="0" i="1" smtClean="0">
                            <a:latin typeface="Cambria Math" panose="02040503050406030204" pitchFamily="18" charset="0"/>
                          </a:rPr>
                          <m:t>0</m:t>
                        </m:r>
                      </m:sub>
                    </m:sSub>
                    <m:r>
                      <a:rPr lang="en-US" sz="1600" b="0" i="1" smtClean="0">
                        <a:latin typeface="Cambria Math" panose="02040503050406030204" pitchFamily="18" charset="0"/>
                      </a:rPr>
                      <m:t>=100</m:t>
                    </m:r>
                    <m:r>
                      <m:rPr>
                        <m:sty m:val="p"/>
                      </m:rPr>
                      <a:rPr lang="en-US" sz="1600" b="0" i="1" smtClean="0">
                        <a:latin typeface="Cambria Math" panose="02040503050406030204" pitchFamily="18" charset="0"/>
                        <a:ea typeface="Cambria Math" panose="02040503050406030204" pitchFamily="18" charset="0"/>
                      </a:rPr>
                      <m:t>Ω</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𝑎</m:t>
                    </m:r>
                    <m:r>
                      <a:rPr lang="en-US" sz="1600" b="0" i="1" smtClean="0">
                        <a:latin typeface="Cambria Math" panose="02040503050406030204" pitchFamily="18" charset="0"/>
                        <a:ea typeface="Cambria Math" panose="02040503050406030204" pitchFamily="18" charset="0"/>
                      </a:rPr>
                      <m:t>=3,9083∙</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−3</m:t>
                        </m:r>
                      </m:sup>
                    </m:sSup>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𝐶</m:t>
                        </m:r>
                      </m:e>
                      <m:sup>
                        <m:r>
                          <a:rPr lang="en-US" sz="1600" b="0" i="1" smtClean="0">
                            <a:latin typeface="Cambria Math" panose="02040503050406030204" pitchFamily="18" charset="0"/>
                            <a:ea typeface="Cambria Math" panose="02040503050406030204" pitchFamily="18" charset="0"/>
                          </a:rPr>
                          <m:t>−1</m:t>
                        </m:r>
                      </m:sup>
                    </m:sSup>
                    <m:r>
                      <a:rPr lang="en-US" sz="1600" b="0" i="1" smtClean="0">
                        <a:latin typeface="Cambria Math" panose="02040503050406030204" pitchFamily="18" charset="0"/>
                        <a:ea typeface="Cambria Math" panose="02040503050406030204" pitchFamily="18" charset="0"/>
                      </a:rPr>
                      <m:t>, </m:t>
                    </m:r>
                  </m:oMath>
                </a14:m>
                <a:endParaRPr lang="en-US" sz="1600" b="0" i="1" dirty="0" smtClean="0">
                  <a:latin typeface="Cambria Math" panose="02040503050406030204" pitchFamily="18" charset="0"/>
                  <a:ea typeface="Cambria Math" panose="02040503050406030204" pitchFamily="18" charset="0"/>
                </a:endParaRPr>
              </a:p>
              <a:p>
                <a:pPr marL="809625" indent="0">
                  <a:buNone/>
                </a:pPr>
                <a14:m>
                  <m:oMath xmlns:m="http://schemas.openxmlformats.org/officeDocument/2006/math">
                    <m:r>
                      <a:rPr lang="en-US" sz="1600" b="0" i="1" smtClean="0">
                        <a:latin typeface="Cambria Math" panose="02040503050406030204" pitchFamily="18" charset="0"/>
                        <a:ea typeface="Cambria Math" panose="02040503050406030204" pitchFamily="18" charset="0"/>
                      </a:rPr>
                      <m:t>𝑏</m:t>
                    </m:r>
                    <m:r>
                      <a:rPr lang="en-US" sz="1600" b="0" i="1" smtClean="0">
                        <a:latin typeface="Cambria Math" panose="02040503050406030204" pitchFamily="18" charset="0"/>
                        <a:ea typeface="Cambria Math" panose="02040503050406030204" pitchFamily="18" charset="0"/>
                      </a:rPr>
                      <m:t>=−5,775∙</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−7</m:t>
                        </m:r>
                      </m:sup>
                    </m:sSup>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𝐶</m:t>
                        </m:r>
                      </m:e>
                      <m:sup>
                        <m:r>
                          <a:rPr lang="en-US" sz="1600" b="0" i="1" smtClean="0">
                            <a:latin typeface="Cambria Math" panose="02040503050406030204" pitchFamily="18" charset="0"/>
                            <a:ea typeface="Cambria Math" panose="02040503050406030204" pitchFamily="18" charset="0"/>
                          </a:rPr>
                          <m:t>−2</m:t>
                        </m:r>
                      </m:sup>
                    </m:sSup>
                  </m:oMath>
                </a14:m>
                <a:r>
                  <a:rPr lang="en-US" sz="1600" dirty="0" smtClean="0"/>
                  <a:t>)</a:t>
                </a: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257175" y="915169"/>
                <a:ext cx="8700558" cy="5698356"/>
              </a:xfrm>
              <a:blipFill rotWithShape="0">
                <a:blip r:embed="rId2"/>
                <a:stretch>
                  <a:fillRect l="-1962" t="-1925"/>
                </a:stretch>
              </a:blipFill>
            </p:spPr>
            <p:txBody>
              <a:bodyPr/>
              <a:lstStyle/>
              <a:p>
                <a:r>
                  <a:rPr lang="it-IT">
                    <a:noFill/>
                  </a:rPr>
                  <a:t> </a:t>
                </a:r>
              </a:p>
            </p:txBody>
          </p:sp>
        </mc:Fallback>
      </mc:AlternateContent>
      <p:pic>
        <p:nvPicPr>
          <p:cNvPr id="5" name="Immagin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7173" y="2164653"/>
            <a:ext cx="3602365" cy="1442522"/>
          </a:xfrm>
          <a:prstGeom prst="rect">
            <a:avLst/>
          </a:prstGeom>
        </p:spPr>
      </p:pic>
      <p:pic>
        <p:nvPicPr>
          <p:cNvPr id="6" name="Immagin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7174" y="3894106"/>
            <a:ext cx="3602365" cy="2656448"/>
          </a:xfrm>
          <a:prstGeom prst="rect">
            <a:avLst/>
          </a:prstGeom>
        </p:spPr>
      </p:pic>
      <mc:AlternateContent xmlns:mc="http://schemas.openxmlformats.org/markup-compatibility/2006" xmlns:a14="http://schemas.microsoft.com/office/drawing/2010/main">
        <mc:Choice Requires="a14">
          <p:sp>
            <p:nvSpPr>
              <p:cNvPr id="7" name="Rettangolo 6"/>
              <p:cNvSpPr/>
              <p:nvPr/>
            </p:nvSpPr>
            <p:spPr>
              <a:xfrm>
                <a:off x="609600" y="3607175"/>
                <a:ext cx="1581330" cy="369332"/>
              </a:xfrm>
              <a:prstGeom prst="rect">
                <a:avLst/>
              </a:prstGeom>
            </p:spPr>
            <p:txBody>
              <a:bodyPr wrap="none">
                <a:spAutoFit/>
              </a:bodyPr>
              <a:lstStyle/>
              <a:p>
                <a:pPr marL="0" indent="0">
                  <a:buNone/>
                </a:pPr>
                <a14:m>
                  <m:oMathPara xmlns:m="http://schemas.openxmlformats.org/officeDocument/2006/math">
                    <m:oMathParaPr>
                      <m:jc m:val="centerGroup"/>
                    </m:oMathParaPr>
                    <m:oMath xmlns:m="http://schemas.openxmlformats.org/officeDocument/2006/math">
                      <m:sSub>
                        <m:sSubPr>
                          <m:ctrlPr>
                            <a:rPr lang="it-IT" sz="1800" i="1" smtClean="0">
                              <a:solidFill>
                                <a:srgbClr val="003F6E"/>
                              </a:solidFill>
                              <a:latin typeface="Cambria Math" panose="02040503050406030204" pitchFamily="18" charset="0"/>
                            </a:rPr>
                          </m:ctrlPr>
                        </m:sSubPr>
                        <m:e>
                          <m:r>
                            <a:rPr lang="it-IT" sz="1800" i="1">
                              <a:solidFill>
                                <a:srgbClr val="003F6E"/>
                              </a:solidFill>
                              <a:latin typeface="Cambria Math" panose="02040503050406030204" pitchFamily="18" charset="0"/>
                            </a:rPr>
                            <m:t>𝑅</m:t>
                          </m:r>
                        </m:e>
                        <m:sub>
                          <m:r>
                            <a:rPr lang="it-IT" sz="1800" i="1">
                              <a:solidFill>
                                <a:srgbClr val="003F6E"/>
                              </a:solidFill>
                              <a:latin typeface="Cambria Math" panose="02040503050406030204" pitchFamily="18" charset="0"/>
                            </a:rPr>
                            <m:t>𝑚</m:t>
                          </m:r>
                        </m:sub>
                      </m:sSub>
                      <m:r>
                        <a:rPr lang="it-IT" sz="1800" i="1">
                          <a:solidFill>
                            <a:srgbClr val="003F6E"/>
                          </a:solidFill>
                          <a:latin typeface="Cambria Math" panose="02040503050406030204" pitchFamily="18" charset="0"/>
                        </a:rPr>
                        <m:t>=114.5</m:t>
                      </m:r>
                      <m:r>
                        <m:rPr>
                          <m:sty m:val="p"/>
                        </m:rPr>
                        <a:rPr lang="el-GR" sz="1800" i="1">
                          <a:solidFill>
                            <a:srgbClr val="003F6E"/>
                          </a:solidFill>
                          <a:latin typeface="Cambria Math" panose="02040503050406030204" pitchFamily="18" charset="0"/>
                          <a:ea typeface="Cambria Math" panose="02040503050406030204" pitchFamily="18" charset="0"/>
                        </a:rPr>
                        <m:t>Ω</m:t>
                      </m:r>
                    </m:oMath>
                  </m:oMathPara>
                </a14:m>
                <a:endParaRPr lang="it-IT" sz="1800" dirty="0">
                  <a:solidFill>
                    <a:srgbClr val="003F6E"/>
                  </a:solidFill>
                </a:endParaRPr>
              </a:p>
            </p:txBody>
          </p:sp>
        </mc:Choice>
        <mc:Fallback xmlns="">
          <p:sp>
            <p:nvSpPr>
              <p:cNvPr id="7" name="Rettangolo 6"/>
              <p:cNvSpPr>
                <a:spLocks noRot="1" noChangeAspect="1" noMove="1" noResize="1" noEditPoints="1" noAdjustHandles="1" noChangeArrowheads="1" noChangeShapeType="1" noTextEdit="1"/>
              </p:cNvSpPr>
              <p:nvPr/>
            </p:nvSpPr>
            <p:spPr>
              <a:xfrm>
                <a:off x="609600" y="3607175"/>
                <a:ext cx="1581330" cy="369332"/>
              </a:xfrm>
              <a:prstGeom prst="rect">
                <a:avLst/>
              </a:prstGeom>
              <a:blipFill rotWithShape="0">
                <a:blip r:embed="rId5"/>
                <a:stretch>
                  <a:fillRect/>
                </a:stretch>
              </a:blipFill>
            </p:spPr>
            <p:txBody>
              <a:bodyPr/>
              <a:lstStyle/>
              <a:p>
                <a:r>
                  <a:rPr lang="it-IT">
                    <a:noFill/>
                  </a:rPr>
                  <a:t> </a:t>
                </a:r>
              </a:p>
            </p:txBody>
          </p:sp>
        </mc:Fallback>
      </mc:AlternateContent>
      <p:pic>
        <p:nvPicPr>
          <p:cNvPr id="8" name="Immagine 7"/>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355368" y="1319726"/>
            <a:ext cx="3602365" cy="2656448"/>
          </a:xfrm>
          <a:prstGeom prst="rect">
            <a:avLst/>
          </a:prstGeom>
        </p:spPr>
      </p:pic>
      <p:pic>
        <p:nvPicPr>
          <p:cNvPr id="9" name="Immagine 8"/>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355367" y="3957077"/>
            <a:ext cx="3602365" cy="2656448"/>
          </a:xfrm>
          <a:prstGeom prst="rect">
            <a:avLst/>
          </a:prstGeom>
        </p:spPr>
      </p:pic>
      <p:cxnSp>
        <p:nvCxnSpPr>
          <p:cNvPr id="11" name="Connettore 2 10"/>
          <p:cNvCxnSpPr>
            <a:stCxn id="5" idx="3"/>
          </p:cNvCxnSpPr>
          <p:nvPr/>
        </p:nvCxnSpPr>
        <p:spPr bwMode="auto">
          <a:xfrm>
            <a:off x="3859538" y="2885914"/>
            <a:ext cx="1495829" cy="276386"/>
          </a:xfrm>
          <a:prstGeom prst="straightConnector1">
            <a:avLst/>
          </a:prstGeom>
          <a:solidFill>
            <a:schemeClr val="tx1"/>
          </a:solidFill>
          <a:ln w="19050" cap="flat" cmpd="sng" algn="ctr">
            <a:solidFill>
              <a:schemeClr val="tx1"/>
            </a:solidFill>
            <a:prstDash val="solid"/>
            <a:round/>
            <a:headEnd type="none" w="med" len="med"/>
            <a:tailEnd type="triangle"/>
          </a:ln>
          <a:effectLst/>
        </p:spPr>
      </p:cxnSp>
      <p:cxnSp>
        <p:nvCxnSpPr>
          <p:cNvPr id="13" name="Connettore 2 12"/>
          <p:cNvCxnSpPr>
            <a:stCxn id="7" idx="3"/>
          </p:cNvCxnSpPr>
          <p:nvPr/>
        </p:nvCxnSpPr>
        <p:spPr bwMode="auto">
          <a:xfrm flipV="1">
            <a:off x="2190930" y="3245189"/>
            <a:ext cx="3164436" cy="546652"/>
          </a:xfrm>
          <a:prstGeom prst="straightConnector1">
            <a:avLst/>
          </a:prstGeom>
          <a:solidFill>
            <a:schemeClr val="tx1"/>
          </a:solidFill>
          <a:ln w="19050" cap="flat" cmpd="sng" algn="ctr">
            <a:solidFill>
              <a:schemeClr val="tx1"/>
            </a:solidFill>
            <a:prstDash val="solid"/>
            <a:round/>
            <a:headEnd type="none" w="med" len="med"/>
            <a:tailEnd type="triangle"/>
          </a:ln>
          <a:effectLst/>
        </p:spPr>
      </p:cxnSp>
      <p:cxnSp>
        <p:nvCxnSpPr>
          <p:cNvPr id="15" name="Connettore 2 14"/>
          <p:cNvCxnSpPr/>
          <p:nvPr/>
        </p:nvCxnSpPr>
        <p:spPr bwMode="auto">
          <a:xfrm flipV="1">
            <a:off x="3676650" y="3354885"/>
            <a:ext cx="1678716" cy="1089502"/>
          </a:xfrm>
          <a:prstGeom prst="straightConnector1">
            <a:avLst/>
          </a:prstGeom>
          <a:solidFill>
            <a:schemeClr val="tx1"/>
          </a:solidFill>
          <a:ln w="1905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6223923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25</a:t>
            </a:fld>
            <a:endParaRPr lang="it-IT" dirty="0"/>
          </a:p>
        </p:txBody>
      </p:sp>
      <p:sp>
        <p:nvSpPr>
          <p:cNvPr id="4" name="Segnaposto contenuto 3"/>
          <p:cNvSpPr>
            <a:spLocks noGrp="1"/>
          </p:cNvSpPr>
          <p:nvPr>
            <p:ph sz="quarter" idx="13"/>
          </p:nvPr>
        </p:nvSpPr>
        <p:spPr/>
        <p:txBody>
          <a:bodyPr/>
          <a:lstStyle/>
          <a:p>
            <a:endParaRPr lang="it-IT"/>
          </a:p>
        </p:txBody>
      </p:sp>
    </p:spTree>
    <p:extLst>
      <p:ext uri="{BB962C8B-B14F-4D97-AF65-F5344CB8AC3E}">
        <p14:creationId xmlns:p14="http://schemas.microsoft.com/office/powerpoint/2010/main" val="1288986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Measurement example</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26</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p:txBody>
              <a:bodyPr/>
              <a:lstStyle/>
              <a:p>
                <a:r>
                  <a:rPr lang="en-US" dirty="0" smtClean="0"/>
                  <a:t>Measurement of </a:t>
                </a:r>
                <a:r>
                  <a:rPr lang="en-US" dirty="0" smtClean="0">
                    <a:latin typeface="Times" panose="02020603050405020304" pitchFamily="18" charset="0"/>
                    <a:cs typeface="Times" panose="02020603050405020304" pitchFamily="18" charset="0"/>
                  </a:rPr>
                  <a:t>THD</a:t>
                </a:r>
                <a:r>
                  <a:rPr lang="en-US" i="1" baseline="-25000" dirty="0" smtClean="0">
                    <a:latin typeface="Times" panose="02020603050405020304" pitchFamily="18" charset="0"/>
                    <a:cs typeface="Times" panose="02020603050405020304" pitchFamily="18" charset="0"/>
                  </a:rPr>
                  <a:t>V</a:t>
                </a:r>
                <a:r>
                  <a:rPr lang="en-US" dirty="0" smtClean="0"/>
                  <a:t> and </a:t>
                </a:r>
                <a:r>
                  <a:rPr lang="en-US" dirty="0" smtClean="0">
                    <a:latin typeface="Times" panose="02020603050405020304" pitchFamily="18" charset="0"/>
                    <a:cs typeface="Times" panose="02020603050405020304" pitchFamily="18" charset="0"/>
                  </a:rPr>
                  <a:t>THD</a:t>
                </a:r>
                <a:r>
                  <a:rPr lang="en-US" i="1" baseline="-25000" dirty="0" smtClean="0">
                    <a:latin typeface="Times" panose="02020603050405020304" pitchFamily="18" charset="0"/>
                    <a:cs typeface="Times" panose="02020603050405020304" pitchFamily="18" charset="0"/>
                  </a:rPr>
                  <a:t>I</a:t>
                </a:r>
                <a:r>
                  <a:rPr lang="en-US" dirty="0" smtClean="0"/>
                  <a:t> in a PCC, and their ratio:</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𝜂</m:t>
                      </m:r>
                      <m:r>
                        <a:rPr lang="it-IT" b="0" i="1" smtClean="0">
                          <a:latin typeface="Cambria Math" panose="02040503050406030204" pitchFamily="18" charset="0"/>
                          <a:ea typeface="Cambria Math" panose="02040503050406030204" pitchFamily="18" charset="0"/>
                        </a:rPr>
                        <m:t>=</m:t>
                      </m:r>
                      <m:f>
                        <m:fPr>
                          <m:ctrlPr>
                            <a:rPr lang="it-IT" b="0" i="1" smtClean="0">
                              <a:latin typeface="Cambria Math" panose="02040503050406030204" pitchFamily="18" charset="0"/>
                              <a:ea typeface="Cambria Math" panose="02040503050406030204" pitchFamily="18" charset="0"/>
                            </a:rPr>
                          </m:ctrlPr>
                        </m:fPr>
                        <m:num>
                          <m:sSub>
                            <m:sSubPr>
                              <m:ctrlPr>
                                <a:rPr lang="it-IT" b="0" i="1" smtClean="0">
                                  <a:latin typeface="Cambria Math" panose="02040503050406030204" pitchFamily="18" charset="0"/>
                                  <a:ea typeface="Cambria Math" panose="02040503050406030204" pitchFamily="18" charset="0"/>
                                </a:rPr>
                              </m:ctrlPr>
                            </m:sSubPr>
                            <m:e>
                              <m:r>
                                <m:rPr>
                                  <m:sty m:val="p"/>
                                </m:rPr>
                                <a:rPr lang="it-IT" b="0" i="0" smtClean="0">
                                  <a:latin typeface="Cambria Math" panose="02040503050406030204" pitchFamily="18" charset="0"/>
                                  <a:ea typeface="Cambria Math" panose="02040503050406030204" pitchFamily="18" charset="0"/>
                                </a:rPr>
                                <m:t>THD</m:t>
                              </m:r>
                            </m:e>
                            <m:sub>
                              <m:r>
                                <a:rPr lang="it-IT" b="0" i="1" smtClean="0">
                                  <a:latin typeface="Cambria Math" panose="02040503050406030204" pitchFamily="18" charset="0"/>
                                  <a:ea typeface="Cambria Math" panose="02040503050406030204" pitchFamily="18" charset="0"/>
                                </a:rPr>
                                <m:t>𝐼</m:t>
                              </m:r>
                            </m:sub>
                          </m:sSub>
                        </m:num>
                        <m:den>
                          <m:sSub>
                            <m:sSubPr>
                              <m:ctrlPr>
                                <a:rPr lang="it-IT" b="0" i="1" smtClean="0">
                                  <a:latin typeface="Cambria Math" panose="02040503050406030204" pitchFamily="18" charset="0"/>
                                  <a:ea typeface="Cambria Math" panose="02040503050406030204" pitchFamily="18" charset="0"/>
                                </a:rPr>
                              </m:ctrlPr>
                            </m:sSubPr>
                            <m:e>
                              <m:r>
                                <m:rPr>
                                  <m:sty m:val="p"/>
                                </m:rPr>
                                <a:rPr lang="it-IT" b="0" i="0" smtClean="0">
                                  <a:latin typeface="Cambria Math" panose="02040503050406030204" pitchFamily="18" charset="0"/>
                                  <a:ea typeface="Cambria Math" panose="02040503050406030204" pitchFamily="18" charset="0"/>
                                </a:rPr>
                                <m:t>THD</m:t>
                              </m:r>
                            </m:e>
                            <m:sub>
                              <m:r>
                                <a:rPr lang="it-IT" b="0" i="1" smtClean="0">
                                  <a:latin typeface="Cambria Math" panose="02040503050406030204" pitchFamily="18" charset="0"/>
                                  <a:ea typeface="Cambria Math" panose="02040503050406030204" pitchFamily="18" charset="0"/>
                                </a:rPr>
                                <m:t>𝑉</m:t>
                              </m:r>
                            </m:sub>
                          </m:sSub>
                        </m:den>
                      </m:f>
                    </m:oMath>
                  </m:oMathPara>
                </a14:m>
                <a:endParaRPr lang="en-US" dirty="0" smtClean="0"/>
              </a:p>
              <a:p>
                <a:pPr marL="0" indent="0">
                  <a:buNone/>
                </a:pPr>
                <a:endParaRPr lang="en-US" dirty="0" smtClean="0"/>
              </a:p>
              <a:p>
                <a:pPr lvl="1"/>
                <a14:m>
                  <m:oMath xmlns:m="http://schemas.openxmlformats.org/officeDocument/2006/math">
                    <m:r>
                      <a:rPr lang="en-US" sz="2000" i="1" smtClean="0">
                        <a:latin typeface="Cambria Math" panose="02040503050406030204" pitchFamily="18" charset="0"/>
                        <a:ea typeface="Cambria Math" panose="02040503050406030204" pitchFamily="18" charset="0"/>
                      </a:rPr>
                      <m:t>𝜂</m:t>
                    </m:r>
                    <m:r>
                      <a:rPr lang="it-IT" sz="2000" b="0" i="1" smtClean="0">
                        <a:latin typeface="Cambria Math" panose="02040503050406030204" pitchFamily="18" charset="0"/>
                        <a:ea typeface="Cambria Math" panose="02040503050406030204" pitchFamily="18" charset="0"/>
                      </a:rPr>
                      <m:t>&lt;1</m:t>
                    </m:r>
                  </m:oMath>
                </a14:m>
                <a:r>
                  <a:rPr lang="en-US" sz="2000" dirty="0" smtClean="0"/>
                  <a:t> gives evidence that a load connected to the PCC undergoes the harmonic distortion</a:t>
                </a:r>
              </a:p>
              <a:p>
                <a:pPr marL="0" indent="0">
                  <a:buNone/>
                </a:pPr>
                <a:endParaRPr lang="en-US" dirty="0" smtClean="0"/>
              </a:p>
              <a:p>
                <a:pPr lvl="1"/>
                <a14:m>
                  <m:oMath xmlns:m="http://schemas.openxmlformats.org/officeDocument/2006/math">
                    <m:r>
                      <a:rPr lang="en-US" sz="2000" i="1">
                        <a:latin typeface="Cambria Math" panose="02040503050406030204" pitchFamily="18" charset="0"/>
                        <a:ea typeface="Cambria Math" panose="02040503050406030204" pitchFamily="18" charset="0"/>
                      </a:rPr>
                      <m:t>𝜂</m:t>
                    </m:r>
                    <m:r>
                      <a:rPr lang="it-IT" sz="2000" b="0" i="1" smtClean="0">
                        <a:latin typeface="Cambria Math" panose="02040503050406030204" pitchFamily="18" charset="0"/>
                        <a:ea typeface="Cambria Math" panose="02040503050406030204" pitchFamily="18" charset="0"/>
                      </a:rPr>
                      <m:t>&gt;</m:t>
                    </m:r>
                    <m:r>
                      <a:rPr lang="it-IT" sz="2000" i="1">
                        <a:latin typeface="Cambria Math" panose="02040503050406030204" pitchFamily="18" charset="0"/>
                        <a:ea typeface="Cambria Math" panose="02040503050406030204" pitchFamily="18" charset="0"/>
                      </a:rPr>
                      <m:t>1</m:t>
                    </m:r>
                  </m:oMath>
                </a14:m>
                <a:r>
                  <a:rPr lang="en-US" sz="2000" dirty="0"/>
                  <a:t> gives evidence that a load connected to the PCC </a:t>
                </a:r>
                <a:r>
                  <a:rPr lang="en-US" sz="2000" dirty="0" smtClean="0"/>
                  <a:t>causes the </a:t>
                </a:r>
                <a:r>
                  <a:rPr lang="en-US" sz="2000" dirty="0"/>
                  <a:t>harmonic distortion</a:t>
                </a:r>
              </a:p>
              <a:p>
                <a:endParaRPr lang="en-US" dirty="0" smtClean="0"/>
              </a:p>
              <a:p>
                <a:endParaRPr lang="en-US" dirty="0"/>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blipFill rotWithShape="0">
                <a:blip r:embed="rId2"/>
                <a:stretch>
                  <a:fillRect t="-617" r="-295"/>
                </a:stretch>
              </a:blipFill>
            </p:spPr>
            <p:txBody>
              <a:bodyPr/>
              <a:lstStyle/>
              <a:p>
                <a:r>
                  <a:rPr lang="en-GB">
                    <a:noFill/>
                  </a:rPr>
                  <a:t> </a:t>
                </a:r>
              </a:p>
            </p:txBody>
          </p:sp>
        </mc:Fallback>
      </mc:AlternateContent>
    </p:spTree>
    <p:extLst>
      <p:ext uri="{BB962C8B-B14F-4D97-AF65-F5344CB8AC3E}">
        <p14:creationId xmlns:p14="http://schemas.microsoft.com/office/powerpoint/2010/main" val="2609649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Measurement example</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27</a:t>
            </a:fld>
            <a:endParaRPr lang="it-IT" dirty="0"/>
          </a:p>
        </p:txBody>
      </p:sp>
      <p:sp>
        <p:nvSpPr>
          <p:cNvPr id="4" name="Segnaposto contenuto 3"/>
          <p:cNvSpPr>
            <a:spLocks noGrp="1"/>
          </p:cNvSpPr>
          <p:nvPr>
            <p:ph sz="quarter" idx="13"/>
          </p:nvPr>
        </p:nvSpPr>
        <p:spPr>
          <a:xfrm>
            <a:off x="702733" y="923364"/>
            <a:ext cx="8255000" cy="2178423"/>
          </a:xfrm>
        </p:spPr>
        <p:txBody>
          <a:bodyPr/>
          <a:lstStyle/>
          <a:p>
            <a:r>
              <a:rPr lang="en-US" dirty="0" smtClean="0"/>
              <a:t>Let us suppose that, for a specific load, three voltage and current harmonics are present, with given RMS and uncertainty values</a:t>
            </a:r>
          </a:p>
          <a:p>
            <a:endParaRPr lang="en-US" dirty="0"/>
          </a:p>
          <a:p>
            <a:endParaRPr lang="en-US" dirty="0" smtClean="0"/>
          </a:p>
          <a:p>
            <a:endParaRPr lang="en-US" dirty="0"/>
          </a:p>
          <a:p>
            <a:r>
              <a:rPr lang="en-US" dirty="0" smtClean="0"/>
              <a:t>Starting from this information, the RFVs of </a:t>
            </a:r>
            <a:r>
              <a:rPr lang="en-US" i="1" dirty="0" smtClean="0">
                <a:latin typeface="Times" panose="02020603050405020304" pitchFamily="18" charset="0"/>
                <a:cs typeface="Times" panose="02020603050405020304" pitchFamily="18" charset="0"/>
              </a:rPr>
              <a:t>V</a:t>
            </a:r>
            <a:r>
              <a:rPr lang="en-US" i="1" baseline="-25000" dirty="0" smtClean="0">
                <a:latin typeface="Times" panose="02020603050405020304" pitchFamily="18" charset="0"/>
                <a:cs typeface="Times" panose="02020603050405020304" pitchFamily="18" charset="0"/>
              </a:rPr>
              <a:t>k</a:t>
            </a:r>
            <a:r>
              <a:rPr lang="en-US" dirty="0" smtClean="0"/>
              <a:t> and </a:t>
            </a:r>
            <a:r>
              <a:rPr lang="en-US" i="1" dirty="0" smtClean="0">
                <a:latin typeface="Times" panose="02020603050405020304" pitchFamily="18" charset="0"/>
                <a:cs typeface="Times" panose="02020603050405020304" pitchFamily="18" charset="0"/>
              </a:rPr>
              <a:t>I</a:t>
            </a:r>
            <a:r>
              <a:rPr lang="en-US" i="1" baseline="-25000" dirty="0" smtClean="0">
                <a:latin typeface="Times" panose="02020603050405020304" pitchFamily="18" charset="0"/>
                <a:cs typeface="Times" panose="02020603050405020304" pitchFamily="18" charset="0"/>
              </a:rPr>
              <a:t>k</a:t>
            </a:r>
            <a:r>
              <a:rPr lang="en-US" dirty="0" smtClean="0"/>
              <a:t> can be built</a:t>
            </a:r>
            <a:endParaRPr lang="en-US" dirty="0"/>
          </a:p>
          <a:p>
            <a:endParaRPr lang="en-US" dirty="0" smtClean="0"/>
          </a:p>
        </p:txBody>
      </p:sp>
      <p:pic>
        <p:nvPicPr>
          <p:cNvPr id="9" name="Immagine 8"/>
          <p:cNvPicPr>
            <a:picLocks noChangeAspect="1"/>
          </p:cNvPicPr>
          <p:nvPr/>
        </p:nvPicPr>
        <p:blipFill>
          <a:blip r:embed="rId2"/>
          <a:stretch>
            <a:fillRect/>
          </a:stretch>
        </p:blipFill>
        <p:spPr>
          <a:xfrm>
            <a:off x="823002" y="1642175"/>
            <a:ext cx="3172890" cy="875093"/>
          </a:xfrm>
          <a:prstGeom prst="rect">
            <a:avLst/>
          </a:prstGeom>
        </p:spPr>
      </p:pic>
      <p:pic>
        <p:nvPicPr>
          <p:cNvPr id="10" name="Immagine 9"/>
          <p:cNvPicPr>
            <a:picLocks noChangeAspect="1"/>
          </p:cNvPicPr>
          <p:nvPr/>
        </p:nvPicPr>
        <p:blipFill>
          <a:blip r:embed="rId3"/>
          <a:stretch>
            <a:fillRect/>
          </a:stretch>
        </p:blipFill>
        <p:spPr>
          <a:xfrm>
            <a:off x="4978149" y="1642175"/>
            <a:ext cx="3022452" cy="868257"/>
          </a:xfrm>
          <a:prstGeom prst="rect">
            <a:avLst/>
          </a:prstGeom>
        </p:spPr>
      </p:pic>
      <p:pic>
        <p:nvPicPr>
          <p:cNvPr id="11" name="Immagine 1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89528" y="2991789"/>
            <a:ext cx="3599695" cy="3599695"/>
          </a:xfrm>
          <a:prstGeom prst="rect">
            <a:avLst/>
          </a:prstGeom>
        </p:spPr>
      </p:pic>
      <p:pic>
        <p:nvPicPr>
          <p:cNvPr id="12" name="Immagine 1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9600" y="2991790"/>
            <a:ext cx="3599695" cy="3599695"/>
          </a:xfrm>
          <a:prstGeom prst="rect">
            <a:avLst/>
          </a:prstGeom>
        </p:spPr>
      </p:pic>
    </p:spTree>
    <p:extLst>
      <p:ext uri="{BB962C8B-B14F-4D97-AF65-F5344CB8AC3E}">
        <p14:creationId xmlns:p14="http://schemas.microsoft.com/office/powerpoint/2010/main" val="4104278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Measurement example</a:t>
            </a:r>
            <a:endParaRPr lang="en-US"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28</a:t>
            </a:fld>
            <a:endParaRPr lang="it-IT" dirty="0"/>
          </a:p>
        </p:txBody>
      </p:sp>
      <p:sp>
        <p:nvSpPr>
          <p:cNvPr id="4" name="Segnaposto contenuto 3"/>
          <p:cNvSpPr>
            <a:spLocks noGrp="1"/>
          </p:cNvSpPr>
          <p:nvPr>
            <p:ph sz="quarter" idx="13"/>
          </p:nvPr>
        </p:nvSpPr>
        <p:spPr>
          <a:xfrm>
            <a:off x="702733" y="1066800"/>
            <a:ext cx="8255000" cy="5021943"/>
          </a:xfrm>
        </p:spPr>
        <p:txBody>
          <a:bodyPr>
            <a:normAutofit lnSpcReduction="10000"/>
          </a:bodyPr>
          <a:lstStyle/>
          <a:p>
            <a:r>
              <a:rPr lang="en-US" dirty="0" smtClean="0"/>
              <a:t>Starting from the RFVs of </a:t>
            </a:r>
            <a:r>
              <a:rPr lang="en-US" i="1" dirty="0" smtClean="0">
                <a:latin typeface="Times" panose="02020603050405020304" pitchFamily="18" charset="0"/>
                <a:cs typeface="Times" panose="02020603050405020304" pitchFamily="18" charset="0"/>
              </a:rPr>
              <a:t>V</a:t>
            </a:r>
            <a:r>
              <a:rPr lang="en-US" i="1" baseline="-25000" dirty="0" smtClean="0">
                <a:latin typeface="Times" panose="02020603050405020304" pitchFamily="18" charset="0"/>
                <a:cs typeface="Times" panose="02020603050405020304" pitchFamily="18" charset="0"/>
              </a:rPr>
              <a:t>k</a:t>
            </a:r>
            <a:r>
              <a:rPr lang="en-US" dirty="0" smtClean="0"/>
              <a:t> and </a:t>
            </a:r>
            <a:r>
              <a:rPr lang="en-US" i="1" dirty="0" smtClean="0">
                <a:latin typeface="Times" panose="02020603050405020304" pitchFamily="18" charset="0"/>
                <a:cs typeface="Times" panose="02020603050405020304" pitchFamily="18" charset="0"/>
              </a:rPr>
              <a:t>I</a:t>
            </a:r>
            <a:r>
              <a:rPr lang="en-US" i="1" baseline="-25000" dirty="0" smtClean="0">
                <a:latin typeface="Times" panose="02020603050405020304" pitchFamily="18" charset="0"/>
                <a:cs typeface="Times" panose="02020603050405020304" pitchFamily="18" charset="0"/>
              </a:rPr>
              <a:t>k</a:t>
            </a:r>
            <a:r>
              <a:rPr lang="en-US" dirty="0" smtClean="0"/>
              <a:t>, the RFVs of </a:t>
            </a:r>
            <a:r>
              <a:rPr lang="en-US" i="1" dirty="0" smtClean="0">
                <a:latin typeface="Times" panose="02020603050405020304" pitchFamily="18" charset="0"/>
                <a:cs typeface="Times" panose="02020603050405020304" pitchFamily="18" charset="0"/>
              </a:rPr>
              <a:t>V</a:t>
            </a:r>
            <a:r>
              <a:rPr lang="en-US" i="1" baseline="-25000" dirty="0" smtClean="0">
                <a:latin typeface="Times" panose="02020603050405020304" pitchFamily="18" charset="0"/>
                <a:cs typeface="Times" panose="02020603050405020304" pitchFamily="18" charset="0"/>
              </a:rPr>
              <a:t>k</a:t>
            </a:r>
            <a:r>
              <a:rPr lang="en-US" i="1" baseline="30000" dirty="0" smtClean="0">
                <a:latin typeface="Times" panose="02020603050405020304" pitchFamily="18" charset="0"/>
                <a:cs typeface="Times" panose="02020603050405020304" pitchFamily="18" charset="0"/>
              </a:rPr>
              <a:t>2</a:t>
            </a:r>
            <a:r>
              <a:rPr lang="en-US" dirty="0" smtClean="0"/>
              <a:t> </a:t>
            </a:r>
            <a:r>
              <a:rPr lang="en-US" dirty="0"/>
              <a:t>and </a:t>
            </a:r>
            <a:r>
              <a:rPr lang="en-US" i="1" dirty="0" smtClean="0">
                <a:latin typeface="Times" panose="02020603050405020304" pitchFamily="18" charset="0"/>
                <a:cs typeface="Times" panose="02020603050405020304" pitchFamily="18" charset="0"/>
              </a:rPr>
              <a:t>I</a:t>
            </a:r>
            <a:r>
              <a:rPr lang="en-US" i="1" baseline="-25000" dirty="0" smtClean="0">
                <a:latin typeface="Times" panose="02020603050405020304" pitchFamily="18" charset="0"/>
                <a:cs typeface="Times" panose="02020603050405020304" pitchFamily="18" charset="0"/>
              </a:rPr>
              <a:t>k</a:t>
            </a:r>
            <a:r>
              <a:rPr lang="en-US" i="1" baseline="30000" dirty="0" smtClean="0">
                <a:latin typeface="Times" panose="02020603050405020304" pitchFamily="18" charset="0"/>
                <a:cs typeface="Times" panose="02020603050405020304" pitchFamily="18" charset="0"/>
              </a:rPr>
              <a:t>2</a:t>
            </a:r>
            <a:r>
              <a:rPr lang="en-US" i="1" dirty="0" smtClean="0">
                <a:latin typeface="Times" panose="02020603050405020304" pitchFamily="18" charset="0"/>
                <a:cs typeface="Times" panose="02020603050405020304" pitchFamily="18" charset="0"/>
              </a:rPr>
              <a:t> </a:t>
            </a:r>
            <a:r>
              <a:rPr lang="en-US" dirty="0" smtClean="0">
                <a:latin typeface="Arial" panose="020B0604020202020204" pitchFamily="34" charset="0"/>
                <a:cs typeface="Arial" panose="020B0604020202020204" pitchFamily="34" charset="0"/>
              </a:rPr>
              <a:t>can be obtained</a:t>
            </a:r>
          </a:p>
          <a:p>
            <a:endParaRPr lang="en-US"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The effect of the nonlinearity of the square</a:t>
            </a:r>
          </a:p>
          <a:p>
            <a:pPr lvl="1"/>
            <a:r>
              <a:rPr lang="en-US" sz="1800" dirty="0">
                <a:latin typeface="Arial" panose="020B0604020202020204" pitchFamily="34" charset="0"/>
                <a:cs typeface="Arial" panose="020B0604020202020204" pitchFamily="34" charset="0"/>
              </a:rPr>
              <a:t>I</a:t>
            </a:r>
            <a:r>
              <a:rPr lang="en-US" sz="1800" dirty="0" smtClean="0">
                <a:latin typeface="Arial" panose="020B0604020202020204" pitchFamily="34" charset="0"/>
                <a:cs typeface="Arial" panose="020B0604020202020204" pitchFamily="34" charset="0"/>
              </a:rPr>
              <a:t>s negligible for </a:t>
            </a:r>
            <a:r>
              <a:rPr lang="en-US" sz="1800" i="1" dirty="0" smtClean="0">
                <a:latin typeface="Times" panose="02020603050405020304" pitchFamily="18" charset="0"/>
                <a:cs typeface="Times" panose="02020603050405020304" pitchFamily="18" charset="0"/>
              </a:rPr>
              <a:t>V</a:t>
            </a:r>
            <a:r>
              <a:rPr lang="en-US" sz="1800" i="1" baseline="-25000" dirty="0" smtClean="0">
                <a:latin typeface="Times" panose="02020603050405020304" pitchFamily="18" charset="0"/>
                <a:cs typeface="Times" panose="02020603050405020304" pitchFamily="18" charset="0"/>
              </a:rPr>
              <a:t>1</a:t>
            </a:r>
            <a:r>
              <a:rPr lang="en-US" sz="1800" i="1" dirty="0">
                <a:latin typeface="Times" panose="02020603050405020304" pitchFamily="18" charset="0"/>
                <a:cs typeface="Times" panose="02020603050405020304" pitchFamily="18" charset="0"/>
              </a:rPr>
              <a:t> </a:t>
            </a:r>
            <a:r>
              <a:rPr lang="en-US" sz="1800" dirty="0" smtClean="0"/>
              <a:t>and </a:t>
            </a:r>
            <a:r>
              <a:rPr lang="en-US" sz="1800" i="1" dirty="0" smtClean="0">
                <a:latin typeface="Times" panose="02020603050405020304" pitchFamily="18" charset="0"/>
                <a:cs typeface="Times" panose="02020603050405020304" pitchFamily="18" charset="0"/>
              </a:rPr>
              <a:t>I</a:t>
            </a:r>
            <a:r>
              <a:rPr lang="en-US" sz="1800" i="1" baseline="-25000" dirty="0" smtClean="0">
                <a:latin typeface="Times" panose="02020603050405020304" pitchFamily="18" charset="0"/>
                <a:cs typeface="Times" panose="02020603050405020304" pitchFamily="18" charset="0"/>
              </a:rPr>
              <a:t>1</a:t>
            </a:r>
            <a:endParaRPr lang="en-US" sz="1800" dirty="0" smtClean="0">
              <a:latin typeface="Arial" panose="020B0604020202020204" pitchFamily="34" charset="0"/>
              <a:cs typeface="Arial" panose="020B0604020202020204" pitchFamily="34" charset="0"/>
            </a:endParaRPr>
          </a:p>
          <a:p>
            <a:pPr lvl="1"/>
            <a:r>
              <a:rPr lang="en-US" sz="1800" dirty="0">
                <a:latin typeface="Arial" panose="020B0604020202020204" pitchFamily="34" charset="0"/>
                <a:cs typeface="Arial" panose="020B0604020202020204" pitchFamily="34" charset="0"/>
              </a:rPr>
              <a:t>I</a:t>
            </a:r>
            <a:r>
              <a:rPr lang="en-US" sz="1800" dirty="0" smtClean="0">
                <a:latin typeface="Arial" panose="020B0604020202020204" pitchFamily="34" charset="0"/>
                <a:cs typeface="Arial" panose="020B0604020202020204" pitchFamily="34" charset="0"/>
              </a:rPr>
              <a:t>s evident for </a:t>
            </a:r>
            <a:r>
              <a:rPr lang="en-US" sz="1800" i="1" dirty="0" smtClean="0">
                <a:latin typeface="Times" panose="02020603050405020304" pitchFamily="18" charset="0"/>
                <a:cs typeface="Times" panose="02020603050405020304" pitchFamily="18" charset="0"/>
              </a:rPr>
              <a:t>V</a:t>
            </a:r>
            <a:r>
              <a:rPr lang="en-US" sz="1800" i="1" baseline="-25000" dirty="0" smtClean="0">
                <a:latin typeface="Times" panose="02020603050405020304" pitchFamily="18" charset="0"/>
                <a:cs typeface="Times" panose="02020603050405020304" pitchFamily="18" charset="0"/>
              </a:rPr>
              <a:t>3</a:t>
            </a:r>
            <a:r>
              <a:rPr lang="en-US" sz="1800" i="1" dirty="0" smtClean="0">
                <a:latin typeface="Times" panose="02020603050405020304" pitchFamily="18" charset="0"/>
                <a:cs typeface="Times" panose="02020603050405020304" pitchFamily="18" charset="0"/>
              </a:rPr>
              <a:t>,</a:t>
            </a:r>
            <a:r>
              <a:rPr lang="en-US" sz="1800" dirty="0" smtClean="0"/>
              <a:t> </a:t>
            </a:r>
            <a:r>
              <a:rPr lang="en-US" sz="1800" i="1" dirty="0" smtClean="0">
                <a:latin typeface="Times" panose="02020603050405020304" pitchFamily="18" charset="0"/>
                <a:cs typeface="Times" panose="02020603050405020304" pitchFamily="18" charset="0"/>
              </a:rPr>
              <a:t>V</a:t>
            </a:r>
            <a:r>
              <a:rPr lang="en-US" sz="1800" i="1" baseline="-25000" dirty="0" smtClean="0">
                <a:latin typeface="Times" panose="02020603050405020304" pitchFamily="18" charset="0"/>
                <a:cs typeface="Times" panose="02020603050405020304" pitchFamily="18" charset="0"/>
              </a:rPr>
              <a:t>5  </a:t>
            </a:r>
            <a:r>
              <a:rPr lang="en-US" sz="1800" dirty="0" smtClean="0"/>
              <a:t>and </a:t>
            </a:r>
            <a:r>
              <a:rPr lang="en-US" sz="1800" i="1" dirty="0" smtClean="0">
                <a:latin typeface="Times" panose="02020603050405020304" pitchFamily="18" charset="0"/>
                <a:cs typeface="Times" panose="02020603050405020304" pitchFamily="18" charset="0"/>
              </a:rPr>
              <a:t>I</a:t>
            </a:r>
            <a:r>
              <a:rPr lang="en-US" sz="1800" i="1" baseline="-25000" dirty="0" smtClean="0">
                <a:latin typeface="Times" panose="02020603050405020304" pitchFamily="18" charset="0"/>
                <a:cs typeface="Times" panose="02020603050405020304" pitchFamily="18" charset="0"/>
              </a:rPr>
              <a:t>3</a:t>
            </a:r>
            <a:r>
              <a:rPr lang="en-US" sz="1800" i="1" dirty="0" smtClean="0">
                <a:latin typeface="Times" panose="02020603050405020304" pitchFamily="18" charset="0"/>
                <a:cs typeface="Times" panose="02020603050405020304" pitchFamily="18" charset="0"/>
              </a:rPr>
              <a:t>, I</a:t>
            </a:r>
            <a:r>
              <a:rPr lang="en-US" sz="1800" i="1" baseline="-25000" dirty="0">
                <a:latin typeface="Times" panose="02020603050405020304" pitchFamily="18" charset="0"/>
                <a:cs typeface="Times" panose="02020603050405020304" pitchFamily="18" charset="0"/>
              </a:rPr>
              <a:t>5</a:t>
            </a:r>
            <a:endParaRPr lang="en-US" sz="1800" dirty="0" smtClean="0">
              <a:latin typeface="Arial" panose="020B0604020202020204" pitchFamily="34" charset="0"/>
              <a:cs typeface="Arial" panose="020B0604020202020204" pitchFamily="34" charset="0"/>
            </a:endParaRPr>
          </a:p>
        </p:txBody>
      </p:sp>
      <p:pic>
        <p:nvPicPr>
          <p:cNvPr id="11" name="Immagine 10"/>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181600" y="1755511"/>
            <a:ext cx="3107623" cy="3107623"/>
          </a:xfrm>
          <a:prstGeom prst="rect">
            <a:avLst/>
          </a:prstGeom>
        </p:spPr>
      </p:pic>
      <p:pic>
        <p:nvPicPr>
          <p:cNvPr id="12" name="Immagin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328057" y="1835342"/>
            <a:ext cx="2881238" cy="2881238"/>
          </a:xfrm>
          <a:prstGeom prst="rect">
            <a:avLst/>
          </a:prstGeom>
        </p:spPr>
      </p:pic>
    </p:spTree>
    <p:extLst>
      <p:ext uri="{BB962C8B-B14F-4D97-AF65-F5344CB8AC3E}">
        <p14:creationId xmlns:p14="http://schemas.microsoft.com/office/powerpoint/2010/main" val="41256862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Measurement example</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29</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4032059" y="1201270"/>
                <a:ext cx="4925674" cy="3334871"/>
              </a:xfrm>
            </p:spPr>
            <p:txBody>
              <a:bodyPr/>
              <a:lstStyle/>
              <a:p>
                <a:r>
                  <a:rPr lang="en-US" dirty="0" smtClean="0">
                    <a:latin typeface="Arial" panose="020B0604020202020204" pitchFamily="34" charset="0"/>
                    <a:cs typeface="Arial" panose="020B0604020202020204" pitchFamily="34" charset="0"/>
                  </a:rPr>
                  <a:t>Thanks </a:t>
                </a:r>
                <a:r>
                  <a:rPr lang="en-US" dirty="0">
                    <a:latin typeface="Arial" panose="020B0604020202020204" pitchFamily="34" charset="0"/>
                    <a:cs typeface="Arial" panose="020B0604020202020204" pitchFamily="34" charset="0"/>
                  </a:rPr>
                  <a:t>to </a:t>
                </a:r>
                <a:r>
                  <a:rPr lang="en-US" dirty="0" smtClean="0">
                    <a:latin typeface="Arial" panose="020B0604020202020204" pitchFamily="34" charset="0"/>
                    <a:cs typeface="Arial" panose="020B0604020202020204" pitchFamily="34" charset="0"/>
                  </a:rPr>
                  <a:t>ZEP and the definition of joint RFV, </a:t>
                </a:r>
                <a:r>
                  <a:rPr lang="en-US" dirty="0" smtClean="0"/>
                  <a:t>the RFVs of </a:t>
                </a:r>
                <a:r>
                  <a:rPr lang="en-US" dirty="0" smtClean="0">
                    <a:latin typeface="Times" panose="02020603050405020304" pitchFamily="18" charset="0"/>
                    <a:cs typeface="Times" panose="02020603050405020304" pitchFamily="18" charset="0"/>
                  </a:rPr>
                  <a:t>THD</a:t>
                </a:r>
                <a:r>
                  <a:rPr lang="en-US" i="1" baseline="-25000" dirty="0" smtClean="0">
                    <a:latin typeface="Times" panose="02020603050405020304" pitchFamily="18" charset="0"/>
                    <a:cs typeface="Times" panose="02020603050405020304" pitchFamily="18" charset="0"/>
                  </a:rPr>
                  <a:t>V</a:t>
                </a:r>
                <a:r>
                  <a:rPr lang="en-US" dirty="0" smtClean="0"/>
                  <a:t>, </a:t>
                </a:r>
                <a:r>
                  <a:rPr lang="en-US" dirty="0">
                    <a:latin typeface="Times" panose="02020603050405020304" pitchFamily="18" charset="0"/>
                    <a:cs typeface="Times" panose="02020603050405020304" pitchFamily="18" charset="0"/>
                  </a:rPr>
                  <a:t>THD</a:t>
                </a:r>
                <a:r>
                  <a:rPr lang="en-US" i="1" baseline="-25000" dirty="0">
                    <a:latin typeface="Times" panose="02020603050405020304" pitchFamily="18" charset="0"/>
                    <a:cs typeface="Times" panose="02020603050405020304" pitchFamily="18" charset="0"/>
                  </a:rPr>
                  <a:t>I</a:t>
                </a:r>
                <a:r>
                  <a:rPr lang="en-US" dirty="0"/>
                  <a:t> </a:t>
                </a:r>
                <a:r>
                  <a:rPr lang="en-US" dirty="0" smtClean="0"/>
                  <a:t>and </a:t>
                </a:r>
                <a:r>
                  <a:rPr lang="el-GR" i="1" dirty="0" smtClean="0">
                    <a:latin typeface="Times" panose="02020603050405020304" pitchFamily="18" charset="0"/>
                    <a:cs typeface="Times" panose="02020603050405020304" pitchFamily="18" charset="0"/>
                  </a:rPr>
                  <a:t>η</a:t>
                </a:r>
                <a:r>
                  <a:rPr lang="it-IT" dirty="0" smtClean="0"/>
                  <a:t> can</a:t>
                </a:r>
                <a:r>
                  <a:rPr lang="en-US" dirty="0" smtClean="0"/>
                  <a:t> </a:t>
                </a:r>
                <a:r>
                  <a:rPr lang="en-US" dirty="0" smtClean="0">
                    <a:latin typeface="Arial" panose="020B0604020202020204" pitchFamily="34" charset="0"/>
                    <a:cs typeface="Arial" panose="020B0604020202020204" pitchFamily="34" charset="0"/>
                  </a:rPr>
                  <a:t>be found</a:t>
                </a:r>
              </a:p>
              <a:p>
                <a:pPr marL="0" indent="0">
                  <a:buNone/>
                </a:pPr>
                <a:endParaRPr lang="en-US" sz="800" dirty="0" smtClean="0">
                  <a:latin typeface="Arial" panose="020B0604020202020204" pitchFamily="34" charset="0"/>
                  <a:cs typeface="Arial" panose="020B0604020202020204" pitchFamily="34" charset="0"/>
                </a:endParaRPr>
              </a:p>
              <a:p>
                <a:pPr lvl="1"/>
                <a14:m>
                  <m:oMath xmlns:m="http://schemas.openxmlformats.org/officeDocument/2006/math">
                    <m:sSub>
                      <m:sSubPr>
                        <m:ctrlPr>
                          <a:rPr lang="it-IT" sz="1600" b="0" i="1" smtClean="0">
                            <a:solidFill>
                              <a:srgbClr val="00FF00"/>
                            </a:solidFill>
                            <a:latin typeface="Cambria Math" panose="02040503050406030204" pitchFamily="18" charset="0"/>
                            <a:cs typeface="Arial" panose="020B0604020202020204" pitchFamily="34" charset="0"/>
                          </a:rPr>
                        </m:ctrlPr>
                      </m:sSubPr>
                      <m:e>
                        <m:r>
                          <m:rPr>
                            <m:sty m:val="p"/>
                          </m:rPr>
                          <a:rPr lang="it-IT" sz="1600" b="0" i="0" smtClean="0">
                            <a:solidFill>
                              <a:srgbClr val="00FF00"/>
                            </a:solidFill>
                            <a:latin typeface="Cambria Math" panose="02040503050406030204" pitchFamily="18" charset="0"/>
                            <a:cs typeface="Arial" panose="020B0604020202020204" pitchFamily="34" charset="0"/>
                          </a:rPr>
                          <m:t>THD</m:t>
                        </m:r>
                      </m:e>
                      <m:sub>
                        <m:r>
                          <a:rPr lang="it-IT" sz="1600" b="0" i="1" smtClean="0">
                            <a:solidFill>
                              <a:srgbClr val="00FF00"/>
                            </a:solidFill>
                            <a:latin typeface="Cambria Math" panose="02040503050406030204" pitchFamily="18" charset="0"/>
                            <a:cs typeface="Arial" panose="020B0604020202020204" pitchFamily="34" charset="0"/>
                          </a:rPr>
                          <m:t>𝑉</m:t>
                        </m:r>
                      </m:sub>
                    </m:sSub>
                    <m:r>
                      <a:rPr lang="it-IT" sz="1600" b="0" i="1" smtClean="0">
                        <a:solidFill>
                          <a:srgbClr val="00FF00"/>
                        </a:solidFill>
                        <a:latin typeface="Cambria Math" panose="02040503050406030204" pitchFamily="18" charset="0"/>
                        <a:cs typeface="Arial" panose="020B0604020202020204" pitchFamily="34" charset="0"/>
                      </a:rPr>
                      <m:t>=</m:t>
                    </m:r>
                    <m:rad>
                      <m:radPr>
                        <m:degHide m:val="on"/>
                        <m:ctrlPr>
                          <a:rPr lang="it-IT" sz="1600" b="0" i="1" smtClean="0">
                            <a:solidFill>
                              <a:srgbClr val="00FF00"/>
                            </a:solidFill>
                            <a:latin typeface="Cambria Math" panose="02040503050406030204" pitchFamily="18" charset="0"/>
                            <a:cs typeface="Arial" panose="020B0604020202020204" pitchFamily="34" charset="0"/>
                          </a:rPr>
                        </m:ctrlPr>
                      </m:radPr>
                      <m:deg/>
                      <m:e>
                        <m:f>
                          <m:fPr>
                            <m:ctrlPr>
                              <a:rPr lang="it-IT" sz="1600" b="0" i="1" smtClean="0">
                                <a:solidFill>
                                  <a:srgbClr val="00FF00"/>
                                </a:solidFill>
                                <a:latin typeface="Cambria Math" panose="02040503050406030204" pitchFamily="18" charset="0"/>
                                <a:cs typeface="Arial" panose="020B0604020202020204" pitchFamily="34" charset="0"/>
                              </a:rPr>
                            </m:ctrlPr>
                          </m:fPr>
                          <m:num>
                            <m:sSubSup>
                              <m:sSubSupPr>
                                <m:ctrlPr>
                                  <a:rPr lang="it-IT" sz="1600" b="0" i="1" smtClean="0">
                                    <a:solidFill>
                                      <a:srgbClr val="00FF00"/>
                                    </a:solidFill>
                                    <a:latin typeface="Cambria Math" panose="02040503050406030204" pitchFamily="18" charset="0"/>
                                    <a:cs typeface="Arial" panose="020B0604020202020204" pitchFamily="34" charset="0"/>
                                  </a:rPr>
                                </m:ctrlPr>
                              </m:sSubSupPr>
                              <m:e>
                                <m:r>
                                  <a:rPr lang="it-IT" sz="1600" b="0" i="1" smtClean="0">
                                    <a:solidFill>
                                      <a:srgbClr val="00FF00"/>
                                    </a:solidFill>
                                    <a:latin typeface="Cambria Math" panose="02040503050406030204" pitchFamily="18" charset="0"/>
                                    <a:cs typeface="Arial" panose="020B0604020202020204" pitchFamily="34" charset="0"/>
                                  </a:rPr>
                                  <m:t>𝑉</m:t>
                                </m:r>
                              </m:e>
                              <m:sub>
                                <m:r>
                                  <a:rPr lang="it-IT" sz="1600" b="0" i="1" smtClean="0">
                                    <a:solidFill>
                                      <a:srgbClr val="00FF00"/>
                                    </a:solidFill>
                                    <a:latin typeface="Cambria Math" panose="02040503050406030204" pitchFamily="18" charset="0"/>
                                    <a:cs typeface="Arial" panose="020B0604020202020204" pitchFamily="34" charset="0"/>
                                  </a:rPr>
                                  <m:t>3</m:t>
                                </m:r>
                              </m:sub>
                              <m:sup>
                                <m:r>
                                  <a:rPr lang="it-IT" sz="1600" b="0" i="1" smtClean="0">
                                    <a:solidFill>
                                      <a:srgbClr val="00FF00"/>
                                    </a:solidFill>
                                    <a:latin typeface="Cambria Math" panose="02040503050406030204" pitchFamily="18" charset="0"/>
                                    <a:cs typeface="Arial" panose="020B0604020202020204" pitchFamily="34" charset="0"/>
                                  </a:rPr>
                                  <m:t>2</m:t>
                                </m:r>
                              </m:sup>
                            </m:sSubSup>
                            <m:r>
                              <a:rPr lang="it-IT" sz="1600" b="0" i="1" smtClean="0">
                                <a:solidFill>
                                  <a:srgbClr val="00FF00"/>
                                </a:solidFill>
                                <a:latin typeface="Cambria Math" panose="02040503050406030204" pitchFamily="18" charset="0"/>
                                <a:cs typeface="Arial" panose="020B0604020202020204" pitchFamily="34" charset="0"/>
                              </a:rPr>
                              <m:t>+</m:t>
                            </m:r>
                            <m:sSubSup>
                              <m:sSubSupPr>
                                <m:ctrlPr>
                                  <a:rPr lang="it-IT" sz="1600" b="0" i="1" smtClean="0">
                                    <a:solidFill>
                                      <a:srgbClr val="00FF00"/>
                                    </a:solidFill>
                                    <a:latin typeface="Cambria Math" panose="02040503050406030204" pitchFamily="18" charset="0"/>
                                    <a:cs typeface="Arial" panose="020B0604020202020204" pitchFamily="34" charset="0"/>
                                  </a:rPr>
                                </m:ctrlPr>
                              </m:sSubSupPr>
                              <m:e>
                                <m:r>
                                  <a:rPr lang="it-IT" sz="1600" b="0" i="1" smtClean="0">
                                    <a:solidFill>
                                      <a:srgbClr val="00FF00"/>
                                    </a:solidFill>
                                    <a:latin typeface="Cambria Math" panose="02040503050406030204" pitchFamily="18" charset="0"/>
                                    <a:cs typeface="Arial" panose="020B0604020202020204" pitchFamily="34" charset="0"/>
                                  </a:rPr>
                                  <m:t>𝑉</m:t>
                                </m:r>
                              </m:e>
                              <m:sub>
                                <m:r>
                                  <a:rPr lang="it-IT" sz="1600" b="0" i="1" smtClean="0">
                                    <a:solidFill>
                                      <a:srgbClr val="00FF00"/>
                                    </a:solidFill>
                                    <a:latin typeface="Cambria Math" panose="02040503050406030204" pitchFamily="18" charset="0"/>
                                    <a:cs typeface="Arial" panose="020B0604020202020204" pitchFamily="34" charset="0"/>
                                  </a:rPr>
                                  <m:t>5</m:t>
                                </m:r>
                              </m:sub>
                              <m:sup>
                                <m:r>
                                  <a:rPr lang="it-IT" sz="1600" b="0" i="1" smtClean="0">
                                    <a:solidFill>
                                      <a:srgbClr val="00FF00"/>
                                    </a:solidFill>
                                    <a:latin typeface="Cambria Math" panose="02040503050406030204" pitchFamily="18" charset="0"/>
                                    <a:cs typeface="Arial" panose="020B0604020202020204" pitchFamily="34" charset="0"/>
                                  </a:rPr>
                                  <m:t>2</m:t>
                                </m:r>
                              </m:sup>
                            </m:sSubSup>
                          </m:num>
                          <m:den>
                            <m:sSubSup>
                              <m:sSubSupPr>
                                <m:ctrlPr>
                                  <a:rPr lang="it-IT" sz="1600" b="0" i="1" smtClean="0">
                                    <a:solidFill>
                                      <a:srgbClr val="00FF00"/>
                                    </a:solidFill>
                                    <a:latin typeface="Cambria Math" panose="02040503050406030204" pitchFamily="18" charset="0"/>
                                    <a:cs typeface="Arial" panose="020B0604020202020204" pitchFamily="34" charset="0"/>
                                  </a:rPr>
                                </m:ctrlPr>
                              </m:sSubSupPr>
                              <m:e>
                                <m:r>
                                  <a:rPr lang="it-IT" sz="1600" b="0" i="1" smtClean="0">
                                    <a:solidFill>
                                      <a:srgbClr val="00FF00"/>
                                    </a:solidFill>
                                    <a:latin typeface="Cambria Math" panose="02040503050406030204" pitchFamily="18" charset="0"/>
                                    <a:cs typeface="Arial" panose="020B0604020202020204" pitchFamily="34" charset="0"/>
                                  </a:rPr>
                                  <m:t>𝑉</m:t>
                                </m:r>
                              </m:e>
                              <m:sub>
                                <m:r>
                                  <a:rPr lang="it-IT" sz="1600" b="0" i="1" smtClean="0">
                                    <a:solidFill>
                                      <a:srgbClr val="00FF00"/>
                                    </a:solidFill>
                                    <a:latin typeface="Cambria Math" panose="02040503050406030204" pitchFamily="18" charset="0"/>
                                    <a:cs typeface="Arial" panose="020B0604020202020204" pitchFamily="34" charset="0"/>
                                  </a:rPr>
                                  <m:t>1</m:t>
                                </m:r>
                              </m:sub>
                              <m:sup>
                                <m:r>
                                  <a:rPr lang="it-IT" sz="1600" b="0" i="1" smtClean="0">
                                    <a:solidFill>
                                      <a:srgbClr val="00FF00"/>
                                    </a:solidFill>
                                    <a:latin typeface="Cambria Math" panose="02040503050406030204" pitchFamily="18" charset="0"/>
                                    <a:cs typeface="Arial" panose="020B0604020202020204" pitchFamily="34" charset="0"/>
                                  </a:rPr>
                                  <m:t>2</m:t>
                                </m:r>
                              </m:sup>
                            </m:sSubSup>
                          </m:den>
                        </m:f>
                      </m:e>
                    </m:rad>
                  </m:oMath>
                </a14:m>
                <a:endParaRPr lang="it-IT" sz="1600" b="0" i="1" dirty="0" smtClean="0">
                  <a:solidFill>
                    <a:srgbClr val="00FF00"/>
                  </a:solidFill>
                  <a:latin typeface="Cambria Math" panose="02040503050406030204" pitchFamily="18" charset="0"/>
                  <a:cs typeface="Arial" panose="020B0604020202020204" pitchFamily="34" charset="0"/>
                </a:endParaRPr>
              </a:p>
              <a:p>
                <a:pPr marL="0" indent="0">
                  <a:buNone/>
                </a:pPr>
                <a:endParaRPr lang="it-IT" sz="800" b="0" i="1" dirty="0" smtClean="0">
                  <a:latin typeface="Cambria Math" panose="02040503050406030204" pitchFamily="18" charset="0"/>
                  <a:cs typeface="Arial" panose="020B0604020202020204" pitchFamily="34" charset="0"/>
                </a:endParaRPr>
              </a:p>
              <a:p>
                <a:pPr lvl="1"/>
                <a14:m>
                  <m:oMath xmlns:m="http://schemas.openxmlformats.org/officeDocument/2006/math">
                    <m:sSub>
                      <m:sSubPr>
                        <m:ctrlPr>
                          <a:rPr lang="it-IT" sz="1600" i="1" smtClean="0">
                            <a:solidFill>
                              <a:srgbClr val="FF0000"/>
                            </a:solidFill>
                            <a:latin typeface="Cambria Math" panose="02040503050406030204" pitchFamily="18" charset="0"/>
                            <a:cs typeface="Arial" panose="020B0604020202020204" pitchFamily="34" charset="0"/>
                          </a:rPr>
                        </m:ctrlPr>
                      </m:sSubPr>
                      <m:e>
                        <m:r>
                          <m:rPr>
                            <m:sty m:val="p"/>
                          </m:rPr>
                          <a:rPr lang="it-IT" sz="1600">
                            <a:solidFill>
                              <a:srgbClr val="FF0000"/>
                            </a:solidFill>
                            <a:latin typeface="Cambria Math" panose="02040503050406030204" pitchFamily="18" charset="0"/>
                            <a:cs typeface="Arial" panose="020B0604020202020204" pitchFamily="34" charset="0"/>
                          </a:rPr>
                          <m:t>THD</m:t>
                        </m:r>
                      </m:e>
                      <m:sub>
                        <m:r>
                          <a:rPr lang="it-IT" sz="1600" b="0" i="1" smtClean="0">
                            <a:solidFill>
                              <a:srgbClr val="FF0000"/>
                            </a:solidFill>
                            <a:latin typeface="Cambria Math" panose="02040503050406030204" pitchFamily="18" charset="0"/>
                            <a:cs typeface="Arial" panose="020B0604020202020204" pitchFamily="34" charset="0"/>
                          </a:rPr>
                          <m:t>𝐼</m:t>
                        </m:r>
                      </m:sub>
                    </m:sSub>
                    <m:r>
                      <a:rPr lang="it-IT" sz="1600" i="1">
                        <a:solidFill>
                          <a:srgbClr val="FF0000"/>
                        </a:solidFill>
                        <a:latin typeface="Cambria Math" panose="02040503050406030204" pitchFamily="18" charset="0"/>
                        <a:cs typeface="Arial" panose="020B0604020202020204" pitchFamily="34" charset="0"/>
                      </a:rPr>
                      <m:t>=</m:t>
                    </m:r>
                    <m:rad>
                      <m:radPr>
                        <m:degHide m:val="on"/>
                        <m:ctrlPr>
                          <a:rPr lang="it-IT" sz="1600" i="1">
                            <a:solidFill>
                              <a:srgbClr val="FF0000"/>
                            </a:solidFill>
                            <a:latin typeface="Cambria Math" panose="02040503050406030204" pitchFamily="18" charset="0"/>
                            <a:cs typeface="Arial" panose="020B0604020202020204" pitchFamily="34" charset="0"/>
                          </a:rPr>
                        </m:ctrlPr>
                      </m:radPr>
                      <m:deg/>
                      <m:e>
                        <m:f>
                          <m:fPr>
                            <m:ctrlPr>
                              <a:rPr lang="it-IT" sz="1600" i="1">
                                <a:solidFill>
                                  <a:srgbClr val="FF0000"/>
                                </a:solidFill>
                                <a:latin typeface="Cambria Math" panose="02040503050406030204" pitchFamily="18" charset="0"/>
                                <a:cs typeface="Arial" panose="020B0604020202020204" pitchFamily="34" charset="0"/>
                              </a:rPr>
                            </m:ctrlPr>
                          </m:fPr>
                          <m:num>
                            <m:sSubSup>
                              <m:sSubSupPr>
                                <m:ctrlPr>
                                  <a:rPr lang="it-IT" sz="1600" i="1">
                                    <a:solidFill>
                                      <a:srgbClr val="FF0000"/>
                                    </a:solidFill>
                                    <a:latin typeface="Cambria Math" panose="02040503050406030204" pitchFamily="18" charset="0"/>
                                    <a:cs typeface="Arial" panose="020B0604020202020204" pitchFamily="34" charset="0"/>
                                  </a:rPr>
                                </m:ctrlPr>
                              </m:sSubSupPr>
                              <m:e>
                                <m:r>
                                  <a:rPr lang="it-IT" sz="1600" b="0" i="1" smtClean="0">
                                    <a:solidFill>
                                      <a:srgbClr val="FF0000"/>
                                    </a:solidFill>
                                    <a:latin typeface="Cambria Math" panose="02040503050406030204" pitchFamily="18" charset="0"/>
                                    <a:cs typeface="Arial" panose="020B0604020202020204" pitchFamily="34" charset="0"/>
                                  </a:rPr>
                                  <m:t>𝐼</m:t>
                                </m:r>
                              </m:e>
                              <m:sub>
                                <m:r>
                                  <a:rPr lang="it-IT" sz="1600" i="1">
                                    <a:solidFill>
                                      <a:srgbClr val="FF0000"/>
                                    </a:solidFill>
                                    <a:latin typeface="Cambria Math" panose="02040503050406030204" pitchFamily="18" charset="0"/>
                                    <a:cs typeface="Arial" panose="020B0604020202020204" pitchFamily="34" charset="0"/>
                                  </a:rPr>
                                  <m:t>3</m:t>
                                </m:r>
                              </m:sub>
                              <m:sup>
                                <m:r>
                                  <a:rPr lang="it-IT" sz="1600" i="1">
                                    <a:solidFill>
                                      <a:srgbClr val="FF0000"/>
                                    </a:solidFill>
                                    <a:latin typeface="Cambria Math" panose="02040503050406030204" pitchFamily="18" charset="0"/>
                                    <a:cs typeface="Arial" panose="020B0604020202020204" pitchFamily="34" charset="0"/>
                                  </a:rPr>
                                  <m:t>2</m:t>
                                </m:r>
                              </m:sup>
                            </m:sSubSup>
                            <m:r>
                              <a:rPr lang="it-IT" sz="1600" i="1">
                                <a:solidFill>
                                  <a:srgbClr val="FF0000"/>
                                </a:solidFill>
                                <a:latin typeface="Cambria Math" panose="02040503050406030204" pitchFamily="18" charset="0"/>
                                <a:cs typeface="Arial" panose="020B0604020202020204" pitchFamily="34" charset="0"/>
                              </a:rPr>
                              <m:t>+</m:t>
                            </m:r>
                            <m:sSubSup>
                              <m:sSubSupPr>
                                <m:ctrlPr>
                                  <a:rPr lang="it-IT" sz="1600" i="1">
                                    <a:solidFill>
                                      <a:srgbClr val="FF0000"/>
                                    </a:solidFill>
                                    <a:latin typeface="Cambria Math" panose="02040503050406030204" pitchFamily="18" charset="0"/>
                                    <a:cs typeface="Arial" panose="020B0604020202020204" pitchFamily="34" charset="0"/>
                                  </a:rPr>
                                </m:ctrlPr>
                              </m:sSubSupPr>
                              <m:e>
                                <m:r>
                                  <a:rPr lang="it-IT" sz="1600" b="0" i="1" smtClean="0">
                                    <a:solidFill>
                                      <a:srgbClr val="FF0000"/>
                                    </a:solidFill>
                                    <a:latin typeface="Cambria Math" panose="02040503050406030204" pitchFamily="18" charset="0"/>
                                    <a:cs typeface="Arial" panose="020B0604020202020204" pitchFamily="34" charset="0"/>
                                  </a:rPr>
                                  <m:t>𝐼</m:t>
                                </m:r>
                              </m:e>
                              <m:sub>
                                <m:r>
                                  <a:rPr lang="it-IT" sz="1600" i="1">
                                    <a:solidFill>
                                      <a:srgbClr val="FF0000"/>
                                    </a:solidFill>
                                    <a:latin typeface="Cambria Math" panose="02040503050406030204" pitchFamily="18" charset="0"/>
                                    <a:cs typeface="Arial" panose="020B0604020202020204" pitchFamily="34" charset="0"/>
                                  </a:rPr>
                                  <m:t>5</m:t>
                                </m:r>
                              </m:sub>
                              <m:sup>
                                <m:r>
                                  <a:rPr lang="it-IT" sz="1600" i="1">
                                    <a:solidFill>
                                      <a:srgbClr val="FF0000"/>
                                    </a:solidFill>
                                    <a:latin typeface="Cambria Math" panose="02040503050406030204" pitchFamily="18" charset="0"/>
                                    <a:cs typeface="Arial" panose="020B0604020202020204" pitchFamily="34" charset="0"/>
                                  </a:rPr>
                                  <m:t>2</m:t>
                                </m:r>
                              </m:sup>
                            </m:sSubSup>
                          </m:num>
                          <m:den>
                            <m:sSubSup>
                              <m:sSubSupPr>
                                <m:ctrlPr>
                                  <a:rPr lang="it-IT" sz="1600" i="1">
                                    <a:solidFill>
                                      <a:srgbClr val="FF0000"/>
                                    </a:solidFill>
                                    <a:latin typeface="Cambria Math" panose="02040503050406030204" pitchFamily="18" charset="0"/>
                                    <a:cs typeface="Arial" panose="020B0604020202020204" pitchFamily="34" charset="0"/>
                                  </a:rPr>
                                </m:ctrlPr>
                              </m:sSubSupPr>
                              <m:e>
                                <m:r>
                                  <a:rPr lang="it-IT" sz="1600" b="0" i="1" smtClean="0">
                                    <a:solidFill>
                                      <a:srgbClr val="FF0000"/>
                                    </a:solidFill>
                                    <a:latin typeface="Cambria Math" panose="02040503050406030204" pitchFamily="18" charset="0"/>
                                    <a:cs typeface="Arial" panose="020B0604020202020204" pitchFamily="34" charset="0"/>
                                  </a:rPr>
                                  <m:t>𝐼</m:t>
                                </m:r>
                              </m:e>
                              <m:sub>
                                <m:r>
                                  <a:rPr lang="it-IT" sz="1600" i="1">
                                    <a:solidFill>
                                      <a:srgbClr val="FF0000"/>
                                    </a:solidFill>
                                    <a:latin typeface="Cambria Math" panose="02040503050406030204" pitchFamily="18" charset="0"/>
                                    <a:cs typeface="Arial" panose="020B0604020202020204" pitchFamily="34" charset="0"/>
                                  </a:rPr>
                                  <m:t>1</m:t>
                                </m:r>
                              </m:sub>
                              <m:sup>
                                <m:r>
                                  <a:rPr lang="it-IT" sz="1600" i="1">
                                    <a:solidFill>
                                      <a:srgbClr val="FF0000"/>
                                    </a:solidFill>
                                    <a:latin typeface="Cambria Math" panose="02040503050406030204" pitchFamily="18" charset="0"/>
                                    <a:cs typeface="Arial" panose="020B0604020202020204" pitchFamily="34" charset="0"/>
                                  </a:rPr>
                                  <m:t>2</m:t>
                                </m:r>
                              </m:sup>
                            </m:sSubSup>
                          </m:den>
                        </m:f>
                      </m:e>
                    </m:rad>
                  </m:oMath>
                </a14:m>
                <a:endParaRPr lang="it-IT" sz="1600" i="1" dirty="0" smtClean="0">
                  <a:latin typeface="Cambria Math" panose="02040503050406030204" pitchFamily="18" charset="0"/>
                  <a:cs typeface="Arial" panose="020B0604020202020204" pitchFamily="34" charset="0"/>
                </a:endParaRPr>
              </a:p>
              <a:p>
                <a:pPr marL="0" indent="0">
                  <a:buNone/>
                </a:pPr>
                <a:endParaRPr lang="it-IT" sz="800" i="1" dirty="0" smtClean="0">
                  <a:latin typeface="Cambria Math" panose="02040503050406030204" pitchFamily="18" charset="0"/>
                  <a:cs typeface="Arial" panose="020B0604020202020204" pitchFamily="34" charset="0"/>
                </a:endParaRPr>
              </a:p>
              <a:p>
                <a:pPr lvl="1"/>
                <a14:m>
                  <m:oMath xmlns:m="http://schemas.openxmlformats.org/officeDocument/2006/math">
                    <m:r>
                      <a:rPr lang="en-US" sz="1600" i="1" smtClean="0">
                        <a:solidFill>
                          <a:srgbClr val="FF00FF"/>
                        </a:solidFill>
                        <a:latin typeface="Cambria Math" panose="02040503050406030204" pitchFamily="18" charset="0"/>
                        <a:ea typeface="Cambria Math" panose="02040503050406030204" pitchFamily="18" charset="0"/>
                      </a:rPr>
                      <m:t>𝜂</m:t>
                    </m:r>
                    <m:r>
                      <a:rPr lang="it-IT" sz="1600" i="1">
                        <a:solidFill>
                          <a:srgbClr val="FF00FF"/>
                        </a:solidFill>
                        <a:latin typeface="Cambria Math" panose="02040503050406030204" pitchFamily="18" charset="0"/>
                        <a:ea typeface="Cambria Math" panose="02040503050406030204" pitchFamily="18" charset="0"/>
                      </a:rPr>
                      <m:t>=</m:t>
                    </m:r>
                    <m:f>
                      <m:fPr>
                        <m:type m:val="skw"/>
                        <m:ctrlPr>
                          <a:rPr lang="it-IT" sz="1600" i="1" smtClean="0">
                            <a:solidFill>
                              <a:srgbClr val="FF00FF"/>
                            </a:solidFill>
                            <a:latin typeface="Cambria Math" panose="02040503050406030204" pitchFamily="18" charset="0"/>
                            <a:ea typeface="Cambria Math" panose="02040503050406030204" pitchFamily="18" charset="0"/>
                          </a:rPr>
                        </m:ctrlPr>
                      </m:fPr>
                      <m:num>
                        <m:sSub>
                          <m:sSubPr>
                            <m:ctrlPr>
                              <a:rPr lang="it-IT" sz="1600" i="1">
                                <a:solidFill>
                                  <a:srgbClr val="FF00FF"/>
                                </a:solidFill>
                                <a:latin typeface="Cambria Math" panose="02040503050406030204" pitchFamily="18" charset="0"/>
                                <a:ea typeface="Cambria Math" panose="02040503050406030204" pitchFamily="18" charset="0"/>
                              </a:rPr>
                            </m:ctrlPr>
                          </m:sSubPr>
                          <m:e>
                            <m:r>
                              <m:rPr>
                                <m:sty m:val="p"/>
                              </m:rPr>
                              <a:rPr lang="it-IT" sz="1600">
                                <a:solidFill>
                                  <a:srgbClr val="FF00FF"/>
                                </a:solidFill>
                                <a:latin typeface="Cambria Math" panose="02040503050406030204" pitchFamily="18" charset="0"/>
                                <a:ea typeface="Cambria Math" panose="02040503050406030204" pitchFamily="18" charset="0"/>
                              </a:rPr>
                              <m:t>THD</m:t>
                            </m:r>
                          </m:e>
                          <m:sub>
                            <m:r>
                              <a:rPr lang="it-IT" sz="1600" i="1">
                                <a:solidFill>
                                  <a:srgbClr val="FF00FF"/>
                                </a:solidFill>
                                <a:latin typeface="Cambria Math" panose="02040503050406030204" pitchFamily="18" charset="0"/>
                                <a:ea typeface="Cambria Math" panose="02040503050406030204" pitchFamily="18" charset="0"/>
                              </a:rPr>
                              <m:t>𝐼</m:t>
                            </m:r>
                          </m:sub>
                        </m:sSub>
                      </m:num>
                      <m:den>
                        <m:sSub>
                          <m:sSubPr>
                            <m:ctrlPr>
                              <a:rPr lang="it-IT" sz="1600" i="1" smtClean="0">
                                <a:solidFill>
                                  <a:srgbClr val="FF00FF"/>
                                </a:solidFill>
                                <a:latin typeface="Cambria Math" panose="02040503050406030204" pitchFamily="18" charset="0"/>
                                <a:ea typeface="Cambria Math" panose="02040503050406030204" pitchFamily="18" charset="0"/>
                              </a:rPr>
                            </m:ctrlPr>
                          </m:sSubPr>
                          <m:e>
                            <m:r>
                              <m:rPr>
                                <m:sty m:val="p"/>
                              </m:rPr>
                              <a:rPr lang="it-IT" sz="1600" b="0" i="0" smtClean="0">
                                <a:solidFill>
                                  <a:srgbClr val="FF00FF"/>
                                </a:solidFill>
                                <a:latin typeface="Cambria Math" panose="02040503050406030204" pitchFamily="18" charset="0"/>
                                <a:ea typeface="Cambria Math" panose="02040503050406030204" pitchFamily="18" charset="0"/>
                              </a:rPr>
                              <m:t>THD</m:t>
                            </m:r>
                          </m:e>
                          <m:sub>
                            <m:r>
                              <a:rPr lang="it-IT" sz="1600" b="0" i="1" smtClean="0">
                                <a:solidFill>
                                  <a:srgbClr val="FF00FF"/>
                                </a:solidFill>
                                <a:latin typeface="Cambria Math" panose="02040503050406030204" pitchFamily="18" charset="0"/>
                                <a:ea typeface="Cambria Math" panose="02040503050406030204" pitchFamily="18" charset="0"/>
                              </a:rPr>
                              <m:t>𝑉</m:t>
                            </m:r>
                          </m:sub>
                        </m:sSub>
                      </m:den>
                    </m:f>
                  </m:oMath>
                </a14:m>
                <a:endParaRPr lang="en-US" sz="1600" dirty="0" smtClean="0">
                  <a:latin typeface="Arial" panose="020B0604020202020204" pitchFamily="34" charset="0"/>
                  <a:cs typeface="Arial" panose="020B0604020202020204" pitchFamily="34" charset="0"/>
                </a:endParaRPr>
              </a:p>
              <a:p>
                <a:pPr marL="0" indent="0">
                  <a:buNone/>
                </a:pPr>
                <a:endParaRPr lang="en-US" sz="1600" dirty="0" smtClean="0">
                  <a:latin typeface="Arial" panose="020B0604020202020204" pitchFamily="34" charset="0"/>
                  <a:cs typeface="Arial" panose="020B0604020202020204" pitchFamily="34" charset="0"/>
                </a:endParaRP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4032059" y="1201270"/>
                <a:ext cx="4925674" cy="3334871"/>
              </a:xfrm>
              <a:blipFill rotWithShape="0">
                <a:blip r:embed="rId2"/>
                <a:stretch>
                  <a:fillRect l="-3465" t="-3291" r="-2970" b="-10603"/>
                </a:stretch>
              </a:blipFill>
            </p:spPr>
            <p:txBody>
              <a:bodyPr/>
              <a:lstStyle/>
              <a:p>
                <a:r>
                  <a:rPr lang="it-IT">
                    <a:noFill/>
                  </a:rPr>
                  <a:t> </a:t>
                </a:r>
              </a:p>
            </p:txBody>
          </p:sp>
        </mc:Fallback>
      </mc:AlternateContent>
      <p:pic>
        <p:nvPicPr>
          <p:cNvPr id="5" name="Immagin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24788" y="869576"/>
            <a:ext cx="3599695" cy="4325121"/>
          </a:xfrm>
          <a:prstGeom prst="rect">
            <a:avLst/>
          </a:prstGeom>
        </p:spPr>
      </p:pic>
      <p:sp>
        <p:nvSpPr>
          <p:cNvPr id="7" name="Rettangolo 6"/>
          <p:cNvSpPr/>
          <p:nvPr/>
        </p:nvSpPr>
        <p:spPr>
          <a:xfrm>
            <a:off x="609600" y="5031553"/>
            <a:ext cx="8348132" cy="1581972"/>
          </a:xfrm>
          <a:prstGeom prst="rect">
            <a:avLst/>
          </a:prstGeom>
        </p:spPr>
        <p:txBody>
          <a:bodyPr wrap="square">
            <a:spAutoFit/>
          </a:bodyPr>
          <a:lstStyle/>
          <a:p>
            <a:pPr marL="342900" lvl="0" indent="-342900" eaLnBrk="0" hangingPunct="0">
              <a:spcBef>
                <a:spcPct val="20000"/>
              </a:spcBef>
              <a:buClr>
                <a:srgbClr val="FF9900"/>
              </a:buClr>
              <a:buSzPct val="120000"/>
              <a:buFontTx/>
              <a:buChar char="•"/>
            </a:pPr>
            <a:r>
              <a:rPr lang="en-US" sz="2000" kern="0" dirty="0">
                <a:solidFill>
                  <a:srgbClr val="003F6E"/>
                </a:solidFill>
                <a:cs typeface="Arial" panose="020B0604020202020204" pitchFamily="34" charset="0"/>
              </a:rPr>
              <a:t>The effect of the nonlinearity of the measurement function</a:t>
            </a:r>
          </a:p>
          <a:p>
            <a:pPr marL="800100" lvl="1" indent="-342900" eaLnBrk="0" hangingPunct="0">
              <a:spcBef>
                <a:spcPct val="20000"/>
              </a:spcBef>
              <a:buClr>
                <a:srgbClr val="FF9900"/>
              </a:buClr>
              <a:buSzPct val="85000"/>
              <a:buFont typeface="Wingdings" pitchFamily="2" charset="2"/>
              <a:buChar char="Ø"/>
            </a:pPr>
            <a:r>
              <a:rPr lang="en-US" sz="1800" kern="0" dirty="0">
                <a:solidFill>
                  <a:srgbClr val="003F6E"/>
                </a:solidFill>
                <a:cs typeface="Arial" panose="020B0604020202020204" pitchFamily="34" charset="0"/>
              </a:rPr>
              <a:t>Is negligible for </a:t>
            </a:r>
            <a:r>
              <a:rPr lang="en-US" sz="1800" kern="0" dirty="0">
                <a:solidFill>
                  <a:srgbClr val="003F6E"/>
                </a:solidFill>
                <a:latin typeface="Times" panose="02020603050405020304" pitchFamily="18" charset="0"/>
                <a:cs typeface="Times" panose="02020603050405020304" pitchFamily="18" charset="0"/>
              </a:rPr>
              <a:t>THD</a:t>
            </a:r>
            <a:r>
              <a:rPr lang="en-US" sz="1800" i="1" kern="0" baseline="-25000" dirty="0">
                <a:solidFill>
                  <a:srgbClr val="003F6E"/>
                </a:solidFill>
                <a:latin typeface="Times" panose="02020603050405020304" pitchFamily="18" charset="0"/>
                <a:cs typeface="Times" panose="02020603050405020304" pitchFamily="18" charset="0"/>
              </a:rPr>
              <a:t>V</a:t>
            </a:r>
            <a:r>
              <a:rPr lang="en-US" sz="1800" kern="0" dirty="0">
                <a:solidFill>
                  <a:srgbClr val="003F6E"/>
                </a:solidFill>
                <a:latin typeface="Arial"/>
              </a:rPr>
              <a:t>, </a:t>
            </a:r>
            <a:r>
              <a:rPr lang="en-US" sz="1800" kern="0" dirty="0">
                <a:solidFill>
                  <a:srgbClr val="003F6E"/>
                </a:solidFill>
                <a:latin typeface="Times" panose="02020603050405020304" pitchFamily="18" charset="0"/>
                <a:cs typeface="Times" panose="02020603050405020304" pitchFamily="18" charset="0"/>
              </a:rPr>
              <a:t>THD</a:t>
            </a:r>
            <a:r>
              <a:rPr lang="en-US" sz="1800" i="1" kern="0" baseline="-25000" dirty="0">
                <a:solidFill>
                  <a:srgbClr val="003F6E"/>
                </a:solidFill>
                <a:latin typeface="Times" panose="02020603050405020304" pitchFamily="18" charset="0"/>
                <a:cs typeface="Times" panose="02020603050405020304" pitchFamily="18" charset="0"/>
              </a:rPr>
              <a:t>I</a:t>
            </a:r>
            <a:r>
              <a:rPr lang="en-US" sz="1800" kern="0" dirty="0">
                <a:solidFill>
                  <a:srgbClr val="003F6E"/>
                </a:solidFill>
                <a:latin typeface="Arial"/>
              </a:rPr>
              <a:t> </a:t>
            </a:r>
          </a:p>
          <a:p>
            <a:pPr marL="800100" lvl="1" indent="-342900" eaLnBrk="0" hangingPunct="0">
              <a:spcBef>
                <a:spcPct val="20000"/>
              </a:spcBef>
              <a:buClr>
                <a:srgbClr val="FF9900"/>
              </a:buClr>
              <a:buSzPct val="85000"/>
              <a:buFont typeface="Wingdings" pitchFamily="2" charset="2"/>
              <a:buChar char="Ø"/>
            </a:pPr>
            <a:r>
              <a:rPr lang="en-US" sz="1800" kern="0" dirty="0">
                <a:solidFill>
                  <a:srgbClr val="003F6E"/>
                </a:solidFill>
                <a:cs typeface="Arial" panose="020B0604020202020204" pitchFamily="34" charset="0"/>
              </a:rPr>
              <a:t>Is evident  for </a:t>
            </a:r>
            <a:r>
              <a:rPr lang="el-GR" sz="1800" i="1" kern="0" dirty="0">
                <a:solidFill>
                  <a:srgbClr val="003F6E"/>
                </a:solidFill>
                <a:latin typeface="Times" panose="02020603050405020304" pitchFamily="18" charset="0"/>
                <a:cs typeface="Times" panose="02020603050405020304" pitchFamily="18" charset="0"/>
              </a:rPr>
              <a:t>η</a:t>
            </a:r>
            <a:endParaRPr lang="it-IT" sz="1800" i="1" kern="0" dirty="0">
              <a:solidFill>
                <a:srgbClr val="003F6E"/>
              </a:solidFill>
              <a:latin typeface="Times" panose="02020603050405020304" pitchFamily="18" charset="0"/>
              <a:cs typeface="Times" panose="02020603050405020304" pitchFamily="18" charset="0"/>
            </a:endParaRPr>
          </a:p>
          <a:p>
            <a:pPr lvl="0" eaLnBrk="0" hangingPunct="0">
              <a:spcBef>
                <a:spcPct val="20000"/>
              </a:spcBef>
              <a:buClr>
                <a:srgbClr val="FF9900"/>
              </a:buClr>
              <a:buSzPct val="120000"/>
            </a:pPr>
            <a:endParaRPr lang="en-US" sz="800" kern="0" dirty="0">
              <a:solidFill>
                <a:srgbClr val="003F6E"/>
              </a:solidFill>
              <a:cs typeface="Arial" panose="020B0604020202020204" pitchFamily="34" charset="0"/>
            </a:endParaRPr>
          </a:p>
          <a:p>
            <a:pPr marL="342900" lvl="0" indent="-342900" eaLnBrk="0" hangingPunct="0">
              <a:spcBef>
                <a:spcPct val="20000"/>
              </a:spcBef>
              <a:buClr>
                <a:srgbClr val="FF9900"/>
              </a:buClr>
              <a:buSzPct val="120000"/>
              <a:buFontTx/>
              <a:buChar char="•"/>
            </a:pPr>
            <a:r>
              <a:rPr lang="en-US" sz="2000" kern="0" dirty="0">
                <a:solidFill>
                  <a:srgbClr val="003F6E"/>
                </a:solidFill>
                <a:cs typeface="Arial" panose="020B0604020202020204" pitchFamily="34" charset="0"/>
              </a:rPr>
              <a:t>Due to its definition, </a:t>
            </a:r>
            <a:r>
              <a:rPr lang="el-GR" sz="2000" i="1" kern="0" dirty="0">
                <a:solidFill>
                  <a:srgbClr val="003F6E"/>
                </a:solidFill>
                <a:latin typeface="Times" panose="02020603050405020304" pitchFamily="18" charset="0"/>
                <a:cs typeface="Times" panose="02020603050405020304" pitchFamily="18" charset="0"/>
              </a:rPr>
              <a:t>η </a:t>
            </a:r>
            <a:r>
              <a:rPr lang="en-US" sz="2000" kern="0" dirty="0" smtClean="0">
                <a:solidFill>
                  <a:srgbClr val="003F6E"/>
                </a:solidFill>
                <a:cs typeface="Arial" panose="020B0604020202020204" pitchFamily="34" charset="0"/>
              </a:rPr>
              <a:t>is </a:t>
            </a:r>
            <a:r>
              <a:rPr lang="en-US" sz="2000" kern="0" dirty="0">
                <a:solidFill>
                  <a:srgbClr val="003F6E"/>
                </a:solidFill>
                <a:cs typeface="Arial" panose="020B0604020202020204" pitchFamily="34" charset="0"/>
              </a:rPr>
              <a:t>affected by huge uncertainty values</a:t>
            </a:r>
          </a:p>
        </p:txBody>
      </p:sp>
    </p:spTree>
    <p:extLst>
      <p:ext uri="{BB962C8B-B14F-4D97-AF65-F5344CB8AC3E}">
        <p14:creationId xmlns:p14="http://schemas.microsoft.com/office/powerpoint/2010/main" val="4038451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000" dirty="0" smtClean="0"/>
              <a:t>Framework</a:t>
            </a:r>
            <a:endParaRPr lang="en-GB"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3</a:t>
            </a:fld>
            <a:endParaRPr lang="it-IT" dirty="0"/>
          </a:p>
        </p:txBody>
      </p:sp>
      <p:sp>
        <p:nvSpPr>
          <p:cNvPr id="4" name="Segnaposto contenuto 3"/>
          <p:cNvSpPr>
            <a:spLocks noGrp="1"/>
          </p:cNvSpPr>
          <p:nvPr>
            <p:ph sz="quarter" idx="13"/>
          </p:nvPr>
        </p:nvSpPr>
        <p:spPr>
          <a:xfrm>
            <a:off x="702733" y="931828"/>
            <a:ext cx="8255000" cy="5135143"/>
          </a:xfrm>
        </p:spPr>
        <p:txBody>
          <a:bodyPr>
            <a:noAutofit/>
          </a:bodyPr>
          <a:lstStyle/>
          <a:p>
            <a:r>
              <a:rPr lang="en-GB" dirty="0" smtClean="0"/>
              <a:t>The origin of incomplete knowledge</a:t>
            </a:r>
          </a:p>
          <a:p>
            <a:pPr lvl="1"/>
            <a:r>
              <a:rPr lang="en-GB" sz="1800" dirty="0" smtClean="0"/>
              <a:t>Random and unpredictable variation of influence quantities (random contributions)</a:t>
            </a:r>
          </a:p>
          <a:p>
            <a:pPr lvl="1"/>
            <a:r>
              <a:rPr lang="en-GB" sz="1800" dirty="0" smtClean="0"/>
              <a:t>Ignorance (subjective and incomplete knowledge, also of deterministic quantities)</a:t>
            </a:r>
          </a:p>
          <a:p>
            <a:pPr lvl="1"/>
            <a:endParaRPr lang="en-GB" sz="1800" dirty="0" smtClean="0"/>
          </a:p>
          <a:p>
            <a:r>
              <a:rPr lang="en-GB" dirty="0" smtClean="0"/>
              <a:t>The GUM recognizes both uncertainty sources and proposes</a:t>
            </a:r>
          </a:p>
          <a:p>
            <a:pPr lvl="1"/>
            <a:r>
              <a:rPr lang="en-GB" sz="1800" dirty="0" smtClean="0"/>
              <a:t>A type </a:t>
            </a:r>
            <a:r>
              <a:rPr lang="en-GB" sz="1800" dirty="0"/>
              <a:t>A </a:t>
            </a:r>
            <a:r>
              <a:rPr lang="en-GB" sz="1800" dirty="0" smtClean="0"/>
              <a:t>evaluation for random contributions based on PDFs</a:t>
            </a:r>
          </a:p>
          <a:p>
            <a:pPr lvl="1"/>
            <a:r>
              <a:rPr lang="en-GB" sz="1800" dirty="0" smtClean="0"/>
              <a:t>A type B evaluation for all the other contributions based on </a:t>
            </a:r>
            <a:r>
              <a:rPr lang="en-GB" sz="1800" i="1" dirty="0" smtClean="0"/>
              <a:t>a priori </a:t>
            </a:r>
            <a:r>
              <a:rPr lang="en-GB" sz="1800" dirty="0" smtClean="0"/>
              <a:t>PDFs</a:t>
            </a:r>
          </a:p>
          <a:p>
            <a:pPr marL="448056" lvl="1" indent="0">
              <a:buNone/>
            </a:pPr>
            <a:endParaRPr lang="en-GB" sz="1800" dirty="0" smtClean="0"/>
          </a:p>
          <a:p>
            <a:r>
              <a:rPr lang="en-GB" dirty="0" smtClean="0"/>
              <a:t>The (implicit) assumption is that ignorance can be represented in the probability framework</a:t>
            </a:r>
          </a:p>
          <a:p>
            <a:pPr marL="0" indent="0">
              <a:buNone/>
            </a:pPr>
            <a:endParaRPr lang="en-GB" sz="1800" dirty="0" smtClean="0"/>
          </a:p>
          <a:p>
            <a:r>
              <a:rPr lang="en-GB" dirty="0" smtClean="0"/>
              <a:t>Is this assumption valid</a:t>
            </a:r>
            <a:r>
              <a:rPr lang="it-IT" dirty="0" smtClean="0"/>
              <a:t>?</a:t>
            </a:r>
            <a:endParaRPr lang="it-IT" dirty="0"/>
          </a:p>
        </p:txBody>
      </p:sp>
    </p:spTree>
    <p:extLst>
      <p:ext uri="{BB962C8B-B14F-4D97-AF65-F5344CB8AC3E}">
        <p14:creationId xmlns:p14="http://schemas.microsoft.com/office/powerpoint/2010/main" val="31026582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Comparison with Monte Carlo simulations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30</a:t>
            </a:fld>
            <a:endParaRPr lang="it-IT" dirty="0"/>
          </a:p>
        </p:txBody>
      </p:sp>
      <p:sp>
        <p:nvSpPr>
          <p:cNvPr id="4" name="Segnaposto contenuto 3"/>
          <p:cNvSpPr>
            <a:spLocks noGrp="1"/>
          </p:cNvSpPr>
          <p:nvPr>
            <p:ph sz="quarter" idx="13"/>
          </p:nvPr>
        </p:nvSpPr>
        <p:spPr>
          <a:xfrm>
            <a:off x="702733" y="1075266"/>
            <a:ext cx="8255000" cy="4991705"/>
          </a:xfrm>
        </p:spPr>
        <p:txBody>
          <a:bodyPr>
            <a:normAutofit lnSpcReduction="10000"/>
          </a:bodyPr>
          <a:lstStyle/>
          <a:p>
            <a:pPr marL="358775"/>
            <a:r>
              <a:rPr lang="en-US" sz="1800" dirty="0" smtClean="0"/>
              <a:t>Monte Carlo simulations provide an histogram of the possible </a:t>
            </a:r>
            <a:r>
              <a:rPr lang="el-GR" sz="1800" i="1" dirty="0" smtClean="0">
                <a:latin typeface="Times" panose="02020603050405020304" pitchFamily="18" charset="0"/>
                <a:cs typeface="Times" panose="02020603050405020304" pitchFamily="18" charset="0"/>
              </a:rPr>
              <a:t>η </a:t>
            </a:r>
            <a:r>
              <a:rPr lang="it-IT" sz="1800" i="1" dirty="0" smtClean="0">
                <a:latin typeface="Times" panose="02020603050405020304" pitchFamily="18" charset="0"/>
                <a:cs typeface="Times" panose="02020603050405020304" pitchFamily="18" charset="0"/>
              </a:rPr>
              <a:t> </a:t>
            </a:r>
            <a:r>
              <a:rPr lang="en-US" sz="1800" dirty="0" smtClean="0"/>
              <a:t>values that can be transformed into an equivalent PD (blue line)</a:t>
            </a:r>
          </a:p>
          <a:p>
            <a:pPr marL="3765550" lvl="1">
              <a:tabLst>
                <a:tab pos="3765550" algn="l"/>
              </a:tabLst>
            </a:pPr>
            <a:endParaRPr lang="en-US" sz="1800" dirty="0"/>
          </a:p>
          <a:p>
            <a:pPr marL="3765550" lvl="1">
              <a:tabLst>
                <a:tab pos="3765550" algn="l"/>
              </a:tabLst>
            </a:pPr>
            <a:r>
              <a:rPr lang="en-US" sz="1800" dirty="0" smtClean="0"/>
              <a:t>We are considering only random effects</a:t>
            </a:r>
          </a:p>
          <a:p>
            <a:pPr marL="3765550" lvl="1">
              <a:tabLst>
                <a:tab pos="3765550" algn="l"/>
              </a:tabLst>
            </a:pPr>
            <a:endParaRPr lang="en-US" sz="1800" dirty="0" smtClean="0"/>
          </a:p>
          <a:p>
            <a:pPr marL="3765550" lvl="1">
              <a:tabLst>
                <a:tab pos="3765550" algn="l"/>
              </a:tabLst>
            </a:pPr>
            <a:r>
              <a:rPr lang="en-US" sz="1800" dirty="0" smtClean="0"/>
              <a:t>The resulting PD is centered on the expected mode of </a:t>
            </a:r>
            <a:r>
              <a:rPr lang="el-GR" sz="1800" i="1" dirty="0" smtClean="0">
                <a:latin typeface="Times" panose="02020603050405020304" pitchFamily="18" charset="0"/>
                <a:cs typeface="Times" panose="02020603050405020304" pitchFamily="18" charset="0"/>
              </a:rPr>
              <a:t>η</a:t>
            </a:r>
            <a:endParaRPr lang="en-US" sz="1800" dirty="0" smtClean="0"/>
          </a:p>
          <a:p>
            <a:pPr marL="3765550" lvl="1">
              <a:tabLst>
                <a:tab pos="3765550" algn="l"/>
              </a:tabLst>
            </a:pPr>
            <a:endParaRPr lang="en-US" sz="1800" dirty="0" smtClean="0"/>
          </a:p>
          <a:p>
            <a:pPr marL="3765550" lvl="1">
              <a:tabLst>
                <a:tab pos="3765550" algn="l"/>
              </a:tabLst>
            </a:pPr>
            <a:r>
              <a:rPr lang="en-US" sz="1800" dirty="0" smtClean="0"/>
              <a:t>It is fully included in the predicted external PD</a:t>
            </a:r>
          </a:p>
          <a:p>
            <a:pPr marL="3765550" lvl="1">
              <a:tabLst>
                <a:tab pos="3765550" algn="l"/>
              </a:tabLst>
            </a:pPr>
            <a:endParaRPr lang="en-US" sz="1800" dirty="0"/>
          </a:p>
          <a:p>
            <a:pPr marL="3765550" lvl="1">
              <a:tabLst>
                <a:tab pos="3765550" algn="l"/>
              </a:tabLst>
            </a:pPr>
            <a:endParaRPr lang="en-US" sz="1800" dirty="0" smtClean="0"/>
          </a:p>
          <a:p>
            <a:pPr marL="3765550" lvl="1">
              <a:tabLst>
                <a:tab pos="3765550" algn="l"/>
              </a:tabLst>
            </a:pPr>
            <a:endParaRPr lang="en-US" sz="1800" dirty="0"/>
          </a:p>
          <a:p>
            <a:pPr marL="358775">
              <a:tabLst>
                <a:tab pos="3765550" algn="l"/>
              </a:tabLst>
            </a:pPr>
            <a:r>
              <a:rPr lang="en-US" sz="1800" dirty="0" smtClean="0"/>
              <a:t>To include non-random effect also, the mode values of the </a:t>
            </a:r>
            <a:r>
              <a:rPr lang="en-US" sz="1800" i="1" dirty="0">
                <a:latin typeface="Times" panose="02020603050405020304" pitchFamily="18" charset="0"/>
                <a:cs typeface="Times" panose="02020603050405020304" pitchFamily="18" charset="0"/>
              </a:rPr>
              <a:t>V</a:t>
            </a:r>
            <a:r>
              <a:rPr lang="en-US" sz="1800" i="1" baseline="-25000" dirty="0">
                <a:latin typeface="Times" panose="02020603050405020304" pitchFamily="18" charset="0"/>
                <a:cs typeface="Times" panose="02020603050405020304" pitchFamily="18" charset="0"/>
              </a:rPr>
              <a:t>k</a:t>
            </a:r>
            <a:r>
              <a:rPr lang="en-US" sz="1800" dirty="0"/>
              <a:t> and </a:t>
            </a:r>
            <a:r>
              <a:rPr lang="en-US" sz="1800" i="1" dirty="0">
                <a:latin typeface="Times" panose="02020603050405020304" pitchFamily="18" charset="0"/>
                <a:cs typeface="Times" panose="02020603050405020304" pitchFamily="18" charset="0"/>
              </a:rPr>
              <a:t>I</a:t>
            </a:r>
            <a:r>
              <a:rPr lang="en-US" sz="1800" i="1" baseline="-25000" dirty="0">
                <a:latin typeface="Times" panose="02020603050405020304" pitchFamily="18" charset="0"/>
                <a:cs typeface="Times" panose="02020603050405020304" pitchFamily="18" charset="0"/>
              </a:rPr>
              <a:t>k</a:t>
            </a:r>
            <a:r>
              <a:rPr lang="en-US" sz="1800" dirty="0"/>
              <a:t> </a:t>
            </a:r>
            <a:r>
              <a:rPr lang="en-US" sz="1800" dirty="0" smtClean="0"/>
              <a:t>distributions should change in the simulations</a:t>
            </a:r>
          </a:p>
          <a:p>
            <a:pPr marL="358775">
              <a:tabLst>
                <a:tab pos="3765550" algn="l"/>
              </a:tabLst>
            </a:pPr>
            <a:r>
              <a:rPr lang="en-US" sz="1800" dirty="0" smtClean="0"/>
              <a:t>The sup of all the obtained PDs, is the equivalent external PD provided by the simulations</a:t>
            </a:r>
            <a:endParaRPr lang="en-US" sz="1800" dirty="0"/>
          </a:p>
        </p:txBody>
      </p:sp>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5616" y="1749705"/>
            <a:ext cx="2916638" cy="2916638"/>
          </a:xfrm>
          <a:prstGeom prst="rect">
            <a:avLst/>
          </a:prstGeom>
        </p:spPr>
      </p:pic>
    </p:spTree>
    <p:extLst>
      <p:ext uri="{BB962C8B-B14F-4D97-AF65-F5344CB8AC3E}">
        <p14:creationId xmlns:p14="http://schemas.microsoft.com/office/powerpoint/2010/main" val="28594289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000" dirty="0" smtClean="0"/>
              <a:t>Comparison with Monte Carlo simulations</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31</a:t>
            </a:fld>
            <a:endParaRPr lang="it-IT" dirty="0"/>
          </a:p>
        </p:txBody>
      </p:sp>
      <p:sp>
        <p:nvSpPr>
          <p:cNvPr id="4" name="Segnaposto contenuto 3"/>
          <p:cNvSpPr>
            <a:spLocks noGrp="1"/>
          </p:cNvSpPr>
          <p:nvPr>
            <p:ph sz="quarter" idx="13"/>
          </p:nvPr>
        </p:nvSpPr>
        <p:spPr>
          <a:xfrm>
            <a:off x="702733" y="1075266"/>
            <a:ext cx="8255000" cy="4043581"/>
          </a:xfrm>
        </p:spPr>
        <p:txBody>
          <a:bodyPr>
            <a:noAutofit/>
          </a:bodyPr>
          <a:lstStyle/>
          <a:p>
            <a:r>
              <a:rPr lang="en-US" dirty="0" smtClean="0"/>
              <a:t>Only the </a:t>
            </a:r>
            <a:r>
              <a:rPr lang="en-US" dirty="0"/>
              <a:t>left-most (cyan line</a:t>
            </a:r>
            <a:r>
              <a:rPr lang="en-US" dirty="0" smtClean="0"/>
              <a:t>) and </a:t>
            </a:r>
            <a:r>
              <a:rPr lang="en-US" dirty="0"/>
              <a:t>right-most </a:t>
            </a:r>
            <a:r>
              <a:rPr lang="en-US" dirty="0" smtClean="0"/>
              <a:t>(</a:t>
            </a:r>
            <a:r>
              <a:rPr lang="en-US" dirty="0"/>
              <a:t>black line)</a:t>
            </a:r>
            <a:r>
              <a:rPr lang="en-US" dirty="0" smtClean="0"/>
              <a:t> histograms and associated PDs are shown</a:t>
            </a:r>
          </a:p>
          <a:p>
            <a:pPr marL="3765550" lvl="1">
              <a:tabLst>
                <a:tab pos="3765550" algn="l"/>
              </a:tabLst>
            </a:pPr>
            <a:endParaRPr lang="en-US" sz="2000" dirty="0" smtClean="0"/>
          </a:p>
          <a:p>
            <a:pPr marL="3765550" lvl="1">
              <a:tabLst>
                <a:tab pos="3765550" algn="l"/>
              </a:tabLst>
            </a:pPr>
            <a:r>
              <a:rPr lang="en-US" sz="1800" dirty="0" smtClean="0"/>
              <a:t>The predicted external PD is compatible with the upper envelope of all the equivalent PDs provided by Monte Carlo simulations</a:t>
            </a:r>
          </a:p>
          <a:p>
            <a:pPr marL="3765550" lvl="1">
              <a:tabLst>
                <a:tab pos="3765550" algn="l"/>
              </a:tabLst>
            </a:pPr>
            <a:endParaRPr lang="en-US" sz="1800" dirty="0" smtClean="0"/>
          </a:p>
          <a:p>
            <a:pPr marL="3765550" lvl="1">
              <a:tabLst>
                <a:tab pos="3765550" algn="l"/>
              </a:tabLst>
            </a:pPr>
            <a:r>
              <a:rPr lang="en-US" sz="1800" dirty="0" smtClean="0"/>
              <a:t>The equivalent PDs have different widths</a:t>
            </a:r>
          </a:p>
          <a:p>
            <a:pPr marL="3765550" lvl="1">
              <a:tabLst>
                <a:tab pos="3765550" algn="l"/>
              </a:tabLst>
            </a:pPr>
            <a:endParaRPr lang="en-US" sz="1800" dirty="0" smtClean="0"/>
          </a:p>
          <a:p>
            <a:pPr marL="3765550" lvl="1">
              <a:tabLst>
                <a:tab pos="3765550" algn="l"/>
              </a:tabLst>
            </a:pPr>
            <a:r>
              <a:rPr lang="en-US" sz="1800" dirty="0" smtClean="0"/>
              <a:t>The asymmetry of the resulting external PD is mainly due to the (non negligible!) presence of non-random contributions</a:t>
            </a:r>
            <a:endParaRPr lang="en-US" sz="1800" dirty="0"/>
          </a:p>
        </p:txBody>
      </p:sp>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4988" y="1960162"/>
            <a:ext cx="2923895" cy="2923895"/>
          </a:xfrm>
          <a:prstGeom prst="rect">
            <a:avLst/>
          </a:prstGeom>
        </p:spPr>
      </p:pic>
    </p:spTree>
    <p:extLst>
      <p:ext uri="{BB962C8B-B14F-4D97-AF65-F5344CB8AC3E}">
        <p14:creationId xmlns:p14="http://schemas.microsoft.com/office/powerpoint/2010/main" val="2657408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093174" y="1227672"/>
            <a:ext cx="2007999" cy="3983367"/>
          </a:xfrm>
          <a:prstGeom prst="rect">
            <a:avLst/>
          </a:prstGeom>
        </p:spPr>
      </p:pic>
      <p:sp>
        <p:nvSpPr>
          <p:cNvPr id="2" name="Titolo 1"/>
          <p:cNvSpPr>
            <a:spLocks noGrp="1"/>
          </p:cNvSpPr>
          <p:nvPr>
            <p:ph type="title"/>
          </p:nvPr>
        </p:nvSpPr>
        <p:spPr/>
        <p:txBody>
          <a:bodyPr>
            <a:normAutofit/>
          </a:bodyPr>
          <a:lstStyle/>
          <a:p>
            <a:r>
              <a:rPr lang="en-GB" sz="3000" dirty="0" smtClean="0"/>
              <a:t>Example: the Ming vase</a:t>
            </a:r>
            <a:endParaRPr lang="en-GB"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4</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733" y="1075267"/>
                <a:ext cx="6953126" cy="4936066"/>
              </a:xfrm>
            </p:spPr>
            <p:txBody>
              <a:bodyPr>
                <a:normAutofit/>
              </a:bodyPr>
              <a:lstStyle/>
              <a:p>
                <a:r>
                  <a:rPr lang="en-GB" dirty="0" smtClean="0"/>
                  <a:t>Proposed by G. Shafer in 1976</a:t>
                </a:r>
              </a:p>
              <a:p>
                <a:endParaRPr lang="en-GB" dirty="0"/>
              </a:p>
              <a:p>
                <a:r>
                  <a:rPr lang="en-GB" dirty="0" smtClean="0"/>
                  <a:t>Establish if the vase is authentic </a:t>
                </a:r>
                <a14:m>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𝐴</m:t>
                    </m:r>
                    <m:r>
                      <a:rPr lang="en-GB" b="0" i="1" smtClean="0">
                        <a:latin typeface="Cambria Math" panose="02040503050406030204" pitchFamily="18" charset="0"/>
                      </a:rPr>
                      <m:t>)</m:t>
                    </m:r>
                  </m:oMath>
                </a14:m>
                <a:r>
                  <a:rPr lang="en-GB" dirty="0" smtClean="0"/>
                  <a:t> or counterfeit </a:t>
                </a:r>
                <a14:m>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𝐵</m:t>
                    </m:r>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𝐴</m:t>
                        </m:r>
                      </m:e>
                    </m:acc>
                    <m:r>
                      <a:rPr lang="en-GB" b="0" i="1" smtClean="0">
                        <a:latin typeface="Cambria Math" panose="02040503050406030204" pitchFamily="18" charset="0"/>
                      </a:rPr>
                      <m:t>)</m:t>
                    </m:r>
                  </m:oMath>
                </a14:m>
                <a:r>
                  <a:rPr lang="en-GB" dirty="0" smtClean="0"/>
                  <a:t> starting from subjective information</a:t>
                </a:r>
              </a:p>
              <a:p>
                <a:endParaRPr lang="en-GB" dirty="0"/>
              </a:p>
              <a:p>
                <a:pPr>
                  <a:buSzPct val="100000"/>
                </a:pPr>
                <a14:m>
                  <m:oMath xmlns:m="http://schemas.openxmlformats.org/officeDocument/2006/math">
                    <m:r>
                      <a:rPr lang="en-GB" sz="1800" b="0" i="1" smtClean="0">
                        <a:latin typeface="Cambria Math" panose="02040503050406030204" pitchFamily="18" charset="0"/>
                      </a:rPr>
                      <m:t>𝑃</m:t>
                    </m:r>
                    <m:d>
                      <m:dPr>
                        <m:ctrlPr>
                          <a:rPr lang="en-GB" sz="1800" b="0" i="1" smtClean="0">
                            <a:latin typeface="Cambria Math" panose="02040503050406030204" pitchFamily="18" charset="0"/>
                          </a:rPr>
                        </m:ctrlPr>
                      </m:dPr>
                      <m:e>
                        <m:r>
                          <a:rPr lang="en-GB" sz="1800" b="0" i="1" smtClean="0">
                            <a:latin typeface="Cambria Math" panose="02040503050406030204" pitchFamily="18" charset="0"/>
                          </a:rPr>
                          <m:t>𝐴</m:t>
                        </m:r>
                      </m:e>
                    </m:d>
                    <m:r>
                      <a:rPr lang="en-GB" sz="1800" b="0" i="1" smtClean="0">
                        <a:latin typeface="Cambria Math" panose="02040503050406030204" pitchFamily="18" charset="0"/>
                      </a:rPr>
                      <m:t>=1−</m:t>
                    </m:r>
                    <m:r>
                      <a:rPr lang="en-GB" sz="1800" b="0" i="1" smtClean="0">
                        <a:latin typeface="Cambria Math" panose="02040503050406030204" pitchFamily="18" charset="0"/>
                      </a:rPr>
                      <m:t>𝑃</m:t>
                    </m:r>
                    <m:r>
                      <a:rPr lang="en-GB" sz="1800" b="0" i="1" smtClean="0">
                        <a:latin typeface="Cambria Math" panose="02040503050406030204" pitchFamily="18" charset="0"/>
                      </a:rPr>
                      <m:t>(</m:t>
                    </m:r>
                    <m:r>
                      <a:rPr lang="en-GB" sz="1800" b="0" i="1" smtClean="0">
                        <a:latin typeface="Cambria Math" panose="02040503050406030204" pitchFamily="18" charset="0"/>
                      </a:rPr>
                      <m:t>𝐵</m:t>
                    </m:r>
                    <m:r>
                      <a:rPr lang="en-GB" sz="1800" b="0" i="1" smtClean="0">
                        <a:latin typeface="Cambria Math" panose="02040503050406030204" pitchFamily="18" charset="0"/>
                      </a:rPr>
                      <m:t>)</m:t>
                    </m:r>
                  </m:oMath>
                </a14:m>
                <a:endParaRPr lang="en-GB" sz="1800" dirty="0" smtClean="0"/>
              </a:p>
              <a:p>
                <a:endParaRPr lang="en-GB" sz="1800" dirty="0"/>
              </a:p>
              <a:p>
                <a:pPr lvl="1"/>
                <a:r>
                  <a:rPr lang="en-GB" sz="1800" dirty="0" smtClean="0">
                    <a:solidFill>
                      <a:srgbClr val="00CC00"/>
                    </a:solidFill>
                  </a:rPr>
                  <a:t>Available evidence supporting A</a:t>
                </a:r>
              </a:p>
              <a:p>
                <a:pPr lvl="1"/>
                <a:endParaRPr lang="en-GB" sz="800" dirty="0" smtClean="0">
                  <a:solidFill>
                    <a:srgbClr val="00CC00"/>
                  </a:solidFill>
                </a:endParaRPr>
              </a:p>
              <a:p>
                <a:pPr lvl="1"/>
                <a:r>
                  <a:rPr lang="en-GB" sz="1800" dirty="0">
                    <a:solidFill>
                      <a:srgbClr val="00CC00"/>
                    </a:solidFill>
                  </a:rPr>
                  <a:t>Available evidence supporting </a:t>
                </a:r>
                <a:r>
                  <a:rPr lang="en-GB" sz="1800" dirty="0" smtClean="0">
                    <a:solidFill>
                      <a:srgbClr val="00CC00"/>
                    </a:solidFill>
                  </a:rPr>
                  <a:t>B</a:t>
                </a:r>
              </a:p>
              <a:p>
                <a:pPr lvl="1"/>
                <a:endParaRPr lang="en-GB" sz="800" dirty="0" smtClean="0">
                  <a:solidFill>
                    <a:srgbClr val="00CC00"/>
                  </a:solidFill>
                </a:endParaRPr>
              </a:p>
              <a:p>
                <a:pPr lvl="1"/>
                <a:r>
                  <a:rPr lang="en-GB" sz="1800" dirty="0">
                    <a:solidFill>
                      <a:srgbClr val="FF0000"/>
                    </a:solidFill>
                  </a:rPr>
                  <a:t>Available evidence supporting </a:t>
                </a:r>
                <a:r>
                  <a:rPr lang="en-GB" sz="1800" dirty="0" smtClean="0">
                    <a:solidFill>
                      <a:srgbClr val="FF0000"/>
                    </a:solidFill>
                  </a:rPr>
                  <a:t>both A and B</a:t>
                </a:r>
              </a:p>
              <a:p>
                <a:pPr lvl="1"/>
                <a:endParaRPr lang="en-GB" sz="800" dirty="0" smtClean="0">
                  <a:solidFill>
                    <a:srgbClr val="FF0000"/>
                  </a:solidFill>
                </a:endParaRPr>
              </a:p>
              <a:p>
                <a:pPr lvl="1"/>
                <a:r>
                  <a:rPr lang="en-GB" sz="1800" dirty="0" smtClean="0">
                    <a:solidFill>
                      <a:srgbClr val="FF0000"/>
                    </a:solidFill>
                  </a:rPr>
                  <a:t>Poor evidence supporting both A and B</a:t>
                </a:r>
                <a:endParaRPr lang="en-GB" sz="1800" dirty="0">
                  <a:solidFill>
                    <a:srgbClr val="FF0000"/>
                  </a:solidFill>
                </a:endParaRP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733" y="1075267"/>
                <a:ext cx="6953126" cy="4936066"/>
              </a:xfrm>
              <a:blipFill rotWithShape="0">
                <a:blip r:embed="rId3"/>
                <a:stretch>
                  <a:fillRect t="-494"/>
                </a:stretch>
              </a:blipFill>
            </p:spPr>
            <p:txBody>
              <a:bodyPr/>
              <a:lstStyle/>
              <a:p>
                <a:r>
                  <a:rPr lang="en-GB">
                    <a:noFill/>
                  </a:rPr>
                  <a:t> </a:t>
                </a:r>
              </a:p>
            </p:txBody>
          </p:sp>
        </mc:Fallback>
      </mc:AlternateContent>
    </p:spTree>
    <p:extLst>
      <p:ext uri="{BB962C8B-B14F-4D97-AF65-F5344CB8AC3E}">
        <p14:creationId xmlns:p14="http://schemas.microsoft.com/office/powerpoint/2010/main" val="2832428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000" dirty="0" smtClean="0"/>
              <a:t>The Evidence </a:t>
            </a:r>
            <a:r>
              <a:rPr lang="en-GB" sz="3000" dirty="0"/>
              <a:t>T</a:t>
            </a:r>
            <a:r>
              <a:rPr lang="en-GB" sz="3000" dirty="0" smtClean="0"/>
              <a:t>heory</a:t>
            </a:r>
            <a:endParaRPr lang="en-GB"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5</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114300" y="819205"/>
                <a:ext cx="8934450" cy="2325158"/>
              </a:xfrm>
            </p:spPr>
            <p:txBody>
              <a:bodyPr>
                <a:noAutofit/>
              </a:bodyPr>
              <a:lstStyle/>
              <a:p>
                <a:r>
                  <a:rPr lang="en-GB" dirty="0" smtClean="0">
                    <a:solidFill>
                      <a:srgbClr val="003F6E"/>
                    </a:solidFill>
                  </a:rPr>
                  <a:t>Proposed by G. Shafer (1976) as a generalization of Probability Theory</a:t>
                </a:r>
                <a:endParaRPr lang="en-GB" dirty="0">
                  <a:solidFill>
                    <a:srgbClr val="003F6E"/>
                  </a:solidFill>
                </a:endParaRPr>
              </a:p>
              <a:p>
                <a:pPr marL="0" indent="0">
                  <a:buNone/>
                </a:pPr>
                <a14:m>
                  <m:oMathPara xmlns:m="http://schemas.openxmlformats.org/officeDocument/2006/math">
                    <m:oMathParaPr>
                      <m:jc m:val="centerGroup"/>
                    </m:oMathParaPr>
                    <m:oMath xmlns:m="http://schemas.openxmlformats.org/officeDocument/2006/math">
                      <m:r>
                        <a:rPr lang="en-GB" sz="1800" b="0" i="1" smtClean="0">
                          <a:solidFill>
                            <a:srgbClr val="003F6E"/>
                          </a:solidFill>
                          <a:latin typeface="Cambria Math" panose="02040503050406030204" pitchFamily="18" charset="0"/>
                        </a:rPr>
                        <m:t>𝑚</m:t>
                      </m:r>
                      <m:r>
                        <a:rPr lang="en-GB" sz="1800" b="0" i="1" smtClean="0">
                          <a:solidFill>
                            <a:srgbClr val="003F6E"/>
                          </a:solidFill>
                          <a:latin typeface="Cambria Math" panose="02040503050406030204" pitchFamily="18" charset="0"/>
                        </a:rPr>
                        <m:t> | </m:t>
                      </m:r>
                      <m:sSup>
                        <m:sSupPr>
                          <m:ctrlPr>
                            <a:rPr lang="en-GB" sz="1800" b="0" i="1" smtClean="0">
                              <a:solidFill>
                                <a:srgbClr val="003F6E"/>
                              </a:solidFill>
                              <a:latin typeface="Cambria Math" panose="02040503050406030204" pitchFamily="18" charset="0"/>
                            </a:rPr>
                          </m:ctrlPr>
                        </m:sSupPr>
                        <m:e>
                          <m:r>
                            <a:rPr lang="en-GB" sz="1800" b="0" i="1" smtClean="0">
                              <a:solidFill>
                                <a:srgbClr val="003F6E"/>
                              </a:solidFill>
                              <a:latin typeface="Cambria Math" panose="02040503050406030204" pitchFamily="18" charset="0"/>
                            </a:rPr>
                            <m:t>2</m:t>
                          </m:r>
                        </m:e>
                        <m:sup>
                          <m:r>
                            <a:rPr lang="en-GB" sz="1800" b="0" i="1" smtClean="0">
                              <a:solidFill>
                                <a:srgbClr val="003F6E"/>
                              </a:solidFill>
                              <a:latin typeface="Cambria Math" panose="02040503050406030204" pitchFamily="18" charset="0"/>
                            </a:rPr>
                            <m:t>𝑈</m:t>
                          </m:r>
                        </m:sup>
                      </m:sSup>
                      <m:r>
                        <a:rPr lang="en-GB" sz="1800" b="0" i="1" smtClean="0">
                          <a:solidFill>
                            <a:srgbClr val="003F6E"/>
                          </a:solidFill>
                          <a:latin typeface="Cambria Math" panose="02040503050406030204" pitchFamily="18" charset="0"/>
                          <a:ea typeface="Cambria Math" panose="02040503050406030204" pitchFamily="18" charset="0"/>
                        </a:rPr>
                        <m:t>→[0, 1]</m:t>
                      </m:r>
                    </m:oMath>
                  </m:oMathPara>
                </a14:m>
                <a:endParaRPr lang="en-GB" sz="1800" b="0" dirty="0" smtClean="0">
                  <a:solidFill>
                    <a:srgbClr val="003F6E"/>
                  </a:solidFill>
                  <a:ea typeface="Cambria Math" panose="02040503050406030204" pitchFamily="18" charset="0"/>
                </a:endParaRPr>
              </a:p>
              <a:p>
                <a:pPr marL="4392613" lvl="1"/>
                <a14:m>
                  <m:oMath xmlns:m="http://schemas.openxmlformats.org/officeDocument/2006/math">
                    <m:r>
                      <a:rPr lang="en-GB" sz="1800" b="0" i="1" smtClean="0">
                        <a:solidFill>
                          <a:srgbClr val="003F6E"/>
                        </a:solidFill>
                        <a:latin typeface="Cambria Math" panose="02040503050406030204" pitchFamily="18" charset="0"/>
                      </a:rPr>
                      <m:t>𝑚</m:t>
                    </m:r>
                    <m:d>
                      <m:dPr>
                        <m:ctrlPr>
                          <a:rPr lang="en-GB" sz="1800" b="0" i="1" smtClean="0">
                            <a:solidFill>
                              <a:srgbClr val="003F6E"/>
                            </a:solidFill>
                            <a:latin typeface="Cambria Math" panose="02040503050406030204" pitchFamily="18" charset="0"/>
                          </a:rPr>
                        </m:ctrlPr>
                      </m:dPr>
                      <m:e>
                        <m:r>
                          <a:rPr lang="en-GB" sz="1800" b="0" i="1" smtClean="0">
                            <a:solidFill>
                              <a:srgbClr val="003F6E"/>
                            </a:solidFill>
                            <a:latin typeface="Cambria Math" panose="02040503050406030204" pitchFamily="18" charset="0"/>
                            <a:ea typeface="Cambria Math" panose="02040503050406030204" pitchFamily="18" charset="0"/>
                          </a:rPr>
                          <m:t>∅</m:t>
                        </m:r>
                      </m:e>
                    </m:d>
                    <m:r>
                      <a:rPr lang="en-GB" sz="1800" b="0" i="1" smtClean="0">
                        <a:solidFill>
                          <a:srgbClr val="003F6E"/>
                        </a:solidFill>
                        <a:latin typeface="Cambria Math" panose="02040503050406030204" pitchFamily="18" charset="0"/>
                      </a:rPr>
                      <m:t>=0</m:t>
                    </m:r>
                  </m:oMath>
                </a14:m>
                <a:endParaRPr lang="en-GB" sz="1800" b="0" dirty="0" smtClean="0">
                  <a:solidFill>
                    <a:srgbClr val="003F6E"/>
                  </a:solidFill>
                </a:endParaRPr>
              </a:p>
              <a:p>
                <a:pPr marL="4392613" lvl="1"/>
                <a14:m>
                  <m:oMath xmlns:m="http://schemas.openxmlformats.org/officeDocument/2006/math">
                    <m:nary>
                      <m:naryPr>
                        <m:chr m:val="∑"/>
                        <m:supHide m:val="on"/>
                        <m:ctrlPr>
                          <a:rPr lang="en-GB" sz="1800" i="1" smtClean="0">
                            <a:solidFill>
                              <a:srgbClr val="003F6E"/>
                            </a:solidFill>
                            <a:latin typeface="Cambria Math" panose="02040503050406030204" pitchFamily="18" charset="0"/>
                          </a:rPr>
                        </m:ctrlPr>
                      </m:naryPr>
                      <m:sub>
                        <m:r>
                          <m:rPr>
                            <m:brk m:alnAt="7"/>
                          </m:rPr>
                          <a:rPr lang="en-GB" sz="1800" b="0" i="1" smtClean="0">
                            <a:solidFill>
                              <a:srgbClr val="003F6E"/>
                            </a:solidFill>
                            <a:latin typeface="Cambria Math" panose="02040503050406030204" pitchFamily="18" charset="0"/>
                          </a:rPr>
                          <m:t>𝐴</m:t>
                        </m:r>
                        <m:r>
                          <a:rPr lang="en-GB" sz="1800" b="0" i="1" smtClean="0">
                            <a:solidFill>
                              <a:srgbClr val="003F6E"/>
                            </a:solidFill>
                            <a:latin typeface="Cambria Math" panose="02040503050406030204" pitchFamily="18" charset="0"/>
                            <a:ea typeface="Cambria Math" panose="02040503050406030204" pitchFamily="18" charset="0"/>
                          </a:rPr>
                          <m:t>∈</m:t>
                        </m:r>
                        <m:sSup>
                          <m:sSupPr>
                            <m:ctrlPr>
                              <a:rPr lang="en-GB" sz="1800" b="0" i="1" smtClean="0">
                                <a:solidFill>
                                  <a:srgbClr val="003F6E"/>
                                </a:solidFill>
                                <a:latin typeface="Cambria Math" panose="02040503050406030204" pitchFamily="18" charset="0"/>
                                <a:ea typeface="Cambria Math" panose="02040503050406030204" pitchFamily="18" charset="0"/>
                              </a:rPr>
                            </m:ctrlPr>
                          </m:sSupPr>
                          <m:e>
                            <m:r>
                              <a:rPr lang="en-GB" sz="1800" b="0" i="1" smtClean="0">
                                <a:solidFill>
                                  <a:srgbClr val="003F6E"/>
                                </a:solidFill>
                                <a:latin typeface="Cambria Math" panose="02040503050406030204" pitchFamily="18" charset="0"/>
                                <a:ea typeface="Cambria Math" panose="02040503050406030204" pitchFamily="18" charset="0"/>
                              </a:rPr>
                              <m:t>2</m:t>
                            </m:r>
                          </m:e>
                          <m:sup>
                            <m:r>
                              <a:rPr lang="en-GB" sz="1800" b="0" i="1" smtClean="0">
                                <a:solidFill>
                                  <a:srgbClr val="003F6E"/>
                                </a:solidFill>
                                <a:latin typeface="Cambria Math" panose="02040503050406030204" pitchFamily="18" charset="0"/>
                                <a:ea typeface="Cambria Math" panose="02040503050406030204" pitchFamily="18" charset="0"/>
                              </a:rPr>
                              <m:t>𝑈</m:t>
                            </m:r>
                          </m:sup>
                        </m:sSup>
                      </m:sub>
                      <m:sup/>
                      <m:e>
                        <m:r>
                          <a:rPr lang="en-GB" sz="1800" b="0" i="1" smtClean="0">
                            <a:solidFill>
                              <a:srgbClr val="003F6E"/>
                            </a:solidFill>
                            <a:latin typeface="Cambria Math" panose="02040503050406030204" pitchFamily="18" charset="0"/>
                          </a:rPr>
                          <m:t>𝑚</m:t>
                        </m:r>
                        <m:d>
                          <m:dPr>
                            <m:ctrlPr>
                              <a:rPr lang="en-GB" sz="1800" b="0" i="1" smtClean="0">
                                <a:solidFill>
                                  <a:srgbClr val="003F6E"/>
                                </a:solidFill>
                                <a:latin typeface="Cambria Math" panose="02040503050406030204" pitchFamily="18" charset="0"/>
                              </a:rPr>
                            </m:ctrlPr>
                          </m:dPr>
                          <m:e>
                            <m:r>
                              <a:rPr lang="en-GB" sz="1800" b="0" i="1" smtClean="0">
                                <a:solidFill>
                                  <a:srgbClr val="003F6E"/>
                                </a:solidFill>
                                <a:latin typeface="Cambria Math" panose="02040503050406030204" pitchFamily="18" charset="0"/>
                              </a:rPr>
                              <m:t>𝐴</m:t>
                            </m:r>
                          </m:e>
                        </m:d>
                        <m:r>
                          <a:rPr lang="en-GB" sz="1800" b="0" i="1" smtClean="0">
                            <a:solidFill>
                              <a:srgbClr val="003F6E"/>
                            </a:solidFill>
                            <a:latin typeface="Cambria Math" panose="02040503050406030204" pitchFamily="18" charset="0"/>
                          </a:rPr>
                          <m:t>=1</m:t>
                        </m:r>
                      </m:e>
                    </m:nary>
                  </m:oMath>
                </a14:m>
                <a:endParaRPr lang="en-GB" sz="1800" dirty="0" smtClean="0">
                  <a:solidFill>
                    <a:srgbClr val="003F6E"/>
                  </a:solidFill>
                </a:endParaRPr>
              </a:p>
              <a:p>
                <a:pPr marL="361950" lvl="1" indent="-361950">
                  <a:buNone/>
                </a:pPr>
                <a14:m>
                  <m:oMathPara xmlns:m="http://schemas.openxmlformats.org/officeDocument/2006/math">
                    <m:oMathParaPr>
                      <m:jc m:val="centerGroup"/>
                    </m:oMathParaPr>
                    <m:oMath xmlns:m="http://schemas.openxmlformats.org/officeDocument/2006/math">
                      <m:r>
                        <m:rPr>
                          <m:sty m:val="p"/>
                        </m:rPr>
                        <a:rPr lang="en-GB" sz="1800" b="0" i="0" smtClean="0">
                          <a:solidFill>
                            <a:srgbClr val="003F6E"/>
                          </a:solidFill>
                          <a:latin typeface="Cambria Math" panose="02040503050406030204" pitchFamily="18" charset="0"/>
                        </a:rPr>
                        <m:t>Bel</m:t>
                      </m:r>
                      <m:d>
                        <m:dPr>
                          <m:ctrlPr>
                            <a:rPr lang="en-GB" sz="1800" b="0" i="1" smtClean="0">
                              <a:solidFill>
                                <a:srgbClr val="003F6E"/>
                              </a:solidFill>
                              <a:latin typeface="Cambria Math" panose="02040503050406030204" pitchFamily="18" charset="0"/>
                            </a:rPr>
                          </m:ctrlPr>
                        </m:dPr>
                        <m:e>
                          <m:r>
                            <a:rPr lang="en-GB" sz="1800" b="0" i="1" smtClean="0">
                              <a:solidFill>
                                <a:srgbClr val="003F6E"/>
                              </a:solidFill>
                              <a:latin typeface="Cambria Math" panose="02040503050406030204" pitchFamily="18" charset="0"/>
                            </a:rPr>
                            <m:t>𝐴</m:t>
                          </m:r>
                        </m:e>
                      </m:d>
                      <m:r>
                        <a:rPr lang="en-GB" sz="1800" b="0" i="1" smtClean="0">
                          <a:solidFill>
                            <a:srgbClr val="003F6E"/>
                          </a:solidFill>
                          <a:latin typeface="Cambria Math" panose="02040503050406030204" pitchFamily="18" charset="0"/>
                        </a:rPr>
                        <m:t>=</m:t>
                      </m:r>
                      <m:nary>
                        <m:naryPr>
                          <m:chr m:val="∑"/>
                          <m:supHide m:val="on"/>
                          <m:ctrlPr>
                            <a:rPr lang="en-GB" sz="1800" b="0" i="1" smtClean="0">
                              <a:solidFill>
                                <a:srgbClr val="003F6E"/>
                              </a:solidFill>
                              <a:latin typeface="Cambria Math" panose="02040503050406030204" pitchFamily="18" charset="0"/>
                            </a:rPr>
                          </m:ctrlPr>
                        </m:naryPr>
                        <m:sub>
                          <m:r>
                            <m:rPr>
                              <m:brk m:alnAt="7"/>
                            </m:rPr>
                            <a:rPr lang="en-GB" sz="1800" b="0" i="1" smtClean="0">
                              <a:solidFill>
                                <a:srgbClr val="003F6E"/>
                              </a:solidFill>
                              <a:latin typeface="Cambria Math" panose="02040503050406030204" pitchFamily="18" charset="0"/>
                            </a:rPr>
                            <m:t>𝐵</m:t>
                          </m:r>
                          <m:r>
                            <a:rPr lang="en-GB" sz="1800" b="0" i="1" smtClean="0">
                              <a:solidFill>
                                <a:srgbClr val="003F6E"/>
                              </a:solidFill>
                              <a:latin typeface="Cambria Math" panose="02040503050406030204" pitchFamily="18" charset="0"/>
                            </a:rPr>
                            <m:t>|</m:t>
                          </m:r>
                          <m:r>
                            <a:rPr lang="en-GB" sz="1800" b="0" i="1" smtClean="0">
                              <a:solidFill>
                                <a:srgbClr val="003F6E"/>
                              </a:solidFill>
                              <a:latin typeface="Cambria Math" panose="02040503050406030204" pitchFamily="18" charset="0"/>
                            </a:rPr>
                            <m:t>𝐵</m:t>
                          </m:r>
                          <m:r>
                            <a:rPr lang="en-GB" sz="1800" b="0" i="1" smtClean="0">
                              <a:solidFill>
                                <a:srgbClr val="003F6E"/>
                              </a:solidFill>
                              <a:latin typeface="Cambria Math" panose="02040503050406030204" pitchFamily="18" charset="0"/>
                              <a:ea typeface="Cambria Math" panose="02040503050406030204" pitchFamily="18" charset="0"/>
                            </a:rPr>
                            <m:t>⊆</m:t>
                          </m:r>
                          <m:r>
                            <a:rPr lang="en-GB" sz="1800" b="0" i="1" smtClean="0">
                              <a:solidFill>
                                <a:srgbClr val="003F6E"/>
                              </a:solidFill>
                              <a:latin typeface="Cambria Math" panose="02040503050406030204" pitchFamily="18" charset="0"/>
                              <a:ea typeface="Cambria Math" panose="02040503050406030204" pitchFamily="18" charset="0"/>
                            </a:rPr>
                            <m:t>𝐴</m:t>
                          </m:r>
                        </m:sub>
                        <m:sup/>
                        <m:e>
                          <m:r>
                            <a:rPr lang="en-GB" sz="1800" b="0" i="1" smtClean="0">
                              <a:solidFill>
                                <a:srgbClr val="003F6E"/>
                              </a:solidFill>
                              <a:latin typeface="Cambria Math" panose="02040503050406030204" pitchFamily="18" charset="0"/>
                            </a:rPr>
                            <m:t>𝑚</m:t>
                          </m:r>
                          <m:d>
                            <m:dPr>
                              <m:ctrlPr>
                                <a:rPr lang="en-GB" sz="1800" b="0" i="1" smtClean="0">
                                  <a:solidFill>
                                    <a:srgbClr val="003F6E"/>
                                  </a:solidFill>
                                  <a:latin typeface="Cambria Math" panose="02040503050406030204" pitchFamily="18" charset="0"/>
                                </a:rPr>
                              </m:ctrlPr>
                            </m:dPr>
                            <m:e>
                              <m:r>
                                <a:rPr lang="en-GB" sz="1800" b="0" i="1" smtClean="0">
                                  <a:solidFill>
                                    <a:srgbClr val="003F6E"/>
                                  </a:solidFill>
                                  <a:latin typeface="Cambria Math" panose="02040503050406030204" pitchFamily="18" charset="0"/>
                                </a:rPr>
                                <m:t>𝐵</m:t>
                              </m:r>
                            </m:e>
                          </m:d>
                          <m:r>
                            <a:rPr lang="en-GB" sz="1800" b="0" i="1" smtClean="0">
                              <a:solidFill>
                                <a:srgbClr val="003F6E"/>
                              </a:solidFill>
                              <a:latin typeface="Cambria Math" panose="02040503050406030204" pitchFamily="18" charset="0"/>
                            </a:rPr>
                            <m:t>       </m:t>
                          </m:r>
                          <m:r>
                            <a:rPr lang="en-GB" sz="1800" i="1">
                              <a:solidFill>
                                <a:srgbClr val="003F6E"/>
                              </a:solidFill>
                              <a:latin typeface="Cambria Math" panose="02040503050406030204" pitchFamily="18" charset="0"/>
                              <a:ea typeface="Cambria Math" panose="02040503050406030204" pitchFamily="18" charset="0"/>
                            </a:rPr>
                            <m:t>≤</m:t>
                          </m:r>
                          <m:r>
                            <a:rPr lang="en-GB" sz="1800" b="0" i="1" smtClean="0">
                              <a:solidFill>
                                <a:srgbClr val="003F6E"/>
                              </a:solidFill>
                              <a:latin typeface="Cambria Math" panose="02040503050406030204" pitchFamily="18" charset="0"/>
                              <a:ea typeface="Cambria Math" panose="02040503050406030204" pitchFamily="18" charset="0"/>
                            </a:rPr>
                            <m:t>𝑃</m:t>
                          </m:r>
                          <m:d>
                            <m:dPr>
                              <m:ctrlPr>
                                <a:rPr lang="en-GB" sz="1800" b="0" i="1" smtClean="0">
                                  <a:solidFill>
                                    <a:srgbClr val="003F6E"/>
                                  </a:solidFill>
                                  <a:latin typeface="Cambria Math" panose="02040503050406030204" pitchFamily="18" charset="0"/>
                                  <a:ea typeface="Cambria Math" panose="02040503050406030204" pitchFamily="18" charset="0"/>
                                </a:rPr>
                              </m:ctrlPr>
                            </m:dPr>
                            <m:e>
                              <m:r>
                                <a:rPr lang="en-GB" sz="1800" b="0" i="1" smtClean="0">
                                  <a:solidFill>
                                    <a:srgbClr val="003F6E"/>
                                  </a:solidFill>
                                  <a:latin typeface="Cambria Math" panose="02040503050406030204" pitchFamily="18" charset="0"/>
                                  <a:ea typeface="Cambria Math" panose="02040503050406030204" pitchFamily="18" charset="0"/>
                                </a:rPr>
                                <m:t>𝐴</m:t>
                              </m:r>
                            </m:e>
                          </m:d>
                          <m:r>
                            <a:rPr lang="en-GB" sz="1800" b="0" i="1" smtClean="0">
                              <a:solidFill>
                                <a:srgbClr val="003F6E"/>
                              </a:solidFill>
                              <a:latin typeface="Cambria Math" panose="02040503050406030204" pitchFamily="18" charset="0"/>
                              <a:ea typeface="Cambria Math" panose="02040503050406030204" pitchFamily="18" charset="0"/>
                            </a:rPr>
                            <m:t>≤       </m:t>
                          </m:r>
                          <m:r>
                            <m:rPr>
                              <m:sty m:val="p"/>
                            </m:rPr>
                            <a:rPr lang="en-GB" sz="1800" b="0" i="0" smtClean="0">
                              <a:solidFill>
                                <a:srgbClr val="003F6E"/>
                              </a:solidFill>
                              <a:latin typeface="Cambria Math" panose="02040503050406030204" pitchFamily="18" charset="0"/>
                              <a:ea typeface="Cambria Math" panose="02040503050406030204" pitchFamily="18" charset="0"/>
                            </a:rPr>
                            <m:t>Pl</m:t>
                          </m:r>
                          <m:d>
                            <m:dPr>
                              <m:ctrlPr>
                                <a:rPr lang="en-GB" sz="1800" b="0" i="1" smtClean="0">
                                  <a:solidFill>
                                    <a:srgbClr val="003F6E"/>
                                  </a:solidFill>
                                  <a:latin typeface="Cambria Math" panose="02040503050406030204" pitchFamily="18" charset="0"/>
                                  <a:ea typeface="Cambria Math" panose="02040503050406030204" pitchFamily="18" charset="0"/>
                                </a:rPr>
                              </m:ctrlPr>
                            </m:dPr>
                            <m:e>
                              <m:r>
                                <a:rPr lang="en-GB" sz="1800" b="0" i="1" smtClean="0">
                                  <a:solidFill>
                                    <a:srgbClr val="003F6E"/>
                                  </a:solidFill>
                                  <a:latin typeface="Cambria Math" panose="02040503050406030204" pitchFamily="18" charset="0"/>
                                  <a:ea typeface="Cambria Math" panose="02040503050406030204" pitchFamily="18" charset="0"/>
                                </a:rPr>
                                <m:t>𝐴</m:t>
                              </m:r>
                            </m:e>
                          </m:d>
                          <m:r>
                            <a:rPr lang="en-GB" sz="1800" b="0" i="1" smtClean="0">
                              <a:solidFill>
                                <a:srgbClr val="003F6E"/>
                              </a:solidFill>
                              <a:latin typeface="Cambria Math" panose="02040503050406030204" pitchFamily="18" charset="0"/>
                              <a:ea typeface="Cambria Math" panose="02040503050406030204" pitchFamily="18" charset="0"/>
                            </a:rPr>
                            <m:t>=</m:t>
                          </m:r>
                          <m:nary>
                            <m:naryPr>
                              <m:chr m:val="∑"/>
                              <m:supHide m:val="on"/>
                              <m:ctrlPr>
                                <a:rPr lang="en-GB" sz="1800" b="0" i="1" smtClean="0">
                                  <a:solidFill>
                                    <a:srgbClr val="003F6E"/>
                                  </a:solidFill>
                                  <a:latin typeface="Cambria Math" panose="02040503050406030204" pitchFamily="18" charset="0"/>
                                  <a:ea typeface="Cambria Math" panose="02040503050406030204" pitchFamily="18" charset="0"/>
                                </a:rPr>
                              </m:ctrlPr>
                            </m:naryPr>
                            <m:sub>
                              <m:r>
                                <m:rPr>
                                  <m:brk m:alnAt="7"/>
                                </m:rPr>
                                <a:rPr lang="en-GB" sz="1800" b="0" i="1" smtClean="0">
                                  <a:solidFill>
                                    <a:srgbClr val="003F6E"/>
                                  </a:solidFill>
                                  <a:latin typeface="Cambria Math" panose="02040503050406030204" pitchFamily="18" charset="0"/>
                                  <a:ea typeface="Cambria Math" panose="02040503050406030204" pitchFamily="18" charset="0"/>
                                </a:rPr>
                                <m:t>𝐵</m:t>
                              </m:r>
                              <m:r>
                                <a:rPr lang="en-GB" sz="1800" b="0" i="1" smtClean="0">
                                  <a:solidFill>
                                    <a:srgbClr val="003F6E"/>
                                  </a:solidFill>
                                  <a:latin typeface="Cambria Math" panose="02040503050406030204" pitchFamily="18" charset="0"/>
                                  <a:ea typeface="Cambria Math" panose="02040503050406030204" pitchFamily="18" charset="0"/>
                                </a:rPr>
                                <m:t>|</m:t>
                              </m:r>
                              <m:r>
                                <a:rPr lang="en-GB" sz="1800" b="0" i="1" smtClean="0">
                                  <a:solidFill>
                                    <a:srgbClr val="003F6E"/>
                                  </a:solidFill>
                                  <a:latin typeface="Cambria Math" panose="02040503050406030204" pitchFamily="18" charset="0"/>
                                  <a:ea typeface="Cambria Math" panose="02040503050406030204" pitchFamily="18" charset="0"/>
                                </a:rPr>
                                <m:t>𝐵</m:t>
                              </m:r>
                              <m:r>
                                <a:rPr lang="en-GB" sz="1800" b="0" i="1" smtClean="0">
                                  <a:solidFill>
                                    <a:srgbClr val="003F6E"/>
                                  </a:solidFill>
                                  <a:latin typeface="Cambria Math" panose="02040503050406030204" pitchFamily="18" charset="0"/>
                                  <a:ea typeface="Cambria Math" panose="02040503050406030204" pitchFamily="18" charset="0"/>
                                </a:rPr>
                                <m:t>∩</m:t>
                              </m:r>
                              <m:r>
                                <a:rPr lang="en-GB" sz="1800" b="0" i="1" smtClean="0">
                                  <a:solidFill>
                                    <a:srgbClr val="003F6E"/>
                                  </a:solidFill>
                                  <a:latin typeface="Cambria Math" panose="02040503050406030204" pitchFamily="18" charset="0"/>
                                  <a:ea typeface="Cambria Math" panose="02040503050406030204" pitchFamily="18" charset="0"/>
                                </a:rPr>
                                <m:t>𝐴</m:t>
                              </m:r>
                              <m:r>
                                <a:rPr lang="en-GB" sz="1800" b="0" i="1" smtClean="0">
                                  <a:solidFill>
                                    <a:srgbClr val="003F6E"/>
                                  </a:solidFill>
                                  <a:latin typeface="Cambria Math" panose="02040503050406030204" pitchFamily="18" charset="0"/>
                                  <a:ea typeface="Cambria Math" panose="02040503050406030204" pitchFamily="18" charset="0"/>
                                </a:rPr>
                                <m:t>≠∅</m:t>
                              </m:r>
                            </m:sub>
                            <m:sup/>
                            <m:e>
                              <m:r>
                                <a:rPr lang="en-GB" sz="1800" b="0" i="1" smtClean="0">
                                  <a:solidFill>
                                    <a:srgbClr val="003F6E"/>
                                  </a:solidFill>
                                  <a:latin typeface="Cambria Math" panose="02040503050406030204" pitchFamily="18" charset="0"/>
                                  <a:ea typeface="Cambria Math" panose="02040503050406030204" pitchFamily="18" charset="0"/>
                                </a:rPr>
                                <m:t>𝑚</m:t>
                              </m:r>
                              <m:r>
                                <a:rPr lang="en-GB" sz="1800" b="0" i="1" smtClean="0">
                                  <a:solidFill>
                                    <a:srgbClr val="003F6E"/>
                                  </a:solidFill>
                                  <a:latin typeface="Cambria Math" panose="02040503050406030204" pitchFamily="18" charset="0"/>
                                  <a:ea typeface="Cambria Math" panose="02040503050406030204" pitchFamily="18" charset="0"/>
                                </a:rPr>
                                <m:t>(</m:t>
                              </m:r>
                              <m:r>
                                <a:rPr lang="en-GB" sz="1800" b="0" i="1" smtClean="0">
                                  <a:solidFill>
                                    <a:srgbClr val="003F6E"/>
                                  </a:solidFill>
                                  <a:latin typeface="Cambria Math" panose="02040503050406030204" pitchFamily="18" charset="0"/>
                                  <a:ea typeface="Cambria Math" panose="02040503050406030204" pitchFamily="18" charset="0"/>
                                </a:rPr>
                                <m:t>𝐵</m:t>
                              </m:r>
                              <m:r>
                                <a:rPr lang="en-GB" sz="1800" b="0" i="1" smtClean="0">
                                  <a:solidFill>
                                    <a:srgbClr val="003F6E"/>
                                  </a:solidFill>
                                  <a:latin typeface="Cambria Math" panose="02040503050406030204" pitchFamily="18" charset="0"/>
                                  <a:ea typeface="Cambria Math" panose="02040503050406030204" pitchFamily="18" charset="0"/>
                                </a:rPr>
                                <m:t>)</m:t>
                              </m:r>
                            </m:e>
                          </m:nary>
                        </m:e>
                      </m:nary>
                    </m:oMath>
                  </m:oMathPara>
                </a14:m>
                <a:endParaRPr lang="en-GB" sz="1800" dirty="0" smtClean="0">
                  <a:solidFill>
                    <a:srgbClr val="003F6E"/>
                  </a:solidFill>
                </a:endParaRP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114300" y="819205"/>
                <a:ext cx="8934450" cy="2325158"/>
              </a:xfrm>
              <a:blipFill rotWithShape="0">
                <a:blip r:embed="rId2"/>
                <a:stretch>
                  <a:fillRect t="-1047"/>
                </a:stretch>
              </a:blipFill>
            </p:spPr>
            <p:txBody>
              <a:bodyPr/>
              <a:lstStyle/>
              <a:p>
                <a:r>
                  <a:rPr lang="en-GB">
                    <a:noFill/>
                  </a:rPr>
                  <a:t> </a:t>
                </a:r>
              </a:p>
            </p:txBody>
          </p:sp>
        </mc:Fallback>
      </mc:AlternateContent>
      <p:cxnSp>
        <p:nvCxnSpPr>
          <p:cNvPr id="6" name="Connettore 1 5"/>
          <p:cNvCxnSpPr/>
          <p:nvPr/>
        </p:nvCxnSpPr>
        <p:spPr bwMode="auto">
          <a:xfrm flipH="1">
            <a:off x="4571471" y="3400425"/>
            <a:ext cx="1058" cy="3028950"/>
          </a:xfrm>
          <a:prstGeom prst="line">
            <a:avLst/>
          </a:prstGeom>
          <a:solidFill>
            <a:schemeClr val="tx1"/>
          </a:solidFill>
          <a:ln w="28575" cap="flat" cmpd="sng" algn="ctr">
            <a:solidFill>
              <a:srgbClr val="003F6E"/>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8" name="Rettangolo 7"/>
              <p:cNvSpPr/>
              <p:nvPr/>
            </p:nvSpPr>
            <p:spPr>
              <a:xfrm>
                <a:off x="755924" y="4211964"/>
                <a:ext cx="3128742" cy="7645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it-IT" smtClean="0">
                          <a:solidFill>
                            <a:srgbClr val="003F6E"/>
                          </a:solidFill>
                          <a:latin typeface="Cambria Math" panose="02040503050406030204" pitchFamily="18" charset="0"/>
                        </a:rPr>
                        <m:t>Bel</m:t>
                      </m:r>
                      <m:d>
                        <m:dPr>
                          <m:ctrlPr>
                            <a:rPr lang="it-IT" i="1">
                              <a:solidFill>
                                <a:srgbClr val="003F6E"/>
                              </a:solidFill>
                              <a:latin typeface="Cambria Math" panose="02040503050406030204" pitchFamily="18" charset="0"/>
                            </a:rPr>
                          </m:ctrlPr>
                        </m:dPr>
                        <m:e>
                          <m:r>
                            <a:rPr lang="it-IT" i="1">
                              <a:solidFill>
                                <a:srgbClr val="003F6E"/>
                              </a:solidFill>
                              <a:latin typeface="Cambria Math" panose="02040503050406030204" pitchFamily="18" charset="0"/>
                            </a:rPr>
                            <m:t>𝐴</m:t>
                          </m:r>
                        </m:e>
                      </m:d>
                      <m:r>
                        <a:rPr lang="it-IT" i="1">
                          <a:solidFill>
                            <a:srgbClr val="003F6E"/>
                          </a:solidFill>
                          <a:latin typeface="Cambria Math" panose="02040503050406030204" pitchFamily="18" charset="0"/>
                        </a:rPr>
                        <m:t>=</m:t>
                      </m:r>
                      <m:nary>
                        <m:naryPr>
                          <m:chr m:val="∑"/>
                          <m:supHide m:val="on"/>
                          <m:ctrlPr>
                            <a:rPr lang="it-IT" i="1" smtClean="0">
                              <a:solidFill>
                                <a:srgbClr val="003F6E"/>
                              </a:solidFill>
                              <a:latin typeface="Cambria Math" panose="02040503050406030204" pitchFamily="18" charset="0"/>
                            </a:rPr>
                          </m:ctrlPr>
                        </m:naryPr>
                        <m:sub>
                          <m:r>
                            <m:rPr>
                              <m:brk m:alnAt="7"/>
                            </m:rPr>
                            <a:rPr lang="it-IT" b="0" i="1" smtClean="0">
                              <a:solidFill>
                                <a:srgbClr val="003F6E"/>
                              </a:solidFill>
                              <a:latin typeface="Cambria Math" panose="02040503050406030204" pitchFamily="18" charset="0"/>
                            </a:rPr>
                            <m:t>𝑥</m:t>
                          </m:r>
                          <m:r>
                            <a:rPr lang="it-IT" b="0" i="1" smtClean="0">
                              <a:solidFill>
                                <a:srgbClr val="003F6E"/>
                              </a:solidFill>
                              <a:latin typeface="Cambria Math" panose="02040503050406030204" pitchFamily="18" charset="0"/>
                              <a:ea typeface="Cambria Math" panose="02040503050406030204" pitchFamily="18" charset="0"/>
                            </a:rPr>
                            <m:t>∈</m:t>
                          </m:r>
                          <m:r>
                            <a:rPr lang="it-IT" b="0" i="1" smtClean="0">
                              <a:solidFill>
                                <a:srgbClr val="003F6E"/>
                              </a:solidFill>
                              <a:latin typeface="Cambria Math" panose="02040503050406030204" pitchFamily="18" charset="0"/>
                              <a:ea typeface="Cambria Math" panose="02040503050406030204" pitchFamily="18" charset="0"/>
                            </a:rPr>
                            <m:t>𝐴</m:t>
                          </m:r>
                        </m:sub>
                        <m:sup/>
                        <m:e>
                          <m:r>
                            <a:rPr lang="it-IT" b="0" i="1" smtClean="0">
                              <a:solidFill>
                                <a:srgbClr val="003F6E"/>
                              </a:solidFill>
                              <a:latin typeface="Cambria Math" panose="02040503050406030204" pitchFamily="18" charset="0"/>
                            </a:rPr>
                            <m:t>𝑚</m:t>
                          </m:r>
                          <m:d>
                            <m:dPr>
                              <m:ctrlPr>
                                <a:rPr lang="it-IT" b="0" i="1" smtClean="0">
                                  <a:solidFill>
                                    <a:srgbClr val="003F6E"/>
                                  </a:solidFill>
                                  <a:latin typeface="Cambria Math" panose="02040503050406030204" pitchFamily="18" charset="0"/>
                                </a:rPr>
                              </m:ctrlPr>
                            </m:dPr>
                            <m:e>
                              <m:d>
                                <m:dPr>
                                  <m:begChr m:val="{"/>
                                  <m:endChr m:val="}"/>
                                  <m:ctrlPr>
                                    <a:rPr lang="it-IT" b="0" i="1" smtClean="0">
                                      <a:solidFill>
                                        <a:srgbClr val="003F6E"/>
                                      </a:solidFill>
                                      <a:latin typeface="Cambria Math" panose="02040503050406030204" pitchFamily="18" charset="0"/>
                                    </a:rPr>
                                  </m:ctrlPr>
                                </m:dPr>
                                <m:e>
                                  <m:r>
                                    <a:rPr lang="it-IT" b="0" i="1" smtClean="0">
                                      <a:solidFill>
                                        <a:srgbClr val="003F6E"/>
                                      </a:solidFill>
                                      <a:latin typeface="Cambria Math" panose="02040503050406030204" pitchFamily="18" charset="0"/>
                                    </a:rPr>
                                    <m:t>𝑥</m:t>
                                  </m:r>
                                </m:e>
                              </m:d>
                            </m:e>
                          </m:d>
                          <m:r>
                            <a:rPr lang="it-IT" b="0" i="1" smtClean="0">
                              <a:solidFill>
                                <a:srgbClr val="003F6E"/>
                              </a:solidFill>
                              <a:latin typeface="Cambria Math" panose="02040503050406030204" pitchFamily="18" charset="0"/>
                            </a:rPr>
                            <m:t>=</m:t>
                          </m:r>
                          <m:r>
                            <m:rPr>
                              <m:sty m:val="p"/>
                            </m:rPr>
                            <a:rPr lang="it-IT" b="0" i="0" smtClean="0">
                              <a:solidFill>
                                <a:srgbClr val="003F6E"/>
                              </a:solidFill>
                              <a:latin typeface="Cambria Math" panose="02040503050406030204" pitchFamily="18" charset="0"/>
                            </a:rPr>
                            <m:t>Pl</m:t>
                          </m:r>
                          <m:r>
                            <a:rPr lang="it-IT" b="0" i="1" smtClean="0">
                              <a:solidFill>
                                <a:srgbClr val="003F6E"/>
                              </a:solidFill>
                              <a:latin typeface="Cambria Math" panose="02040503050406030204" pitchFamily="18" charset="0"/>
                            </a:rPr>
                            <m:t>(</m:t>
                          </m:r>
                          <m:r>
                            <a:rPr lang="it-IT" b="0" i="1" smtClean="0">
                              <a:solidFill>
                                <a:srgbClr val="003F6E"/>
                              </a:solidFill>
                              <a:latin typeface="Cambria Math" panose="02040503050406030204" pitchFamily="18" charset="0"/>
                            </a:rPr>
                            <m:t>𝐴</m:t>
                          </m:r>
                          <m:r>
                            <a:rPr lang="it-IT" b="0" i="1" smtClean="0">
                              <a:solidFill>
                                <a:srgbClr val="003F6E"/>
                              </a:solidFill>
                              <a:latin typeface="Cambria Math" panose="02040503050406030204" pitchFamily="18" charset="0"/>
                            </a:rPr>
                            <m:t>)</m:t>
                          </m:r>
                        </m:e>
                      </m:nary>
                    </m:oMath>
                  </m:oMathPara>
                </a14:m>
                <a:endParaRPr lang="it-IT" dirty="0">
                  <a:solidFill>
                    <a:srgbClr val="003F6E"/>
                  </a:solidFill>
                </a:endParaRPr>
              </a:p>
            </p:txBody>
          </p:sp>
        </mc:Choice>
        <mc:Fallback xmlns="">
          <p:sp>
            <p:nvSpPr>
              <p:cNvPr id="8" name="Rettangolo 7"/>
              <p:cNvSpPr>
                <a:spLocks noRot="1" noChangeAspect="1" noMove="1" noResize="1" noEditPoints="1" noAdjustHandles="1" noChangeArrowheads="1" noChangeShapeType="1" noTextEdit="1"/>
              </p:cNvSpPr>
              <p:nvPr/>
            </p:nvSpPr>
            <p:spPr>
              <a:xfrm>
                <a:off x="755924" y="4211964"/>
                <a:ext cx="3128742" cy="764505"/>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ttangolo 8"/>
              <p:cNvSpPr/>
              <p:nvPr/>
            </p:nvSpPr>
            <p:spPr>
              <a:xfrm>
                <a:off x="1041483" y="5248503"/>
                <a:ext cx="255762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it-IT" smtClean="0">
                          <a:solidFill>
                            <a:srgbClr val="003F6E"/>
                          </a:solidFill>
                          <a:latin typeface="Cambria Math" panose="02040503050406030204" pitchFamily="18" charset="0"/>
                        </a:rPr>
                        <m:t>Bel</m:t>
                      </m:r>
                      <m:d>
                        <m:dPr>
                          <m:ctrlPr>
                            <a:rPr lang="it-IT" i="1">
                              <a:solidFill>
                                <a:srgbClr val="003F6E"/>
                              </a:solidFill>
                              <a:latin typeface="Cambria Math" panose="02040503050406030204" pitchFamily="18" charset="0"/>
                            </a:rPr>
                          </m:ctrlPr>
                        </m:dPr>
                        <m:e>
                          <m:r>
                            <a:rPr lang="it-IT" i="1">
                              <a:solidFill>
                                <a:srgbClr val="003F6E"/>
                              </a:solidFill>
                              <a:latin typeface="Cambria Math" panose="02040503050406030204" pitchFamily="18" charset="0"/>
                            </a:rPr>
                            <m:t>𝐴</m:t>
                          </m:r>
                        </m:e>
                      </m:d>
                      <m:r>
                        <a:rPr lang="it-IT" i="1" smtClean="0">
                          <a:solidFill>
                            <a:srgbClr val="003F6E"/>
                          </a:solidFill>
                          <a:latin typeface="Cambria Math" panose="02040503050406030204" pitchFamily="18" charset="0"/>
                          <a:ea typeface="Cambria Math" panose="02040503050406030204" pitchFamily="18" charset="0"/>
                        </a:rPr>
                        <m:t>=</m:t>
                      </m:r>
                      <m:r>
                        <a:rPr lang="it-IT" b="0" i="1" smtClean="0">
                          <a:solidFill>
                            <a:srgbClr val="003F6E"/>
                          </a:solidFill>
                          <a:latin typeface="Cambria Math" panose="02040503050406030204" pitchFamily="18" charset="0"/>
                          <a:ea typeface="Cambria Math" panose="02040503050406030204" pitchFamily="18" charset="0"/>
                        </a:rPr>
                        <m:t>𝑃</m:t>
                      </m:r>
                      <m:d>
                        <m:dPr>
                          <m:ctrlPr>
                            <a:rPr lang="it-IT" b="0" i="1" smtClean="0">
                              <a:solidFill>
                                <a:srgbClr val="003F6E"/>
                              </a:solidFill>
                              <a:latin typeface="Cambria Math" panose="02040503050406030204" pitchFamily="18" charset="0"/>
                              <a:ea typeface="Cambria Math" panose="02040503050406030204" pitchFamily="18" charset="0"/>
                            </a:rPr>
                          </m:ctrlPr>
                        </m:dPr>
                        <m:e>
                          <m:r>
                            <a:rPr lang="it-IT" b="0" i="1" smtClean="0">
                              <a:solidFill>
                                <a:srgbClr val="003F6E"/>
                              </a:solidFill>
                              <a:latin typeface="Cambria Math" panose="02040503050406030204" pitchFamily="18" charset="0"/>
                              <a:ea typeface="Cambria Math" panose="02040503050406030204" pitchFamily="18" charset="0"/>
                            </a:rPr>
                            <m:t>𝐴</m:t>
                          </m:r>
                        </m:e>
                      </m:d>
                      <m:r>
                        <a:rPr lang="it-IT" b="0" i="1" smtClean="0">
                          <a:solidFill>
                            <a:srgbClr val="003F6E"/>
                          </a:solidFill>
                          <a:latin typeface="Cambria Math" panose="02040503050406030204" pitchFamily="18" charset="0"/>
                          <a:ea typeface="Cambria Math" panose="02040503050406030204" pitchFamily="18" charset="0"/>
                        </a:rPr>
                        <m:t>=</m:t>
                      </m:r>
                      <m:r>
                        <m:rPr>
                          <m:sty m:val="p"/>
                        </m:rPr>
                        <a:rPr lang="it-IT" b="0" i="0" smtClean="0">
                          <a:solidFill>
                            <a:srgbClr val="003F6E"/>
                          </a:solidFill>
                          <a:latin typeface="Cambria Math" panose="02040503050406030204" pitchFamily="18" charset="0"/>
                          <a:ea typeface="Cambria Math" panose="02040503050406030204" pitchFamily="18" charset="0"/>
                        </a:rPr>
                        <m:t>Pl</m:t>
                      </m:r>
                      <m:r>
                        <a:rPr lang="it-IT" b="0" i="1" smtClean="0">
                          <a:solidFill>
                            <a:srgbClr val="003F6E"/>
                          </a:solidFill>
                          <a:latin typeface="Cambria Math" panose="02040503050406030204" pitchFamily="18" charset="0"/>
                          <a:ea typeface="Cambria Math" panose="02040503050406030204" pitchFamily="18" charset="0"/>
                        </a:rPr>
                        <m:t>(</m:t>
                      </m:r>
                      <m:r>
                        <a:rPr lang="it-IT" b="0" i="1" smtClean="0">
                          <a:solidFill>
                            <a:srgbClr val="003F6E"/>
                          </a:solidFill>
                          <a:latin typeface="Cambria Math" panose="02040503050406030204" pitchFamily="18" charset="0"/>
                          <a:ea typeface="Cambria Math" panose="02040503050406030204" pitchFamily="18" charset="0"/>
                        </a:rPr>
                        <m:t>𝐴</m:t>
                      </m:r>
                      <m:r>
                        <a:rPr lang="it-IT" b="0" i="1" smtClean="0">
                          <a:solidFill>
                            <a:srgbClr val="003F6E"/>
                          </a:solidFill>
                          <a:latin typeface="Cambria Math" panose="02040503050406030204" pitchFamily="18" charset="0"/>
                          <a:ea typeface="Cambria Math" panose="02040503050406030204" pitchFamily="18" charset="0"/>
                        </a:rPr>
                        <m:t>)</m:t>
                      </m:r>
                    </m:oMath>
                  </m:oMathPara>
                </a14:m>
                <a:endParaRPr lang="it-IT" dirty="0">
                  <a:solidFill>
                    <a:srgbClr val="003F6E"/>
                  </a:solidFill>
                </a:endParaRPr>
              </a:p>
            </p:txBody>
          </p:sp>
        </mc:Choice>
        <mc:Fallback xmlns="">
          <p:sp>
            <p:nvSpPr>
              <p:cNvPr id="9" name="Rettangolo 8"/>
              <p:cNvSpPr>
                <a:spLocks noRot="1" noChangeAspect="1" noMove="1" noResize="1" noEditPoints="1" noAdjustHandles="1" noChangeArrowheads="1" noChangeShapeType="1" noTextEdit="1"/>
              </p:cNvSpPr>
              <p:nvPr/>
            </p:nvSpPr>
            <p:spPr>
              <a:xfrm>
                <a:off x="1041483" y="5248503"/>
                <a:ext cx="2557623" cy="369332"/>
              </a:xfrm>
              <a:prstGeom prst="rect">
                <a:avLst/>
              </a:prstGeom>
              <a:blipFill rotWithShape="0">
                <a:blip r:embed="rId4"/>
                <a:stretch>
                  <a:fillRect b="-13115"/>
                </a:stretch>
              </a:blipFill>
            </p:spPr>
            <p:txBody>
              <a:bodyPr/>
              <a:lstStyle/>
              <a:p>
                <a:r>
                  <a:rPr lang="en-GB">
                    <a:noFill/>
                  </a:rPr>
                  <a:t> </a:t>
                </a:r>
              </a:p>
            </p:txBody>
          </p:sp>
        </mc:Fallback>
      </mc:AlternateContent>
      <p:pic>
        <p:nvPicPr>
          <p:cNvPr id="12" name="Immagine 1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982076" y="5425717"/>
            <a:ext cx="3975657" cy="1108433"/>
          </a:xfrm>
          <a:prstGeom prst="rect">
            <a:avLst/>
          </a:prstGeom>
        </p:spPr>
      </p:pic>
      <p:sp>
        <p:nvSpPr>
          <p:cNvPr id="13" name="Rettangolo 12"/>
          <p:cNvSpPr/>
          <p:nvPr/>
        </p:nvSpPr>
        <p:spPr>
          <a:xfrm>
            <a:off x="4736575" y="3343804"/>
            <a:ext cx="2538067" cy="400110"/>
          </a:xfrm>
          <a:prstGeom prst="rect">
            <a:avLst/>
          </a:prstGeom>
        </p:spPr>
        <p:txBody>
          <a:bodyPr wrap="none">
            <a:spAutoFit/>
          </a:bodyPr>
          <a:lstStyle/>
          <a:p>
            <a:pPr marL="342900" indent="-342900">
              <a:buClr>
                <a:srgbClr val="FF9900"/>
              </a:buClr>
              <a:buFont typeface="Arial" panose="020B0604020202020204" pitchFamily="34" charset="0"/>
              <a:buChar char="•"/>
            </a:pPr>
            <a:r>
              <a:rPr lang="en-GB" sz="2000" dirty="0" smtClean="0">
                <a:solidFill>
                  <a:srgbClr val="003F6E"/>
                </a:solidFill>
              </a:rPr>
              <a:t>Possibility Theory</a:t>
            </a:r>
            <a:endParaRPr lang="en-GB" sz="2000" dirty="0">
              <a:solidFill>
                <a:srgbClr val="003F6E"/>
              </a:solidFill>
            </a:endParaRPr>
          </a:p>
        </p:txBody>
      </p:sp>
      <p:sp>
        <p:nvSpPr>
          <p:cNvPr id="14" name="Rettangolo 13"/>
          <p:cNvSpPr/>
          <p:nvPr/>
        </p:nvSpPr>
        <p:spPr>
          <a:xfrm>
            <a:off x="114300" y="3347393"/>
            <a:ext cx="2594172" cy="400110"/>
          </a:xfrm>
          <a:prstGeom prst="rect">
            <a:avLst/>
          </a:prstGeom>
        </p:spPr>
        <p:txBody>
          <a:bodyPr wrap="none">
            <a:spAutoFit/>
          </a:bodyPr>
          <a:lstStyle/>
          <a:p>
            <a:pPr marL="342900" indent="-342900">
              <a:buClr>
                <a:srgbClr val="FF9900"/>
              </a:buClr>
              <a:buFont typeface="Arial" panose="020B0604020202020204" pitchFamily="34" charset="0"/>
              <a:buChar char="•"/>
            </a:pPr>
            <a:r>
              <a:rPr lang="en-GB" sz="2000" dirty="0" smtClean="0">
                <a:solidFill>
                  <a:srgbClr val="003F6E"/>
                </a:solidFill>
              </a:rPr>
              <a:t>Probability Theory</a:t>
            </a:r>
            <a:endParaRPr lang="en-GB" sz="2000" dirty="0">
              <a:solidFill>
                <a:srgbClr val="003F6E"/>
              </a:solidFill>
            </a:endParaRPr>
          </a:p>
        </p:txBody>
      </p:sp>
      <mc:AlternateContent xmlns:mc="http://schemas.openxmlformats.org/markup-compatibility/2006" xmlns:a14="http://schemas.microsoft.com/office/drawing/2010/main">
        <mc:Choice Requires="a14">
          <p:sp>
            <p:nvSpPr>
              <p:cNvPr id="15" name="Rettangolo 14"/>
              <p:cNvSpPr/>
              <p:nvPr/>
            </p:nvSpPr>
            <p:spPr>
              <a:xfrm>
                <a:off x="5187881" y="3654012"/>
                <a:ext cx="2365904" cy="8808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it-IT" smtClean="0">
                          <a:solidFill>
                            <a:srgbClr val="003F6E"/>
                          </a:solidFill>
                          <a:latin typeface="Cambria Math" panose="02040503050406030204" pitchFamily="18" charset="0"/>
                        </a:rPr>
                        <m:t>N</m:t>
                      </m:r>
                      <m:r>
                        <m:rPr>
                          <m:sty m:val="p"/>
                        </m:rPr>
                        <a:rPr lang="it-IT" b="0" i="0" smtClean="0">
                          <a:solidFill>
                            <a:srgbClr val="003F6E"/>
                          </a:solidFill>
                          <a:latin typeface="Cambria Math" panose="02040503050406030204" pitchFamily="18" charset="0"/>
                        </a:rPr>
                        <m:t>ec</m:t>
                      </m:r>
                      <m:d>
                        <m:dPr>
                          <m:ctrlPr>
                            <a:rPr lang="it-IT" i="1">
                              <a:solidFill>
                                <a:srgbClr val="003F6E"/>
                              </a:solidFill>
                              <a:latin typeface="Cambria Math" panose="02040503050406030204" pitchFamily="18" charset="0"/>
                            </a:rPr>
                          </m:ctrlPr>
                        </m:dPr>
                        <m:e>
                          <m:sSub>
                            <m:sSubPr>
                              <m:ctrlPr>
                                <a:rPr lang="it-IT" i="1" smtClean="0">
                                  <a:solidFill>
                                    <a:srgbClr val="003F6E"/>
                                  </a:solidFill>
                                  <a:latin typeface="Cambria Math" panose="02040503050406030204" pitchFamily="18" charset="0"/>
                                </a:rPr>
                              </m:ctrlPr>
                            </m:sSubPr>
                            <m:e>
                              <m:r>
                                <a:rPr lang="it-IT" b="0" i="1" smtClean="0">
                                  <a:solidFill>
                                    <a:srgbClr val="003F6E"/>
                                  </a:solidFill>
                                  <a:latin typeface="Cambria Math" panose="02040503050406030204" pitchFamily="18" charset="0"/>
                                </a:rPr>
                                <m:t>𝐴</m:t>
                              </m:r>
                            </m:e>
                            <m:sub>
                              <m:r>
                                <a:rPr lang="it-IT" b="0" i="1" smtClean="0">
                                  <a:solidFill>
                                    <a:srgbClr val="003F6E"/>
                                  </a:solidFill>
                                  <a:latin typeface="Cambria Math" panose="02040503050406030204" pitchFamily="18" charset="0"/>
                                </a:rPr>
                                <m:t>𝑗</m:t>
                              </m:r>
                            </m:sub>
                          </m:sSub>
                        </m:e>
                      </m:d>
                      <m:r>
                        <a:rPr lang="it-IT" i="1">
                          <a:solidFill>
                            <a:srgbClr val="003F6E"/>
                          </a:solidFill>
                          <a:latin typeface="Cambria Math" panose="02040503050406030204" pitchFamily="18" charset="0"/>
                        </a:rPr>
                        <m:t>=</m:t>
                      </m:r>
                      <m:nary>
                        <m:naryPr>
                          <m:chr m:val="∑"/>
                          <m:ctrlPr>
                            <a:rPr lang="it-IT" i="1" smtClean="0">
                              <a:solidFill>
                                <a:srgbClr val="003F6E"/>
                              </a:solidFill>
                              <a:latin typeface="Cambria Math" panose="02040503050406030204" pitchFamily="18" charset="0"/>
                            </a:rPr>
                          </m:ctrlPr>
                        </m:naryPr>
                        <m:sub>
                          <m:r>
                            <m:rPr>
                              <m:brk m:alnAt="23"/>
                            </m:rPr>
                            <a:rPr lang="it-IT" b="0" i="1" smtClean="0">
                              <a:solidFill>
                                <a:srgbClr val="003F6E"/>
                              </a:solidFill>
                              <a:latin typeface="Cambria Math" panose="02040503050406030204" pitchFamily="18" charset="0"/>
                            </a:rPr>
                            <m:t>𝑘</m:t>
                          </m:r>
                          <m:r>
                            <a:rPr lang="it-IT" b="0" i="1" smtClean="0">
                              <a:solidFill>
                                <a:srgbClr val="003F6E"/>
                              </a:solidFill>
                              <a:latin typeface="Cambria Math" panose="02040503050406030204" pitchFamily="18" charset="0"/>
                            </a:rPr>
                            <m:t>=1</m:t>
                          </m:r>
                        </m:sub>
                        <m:sup>
                          <m:r>
                            <a:rPr lang="it-IT" b="0" i="1" smtClean="0">
                              <a:solidFill>
                                <a:srgbClr val="003F6E"/>
                              </a:solidFill>
                              <a:latin typeface="Cambria Math" panose="02040503050406030204" pitchFamily="18" charset="0"/>
                            </a:rPr>
                            <m:t>𝑗</m:t>
                          </m:r>
                        </m:sup>
                        <m:e>
                          <m:r>
                            <a:rPr lang="it-IT" b="0" i="1" smtClean="0">
                              <a:solidFill>
                                <a:srgbClr val="003F6E"/>
                              </a:solidFill>
                              <a:latin typeface="Cambria Math" panose="02040503050406030204" pitchFamily="18" charset="0"/>
                            </a:rPr>
                            <m:t>𝑚</m:t>
                          </m:r>
                          <m:r>
                            <a:rPr lang="it-IT" b="0" i="1" smtClean="0">
                              <a:solidFill>
                                <a:srgbClr val="003F6E"/>
                              </a:solidFill>
                              <a:latin typeface="Cambria Math" panose="02040503050406030204" pitchFamily="18" charset="0"/>
                            </a:rPr>
                            <m:t>(</m:t>
                          </m:r>
                          <m:sSub>
                            <m:sSubPr>
                              <m:ctrlPr>
                                <a:rPr lang="it-IT" b="0" i="1" smtClean="0">
                                  <a:solidFill>
                                    <a:srgbClr val="003F6E"/>
                                  </a:solidFill>
                                  <a:latin typeface="Cambria Math" panose="02040503050406030204" pitchFamily="18" charset="0"/>
                                </a:rPr>
                              </m:ctrlPr>
                            </m:sSubPr>
                            <m:e>
                              <m:r>
                                <a:rPr lang="it-IT" b="0" i="1" smtClean="0">
                                  <a:solidFill>
                                    <a:srgbClr val="003F6E"/>
                                  </a:solidFill>
                                  <a:latin typeface="Cambria Math" panose="02040503050406030204" pitchFamily="18" charset="0"/>
                                </a:rPr>
                                <m:t>𝐴</m:t>
                              </m:r>
                            </m:e>
                            <m:sub>
                              <m:r>
                                <a:rPr lang="it-IT" b="0" i="1" smtClean="0">
                                  <a:solidFill>
                                    <a:srgbClr val="003F6E"/>
                                  </a:solidFill>
                                  <a:latin typeface="Cambria Math" panose="02040503050406030204" pitchFamily="18" charset="0"/>
                                </a:rPr>
                                <m:t>𝑘</m:t>
                              </m:r>
                            </m:sub>
                          </m:sSub>
                          <m:r>
                            <a:rPr lang="it-IT" b="0" i="1" smtClean="0">
                              <a:solidFill>
                                <a:srgbClr val="003F6E"/>
                              </a:solidFill>
                              <a:latin typeface="Cambria Math" panose="02040503050406030204" pitchFamily="18" charset="0"/>
                            </a:rPr>
                            <m:t>)</m:t>
                          </m:r>
                        </m:e>
                      </m:nary>
                    </m:oMath>
                  </m:oMathPara>
                </a14:m>
                <a:endParaRPr lang="it-IT" dirty="0">
                  <a:solidFill>
                    <a:srgbClr val="003F6E"/>
                  </a:solidFill>
                </a:endParaRPr>
              </a:p>
            </p:txBody>
          </p:sp>
        </mc:Choice>
        <mc:Fallback xmlns="">
          <p:sp>
            <p:nvSpPr>
              <p:cNvPr id="15" name="Rettangolo 14"/>
              <p:cNvSpPr>
                <a:spLocks noRot="1" noChangeAspect="1" noMove="1" noResize="1" noEditPoints="1" noAdjustHandles="1" noChangeArrowheads="1" noChangeShapeType="1" noTextEdit="1"/>
              </p:cNvSpPr>
              <p:nvPr/>
            </p:nvSpPr>
            <p:spPr>
              <a:xfrm>
                <a:off x="5187881" y="3654012"/>
                <a:ext cx="2365904" cy="880819"/>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ttangolo 15"/>
              <p:cNvSpPr/>
              <p:nvPr/>
            </p:nvSpPr>
            <p:spPr>
              <a:xfrm>
                <a:off x="5187881" y="4552350"/>
                <a:ext cx="2578655" cy="8798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it-IT" smtClean="0">
                          <a:solidFill>
                            <a:srgbClr val="003F6E"/>
                          </a:solidFill>
                          <a:latin typeface="Cambria Math" panose="02040503050406030204" pitchFamily="18" charset="0"/>
                        </a:rPr>
                        <m:t>P</m:t>
                      </m:r>
                      <m:r>
                        <m:rPr>
                          <m:sty m:val="p"/>
                        </m:rPr>
                        <a:rPr lang="it-IT" b="0" i="0" smtClean="0">
                          <a:solidFill>
                            <a:srgbClr val="003F6E"/>
                          </a:solidFill>
                          <a:latin typeface="Cambria Math" panose="02040503050406030204" pitchFamily="18" charset="0"/>
                        </a:rPr>
                        <m:t>os</m:t>
                      </m:r>
                      <m:d>
                        <m:dPr>
                          <m:ctrlPr>
                            <a:rPr lang="it-IT" i="1">
                              <a:solidFill>
                                <a:srgbClr val="003F6E"/>
                              </a:solidFill>
                              <a:latin typeface="Cambria Math" panose="02040503050406030204" pitchFamily="18" charset="0"/>
                            </a:rPr>
                          </m:ctrlPr>
                        </m:dPr>
                        <m:e>
                          <m:sSubSup>
                            <m:sSubSupPr>
                              <m:ctrlPr>
                                <a:rPr lang="it-IT" i="1" smtClean="0">
                                  <a:solidFill>
                                    <a:srgbClr val="003F6E"/>
                                  </a:solidFill>
                                  <a:latin typeface="Cambria Math" panose="02040503050406030204" pitchFamily="18" charset="0"/>
                                </a:rPr>
                              </m:ctrlPr>
                            </m:sSubSupPr>
                            <m:e>
                              <m:r>
                                <a:rPr lang="it-IT" b="0" i="1" smtClean="0">
                                  <a:solidFill>
                                    <a:srgbClr val="003F6E"/>
                                  </a:solidFill>
                                  <a:latin typeface="Cambria Math" panose="02040503050406030204" pitchFamily="18" charset="0"/>
                                </a:rPr>
                                <m:t>𝐴</m:t>
                              </m:r>
                            </m:e>
                            <m:sub>
                              <m:r>
                                <a:rPr lang="it-IT" b="0" i="1" smtClean="0">
                                  <a:solidFill>
                                    <a:srgbClr val="003F6E"/>
                                  </a:solidFill>
                                  <a:latin typeface="Cambria Math" panose="02040503050406030204" pitchFamily="18" charset="0"/>
                                </a:rPr>
                                <m:t>𝑗</m:t>
                              </m:r>
                            </m:sub>
                            <m:sup>
                              <m:r>
                                <a:rPr lang="it-IT" b="0" i="1" smtClean="0">
                                  <a:solidFill>
                                    <a:srgbClr val="003F6E"/>
                                  </a:solidFill>
                                  <a:latin typeface="Cambria Math" panose="02040503050406030204" pitchFamily="18" charset="0"/>
                                </a:rPr>
                                <m:t>𝑐</m:t>
                              </m:r>
                            </m:sup>
                          </m:sSubSup>
                        </m:e>
                      </m:d>
                      <m:r>
                        <a:rPr lang="it-IT" i="1">
                          <a:solidFill>
                            <a:srgbClr val="003F6E"/>
                          </a:solidFill>
                          <a:latin typeface="Cambria Math" panose="02040503050406030204" pitchFamily="18" charset="0"/>
                        </a:rPr>
                        <m:t>=</m:t>
                      </m:r>
                      <m:nary>
                        <m:naryPr>
                          <m:chr m:val="∑"/>
                          <m:ctrlPr>
                            <a:rPr lang="it-IT" i="1" smtClean="0">
                              <a:solidFill>
                                <a:srgbClr val="003F6E"/>
                              </a:solidFill>
                              <a:latin typeface="Cambria Math" panose="02040503050406030204" pitchFamily="18" charset="0"/>
                            </a:rPr>
                          </m:ctrlPr>
                        </m:naryPr>
                        <m:sub>
                          <m:r>
                            <m:rPr>
                              <m:brk m:alnAt="23"/>
                            </m:rPr>
                            <a:rPr lang="it-IT" b="0" i="1" smtClean="0">
                              <a:solidFill>
                                <a:srgbClr val="003F6E"/>
                              </a:solidFill>
                              <a:latin typeface="Cambria Math" panose="02040503050406030204" pitchFamily="18" charset="0"/>
                            </a:rPr>
                            <m:t>𝑘</m:t>
                          </m:r>
                          <m:r>
                            <a:rPr lang="it-IT" b="0" i="1" smtClean="0">
                              <a:solidFill>
                                <a:srgbClr val="003F6E"/>
                              </a:solidFill>
                              <a:latin typeface="Cambria Math" panose="02040503050406030204" pitchFamily="18" charset="0"/>
                            </a:rPr>
                            <m:t>=</m:t>
                          </m:r>
                          <m:r>
                            <a:rPr lang="it-IT" b="0" i="1" smtClean="0">
                              <a:solidFill>
                                <a:srgbClr val="003F6E"/>
                              </a:solidFill>
                              <a:latin typeface="Cambria Math" panose="02040503050406030204" pitchFamily="18" charset="0"/>
                            </a:rPr>
                            <m:t>𝑗</m:t>
                          </m:r>
                          <m:r>
                            <a:rPr lang="it-IT" b="0" i="1" smtClean="0">
                              <a:solidFill>
                                <a:srgbClr val="003F6E"/>
                              </a:solidFill>
                              <a:latin typeface="Cambria Math" panose="02040503050406030204" pitchFamily="18" charset="0"/>
                            </a:rPr>
                            <m:t>+1</m:t>
                          </m:r>
                        </m:sub>
                        <m:sup>
                          <m:r>
                            <a:rPr lang="it-IT" b="0" i="1" smtClean="0">
                              <a:solidFill>
                                <a:srgbClr val="003F6E"/>
                              </a:solidFill>
                              <a:latin typeface="Cambria Math" panose="02040503050406030204" pitchFamily="18" charset="0"/>
                            </a:rPr>
                            <m:t>𝑛</m:t>
                          </m:r>
                        </m:sup>
                        <m:e>
                          <m:r>
                            <a:rPr lang="it-IT" b="0" i="1" smtClean="0">
                              <a:solidFill>
                                <a:srgbClr val="003F6E"/>
                              </a:solidFill>
                              <a:latin typeface="Cambria Math" panose="02040503050406030204" pitchFamily="18" charset="0"/>
                            </a:rPr>
                            <m:t>𝑚</m:t>
                          </m:r>
                          <m:r>
                            <a:rPr lang="it-IT" b="0" i="1" smtClean="0">
                              <a:solidFill>
                                <a:srgbClr val="003F6E"/>
                              </a:solidFill>
                              <a:latin typeface="Cambria Math" panose="02040503050406030204" pitchFamily="18" charset="0"/>
                            </a:rPr>
                            <m:t>(</m:t>
                          </m:r>
                          <m:sSub>
                            <m:sSubPr>
                              <m:ctrlPr>
                                <a:rPr lang="it-IT" b="0" i="1" smtClean="0">
                                  <a:solidFill>
                                    <a:srgbClr val="003F6E"/>
                                  </a:solidFill>
                                  <a:latin typeface="Cambria Math" panose="02040503050406030204" pitchFamily="18" charset="0"/>
                                </a:rPr>
                              </m:ctrlPr>
                            </m:sSubPr>
                            <m:e>
                              <m:r>
                                <a:rPr lang="it-IT" b="0" i="1" smtClean="0">
                                  <a:solidFill>
                                    <a:srgbClr val="003F6E"/>
                                  </a:solidFill>
                                  <a:latin typeface="Cambria Math" panose="02040503050406030204" pitchFamily="18" charset="0"/>
                                </a:rPr>
                                <m:t>𝐴</m:t>
                              </m:r>
                            </m:e>
                            <m:sub>
                              <m:r>
                                <a:rPr lang="it-IT" b="0" i="1" smtClean="0">
                                  <a:solidFill>
                                    <a:srgbClr val="003F6E"/>
                                  </a:solidFill>
                                  <a:latin typeface="Cambria Math" panose="02040503050406030204" pitchFamily="18" charset="0"/>
                                </a:rPr>
                                <m:t>𝑘</m:t>
                              </m:r>
                            </m:sub>
                          </m:sSub>
                          <m:r>
                            <a:rPr lang="it-IT" b="0" i="1" smtClean="0">
                              <a:solidFill>
                                <a:srgbClr val="003F6E"/>
                              </a:solidFill>
                              <a:latin typeface="Cambria Math" panose="02040503050406030204" pitchFamily="18" charset="0"/>
                            </a:rPr>
                            <m:t>)</m:t>
                          </m:r>
                        </m:e>
                      </m:nary>
                    </m:oMath>
                  </m:oMathPara>
                </a14:m>
                <a:endParaRPr lang="it-IT" dirty="0">
                  <a:solidFill>
                    <a:srgbClr val="003F6E"/>
                  </a:solidFill>
                </a:endParaRPr>
              </a:p>
            </p:txBody>
          </p:sp>
        </mc:Choice>
        <mc:Fallback xmlns="">
          <p:sp>
            <p:nvSpPr>
              <p:cNvPr id="16" name="Rettangolo 15"/>
              <p:cNvSpPr>
                <a:spLocks noRot="1" noChangeAspect="1" noMove="1" noResize="1" noEditPoints="1" noAdjustHandles="1" noChangeArrowheads="1" noChangeShapeType="1" noTextEdit="1"/>
              </p:cNvSpPr>
              <p:nvPr/>
            </p:nvSpPr>
            <p:spPr>
              <a:xfrm>
                <a:off x="5187881" y="4552350"/>
                <a:ext cx="2578655" cy="879856"/>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153974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093174" y="1227672"/>
            <a:ext cx="2007999" cy="3983367"/>
          </a:xfrm>
          <a:prstGeom prst="rect">
            <a:avLst/>
          </a:prstGeom>
        </p:spPr>
      </p:pic>
      <p:sp>
        <p:nvSpPr>
          <p:cNvPr id="2" name="Titolo 1"/>
          <p:cNvSpPr>
            <a:spLocks noGrp="1"/>
          </p:cNvSpPr>
          <p:nvPr>
            <p:ph type="title"/>
          </p:nvPr>
        </p:nvSpPr>
        <p:spPr/>
        <p:txBody>
          <a:bodyPr>
            <a:normAutofit/>
          </a:bodyPr>
          <a:lstStyle/>
          <a:p>
            <a:r>
              <a:rPr lang="en-GB" sz="3000" dirty="0" smtClean="0"/>
              <a:t>Example: the Ming vase</a:t>
            </a:r>
            <a:endParaRPr lang="en-GB"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6</a:t>
            </a:fld>
            <a:endParaRPr lang="it-IT" dirty="0"/>
          </a:p>
        </p:txBody>
      </p:sp>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733" y="1075267"/>
                <a:ext cx="6953126" cy="4936066"/>
              </a:xfrm>
            </p:spPr>
            <p:txBody>
              <a:bodyPr>
                <a:normAutofit/>
              </a:bodyPr>
              <a:lstStyle/>
              <a:p>
                <a:r>
                  <a:rPr lang="en-GB" dirty="0" smtClean="0"/>
                  <a:t>Proposed by G. Shafer in 1976</a:t>
                </a:r>
              </a:p>
              <a:p>
                <a:endParaRPr lang="en-GB" dirty="0"/>
              </a:p>
              <a:p>
                <a:r>
                  <a:rPr lang="en-GB" dirty="0" smtClean="0"/>
                  <a:t>Establish if the vase is authentic </a:t>
                </a:r>
                <a14:m>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𝐴</m:t>
                    </m:r>
                    <m:r>
                      <a:rPr lang="en-GB" b="0" i="1" smtClean="0">
                        <a:latin typeface="Cambria Math" panose="02040503050406030204" pitchFamily="18" charset="0"/>
                      </a:rPr>
                      <m:t>)</m:t>
                    </m:r>
                  </m:oMath>
                </a14:m>
                <a:r>
                  <a:rPr lang="en-GB" dirty="0" smtClean="0"/>
                  <a:t> or counterfeit </a:t>
                </a:r>
                <a14:m>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𝐵</m:t>
                    </m:r>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𝐴</m:t>
                        </m:r>
                      </m:e>
                    </m:acc>
                    <m:r>
                      <a:rPr lang="en-GB" b="0" i="1" smtClean="0">
                        <a:latin typeface="Cambria Math" panose="02040503050406030204" pitchFamily="18" charset="0"/>
                      </a:rPr>
                      <m:t>)</m:t>
                    </m:r>
                  </m:oMath>
                </a14:m>
                <a:r>
                  <a:rPr lang="en-GB" dirty="0" smtClean="0"/>
                  <a:t> starting from subjective information</a:t>
                </a:r>
              </a:p>
              <a:p>
                <a:endParaRPr lang="en-GB" dirty="0"/>
              </a:p>
              <a:p>
                <a:pPr>
                  <a:buSzPct val="100000"/>
                </a:pPr>
                <a14:m>
                  <m:oMath xmlns:m="http://schemas.openxmlformats.org/officeDocument/2006/math">
                    <m:r>
                      <m:rPr>
                        <m:sty m:val="p"/>
                      </m:rPr>
                      <a:rPr lang="it-IT" sz="1800">
                        <a:latin typeface="Cambria Math" panose="02040503050406030204" pitchFamily="18" charset="0"/>
                      </a:rPr>
                      <m:t>Bel</m:t>
                    </m:r>
                    <m:d>
                      <m:dPr>
                        <m:ctrlPr>
                          <a:rPr lang="it-IT" sz="1800" i="1">
                            <a:latin typeface="Cambria Math" panose="02040503050406030204" pitchFamily="18" charset="0"/>
                          </a:rPr>
                        </m:ctrlPr>
                      </m:dPr>
                      <m:e>
                        <m:r>
                          <a:rPr lang="it-IT" sz="1800" i="1">
                            <a:latin typeface="Cambria Math" panose="02040503050406030204" pitchFamily="18" charset="0"/>
                          </a:rPr>
                          <m:t>𝐴</m:t>
                        </m:r>
                      </m:e>
                    </m:d>
                    <m:r>
                      <a:rPr lang="it-IT" sz="1800" i="1">
                        <a:latin typeface="Cambria Math" panose="02040503050406030204" pitchFamily="18" charset="0"/>
                        <a:ea typeface="Cambria Math" panose="02040503050406030204" pitchFamily="18" charset="0"/>
                      </a:rPr>
                      <m:t>≤</m:t>
                    </m:r>
                    <m:r>
                      <a:rPr lang="it-IT" sz="1800" i="1">
                        <a:latin typeface="Cambria Math" panose="02040503050406030204" pitchFamily="18" charset="0"/>
                      </a:rPr>
                      <m:t>1−</m:t>
                    </m:r>
                    <m:r>
                      <m:rPr>
                        <m:sty m:val="p"/>
                      </m:rPr>
                      <a:rPr lang="it-IT" sz="1800">
                        <a:latin typeface="Cambria Math" panose="02040503050406030204" pitchFamily="18" charset="0"/>
                      </a:rPr>
                      <m:t>Bel</m:t>
                    </m:r>
                    <m:d>
                      <m:dPr>
                        <m:ctrlPr>
                          <a:rPr lang="it-IT" sz="1800" i="1">
                            <a:latin typeface="Cambria Math" panose="02040503050406030204" pitchFamily="18" charset="0"/>
                          </a:rPr>
                        </m:ctrlPr>
                      </m:dPr>
                      <m:e>
                        <m:r>
                          <a:rPr lang="it-IT" sz="1800" i="1">
                            <a:latin typeface="Cambria Math" panose="02040503050406030204" pitchFamily="18" charset="0"/>
                          </a:rPr>
                          <m:t>𝐵</m:t>
                        </m:r>
                      </m:e>
                    </m:d>
                    <m:r>
                      <a:rPr lang="it-IT" sz="1800" i="1">
                        <a:latin typeface="Cambria Math" panose="02040503050406030204" pitchFamily="18" charset="0"/>
                      </a:rPr>
                      <m:t>=</m:t>
                    </m:r>
                    <m:r>
                      <m:rPr>
                        <m:sty m:val="p"/>
                      </m:rPr>
                      <a:rPr lang="it-IT" sz="1800">
                        <a:latin typeface="Cambria Math" panose="02040503050406030204" pitchFamily="18" charset="0"/>
                      </a:rPr>
                      <m:t>Pl</m:t>
                    </m:r>
                    <m:r>
                      <a:rPr lang="it-IT" sz="1800" i="1">
                        <a:latin typeface="Cambria Math" panose="02040503050406030204" pitchFamily="18" charset="0"/>
                      </a:rPr>
                      <m:t>(</m:t>
                    </m:r>
                    <m:r>
                      <a:rPr lang="it-IT" sz="1800" i="1">
                        <a:latin typeface="Cambria Math" panose="02040503050406030204" pitchFamily="18" charset="0"/>
                      </a:rPr>
                      <m:t>𝐴</m:t>
                    </m:r>
                    <m:r>
                      <a:rPr lang="it-IT" sz="1800" i="1">
                        <a:latin typeface="Cambria Math" panose="02040503050406030204" pitchFamily="18" charset="0"/>
                      </a:rPr>
                      <m:t>)</m:t>
                    </m:r>
                  </m:oMath>
                </a14:m>
                <a:endParaRPr lang="it-IT" sz="1800" dirty="0"/>
              </a:p>
              <a:p>
                <a:endParaRPr lang="en-GB" sz="1800" dirty="0"/>
              </a:p>
              <a:p>
                <a:pPr lvl="1"/>
                <a:r>
                  <a:rPr lang="en-GB" sz="1800" dirty="0" smtClean="0">
                    <a:solidFill>
                      <a:srgbClr val="00CC00"/>
                    </a:solidFill>
                  </a:rPr>
                  <a:t>Available evidence supporting A</a:t>
                </a:r>
              </a:p>
              <a:p>
                <a:pPr lvl="1"/>
                <a:endParaRPr lang="en-GB" sz="800" dirty="0" smtClean="0">
                  <a:solidFill>
                    <a:srgbClr val="00CC00"/>
                  </a:solidFill>
                </a:endParaRPr>
              </a:p>
              <a:p>
                <a:pPr lvl="1"/>
                <a:r>
                  <a:rPr lang="en-GB" sz="1800" dirty="0">
                    <a:solidFill>
                      <a:srgbClr val="00CC00"/>
                    </a:solidFill>
                  </a:rPr>
                  <a:t>Available evidence supporting </a:t>
                </a:r>
                <a:r>
                  <a:rPr lang="en-GB" sz="1800" dirty="0" smtClean="0">
                    <a:solidFill>
                      <a:srgbClr val="00CC00"/>
                    </a:solidFill>
                  </a:rPr>
                  <a:t>B</a:t>
                </a:r>
              </a:p>
              <a:p>
                <a:pPr lvl="1"/>
                <a:endParaRPr lang="en-GB" sz="800" dirty="0" smtClean="0">
                  <a:solidFill>
                    <a:srgbClr val="00CC00"/>
                  </a:solidFill>
                </a:endParaRPr>
              </a:p>
              <a:p>
                <a:pPr lvl="1"/>
                <a:r>
                  <a:rPr lang="en-GB" sz="1800" dirty="0">
                    <a:solidFill>
                      <a:srgbClr val="00CC00"/>
                    </a:solidFill>
                  </a:rPr>
                  <a:t>Available evidence supporting </a:t>
                </a:r>
                <a:r>
                  <a:rPr lang="en-GB" sz="1800" dirty="0" smtClean="0">
                    <a:solidFill>
                      <a:srgbClr val="00CC00"/>
                    </a:solidFill>
                  </a:rPr>
                  <a:t>both A and B</a:t>
                </a:r>
              </a:p>
              <a:p>
                <a:pPr lvl="1"/>
                <a:endParaRPr lang="en-GB" sz="800" dirty="0" smtClean="0">
                  <a:solidFill>
                    <a:srgbClr val="00CC00"/>
                  </a:solidFill>
                </a:endParaRPr>
              </a:p>
              <a:p>
                <a:pPr lvl="1"/>
                <a:r>
                  <a:rPr lang="en-GB" sz="1800" dirty="0" smtClean="0">
                    <a:solidFill>
                      <a:srgbClr val="00CC00"/>
                    </a:solidFill>
                  </a:rPr>
                  <a:t>Poor evidence supporting both A and B</a:t>
                </a:r>
                <a:endParaRPr lang="en-GB" sz="1800" dirty="0">
                  <a:solidFill>
                    <a:srgbClr val="00CC00"/>
                  </a:solidFill>
                </a:endParaRP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733" y="1075267"/>
                <a:ext cx="6953126" cy="4936066"/>
              </a:xfrm>
              <a:blipFill rotWithShape="0">
                <a:blip r:embed="rId3"/>
                <a:stretch>
                  <a:fillRect t="-494"/>
                </a:stretch>
              </a:blipFill>
            </p:spPr>
            <p:txBody>
              <a:bodyPr/>
              <a:lstStyle/>
              <a:p>
                <a:r>
                  <a:rPr lang="en-GB">
                    <a:noFill/>
                  </a:rPr>
                  <a:t> </a:t>
                </a:r>
              </a:p>
            </p:txBody>
          </p:sp>
        </mc:Fallback>
      </mc:AlternateContent>
    </p:spTree>
    <p:extLst>
      <p:ext uri="{BB962C8B-B14F-4D97-AF65-F5344CB8AC3E}">
        <p14:creationId xmlns:p14="http://schemas.microsoft.com/office/powerpoint/2010/main" val="2074469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000" dirty="0"/>
              <a:t>Example: the Ming vase</a:t>
            </a:r>
            <a:endParaRPr lang="it-IT"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7</a:t>
            </a:fld>
            <a:endParaRPr lang="it-IT" dirty="0"/>
          </a:p>
        </p:txBody>
      </p:sp>
      <p:sp>
        <p:nvSpPr>
          <p:cNvPr id="4" name="Segnaposto contenuto 3"/>
          <p:cNvSpPr>
            <a:spLocks noGrp="1"/>
          </p:cNvSpPr>
          <p:nvPr>
            <p:ph sz="quarter" idx="13"/>
          </p:nvPr>
        </p:nvSpPr>
        <p:spPr/>
        <p:txBody>
          <a:bodyPr>
            <a:noAutofit/>
          </a:bodyPr>
          <a:lstStyle/>
          <a:p>
            <a:r>
              <a:rPr lang="en-GB" dirty="0" smtClean="0"/>
              <a:t>According to Shafer, a more general mathematical framework is needed to represent uncertainty</a:t>
            </a:r>
          </a:p>
          <a:p>
            <a:endParaRPr lang="en-GB" dirty="0" smtClean="0"/>
          </a:p>
          <a:p>
            <a:r>
              <a:rPr lang="en-GB" dirty="0" smtClean="0"/>
              <a:t>And he is not alone…</a:t>
            </a:r>
          </a:p>
          <a:p>
            <a:pPr lvl="1"/>
            <a:r>
              <a:rPr lang="fr-FR" sz="1800" dirty="0" smtClean="0"/>
              <a:t>«</a:t>
            </a:r>
            <a:r>
              <a:rPr lang="en-US" sz="1800" i="1" dirty="0" smtClean="0"/>
              <a:t>…there </a:t>
            </a:r>
            <a:r>
              <a:rPr lang="en-US" sz="1800" i="1" dirty="0"/>
              <a:t>are at least two kinds of uncertain quantities: those which are subject to intrinsic variability and those which are totally deterministic but anyway ill-known… and it is not clear that incomplete knowledge should be modeled by the same tool as </a:t>
            </a:r>
            <a:r>
              <a:rPr lang="en-US" sz="1800" i="1" dirty="0" smtClean="0"/>
              <a:t>variability.</a:t>
            </a:r>
            <a:r>
              <a:rPr lang="fr-FR" sz="1800" dirty="0" smtClean="0"/>
              <a:t>»</a:t>
            </a:r>
            <a:r>
              <a:rPr lang="en-US" sz="1800" dirty="0" smtClean="0"/>
              <a:t> [</a:t>
            </a:r>
            <a:r>
              <a:rPr lang="en-US" sz="1800" dirty="0"/>
              <a:t>D. </a:t>
            </a:r>
            <a:r>
              <a:rPr lang="en-US" sz="1800" dirty="0" smtClean="0"/>
              <a:t>Dubois</a:t>
            </a:r>
            <a:r>
              <a:rPr lang="en-US" sz="1800" dirty="0"/>
              <a:t>, </a:t>
            </a:r>
            <a:r>
              <a:rPr lang="en-US" sz="1800" dirty="0" err="1"/>
              <a:t>Université</a:t>
            </a:r>
            <a:r>
              <a:rPr lang="en-US" sz="1800" dirty="0"/>
              <a:t> Paul </a:t>
            </a:r>
            <a:r>
              <a:rPr lang="en-US" sz="1800" dirty="0" smtClean="0"/>
              <a:t>Sabatier, Toulouse]</a:t>
            </a:r>
          </a:p>
          <a:p>
            <a:pPr lvl="1"/>
            <a:endParaRPr lang="en-US" sz="1800" dirty="0"/>
          </a:p>
          <a:p>
            <a:pPr lvl="1"/>
            <a:r>
              <a:rPr lang="fr-FR" sz="1800" dirty="0" smtClean="0"/>
              <a:t>« …L’approche </a:t>
            </a:r>
            <a:r>
              <a:rPr lang="fr-FR" sz="1800" dirty="0"/>
              <a:t>probabiliste </a:t>
            </a:r>
            <a:r>
              <a:rPr lang="fr-FR" sz="1800" dirty="0" smtClean="0"/>
              <a:t>… excelle </a:t>
            </a:r>
            <a:r>
              <a:rPr lang="fr-FR" sz="1800" dirty="0"/>
              <a:t>indiscutablement à quantifier les phénomènes aléatoires, elle bute sur la prise en compte des effets systématiques dont on ne connaît pas la valeur réelle (contenue dans un intervalle), ce qui est le cas ici, comme dans tant </a:t>
            </a:r>
            <a:r>
              <a:rPr lang="fr-FR" sz="1800" dirty="0" smtClean="0"/>
              <a:t>d’autres situations.»</a:t>
            </a:r>
            <a:r>
              <a:rPr lang="fr-FR" sz="1800" dirty="0"/>
              <a:t> </a:t>
            </a:r>
            <a:r>
              <a:rPr lang="en-US" sz="1800" dirty="0" smtClean="0"/>
              <a:t>[Jean-Michel </a:t>
            </a:r>
            <a:r>
              <a:rPr lang="en-US" sz="1800" dirty="0" err="1" smtClean="0"/>
              <a:t>Pou</a:t>
            </a:r>
            <a:r>
              <a:rPr lang="en-US" sz="1800" dirty="0" smtClean="0"/>
              <a:t>, Delta Mu, France]</a:t>
            </a:r>
            <a:endParaRPr lang="en-US" sz="1800" dirty="0"/>
          </a:p>
          <a:p>
            <a:endParaRPr lang="it-IT" dirty="0"/>
          </a:p>
        </p:txBody>
      </p:sp>
    </p:spTree>
    <p:extLst>
      <p:ext uri="{BB962C8B-B14F-4D97-AF65-F5344CB8AC3E}">
        <p14:creationId xmlns:p14="http://schemas.microsoft.com/office/powerpoint/2010/main" val="3809123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09600" y="0"/>
            <a:ext cx="7670800" cy="792163"/>
          </a:xfrm>
        </p:spPr>
        <p:txBody>
          <a:bodyPr>
            <a:noAutofit/>
          </a:bodyPr>
          <a:lstStyle/>
          <a:p>
            <a:r>
              <a:rPr lang="en-GB" sz="3000" dirty="0" smtClean="0"/>
              <a:t>Example: uncompensated systematic effect</a:t>
            </a:r>
            <a:endParaRPr lang="en-GB"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8</a:t>
            </a:fld>
            <a:endParaRPr lang="it-IT" dirty="0"/>
          </a:p>
        </p:txBody>
      </p:sp>
      <p:sp>
        <p:nvSpPr>
          <p:cNvPr id="4" name="Segnaposto contenuto 3"/>
          <p:cNvSpPr>
            <a:spLocks noGrp="1"/>
          </p:cNvSpPr>
          <p:nvPr>
            <p:ph sz="quarter" idx="13"/>
          </p:nvPr>
        </p:nvSpPr>
        <p:spPr>
          <a:xfrm>
            <a:off x="702733" y="1075266"/>
            <a:ext cx="8255000" cy="2067077"/>
          </a:xfrm>
        </p:spPr>
        <p:txBody>
          <a:bodyPr>
            <a:noAutofit/>
          </a:bodyPr>
          <a:lstStyle/>
          <a:p>
            <a:r>
              <a:rPr lang="en-GB" dirty="0" smtClean="0">
                <a:solidFill>
                  <a:srgbClr val="003F6E"/>
                </a:solidFill>
              </a:rPr>
              <a:t>Suppose to use a measurement instrument to obtain a single measured value</a:t>
            </a:r>
          </a:p>
          <a:p>
            <a:pPr lvl="1"/>
            <a:r>
              <a:rPr lang="en-GB" sz="1800" dirty="0" smtClean="0">
                <a:solidFill>
                  <a:srgbClr val="003F6E"/>
                </a:solidFill>
              </a:rPr>
              <a:t>Uncertainty should be evaluated starting from the manufacturer datasheet (interval)</a:t>
            </a:r>
            <a:endParaRPr lang="en-GB" sz="1800" dirty="0">
              <a:solidFill>
                <a:srgbClr val="003F6E"/>
              </a:solidFill>
            </a:endParaRPr>
          </a:p>
          <a:p>
            <a:pPr lvl="1"/>
            <a:r>
              <a:rPr lang="en-GB" sz="1800" dirty="0" smtClean="0">
                <a:solidFill>
                  <a:srgbClr val="003F6E"/>
                </a:solidFill>
              </a:rPr>
              <a:t>In this case, uncertainty is mainly due to an uncompensated systematic effect</a:t>
            </a:r>
          </a:p>
        </p:txBody>
      </p:sp>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53484" y="3213585"/>
            <a:ext cx="4068000" cy="2038453"/>
          </a:xfrm>
          <a:prstGeom prst="rect">
            <a:avLst/>
          </a:prstGeom>
        </p:spPr>
      </p:pic>
      <p:sp>
        <p:nvSpPr>
          <p:cNvPr id="7" name="Segnaposto contenuto 3"/>
          <p:cNvSpPr txBox="1">
            <a:spLocks/>
          </p:cNvSpPr>
          <p:nvPr/>
        </p:nvSpPr>
        <p:spPr bwMode="auto">
          <a:xfrm>
            <a:off x="419704" y="3492572"/>
            <a:ext cx="4181040" cy="965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2000">
                <a:solidFill>
                  <a:srgbClr val="003F6E"/>
                </a:solidFill>
                <a:latin typeface="+mn-lt"/>
                <a:ea typeface="+mn-ea"/>
                <a:cs typeface="+mn-cs"/>
              </a:defRPr>
            </a:lvl1pPr>
            <a:lvl2pPr marL="800100" indent="-342900" algn="l" rtl="0" eaLnBrk="0" fontAlgn="base" hangingPunct="0">
              <a:spcBef>
                <a:spcPct val="20000"/>
              </a:spcBef>
              <a:spcAft>
                <a:spcPct val="0"/>
              </a:spcAft>
              <a:buClr>
                <a:srgbClr val="FF9900"/>
              </a:buClr>
              <a:buSzPct val="85000"/>
              <a:buFont typeface="Wingdings" pitchFamily="2" charset="2"/>
              <a:buChar char="Ø"/>
              <a:defRPr sz="1800">
                <a:solidFill>
                  <a:srgbClr val="003F6E"/>
                </a:solidFill>
                <a:latin typeface="+mn-lt"/>
              </a:defRPr>
            </a:lvl2pPr>
            <a:lvl3pPr marL="1143000" indent="-228600" algn="l" rtl="0" eaLnBrk="0" fontAlgn="base" hangingPunct="0">
              <a:spcBef>
                <a:spcPct val="20000"/>
              </a:spcBef>
              <a:spcAft>
                <a:spcPct val="0"/>
              </a:spcAft>
              <a:buClr>
                <a:srgbClr val="004D82"/>
              </a:buClr>
              <a:buChar char="•"/>
              <a:defRPr sz="2400">
                <a:solidFill>
                  <a:srgbClr val="003F6E"/>
                </a:solidFill>
                <a:latin typeface="+mn-lt"/>
              </a:defRPr>
            </a:lvl3pPr>
            <a:lvl4pPr marL="1600200" indent="-228600" algn="l" rtl="0" eaLnBrk="0" fontAlgn="base" hangingPunct="0">
              <a:spcBef>
                <a:spcPct val="20000"/>
              </a:spcBef>
              <a:spcAft>
                <a:spcPct val="0"/>
              </a:spcAft>
              <a:buClr>
                <a:srgbClr val="004C80"/>
              </a:buClr>
              <a:buChar char="–"/>
              <a:defRPr sz="2000">
                <a:solidFill>
                  <a:srgbClr val="003F6E"/>
                </a:solidFill>
                <a:latin typeface="+mn-lt"/>
              </a:defRPr>
            </a:lvl4pPr>
            <a:lvl5pPr marL="2057400" indent="-228600" algn="l" rtl="0" eaLnBrk="0" fontAlgn="base" hangingPunct="0">
              <a:spcBef>
                <a:spcPct val="20000"/>
              </a:spcBef>
              <a:spcAft>
                <a:spcPct val="0"/>
              </a:spcAft>
              <a:buChar char="»"/>
              <a:defRPr sz="2000">
                <a:solidFill>
                  <a:schemeClr val="tx1"/>
                </a:solidFill>
                <a:latin typeface="Minion Web" pitchFamily="18" charset="0"/>
              </a:defRPr>
            </a:lvl5pPr>
            <a:lvl6pPr marL="2514600" indent="-228600" algn="l" rtl="0" eaLnBrk="0" fontAlgn="base" hangingPunct="0">
              <a:spcBef>
                <a:spcPct val="20000"/>
              </a:spcBef>
              <a:spcAft>
                <a:spcPct val="0"/>
              </a:spcAft>
              <a:buChar char="»"/>
              <a:defRPr>
                <a:solidFill>
                  <a:schemeClr val="tx1"/>
                </a:solidFill>
                <a:latin typeface="Minion Web" pitchFamily="18" charset="0"/>
              </a:defRPr>
            </a:lvl6pPr>
            <a:lvl7pPr marL="2971800" indent="-228600" algn="l" rtl="0" eaLnBrk="0" fontAlgn="base" hangingPunct="0">
              <a:spcBef>
                <a:spcPct val="20000"/>
              </a:spcBef>
              <a:spcAft>
                <a:spcPct val="0"/>
              </a:spcAft>
              <a:buChar char="»"/>
              <a:defRPr>
                <a:solidFill>
                  <a:schemeClr val="tx1"/>
                </a:solidFill>
                <a:latin typeface="Minion Web" pitchFamily="18" charset="0"/>
              </a:defRPr>
            </a:lvl7pPr>
            <a:lvl8pPr marL="3429000" indent="-228600" algn="l" rtl="0" eaLnBrk="0" fontAlgn="base" hangingPunct="0">
              <a:spcBef>
                <a:spcPct val="20000"/>
              </a:spcBef>
              <a:spcAft>
                <a:spcPct val="0"/>
              </a:spcAft>
              <a:buChar char="»"/>
              <a:defRPr>
                <a:solidFill>
                  <a:schemeClr val="tx1"/>
                </a:solidFill>
                <a:latin typeface="Minion Web" pitchFamily="18" charset="0"/>
              </a:defRPr>
            </a:lvl8pPr>
            <a:lvl9pPr marL="3886200" indent="-228600" algn="l" rtl="0" eaLnBrk="0" fontAlgn="base" hangingPunct="0">
              <a:spcBef>
                <a:spcPct val="20000"/>
              </a:spcBef>
              <a:spcAft>
                <a:spcPct val="0"/>
              </a:spcAft>
              <a:buChar char="»"/>
              <a:defRPr>
                <a:solidFill>
                  <a:schemeClr val="tx1"/>
                </a:solidFill>
                <a:latin typeface="Minion Web" pitchFamily="18" charset="0"/>
              </a:defRPr>
            </a:lvl9pPr>
          </a:lstStyle>
          <a:p>
            <a:pPr>
              <a:buClr>
                <a:srgbClr val="003F6E"/>
              </a:buClr>
              <a:buSzPct val="90000"/>
            </a:pPr>
            <a:r>
              <a:rPr lang="en-GB" dirty="0" smtClean="0"/>
              <a:t>In this case, a uniform PDF in the given interval is assumed</a:t>
            </a:r>
          </a:p>
          <a:p>
            <a:pPr>
              <a:buClr>
                <a:srgbClr val="003F6E"/>
              </a:buClr>
              <a:buSzPct val="90000"/>
            </a:pPr>
            <a:r>
              <a:rPr lang="en-GB" dirty="0" smtClean="0">
                <a:solidFill>
                  <a:srgbClr val="FF0000"/>
                </a:solidFill>
              </a:rPr>
              <a:t>Is this correct?</a:t>
            </a:r>
          </a:p>
        </p:txBody>
      </p:sp>
    </p:spTree>
    <p:extLst>
      <p:ext uri="{BB962C8B-B14F-4D97-AF65-F5344CB8AC3E}">
        <p14:creationId xmlns:p14="http://schemas.microsoft.com/office/powerpoint/2010/main" val="1398968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Segnaposto contenuto 3"/>
              <p:cNvSpPr>
                <a:spLocks noGrp="1"/>
              </p:cNvSpPr>
              <p:nvPr>
                <p:ph sz="quarter" idx="13"/>
              </p:nvPr>
            </p:nvSpPr>
            <p:spPr>
              <a:xfrm>
                <a:off x="702733" y="1075267"/>
                <a:ext cx="8255000" cy="4955419"/>
              </a:xfrm>
            </p:spPr>
            <p:txBody>
              <a:bodyPr>
                <a:noAutofit/>
              </a:bodyPr>
              <a:lstStyle/>
              <a:p>
                <a:r>
                  <a:rPr lang="en-US" dirty="0" smtClean="0"/>
                  <a:t>Proposed by L. </a:t>
                </a:r>
                <a:r>
                  <a:rPr lang="en-US" dirty="0" err="1" smtClean="0"/>
                  <a:t>Zadeh</a:t>
                </a:r>
                <a:r>
                  <a:rPr lang="en-US" dirty="0" smtClean="0"/>
                  <a:t> (1978) as an extension of the fuzzy sets and fuzzy logic</a:t>
                </a:r>
                <a:endParaRPr lang="en-US" i="1" dirty="0" smtClean="0"/>
              </a:p>
              <a:p>
                <a:r>
                  <a:rPr lang="en-US" dirty="0" smtClean="0"/>
                  <a:t>The primitive object is the </a:t>
                </a:r>
                <a:r>
                  <a:rPr lang="en-US" i="1" dirty="0" smtClean="0"/>
                  <a:t>possibility distribution (PD)</a:t>
                </a:r>
                <a:r>
                  <a:rPr lang="en-US" dirty="0" smtClean="0"/>
                  <a:t>:</a:t>
                </a:r>
              </a:p>
              <a:p>
                <a:pPr marL="0" indent="0">
                  <a:buNone/>
                </a:pPr>
                <a:endParaRPr lang="en-US" dirty="0" smtClean="0"/>
              </a:p>
              <a:p>
                <a:pPr marL="0" indent="0">
                  <a:buNone/>
                </a:pPr>
                <a:endParaRPr lang="en-US" dirty="0" smtClean="0"/>
              </a:p>
              <a:p>
                <a:pPr marL="361950" indent="0">
                  <a:buNone/>
                </a:pPr>
                <a14:m>
                  <m:oMathPara xmlns:m="http://schemas.openxmlformats.org/officeDocument/2006/math">
                    <m:oMathParaPr>
                      <m:jc m:val="left"/>
                    </m:oMathParaPr>
                    <m:oMath xmlns:m="http://schemas.openxmlformats.org/officeDocument/2006/math">
                      <m:sSub>
                        <m:sSubPr>
                          <m:ctrlPr>
                            <a:rPr lang="en-US" sz="1800" b="0" i="1" smtClean="0">
                              <a:latin typeface="Cambria Math" panose="02040503050406030204" pitchFamily="18" charset="0"/>
                              <a:ea typeface="Cambria Math"/>
                            </a:rPr>
                          </m:ctrlPr>
                        </m:sSubPr>
                        <m:e>
                          <m:r>
                            <a:rPr lang="en-US" sz="1800" b="0" i="1" smtClean="0">
                              <a:latin typeface="Cambria Math" panose="02040503050406030204" pitchFamily="18" charset="0"/>
                              <a:ea typeface="Cambria Math"/>
                            </a:rPr>
                            <m:t>𝑟</m:t>
                          </m:r>
                        </m:e>
                        <m:sub>
                          <m:r>
                            <a:rPr lang="en-US" sz="1800" b="0" i="1" smtClean="0">
                              <a:latin typeface="Cambria Math" panose="02040503050406030204" pitchFamily="18" charset="0"/>
                              <a:ea typeface="Cambria Math"/>
                            </a:rPr>
                            <m:t>𝑋</m:t>
                          </m:r>
                        </m:sub>
                      </m:sSub>
                      <m:d>
                        <m:dPr>
                          <m:ctrlPr>
                            <a:rPr lang="en-US" sz="1800" b="0" i="1" smtClean="0">
                              <a:latin typeface="Cambria Math" panose="02040503050406030204" pitchFamily="18" charset="0"/>
                              <a:ea typeface="Cambria Math"/>
                            </a:rPr>
                          </m:ctrlPr>
                        </m:dPr>
                        <m:e>
                          <m:r>
                            <a:rPr lang="en-US" sz="1800" b="0" i="1" smtClean="0">
                              <a:latin typeface="Cambria Math" panose="02040503050406030204" pitchFamily="18" charset="0"/>
                              <a:ea typeface="Cambria Math"/>
                            </a:rPr>
                            <m:t>𝑥</m:t>
                          </m:r>
                        </m:e>
                      </m:d>
                      <m:r>
                        <a:rPr lang="en-US" sz="1800" b="0" i="1" smtClean="0">
                          <a:latin typeface="Cambria Math" panose="02040503050406030204" pitchFamily="18" charset="0"/>
                          <a:ea typeface="Cambria Math"/>
                        </a:rPr>
                        <m:t>=</m:t>
                      </m:r>
                      <m:r>
                        <m:rPr>
                          <m:sty m:val="p"/>
                        </m:rPr>
                        <a:rPr lang="en-US" sz="1800" b="0" i="0" smtClean="0">
                          <a:latin typeface="Cambria Math" panose="02040503050406030204" pitchFamily="18" charset="0"/>
                          <a:ea typeface="Cambria Math"/>
                        </a:rPr>
                        <m:t>Pos</m:t>
                      </m:r>
                      <m:d>
                        <m:dPr>
                          <m:ctrlPr>
                            <a:rPr lang="en-US" sz="1800" b="0" i="1" smtClean="0">
                              <a:latin typeface="Cambria Math" panose="02040503050406030204" pitchFamily="18" charset="0"/>
                              <a:ea typeface="Cambria Math"/>
                            </a:rPr>
                          </m:ctrlPr>
                        </m:dPr>
                        <m:e>
                          <m:r>
                            <a:rPr lang="en-US" sz="1800" b="0" i="1" smtClean="0">
                              <a:latin typeface="Cambria Math" panose="02040503050406030204" pitchFamily="18" charset="0"/>
                              <a:ea typeface="Cambria Math"/>
                            </a:rPr>
                            <m:t>𝑋</m:t>
                          </m:r>
                          <m:r>
                            <a:rPr lang="en-US" sz="1800" b="0" i="1" smtClean="0">
                              <a:latin typeface="Cambria Math" panose="02040503050406030204" pitchFamily="18" charset="0"/>
                              <a:ea typeface="Cambria Math"/>
                            </a:rPr>
                            <m:t>=</m:t>
                          </m:r>
                          <m:r>
                            <a:rPr lang="en-US" sz="1800" b="0" i="1" smtClean="0">
                              <a:latin typeface="Cambria Math" panose="02040503050406030204" pitchFamily="18" charset="0"/>
                              <a:ea typeface="Cambria Math"/>
                            </a:rPr>
                            <m:t>𝑥</m:t>
                          </m:r>
                        </m:e>
                      </m:d>
                      <m:r>
                        <a:rPr lang="en-US" sz="1800" b="0" i="1" smtClean="0">
                          <a:latin typeface="Cambria Math" panose="02040503050406030204" pitchFamily="18" charset="0"/>
                          <a:ea typeface="Cambria Math"/>
                        </a:rPr>
                        <m:t>,</m:t>
                      </m:r>
                      <m:r>
                        <a:rPr lang="en-US" sz="1800" b="0" i="1" smtClean="0">
                          <a:latin typeface="Cambria Math" panose="02040503050406030204" pitchFamily="18" charset="0"/>
                          <a:ea typeface="Cambria Math" panose="02040503050406030204" pitchFamily="18" charset="0"/>
                        </a:rPr>
                        <m:t>∈</m:t>
                      </m:r>
                      <m:d>
                        <m:dPr>
                          <m:begChr m:val="["/>
                          <m:endChr m:val="]"/>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0, 1</m:t>
                          </m:r>
                        </m:e>
                      </m:d>
                    </m:oMath>
                  </m:oMathPara>
                </a14:m>
                <a:endParaRPr lang="en-US" sz="1800" b="0" dirty="0" smtClean="0">
                  <a:ea typeface="Cambria Math" panose="02040503050406030204" pitchFamily="18" charset="0"/>
                </a:endParaRPr>
              </a:p>
              <a:p>
                <a:pPr marL="0" indent="0">
                  <a:buNone/>
                </a:pPr>
                <a:endParaRPr lang="en-US" dirty="0" smtClean="0"/>
              </a:p>
              <a:p>
                <a:pPr marL="0" indent="0">
                  <a:buNone/>
                </a:pPr>
                <a:endParaRPr lang="en-US" dirty="0" smtClean="0"/>
              </a:p>
              <a:p>
                <a:pPr marL="0" indent="0">
                  <a:buNone/>
                </a:pPr>
                <a:endParaRPr lang="en-US" dirty="0" smtClean="0"/>
              </a:p>
              <a:p>
                <a:r>
                  <a:rPr lang="en-US" dirty="0" smtClean="0"/>
                  <a:t>Formally, it is a generalization of the probability theory (</a:t>
                </a:r>
                <a:r>
                  <a:rPr lang="en-US" i="1" dirty="0" smtClean="0"/>
                  <a:t>imprecise probability</a:t>
                </a:r>
                <a:r>
                  <a:rPr lang="en-US" dirty="0" smtClean="0"/>
                  <a:t>):</a:t>
                </a:r>
              </a:p>
              <a:p>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sz="1800" b="0" i="0" smtClean="0">
                          <a:latin typeface="Cambria Math" panose="02040503050406030204" pitchFamily="18" charset="0"/>
                        </a:rPr>
                        <m:t>Nec</m:t>
                      </m:r>
                      <m:d>
                        <m:dPr>
                          <m:ctrlPr>
                            <a:rPr lang="en-US" sz="1800" b="0" i="1" smtClean="0">
                              <a:latin typeface="Cambria Math" panose="02040503050406030204" pitchFamily="18" charset="0"/>
                            </a:rPr>
                          </m:ctrlPr>
                        </m:dPr>
                        <m:e>
                          <m:r>
                            <a:rPr lang="en-US" sz="1800" b="0" i="1" smtClean="0">
                              <a:latin typeface="Cambria Math"/>
                            </a:rPr>
                            <m:t>𝐴</m:t>
                          </m:r>
                        </m:e>
                      </m:d>
                      <m:r>
                        <a:rPr lang="en-US" sz="1800" b="0" i="1" smtClean="0">
                          <a:latin typeface="Cambria Math" panose="02040503050406030204" pitchFamily="18" charset="0"/>
                        </a:rPr>
                        <m:t>=</m:t>
                      </m:r>
                      <m:sSub>
                        <m:sSubPr>
                          <m:ctrlPr>
                            <a:rPr lang="en-US" sz="1800" i="1">
                              <a:latin typeface="Cambria Math" panose="02040503050406030204" pitchFamily="18" charset="0"/>
                            </a:rPr>
                          </m:ctrlPr>
                        </m:sSubPr>
                        <m:e>
                          <m:r>
                            <m:rPr>
                              <m:sty m:val="p"/>
                            </m:rPr>
                            <a:rPr lang="en-US" sz="1800">
                              <a:latin typeface="Cambria Math"/>
                            </a:rPr>
                            <m:t>inf</m:t>
                          </m:r>
                        </m:e>
                        <m:sub>
                          <m:r>
                            <a:rPr lang="en-US" sz="1800" i="1">
                              <a:latin typeface="Cambria Math" panose="02040503050406030204" pitchFamily="18" charset="0"/>
                            </a:rPr>
                            <m:t>𝑥</m:t>
                          </m:r>
                          <m:r>
                            <a:rPr lang="en-US" sz="1800" i="1">
                              <a:latin typeface="Cambria Math"/>
                              <a:ea typeface="Cambria Math"/>
                            </a:rPr>
                            <m:t>∉</m:t>
                          </m:r>
                          <m:r>
                            <a:rPr lang="en-US" sz="1800" i="1">
                              <a:latin typeface="Cambria Math"/>
                              <a:ea typeface="Cambria Math"/>
                            </a:rPr>
                            <m:t>𝐴</m:t>
                          </m:r>
                        </m:sub>
                      </m:sSub>
                      <m:r>
                        <a:rPr lang="en-US" sz="1800" i="1">
                          <a:latin typeface="Cambria Math"/>
                        </a:rPr>
                        <m:t>1−</m:t>
                      </m:r>
                      <m:r>
                        <a:rPr lang="en-US" sz="1800" i="1">
                          <a:latin typeface="Cambria Math" panose="02040503050406030204" pitchFamily="18" charset="0"/>
                        </a:rPr>
                        <m:t>𝑟</m:t>
                      </m:r>
                      <m:d>
                        <m:dPr>
                          <m:ctrlPr>
                            <a:rPr lang="en-US" sz="1800" i="1">
                              <a:latin typeface="Cambria Math" panose="02040503050406030204" pitchFamily="18" charset="0"/>
                              <a:ea typeface="Cambria Math"/>
                            </a:rPr>
                          </m:ctrlPr>
                        </m:dPr>
                        <m:e>
                          <m:r>
                            <a:rPr lang="en-US" sz="1800" i="1">
                              <a:latin typeface="Cambria Math" panose="02040503050406030204" pitchFamily="18" charset="0"/>
                              <a:ea typeface="Cambria Math"/>
                            </a:rPr>
                            <m:t>𝑥</m:t>
                          </m:r>
                        </m:e>
                      </m:d>
                      <m:r>
                        <a:rPr lang="en-US" sz="1800" b="0" i="1" smtClean="0">
                          <a:latin typeface="Cambria Math" panose="02040503050406030204" pitchFamily="18" charset="0"/>
                          <a:ea typeface="Cambria Math"/>
                        </a:rPr>
                        <m:t>      </m:t>
                      </m:r>
                      <m:r>
                        <a:rPr lang="en-US" sz="1800" b="0" i="1" smtClean="0">
                          <a:latin typeface="Cambria Math"/>
                          <a:ea typeface="Cambria Math"/>
                        </a:rPr>
                        <m:t>≤</m:t>
                      </m:r>
                      <m:r>
                        <a:rPr lang="en-US" sz="1800" b="0" i="1" smtClean="0">
                          <a:latin typeface="Cambria Math"/>
                          <a:ea typeface="Cambria Math"/>
                        </a:rPr>
                        <m:t>𝑃</m:t>
                      </m:r>
                      <m:d>
                        <m:dPr>
                          <m:ctrlPr>
                            <a:rPr lang="en-US" sz="1800" b="0" i="1" smtClean="0">
                              <a:latin typeface="Cambria Math" panose="02040503050406030204" pitchFamily="18" charset="0"/>
                              <a:ea typeface="Cambria Math"/>
                            </a:rPr>
                          </m:ctrlPr>
                        </m:dPr>
                        <m:e>
                          <m:r>
                            <a:rPr lang="en-US" sz="1800" b="0" i="1" smtClean="0">
                              <a:latin typeface="Cambria Math"/>
                              <a:ea typeface="Cambria Math"/>
                            </a:rPr>
                            <m:t>𝐴</m:t>
                          </m:r>
                        </m:e>
                      </m:d>
                      <m:r>
                        <a:rPr lang="en-US" sz="1800" b="0" i="1" smtClean="0">
                          <a:latin typeface="Cambria Math"/>
                          <a:ea typeface="Cambria Math"/>
                        </a:rPr>
                        <m:t>≤</m:t>
                      </m:r>
                      <m:r>
                        <a:rPr lang="en-US" sz="1800" b="0" i="0" smtClean="0">
                          <a:latin typeface="Cambria Math" panose="02040503050406030204" pitchFamily="18" charset="0"/>
                          <a:ea typeface="Cambria Math"/>
                        </a:rPr>
                        <m:t>       </m:t>
                      </m:r>
                      <m:r>
                        <m:rPr>
                          <m:sty m:val="p"/>
                        </m:rPr>
                        <a:rPr lang="en-US" sz="1800" b="0" i="0" smtClean="0">
                          <a:latin typeface="Cambria Math" panose="02040503050406030204" pitchFamily="18" charset="0"/>
                          <a:ea typeface="Cambria Math"/>
                        </a:rPr>
                        <m:t>Pos</m:t>
                      </m:r>
                      <m:d>
                        <m:dPr>
                          <m:ctrlPr>
                            <a:rPr lang="en-US" sz="1800" b="0" i="1" smtClean="0">
                              <a:latin typeface="Cambria Math" panose="02040503050406030204" pitchFamily="18" charset="0"/>
                              <a:ea typeface="Cambria Math"/>
                            </a:rPr>
                          </m:ctrlPr>
                        </m:dPr>
                        <m:e>
                          <m:r>
                            <a:rPr lang="en-US" sz="1800" b="0" i="1" smtClean="0">
                              <a:latin typeface="Cambria Math"/>
                              <a:ea typeface="Cambria Math"/>
                            </a:rPr>
                            <m:t>𝐴</m:t>
                          </m:r>
                        </m:e>
                      </m:d>
                      <m:r>
                        <a:rPr lang="en-US" sz="1800" b="0" i="1" smtClean="0">
                          <a:latin typeface="Cambria Math" panose="02040503050406030204" pitchFamily="18" charset="0"/>
                          <a:ea typeface="Cambria Math"/>
                        </a:rPr>
                        <m:t>=</m:t>
                      </m:r>
                      <m:sSub>
                        <m:sSubPr>
                          <m:ctrlPr>
                            <a:rPr lang="en-US" sz="1800" i="1">
                              <a:latin typeface="Cambria Math" panose="02040503050406030204" pitchFamily="18" charset="0"/>
                              <a:ea typeface="Cambria Math"/>
                            </a:rPr>
                          </m:ctrlPr>
                        </m:sSubPr>
                        <m:e>
                          <m:r>
                            <m:rPr>
                              <m:sty m:val="p"/>
                            </m:rPr>
                            <a:rPr lang="en-US" sz="1800">
                              <a:latin typeface="Cambria Math"/>
                              <a:ea typeface="Cambria Math"/>
                            </a:rPr>
                            <m:t>sup</m:t>
                          </m:r>
                        </m:e>
                        <m:sub>
                          <m:r>
                            <a:rPr lang="en-US" sz="1800" i="1">
                              <a:latin typeface="Cambria Math" panose="02040503050406030204" pitchFamily="18" charset="0"/>
                              <a:ea typeface="Cambria Math"/>
                            </a:rPr>
                            <m:t>𝑥</m:t>
                          </m:r>
                          <m:r>
                            <a:rPr lang="en-US" sz="1800" i="1">
                              <a:latin typeface="Cambria Math"/>
                              <a:ea typeface="Cambria Math"/>
                            </a:rPr>
                            <m:t>∈</m:t>
                          </m:r>
                          <m:r>
                            <a:rPr lang="en-US" sz="1800" i="1">
                              <a:latin typeface="Cambria Math"/>
                              <a:ea typeface="Cambria Math"/>
                            </a:rPr>
                            <m:t>𝐴</m:t>
                          </m:r>
                        </m:sub>
                      </m:sSub>
                      <m:r>
                        <a:rPr lang="en-US" sz="1800" i="1">
                          <a:latin typeface="Cambria Math"/>
                          <a:ea typeface="Cambria Math"/>
                        </a:rPr>
                        <m:t> </m:t>
                      </m:r>
                      <m:r>
                        <a:rPr lang="en-US" sz="1800" i="1">
                          <a:latin typeface="Cambria Math" panose="02040503050406030204" pitchFamily="18" charset="0"/>
                          <a:ea typeface="Cambria Math"/>
                        </a:rPr>
                        <m:t>𝑟</m:t>
                      </m:r>
                      <m:d>
                        <m:dPr>
                          <m:ctrlPr>
                            <a:rPr lang="en-US" sz="1800" i="1">
                              <a:latin typeface="Cambria Math" panose="02040503050406030204" pitchFamily="18" charset="0"/>
                              <a:ea typeface="Cambria Math"/>
                            </a:rPr>
                          </m:ctrlPr>
                        </m:dPr>
                        <m:e>
                          <m:r>
                            <a:rPr lang="en-US" sz="1800" i="1">
                              <a:latin typeface="Cambria Math" panose="02040503050406030204" pitchFamily="18" charset="0"/>
                              <a:ea typeface="Cambria Math"/>
                            </a:rPr>
                            <m:t>𝑥</m:t>
                          </m:r>
                        </m:e>
                      </m:d>
                    </m:oMath>
                  </m:oMathPara>
                </a14:m>
                <a:endParaRPr lang="en-US" sz="1800" dirty="0" smtClean="0">
                  <a:ea typeface="Cambria Math"/>
                </a:endParaRPr>
              </a:p>
              <a:p>
                <a:pPr lvl="1"/>
                <a:r>
                  <a:rPr lang="en-US" sz="1800" dirty="0" smtClean="0">
                    <a:ea typeface="Cambria Math"/>
                  </a:rPr>
                  <a:t>i.e. there is a family of </a:t>
                </a:r>
                <a14:m>
                  <m:oMath xmlns:m="http://schemas.openxmlformats.org/officeDocument/2006/math">
                    <m:r>
                      <a:rPr lang="en-US" sz="1800" b="0" i="1" smtClean="0">
                        <a:latin typeface="Cambria Math"/>
                        <a:ea typeface="Cambria Math"/>
                      </a:rPr>
                      <m:t>𝑝</m:t>
                    </m:r>
                    <m:r>
                      <a:rPr lang="en-US" sz="1800" b="0" i="1" smtClean="0">
                        <a:latin typeface="Cambria Math"/>
                        <a:ea typeface="Cambria Math"/>
                      </a:rPr>
                      <m:t>(</m:t>
                    </m:r>
                    <m:r>
                      <a:rPr lang="en-US" sz="1800" b="0" i="1" smtClean="0">
                        <a:latin typeface="Cambria Math" panose="02040503050406030204" pitchFamily="18" charset="0"/>
                        <a:ea typeface="Cambria Math"/>
                      </a:rPr>
                      <m:t>𝑥</m:t>
                    </m:r>
                    <m:r>
                      <a:rPr lang="en-US" sz="1800" b="0" i="1" smtClean="0">
                        <a:latin typeface="Cambria Math"/>
                        <a:ea typeface="Cambria Math"/>
                      </a:rPr>
                      <m:t>)</m:t>
                    </m:r>
                  </m:oMath>
                </a14:m>
                <a:r>
                  <a:rPr lang="en-US" sz="1800" b="0" dirty="0" smtClean="0">
                    <a:ea typeface="Cambria Math"/>
                  </a:rPr>
                  <a:t> consistent with a given </a:t>
                </a:r>
                <a14:m>
                  <m:oMath xmlns:m="http://schemas.openxmlformats.org/officeDocument/2006/math">
                    <m:r>
                      <a:rPr lang="en-US" sz="1800" b="0" i="1" smtClean="0">
                        <a:latin typeface="Cambria Math" panose="02040503050406030204" pitchFamily="18" charset="0"/>
                        <a:ea typeface="Cambria Math"/>
                      </a:rPr>
                      <m:t>𝑟</m:t>
                    </m:r>
                    <m:r>
                      <a:rPr lang="en-US" sz="1800" b="0" i="1" smtClean="0">
                        <a:latin typeface="Cambria Math"/>
                        <a:ea typeface="Cambria Math"/>
                      </a:rPr>
                      <m:t>(</m:t>
                    </m:r>
                    <m:r>
                      <a:rPr lang="en-US" sz="1800" b="0" i="1" smtClean="0">
                        <a:latin typeface="Cambria Math" panose="02040503050406030204" pitchFamily="18" charset="0"/>
                        <a:ea typeface="Cambria Math"/>
                      </a:rPr>
                      <m:t>𝑥</m:t>
                    </m:r>
                    <m:r>
                      <a:rPr lang="en-US" sz="1800" b="0" i="1" smtClean="0">
                        <a:latin typeface="Cambria Math"/>
                        <a:ea typeface="Cambria Math"/>
                      </a:rPr>
                      <m:t>)</m:t>
                    </m:r>
                  </m:oMath>
                </a14:m>
                <a:endParaRPr lang="en-US" sz="1800" b="0" dirty="0" smtClean="0">
                  <a:ea typeface="Cambria Math"/>
                </a:endParaRPr>
              </a:p>
            </p:txBody>
          </p:sp>
        </mc:Choice>
        <mc:Fallback xmlns="">
          <p:sp>
            <p:nvSpPr>
              <p:cNvPr id="4" name="Segnaposto contenuto 3"/>
              <p:cNvSpPr>
                <a:spLocks noGrp="1" noRot="1" noChangeAspect="1" noMove="1" noResize="1" noEditPoints="1" noAdjustHandles="1" noChangeArrowheads="1" noChangeShapeType="1" noTextEdit="1"/>
              </p:cNvSpPr>
              <p:nvPr>
                <p:ph sz="quarter" idx="13"/>
              </p:nvPr>
            </p:nvSpPr>
            <p:spPr>
              <a:xfrm>
                <a:off x="702733" y="1075267"/>
                <a:ext cx="8255000" cy="4955419"/>
              </a:xfrm>
              <a:blipFill rotWithShape="0">
                <a:blip r:embed="rId2"/>
                <a:stretch>
                  <a:fillRect t="-492" r="-1256"/>
                </a:stretch>
              </a:blipFill>
            </p:spPr>
            <p:txBody>
              <a:bodyPr/>
              <a:lstStyle/>
              <a:p>
                <a:r>
                  <a:rPr lang="en-GB">
                    <a:noFill/>
                  </a:rPr>
                  <a:t> </a:t>
                </a:r>
              </a:p>
            </p:txBody>
          </p:sp>
        </mc:Fallback>
      </mc:AlternateContent>
      <p:sp>
        <p:nvSpPr>
          <p:cNvPr id="2" name="Titolo 1"/>
          <p:cNvSpPr>
            <a:spLocks noGrp="1"/>
          </p:cNvSpPr>
          <p:nvPr>
            <p:ph type="title"/>
          </p:nvPr>
        </p:nvSpPr>
        <p:spPr/>
        <p:txBody>
          <a:bodyPr>
            <a:normAutofit/>
          </a:bodyPr>
          <a:lstStyle/>
          <a:p>
            <a:r>
              <a:rPr lang="en-US" sz="3000" spc="-150" dirty="0" smtClean="0"/>
              <a:t>The RFV approach: Possibility theory</a:t>
            </a:r>
            <a:endParaRPr lang="en-US" sz="3000" dirty="0"/>
          </a:p>
        </p:txBody>
      </p:sp>
      <p:sp>
        <p:nvSpPr>
          <p:cNvPr id="3" name="Segnaposto numero diapositiva 2"/>
          <p:cNvSpPr>
            <a:spLocks noGrp="1"/>
          </p:cNvSpPr>
          <p:nvPr>
            <p:ph type="sldNum" sz="quarter" idx="10"/>
          </p:nvPr>
        </p:nvSpPr>
        <p:spPr/>
        <p:txBody>
          <a:bodyPr/>
          <a:lstStyle/>
          <a:p>
            <a:pPr>
              <a:defRPr/>
            </a:pPr>
            <a:fld id="{4EF1CF86-86FD-4599-A240-5716EA3E70BE}" type="slidenum">
              <a:rPr lang="it-IT" smtClean="0"/>
              <a:pPr>
                <a:defRPr/>
              </a:pPr>
              <a:t>9</a:t>
            </a:fld>
            <a:endParaRPr lang="it-IT" dirty="0"/>
          </a:p>
        </p:txBody>
      </p:sp>
      <p:pic>
        <p:nvPicPr>
          <p:cNvPr id="8" name="Immagin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93383" y="2294265"/>
            <a:ext cx="4069617" cy="1991360"/>
          </a:xfrm>
          <a:prstGeom prst="rect">
            <a:avLst/>
          </a:prstGeom>
        </p:spPr>
      </p:pic>
    </p:spTree>
    <p:extLst>
      <p:ext uri="{BB962C8B-B14F-4D97-AF65-F5344CB8AC3E}">
        <p14:creationId xmlns:p14="http://schemas.microsoft.com/office/powerpoint/2010/main" val="379437789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132</TotalTime>
  <Words>960</Words>
  <Application>Microsoft Office PowerPoint</Application>
  <PresentationFormat>On-screen Show (4:3)</PresentationFormat>
  <Paragraphs>311</Paragraphs>
  <Slides>31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Cambria Math</vt:lpstr>
      <vt:lpstr>Times</vt:lpstr>
      <vt:lpstr>Wingdings</vt:lpstr>
      <vt:lpstr>CERNCorporate4-3</vt:lpstr>
      <vt:lpstr>A new approach to uncertainty evaluation in complex measurement systems</vt:lpstr>
      <vt:lpstr>Framework</vt:lpstr>
      <vt:lpstr>Framework</vt:lpstr>
      <vt:lpstr>Example: the Ming vase</vt:lpstr>
      <vt:lpstr>The Evidence Theory</vt:lpstr>
      <vt:lpstr>Example: the Ming vase</vt:lpstr>
      <vt:lpstr>Example: the Ming vase</vt:lpstr>
      <vt:lpstr>Example: uncompensated systematic effect</vt:lpstr>
      <vt:lpstr>The RFV approach: Possibility theory</vt:lpstr>
      <vt:lpstr>The RFV approach: PDs</vt:lpstr>
      <vt:lpstr>The RFV approach : RFVs</vt:lpstr>
      <vt:lpstr>PowerPoint Presentation</vt:lpstr>
      <vt:lpstr>Uncertainty propagation</vt:lpstr>
      <vt:lpstr>Internal joint PD, independent variables</vt:lpstr>
      <vt:lpstr>Internal joint PD, correlated variables</vt:lpstr>
      <vt:lpstr>Random joint PD</vt:lpstr>
      <vt:lpstr>1-D probability-possibility transformation</vt:lpstr>
      <vt:lpstr>2-D probability-possibility transformation</vt:lpstr>
      <vt:lpstr>Random joint PD, independent variables</vt:lpstr>
      <vt:lpstr>Random joint PD, correlated variables</vt:lpstr>
      <vt:lpstr>PowerPoint Presentation</vt:lpstr>
      <vt:lpstr>Conditional RFVs</vt:lpstr>
      <vt:lpstr>Conditional RFVs</vt:lpstr>
      <vt:lpstr>Example 3</vt:lpstr>
      <vt:lpstr>PowerPoint Presentation</vt:lpstr>
      <vt:lpstr>Measurement example</vt:lpstr>
      <vt:lpstr>Measurement example</vt:lpstr>
      <vt:lpstr>Measurement example</vt:lpstr>
      <vt:lpstr>Measurement example</vt:lpstr>
      <vt:lpstr>Comparison with Monte Carlo simulations</vt:lpstr>
      <vt:lpstr>Comparison with Monte Carlo simulations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Prioli</dc:creator>
  <cp:lastModifiedBy>Marco Prioli</cp:lastModifiedBy>
  <cp:revision>20</cp:revision>
  <dcterms:created xsi:type="dcterms:W3CDTF">2015-10-21T14:18:16Z</dcterms:created>
  <dcterms:modified xsi:type="dcterms:W3CDTF">2015-10-22T08:28:50Z</dcterms:modified>
</cp:coreProperties>
</file>