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10"/>
  </p:notesMasterIdLst>
  <p:sldIdLst>
    <p:sldId id="256" r:id="rId2"/>
    <p:sldId id="257" r:id="rId3"/>
    <p:sldId id="280" r:id="rId4"/>
    <p:sldId id="270" r:id="rId5"/>
    <p:sldId id="281" r:id="rId6"/>
    <p:sldId id="273" r:id="rId7"/>
    <p:sldId id="275" r:id="rId8"/>
    <p:sldId id="268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5326" autoAdjust="0"/>
  </p:normalViewPr>
  <p:slideViewPr>
    <p:cSldViewPr snapToGrid="0">
      <p:cViewPr>
        <p:scale>
          <a:sx n="100" d="100"/>
          <a:sy n="100" d="100"/>
        </p:scale>
        <p:origin x="-1158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882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882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882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882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173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6226-80AF-47A5-866A-852BB40FBA7F}" type="datetimeFigureOut">
              <a:rPr lang="pl-PL" smtClean="0"/>
              <a:t>2015-03-12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mp"/><Relationship Id="rId5" Type="http://schemas.openxmlformats.org/officeDocument/2006/relationships/image" Target="../media/image8.tm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18" Type="http://schemas.openxmlformats.org/officeDocument/2006/relationships/image" Target="../media/image27.gif"/><Relationship Id="rId3" Type="http://schemas.openxmlformats.org/officeDocument/2006/relationships/image" Target="../media/image15.png"/><Relationship Id="rId7" Type="http://schemas.openxmlformats.org/officeDocument/2006/relationships/image" Target="../media/image8.tmp"/><Relationship Id="rId12" Type="http://schemas.openxmlformats.org/officeDocument/2006/relationships/image" Target="../media/image19.gif"/><Relationship Id="rId17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en-GB" sz="4800" dirty="0" smtClean="0"/>
              <a:t>Coupling of 2D and 3D quench models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764280"/>
            <a:ext cx="12192000" cy="2103122"/>
          </a:xfrm>
        </p:spPr>
        <p:txBody>
          <a:bodyPr>
            <a:normAutofit lnSpcReduction="10000"/>
          </a:bodyPr>
          <a:lstStyle/>
          <a:p>
            <a:pPr algn="r"/>
            <a:r>
              <a:rPr lang="pl-PL" u="sng" dirty="0" smtClean="0"/>
              <a:t>Michał Maciejewski</a:t>
            </a:r>
            <a:endParaRPr lang="en-GB" u="sng" dirty="0" smtClean="0"/>
          </a:p>
          <a:p>
            <a:pPr algn="r"/>
            <a:r>
              <a:rPr lang="en-GB" dirty="0" smtClean="0"/>
              <a:t>Bernhard Auchmann</a:t>
            </a:r>
            <a:endParaRPr lang="pl-PL" dirty="0" smtClean="0"/>
          </a:p>
          <a:p>
            <a:pPr algn="r"/>
            <a:r>
              <a:rPr lang="pl-PL" dirty="0" smtClean="0"/>
              <a:t>TE-MPE-PE</a:t>
            </a:r>
          </a:p>
          <a:p>
            <a:endParaRPr lang="pl-PL" dirty="0" smtClean="0"/>
          </a:p>
          <a:p>
            <a:r>
              <a:rPr lang="en-GB" dirty="0" smtClean="0"/>
              <a:t>12</a:t>
            </a:r>
            <a:r>
              <a:rPr lang="pl-PL" dirty="0" smtClean="0"/>
              <a:t>.</a:t>
            </a:r>
            <a:r>
              <a:rPr lang="en-GB" dirty="0" smtClean="0"/>
              <a:t>03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Proof-of-concept project</a:t>
            </a:r>
            <a:endParaRPr lang="en-GB" sz="4000" b="0" dirty="0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141316" y="1133475"/>
            <a:ext cx="12050684" cy="3565525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2800" b="1" dirty="0" smtClean="0"/>
              <a:t>The Challenge:</a:t>
            </a:r>
            <a:r>
              <a:rPr lang="en-GB" sz="2800" dirty="0" smtClean="0"/>
              <a:t> Couple existing 2D electromagnetic and 3D thermal 			        </a:t>
            </a:r>
            <a:r>
              <a:rPr lang="pl-PL" sz="2800" dirty="0" smtClean="0"/>
              <a:t>         </a:t>
            </a:r>
            <a:r>
              <a:rPr lang="en-GB" sz="2800" dirty="0" smtClean="0"/>
              <a:t>models in order to enhance our modelling capabilities.</a:t>
            </a:r>
          </a:p>
          <a:p>
            <a:pPr>
              <a:lnSpc>
                <a:spcPct val="150000"/>
              </a:lnSpc>
            </a:pPr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en-GB" sz="2800" b="1" dirty="0" smtClean="0"/>
              <a:t>The Solution:</a:t>
            </a:r>
            <a:r>
              <a:rPr lang="en-GB" sz="2800" dirty="0" smtClean="0"/>
              <a:t> </a:t>
            </a:r>
            <a:r>
              <a:rPr lang="en-GB" sz="2800" dirty="0" smtClean="0"/>
              <a:t>Learn and employ </a:t>
            </a:r>
            <a:r>
              <a:rPr lang="en-GB" sz="2800" dirty="0" smtClean="0"/>
              <a:t>existing </a:t>
            </a:r>
            <a:r>
              <a:rPr lang="pl-PL" sz="2800" dirty="0" smtClean="0"/>
              <a:t>industrial </a:t>
            </a:r>
            <a:r>
              <a:rPr lang="en-GB" sz="2800" dirty="0" smtClean="0"/>
              <a:t>standards and tools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    (</a:t>
            </a:r>
            <a:r>
              <a:rPr lang="pl-PL" sz="2800" dirty="0" smtClean="0"/>
              <a:t>FMI,</a:t>
            </a:r>
            <a:r>
              <a:rPr lang="en-GB" sz="2800" dirty="0" smtClean="0"/>
              <a:t> </a:t>
            </a:r>
            <a:r>
              <a:rPr lang="en-GB" sz="2800" dirty="0" err="1" smtClean="0"/>
              <a:t>MpCCI</a:t>
            </a:r>
            <a:r>
              <a:rPr lang="pl-PL" sz="2800" dirty="0" smtClean="0"/>
              <a:t>, etc.</a:t>
            </a:r>
            <a:r>
              <a:rPr lang="en-GB" sz="2800" dirty="0" smtClean="0"/>
              <a:t>)</a:t>
            </a:r>
            <a:r>
              <a:rPr lang="pl-PL" sz="2800" dirty="0" smtClean="0"/>
              <a:t> </a:t>
            </a:r>
            <a:r>
              <a:rPr lang="en-GB" sz="2800" dirty="0" smtClean="0"/>
              <a:t>to build a quench-co-simulation framework.</a:t>
            </a:r>
          </a:p>
        </p:txBody>
      </p:sp>
    </p:spTree>
    <p:extLst>
      <p:ext uri="{BB962C8B-B14F-4D97-AF65-F5344CB8AC3E}">
        <p14:creationId xmlns:p14="http://schemas.microsoft.com/office/powerpoint/2010/main" val="217404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ojects\lhccm\MQXF\Output\Simulation Results\BTotal\CLIQ_2D_BTotal_1292_after_0ms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5" r="9445"/>
          <a:stretch/>
        </p:blipFill>
        <p:spPr bwMode="auto">
          <a:xfrm>
            <a:off x="6565166" y="1133555"/>
            <a:ext cx="5052142" cy="445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Building Blocks - QSF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85750" y="1104900"/>
            <a:ext cx="5645150" cy="4491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33575" y="1079421"/>
            <a:ext cx="248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Standalone magnet</a:t>
            </a:r>
            <a:endParaRPr lang="en-GB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181725" y="5596414"/>
            <a:ext cx="4022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*Migration of PSpice RB Circuit in progress</a:t>
            </a:r>
            <a:endParaRPr lang="en-GB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285750" y="1491139"/>
            <a:ext cx="5645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2D </a:t>
            </a:r>
            <a:r>
              <a:rPr lang="en-GB" dirty="0" smtClean="0"/>
              <a:t>representation with </a:t>
            </a:r>
            <a:r>
              <a:rPr lang="en-GB" dirty="0"/>
              <a:t>f</a:t>
            </a:r>
            <a:r>
              <a:rPr lang="en-GB" dirty="0" smtClean="0"/>
              <a:t>ield </a:t>
            </a:r>
            <a:r>
              <a:rPr lang="en-GB" dirty="0" smtClean="0"/>
              <a:t>map from </a:t>
            </a:r>
            <a:r>
              <a:rPr lang="en-GB" dirty="0" smtClean="0"/>
              <a:t>ROXIE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Lumped-element </a:t>
            </a:r>
            <a:r>
              <a:rPr lang="en-GB" dirty="0"/>
              <a:t>electro-thermal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Includes </a:t>
            </a:r>
            <a:r>
              <a:rPr lang="en-GB" dirty="0" smtClean="0"/>
              <a:t>ISCL, IFCL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Turn sub-division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CLIQ, EE, QH, diode</a:t>
            </a:r>
            <a:r>
              <a:rPr lang="pl-PL" dirty="0"/>
              <a:t>, parallel </a:t>
            </a:r>
            <a:r>
              <a:rPr lang="pl-PL" dirty="0" smtClean="0"/>
              <a:t>resistor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85750" y="1453039"/>
            <a:ext cx="56451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5" r="4805" b="1394"/>
          <a:stretch/>
        </p:blipFill>
        <p:spPr bwMode="auto">
          <a:xfrm>
            <a:off x="1189043" y="2949113"/>
            <a:ext cx="3831843" cy="257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734876" y="3758592"/>
            <a:ext cx="5020946" cy="758191"/>
            <a:chOff x="3585528" y="3049909"/>
            <a:chExt cx="5020946" cy="758191"/>
          </a:xfrm>
        </p:grpSpPr>
        <p:grpSp>
          <p:nvGrpSpPr>
            <p:cNvPr id="49" name="Group 48"/>
            <p:cNvGrpSpPr/>
            <p:nvPr/>
          </p:nvGrpSpPr>
          <p:grpSpPr>
            <a:xfrm>
              <a:off x="3585528" y="3049909"/>
              <a:ext cx="5020946" cy="758191"/>
              <a:chOff x="119504" y="2668430"/>
              <a:chExt cx="5020978" cy="758827"/>
            </a:xfrm>
          </p:grpSpPr>
          <p:sp>
            <p:nvSpPr>
              <p:cNvPr id="50" name="Pole tekstowe 169"/>
              <p:cNvSpPr txBox="1"/>
              <p:nvPr/>
            </p:nvSpPr>
            <p:spPr>
              <a:xfrm>
                <a:off x="3876832" y="2862107"/>
                <a:ext cx="1263650" cy="5651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Electrical</a:t>
                </a:r>
                <a:br>
                  <a:rPr kumimoji="0" 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kumimoji="0" 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Sub-network</a:t>
                </a:r>
                <a:endParaRPr kumimoji="0" lang="pl-PL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19504" y="2668430"/>
                <a:ext cx="3366646" cy="720727"/>
                <a:chOff x="119504" y="2668430"/>
                <a:chExt cx="3366646" cy="720727"/>
              </a:xfrm>
            </p:grpSpPr>
            <p:grpSp>
              <p:nvGrpSpPr>
                <p:cNvPr id="52" name="Grupa 318"/>
                <p:cNvGrpSpPr/>
                <p:nvPr/>
              </p:nvGrpSpPr>
              <p:grpSpPr>
                <a:xfrm>
                  <a:off x="676324" y="2956424"/>
                  <a:ext cx="415926" cy="215900"/>
                  <a:chOff x="0" y="0"/>
                  <a:chExt cx="540630" cy="222350"/>
                </a:xfrm>
              </p:grpSpPr>
              <p:sp>
                <p:nvSpPr>
                  <p:cNvPr id="60" name="Łuk 319"/>
                  <p:cNvSpPr/>
                  <p:nvPr/>
                </p:nvSpPr>
                <p:spPr>
                  <a:xfrm>
                    <a:off x="0" y="6350"/>
                    <a:ext cx="180210" cy="216000"/>
                  </a:xfrm>
                  <a:prstGeom prst="arc">
                    <a:avLst>
                      <a:gd name="adj1" fmla="val 10877445"/>
                      <a:gd name="adj2" fmla="val 0"/>
                    </a:avLst>
                  </a:prstGeom>
                  <a:noFill/>
                  <a:ln w="19050" cap="flat" cmpd="sng" algn="ctr">
                    <a:solidFill>
                      <a:srgbClr val="5B9BD5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l-PL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1" name="Łuk 320"/>
                  <p:cNvSpPr/>
                  <p:nvPr/>
                </p:nvSpPr>
                <p:spPr>
                  <a:xfrm>
                    <a:off x="180210" y="3175"/>
                    <a:ext cx="180210" cy="216000"/>
                  </a:xfrm>
                  <a:prstGeom prst="arc">
                    <a:avLst>
                      <a:gd name="adj1" fmla="val 10877445"/>
                      <a:gd name="adj2" fmla="val 0"/>
                    </a:avLst>
                  </a:prstGeom>
                  <a:noFill/>
                  <a:ln w="19050" cap="flat" cmpd="sng" algn="ctr">
                    <a:solidFill>
                      <a:srgbClr val="5B9BD5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l-PL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2" name="Łuk 321"/>
                  <p:cNvSpPr/>
                  <p:nvPr/>
                </p:nvSpPr>
                <p:spPr>
                  <a:xfrm>
                    <a:off x="360420" y="0"/>
                    <a:ext cx="180210" cy="216000"/>
                  </a:xfrm>
                  <a:prstGeom prst="arc">
                    <a:avLst>
                      <a:gd name="adj1" fmla="val 10877445"/>
                      <a:gd name="adj2" fmla="val 0"/>
                    </a:avLst>
                  </a:prstGeom>
                  <a:noFill/>
                  <a:ln w="19050" cap="flat" cmpd="sng" algn="ctr">
                    <a:solidFill>
                      <a:srgbClr val="5B9BD5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l-PL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53" name="Łącznik prosty 322"/>
                <p:cNvCxnSpPr/>
                <p:nvPr/>
              </p:nvCxnSpPr>
              <p:spPr>
                <a:xfrm flipH="1">
                  <a:off x="1092250" y="3061047"/>
                  <a:ext cx="239390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Łącznik prosty 323"/>
                <p:cNvCxnSpPr/>
                <p:nvPr/>
              </p:nvCxnSpPr>
              <p:spPr>
                <a:xfrm flipH="1" flipV="1">
                  <a:off x="381676" y="3059201"/>
                  <a:ext cx="29464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55" name="Pole tekstowe 138"/>
                <p:cNvSpPr txBox="1"/>
                <p:nvPr/>
              </p:nvSpPr>
              <p:spPr>
                <a:xfrm>
                  <a:off x="691610" y="2668430"/>
                  <a:ext cx="412115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l-PL" sz="1000" b="0" i="1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L</a:t>
                  </a:r>
                  <a:r>
                    <a:rPr kumimoji="0" lang="pl-PL" sz="10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1</a:t>
                  </a:r>
                  <a:endParaRPr kumimoji="0" lang="pl-PL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sp>
              <p:nvSpPr>
                <p:cNvPr id="56" name="Pole tekstowe 138"/>
                <p:cNvSpPr txBox="1"/>
                <p:nvPr/>
              </p:nvSpPr>
              <p:spPr>
                <a:xfrm>
                  <a:off x="1470608" y="3077572"/>
                  <a:ext cx="412115" cy="31158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l-PL" sz="1000" b="0" i="1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R</a:t>
                  </a:r>
                  <a:r>
                    <a:rPr kumimoji="0" lang="pl-PL" sz="10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1</a:t>
                  </a:r>
                  <a:endParaRPr kumimoji="0" lang="pl-PL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sp>
              <p:nvSpPr>
                <p:cNvPr id="57" name="Pole tekstowe 138"/>
                <p:cNvSpPr txBox="1"/>
                <p:nvPr/>
              </p:nvSpPr>
              <p:spPr>
                <a:xfrm>
                  <a:off x="1851924" y="2795922"/>
                  <a:ext cx="412115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l-PL" sz="1000" b="0" i="1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i</a:t>
                  </a:r>
                  <a:r>
                    <a:rPr kumimoji="0" lang="pl-PL" sz="1000" b="0" i="0" u="none" strike="noStrike" kern="0" cap="none" spc="0" normalizeH="0" baseline="-2500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+mn-cs"/>
                    </a:rPr>
                    <a:t>1</a:t>
                  </a:r>
                  <a:endParaRPr kumimoji="0" lang="pl-PL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sp>
              <p:nvSpPr>
                <p:cNvPr id="58" name="Prostokąt 404"/>
                <p:cNvSpPr/>
                <p:nvPr/>
              </p:nvSpPr>
              <p:spPr>
                <a:xfrm rot="5400000">
                  <a:off x="1571223" y="2896177"/>
                  <a:ext cx="151130" cy="315595"/>
                </a:xfrm>
                <a:prstGeom prst="rect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l-PL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9" name="Łącznik prosty 299"/>
                <p:cNvCxnSpPr/>
                <p:nvPr/>
              </p:nvCxnSpPr>
              <p:spPr>
                <a:xfrm>
                  <a:off x="119504" y="3061290"/>
                  <a:ext cx="21590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5B9BD5"/>
                  </a:solidFill>
                  <a:prstDash val="sysDash"/>
                  <a:miter lim="800000"/>
                </a:ln>
                <a:effectLst/>
              </p:spPr>
            </p:cxnSp>
          </p:grpSp>
        </p:grpSp>
        <p:cxnSp>
          <p:nvCxnSpPr>
            <p:cNvPr id="65" name="Łącznik prosty ze strzałką 324"/>
            <p:cNvCxnSpPr/>
            <p:nvPr/>
          </p:nvCxnSpPr>
          <p:spPr>
            <a:xfrm>
              <a:off x="5450417" y="3440114"/>
              <a:ext cx="114300" cy="3175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35" name="Group 134"/>
          <p:cNvGrpSpPr/>
          <p:nvPr/>
        </p:nvGrpSpPr>
        <p:grpSpPr>
          <a:xfrm>
            <a:off x="6730679" y="3924296"/>
            <a:ext cx="5196839" cy="1699894"/>
            <a:chOff x="105370" y="2802151"/>
            <a:chExt cx="5196880" cy="1700410"/>
          </a:xfrm>
        </p:grpSpPr>
        <p:grpSp>
          <p:nvGrpSpPr>
            <p:cNvPr id="136" name="Group 135"/>
            <p:cNvGrpSpPr/>
            <p:nvPr/>
          </p:nvGrpSpPr>
          <p:grpSpPr>
            <a:xfrm>
              <a:off x="105370" y="2802151"/>
              <a:ext cx="3946207" cy="1700410"/>
              <a:chOff x="105370" y="2802151"/>
              <a:chExt cx="3946207" cy="1700410"/>
            </a:xfrm>
          </p:grpSpPr>
          <p:sp>
            <p:nvSpPr>
              <p:cNvPr id="138" name="Pole tekstowe 138"/>
              <p:cNvSpPr txBox="1"/>
              <p:nvPr/>
            </p:nvSpPr>
            <p:spPr>
              <a:xfrm rot="2283902">
                <a:off x="1488810" y="3453972"/>
                <a:ext cx="531858" cy="2880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pl-PL" sz="1000" i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M</a:t>
                </a:r>
                <a:r>
                  <a:rPr lang="pl-PL" sz="1000" i="1" baseline="-25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if,y,</a:t>
                </a:r>
                <a:r>
                  <a:rPr lang="pl-PL" sz="1000" baseline="-25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</a:t>
                </a:r>
                <a:r>
                  <a:rPr lang="pl-PL" sz="1000" i="1" baseline="-25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,</a:t>
                </a:r>
                <a:r>
                  <a:rPr lang="pl-PL" sz="1000" baseline="-250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</a:t>
                </a:r>
                <a:endParaRPr lang="pl-PL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grpSp>
            <p:nvGrpSpPr>
              <p:cNvPr id="139" name="Group 138"/>
              <p:cNvGrpSpPr/>
              <p:nvPr/>
            </p:nvGrpSpPr>
            <p:grpSpPr>
              <a:xfrm>
                <a:off x="105370" y="2802151"/>
                <a:ext cx="3946207" cy="1700410"/>
                <a:chOff x="105370" y="2802151"/>
                <a:chExt cx="3946207" cy="1700410"/>
              </a:xfrm>
            </p:grpSpPr>
            <p:sp>
              <p:nvSpPr>
                <p:cNvPr id="140" name="Pole tekstowe 138"/>
                <p:cNvSpPr txBox="1"/>
                <p:nvPr/>
              </p:nvSpPr>
              <p:spPr>
                <a:xfrm>
                  <a:off x="2862516" y="3827006"/>
                  <a:ext cx="43200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L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1" name="Pole tekstowe 138"/>
                <p:cNvSpPr txBox="1"/>
                <p:nvPr/>
              </p:nvSpPr>
              <p:spPr>
                <a:xfrm rot="1423104">
                  <a:off x="2573249" y="3522062"/>
                  <a:ext cx="531858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M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1,1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grpSp>
              <p:nvGrpSpPr>
                <p:cNvPr id="142" name="Group 141"/>
                <p:cNvGrpSpPr/>
                <p:nvPr/>
              </p:nvGrpSpPr>
              <p:grpSpPr>
                <a:xfrm>
                  <a:off x="105370" y="2802151"/>
                  <a:ext cx="3946207" cy="1700410"/>
                  <a:chOff x="105370" y="2802151"/>
                  <a:chExt cx="3946207" cy="1700410"/>
                </a:xfrm>
              </p:grpSpPr>
              <p:grpSp>
                <p:nvGrpSpPr>
                  <p:cNvPr id="143" name="Grupa 342"/>
                  <p:cNvGrpSpPr/>
                  <p:nvPr/>
                </p:nvGrpSpPr>
                <p:grpSpPr>
                  <a:xfrm>
                    <a:off x="1467775" y="3782539"/>
                    <a:ext cx="690750" cy="474664"/>
                    <a:chOff x="1706036" y="2000333"/>
                    <a:chExt cx="690750" cy="474664"/>
                  </a:xfrm>
                </p:grpSpPr>
                <p:grpSp>
                  <p:nvGrpSpPr>
                    <p:cNvPr id="185" name="Grupa 343"/>
                    <p:cNvGrpSpPr/>
                    <p:nvPr/>
                  </p:nvGrpSpPr>
                  <p:grpSpPr>
                    <a:xfrm>
                      <a:off x="1843700" y="2000333"/>
                      <a:ext cx="415926" cy="215900"/>
                      <a:chOff x="0" y="0"/>
                      <a:chExt cx="540630" cy="222350"/>
                    </a:xfrm>
                  </p:grpSpPr>
                  <p:sp>
                    <p:nvSpPr>
                      <p:cNvPr id="194" name="Łuk 352"/>
                      <p:cNvSpPr/>
                      <p:nvPr/>
                    </p:nvSpPr>
                    <p:spPr>
                      <a:xfrm>
                        <a:off x="0" y="635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95" name="Łuk 353"/>
                      <p:cNvSpPr/>
                      <p:nvPr/>
                    </p:nvSpPr>
                    <p:spPr>
                      <a:xfrm>
                        <a:off x="180210" y="3175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96" name="Łuk 354"/>
                      <p:cNvSpPr/>
                      <p:nvPr/>
                    </p:nvSpPr>
                    <p:spPr>
                      <a:xfrm>
                        <a:off x="360420" y="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pl-PL"/>
                      </a:p>
                    </p:txBody>
                  </p:sp>
                </p:grpSp>
                <p:sp>
                  <p:nvSpPr>
                    <p:cNvPr id="186" name="Prostokąt 344"/>
                    <p:cNvSpPr/>
                    <p:nvPr/>
                  </p:nvSpPr>
                  <p:spPr>
                    <a:xfrm rot="5400000">
                      <a:off x="1974934" y="2241634"/>
                      <a:ext cx="151130" cy="315595"/>
                    </a:xfrm>
                    <a:prstGeom prst="rect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pl-PL"/>
                    </a:p>
                  </p:txBody>
                </p:sp>
                <p:cxnSp>
                  <p:nvCxnSpPr>
                    <p:cNvPr id="187" name="Łącznik prosty 345"/>
                    <p:cNvCxnSpPr/>
                    <p:nvPr/>
                  </p:nvCxnSpPr>
                  <p:spPr>
                    <a:xfrm flipH="1">
                      <a:off x="1714500" y="2104434"/>
                      <a:ext cx="137667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8" name="Łącznik prosty 346"/>
                    <p:cNvCxnSpPr/>
                    <p:nvPr/>
                  </p:nvCxnSpPr>
                  <p:spPr>
                    <a:xfrm flipH="1">
                      <a:off x="2259626" y="2097704"/>
                      <a:ext cx="13716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9" name="Łącznik prosty 347"/>
                    <p:cNvCxnSpPr/>
                    <p:nvPr/>
                  </p:nvCxnSpPr>
                  <p:spPr>
                    <a:xfrm flipH="1">
                      <a:off x="1706036" y="2409234"/>
                      <a:ext cx="18000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90" name="Łącznik prosty 348"/>
                    <p:cNvCxnSpPr/>
                    <p:nvPr/>
                  </p:nvCxnSpPr>
                  <p:spPr>
                    <a:xfrm flipH="1" flipV="1">
                      <a:off x="1714500" y="2097203"/>
                      <a:ext cx="0" cy="32400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91" name="Łącznik prosty 349"/>
                    <p:cNvCxnSpPr/>
                    <p:nvPr/>
                  </p:nvCxnSpPr>
                  <p:spPr>
                    <a:xfrm flipH="1">
                      <a:off x="2215811" y="2409255"/>
                      <a:ext cx="179705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92" name="Łącznik prosty 350"/>
                    <p:cNvCxnSpPr/>
                    <p:nvPr/>
                  </p:nvCxnSpPr>
                  <p:spPr>
                    <a:xfrm flipH="1" flipV="1">
                      <a:off x="2387600" y="2097203"/>
                      <a:ext cx="0" cy="32400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93" name="Łącznik prosty ze strzałką 351"/>
                    <p:cNvCxnSpPr/>
                    <p:nvPr/>
                  </p:nvCxnSpPr>
                  <p:spPr>
                    <a:xfrm rot="5400000" flipH="1">
                      <a:off x="2328693" y="2269054"/>
                      <a:ext cx="114300" cy="3175"/>
                    </a:xfrm>
                    <a:prstGeom prst="straightConnector1">
                      <a:avLst/>
                    </a:prstGeom>
                    <a:noFill/>
                    <a:ln w="19050" cap="flat" cmpd="sng" algn="ctr">
                      <a:solidFill>
                        <a:srgbClr val="7030A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</p:cxnSp>
              </p:grpSp>
              <p:sp>
                <p:nvSpPr>
                  <p:cNvPr id="144" name="Pole tekstowe 138"/>
                  <p:cNvSpPr txBox="1"/>
                  <p:nvPr/>
                </p:nvSpPr>
                <p:spPr>
                  <a:xfrm>
                    <a:off x="1596938" y="3823676"/>
                    <a:ext cx="432000" cy="28800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pl-PL" sz="1000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L</a:t>
                    </a:r>
                    <a:r>
                      <a:rPr lang="pl-PL" sz="1000" i="1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if,y,</a:t>
                    </a:r>
                    <a:r>
                      <a:rPr lang="pl-PL" sz="1000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1</a:t>
                    </a:r>
                    <a:endParaRPr lang="pl-PL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45" name="Group 144"/>
                  <p:cNvGrpSpPr/>
                  <p:nvPr/>
                </p:nvGrpSpPr>
                <p:grpSpPr>
                  <a:xfrm>
                    <a:off x="105370" y="2802151"/>
                    <a:ext cx="3946207" cy="1700410"/>
                    <a:chOff x="105370" y="2802151"/>
                    <a:chExt cx="3946207" cy="1700410"/>
                  </a:xfrm>
                </p:grpSpPr>
                <p:grpSp>
                  <p:nvGrpSpPr>
                    <p:cNvPr id="146" name="Grupa 357"/>
                    <p:cNvGrpSpPr/>
                    <p:nvPr/>
                  </p:nvGrpSpPr>
                  <p:grpSpPr>
                    <a:xfrm>
                      <a:off x="105370" y="3782539"/>
                      <a:ext cx="690750" cy="474664"/>
                      <a:chOff x="1706036" y="2000333"/>
                      <a:chExt cx="690750" cy="474664"/>
                    </a:xfrm>
                  </p:grpSpPr>
                  <p:grpSp>
                    <p:nvGrpSpPr>
                      <p:cNvPr id="173" name="Grupa 358"/>
                      <p:cNvGrpSpPr/>
                      <p:nvPr/>
                    </p:nvGrpSpPr>
                    <p:grpSpPr>
                      <a:xfrm>
                        <a:off x="1843700" y="2000333"/>
                        <a:ext cx="415926" cy="215900"/>
                        <a:chOff x="0" y="0"/>
                        <a:chExt cx="540630" cy="222350"/>
                      </a:xfrm>
                    </p:grpSpPr>
                    <p:sp>
                      <p:nvSpPr>
                        <p:cNvPr id="182" name="Łuk 367"/>
                        <p:cNvSpPr/>
                        <p:nvPr/>
                      </p:nvSpPr>
                      <p:spPr>
                        <a:xfrm>
                          <a:off x="0" y="6350"/>
                          <a:ext cx="180210" cy="216000"/>
                        </a:xfrm>
                        <a:prstGeom prst="arc">
                          <a:avLst>
                            <a:gd name="adj1" fmla="val 10877445"/>
                            <a:gd name="adj2" fmla="val 0"/>
                          </a:avLst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183" name="Łuk 368"/>
                        <p:cNvSpPr/>
                        <p:nvPr/>
                      </p:nvSpPr>
                      <p:spPr>
                        <a:xfrm>
                          <a:off x="180210" y="3175"/>
                          <a:ext cx="180210" cy="216000"/>
                        </a:xfrm>
                        <a:prstGeom prst="arc">
                          <a:avLst>
                            <a:gd name="adj1" fmla="val 10877445"/>
                            <a:gd name="adj2" fmla="val 0"/>
                          </a:avLst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184" name="Łuk 369"/>
                        <p:cNvSpPr/>
                        <p:nvPr/>
                      </p:nvSpPr>
                      <p:spPr>
                        <a:xfrm>
                          <a:off x="360420" y="0"/>
                          <a:ext cx="180210" cy="216000"/>
                        </a:xfrm>
                        <a:prstGeom prst="arc">
                          <a:avLst>
                            <a:gd name="adj1" fmla="val 10877445"/>
                            <a:gd name="adj2" fmla="val 0"/>
                          </a:avLst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</p:grpSp>
                  <p:sp>
                    <p:nvSpPr>
                      <p:cNvPr id="174" name="Prostokąt 359"/>
                      <p:cNvSpPr/>
                      <p:nvPr/>
                    </p:nvSpPr>
                    <p:spPr>
                      <a:xfrm rot="5400000">
                        <a:off x="1974934" y="2241634"/>
                        <a:ext cx="151130" cy="315595"/>
                      </a:xfrm>
                      <a:prstGeom prst="rect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pl-PL"/>
                      </a:p>
                    </p:txBody>
                  </p:sp>
                  <p:cxnSp>
                    <p:nvCxnSpPr>
                      <p:cNvPr id="175" name="Łącznik prosty 360"/>
                      <p:cNvCxnSpPr/>
                      <p:nvPr/>
                    </p:nvCxnSpPr>
                    <p:spPr>
                      <a:xfrm flipH="1">
                        <a:off x="1714500" y="2104434"/>
                        <a:ext cx="137667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6" name="Łącznik prosty 361"/>
                      <p:cNvCxnSpPr/>
                      <p:nvPr/>
                    </p:nvCxnSpPr>
                    <p:spPr>
                      <a:xfrm flipH="1">
                        <a:off x="2259626" y="2097704"/>
                        <a:ext cx="137160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7" name="Łącznik prosty 362"/>
                      <p:cNvCxnSpPr/>
                      <p:nvPr/>
                    </p:nvCxnSpPr>
                    <p:spPr>
                      <a:xfrm flipH="1">
                        <a:off x="1706036" y="2409234"/>
                        <a:ext cx="180000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8" name="Łącznik prosty 363"/>
                      <p:cNvCxnSpPr/>
                      <p:nvPr/>
                    </p:nvCxnSpPr>
                    <p:spPr>
                      <a:xfrm flipH="1" flipV="1">
                        <a:off x="1714500" y="2097203"/>
                        <a:ext cx="0" cy="3240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79" name="Łącznik prosty 364"/>
                      <p:cNvCxnSpPr/>
                      <p:nvPr/>
                    </p:nvCxnSpPr>
                    <p:spPr>
                      <a:xfrm flipH="1">
                        <a:off x="2215811" y="2409255"/>
                        <a:ext cx="179705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80" name="Łącznik prosty 365"/>
                      <p:cNvCxnSpPr/>
                      <p:nvPr/>
                    </p:nvCxnSpPr>
                    <p:spPr>
                      <a:xfrm flipH="1" flipV="1">
                        <a:off x="2387600" y="2097203"/>
                        <a:ext cx="0" cy="32400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181" name="Łącznik prosty ze strzałką 366"/>
                      <p:cNvCxnSpPr/>
                      <p:nvPr/>
                    </p:nvCxnSpPr>
                    <p:spPr>
                      <a:xfrm rot="5400000" flipH="1">
                        <a:off x="2328693" y="2269054"/>
                        <a:ext cx="114300" cy="3175"/>
                      </a:xfrm>
                      <a:prstGeom prst="straightConnector1">
                        <a:avLst/>
                      </a:prstGeom>
                      <a:noFill/>
                      <a:ln w="19050" cap="flat" cmpd="sng" algn="ctr">
                        <a:solidFill>
                          <a:srgbClr val="7030A0"/>
                        </a:solidFill>
                        <a:prstDash val="solid"/>
                        <a:miter lim="800000"/>
                        <a:headEnd type="none" w="med" len="med"/>
                        <a:tailEnd type="triangle" w="med" len="med"/>
                      </a:ln>
                      <a:effectLst/>
                    </p:spPr>
                  </p:cxnSp>
                </p:grpSp>
                <p:sp>
                  <p:nvSpPr>
                    <p:cNvPr id="147" name="Pole tekstowe 138"/>
                    <p:cNvSpPr txBox="1"/>
                    <p:nvPr/>
                  </p:nvSpPr>
                  <p:spPr>
                    <a:xfrm>
                      <a:off x="329386" y="3838379"/>
                      <a:ext cx="432000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if,x,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Pole tekstowe 138"/>
                    <p:cNvSpPr txBox="1"/>
                    <p:nvPr/>
                  </p:nvSpPr>
                  <p:spPr>
                    <a:xfrm>
                      <a:off x="729421" y="3914812"/>
                      <a:ext cx="432000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if,x,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Łuk 373"/>
                    <p:cNvSpPr/>
                    <p:nvPr/>
                  </p:nvSpPr>
                  <p:spPr>
                    <a:xfrm rot="18132026">
                      <a:off x="155704" y="3307687"/>
                      <a:ext cx="1252811" cy="241739"/>
                    </a:xfrm>
                    <a:prstGeom prst="arc">
                      <a:avLst>
                        <a:gd name="adj1" fmla="val 11351911"/>
                        <a:gd name="adj2" fmla="val 20559181"/>
                      </a:avLst>
                    </a:prstGeom>
                    <a:ln w="12700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50" name="Pole tekstowe 138"/>
                    <p:cNvSpPr txBox="1"/>
                    <p:nvPr/>
                  </p:nvSpPr>
                  <p:spPr>
                    <a:xfrm rot="17690224">
                      <a:off x="183211" y="3434092"/>
                      <a:ext cx="531858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M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if,x,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1,1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Pole tekstowe 138"/>
                    <p:cNvSpPr txBox="1"/>
                    <p:nvPr/>
                  </p:nvSpPr>
                  <p:spPr>
                    <a:xfrm>
                      <a:off x="181294" y="4209012"/>
                      <a:ext cx="510316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R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if,x,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52" name="Group 151"/>
                    <p:cNvGrpSpPr/>
                    <p:nvPr/>
                  </p:nvGrpSpPr>
                  <p:grpSpPr>
                    <a:xfrm>
                      <a:off x="201672" y="3414245"/>
                      <a:ext cx="3849905" cy="1088316"/>
                      <a:chOff x="201672" y="3414245"/>
                      <a:chExt cx="3849905" cy="1088316"/>
                    </a:xfrm>
                  </p:grpSpPr>
                  <p:sp>
                    <p:nvSpPr>
                      <p:cNvPr id="153" name="Pole tekstowe 138"/>
                      <p:cNvSpPr txBox="1"/>
                      <p:nvPr/>
                    </p:nvSpPr>
                    <p:spPr>
                      <a:xfrm>
                        <a:off x="3444832" y="3913115"/>
                        <a:ext cx="432000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</a:t>
                        </a:r>
                        <a:r>
                          <a:rPr lang="pl-PL" sz="1000" i="1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is,</a:t>
                        </a:r>
                        <a:r>
                          <a:rPr lang="pl-PL" sz="1000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54" name="Pole tekstowe 138"/>
                      <p:cNvSpPr txBox="1"/>
                      <p:nvPr/>
                    </p:nvSpPr>
                    <p:spPr>
                      <a:xfrm>
                        <a:off x="2093089" y="3921013"/>
                        <a:ext cx="432000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</a:t>
                        </a:r>
                        <a:r>
                          <a:rPr lang="pl-PL" sz="1000" i="1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if,y,</a:t>
                        </a:r>
                        <a:r>
                          <a:rPr lang="pl-PL" sz="1000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55" name="Łuk 374"/>
                      <p:cNvSpPr/>
                      <p:nvPr/>
                    </p:nvSpPr>
                    <p:spPr>
                      <a:xfrm rot="2410948" flipH="1">
                        <a:off x="663221" y="3414245"/>
                        <a:ext cx="1382665" cy="270630"/>
                      </a:xfrm>
                      <a:prstGeom prst="arc">
                        <a:avLst>
                          <a:gd name="adj1" fmla="val 11434672"/>
                          <a:gd name="adj2" fmla="val 21415823"/>
                        </a:avLst>
                      </a:prstGeom>
                      <a:ln w="12700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56" name="Pole tekstowe 138"/>
                      <p:cNvSpPr txBox="1"/>
                      <p:nvPr/>
                    </p:nvSpPr>
                    <p:spPr>
                      <a:xfrm>
                        <a:off x="1613906" y="4197065"/>
                        <a:ext cx="494294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R</a:t>
                        </a:r>
                        <a:r>
                          <a:rPr lang="pl-PL" sz="1000" i="1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if,y,</a:t>
                        </a:r>
                        <a:r>
                          <a:rPr lang="pl-PL" sz="1000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57" name="Pole tekstowe 138"/>
                      <p:cNvSpPr txBox="1"/>
                      <p:nvPr/>
                    </p:nvSpPr>
                    <p:spPr>
                      <a:xfrm>
                        <a:off x="2978529" y="4214561"/>
                        <a:ext cx="432000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R</a:t>
                        </a:r>
                        <a:r>
                          <a:rPr lang="pl-PL" sz="1000" i="1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is,</a:t>
                        </a:r>
                        <a:r>
                          <a:rPr lang="pl-PL" sz="1000" baseline="-25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158" name="Group 157"/>
                      <p:cNvGrpSpPr/>
                      <p:nvPr/>
                    </p:nvGrpSpPr>
                    <p:grpSpPr>
                      <a:xfrm>
                        <a:off x="201672" y="3472873"/>
                        <a:ext cx="3849905" cy="858897"/>
                        <a:chOff x="201672" y="3472873"/>
                        <a:chExt cx="3849905" cy="858897"/>
                      </a:xfrm>
                    </p:grpSpPr>
                    <p:grpSp>
                      <p:nvGrpSpPr>
                        <p:cNvPr id="159" name="Grupa 327"/>
                        <p:cNvGrpSpPr/>
                        <p:nvPr/>
                      </p:nvGrpSpPr>
                      <p:grpSpPr>
                        <a:xfrm>
                          <a:off x="2840865" y="3788143"/>
                          <a:ext cx="690750" cy="474664"/>
                          <a:chOff x="1706036" y="2000333"/>
                          <a:chExt cx="690750" cy="474664"/>
                        </a:xfrm>
                      </p:grpSpPr>
                      <p:grpSp>
                        <p:nvGrpSpPr>
                          <p:cNvPr id="161" name="Grupa 328"/>
                          <p:cNvGrpSpPr/>
                          <p:nvPr/>
                        </p:nvGrpSpPr>
                        <p:grpSpPr>
                          <a:xfrm>
                            <a:off x="1843700" y="2000333"/>
                            <a:ext cx="415926" cy="215900"/>
                            <a:chOff x="0" y="0"/>
                            <a:chExt cx="540630" cy="222350"/>
                          </a:xfrm>
                        </p:grpSpPr>
                        <p:sp>
                          <p:nvSpPr>
                            <p:cNvPr id="170" name="Łuk 337"/>
                            <p:cNvSpPr/>
                            <p:nvPr/>
                          </p:nvSpPr>
                          <p:spPr>
                            <a:xfrm>
                              <a:off x="0" y="635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71" name="Łuk 338"/>
                            <p:cNvSpPr/>
                            <p:nvPr/>
                          </p:nvSpPr>
                          <p:spPr>
                            <a:xfrm>
                              <a:off x="180210" y="3175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72" name="Łuk 339"/>
                            <p:cNvSpPr/>
                            <p:nvPr/>
                          </p:nvSpPr>
                          <p:spPr>
                            <a:xfrm>
                              <a:off x="360420" y="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</p:grpSp>
                      <p:sp>
                        <p:nvSpPr>
                          <p:cNvPr id="162" name="Prostokąt 329"/>
                          <p:cNvSpPr/>
                          <p:nvPr/>
                        </p:nvSpPr>
                        <p:spPr>
                          <a:xfrm rot="5400000">
                            <a:off x="1974934" y="2241634"/>
                            <a:ext cx="151130" cy="315595"/>
                          </a:xfrm>
                          <a:prstGeom prst="rect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cxnSp>
                        <p:nvCxnSpPr>
                          <p:cNvPr id="163" name="Łącznik prosty 330"/>
                          <p:cNvCxnSpPr/>
                          <p:nvPr/>
                        </p:nvCxnSpPr>
                        <p:spPr>
                          <a:xfrm flipH="1">
                            <a:off x="1714500" y="2104434"/>
                            <a:ext cx="137667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4" name="Łącznik prosty 331"/>
                          <p:cNvCxnSpPr/>
                          <p:nvPr/>
                        </p:nvCxnSpPr>
                        <p:spPr>
                          <a:xfrm flipH="1">
                            <a:off x="2259626" y="2097704"/>
                            <a:ext cx="13716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5" name="Łącznik prosty 332"/>
                          <p:cNvCxnSpPr/>
                          <p:nvPr/>
                        </p:nvCxnSpPr>
                        <p:spPr>
                          <a:xfrm flipH="1">
                            <a:off x="1706036" y="2409234"/>
                            <a:ext cx="18000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6" name="Łącznik prosty 333"/>
                          <p:cNvCxnSpPr/>
                          <p:nvPr/>
                        </p:nvCxnSpPr>
                        <p:spPr>
                          <a:xfrm flipH="1" flipV="1">
                            <a:off x="17145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7" name="Łącznik prosty 334"/>
                          <p:cNvCxnSpPr/>
                          <p:nvPr/>
                        </p:nvCxnSpPr>
                        <p:spPr>
                          <a:xfrm flipH="1">
                            <a:off x="2215811" y="2409255"/>
                            <a:ext cx="179705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8" name="Łącznik prosty 335"/>
                          <p:cNvCxnSpPr/>
                          <p:nvPr/>
                        </p:nvCxnSpPr>
                        <p:spPr>
                          <a:xfrm flipH="1" flipV="1">
                            <a:off x="23876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69" name="Łącznik prosty ze strzałką 336"/>
                          <p:cNvCxnSpPr/>
                          <p:nvPr/>
                        </p:nvCxnSpPr>
                        <p:spPr>
                          <a:xfrm rot="5400000" flipH="1">
                            <a:off x="2328693" y="2269054"/>
                            <a:ext cx="114300" cy="3175"/>
                          </a:xfrm>
                          <a:prstGeom prst="straightConnector1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  <a:headEnd type="none" w="med" len="med"/>
                            <a:tailEnd type="triangle" w="med" len="med"/>
                          </a:ln>
                          <a:effectLst/>
                        </p:spPr>
                      </p:cxnSp>
                    </p:grpSp>
                    <p:sp>
                      <p:nvSpPr>
                        <p:cNvPr id="160" name="Łuk 436"/>
                        <p:cNvSpPr/>
                        <p:nvPr/>
                      </p:nvSpPr>
                      <p:spPr>
                        <a:xfrm rot="1323492">
                          <a:off x="201672" y="3472873"/>
                          <a:ext cx="3849905" cy="858897"/>
                        </a:xfrm>
                        <a:prstGeom prst="arc">
                          <a:avLst>
                            <a:gd name="adj1" fmla="val 11445262"/>
                            <a:gd name="adj2" fmla="val 20019200"/>
                          </a:avLst>
                        </a:prstGeom>
                        <a:ln w="12700">
                          <a:solidFill>
                            <a:srgbClr val="7030A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137" name="Pole tekstowe 464"/>
            <p:cNvSpPr txBox="1"/>
            <p:nvPr/>
          </p:nvSpPr>
          <p:spPr>
            <a:xfrm>
              <a:off x="3726832" y="3776379"/>
              <a:ext cx="1575418" cy="5651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b="1"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Coupling Current</a:t>
              </a:r>
              <a:br>
                <a:rPr lang="en-US" sz="1200" b="1"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200" b="1"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Sub-network</a:t>
              </a:r>
              <a:endParaRPr lang="pl-PL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6740404" y="1126886"/>
            <a:ext cx="4885055" cy="4447541"/>
            <a:chOff x="163018" y="35999"/>
            <a:chExt cx="4885232" cy="4447989"/>
          </a:xfrm>
        </p:grpSpPr>
        <p:grpSp>
          <p:nvGrpSpPr>
            <p:cNvPr id="298" name="Group 297"/>
            <p:cNvGrpSpPr/>
            <p:nvPr/>
          </p:nvGrpSpPr>
          <p:grpSpPr>
            <a:xfrm>
              <a:off x="251501" y="870095"/>
              <a:ext cx="3771349" cy="2658497"/>
              <a:chOff x="251501" y="870095"/>
              <a:chExt cx="3771349" cy="2658497"/>
            </a:xfrm>
          </p:grpSpPr>
          <p:sp>
            <p:nvSpPr>
              <p:cNvPr id="349" name="Łuk 430"/>
              <p:cNvSpPr/>
              <p:nvPr/>
            </p:nvSpPr>
            <p:spPr>
              <a:xfrm flipH="1">
                <a:off x="251501" y="870095"/>
                <a:ext cx="2725898" cy="2111250"/>
              </a:xfrm>
              <a:prstGeom prst="arc">
                <a:avLst>
                  <a:gd name="adj1" fmla="val 10527099"/>
                  <a:gd name="adj2" fmla="val 1494864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50" name="Łuk 431"/>
              <p:cNvSpPr/>
              <p:nvPr/>
            </p:nvSpPr>
            <p:spPr>
              <a:xfrm>
                <a:off x="1596938" y="925092"/>
                <a:ext cx="825146" cy="2231265"/>
              </a:xfrm>
              <a:prstGeom prst="arc">
                <a:avLst>
                  <a:gd name="adj1" fmla="val 9788502"/>
                  <a:gd name="adj2" fmla="val 16200127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51" name="Łuk 434"/>
              <p:cNvSpPr/>
              <p:nvPr/>
            </p:nvSpPr>
            <p:spPr>
              <a:xfrm>
                <a:off x="1171700" y="912392"/>
                <a:ext cx="1828800" cy="2437705"/>
              </a:xfrm>
              <a:prstGeom prst="arc">
                <a:avLst>
                  <a:gd name="adj1" fmla="val 10962072"/>
                  <a:gd name="adj2" fmla="val 15954773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52" name="Łuk 435"/>
              <p:cNvSpPr/>
              <p:nvPr/>
            </p:nvSpPr>
            <p:spPr>
              <a:xfrm>
                <a:off x="665664" y="874932"/>
                <a:ext cx="3357186" cy="2653660"/>
              </a:xfrm>
              <a:prstGeom prst="arc">
                <a:avLst>
                  <a:gd name="adj1" fmla="val 11056448"/>
                  <a:gd name="adj2" fmla="val 15310688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</p:grpSp>
        <p:grpSp>
          <p:nvGrpSpPr>
            <p:cNvPr id="299" name="Group 298"/>
            <p:cNvGrpSpPr/>
            <p:nvPr/>
          </p:nvGrpSpPr>
          <p:grpSpPr>
            <a:xfrm>
              <a:off x="163018" y="35999"/>
              <a:ext cx="4885232" cy="4447989"/>
              <a:chOff x="163018" y="35999"/>
              <a:chExt cx="4885232" cy="4447989"/>
            </a:xfrm>
          </p:grpSpPr>
          <p:sp>
            <p:nvSpPr>
              <p:cNvPr id="300" name="Łuk 306"/>
              <p:cNvSpPr/>
              <p:nvPr/>
            </p:nvSpPr>
            <p:spPr>
              <a:xfrm rot="17468200">
                <a:off x="994591" y="1348434"/>
                <a:ext cx="2966460" cy="1477013"/>
              </a:xfrm>
              <a:prstGeom prst="arc">
                <a:avLst>
                  <a:gd name="adj1" fmla="val 12156700"/>
                  <a:gd name="adj2" fmla="val 13774945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01" name="Łuk 379"/>
              <p:cNvSpPr/>
              <p:nvPr/>
            </p:nvSpPr>
            <p:spPr>
              <a:xfrm rot="4952765" flipH="1">
                <a:off x="1320695" y="2621502"/>
                <a:ext cx="2966460" cy="726479"/>
              </a:xfrm>
              <a:prstGeom prst="arc">
                <a:avLst>
                  <a:gd name="adj1" fmla="val 11442378"/>
                  <a:gd name="adj2" fmla="val 2002129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02" name="Łuk 381"/>
              <p:cNvSpPr/>
              <p:nvPr/>
            </p:nvSpPr>
            <p:spPr>
              <a:xfrm rot="16781744">
                <a:off x="532172" y="1302660"/>
                <a:ext cx="3507906" cy="2242064"/>
              </a:xfrm>
              <a:prstGeom prst="arc">
                <a:avLst>
                  <a:gd name="adj1" fmla="val 11161029"/>
                  <a:gd name="adj2" fmla="val 1574188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303" name="Łuk 382"/>
              <p:cNvSpPr/>
              <p:nvPr/>
            </p:nvSpPr>
            <p:spPr>
              <a:xfrm rot="17159407">
                <a:off x="-412620" y="2284149"/>
                <a:ext cx="2998327" cy="1401352"/>
              </a:xfrm>
              <a:prstGeom prst="arc">
                <a:avLst>
                  <a:gd name="adj1" fmla="val 11762578"/>
                  <a:gd name="adj2" fmla="val 18423276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grpSp>
            <p:nvGrpSpPr>
              <p:cNvPr id="304" name="Group 303"/>
              <p:cNvGrpSpPr/>
              <p:nvPr/>
            </p:nvGrpSpPr>
            <p:grpSpPr>
              <a:xfrm>
                <a:off x="163018" y="35999"/>
                <a:ext cx="4885232" cy="2431508"/>
                <a:chOff x="163018" y="35999"/>
                <a:chExt cx="4885232" cy="2431508"/>
              </a:xfrm>
            </p:grpSpPr>
            <p:sp>
              <p:nvSpPr>
                <p:cNvPr id="305" name="Prostokąt 441"/>
                <p:cNvSpPr/>
                <p:nvPr/>
              </p:nvSpPr>
              <p:spPr>
                <a:xfrm rot="5400000">
                  <a:off x="3180496" y="500427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306" name="Łącznik prosty 305"/>
                <p:cNvCxnSpPr/>
                <p:nvPr/>
              </p:nvCxnSpPr>
              <p:spPr>
                <a:xfrm flipV="1">
                  <a:off x="265813" y="825583"/>
                  <a:ext cx="3128642" cy="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07" name="Grupa 313"/>
                <p:cNvGrpSpPr/>
                <p:nvPr/>
              </p:nvGrpSpPr>
              <p:grpSpPr>
                <a:xfrm>
                  <a:off x="163018" y="968004"/>
                  <a:ext cx="222637" cy="222726"/>
                  <a:chOff x="682163" y="743358"/>
                  <a:chExt cx="222637" cy="222726"/>
                </a:xfrm>
              </p:grpSpPr>
              <p:sp>
                <p:nvSpPr>
                  <p:cNvPr id="347" name="Elipsa 314"/>
                  <p:cNvSpPr/>
                  <p:nvPr/>
                </p:nvSpPr>
                <p:spPr>
                  <a:xfrm>
                    <a:off x="682163" y="743447"/>
                    <a:ext cx="222637" cy="222637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348" name="Łącznik prosty ze strzałką 315"/>
                  <p:cNvCxnSpPr/>
                  <p:nvPr/>
                </p:nvCxnSpPr>
                <p:spPr>
                  <a:xfrm flipV="1">
                    <a:off x="793482" y="743358"/>
                    <a:ext cx="0" cy="22261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8" name="Prostokąt 316"/>
                <p:cNvSpPr/>
                <p:nvPr/>
              </p:nvSpPr>
              <p:spPr>
                <a:xfrm rot="5400000">
                  <a:off x="1134155" y="736339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309" name="Łącznik prosty 317"/>
                <p:cNvCxnSpPr/>
                <p:nvPr/>
              </p:nvCxnSpPr>
              <p:spPr>
                <a:xfrm>
                  <a:off x="270150" y="830527"/>
                  <a:ext cx="0" cy="14108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" name="Pole tekstowe 138"/>
                <p:cNvSpPr txBox="1"/>
                <p:nvPr/>
              </p:nvSpPr>
              <p:spPr>
                <a:xfrm>
                  <a:off x="983034" y="567881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11" name="Pole tekstowe 138"/>
                <p:cNvSpPr txBox="1"/>
                <p:nvPr/>
              </p:nvSpPr>
              <p:spPr>
                <a:xfrm>
                  <a:off x="274337" y="935820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12" name="Pole tekstowe 138"/>
                <p:cNvSpPr txBox="1"/>
                <p:nvPr/>
              </p:nvSpPr>
              <p:spPr>
                <a:xfrm rot="4412333">
                  <a:off x="2696110" y="1560763"/>
                  <a:ext cx="72000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13" name="Pole tekstowe 138"/>
                <p:cNvSpPr txBox="1"/>
                <p:nvPr/>
              </p:nvSpPr>
              <p:spPr>
                <a:xfrm rot="16738579">
                  <a:off x="758431" y="1552825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14" name="Pole tekstowe 138"/>
                <p:cNvSpPr txBox="1"/>
                <p:nvPr/>
              </p:nvSpPr>
              <p:spPr>
                <a:xfrm rot="17700281">
                  <a:off x="303620" y="1573199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315" name="Łącznik prosty 392"/>
                <p:cNvCxnSpPr/>
                <p:nvPr/>
              </p:nvCxnSpPr>
              <p:spPr>
                <a:xfrm>
                  <a:off x="272973" y="1190730"/>
                  <a:ext cx="0" cy="1440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Łącznik prosty 393"/>
                <p:cNvCxnSpPr/>
                <p:nvPr/>
              </p:nvCxnSpPr>
              <p:spPr>
                <a:xfrm>
                  <a:off x="2006092" y="1338278"/>
                  <a:ext cx="1555" cy="13705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Łącznik prosty 394"/>
                <p:cNvCxnSpPr/>
                <p:nvPr/>
              </p:nvCxnSpPr>
              <p:spPr>
                <a:xfrm rot="5400000">
                  <a:off x="271146" y="1241726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Łącznik prosty 395"/>
                <p:cNvCxnSpPr/>
                <p:nvPr/>
              </p:nvCxnSpPr>
              <p:spPr>
                <a:xfrm rot="5400000">
                  <a:off x="1998729" y="1392074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9" name="Grupa 396"/>
                <p:cNvGrpSpPr/>
                <p:nvPr/>
              </p:nvGrpSpPr>
              <p:grpSpPr>
                <a:xfrm>
                  <a:off x="1853197" y="965044"/>
                  <a:ext cx="304058" cy="373234"/>
                  <a:chOff x="0" y="0"/>
                  <a:chExt cx="289650" cy="317499"/>
                </a:xfrm>
              </p:grpSpPr>
              <p:sp>
                <p:nvSpPr>
                  <p:cNvPr id="342" name="Elipsa 397"/>
                  <p:cNvSpPr/>
                  <p:nvPr/>
                </p:nvSpPr>
                <p:spPr>
                  <a:xfrm>
                    <a:off x="1650" y="220133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343" name="Prostokąt 398"/>
                  <p:cNvSpPr/>
                  <p:nvPr/>
                </p:nvSpPr>
                <p:spPr>
                  <a:xfrm>
                    <a:off x="0" y="27663"/>
                    <a:ext cx="288376" cy="232833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344" name="Elipsa 399"/>
                  <p:cNvSpPr/>
                  <p:nvPr/>
                </p:nvSpPr>
                <p:spPr>
                  <a:xfrm>
                    <a:off x="1143" y="0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345" name="Łącznik prosty 400"/>
                  <p:cNvCxnSpPr/>
                  <p:nvPr/>
                </p:nvCxnSpPr>
                <p:spPr>
                  <a:xfrm>
                    <a:off x="289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346" name="Łącznik prosty 401"/>
                  <p:cNvCxnSpPr/>
                  <p:nvPr/>
                </p:nvCxnSpPr>
                <p:spPr>
                  <a:xfrm>
                    <a:off x="1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  <p:sp>
              <p:nvSpPr>
                <p:cNvPr id="320" name="Pole tekstowe 138"/>
                <p:cNvSpPr txBox="1"/>
                <p:nvPr/>
              </p:nvSpPr>
              <p:spPr>
                <a:xfrm>
                  <a:off x="1804586" y="1062648"/>
                  <a:ext cx="412115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c</a:t>
                  </a:r>
                  <a:r>
                    <a:rPr lang="pl-PL" sz="1000" i="1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321" name="Łącznik prosty 403"/>
                <p:cNvCxnSpPr/>
                <p:nvPr/>
              </p:nvCxnSpPr>
              <p:spPr>
                <a:xfrm>
                  <a:off x="2001487" y="831029"/>
                  <a:ext cx="0" cy="20100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2" name="Pole tekstowe 138"/>
                <p:cNvSpPr txBox="1"/>
                <p:nvPr/>
              </p:nvSpPr>
              <p:spPr>
                <a:xfrm rot="16941968">
                  <a:off x="1191993" y="1596966"/>
                  <a:ext cx="622248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23" name="Pole tekstowe 138"/>
                <p:cNvSpPr txBox="1"/>
                <p:nvPr/>
              </p:nvSpPr>
              <p:spPr>
                <a:xfrm>
                  <a:off x="3007348" y="334449"/>
                  <a:ext cx="440702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1,3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324" name="Łącznik prosty 440"/>
                <p:cNvCxnSpPr/>
                <p:nvPr/>
              </p:nvCxnSpPr>
              <p:spPr>
                <a:xfrm rot="5400000">
                  <a:off x="3020969" y="511389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Łącznik prosty 442"/>
                <p:cNvCxnSpPr/>
                <p:nvPr/>
              </p:nvCxnSpPr>
              <p:spPr>
                <a:xfrm>
                  <a:off x="3325147" y="601242"/>
                  <a:ext cx="23720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sp>
              <p:nvSpPr>
                <p:cNvPr id="326" name="Prostokąt 443"/>
                <p:cNvSpPr/>
                <p:nvPr/>
              </p:nvSpPr>
              <p:spPr>
                <a:xfrm rot="5400000">
                  <a:off x="3180496" y="201977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327" name="Pole tekstowe 138"/>
                <p:cNvSpPr txBox="1"/>
                <p:nvPr/>
              </p:nvSpPr>
              <p:spPr>
                <a:xfrm>
                  <a:off x="3007348" y="35999"/>
                  <a:ext cx="440702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1,2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328" name="Łącznik prosty 449"/>
                <p:cNvCxnSpPr/>
                <p:nvPr/>
              </p:nvCxnSpPr>
              <p:spPr>
                <a:xfrm>
                  <a:off x="2931116" y="302791"/>
                  <a:ext cx="0" cy="77036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Łącznik prosty 450"/>
                <p:cNvCxnSpPr/>
                <p:nvPr/>
              </p:nvCxnSpPr>
              <p:spPr>
                <a:xfrm rot="5400000">
                  <a:off x="3020969" y="212939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Łącznik prosty 451"/>
                <p:cNvCxnSpPr/>
                <p:nvPr/>
              </p:nvCxnSpPr>
              <p:spPr>
                <a:xfrm>
                  <a:off x="3325147" y="302792"/>
                  <a:ext cx="23720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sp>
              <p:nvSpPr>
                <p:cNvPr id="331" name="Pole tekstowe 465"/>
                <p:cNvSpPr txBox="1"/>
                <p:nvPr/>
              </p:nvSpPr>
              <p:spPr>
                <a:xfrm>
                  <a:off x="3784600" y="639311"/>
                  <a:ext cx="1263650" cy="5651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Thermal</a:t>
                  </a:r>
                  <a:b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a:b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Sub-network</a:t>
                  </a:r>
                  <a:endParaRPr lang="pl-PL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32" name="Łącznik prosty 294"/>
                <p:cNvCxnSpPr/>
                <p:nvPr/>
              </p:nvCxnSpPr>
              <p:spPr>
                <a:xfrm rot="5400000">
                  <a:off x="3020969" y="979145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Łącznik prosty 295"/>
                <p:cNvCxnSpPr/>
                <p:nvPr/>
              </p:nvCxnSpPr>
              <p:spPr>
                <a:xfrm>
                  <a:off x="3149260" y="1073151"/>
                  <a:ext cx="23685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sp>
              <p:nvSpPr>
                <p:cNvPr id="334" name="Romb 284"/>
                <p:cNvSpPr/>
                <p:nvPr/>
              </p:nvSpPr>
              <p:spPr>
                <a:xfrm rot="1049672">
                  <a:off x="436047" y="202839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335" name="Pole tekstowe 138"/>
                <p:cNvSpPr txBox="1"/>
                <p:nvPr/>
              </p:nvSpPr>
              <p:spPr>
                <a:xfrm rot="1062629">
                  <a:off x="384796" y="207561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36" name="Romb 286"/>
                <p:cNvSpPr/>
                <p:nvPr/>
              </p:nvSpPr>
              <p:spPr>
                <a:xfrm rot="244534">
                  <a:off x="982406" y="2089920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337" name="Pole tekstowe 138"/>
                <p:cNvSpPr txBox="1"/>
                <p:nvPr/>
              </p:nvSpPr>
              <p:spPr>
                <a:xfrm rot="257491">
                  <a:off x="931155" y="2137135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38" name="Romb 288"/>
                <p:cNvSpPr/>
                <p:nvPr/>
              </p:nvSpPr>
              <p:spPr>
                <a:xfrm rot="20922022">
                  <a:off x="2830256" y="198187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339" name="Pole tekstowe 138"/>
                <p:cNvSpPr txBox="1"/>
                <p:nvPr/>
              </p:nvSpPr>
              <p:spPr>
                <a:xfrm rot="20934979">
                  <a:off x="2779005" y="202909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340" name="Romb 290"/>
                <p:cNvSpPr/>
                <p:nvPr/>
              </p:nvSpPr>
              <p:spPr>
                <a:xfrm rot="21396244">
                  <a:off x="1427270" y="2107507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341" name="Pole tekstowe 138"/>
                <p:cNvSpPr txBox="1"/>
                <p:nvPr/>
              </p:nvSpPr>
              <p:spPr>
                <a:xfrm rot="21409201">
                  <a:off x="1376019" y="2154722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359" name="Group 358"/>
          <p:cNvGrpSpPr/>
          <p:nvPr/>
        </p:nvGrpSpPr>
        <p:grpSpPr>
          <a:xfrm>
            <a:off x="6264349" y="1107996"/>
            <a:ext cx="5810249" cy="4491514"/>
            <a:chOff x="6181725" y="1104900"/>
            <a:chExt cx="5810249" cy="4491514"/>
          </a:xfrm>
        </p:grpSpPr>
        <p:sp>
          <p:nvSpPr>
            <p:cNvPr id="360" name="Rectangle 359"/>
            <p:cNvSpPr/>
            <p:nvPr/>
          </p:nvSpPr>
          <p:spPr>
            <a:xfrm>
              <a:off x="6181725" y="1104900"/>
              <a:ext cx="5810249" cy="4491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6181725" y="1112282"/>
              <a:ext cx="5796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RB Circuit - Chain of magnets*</a:t>
              </a:r>
              <a:endParaRPr lang="en-GB" b="1" dirty="0"/>
            </a:p>
          </p:txBody>
        </p:sp>
        <p:cxnSp>
          <p:nvCxnSpPr>
            <p:cNvPr id="362" name="Straight Connector 361"/>
            <p:cNvCxnSpPr/>
            <p:nvPr/>
          </p:nvCxnSpPr>
          <p:spPr>
            <a:xfrm>
              <a:off x="6181725" y="1453039"/>
              <a:ext cx="5796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63" name="Picture 362" descr="Screen Clippi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201" y="1490487"/>
              <a:ext cx="4779546" cy="2249198"/>
            </a:xfrm>
            <a:prstGeom prst="rect">
              <a:avLst/>
            </a:prstGeom>
          </p:spPr>
        </p:pic>
      </p:grpSp>
      <p:pic>
        <p:nvPicPr>
          <p:cNvPr id="365" name="Picture 364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012" y="4016687"/>
            <a:ext cx="3135735" cy="1150448"/>
          </a:xfrm>
          <a:prstGeom prst="rect">
            <a:avLst/>
          </a:prstGeom>
        </p:spPr>
      </p:pic>
      <p:pic>
        <p:nvPicPr>
          <p:cNvPr id="366" name="Picture 7" descr="G:\Projects\lhccm\MQXF\Output\Simulation Results\BTotal\CLIQ_2D_BTotal_1291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082" y="3677620"/>
            <a:ext cx="1882356" cy="165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8007954" y="2934992"/>
            <a:ext cx="1414239" cy="1133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7" name="Straight Arrow Connector 366"/>
          <p:cNvCxnSpPr/>
          <p:nvPr/>
        </p:nvCxnSpPr>
        <p:spPr>
          <a:xfrm>
            <a:off x="9540076" y="2939151"/>
            <a:ext cx="1031078" cy="7814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8" name="Rectangle 367"/>
          <p:cNvSpPr/>
          <p:nvPr/>
        </p:nvSpPr>
        <p:spPr>
          <a:xfrm>
            <a:off x="6443977" y="5215354"/>
            <a:ext cx="2775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Standard: Inductor Model</a:t>
            </a:r>
            <a:endParaRPr lang="pl-PL" dirty="0" smtClean="0"/>
          </a:p>
        </p:txBody>
      </p:sp>
      <p:sp>
        <p:nvSpPr>
          <p:cNvPr id="369" name="Rectangle 368"/>
          <p:cNvSpPr/>
          <p:nvPr/>
        </p:nvSpPr>
        <p:spPr>
          <a:xfrm>
            <a:off x="9700440" y="5233194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Coupled: 2D model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96109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 uiExpand="1" build="allAtOnce"/>
      <p:bldP spid="368" grpId="0"/>
      <p:bldP spid="3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5750" y="1079421"/>
            <a:ext cx="5645150" cy="4516993"/>
            <a:chOff x="285750" y="1079421"/>
            <a:chExt cx="5645150" cy="4516993"/>
          </a:xfrm>
        </p:grpSpPr>
        <p:sp>
          <p:nvSpPr>
            <p:cNvPr id="3" name="Rectangle 2"/>
            <p:cNvSpPr/>
            <p:nvPr/>
          </p:nvSpPr>
          <p:spPr>
            <a:xfrm>
              <a:off x="285750" y="1104900"/>
              <a:ext cx="5645150" cy="4491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85750" y="1453039"/>
              <a:ext cx="56451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85750" y="1079421"/>
              <a:ext cx="5645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1D models of superconducting strand</a:t>
              </a:r>
              <a:endParaRPr lang="en-GB" b="1" dirty="0"/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Building Blocks – ANSYS*</a:t>
            </a:r>
            <a:endParaRPr lang="en-GB" sz="40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14" y="3234957"/>
            <a:ext cx="4924507" cy="643538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89" y="4290948"/>
            <a:ext cx="4886648" cy="92405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8798" y="3183833"/>
            <a:ext cx="479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Cu</a:t>
            </a:r>
          </a:p>
          <a:p>
            <a:r>
              <a:rPr lang="en-GB" dirty="0" smtClean="0"/>
              <a:t>He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16252" y="2842086"/>
            <a:ext cx="5189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Coupled 1D: Helium-cooled </a:t>
            </a:r>
            <a:r>
              <a:rPr lang="en-GB" sz="1600" dirty="0" smtClean="0"/>
              <a:t>model</a:t>
            </a:r>
            <a:r>
              <a:rPr lang="pl-PL" sz="1600" dirty="0" smtClean="0"/>
              <a:t> (QP3 equivalent)</a:t>
            </a:r>
            <a:endParaRPr lang="en-GB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52172" y="1710580"/>
            <a:ext cx="5332665" cy="707886"/>
            <a:chOff x="352172" y="1710580"/>
            <a:chExt cx="5332665" cy="70788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" y="2095688"/>
              <a:ext cx="49244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416251" y="1710580"/>
              <a:ext cx="22956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/>
                <a:t>1D: Adiabatic </a:t>
              </a:r>
              <a:r>
                <a:rPr lang="en-GB" sz="1600" dirty="0" smtClean="0"/>
                <a:t>model</a:t>
              </a:r>
              <a:endParaRPr lang="en-GB" sz="16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2172" y="2049134"/>
              <a:ext cx="4796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/>
                <a:t>Cu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5750" y="5604630"/>
            <a:ext cx="5645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*Courtesy D. Paudel</a:t>
            </a:r>
            <a:endParaRPr lang="en-GB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172200" y="1083707"/>
            <a:ext cx="5645150" cy="4512707"/>
            <a:chOff x="6172200" y="1083707"/>
            <a:chExt cx="5645150" cy="4512707"/>
          </a:xfrm>
        </p:grpSpPr>
        <p:grpSp>
          <p:nvGrpSpPr>
            <p:cNvPr id="14" name="Group 13"/>
            <p:cNvGrpSpPr/>
            <p:nvPr/>
          </p:nvGrpSpPr>
          <p:grpSpPr>
            <a:xfrm>
              <a:off x="6172200" y="1083707"/>
              <a:ext cx="5645150" cy="4512707"/>
              <a:chOff x="6172200" y="1083707"/>
              <a:chExt cx="5645150" cy="451270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172200" y="1104900"/>
                <a:ext cx="5645150" cy="449151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6172200" y="1453039"/>
                <a:ext cx="56451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6172201" y="1083707"/>
                <a:ext cx="56451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3D SMC model</a:t>
                </a:r>
                <a:endParaRPr lang="en-GB" b="1" dirty="0"/>
              </a:p>
            </p:txBody>
          </p:sp>
        </p:grpSp>
        <p:pic>
          <p:nvPicPr>
            <p:cNvPr id="3075" name="Picture 3" descr="C:\Users\mmacieje\AppData\Local\Microsoft\Windows\Temporary Internet Files\Content.Outlook\TWTUB3GH\Untitled (2)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79" t="13472" b="18396"/>
            <a:stretch/>
          </p:blipFill>
          <p:spPr bwMode="auto">
            <a:xfrm>
              <a:off x="6305297" y="2095689"/>
              <a:ext cx="5326824" cy="2872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6305297" y="1584552"/>
              <a:ext cx="18405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/>
                <a:t>Thermal model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3717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1649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Mapping between 2D and 3D models</a:t>
            </a:r>
            <a:endParaRPr lang="en-GB" sz="4000" dirty="0"/>
          </a:p>
        </p:txBody>
      </p:sp>
      <p:sp>
        <p:nvSpPr>
          <p:cNvPr id="49" name="Curved Right Arrow 48"/>
          <p:cNvSpPr/>
          <p:nvPr/>
        </p:nvSpPr>
        <p:spPr>
          <a:xfrm rot="5400000">
            <a:off x="6046842" y="961347"/>
            <a:ext cx="342899" cy="1624011"/>
          </a:xfrm>
          <a:prstGeom prst="curv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9" name="TextBox 1028"/>
              <p:cNvSpPr txBox="1"/>
              <p:nvPr/>
            </p:nvSpPr>
            <p:spPr>
              <a:xfrm>
                <a:off x="5406286" y="941950"/>
                <a:ext cx="1721562" cy="680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GB" sz="140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029" name="TextBox 10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286" y="941950"/>
                <a:ext cx="1721562" cy="6805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899716" y="2007511"/>
            <a:ext cx="2662524" cy="1372002"/>
            <a:chOff x="4899716" y="2007511"/>
            <a:chExt cx="2662524" cy="1372002"/>
          </a:xfrm>
        </p:grpSpPr>
        <p:sp>
          <p:nvSpPr>
            <p:cNvPr id="155" name="Curved Right Arrow 154"/>
            <p:cNvSpPr/>
            <p:nvPr/>
          </p:nvSpPr>
          <p:spPr>
            <a:xfrm rot="16200000">
              <a:off x="6090019" y="1366955"/>
              <a:ext cx="342899" cy="1624011"/>
            </a:xfrm>
            <a:prstGeom prst="curved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6" name="TextBox 205"/>
                <p:cNvSpPr txBox="1"/>
                <p:nvPr/>
              </p:nvSpPr>
              <p:spPr>
                <a:xfrm>
                  <a:off x="5427874" y="2350410"/>
                  <a:ext cx="1516376" cy="3452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𝑂h𝑚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>
            <p:sp>
              <p:nvSpPr>
                <p:cNvPr id="206" name="TextBox 2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7874" y="2350410"/>
                  <a:ext cx="1516376" cy="34522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7" name="TextBox 206"/>
                <p:cNvSpPr txBox="1"/>
                <p:nvPr/>
              </p:nvSpPr>
              <p:spPr>
                <a:xfrm>
                  <a:off x="4960695" y="2711756"/>
                  <a:ext cx="2601545" cy="361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𝐼𝐹𝐶𝐿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(1−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𝐼𝐹𝐶𝐿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GB" sz="1400" i="1">
                                    <a:latin typeface="Cambria Math"/>
                                  </a:rPr>
                                  <m:t>𝐹𝐶𝐿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>
            <p:sp>
              <p:nvSpPr>
                <p:cNvPr id="207" name="TextBox 2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0695" y="2711756"/>
                  <a:ext cx="2601545" cy="36170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9" name="TextBox 208"/>
                <p:cNvSpPr txBox="1"/>
                <p:nvPr/>
              </p:nvSpPr>
              <p:spPr>
                <a:xfrm>
                  <a:off x="4899716" y="3017811"/>
                  <a:ext cx="2572691" cy="361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𝐼𝑆𝐶𝐿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(1−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𝐼𝑆𝐶𝐿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𝐼𝑆𝐶𝐿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>
            <p:sp>
              <p:nvSpPr>
                <p:cNvPr id="209" name="TextBox 2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9716" y="3017811"/>
                  <a:ext cx="2572691" cy="36170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7" name="Group 126"/>
          <p:cNvGrpSpPr/>
          <p:nvPr/>
        </p:nvGrpSpPr>
        <p:grpSpPr>
          <a:xfrm>
            <a:off x="328870" y="1017422"/>
            <a:ext cx="4894544" cy="4149121"/>
            <a:chOff x="-871871" y="334449"/>
            <a:chExt cx="4894721" cy="4149539"/>
          </a:xfrm>
        </p:grpSpPr>
        <p:grpSp>
          <p:nvGrpSpPr>
            <p:cNvPr id="128" name="Group 127"/>
            <p:cNvGrpSpPr/>
            <p:nvPr/>
          </p:nvGrpSpPr>
          <p:grpSpPr>
            <a:xfrm>
              <a:off x="251501" y="870095"/>
              <a:ext cx="3771349" cy="2658497"/>
              <a:chOff x="251501" y="870095"/>
              <a:chExt cx="3771349" cy="2658497"/>
            </a:xfrm>
          </p:grpSpPr>
          <p:sp>
            <p:nvSpPr>
              <p:cNvPr id="215" name="Łuk 430"/>
              <p:cNvSpPr/>
              <p:nvPr/>
            </p:nvSpPr>
            <p:spPr>
              <a:xfrm flipH="1">
                <a:off x="251501" y="870095"/>
                <a:ext cx="2725898" cy="2111250"/>
              </a:xfrm>
              <a:prstGeom prst="arc">
                <a:avLst>
                  <a:gd name="adj1" fmla="val 10527099"/>
                  <a:gd name="adj2" fmla="val 1494864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6" name="Łuk 431"/>
              <p:cNvSpPr/>
              <p:nvPr/>
            </p:nvSpPr>
            <p:spPr>
              <a:xfrm>
                <a:off x="1596938" y="925092"/>
                <a:ext cx="825146" cy="2231265"/>
              </a:xfrm>
              <a:prstGeom prst="arc">
                <a:avLst>
                  <a:gd name="adj1" fmla="val 9788502"/>
                  <a:gd name="adj2" fmla="val 16200127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7" name="Łuk 434"/>
              <p:cNvSpPr/>
              <p:nvPr/>
            </p:nvSpPr>
            <p:spPr>
              <a:xfrm>
                <a:off x="1171700" y="912392"/>
                <a:ext cx="1828800" cy="2437705"/>
              </a:xfrm>
              <a:prstGeom prst="arc">
                <a:avLst>
                  <a:gd name="adj1" fmla="val 10962072"/>
                  <a:gd name="adj2" fmla="val 15954773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8" name="Łuk 435"/>
              <p:cNvSpPr/>
              <p:nvPr/>
            </p:nvSpPr>
            <p:spPr>
              <a:xfrm>
                <a:off x="665664" y="874932"/>
                <a:ext cx="3357186" cy="2653660"/>
              </a:xfrm>
              <a:prstGeom prst="arc">
                <a:avLst>
                  <a:gd name="adj1" fmla="val 11056448"/>
                  <a:gd name="adj2" fmla="val 15310688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-871871" y="334449"/>
              <a:ext cx="4434221" cy="4149539"/>
              <a:chOff x="-871871" y="334449"/>
              <a:chExt cx="4434221" cy="4149539"/>
            </a:xfrm>
          </p:grpSpPr>
          <p:sp>
            <p:nvSpPr>
              <p:cNvPr id="130" name="Łuk 306"/>
              <p:cNvSpPr/>
              <p:nvPr/>
            </p:nvSpPr>
            <p:spPr>
              <a:xfrm rot="17468200">
                <a:off x="994591" y="1348434"/>
                <a:ext cx="2966460" cy="1477013"/>
              </a:xfrm>
              <a:prstGeom prst="arc">
                <a:avLst>
                  <a:gd name="adj1" fmla="val 12156700"/>
                  <a:gd name="adj2" fmla="val 13774945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1" name="Łuk 379"/>
              <p:cNvSpPr/>
              <p:nvPr/>
            </p:nvSpPr>
            <p:spPr>
              <a:xfrm rot="4952765" flipH="1">
                <a:off x="1320695" y="2621502"/>
                <a:ext cx="2966460" cy="726479"/>
              </a:xfrm>
              <a:prstGeom prst="arc">
                <a:avLst>
                  <a:gd name="adj1" fmla="val 11442378"/>
                  <a:gd name="adj2" fmla="val 2002129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2" name="Łuk 381"/>
              <p:cNvSpPr/>
              <p:nvPr/>
            </p:nvSpPr>
            <p:spPr>
              <a:xfrm rot="16781744">
                <a:off x="532172" y="1302660"/>
                <a:ext cx="3507906" cy="2242064"/>
              </a:xfrm>
              <a:prstGeom prst="arc">
                <a:avLst>
                  <a:gd name="adj1" fmla="val 11161029"/>
                  <a:gd name="adj2" fmla="val 1574188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3" name="Łuk 382"/>
              <p:cNvSpPr/>
              <p:nvPr/>
            </p:nvSpPr>
            <p:spPr>
              <a:xfrm rot="17159407">
                <a:off x="-412620" y="2284149"/>
                <a:ext cx="2998327" cy="1401352"/>
              </a:xfrm>
              <a:prstGeom prst="arc">
                <a:avLst>
                  <a:gd name="adj1" fmla="val 11762578"/>
                  <a:gd name="adj2" fmla="val 18423276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grpSp>
            <p:nvGrpSpPr>
              <p:cNvPr id="134" name="Group 133"/>
              <p:cNvGrpSpPr/>
              <p:nvPr/>
            </p:nvGrpSpPr>
            <p:grpSpPr>
              <a:xfrm>
                <a:off x="-871871" y="334449"/>
                <a:ext cx="4434221" cy="2133058"/>
                <a:chOff x="-871871" y="334449"/>
                <a:chExt cx="4434221" cy="2133058"/>
              </a:xfrm>
            </p:grpSpPr>
            <p:sp>
              <p:nvSpPr>
                <p:cNvPr id="135" name="Prostokąt 441"/>
                <p:cNvSpPr/>
                <p:nvPr/>
              </p:nvSpPr>
              <p:spPr>
                <a:xfrm rot="5400000">
                  <a:off x="3180496" y="500427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136" name="Łącznik prosty 305"/>
                <p:cNvCxnSpPr/>
                <p:nvPr/>
              </p:nvCxnSpPr>
              <p:spPr>
                <a:xfrm flipV="1">
                  <a:off x="265813" y="825583"/>
                  <a:ext cx="3128642" cy="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7" name="Grupa 313"/>
                <p:cNvGrpSpPr/>
                <p:nvPr/>
              </p:nvGrpSpPr>
              <p:grpSpPr>
                <a:xfrm>
                  <a:off x="163018" y="968004"/>
                  <a:ext cx="222637" cy="222726"/>
                  <a:chOff x="682163" y="743358"/>
                  <a:chExt cx="222637" cy="222726"/>
                </a:xfrm>
              </p:grpSpPr>
              <p:sp>
                <p:nvSpPr>
                  <p:cNvPr id="213" name="Elipsa 314"/>
                  <p:cNvSpPr/>
                  <p:nvPr/>
                </p:nvSpPr>
                <p:spPr>
                  <a:xfrm>
                    <a:off x="682163" y="743447"/>
                    <a:ext cx="222637" cy="222637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214" name="Łącznik prosty ze strzałką 315"/>
                  <p:cNvCxnSpPr/>
                  <p:nvPr/>
                </p:nvCxnSpPr>
                <p:spPr>
                  <a:xfrm flipV="1">
                    <a:off x="793482" y="743358"/>
                    <a:ext cx="0" cy="22261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8" name="Prostokąt 316"/>
                <p:cNvSpPr/>
                <p:nvPr/>
              </p:nvSpPr>
              <p:spPr>
                <a:xfrm rot="5400000">
                  <a:off x="1134155" y="736339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139" name="Łącznik prosty 317"/>
                <p:cNvCxnSpPr/>
                <p:nvPr/>
              </p:nvCxnSpPr>
              <p:spPr>
                <a:xfrm>
                  <a:off x="270150" y="830527"/>
                  <a:ext cx="0" cy="14108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Pole tekstowe 138"/>
                <p:cNvSpPr txBox="1"/>
                <p:nvPr/>
              </p:nvSpPr>
              <p:spPr>
                <a:xfrm>
                  <a:off x="983034" y="567881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1" name="Pole tekstowe 138"/>
                <p:cNvSpPr txBox="1"/>
                <p:nvPr/>
              </p:nvSpPr>
              <p:spPr>
                <a:xfrm>
                  <a:off x="274337" y="935820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2" name="Pole tekstowe 138"/>
                <p:cNvSpPr txBox="1"/>
                <p:nvPr/>
              </p:nvSpPr>
              <p:spPr>
                <a:xfrm rot="4412333">
                  <a:off x="2696110" y="1560763"/>
                  <a:ext cx="72000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3" name="Pole tekstowe 138"/>
                <p:cNvSpPr txBox="1"/>
                <p:nvPr/>
              </p:nvSpPr>
              <p:spPr>
                <a:xfrm rot="16738579">
                  <a:off x="758431" y="1552825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4" name="Pole tekstowe 138"/>
                <p:cNvSpPr txBox="1"/>
                <p:nvPr/>
              </p:nvSpPr>
              <p:spPr>
                <a:xfrm rot="17700281">
                  <a:off x="303620" y="1573199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45" name="Łącznik prosty 392"/>
                <p:cNvCxnSpPr/>
                <p:nvPr/>
              </p:nvCxnSpPr>
              <p:spPr>
                <a:xfrm>
                  <a:off x="272973" y="1190730"/>
                  <a:ext cx="0" cy="1440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Łącznik prosty 393"/>
                <p:cNvCxnSpPr/>
                <p:nvPr/>
              </p:nvCxnSpPr>
              <p:spPr>
                <a:xfrm>
                  <a:off x="2006092" y="1338278"/>
                  <a:ext cx="1555" cy="13705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Łącznik prosty 394"/>
                <p:cNvCxnSpPr/>
                <p:nvPr/>
              </p:nvCxnSpPr>
              <p:spPr>
                <a:xfrm rot="5400000">
                  <a:off x="271146" y="1241726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Łącznik prosty 395"/>
                <p:cNvCxnSpPr/>
                <p:nvPr/>
              </p:nvCxnSpPr>
              <p:spPr>
                <a:xfrm rot="5400000">
                  <a:off x="1998729" y="1392074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9" name="Grupa 396"/>
                <p:cNvGrpSpPr/>
                <p:nvPr/>
              </p:nvGrpSpPr>
              <p:grpSpPr>
                <a:xfrm>
                  <a:off x="1853197" y="965044"/>
                  <a:ext cx="304058" cy="373234"/>
                  <a:chOff x="0" y="0"/>
                  <a:chExt cx="289650" cy="317499"/>
                </a:xfrm>
              </p:grpSpPr>
              <p:sp>
                <p:nvSpPr>
                  <p:cNvPr id="189" name="Elipsa 397"/>
                  <p:cNvSpPr/>
                  <p:nvPr/>
                </p:nvSpPr>
                <p:spPr>
                  <a:xfrm>
                    <a:off x="1650" y="220133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198" name="Prostokąt 398"/>
                  <p:cNvSpPr/>
                  <p:nvPr/>
                </p:nvSpPr>
                <p:spPr>
                  <a:xfrm>
                    <a:off x="0" y="27663"/>
                    <a:ext cx="288376" cy="232833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210" name="Elipsa 399"/>
                  <p:cNvSpPr/>
                  <p:nvPr/>
                </p:nvSpPr>
                <p:spPr>
                  <a:xfrm>
                    <a:off x="1143" y="0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211" name="Łącznik prosty 400"/>
                  <p:cNvCxnSpPr/>
                  <p:nvPr/>
                </p:nvCxnSpPr>
                <p:spPr>
                  <a:xfrm>
                    <a:off x="289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12" name="Łącznik prosty 401"/>
                  <p:cNvCxnSpPr/>
                  <p:nvPr/>
                </p:nvCxnSpPr>
                <p:spPr>
                  <a:xfrm>
                    <a:off x="1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  <p:sp>
              <p:nvSpPr>
                <p:cNvPr id="150" name="Pole tekstowe 138"/>
                <p:cNvSpPr txBox="1"/>
                <p:nvPr/>
              </p:nvSpPr>
              <p:spPr>
                <a:xfrm>
                  <a:off x="1804586" y="1062648"/>
                  <a:ext cx="412115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c</a:t>
                  </a:r>
                  <a:r>
                    <a:rPr lang="pl-PL" sz="1000" i="1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51" name="Łącznik prosty 403"/>
                <p:cNvCxnSpPr/>
                <p:nvPr/>
              </p:nvCxnSpPr>
              <p:spPr>
                <a:xfrm>
                  <a:off x="2001487" y="831029"/>
                  <a:ext cx="0" cy="20100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Pole tekstowe 138"/>
                <p:cNvSpPr txBox="1"/>
                <p:nvPr/>
              </p:nvSpPr>
              <p:spPr>
                <a:xfrm rot="16941968">
                  <a:off x="1191993" y="1596966"/>
                  <a:ext cx="622248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53" name="Pole tekstowe 138"/>
                <p:cNvSpPr txBox="1"/>
                <p:nvPr/>
              </p:nvSpPr>
              <p:spPr>
                <a:xfrm>
                  <a:off x="3007348" y="334449"/>
                  <a:ext cx="440702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1,3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56" name="Łącznik prosty 440"/>
                <p:cNvCxnSpPr/>
                <p:nvPr/>
              </p:nvCxnSpPr>
              <p:spPr>
                <a:xfrm rot="5400000">
                  <a:off x="3020969" y="511389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Łącznik prosty 442"/>
                <p:cNvCxnSpPr/>
                <p:nvPr/>
              </p:nvCxnSpPr>
              <p:spPr>
                <a:xfrm>
                  <a:off x="3325147" y="601242"/>
                  <a:ext cx="23720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cxnSp>
              <p:nvCxnSpPr>
                <p:cNvPr id="161" name="Łącznik prosty 449"/>
                <p:cNvCxnSpPr/>
                <p:nvPr/>
              </p:nvCxnSpPr>
              <p:spPr>
                <a:xfrm>
                  <a:off x="2931116" y="567881"/>
                  <a:ext cx="0" cy="50527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Pole tekstowe 465"/>
                <p:cNvSpPr txBox="1"/>
                <p:nvPr/>
              </p:nvSpPr>
              <p:spPr>
                <a:xfrm>
                  <a:off x="-871871" y="553193"/>
                  <a:ext cx="1263650" cy="5651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Thermal</a:t>
                  </a:r>
                  <a:b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a:b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Sub-network</a:t>
                  </a:r>
                  <a:endParaRPr lang="pl-PL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65" name="Łącznik prosty 294"/>
                <p:cNvCxnSpPr/>
                <p:nvPr/>
              </p:nvCxnSpPr>
              <p:spPr>
                <a:xfrm rot="5400000">
                  <a:off x="3020969" y="979145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Łącznik prosty 295"/>
                <p:cNvCxnSpPr/>
                <p:nvPr/>
              </p:nvCxnSpPr>
              <p:spPr>
                <a:xfrm>
                  <a:off x="3149260" y="1073151"/>
                  <a:ext cx="23685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sp>
              <p:nvSpPr>
                <p:cNvPr id="167" name="Romb 284"/>
                <p:cNvSpPr/>
                <p:nvPr/>
              </p:nvSpPr>
              <p:spPr>
                <a:xfrm rot="1049672">
                  <a:off x="436047" y="202839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68" name="Pole tekstowe 138"/>
                <p:cNvSpPr txBox="1"/>
                <p:nvPr/>
              </p:nvSpPr>
              <p:spPr>
                <a:xfrm rot="1062629">
                  <a:off x="384796" y="207561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75" name="Romb 286"/>
                <p:cNvSpPr/>
                <p:nvPr/>
              </p:nvSpPr>
              <p:spPr>
                <a:xfrm rot="244534">
                  <a:off x="982406" y="2089920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76" name="Pole tekstowe 138"/>
                <p:cNvSpPr txBox="1"/>
                <p:nvPr/>
              </p:nvSpPr>
              <p:spPr>
                <a:xfrm rot="257491">
                  <a:off x="931155" y="2137135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79" name="Romb 288"/>
                <p:cNvSpPr/>
                <p:nvPr/>
              </p:nvSpPr>
              <p:spPr>
                <a:xfrm rot="20922022">
                  <a:off x="2830256" y="198187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82" name="Pole tekstowe 138"/>
                <p:cNvSpPr txBox="1"/>
                <p:nvPr/>
              </p:nvSpPr>
              <p:spPr>
                <a:xfrm rot="20934979">
                  <a:off x="2779005" y="202909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86" name="Romb 290"/>
                <p:cNvSpPr/>
                <p:nvPr/>
              </p:nvSpPr>
              <p:spPr>
                <a:xfrm rot="21396244">
                  <a:off x="1427270" y="2107507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88" name="Pole tekstowe 138"/>
                <p:cNvSpPr txBox="1"/>
                <p:nvPr/>
              </p:nvSpPr>
              <p:spPr>
                <a:xfrm rot="21409201">
                  <a:off x="1376019" y="2154722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</p:grpSp>
      </p:grpSp>
      <p:pic>
        <p:nvPicPr>
          <p:cNvPr id="232" name="Picture 231" descr="Screen Clippi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1" b="-6243"/>
          <a:stretch/>
        </p:blipFill>
        <p:spPr>
          <a:xfrm>
            <a:off x="3341537" y="3627040"/>
            <a:ext cx="5510101" cy="237010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90313" y="931585"/>
            <a:ext cx="3966431" cy="1764648"/>
            <a:chOff x="7834492" y="1017422"/>
            <a:chExt cx="3966431" cy="1764648"/>
          </a:xfrm>
        </p:grpSpPr>
        <p:grpSp>
          <p:nvGrpSpPr>
            <p:cNvPr id="7" name="Group 6"/>
            <p:cNvGrpSpPr/>
            <p:nvPr/>
          </p:nvGrpSpPr>
          <p:grpSpPr>
            <a:xfrm>
              <a:off x="7834492" y="1500204"/>
              <a:ext cx="3966431" cy="1281866"/>
              <a:chOff x="7834492" y="1500204"/>
              <a:chExt cx="3966431" cy="128186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7834492" y="1500204"/>
                <a:ext cx="3965436" cy="1281866"/>
                <a:chOff x="6551651" y="3848053"/>
                <a:chExt cx="3965436" cy="1281866"/>
              </a:xfrm>
            </p:grpSpPr>
            <p:sp>
              <p:nvSpPr>
                <p:cNvPr id="59" name="Parallelogram 58"/>
                <p:cNvSpPr/>
                <p:nvPr/>
              </p:nvSpPr>
              <p:spPr>
                <a:xfrm rot="5400000" flipV="1">
                  <a:off x="9758013" y="4089267"/>
                  <a:ext cx="990765" cy="527382"/>
                </a:xfrm>
                <a:prstGeom prst="parallelogram">
                  <a:avLst>
                    <a:gd name="adj" fmla="val 111957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6759306" y="4463204"/>
                  <a:ext cx="3230398" cy="385137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7286689" y="3852810"/>
                  <a:ext cx="323039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 flipV="1">
                  <a:off x="7518221" y="3848053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 flipV="1">
                  <a:off x="7251522" y="3857578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flipV="1">
                  <a:off x="6768831" y="3857581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 flipV="1">
                  <a:off x="7016405" y="3857578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flipV="1">
                  <a:off x="8020460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flipV="1">
                  <a:off x="7753761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flipV="1">
                  <a:off x="8514019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flipV="1">
                  <a:off x="8247320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 flipV="1">
                  <a:off x="9010192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flipV="1">
                  <a:off x="8743493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 flipV="1">
                  <a:off x="9506342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flipV="1">
                  <a:off x="9239643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flipV="1">
                  <a:off x="9742286" y="3860307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flipV="1">
                  <a:off x="7022997" y="4463210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 flipV="1">
                  <a:off x="7267562" y="4470352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 flipV="1">
                  <a:off x="7518644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flipV="1">
                  <a:off x="7760624" y="4465936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flipV="1">
                  <a:off x="8027747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8256845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V="1">
                  <a:off x="8522650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V="1">
                  <a:off x="8753018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flipV="1">
                  <a:off x="9016709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9239643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 flipV="1">
                  <a:off x="9503334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 flipV="1">
                  <a:off x="9767026" y="4465936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2" name="TextBox 201"/>
                    <p:cNvSpPr txBox="1"/>
                    <p:nvPr/>
                  </p:nvSpPr>
                  <p:spPr>
                    <a:xfrm>
                      <a:off x="6551651" y="4820834"/>
                      <a:ext cx="401072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2" name="TextBox 20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51651" y="4820834"/>
                      <a:ext cx="401072" cy="307777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3" name="TextBox 202"/>
                    <p:cNvSpPr txBox="1"/>
                    <p:nvPr/>
                  </p:nvSpPr>
                  <p:spPr>
                    <a:xfrm>
                      <a:off x="6831986" y="4820833"/>
                      <a:ext cx="405239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3" name="TextBox 20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31986" y="4820833"/>
                      <a:ext cx="405239" cy="307777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4" name="TextBox 203"/>
                    <p:cNvSpPr txBox="1"/>
                    <p:nvPr/>
                  </p:nvSpPr>
                  <p:spPr>
                    <a:xfrm>
                      <a:off x="8088836" y="4822142"/>
                      <a:ext cx="38087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4" name="TextBox 20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88836" y="4822142"/>
                      <a:ext cx="380873" cy="307777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5" name="TextBox 204"/>
                    <p:cNvSpPr txBox="1"/>
                    <p:nvPr/>
                  </p:nvSpPr>
                  <p:spPr>
                    <a:xfrm>
                      <a:off x="9808545" y="4811307"/>
                      <a:ext cx="411844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5" name="TextBox 20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808545" y="4811307"/>
                      <a:ext cx="411844" cy="307777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19" name="Oval 218"/>
              <p:cNvSpPr/>
              <p:nvPr/>
            </p:nvSpPr>
            <p:spPr>
              <a:xfrm>
                <a:off x="11297285" y="210195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11378090" y="202114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11303534" y="2245772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11385742" y="2164783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11470070" y="2083794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11457219" y="1943037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11557063" y="1984117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11545646" y="185812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11647063" y="1889532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11627787" y="176220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11704697" y="167239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11710923" y="1810763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233" name="Rectangle 232"/>
            <p:cNvSpPr/>
            <p:nvPr/>
          </p:nvSpPr>
          <p:spPr>
            <a:xfrm>
              <a:off x="9489762" y="1017422"/>
              <a:ext cx="10567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ANSYS</a:t>
              </a:r>
              <a:r>
                <a:rPr lang="en-GB" dirty="0" smtClean="0"/>
                <a:t>*</a:t>
              </a:r>
              <a:endParaRPr lang="pl-PL" dirty="0" smtClean="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5985418" y="1541396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800" dirty="0" smtClean="0"/>
              <a:t>?</a:t>
            </a:r>
            <a:endParaRPr lang="pl-PL" sz="32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-174905" y="3329608"/>
            <a:ext cx="5412703" cy="2156613"/>
            <a:chOff x="-174905" y="3329608"/>
            <a:chExt cx="5412703" cy="2156613"/>
          </a:xfrm>
        </p:grpSpPr>
        <p:grpSp>
          <p:nvGrpSpPr>
            <p:cNvPr id="5" name="Group 4"/>
            <p:cNvGrpSpPr/>
            <p:nvPr/>
          </p:nvGrpSpPr>
          <p:grpSpPr>
            <a:xfrm>
              <a:off x="-174905" y="3329608"/>
              <a:ext cx="5412703" cy="1861700"/>
              <a:chOff x="-174905" y="3329608"/>
              <a:chExt cx="5412703" cy="1861700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35056" y="3329608"/>
                <a:ext cx="4538555" cy="724533"/>
                <a:chOff x="2413597" y="3049908"/>
                <a:chExt cx="4538555" cy="724533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2413597" y="3049908"/>
                  <a:ext cx="4538555" cy="724533"/>
                  <a:chOff x="-1052434" y="2668430"/>
                  <a:chExt cx="4538584" cy="725141"/>
                </a:xfrm>
              </p:grpSpPr>
              <p:sp>
                <p:nvSpPr>
                  <p:cNvPr id="51" name="Pole tekstowe 169"/>
                  <p:cNvSpPr txBox="1"/>
                  <p:nvPr/>
                </p:nvSpPr>
                <p:spPr>
                  <a:xfrm>
                    <a:off x="-1052434" y="2828421"/>
                    <a:ext cx="1263650" cy="56515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Electrical</a:t>
                    </a:r>
                    <a:b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</a:br>
                    <a: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Sub-network</a:t>
                    </a:r>
                    <a:endParaRPr kumimoji="0" lang="pl-P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119504" y="2668430"/>
                    <a:ext cx="3366646" cy="720727"/>
                    <a:chOff x="119504" y="2668430"/>
                    <a:chExt cx="3366646" cy="720727"/>
                  </a:xfrm>
                </p:grpSpPr>
                <p:grpSp>
                  <p:nvGrpSpPr>
                    <p:cNvPr id="53" name="Grupa 318"/>
                    <p:cNvGrpSpPr/>
                    <p:nvPr/>
                  </p:nvGrpSpPr>
                  <p:grpSpPr>
                    <a:xfrm>
                      <a:off x="676324" y="2956424"/>
                      <a:ext cx="415926" cy="215900"/>
                      <a:chOff x="0" y="0"/>
                      <a:chExt cx="540630" cy="222350"/>
                    </a:xfrm>
                  </p:grpSpPr>
                  <p:sp>
                    <p:nvSpPr>
                      <p:cNvPr id="62" name="Łuk 319"/>
                      <p:cNvSpPr/>
                      <p:nvPr/>
                    </p:nvSpPr>
                    <p:spPr>
                      <a:xfrm>
                        <a:off x="0" y="635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63" name="Łuk 320"/>
                      <p:cNvSpPr/>
                      <p:nvPr/>
                    </p:nvSpPr>
                    <p:spPr>
                      <a:xfrm>
                        <a:off x="180210" y="3175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64" name="Łuk 321"/>
                      <p:cNvSpPr/>
                      <p:nvPr/>
                    </p:nvSpPr>
                    <p:spPr>
                      <a:xfrm>
                        <a:off x="360420" y="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cxnSp>
                  <p:nvCxnSpPr>
                    <p:cNvPr id="54" name="Łącznik prosty 322"/>
                    <p:cNvCxnSpPr/>
                    <p:nvPr/>
                  </p:nvCxnSpPr>
                  <p:spPr>
                    <a:xfrm flipH="1">
                      <a:off x="1092250" y="3061047"/>
                      <a:ext cx="239390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55" name="Łącznik prosty 323"/>
                    <p:cNvCxnSpPr/>
                    <p:nvPr/>
                  </p:nvCxnSpPr>
                  <p:spPr>
                    <a:xfrm flipH="1" flipV="1">
                      <a:off x="381676" y="3059201"/>
                      <a:ext cx="29464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56" name="Pole tekstowe 138"/>
                    <p:cNvSpPr txBox="1"/>
                    <p:nvPr/>
                  </p:nvSpPr>
                  <p:spPr>
                    <a:xfrm>
                      <a:off x="691610" y="2668430"/>
                      <a:ext cx="412115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L</a:t>
                      </a:r>
                      <a:r>
                        <a:rPr lang="en-GB" sz="1000" kern="0" baseline="-25000" noProof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kumimoji="0" lang="pl-PL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57" name="Pole tekstowe 138"/>
                    <p:cNvSpPr txBox="1"/>
                    <p:nvPr/>
                  </p:nvSpPr>
                  <p:spPr>
                    <a:xfrm>
                      <a:off x="1470608" y="3077572"/>
                      <a:ext cx="412115" cy="31158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R</a:t>
                      </a:r>
                      <a:r>
                        <a:rPr lang="pl-PL" sz="1000" kern="0" baseline="-25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b</a:t>
                      </a:r>
                      <a:endParaRPr kumimoji="0" lang="pl-PL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58" name="Pole tekstowe 138"/>
                    <p:cNvSpPr txBox="1"/>
                    <p:nvPr/>
                  </p:nvSpPr>
                  <p:spPr>
                    <a:xfrm>
                      <a:off x="1851924" y="2795922"/>
                      <a:ext cx="412115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i</a:t>
                      </a:r>
                      <a:r>
                        <a:rPr kumimoji="0" lang="en-GB" sz="1000" b="0" i="1" u="none" strike="noStrike" kern="0" cap="none" spc="0" normalizeH="0" baseline="-2500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b</a:t>
                      </a:r>
                      <a:endParaRPr kumimoji="0" lang="pl-PL" sz="12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60" name="Prostokąt 404"/>
                    <p:cNvSpPr/>
                    <p:nvPr/>
                  </p:nvSpPr>
                  <p:spPr>
                    <a:xfrm rot="5400000">
                      <a:off x="1571223" y="2896177"/>
                      <a:ext cx="151130" cy="315595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61" name="Łącznik prosty 299"/>
                    <p:cNvCxnSpPr/>
                    <p:nvPr/>
                  </p:nvCxnSpPr>
                  <p:spPr>
                    <a:xfrm>
                      <a:off x="119504" y="3061290"/>
                      <a:ext cx="21590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ysDash"/>
                      <a:miter lim="800000"/>
                    </a:ln>
                    <a:effectLst/>
                  </p:spPr>
                </p:cxnSp>
              </p:grpSp>
            </p:grpSp>
            <p:cxnSp>
              <p:nvCxnSpPr>
                <p:cNvPr id="50" name="Łącznik prosty ze strzałką 324"/>
                <p:cNvCxnSpPr/>
                <p:nvPr/>
              </p:nvCxnSpPr>
              <p:spPr>
                <a:xfrm>
                  <a:off x="5450417" y="3440114"/>
                  <a:ext cx="114300" cy="317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65" name="Group 64"/>
              <p:cNvGrpSpPr/>
              <p:nvPr/>
            </p:nvGrpSpPr>
            <p:grpSpPr>
              <a:xfrm>
                <a:off x="-174905" y="3491414"/>
                <a:ext cx="5412703" cy="1699894"/>
                <a:chOff x="-1361169" y="2802151"/>
                <a:chExt cx="5412746" cy="1700410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105370" y="2802151"/>
                  <a:ext cx="3946207" cy="1700410"/>
                  <a:chOff x="105370" y="2802151"/>
                  <a:chExt cx="3946207" cy="1700410"/>
                </a:xfrm>
              </p:grpSpPr>
              <p:sp>
                <p:nvSpPr>
                  <p:cNvPr id="68" name="Pole tekstowe 138"/>
                  <p:cNvSpPr txBox="1"/>
                  <p:nvPr/>
                </p:nvSpPr>
                <p:spPr>
                  <a:xfrm rot="2283902">
                    <a:off x="1488810" y="3453972"/>
                    <a:ext cx="531858" cy="28800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pl-PL" sz="1000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M</a:t>
                    </a:r>
                    <a:r>
                      <a:rPr lang="pl-PL" sz="1000" i="1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if,y,</a:t>
                    </a:r>
                    <a:r>
                      <a:rPr lang="pl-PL" sz="1000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1</a:t>
                    </a:r>
                    <a:r>
                      <a:rPr lang="pl-PL" sz="1000" i="1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,</a:t>
                    </a:r>
                    <a:r>
                      <a:rPr lang="pl-PL" sz="1000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1</a:t>
                    </a:r>
                    <a:endParaRPr lang="pl-PL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105370" y="2802151"/>
                    <a:ext cx="3946207" cy="1700410"/>
                    <a:chOff x="105370" y="2802151"/>
                    <a:chExt cx="3946207" cy="1700410"/>
                  </a:xfrm>
                </p:grpSpPr>
                <p:sp>
                  <p:nvSpPr>
                    <p:cNvPr id="70" name="Pole tekstowe 138"/>
                    <p:cNvSpPr txBox="1"/>
                    <p:nvPr/>
                  </p:nvSpPr>
                  <p:spPr>
                    <a:xfrm>
                      <a:off x="2862516" y="3827006"/>
                      <a:ext cx="432000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is,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Pole tekstowe 138"/>
                    <p:cNvSpPr txBox="1"/>
                    <p:nvPr/>
                  </p:nvSpPr>
                  <p:spPr>
                    <a:xfrm rot="1423104">
                      <a:off x="2573249" y="3522062"/>
                      <a:ext cx="531858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M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is,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1,1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105370" y="2802151"/>
                      <a:ext cx="3946207" cy="1700410"/>
                      <a:chOff x="105370" y="2802151"/>
                      <a:chExt cx="3946207" cy="1700410"/>
                    </a:xfrm>
                  </p:grpSpPr>
                  <p:grpSp>
                    <p:nvGrpSpPr>
                      <p:cNvPr id="73" name="Grupa 342"/>
                      <p:cNvGrpSpPr/>
                      <p:nvPr/>
                    </p:nvGrpSpPr>
                    <p:grpSpPr>
                      <a:xfrm>
                        <a:off x="1467775" y="3782539"/>
                        <a:ext cx="690750" cy="474664"/>
                        <a:chOff x="1706036" y="2000333"/>
                        <a:chExt cx="690750" cy="474664"/>
                      </a:xfrm>
                    </p:grpSpPr>
                    <p:grpSp>
                      <p:nvGrpSpPr>
                        <p:cNvPr id="115" name="Grupa 343"/>
                        <p:cNvGrpSpPr/>
                        <p:nvPr/>
                      </p:nvGrpSpPr>
                      <p:grpSpPr>
                        <a:xfrm>
                          <a:off x="1843700" y="2000333"/>
                          <a:ext cx="415926" cy="215900"/>
                          <a:chOff x="0" y="0"/>
                          <a:chExt cx="540630" cy="222350"/>
                        </a:xfrm>
                      </p:grpSpPr>
                      <p:sp>
                        <p:nvSpPr>
                          <p:cNvPr id="124" name="Łuk 352"/>
                          <p:cNvSpPr/>
                          <p:nvPr/>
                        </p:nvSpPr>
                        <p:spPr>
                          <a:xfrm>
                            <a:off x="0" y="6350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125" name="Łuk 353"/>
                          <p:cNvSpPr/>
                          <p:nvPr/>
                        </p:nvSpPr>
                        <p:spPr>
                          <a:xfrm>
                            <a:off x="180210" y="3175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126" name="Łuk 354"/>
                          <p:cNvSpPr/>
                          <p:nvPr/>
                        </p:nvSpPr>
                        <p:spPr>
                          <a:xfrm>
                            <a:off x="360420" y="0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</p:grpSp>
                    <p:sp>
                      <p:nvSpPr>
                        <p:cNvPr id="116" name="Prostokąt 344"/>
                        <p:cNvSpPr/>
                        <p:nvPr/>
                      </p:nvSpPr>
                      <p:spPr>
                        <a:xfrm rot="5400000">
                          <a:off x="1974934" y="2241634"/>
                          <a:ext cx="151130" cy="315595"/>
                        </a:xfrm>
                        <a:prstGeom prst="rect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cxnSp>
                      <p:nvCxnSpPr>
                        <p:cNvPr id="117" name="Łącznik prosty 345"/>
                        <p:cNvCxnSpPr/>
                        <p:nvPr/>
                      </p:nvCxnSpPr>
                      <p:spPr>
                        <a:xfrm flipH="1">
                          <a:off x="1714500" y="2104434"/>
                          <a:ext cx="137667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18" name="Łącznik prosty 346"/>
                        <p:cNvCxnSpPr/>
                        <p:nvPr/>
                      </p:nvCxnSpPr>
                      <p:spPr>
                        <a:xfrm flipH="1">
                          <a:off x="2259626" y="2097704"/>
                          <a:ext cx="137160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19" name="Łącznik prosty 347"/>
                        <p:cNvCxnSpPr/>
                        <p:nvPr/>
                      </p:nvCxnSpPr>
                      <p:spPr>
                        <a:xfrm flipH="1">
                          <a:off x="1706036" y="2409234"/>
                          <a:ext cx="180000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0" name="Łącznik prosty 348"/>
                        <p:cNvCxnSpPr/>
                        <p:nvPr/>
                      </p:nvCxnSpPr>
                      <p:spPr>
                        <a:xfrm flipH="1" flipV="1">
                          <a:off x="1714500" y="2097203"/>
                          <a:ext cx="0" cy="32400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1" name="Łącznik prosty 349"/>
                        <p:cNvCxnSpPr/>
                        <p:nvPr/>
                      </p:nvCxnSpPr>
                      <p:spPr>
                        <a:xfrm flipH="1">
                          <a:off x="2215811" y="2409255"/>
                          <a:ext cx="179705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2" name="Łącznik prosty 350"/>
                        <p:cNvCxnSpPr/>
                        <p:nvPr/>
                      </p:nvCxnSpPr>
                      <p:spPr>
                        <a:xfrm flipH="1" flipV="1">
                          <a:off x="2387600" y="2097203"/>
                          <a:ext cx="0" cy="32400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3" name="Łącznik prosty ze strzałką 351"/>
                        <p:cNvCxnSpPr/>
                        <p:nvPr/>
                      </p:nvCxnSpPr>
                      <p:spPr>
                        <a:xfrm rot="5400000" flipH="1">
                          <a:off x="2328693" y="2269054"/>
                          <a:ext cx="114300" cy="3175"/>
                        </a:xfrm>
                        <a:prstGeom prst="straightConnector1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  <a:headEnd type="none" w="med" len="med"/>
                          <a:tailEnd type="triangle" w="med" len="med"/>
                        </a:ln>
                        <a:effectLst/>
                      </p:spPr>
                    </p:cxnSp>
                  </p:grpSp>
                  <p:sp>
                    <p:nvSpPr>
                      <p:cNvPr id="74" name="Pole tekstowe 138"/>
                      <p:cNvSpPr txBox="1"/>
                      <p:nvPr/>
                    </p:nvSpPr>
                    <p:spPr>
                      <a:xfrm>
                        <a:off x="1596938" y="3823676"/>
                        <a:ext cx="432000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L</a:t>
                        </a:r>
                        <a:r>
                          <a:rPr lang="pl-PL" sz="1000" i="1" baseline="-25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if,y,</a:t>
                        </a:r>
                        <a:r>
                          <a:rPr lang="pl-PL" sz="1000" baseline="-25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75" name="Group 74"/>
                      <p:cNvGrpSpPr/>
                      <p:nvPr/>
                    </p:nvGrpSpPr>
                    <p:grpSpPr>
                      <a:xfrm>
                        <a:off x="105370" y="2802151"/>
                        <a:ext cx="3946207" cy="1700410"/>
                        <a:chOff x="105370" y="2802151"/>
                        <a:chExt cx="3946207" cy="1700410"/>
                      </a:xfrm>
                    </p:grpSpPr>
                    <p:grpSp>
                      <p:nvGrpSpPr>
                        <p:cNvPr id="76" name="Grupa 357"/>
                        <p:cNvGrpSpPr/>
                        <p:nvPr/>
                      </p:nvGrpSpPr>
                      <p:grpSpPr>
                        <a:xfrm>
                          <a:off x="105370" y="3782539"/>
                          <a:ext cx="690750" cy="474664"/>
                          <a:chOff x="1706036" y="2000333"/>
                          <a:chExt cx="690750" cy="474664"/>
                        </a:xfrm>
                      </p:grpSpPr>
                      <p:grpSp>
                        <p:nvGrpSpPr>
                          <p:cNvPr id="103" name="Grupa 358"/>
                          <p:cNvGrpSpPr/>
                          <p:nvPr/>
                        </p:nvGrpSpPr>
                        <p:grpSpPr>
                          <a:xfrm>
                            <a:off x="1843700" y="2000333"/>
                            <a:ext cx="415926" cy="215900"/>
                            <a:chOff x="0" y="0"/>
                            <a:chExt cx="540630" cy="222350"/>
                          </a:xfrm>
                        </p:grpSpPr>
                        <p:sp>
                          <p:nvSpPr>
                            <p:cNvPr id="112" name="Łuk 367"/>
                            <p:cNvSpPr/>
                            <p:nvPr/>
                          </p:nvSpPr>
                          <p:spPr>
                            <a:xfrm>
                              <a:off x="0" y="635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13" name="Łuk 368"/>
                            <p:cNvSpPr/>
                            <p:nvPr/>
                          </p:nvSpPr>
                          <p:spPr>
                            <a:xfrm>
                              <a:off x="180210" y="3175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14" name="Łuk 369"/>
                            <p:cNvSpPr/>
                            <p:nvPr/>
                          </p:nvSpPr>
                          <p:spPr>
                            <a:xfrm>
                              <a:off x="360420" y="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</p:grpSp>
                      <p:sp>
                        <p:nvSpPr>
                          <p:cNvPr id="104" name="Prostokąt 359"/>
                          <p:cNvSpPr/>
                          <p:nvPr/>
                        </p:nvSpPr>
                        <p:spPr>
                          <a:xfrm rot="5400000">
                            <a:off x="1974934" y="2241634"/>
                            <a:ext cx="151130" cy="315595"/>
                          </a:xfrm>
                          <a:prstGeom prst="rect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cxnSp>
                        <p:nvCxnSpPr>
                          <p:cNvPr id="105" name="Łącznik prosty 360"/>
                          <p:cNvCxnSpPr/>
                          <p:nvPr/>
                        </p:nvCxnSpPr>
                        <p:spPr>
                          <a:xfrm flipH="1">
                            <a:off x="1714500" y="2104434"/>
                            <a:ext cx="137667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6" name="Łącznik prosty 361"/>
                          <p:cNvCxnSpPr/>
                          <p:nvPr/>
                        </p:nvCxnSpPr>
                        <p:spPr>
                          <a:xfrm flipH="1">
                            <a:off x="2259626" y="2097704"/>
                            <a:ext cx="13716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7" name="Łącznik prosty 362"/>
                          <p:cNvCxnSpPr/>
                          <p:nvPr/>
                        </p:nvCxnSpPr>
                        <p:spPr>
                          <a:xfrm flipH="1">
                            <a:off x="1706036" y="2409234"/>
                            <a:ext cx="18000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8" name="Łącznik prosty 363"/>
                          <p:cNvCxnSpPr/>
                          <p:nvPr/>
                        </p:nvCxnSpPr>
                        <p:spPr>
                          <a:xfrm flipH="1" flipV="1">
                            <a:off x="17145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9" name="Łącznik prosty 364"/>
                          <p:cNvCxnSpPr/>
                          <p:nvPr/>
                        </p:nvCxnSpPr>
                        <p:spPr>
                          <a:xfrm flipH="1">
                            <a:off x="2215811" y="2409255"/>
                            <a:ext cx="179705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10" name="Łącznik prosty 365"/>
                          <p:cNvCxnSpPr/>
                          <p:nvPr/>
                        </p:nvCxnSpPr>
                        <p:spPr>
                          <a:xfrm flipH="1" flipV="1">
                            <a:off x="23876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11" name="Łącznik prosty ze strzałką 366"/>
                          <p:cNvCxnSpPr/>
                          <p:nvPr/>
                        </p:nvCxnSpPr>
                        <p:spPr>
                          <a:xfrm rot="5400000" flipH="1">
                            <a:off x="2328693" y="2269054"/>
                            <a:ext cx="114300" cy="3175"/>
                          </a:xfrm>
                          <a:prstGeom prst="straightConnector1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  <a:headEnd type="none" w="med" len="med"/>
                            <a:tailEnd type="triangle" w="med" len="med"/>
                          </a:ln>
                          <a:effectLst/>
                        </p:spPr>
                      </p:cxnSp>
                    </p:grpSp>
                    <p:sp>
                      <p:nvSpPr>
                        <p:cNvPr id="77" name="Pole tekstowe 138"/>
                        <p:cNvSpPr txBox="1"/>
                        <p:nvPr/>
                      </p:nvSpPr>
                      <p:spPr>
                        <a:xfrm>
                          <a:off x="329386" y="3838379"/>
                          <a:ext cx="432000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L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8" name="Pole tekstowe 138"/>
                        <p:cNvSpPr txBox="1"/>
                        <p:nvPr/>
                      </p:nvSpPr>
                      <p:spPr>
                        <a:xfrm>
                          <a:off x="729421" y="3914812"/>
                          <a:ext cx="432000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9" name="Łuk 373"/>
                        <p:cNvSpPr/>
                        <p:nvPr/>
                      </p:nvSpPr>
                      <p:spPr>
                        <a:xfrm rot="18132026">
                          <a:off x="155704" y="3307687"/>
                          <a:ext cx="1252811" cy="241739"/>
                        </a:xfrm>
                        <a:prstGeom prst="arc">
                          <a:avLst>
                            <a:gd name="adj1" fmla="val 11351911"/>
                            <a:gd name="adj2" fmla="val 20559181"/>
                          </a:avLst>
                        </a:prstGeom>
                        <a:ln w="12700">
                          <a:solidFill>
                            <a:srgbClr val="7030A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80" name="Pole tekstowe 138"/>
                        <p:cNvSpPr txBox="1"/>
                        <p:nvPr/>
                      </p:nvSpPr>
                      <p:spPr>
                        <a:xfrm rot="17690224">
                          <a:off x="183211" y="3434092"/>
                          <a:ext cx="531858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M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1,1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1" name="Pole tekstowe 138"/>
                        <p:cNvSpPr txBox="1"/>
                        <p:nvPr/>
                      </p:nvSpPr>
                      <p:spPr>
                        <a:xfrm>
                          <a:off x="181294" y="4209012"/>
                          <a:ext cx="510316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R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2" name="Group 81"/>
                        <p:cNvGrpSpPr/>
                        <p:nvPr/>
                      </p:nvGrpSpPr>
                      <p:grpSpPr>
                        <a:xfrm>
                          <a:off x="201672" y="3414245"/>
                          <a:ext cx="3849905" cy="1088316"/>
                          <a:chOff x="201672" y="3414245"/>
                          <a:chExt cx="3849905" cy="1088316"/>
                        </a:xfrm>
                      </p:grpSpPr>
                      <p:sp>
                        <p:nvSpPr>
                          <p:cNvPr id="83" name="Pole tekstowe 138"/>
                          <p:cNvSpPr txBox="1"/>
                          <p:nvPr/>
                        </p:nvSpPr>
                        <p:spPr>
                          <a:xfrm>
                            <a:off x="3444832" y="3913115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is,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4" name="Pole tekstowe 138"/>
                          <p:cNvSpPr txBox="1"/>
                          <p:nvPr/>
                        </p:nvSpPr>
                        <p:spPr>
                          <a:xfrm>
                            <a:off x="2093089" y="3921013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</a:t>
                            </a:r>
                            <a:r>
                              <a:rPr lang="pl-PL" sz="1000" i="1" baseline="-25000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if,y,</a:t>
                            </a:r>
                            <a:r>
                              <a:rPr lang="pl-PL" sz="1000" baseline="-25000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5" name="Łuk 374"/>
                          <p:cNvSpPr/>
                          <p:nvPr/>
                        </p:nvSpPr>
                        <p:spPr>
                          <a:xfrm rot="2410948" flipH="1">
                            <a:off x="663221" y="3414245"/>
                            <a:ext cx="1382665" cy="270630"/>
                          </a:xfrm>
                          <a:prstGeom prst="arc">
                            <a:avLst>
                              <a:gd name="adj1" fmla="val 11434672"/>
                              <a:gd name="adj2" fmla="val 21415823"/>
                            </a:avLst>
                          </a:prstGeom>
                          <a:ln w="12700">
                            <a:solidFill>
                              <a:srgbClr val="7030A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86" name="Pole tekstowe 138"/>
                          <p:cNvSpPr txBox="1"/>
                          <p:nvPr/>
                        </p:nvSpPr>
                        <p:spPr>
                          <a:xfrm>
                            <a:off x="1613906" y="4197065"/>
                            <a:ext cx="494294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R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if,y,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7" name="Pole tekstowe 138"/>
                          <p:cNvSpPr txBox="1"/>
                          <p:nvPr/>
                        </p:nvSpPr>
                        <p:spPr>
                          <a:xfrm>
                            <a:off x="2978529" y="4214561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R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is,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grpSp>
                        <p:nvGrpSpPr>
                          <p:cNvPr id="88" name="Group 87"/>
                          <p:cNvGrpSpPr/>
                          <p:nvPr/>
                        </p:nvGrpSpPr>
                        <p:grpSpPr>
                          <a:xfrm>
                            <a:off x="201672" y="3472873"/>
                            <a:ext cx="3849905" cy="858897"/>
                            <a:chOff x="201672" y="3472873"/>
                            <a:chExt cx="3849905" cy="858897"/>
                          </a:xfrm>
                        </p:grpSpPr>
                        <p:grpSp>
                          <p:nvGrpSpPr>
                            <p:cNvPr id="89" name="Grupa 327"/>
                            <p:cNvGrpSpPr/>
                            <p:nvPr/>
                          </p:nvGrpSpPr>
                          <p:grpSpPr>
                            <a:xfrm>
                              <a:off x="2840865" y="3788143"/>
                              <a:ext cx="690750" cy="474664"/>
                              <a:chOff x="1706036" y="2000333"/>
                              <a:chExt cx="690750" cy="474664"/>
                            </a:xfrm>
                          </p:grpSpPr>
                          <p:grpSp>
                            <p:nvGrpSpPr>
                              <p:cNvPr id="91" name="Grupa 328"/>
                              <p:cNvGrpSpPr/>
                              <p:nvPr/>
                            </p:nvGrpSpPr>
                            <p:grpSpPr>
                              <a:xfrm>
                                <a:off x="1843700" y="2000333"/>
                                <a:ext cx="415926" cy="215900"/>
                                <a:chOff x="0" y="0"/>
                                <a:chExt cx="540630" cy="222350"/>
                              </a:xfrm>
                            </p:grpSpPr>
                            <p:sp>
                              <p:nvSpPr>
                                <p:cNvPr id="100" name="Łuk 337"/>
                                <p:cNvSpPr/>
                                <p:nvPr/>
                              </p:nvSpPr>
                              <p:spPr>
                                <a:xfrm>
                                  <a:off x="0" y="6350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01" name="Łuk 338"/>
                                <p:cNvSpPr/>
                                <p:nvPr/>
                              </p:nvSpPr>
                              <p:spPr>
                                <a:xfrm>
                                  <a:off x="180210" y="3175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02" name="Łuk 339"/>
                                <p:cNvSpPr/>
                                <p:nvPr/>
                              </p:nvSpPr>
                              <p:spPr>
                                <a:xfrm>
                                  <a:off x="360420" y="0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</p:grpSp>
                          <p:sp>
                            <p:nvSpPr>
                              <p:cNvPr id="92" name="Prostokąt 329"/>
                              <p:cNvSpPr/>
                              <p:nvPr/>
                            </p:nvSpPr>
                            <p:spPr>
                              <a:xfrm rot="5400000">
                                <a:off x="1974934" y="2241634"/>
                                <a:ext cx="151130" cy="315595"/>
                              </a:xfrm>
                              <a:prstGeom prst="rect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cxnSp>
                            <p:nvCxnSpPr>
                              <p:cNvPr id="93" name="Łącznik prosty 330"/>
                              <p:cNvCxnSpPr/>
                              <p:nvPr/>
                            </p:nvCxnSpPr>
                            <p:spPr>
                              <a:xfrm flipH="1">
                                <a:off x="1714500" y="2104434"/>
                                <a:ext cx="137667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4" name="Łącznik prosty 331"/>
                              <p:cNvCxnSpPr/>
                              <p:nvPr/>
                            </p:nvCxnSpPr>
                            <p:spPr>
                              <a:xfrm flipH="1">
                                <a:off x="2259626" y="2097704"/>
                                <a:ext cx="137160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5" name="Łącznik prosty 332"/>
                              <p:cNvCxnSpPr/>
                              <p:nvPr/>
                            </p:nvCxnSpPr>
                            <p:spPr>
                              <a:xfrm flipH="1">
                                <a:off x="1706036" y="2409234"/>
                                <a:ext cx="180000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6" name="Łącznik prosty 333"/>
                              <p:cNvCxnSpPr/>
                              <p:nvPr/>
                            </p:nvCxnSpPr>
                            <p:spPr>
                              <a:xfrm flipH="1" flipV="1">
                                <a:off x="1714500" y="2097203"/>
                                <a:ext cx="0" cy="32400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7" name="Łącznik prosty 334"/>
                              <p:cNvCxnSpPr/>
                              <p:nvPr/>
                            </p:nvCxnSpPr>
                            <p:spPr>
                              <a:xfrm flipH="1">
                                <a:off x="2215811" y="2409255"/>
                                <a:ext cx="179705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8" name="Łącznik prosty 335"/>
                              <p:cNvCxnSpPr/>
                              <p:nvPr/>
                            </p:nvCxnSpPr>
                            <p:spPr>
                              <a:xfrm flipH="1" flipV="1">
                                <a:off x="2387600" y="2097203"/>
                                <a:ext cx="0" cy="32400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9" name="Łącznik prosty ze strzałką 336"/>
                              <p:cNvCxnSpPr/>
                              <p:nvPr/>
                            </p:nvCxnSpPr>
                            <p:spPr>
                              <a:xfrm rot="5400000" flipH="1">
                                <a:off x="2328693" y="2269054"/>
                                <a:ext cx="114300" cy="3175"/>
                              </a:xfrm>
                              <a:prstGeom prst="straightConnector1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  <a:headEnd type="none" w="med" len="med"/>
                                <a:tailEnd type="triangle" w="med" len="med"/>
                              </a:ln>
                              <a:effectLst/>
                            </p:spPr>
                          </p:cxnSp>
                        </p:grpSp>
                        <p:sp>
                          <p:nvSpPr>
                            <p:cNvPr id="90" name="Łuk 436"/>
                            <p:cNvSpPr/>
                            <p:nvPr/>
                          </p:nvSpPr>
                          <p:spPr>
                            <a:xfrm rot="1323492">
                              <a:off x="201672" y="3472873"/>
                              <a:ext cx="3849905" cy="858897"/>
                            </a:xfrm>
                            <a:prstGeom prst="arc">
                              <a:avLst>
                                <a:gd name="adj1" fmla="val 11445262"/>
                                <a:gd name="adj2" fmla="val 20019200"/>
                              </a:avLst>
                            </a:prstGeom>
                            <a:ln w="12700">
                              <a:solidFill>
                                <a:srgbClr val="7030A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sp>
              <p:nvSpPr>
                <p:cNvPr id="67" name="Pole tekstowe 464"/>
                <p:cNvSpPr txBox="1"/>
                <p:nvPr/>
              </p:nvSpPr>
              <p:spPr>
                <a:xfrm>
                  <a:off x="-1361169" y="3791431"/>
                  <a:ext cx="1575418" cy="5651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Coupling Current</a:t>
                  </a:r>
                  <a:b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a:br>
                  <a: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Sub-network</a:t>
                  </a:r>
                  <a:endParaRPr lang="pl-PL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35" name="Rectangle 234"/>
            <p:cNvSpPr/>
            <p:nvPr/>
          </p:nvSpPr>
          <p:spPr>
            <a:xfrm>
              <a:off x="1845208" y="5116889"/>
              <a:ext cx="12747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SIMULINK</a:t>
              </a:r>
            </a:p>
          </p:txBody>
        </p:sp>
      </p:grpSp>
      <p:sp>
        <p:nvSpPr>
          <p:cNvPr id="236" name="Rectangle 235"/>
          <p:cNvSpPr/>
          <p:nvPr/>
        </p:nvSpPr>
        <p:spPr>
          <a:xfrm>
            <a:off x="8804013" y="4311843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SIMULINK/Spice</a:t>
            </a:r>
            <a:r>
              <a:rPr lang="en-GB" dirty="0" smtClean="0"/>
              <a:t>*</a:t>
            </a:r>
            <a:endParaRPr lang="pl-PL" dirty="0" smtClean="0"/>
          </a:p>
        </p:txBody>
      </p:sp>
      <p:sp>
        <p:nvSpPr>
          <p:cNvPr id="8" name="Right Brace 7"/>
          <p:cNvSpPr/>
          <p:nvPr/>
        </p:nvSpPr>
        <p:spPr>
          <a:xfrm rot="5400000">
            <a:off x="5873159" y="-2550055"/>
            <a:ext cx="495015" cy="1197122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oup 9"/>
          <p:cNvGrpSpPr/>
          <p:nvPr/>
        </p:nvGrpSpPr>
        <p:grpSpPr>
          <a:xfrm>
            <a:off x="7652533" y="2735958"/>
            <a:ext cx="3714485" cy="616164"/>
            <a:chOff x="7814458" y="2764533"/>
            <a:chExt cx="3714485" cy="616164"/>
          </a:xfrm>
        </p:grpSpPr>
        <p:pic>
          <p:nvPicPr>
            <p:cNvPr id="238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7906441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9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8189958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2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9430398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11163257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4" name="TextBox 243"/>
                <p:cNvSpPr txBox="1"/>
                <p:nvPr/>
              </p:nvSpPr>
              <p:spPr>
                <a:xfrm>
                  <a:off x="7814458" y="3072920"/>
                  <a:ext cx="429092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244" name="TextBox 2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4458" y="3072920"/>
                  <a:ext cx="429092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58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5" name="TextBox 244"/>
                <p:cNvSpPr txBox="1"/>
                <p:nvPr/>
              </p:nvSpPr>
              <p:spPr>
                <a:xfrm>
                  <a:off x="8111234" y="3063933"/>
                  <a:ext cx="43325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245" name="TextBox 2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1234" y="3063933"/>
                  <a:ext cx="433259" cy="307777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6" name="TextBox 245"/>
                <p:cNvSpPr txBox="1"/>
                <p:nvPr/>
              </p:nvSpPr>
              <p:spPr>
                <a:xfrm>
                  <a:off x="9331876" y="3069895"/>
                  <a:ext cx="40889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246" name="TextBox 2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1876" y="3069895"/>
                  <a:ext cx="408893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7" name="TextBox 246"/>
                <p:cNvSpPr txBox="1"/>
                <p:nvPr/>
              </p:nvSpPr>
              <p:spPr>
                <a:xfrm>
                  <a:off x="11083821" y="3054407"/>
                  <a:ext cx="445122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247" name="TextBox 2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83821" y="3054407"/>
                  <a:ext cx="445122" cy="307777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58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50" name="Picture 5" descr="G:\Projects\lhccm\MQXF\Output\Simulation Results\BTotal\CLIQ_2D_BTotal_1291.gif"/>
          <p:cNvPicPr>
            <a:picLocks noChangeAspect="1" noChangeArrowheads="1" noCrop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4" y="991040"/>
            <a:ext cx="4668927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" name="Picture 4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48" y="991040"/>
            <a:ext cx="8682090" cy="411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21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57031 -2.96296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2.08333E-6 -0.297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029" grpId="0"/>
      <p:bldP spid="234" grpId="0"/>
      <p:bldP spid="236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/>
          <p:cNvSpPr txBox="1">
            <a:spLocks/>
          </p:cNvSpPr>
          <p:nvPr/>
        </p:nvSpPr>
        <p:spPr>
          <a:xfrm>
            <a:off x="638962" y="1508759"/>
            <a:ext cx="11370158" cy="3398521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GB" sz="2800" dirty="0" smtClean="0"/>
              <a:t>Build</a:t>
            </a:r>
            <a:r>
              <a:rPr lang="pl-PL" sz="2800" dirty="0" smtClean="0"/>
              <a:t> good</a:t>
            </a:r>
            <a:r>
              <a:rPr lang="en-GB" sz="2800" dirty="0" smtClean="0"/>
              <a:t> </a:t>
            </a:r>
            <a:r>
              <a:rPr lang="en-GB" sz="2800" dirty="0"/>
              <a:t>relations with experienced scientists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 smtClean="0"/>
              <a:t>Gain hands-on experience in co-simulation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800" dirty="0" smtClean="0"/>
              <a:t>Select </a:t>
            </a:r>
            <a:r>
              <a:rPr lang="en-GB" sz="2800" dirty="0" smtClean="0"/>
              <a:t>an</a:t>
            </a:r>
            <a:r>
              <a:rPr lang="pl-PL" sz="2800" dirty="0" smtClean="0"/>
              <a:t> </a:t>
            </a:r>
            <a:r>
              <a:rPr lang="pl-PL" sz="2800" dirty="0" smtClean="0"/>
              <a:t>appropriate framework for our </a:t>
            </a:r>
            <a:r>
              <a:rPr lang="en-GB" sz="2800" dirty="0" smtClean="0"/>
              <a:t>project</a:t>
            </a:r>
            <a:endParaRPr lang="pl-PL" sz="28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 smtClean="0"/>
              <a:t>Learn about existing </a:t>
            </a:r>
            <a:r>
              <a:rPr lang="pl-PL" sz="2800" dirty="0" smtClean="0"/>
              <a:t>coupling </a:t>
            </a:r>
            <a:r>
              <a:rPr lang="pl-PL" sz="2800" dirty="0" smtClean="0"/>
              <a:t>mechanisms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GB" sz="2800" dirty="0" smtClean="0"/>
              <a:t>Explore available interfaces to our </a:t>
            </a:r>
            <a:r>
              <a:rPr lang="en-GB" sz="2800" dirty="0"/>
              <a:t>models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GB" sz="28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GB" sz="2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2870" y="0"/>
            <a:ext cx="11986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>
                <a:solidFill>
                  <a:srgbClr val="0055A0"/>
                </a:solidFill>
                <a:ea typeface="+mj-ea"/>
                <a:cs typeface="+mj-cs"/>
              </a:rPr>
              <a:t>Trip to Darmstadt -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55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405084"/>
            <a:ext cx="12192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Thank you</a:t>
            </a:r>
            <a:r>
              <a:rPr lang="pl-PL" dirty="0" smtClean="0"/>
              <a:t> </a:t>
            </a:r>
            <a:r>
              <a:rPr lang="en-GB" dirty="0" smtClean="0"/>
              <a:t>for your</a:t>
            </a:r>
            <a:r>
              <a:rPr lang="pl-PL" dirty="0" smtClean="0"/>
              <a:t> </a:t>
            </a:r>
            <a:r>
              <a:rPr lang="en-GB" dirty="0" smtClean="0"/>
              <a:t>attention</a:t>
            </a:r>
            <a:r>
              <a:rPr lang="pl-PL" dirty="0" smtClean="0"/>
              <a:t>!</a:t>
            </a:r>
            <a:endParaRPr lang="pl-PL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604630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Thanks to E. Ravaioli, J</a:t>
            </a:r>
            <a:r>
              <a:rPr lang="en-GB" sz="1600" dirty="0"/>
              <a:t>. Ghini, D. </a:t>
            </a:r>
            <a:r>
              <a:rPr lang="en-GB" sz="1600" dirty="0" smtClean="0"/>
              <a:t>Paudel</a:t>
            </a:r>
            <a:r>
              <a:rPr lang="en-GB" sz="1600" dirty="0" smtClean="0"/>
              <a:t>, A. Verweij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123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Present scope of our proof-of-concept co-simulation project.
Review of existing simulation quench models.
Goals for the trip to Darmstadt.</Topics>
  </documentManagement>
</p:properties>
</file>

<file path=customXml/itemProps1.xml><?xml version="1.0" encoding="utf-8"?>
<ds:datastoreItem xmlns:ds="http://schemas.openxmlformats.org/officeDocument/2006/customXml" ds:itemID="{7AF5924D-FE46-423B-8B35-DCCE8C9D1B09}"/>
</file>

<file path=customXml/itemProps2.xml><?xml version="1.0" encoding="utf-8"?>
<ds:datastoreItem xmlns:ds="http://schemas.openxmlformats.org/officeDocument/2006/customXml" ds:itemID="{1626DB2E-C672-4F4B-9EF3-CF4C992BFBC8}"/>
</file>

<file path=customXml/itemProps3.xml><?xml version="1.0" encoding="utf-8"?>
<ds:datastoreItem xmlns:ds="http://schemas.openxmlformats.org/officeDocument/2006/customXml" ds:itemID="{26EB9DF9-E23B-49C2-9DAB-47EFE8B47D0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5338</TotalTime>
  <Words>407</Words>
  <Application>Microsoft Office PowerPoint</Application>
  <PresentationFormat>Custom</PresentationFormat>
  <Paragraphs>121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CERNCorporate16-9</vt:lpstr>
      <vt:lpstr>PowerPoint Presentation</vt:lpstr>
      <vt:lpstr>Coupling of 2D and 3D quench models</vt:lpstr>
      <vt:lpstr>Proof-of-concept project</vt:lpstr>
      <vt:lpstr>Building Blocks - QSF</vt:lpstr>
      <vt:lpstr>Building Blocks – ANSYS*</vt:lpstr>
      <vt:lpstr>Mapping between 2D and 3D models</vt:lpstr>
      <vt:lpstr>PowerPoint Presentation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Coupling of 2D and 3D quench models</dc:title>
  <dc:creator>Michał Maciejewski</dc:creator>
  <cp:lastModifiedBy>Michal Maciejewski</cp:lastModifiedBy>
  <cp:revision>291</cp:revision>
  <dcterms:created xsi:type="dcterms:W3CDTF">2014-04-13T10:01:50Z</dcterms:created>
  <dcterms:modified xsi:type="dcterms:W3CDTF">2015-03-12T09:20:47Z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