
<file path=[Content_Types].xml><?xml version="1.0" encoding="utf-8"?>
<Types xmlns="http://schemas.openxmlformats.org/package/2006/content-types">
  <Default Extension="png" ContentType="image/png"/>
  <Default Extension="tmp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7.xml" ContentType="application/vnd.openxmlformats-officedocument.presentationml.slide+xml"/>
  <Override PartName="/ppt/slides/slide16.xml" ContentType="application/vnd.openxmlformats-officedocument.presentationml.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14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1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sldIdLst>
    <p:sldId id="293" r:id="rId2"/>
    <p:sldId id="274" r:id="rId3"/>
    <p:sldId id="286" r:id="rId4"/>
    <p:sldId id="294" r:id="rId5"/>
    <p:sldId id="295" r:id="rId6"/>
    <p:sldId id="296" r:id="rId7"/>
    <p:sldId id="297" r:id="rId8"/>
    <p:sldId id="298" r:id="rId9"/>
    <p:sldId id="307" r:id="rId10"/>
    <p:sldId id="306" r:id="rId11"/>
    <p:sldId id="299" r:id="rId12"/>
    <p:sldId id="300" r:id="rId13"/>
    <p:sldId id="301" r:id="rId14"/>
    <p:sldId id="302" r:id="rId15"/>
    <p:sldId id="303" r:id="rId16"/>
    <p:sldId id="304" r:id="rId17"/>
    <p:sldId id="305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97757"/>
    <a:srgbClr val="873E07"/>
    <a:srgbClr val="990000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2" autoAdjust="0"/>
    <p:restoredTop sz="94641" autoAdjust="0"/>
  </p:normalViewPr>
  <p:slideViewPr>
    <p:cSldViewPr snapToGrid="0" snapToObjects="1">
      <p:cViewPr varScale="1">
        <p:scale>
          <a:sx n="125" d="100"/>
          <a:sy n="125" d="100"/>
        </p:scale>
        <p:origin x="1200" y="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ustomXml" Target="../customXml/item2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ustomXml" Target="../customXml/item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en-GB"/>
              <a:t>Computation time (Minute)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QP3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73000"/>
                    <a:satMod val="150000"/>
                  </a:schemeClr>
                </a:gs>
                <a:gs pos="25000">
                  <a:schemeClr val="accent1">
                    <a:tint val="96000"/>
                    <a:shade val="80000"/>
                    <a:satMod val="105000"/>
                  </a:schemeClr>
                </a:gs>
                <a:gs pos="38000">
                  <a:schemeClr val="accent1">
                    <a:tint val="96000"/>
                    <a:shade val="59000"/>
                    <a:satMod val="120000"/>
                  </a:schemeClr>
                </a:gs>
                <a:gs pos="55000">
                  <a:schemeClr val="accent1">
                    <a:shade val="57000"/>
                    <a:satMod val="120000"/>
                  </a:schemeClr>
                </a:gs>
                <a:gs pos="80000">
                  <a:schemeClr val="accent1">
                    <a:shade val="56000"/>
                    <a:satMod val="145000"/>
                  </a:schemeClr>
                </a:gs>
                <a:gs pos="88000">
                  <a:schemeClr val="accent1">
                    <a:shade val="63000"/>
                    <a:satMod val="160000"/>
                  </a:schemeClr>
                </a:gs>
                <a:gs pos="100000">
                  <a:schemeClr val="accent1">
                    <a:tint val="99555"/>
                    <a:satMod val="155000"/>
                  </a:schemeClr>
                </a:gs>
              </a:gsLst>
              <a:lin ang="5400000" scaled="1"/>
            </a:gradFill>
            <a:ln>
              <a:noFill/>
            </a:ln>
            <a:effectLst>
              <a:glow rad="76200">
                <a:scrgbClr r="0" g="0" b="0">
                  <a:tint val="30000"/>
                  <a:shade val="95000"/>
                  <a:satMod val="300000"/>
                  <a:alpha val="50000"/>
                </a:scrgbClr>
              </a:glow>
            </a:effectLst>
            <a:scene3d>
              <a:camera prst="orthographicFront" fov="0">
                <a:rot lat="0" lon="0" rev="0"/>
              </a:camera>
              <a:lightRig rig="harsh" dir="t">
                <a:rot lat="6000000" lon="6000000" rev="0"/>
              </a:lightRig>
            </a:scene3d>
            <a:sp3d contourW="10000" prstMaterial="metal">
              <a:bevelT w="20000" h="9000" prst="softRound"/>
              <a:contourClr>
                <a:scrgbClr r="0" g="0" b="0">
                  <a:shade val="30000"/>
                  <a:satMod val="200000"/>
                </a:scrgbClr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HTC</c:v>
                </c:pt>
                <c:pt idx="1">
                  <c:v>Element Switching</c:v>
                </c:pt>
                <c:pt idx="2">
                  <c:v>Source and Sink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0.75</c:v>
                </c:pt>
                <c:pt idx="1">
                  <c:v>0.75</c:v>
                </c:pt>
                <c:pt idx="2">
                  <c:v>0.75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ANSYS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>
              <a:glow rad="76200">
                <a:scrgbClr r="0" g="0" b="0">
                  <a:tint val="30000"/>
                  <a:shade val="95000"/>
                  <a:satMod val="300000"/>
                  <a:alpha val="50000"/>
                </a:scrgbClr>
              </a:glow>
            </a:effectLst>
            <a:scene3d>
              <a:camera prst="orthographicFront" fov="0">
                <a:rot lat="0" lon="0" rev="0"/>
              </a:camera>
              <a:lightRig rig="harsh" dir="t">
                <a:rot lat="6000000" lon="6000000" rev="0"/>
              </a:lightRig>
            </a:scene3d>
            <a:sp3d contourW="10000" prstMaterial="metal">
              <a:bevelT w="20000" h="9000" prst="softRound"/>
              <a:contourClr>
                <a:scrgbClr r="0" g="0" b="0">
                  <a:shade val="30000"/>
                  <a:satMod val="200000"/>
                </a:scrgbClr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HTC</c:v>
                </c:pt>
                <c:pt idx="1">
                  <c:v>Element Switching</c:v>
                </c:pt>
                <c:pt idx="2">
                  <c:v>Source and Sink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251</c:v>
                </c:pt>
                <c:pt idx="1">
                  <c:v>350</c:v>
                </c:pt>
                <c:pt idx="2">
                  <c:v>167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302326944"/>
        <c:axId val="302327336"/>
      </c:barChart>
      <c:catAx>
        <c:axId val="3023269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lt1">
                <a:lumMod val="9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2327336"/>
        <c:crosses val="autoZero"/>
        <c:auto val="1"/>
        <c:lblAlgn val="ctr"/>
        <c:lblOffset val="100"/>
        <c:noMultiLvlLbl val="0"/>
      </c:catAx>
      <c:valAx>
        <c:axId val="3023273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23269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en-GB" sz="1600" dirty="0" smtClean="0"/>
              <a:t>Computation</a:t>
            </a:r>
            <a:r>
              <a:rPr lang="en-GB" sz="1600" baseline="0" dirty="0" smtClean="0"/>
              <a:t> time (second)</a:t>
            </a:r>
            <a:endParaRPr lang="en-GB" sz="1600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QP3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>
              <a:glow rad="76200">
                <a:scrgbClr r="0" g="0" b="0">
                  <a:tint val="30000"/>
                  <a:shade val="95000"/>
                  <a:satMod val="300000"/>
                  <a:alpha val="50000"/>
                </a:scrgbClr>
              </a:glow>
            </a:effectLst>
            <a:scene3d>
              <a:camera prst="orthographicFront" fov="0">
                <a:rot lat="0" lon="0" rev="0"/>
              </a:camera>
              <a:lightRig rig="harsh" dir="t">
                <a:rot lat="6000000" lon="6000000" rev="0"/>
              </a:lightRig>
            </a:scene3d>
            <a:sp3d contourW="10000" prstMaterial="metal">
              <a:bevelT w="20000" h="9000" prst="softRound"/>
              <a:contourClr>
                <a:scrgbClr r="0" g="0" b="0">
                  <a:shade val="30000"/>
                  <a:satMod val="200000"/>
                </a:scrgbClr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1"/>
                <c:pt idx="0">
                  <c:v>Adiabatic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242.5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ANSYS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>
              <a:glow rad="76200">
                <a:scrgbClr r="0" g="0" b="0">
                  <a:tint val="30000"/>
                  <a:shade val="95000"/>
                  <a:satMod val="300000"/>
                  <a:alpha val="50000"/>
                </a:scrgbClr>
              </a:glow>
            </a:effectLst>
            <a:scene3d>
              <a:camera prst="orthographicFront" fov="0">
                <a:rot lat="0" lon="0" rev="0"/>
              </a:camera>
              <a:lightRig rig="harsh" dir="t">
                <a:rot lat="6000000" lon="6000000" rev="0"/>
              </a:lightRig>
            </a:scene3d>
            <a:sp3d contourW="10000" prstMaterial="metal">
              <a:bevelT w="20000" h="9000" prst="softRound"/>
              <a:contourClr>
                <a:scrgbClr r="0" g="0" b="0">
                  <a:shade val="30000"/>
                  <a:satMod val="200000"/>
                </a:scrgbClr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1"/>
                <c:pt idx="0">
                  <c:v>Adiabatic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66.88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302328120"/>
        <c:axId val="302328512"/>
      </c:barChart>
      <c:catAx>
        <c:axId val="3023281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lt1">
                <a:lumMod val="9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2328512"/>
        <c:crosses val="autoZero"/>
        <c:auto val="1"/>
        <c:lblAlgn val="ctr"/>
        <c:lblOffset val="100"/>
        <c:noMultiLvlLbl val="0"/>
      </c:catAx>
      <c:valAx>
        <c:axId val="3023285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23281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9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lt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lt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09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lt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lt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3/19/2015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3/19/2015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3/19/2015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3/19/2015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3/19/2015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3/19/2015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3/19/2015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3/19/2015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tmp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3.xml"/><Relationship Id="rId5" Type="http://schemas.openxmlformats.org/officeDocument/2006/relationships/hyperlink" Target="3Dgeometry.jpg" TargetMode="External"/><Relationship Id="rId4" Type="http://schemas.openxmlformats.org/officeDocument/2006/relationships/image" Target="../media/image3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gif"/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tmp"/><Relationship Id="rId2" Type="http://schemas.openxmlformats.org/officeDocument/2006/relationships/image" Target="../media/image37.tmp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0.png"/><Relationship Id="rId4" Type="http://schemas.openxmlformats.org/officeDocument/2006/relationships/image" Target="../media/image39.tmp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gif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gif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8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4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61415" y="2061894"/>
            <a:ext cx="8064425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</a:rPr>
              <a:t>Nb-Ti Strand and 2D magnet coil</a:t>
            </a:r>
            <a:endParaRPr lang="en-US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en-US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r"/>
            <a:r>
              <a:rPr lang="en-US" sz="1600" dirty="0">
                <a:solidFill>
                  <a:schemeClr val="accent2">
                    <a:lumMod val="50000"/>
                  </a:schemeClr>
                </a:solidFill>
              </a:rPr>
              <a:t>Deepak Paudel </a:t>
            </a:r>
          </a:p>
          <a:p>
            <a:pPr algn="r"/>
            <a:r>
              <a:rPr lang="en-US" sz="1600" dirty="0" smtClean="0">
                <a:solidFill>
                  <a:schemeClr val="accent2">
                    <a:lumMod val="50000"/>
                  </a:schemeClr>
                </a:solidFill>
              </a:rPr>
              <a:t>March 2015, Geneva</a:t>
            </a:r>
          </a:p>
          <a:p>
            <a:pPr algn="ctr"/>
            <a:endParaRPr lang="en-US" sz="1600" dirty="0">
              <a:solidFill>
                <a:schemeClr val="accent2">
                  <a:lumMod val="50000"/>
                </a:schemeClr>
              </a:solidFill>
            </a:endParaRPr>
          </a:p>
          <a:p>
            <a:pPr algn="r"/>
            <a:r>
              <a:rPr lang="en-US" sz="1600" dirty="0" smtClean="0">
                <a:solidFill>
                  <a:schemeClr val="accent2">
                    <a:lumMod val="50000"/>
                  </a:schemeClr>
                </a:solidFill>
              </a:rPr>
              <a:t>Supervisor:</a:t>
            </a:r>
          </a:p>
          <a:p>
            <a:pPr algn="r"/>
            <a:r>
              <a:rPr lang="en-US" sz="1600" dirty="0" smtClean="0">
                <a:solidFill>
                  <a:schemeClr val="accent2">
                    <a:lumMod val="50000"/>
                  </a:schemeClr>
                </a:solidFill>
              </a:rPr>
              <a:t>Bernhard Auchmann</a:t>
            </a:r>
          </a:p>
          <a:p>
            <a:pPr algn="r"/>
            <a:endParaRPr lang="en-US" sz="1200" dirty="0">
              <a:solidFill>
                <a:schemeClr val="accent2">
                  <a:lumMod val="50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u="sng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en-GB" sz="1200" dirty="0">
              <a:solidFill>
                <a:schemeClr val="accent2">
                  <a:lumMod val="50000"/>
                </a:schemeClr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409015" y="2147277"/>
            <a:ext cx="0" cy="233925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8357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4600" y="231279"/>
            <a:ext cx="2479713" cy="2040019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71827" y="46613"/>
            <a:ext cx="31427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u="sng" dirty="0" smtClean="0">
                <a:solidFill>
                  <a:schemeClr val="accent6">
                    <a:lumMod val="50000"/>
                  </a:schemeClr>
                </a:solidFill>
              </a:rPr>
              <a:t>PERFORMANCE ANALYSIS</a:t>
            </a:r>
            <a:endParaRPr lang="en-US" u="sng" dirty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1919296857"/>
              </p:ext>
            </p:extLst>
          </p:nvPr>
        </p:nvGraphicFramePr>
        <p:xfrm>
          <a:off x="2911130" y="1615440"/>
          <a:ext cx="4594860" cy="40538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42997" y="1417320"/>
            <a:ext cx="3330519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QP3</a:t>
            </a:r>
          </a:p>
          <a:p>
            <a:r>
              <a:rPr lang="en-GB" dirty="0" smtClean="0">
                <a:solidFill>
                  <a:schemeClr val="accent6"/>
                </a:solidFill>
              </a:rPr>
              <a:t>Adaptive time stepping</a:t>
            </a:r>
          </a:p>
          <a:p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Min </a:t>
            </a:r>
            <a:r>
              <a:rPr lang="el-GR" dirty="0">
                <a:solidFill>
                  <a:schemeClr val="accent6">
                    <a:lumMod val="50000"/>
                  </a:schemeClr>
                </a:solidFill>
              </a:rPr>
              <a:t>Δ</a:t>
            </a: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t =  </a:t>
            </a:r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5e-5 </a:t>
            </a: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s</a:t>
            </a:r>
          </a:p>
          <a:p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Max   </a:t>
            </a:r>
            <a:r>
              <a:rPr lang="el-GR" dirty="0">
                <a:solidFill>
                  <a:schemeClr val="accent6">
                    <a:lumMod val="50000"/>
                  </a:schemeClr>
                </a:solidFill>
              </a:rPr>
              <a:t>Δ</a:t>
            </a: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t = </a:t>
            </a:r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1e-4 </a:t>
            </a: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s</a:t>
            </a:r>
          </a:p>
          <a:p>
            <a:endParaRPr lang="en-GB" dirty="0">
              <a:solidFill>
                <a:schemeClr val="accent6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>
              <a:solidFill>
                <a:srgbClr val="00B05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ANSYS</a:t>
            </a:r>
          </a:p>
          <a:p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Adaptive time stepping</a:t>
            </a:r>
          </a:p>
          <a:p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Min </a:t>
            </a:r>
            <a:r>
              <a:rPr lang="el-GR" dirty="0" smtClean="0">
                <a:solidFill>
                  <a:schemeClr val="accent6">
                    <a:lumMod val="50000"/>
                  </a:schemeClr>
                </a:solidFill>
              </a:rPr>
              <a:t>Δ</a:t>
            </a:r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t =  1e-5 s</a:t>
            </a:r>
          </a:p>
          <a:p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Initial </a:t>
            </a:r>
            <a:r>
              <a:rPr lang="el-GR" dirty="0" smtClean="0">
                <a:solidFill>
                  <a:schemeClr val="accent6">
                    <a:lumMod val="50000"/>
                  </a:schemeClr>
                </a:solidFill>
              </a:rPr>
              <a:t>Δ</a:t>
            </a:r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t = 1e-5 s</a:t>
            </a:r>
          </a:p>
          <a:p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Max   </a:t>
            </a:r>
            <a:r>
              <a:rPr lang="el-GR" dirty="0" smtClean="0">
                <a:solidFill>
                  <a:schemeClr val="accent6">
                    <a:lumMod val="50000"/>
                  </a:schemeClr>
                </a:solidFill>
              </a:rPr>
              <a:t>Δ</a:t>
            </a:r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t = 1e-3 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1827" y="626626"/>
            <a:ext cx="2839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6"/>
                </a:solidFill>
              </a:rPr>
              <a:t>Total simulation time 0.2 s</a:t>
            </a:r>
            <a:endParaRPr lang="en-GB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8621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2639"/>
            <a:ext cx="6331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u="sng" dirty="0" smtClean="0">
                <a:solidFill>
                  <a:schemeClr val="accent1">
                    <a:lumMod val="50000"/>
                  </a:schemeClr>
                </a:solidFill>
              </a:rPr>
              <a:t>2D AND 3D MODEL OF THE MAGNET COIL; GEOMETRY</a:t>
            </a:r>
            <a:endParaRPr lang="en-GB" b="1" u="sng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5897" y="640080"/>
            <a:ext cx="333051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ANSYS APDL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Macros and algorithms  builds the geometry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B050"/>
                </a:solidFill>
              </a:rPr>
              <a:t>Parametrisation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995386" y="665546"/>
            <a:ext cx="377092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ANSYS Workbench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Import CAD file/ construct via GUI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873E07"/>
                </a:solidFill>
              </a:rPr>
              <a:t>Limited Parametrisation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Easy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7" name="Picture 6" descr="Screen Clippi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589" y="2208783"/>
            <a:ext cx="4149902" cy="565736"/>
          </a:xfrm>
          <a:prstGeom prst="rect">
            <a:avLst/>
          </a:prstGeom>
        </p:spPr>
      </p:pic>
      <p:pic>
        <p:nvPicPr>
          <p:cNvPr id="15" name="Picture 14" descr="Screen Clippi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6773" y="2113502"/>
            <a:ext cx="3388155" cy="1861159"/>
          </a:xfrm>
          <a:prstGeom prst="rect">
            <a:avLst/>
          </a:prstGeom>
        </p:spPr>
      </p:pic>
      <p:pic>
        <p:nvPicPr>
          <p:cNvPr id="18" name="Picture 17" descr="Screen Clippi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0248" y="4370009"/>
            <a:ext cx="3281205" cy="175148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6270261" y="4014111"/>
            <a:ext cx="7216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</a:rPr>
              <a:t>Simplify</a:t>
            </a:r>
            <a:endParaRPr lang="en-GB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323617" y="2055366"/>
            <a:ext cx="128592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 smtClean="0">
                <a:solidFill>
                  <a:schemeClr val="accent6">
                    <a:lumMod val="50000"/>
                  </a:schemeClr>
                </a:solidFill>
              </a:rPr>
              <a:t>CAD file SMC 11T</a:t>
            </a:r>
            <a:endParaRPr lang="en-GB" sz="105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1" name="Up Arrow 20"/>
          <p:cNvSpPr/>
          <p:nvPr/>
        </p:nvSpPr>
        <p:spPr>
          <a:xfrm rot="10800000">
            <a:off x="6981885" y="4053560"/>
            <a:ext cx="132853" cy="255402"/>
          </a:xfrm>
          <a:prstGeom prst="up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2" name="Picture 21" descr="Screen Clippi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277" y="2953542"/>
            <a:ext cx="4100318" cy="2560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0716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-57190" y="-16661"/>
            <a:ext cx="48783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u="sng" dirty="0" smtClean="0">
                <a:solidFill>
                  <a:schemeClr val="accent1">
                    <a:lumMod val="50000"/>
                  </a:schemeClr>
                </a:solidFill>
              </a:rPr>
              <a:t>2D AND 3D MODEL OF THE MAGNET COIL</a:t>
            </a:r>
            <a:endParaRPr lang="en-GB" b="1" u="sng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8" name="Picture 7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201" y="607338"/>
            <a:ext cx="8021169" cy="1257475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>
            <a:off x="533400" y="769144"/>
            <a:ext cx="7528560" cy="2286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764398" y="411242"/>
            <a:ext cx="13901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chemeClr val="bg2"/>
                </a:solidFill>
              </a:rPr>
              <a:t>Length = 1 m</a:t>
            </a:r>
            <a:endParaRPr lang="en-GB" sz="1600" dirty="0">
              <a:solidFill>
                <a:schemeClr val="bg2"/>
              </a:solidFill>
            </a:endParaRPr>
          </a:p>
        </p:txBody>
      </p:sp>
      <p:cxnSp>
        <p:nvCxnSpPr>
          <p:cNvPr id="13" name="Straight Arrow Connector 12"/>
          <p:cNvCxnSpPr>
            <a:stCxn id="24" idx="0"/>
          </p:cNvCxnSpPr>
          <p:nvPr/>
        </p:nvCxnSpPr>
        <p:spPr>
          <a:xfrm flipH="1" flipV="1">
            <a:off x="6164580" y="1219200"/>
            <a:ext cx="788670" cy="68020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24" idx="0"/>
          </p:cNvCxnSpPr>
          <p:nvPr/>
        </p:nvCxnSpPr>
        <p:spPr>
          <a:xfrm flipH="1" flipV="1">
            <a:off x="5661660" y="1577341"/>
            <a:ext cx="1291590" cy="32206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25" idx="0"/>
          </p:cNvCxnSpPr>
          <p:nvPr/>
        </p:nvCxnSpPr>
        <p:spPr>
          <a:xfrm flipV="1">
            <a:off x="3212618" y="1287781"/>
            <a:ext cx="117323" cy="44570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25" idx="0"/>
          </p:cNvCxnSpPr>
          <p:nvPr/>
        </p:nvCxnSpPr>
        <p:spPr>
          <a:xfrm flipV="1">
            <a:off x="3212618" y="1127761"/>
            <a:ext cx="466521" cy="60572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5928360" y="1899401"/>
            <a:ext cx="2049780" cy="646331"/>
          </a:xfrm>
          <a:prstGeom prst="rect">
            <a:avLst/>
          </a:prstGeom>
          <a:noFill/>
          <a:ln w="3175"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Nb-Ti, Rutherford cable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760220" y="1733487"/>
            <a:ext cx="2904796" cy="369332"/>
          </a:xfrm>
          <a:prstGeom prst="rect">
            <a:avLst/>
          </a:prstGeom>
          <a:noFill/>
          <a:ln w="3175"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Kapton= contact elements 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0" name="Picture 29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431" y="2806296"/>
            <a:ext cx="4372585" cy="1905266"/>
          </a:xfrm>
          <a:prstGeom prst="rect">
            <a:avLst/>
          </a:prstGeom>
        </p:spPr>
      </p:pic>
      <p:pic>
        <p:nvPicPr>
          <p:cNvPr id="31" name="Picture 30" descr="Screen Clippi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9238" y="2943472"/>
            <a:ext cx="3739056" cy="1630914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263678" y="5468379"/>
            <a:ext cx="5964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Thermal resistance defined through </a:t>
            </a:r>
            <a:r>
              <a:rPr lang="en-GB" u="sng" dirty="0" smtClean="0">
                <a:solidFill>
                  <a:schemeClr val="accent6">
                    <a:lumMod val="50000"/>
                  </a:schemeClr>
                </a:solidFill>
              </a:rPr>
              <a:t>contact elements  </a:t>
            </a:r>
            <a:endParaRPr lang="en-GB" u="sng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33" name="Straight Arrow Connector 32"/>
          <p:cNvCxnSpPr/>
          <p:nvPr/>
        </p:nvCxnSpPr>
        <p:spPr>
          <a:xfrm flipH="1" flipV="1">
            <a:off x="3451860" y="3878580"/>
            <a:ext cx="1679888" cy="168763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H="1" flipV="1">
            <a:off x="3398520" y="4476554"/>
            <a:ext cx="1733224" cy="108965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>
            <a:stCxn id="24" idx="1"/>
          </p:cNvCxnSpPr>
          <p:nvPr/>
        </p:nvCxnSpPr>
        <p:spPr>
          <a:xfrm flipH="1">
            <a:off x="4488180" y="2222567"/>
            <a:ext cx="1440180" cy="72090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>
            <a:stCxn id="24" idx="1"/>
          </p:cNvCxnSpPr>
          <p:nvPr/>
        </p:nvCxnSpPr>
        <p:spPr>
          <a:xfrm flipH="1">
            <a:off x="3737610" y="2222567"/>
            <a:ext cx="2190750" cy="70064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/>
          <p:nvPr/>
        </p:nvCxnSpPr>
        <p:spPr>
          <a:xfrm flipV="1">
            <a:off x="5208270" y="2923208"/>
            <a:ext cx="3021330" cy="126017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>
            <a:off x="5754175" y="3151669"/>
            <a:ext cx="13324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chemeClr val="bg2"/>
                </a:solidFill>
              </a:rPr>
              <a:t>Length =1 m</a:t>
            </a:r>
            <a:endParaRPr lang="en-GB" sz="1600" dirty="0">
              <a:solidFill>
                <a:schemeClr val="bg2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727725" y="4687098"/>
            <a:ext cx="166423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>
                <a:solidFill>
                  <a:schemeClr val="accent6"/>
                </a:solidFill>
                <a:hlinkClick r:id="rId5" action="ppaction://hlinkfile"/>
              </a:rPr>
              <a:t>Parametric construction</a:t>
            </a:r>
            <a:endParaRPr lang="en-GB" sz="11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4786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385" y="759142"/>
            <a:ext cx="8058150" cy="90487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36118" y="482143"/>
            <a:ext cx="59648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</a:rPr>
              <a:t>Computation time; ̴ 3 min (800 Elements )</a:t>
            </a:r>
            <a:endParaRPr lang="en-GB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385" y="1877377"/>
            <a:ext cx="5659755" cy="424954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36118" y="1632198"/>
            <a:ext cx="37139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</a:rPr>
              <a:t>Computation time; ̴ 1 hour (20,000 Elements)</a:t>
            </a:r>
            <a:endParaRPr lang="en-GB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0618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37309" y="-7012"/>
            <a:ext cx="3762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u="sng" dirty="0" smtClean="0">
                <a:solidFill>
                  <a:schemeClr val="accent1">
                    <a:lumMod val="50000"/>
                  </a:schemeClr>
                </a:solidFill>
              </a:rPr>
              <a:t>2D AND 3D MODEL OF SMC 11 T</a:t>
            </a:r>
            <a:endParaRPr lang="en-GB" b="1" u="sng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3" name="Picture 2" descr="Screen Clippi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2025" y="804690"/>
            <a:ext cx="4339227" cy="2172059"/>
          </a:xfrm>
          <a:prstGeom prst="rect">
            <a:avLst/>
          </a:prstGeom>
        </p:spPr>
      </p:pic>
      <p:pic>
        <p:nvPicPr>
          <p:cNvPr id="4" name="Picture 3" descr="Screen Clippin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39" t="5599"/>
          <a:stretch/>
        </p:blipFill>
        <p:spPr>
          <a:xfrm>
            <a:off x="1844040" y="518125"/>
            <a:ext cx="2671762" cy="2389797"/>
          </a:xfrm>
          <a:prstGeom prst="rect">
            <a:avLst/>
          </a:prstGeom>
        </p:spPr>
      </p:pic>
      <p:cxnSp>
        <p:nvCxnSpPr>
          <p:cNvPr id="5" name="Straight Arrow Connector 4"/>
          <p:cNvCxnSpPr>
            <a:stCxn id="24" idx="3"/>
          </p:cNvCxnSpPr>
          <p:nvPr/>
        </p:nvCxnSpPr>
        <p:spPr>
          <a:xfrm flipV="1">
            <a:off x="1656680" y="2118025"/>
            <a:ext cx="1040800" cy="18466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>
            <a:stCxn id="24" idx="3"/>
          </p:cNvCxnSpPr>
          <p:nvPr/>
        </p:nvCxnSpPr>
        <p:spPr>
          <a:xfrm>
            <a:off x="1656680" y="2302691"/>
            <a:ext cx="1139860" cy="12419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19" idx="3"/>
          </p:cNvCxnSpPr>
          <p:nvPr/>
        </p:nvCxnSpPr>
        <p:spPr>
          <a:xfrm>
            <a:off x="1813560" y="1420810"/>
            <a:ext cx="883920" cy="16386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19" idx="3"/>
          </p:cNvCxnSpPr>
          <p:nvPr/>
        </p:nvCxnSpPr>
        <p:spPr>
          <a:xfrm>
            <a:off x="1813560" y="1420810"/>
            <a:ext cx="1054893" cy="35935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9764" y="1159200"/>
            <a:ext cx="1793796" cy="523220"/>
          </a:xfrm>
          <a:prstGeom prst="rect">
            <a:avLst/>
          </a:prstGeom>
          <a:noFill/>
          <a:ln w="3175"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accent6">
                    <a:lumMod val="50000"/>
                  </a:schemeClr>
                </a:solidFill>
              </a:rPr>
              <a:t>Nb3Sn, Rutherford cable</a:t>
            </a:r>
            <a:endParaRPr lang="en-GB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97702" y="2118025"/>
            <a:ext cx="758978" cy="369332"/>
          </a:xfrm>
          <a:prstGeom prst="rect">
            <a:avLst/>
          </a:prstGeom>
          <a:noFill/>
          <a:ln w="3175"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G10 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 flipV="1">
            <a:off x="4800600" y="748220"/>
            <a:ext cx="2766060" cy="146213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5496909" y="1224368"/>
            <a:ext cx="7825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0070C0"/>
                </a:solidFill>
              </a:rPr>
              <a:t>̴ 300 mm</a:t>
            </a:r>
            <a:endParaRPr lang="en-GB" sz="1200" dirty="0">
              <a:solidFill>
                <a:srgbClr val="0070C0"/>
              </a:solidFill>
            </a:endParaRPr>
          </a:p>
        </p:txBody>
      </p:sp>
      <p:pic>
        <p:nvPicPr>
          <p:cNvPr id="38" name="Picture 37" descr="Screen Clippi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9640" y="3343527"/>
            <a:ext cx="4204978" cy="2624198"/>
          </a:xfrm>
          <a:prstGeom prst="rect">
            <a:avLst/>
          </a:prstGeom>
        </p:spPr>
      </p:pic>
      <p:pic>
        <p:nvPicPr>
          <p:cNvPr id="39" name="Picture 38" descr="Screen Clippi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702" y="3134073"/>
            <a:ext cx="2016598" cy="2801907"/>
          </a:xfrm>
          <a:prstGeom prst="rect">
            <a:avLst/>
          </a:prstGeom>
        </p:spPr>
      </p:pic>
      <p:cxnSp>
        <p:nvCxnSpPr>
          <p:cNvPr id="40" name="Straight Arrow Connector 39"/>
          <p:cNvCxnSpPr>
            <a:stCxn id="24" idx="2"/>
          </p:cNvCxnSpPr>
          <p:nvPr/>
        </p:nvCxnSpPr>
        <p:spPr>
          <a:xfrm>
            <a:off x="1277191" y="2487357"/>
            <a:ext cx="656559" cy="78989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>
            <a:stCxn id="24" idx="2"/>
          </p:cNvCxnSpPr>
          <p:nvPr/>
        </p:nvCxnSpPr>
        <p:spPr>
          <a:xfrm>
            <a:off x="1277191" y="2487357"/>
            <a:ext cx="351576" cy="85617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4694454" y="544108"/>
            <a:ext cx="19425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accent6">
                    <a:lumMod val="50000"/>
                  </a:schemeClr>
                </a:solidFill>
              </a:rPr>
              <a:t>I</a:t>
            </a:r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</a:rPr>
              <a:t>mported CAD file</a:t>
            </a:r>
            <a:endParaRPr lang="en-GB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4694454" y="3103011"/>
            <a:ext cx="19425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</a:rPr>
              <a:t>Simplified model</a:t>
            </a:r>
            <a:endParaRPr lang="en-GB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163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94" y="599230"/>
            <a:ext cx="8663290" cy="544451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-26996" y="5771998"/>
            <a:ext cx="89088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 smtClean="0">
                <a:solidFill>
                  <a:schemeClr val="accent6">
                    <a:lumMod val="50000"/>
                  </a:schemeClr>
                </a:solidFill>
              </a:rPr>
              <a:t>Computation time</a:t>
            </a:r>
            <a:r>
              <a:rPr lang="fi-FI" sz="1600" i="1" dirty="0">
                <a:solidFill>
                  <a:schemeClr val="accent6">
                    <a:lumMod val="50000"/>
                  </a:schemeClr>
                </a:solidFill>
              </a:rPr>
              <a:t>:</a:t>
            </a:r>
            <a:r>
              <a:rPr lang="en-GB" sz="1600" i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4 </a:t>
            </a:r>
            <a:r>
              <a:rPr lang="en-GB" sz="1600" dirty="0" smtClean="0">
                <a:solidFill>
                  <a:schemeClr val="accent6">
                    <a:lumMod val="50000"/>
                  </a:schemeClr>
                </a:solidFill>
              </a:rPr>
              <a:t>minute,  </a:t>
            </a:r>
            <a:r>
              <a:rPr lang="en-GB" sz="1600" i="1" dirty="0" smtClean="0">
                <a:solidFill>
                  <a:schemeClr val="accent6">
                    <a:lumMod val="50000"/>
                  </a:schemeClr>
                </a:solidFill>
              </a:rPr>
              <a:t>Discretization:</a:t>
            </a:r>
            <a:r>
              <a:rPr lang="en-GB" sz="16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0.75 </a:t>
            </a:r>
            <a:r>
              <a:rPr lang="en-GB" sz="1600" dirty="0" smtClean="0">
                <a:solidFill>
                  <a:schemeClr val="accent6">
                    <a:lumMod val="50000"/>
                  </a:schemeClr>
                </a:solidFill>
              </a:rPr>
              <a:t>mm (1400 elements)   </a:t>
            </a:r>
            <a:r>
              <a:rPr lang="en-GB" sz="1600" i="1" dirty="0" smtClean="0">
                <a:solidFill>
                  <a:schemeClr val="accent6">
                    <a:lumMod val="50000"/>
                  </a:schemeClr>
                </a:solidFill>
              </a:rPr>
              <a:t>minimum </a:t>
            </a:r>
            <a:r>
              <a:rPr lang="el-GR" sz="1600" i="1" dirty="0" smtClean="0">
                <a:solidFill>
                  <a:schemeClr val="accent6">
                    <a:lumMod val="50000"/>
                  </a:schemeClr>
                </a:solidFill>
              </a:rPr>
              <a:t>Δ</a:t>
            </a:r>
            <a:r>
              <a:rPr lang="fi-FI" sz="1600" i="1" dirty="0" smtClean="0">
                <a:solidFill>
                  <a:schemeClr val="accent6">
                    <a:lumMod val="50000"/>
                  </a:schemeClr>
                </a:solidFill>
              </a:rPr>
              <a:t>t:  </a:t>
            </a:r>
            <a:r>
              <a:rPr lang="en-GB" sz="1600" dirty="0" smtClean="0">
                <a:solidFill>
                  <a:schemeClr val="accent6">
                    <a:lumMod val="50000"/>
                  </a:schemeClr>
                </a:solidFill>
              </a:rPr>
              <a:t>1e-5s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4212" y="33754"/>
            <a:ext cx="75677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600" b="1" u="sng" dirty="0" smtClean="0">
                <a:solidFill>
                  <a:schemeClr val="accent6">
                    <a:lumMod val="50000"/>
                  </a:schemeClr>
                </a:solidFill>
              </a:rPr>
              <a:t>QUENCH PROPAGATION</a:t>
            </a:r>
            <a:endParaRPr lang="en-GB" sz="1600" b="1" u="sng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9281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4212" y="0"/>
            <a:ext cx="75677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600" b="1" u="sng" dirty="0" smtClean="0">
                <a:solidFill>
                  <a:schemeClr val="accent6">
                    <a:lumMod val="50000"/>
                  </a:schemeClr>
                </a:solidFill>
              </a:rPr>
              <a:t>QUENCH PROPAGATION</a:t>
            </a:r>
            <a:endParaRPr lang="en-GB" sz="1600" b="1" u="sng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394" y="644434"/>
            <a:ext cx="7440084" cy="507709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92035" y="5741598"/>
            <a:ext cx="75677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 smtClean="0">
                <a:solidFill>
                  <a:schemeClr val="accent6">
                    <a:lumMod val="50000"/>
                  </a:schemeClr>
                </a:solidFill>
              </a:rPr>
              <a:t>Computation time</a:t>
            </a:r>
            <a:r>
              <a:rPr lang="fi-FI" sz="1600" i="1" dirty="0">
                <a:solidFill>
                  <a:schemeClr val="accent6">
                    <a:lumMod val="50000"/>
                  </a:schemeClr>
                </a:solidFill>
              </a:rPr>
              <a:t>:</a:t>
            </a:r>
            <a:r>
              <a:rPr lang="en-GB" sz="1600" i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4</a:t>
            </a:r>
            <a:r>
              <a:rPr lang="en-GB" sz="1600" dirty="0" smtClean="0">
                <a:solidFill>
                  <a:schemeClr val="accent6">
                    <a:lumMod val="50000"/>
                  </a:schemeClr>
                </a:solidFill>
              </a:rPr>
              <a:t> hour,  </a:t>
            </a:r>
            <a:r>
              <a:rPr lang="en-GB" sz="1600" i="1" dirty="0" smtClean="0">
                <a:solidFill>
                  <a:schemeClr val="accent6">
                    <a:lumMod val="50000"/>
                  </a:schemeClr>
                </a:solidFill>
              </a:rPr>
              <a:t>Discretization:</a:t>
            </a:r>
            <a:r>
              <a:rPr lang="en-GB" sz="1600" dirty="0" smtClean="0">
                <a:solidFill>
                  <a:schemeClr val="accent6">
                    <a:lumMod val="50000"/>
                  </a:schemeClr>
                </a:solidFill>
              </a:rPr>
              <a:t> 280,000 elements   </a:t>
            </a:r>
            <a:r>
              <a:rPr lang="en-GB" sz="1600" i="1" dirty="0" smtClean="0">
                <a:solidFill>
                  <a:schemeClr val="accent6">
                    <a:lumMod val="50000"/>
                  </a:schemeClr>
                </a:solidFill>
              </a:rPr>
              <a:t>minimum </a:t>
            </a:r>
            <a:r>
              <a:rPr lang="el-GR" sz="1600" i="1" dirty="0" smtClean="0">
                <a:solidFill>
                  <a:schemeClr val="accent6">
                    <a:lumMod val="50000"/>
                  </a:schemeClr>
                </a:solidFill>
              </a:rPr>
              <a:t>Δ</a:t>
            </a:r>
            <a:r>
              <a:rPr lang="fi-FI" sz="1600" i="1" dirty="0" smtClean="0">
                <a:solidFill>
                  <a:schemeClr val="accent6">
                    <a:lumMod val="50000"/>
                  </a:schemeClr>
                </a:solidFill>
              </a:rPr>
              <a:t>t:  </a:t>
            </a:r>
            <a:r>
              <a:rPr lang="en-GB" sz="1600" dirty="0" smtClean="0">
                <a:solidFill>
                  <a:schemeClr val="accent6">
                    <a:lumMod val="50000"/>
                  </a:schemeClr>
                </a:solidFill>
              </a:rPr>
              <a:t>1e-5s</a:t>
            </a:r>
          </a:p>
        </p:txBody>
      </p:sp>
    </p:spTree>
    <p:extLst>
      <p:ext uri="{BB962C8B-B14F-4D97-AF65-F5344CB8AC3E}">
        <p14:creationId xmlns:p14="http://schemas.microsoft.com/office/powerpoint/2010/main" val="3634781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84212" y="0"/>
            <a:ext cx="75677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600" b="1" u="sng" dirty="0" smtClean="0">
                <a:solidFill>
                  <a:schemeClr val="accent6">
                    <a:lumMod val="50000"/>
                  </a:schemeClr>
                </a:solidFill>
              </a:rPr>
              <a:t>HOTSPOT TEMPERATURE</a:t>
            </a:r>
            <a:endParaRPr lang="en-GB" sz="1600" b="1" u="sng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915" y="485504"/>
            <a:ext cx="8196399" cy="521589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22367" y="5695335"/>
            <a:ext cx="75677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 smtClean="0">
                <a:solidFill>
                  <a:schemeClr val="accent6">
                    <a:lumMod val="50000"/>
                  </a:schemeClr>
                </a:solidFill>
              </a:rPr>
              <a:t>Computation time</a:t>
            </a:r>
            <a:r>
              <a:rPr lang="fi-FI" sz="1600" i="1" dirty="0">
                <a:solidFill>
                  <a:schemeClr val="accent6">
                    <a:lumMod val="50000"/>
                  </a:schemeClr>
                </a:solidFill>
              </a:rPr>
              <a:t>:</a:t>
            </a:r>
            <a:r>
              <a:rPr lang="en-GB" sz="1600" i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4</a:t>
            </a:r>
            <a:r>
              <a:rPr lang="en-GB" sz="1600" dirty="0" smtClean="0">
                <a:solidFill>
                  <a:schemeClr val="accent6">
                    <a:lumMod val="50000"/>
                  </a:schemeClr>
                </a:solidFill>
              </a:rPr>
              <a:t> hour,  </a:t>
            </a:r>
            <a:r>
              <a:rPr lang="en-GB" sz="1600" i="1" dirty="0" smtClean="0">
                <a:solidFill>
                  <a:schemeClr val="accent6">
                    <a:lumMod val="50000"/>
                  </a:schemeClr>
                </a:solidFill>
              </a:rPr>
              <a:t>Discretization:</a:t>
            </a:r>
            <a:r>
              <a:rPr lang="en-GB" sz="1600" dirty="0" smtClean="0">
                <a:solidFill>
                  <a:schemeClr val="accent6">
                    <a:lumMod val="50000"/>
                  </a:schemeClr>
                </a:solidFill>
              </a:rPr>
              <a:t> 280,000 elements   </a:t>
            </a:r>
            <a:r>
              <a:rPr lang="en-GB" sz="1600" i="1" dirty="0" smtClean="0">
                <a:solidFill>
                  <a:schemeClr val="accent6">
                    <a:lumMod val="50000"/>
                  </a:schemeClr>
                </a:solidFill>
              </a:rPr>
              <a:t>minimum </a:t>
            </a:r>
            <a:r>
              <a:rPr lang="el-GR" sz="1600" i="1" dirty="0" smtClean="0">
                <a:solidFill>
                  <a:schemeClr val="accent6">
                    <a:lumMod val="50000"/>
                  </a:schemeClr>
                </a:solidFill>
              </a:rPr>
              <a:t>Δ</a:t>
            </a:r>
            <a:r>
              <a:rPr lang="fi-FI" sz="1600" i="1" dirty="0" smtClean="0">
                <a:solidFill>
                  <a:schemeClr val="accent6">
                    <a:lumMod val="50000"/>
                  </a:schemeClr>
                </a:solidFill>
              </a:rPr>
              <a:t>t:  </a:t>
            </a:r>
            <a:r>
              <a:rPr lang="en-GB" sz="1600" dirty="0" smtClean="0">
                <a:solidFill>
                  <a:schemeClr val="accent6">
                    <a:lumMod val="50000"/>
                  </a:schemeClr>
                </a:solidFill>
              </a:rPr>
              <a:t>1e-5s</a:t>
            </a:r>
          </a:p>
        </p:txBody>
      </p:sp>
    </p:spTree>
    <p:extLst>
      <p:ext uri="{BB962C8B-B14F-4D97-AF65-F5344CB8AC3E}">
        <p14:creationId xmlns:p14="http://schemas.microsoft.com/office/powerpoint/2010/main" val="3767958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68653" y="4618511"/>
            <a:ext cx="866208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b="1" u="sng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en-US" b="1" u="sng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68653" y="5143856"/>
            <a:ext cx="866208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b="1" u="sng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Normal zone propagation modelled correctly for 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Adiabatic and single regime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analysis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582267" y="4140696"/>
            <a:ext cx="3159884" cy="1060249"/>
            <a:chOff x="3008506" y="177851"/>
            <a:chExt cx="4497194" cy="1336549"/>
          </a:xfrm>
        </p:grpSpPr>
        <p:pic>
          <p:nvPicPr>
            <p:cNvPr id="13" name="Picture 12" descr="Screen Clippi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08506" y="177851"/>
              <a:ext cx="4497194" cy="1336549"/>
            </a:xfrm>
            <a:prstGeom prst="rect">
              <a:avLst/>
            </a:prstGeom>
          </p:spPr>
        </p:pic>
        <p:sp>
          <p:nvSpPr>
            <p:cNvPr id="14" name="Flowchart: Connector 13"/>
            <p:cNvSpPr/>
            <p:nvPr/>
          </p:nvSpPr>
          <p:spPr>
            <a:xfrm>
              <a:off x="3158490" y="464519"/>
              <a:ext cx="114300" cy="118259"/>
            </a:xfrm>
            <a:prstGeom prst="flowChartConnector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Flowchart: Connector 14"/>
            <p:cNvSpPr/>
            <p:nvPr/>
          </p:nvSpPr>
          <p:spPr>
            <a:xfrm>
              <a:off x="3158490" y="1108262"/>
              <a:ext cx="114300" cy="118259"/>
            </a:xfrm>
            <a:prstGeom prst="flowChartConnector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Flowchart: Connector 15"/>
            <p:cNvSpPr/>
            <p:nvPr/>
          </p:nvSpPr>
          <p:spPr>
            <a:xfrm>
              <a:off x="3737610" y="477928"/>
              <a:ext cx="114300" cy="118259"/>
            </a:xfrm>
            <a:prstGeom prst="flowChartConnector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Flowchart: Connector 16"/>
            <p:cNvSpPr/>
            <p:nvPr/>
          </p:nvSpPr>
          <p:spPr>
            <a:xfrm>
              <a:off x="3712845" y="1102771"/>
              <a:ext cx="114300" cy="118259"/>
            </a:xfrm>
            <a:prstGeom prst="flowChartConnector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Flowchart: Connector 17"/>
            <p:cNvSpPr/>
            <p:nvPr/>
          </p:nvSpPr>
          <p:spPr>
            <a:xfrm>
              <a:off x="4345816" y="493171"/>
              <a:ext cx="114300" cy="118259"/>
            </a:xfrm>
            <a:prstGeom prst="flowChartConnector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Flowchart: Connector 18"/>
            <p:cNvSpPr/>
            <p:nvPr/>
          </p:nvSpPr>
          <p:spPr>
            <a:xfrm>
              <a:off x="4345816" y="1119841"/>
              <a:ext cx="114300" cy="118259"/>
            </a:xfrm>
            <a:prstGeom prst="flowChartConnector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Flowchart: Connector 19"/>
            <p:cNvSpPr/>
            <p:nvPr/>
          </p:nvSpPr>
          <p:spPr>
            <a:xfrm>
              <a:off x="5104703" y="477931"/>
              <a:ext cx="114300" cy="118259"/>
            </a:xfrm>
            <a:prstGeom prst="flowChartConnector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Flowchart: Connector 20"/>
            <p:cNvSpPr/>
            <p:nvPr/>
          </p:nvSpPr>
          <p:spPr>
            <a:xfrm>
              <a:off x="5116133" y="1110391"/>
              <a:ext cx="114300" cy="118259"/>
            </a:xfrm>
            <a:prstGeom prst="flowChartConnector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Flowchart: Connector 21"/>
            <p:cNvSpPr/>
            <p:nvPr/>
          </p:nvSpPr>
          <p:spPr>
            <a:xfrm>
              <a:off x="5704592" y="477931"/>
              <a:ext cx="114300" cy="118259"/>
            </a:xfrm>
            <a:prstGeom prst="flowChartConnector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Flowchart: Connector 22"/>
            <p:cNvSpPr/>
            <p:nvPr/>
          </p:nvSpPr>
          <p:spPr>
            <a:xfrm>
              <a:off x="5722620" y="1098812"/>
              <a:ext cx="114300" cy="118259"/>
            </a:xfrm>
            <a:prstGeom prst="flowChartConnector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Flowchart: Connector 23"/>
            <p:cNvSpPr/>
            <p:nvPr/>
          </p:nvSpPr>
          <p:spPr>
            <a:xfrm>
              <a:off x="6487733" y="477930"/>
              <a:ext cx="114300" cy="118259"/>
            </a:xfrm>
            <a:prstGeom prst="flowChartConnector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Flowchart: Connector 24"/>
            <p:cNvSpPr/>
            <p:nvPr/>
          </p:nvSpPr>
          <p:spPr>
            <a:xfrm>
              <a:off x="6487733" y="1102771"/>
              <a:ext cx="114300" cy="118259"/>
            </a:xfrm>
            <a:prstGeom prst="flowChartConnector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Flowchart: Connector 25"/>
            <p:cNvSpPr/>
            <p:nvPr/>
          </p:nvSpPr>
          <p:spPr>
            <a:xfrm>
              <a:off x="7081396" y="477929"/>
              <a:ext cx="114300" cy="118259"/>
            </a:xfrm>
            <a:prstGeom prst="flowChartConnector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Flowchart: Connector 26"/>
            <p:cNvSpPr/>
            <p:nvPr/>
          </p:nvSpPr>
          <p:spPr>
            <a:xfrm>
              <a:off x="7081396" y="1093321"/>
              <a:ext cx="114300" cy="118259"/>
            </a:xfrm>
            <a:prstGeom prst="flowChartConnector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38694" y="40090"/>
            <a:ext cx="40489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u="sng" dirty="0" smtClean="0">
                <a:solidFill>
                  <a:schemeClr val="accent1">
                    <a:lumMod val="50000"/>
                  </a:schemeClr>
                </a:solidFill>
              </a:rPr>
              <a:t>Nb-TI strand; ANSYS vs QP3 Model</a:t>
            </a:r>
            <a:endParaRPr lang="en-GB" b="1" u="sng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6" name="Picture 5" descr="Screen Clippi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427" y="1024588"/>
            <a:ext cx="2895560" cy="2621757"/>
          </a:xfrm>
          <a:prstGeom prst="rect">
            <a:avLst/>
          </a:prstGeom>
        </p:spPr>
      </p:pic>
      <p:sp>
        <p:nvSpPr>
          <p:cNvPr id="30" name="Rectangle 29"/>
          <p:cNvSpPr/>
          <p:nvPr/>
        </p:nvSpPr>
        <p:spPr>
          <a:xfrm>
            <a:off x="185568" y="3904908"/>
            <a:ext cx="1004165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100" dirty="0" smtClean="0">
                <a:solidFill>
                  <a:schemeClr val="accent6">
                    <a:lumMod val="50000"/>
                  </a:schemeClr>
                </a:solidFill>
              </a:rPr>
              <a:t>ANSYS</a:t>
            </a:r>
            <a:endParaRPr lang="en-GB" sz="11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226567" y="760748"/>
            <a:ext cx="71140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100" dirty="0" smtClean="0">
                <a:solidFill>
                  <a:schemeClr val="accent6">
                    <a:lumMod val="50000"/>
                  </a:schemeClr>
                </a:solidFill>
              </a:rPr>
              <a:t>QP3</a:t>
            </a:r>
            <a:endParaRPr lang="en-GB" sz="11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24331" y="750858"/>
            <a:ext cx="5447130" cy="4086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1774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63858" y="595094"/>
            <a:ext cx="3051403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u="sng" dirty="0" smtClean="0">
                <a:solidFill>
                  <a:schemeClr val="accent6">
                    <a:lumMod val="50000"/>
                  </a:schemeClr>
                </a:solidFill>
              </a:rPr>
              <a:t>Error </a:t>
            </a:r>
            <a:r>
              <a:rPr lang="en-US" sz="1600" b="1" u="sng" dirty="0" err="1" smtClean="0">
                <a:solidFill>
                  <a:schemeClr val="accent6">
                    <a:lumMod val="50000"/>
                  </a:schemeClr>
                </a:solidFill>
              </a:rPr>
              <a:t>Anaysis</a:t>
            </a:r>
            <a:r>
              <a:rPr lang="en-US" sz="1600" b="1" u="sng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</a:p>
          <a:p>
            <a:endParaRPr lang="en-US" b="1" u="sng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</a:rPr>
              <a:t>Different time steps;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1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</a:rPr>
              <a:t>Fixed, 20 µs  (ANSYS)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</a:rPr>
              <a:t>Adaptive, smallest 3 µs (QP3)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</a:rPr>
              <a:t>Different regime changing algorithms.</a:t>
            </a:r>
          </a:p>
          <a:p>
            <a:pPr marL="342900" indent="-342900">
              <a:buAutoNum type="alphaLcParenR" startAt="2"/>
            </a:pPr>
            <a:endParaRPr lang="en-US" sz="1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</a:rPr>
              <a:t>No possibility to fall back once it has been to the higher regime (ANSYS)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</a:rPr>
              <a:t>No possibility to fall back </a:t>
            </a:r>
            <a:r>
              <a:rPr lang="en-US" sz="1400" u="sng" dirty="0" smtClean="0">
                <a:solidFill>
                  <a:schemeClr val="accent6">
                    <a:lumMod val="50000"/>
                  </a:schemeClr>
                </a:solidFill>
              </a:rPr>
              <a:t>to transient regime</a:t>
            </a:r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</a:rPr>
              <a:t> once it has been to higher regime (QP3)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0"/>
            <a:ext cx="41258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u="sng" dirty="0" smtClean="0">
                <a:solidFill>
                  <a:schemeClr val="accent6">
                    <a:lumMod val="50000"/>
                  </a:schemeClr>
                </a:solidFill>
              </a:rPr>
              <a:t>Nb-TI strand: ANSYS vs QP3 Model;</a:t>
            </a:r>
            <a:endParaRPr lang="en-GB" b="1" u="sng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5261" y="795855"/>
            <a:ext cx="6028739" cy="4522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9552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3337" y="654300"/>
            <a:ext cx="1839599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</a:rPr>
              <a:t>Time steps: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dirty="0" smtClean="0">
                <a:solidFill>
                  <a:schemeClr val="accent6">
                    <a:lumMod val="50000"/>
                  </a:schemeClr>
                </a:solidFill>
              </a:rPr>
              <a:t>Fixed, 3 µs  (ANSYS)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dirty="0" smtClean="0">
                <a:solidFill>
                  <a:schemeClr val="accent6">
                    <a:lumMod val="50000"/>
                  </a:schemeClr>
                </a:solidFill>
              </a:rPr>
              <a:t>Adaptive, smallest 3 µs (QP3)</a:t>
            </a:r>
            <a:endParaRPr lang="en-US" sz="1200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en-US" sz="12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</a:rPr>
              <a:t>Same regime  changing scheme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5940" y="718900"/>
            <a:ext cx="7185661" cy="539085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l="14278" t="11066" r="11140" b="14197"/>
          <a:stretch/>
        </p:blipFill>
        <p:spPr>
          <a:xfrm>
            <a:off x="3714173" y="2917032"/>
            <a:ext cx="2522606" cy="1896478"/>
          </a:xfrm>
          <a:prstGeom prst="rect">
            <a:avLst/>
          </a:prstGeom>
          <a:ln w="12700">
            <a:solidFill>
              <a:schemeClr val="accent1">
                <a:lumMod val="10000"/>
              </a:schemeClr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/>
          <a:srcRect l="20056" t="9907" r="35537" b="38176"/>
          <a:stretch/>
        </p:blipFill>
        <p:spPr>
          <a:xfrm>
            <a:off x="3450901" y="1112055"/>
            <a:ext cx="1847331" cy="1620311"/>
          </a:xfrm>
          <a:prstGeom prst="rect">
            <a:avLst/>
          </a:prstGeom>
          <a:ln w="12700">
            <a:solidFill>
              <a:schemeClr val="accent1">
                <a:lumMod val="10000"/>
              </a:schemeClr>
            </a:solidFill>
          </a:ln>
        </p:spPr>
      </p:pic>
      <p:sp>
        <p:nvSpPr>
          <p:cNvPr id="13" name="Rectangle 12"/>
          <p:cNvSpPr/>
          <p:nvPr/>
        </p:nvSpPr>
        <p:spPr>
          <a:xfrm>
            <a:off x="2719503" y="1112055"/>
            <a:ext cx="450417" cy="767755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3169920" y="4640115"/>
            <a:ext cx="662940" cy="542727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0" y="102083"/>
            <a:ext cx="41258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u="sng" dirty="0" smtClean="0">
                <a:solidFill>
                  <a:schemeClr val="accent1">
                    <a:lumMod val="50000"/>
                  </a:schemeClr>
                </a:solidFill>
              </a:rPr>
              <a:t>Nb-TI strand: ANSYS vs QP3 Model;</a:t>
            </a:r>
            <a:endParaRPr lang="en-GB" b="1" u="sng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2677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3340" y="41672"/>
            <a:ext cx="24118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u="sng" dirty="0" smtClean="0">
                <a:solidFill>
                  <a:schemeClr val="accent1">
                    <a:lumMod val="50000"/>
                  </a:schemeClr>
                </a:solidFill>
              </a:rPr>
              <a:t>Nb-Ti strand models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Rectangle 3"/>
              <p:cNvSpPr/>
              <p:nvPr/>
            </p:nvSpPr>
            <p:spPr>
              <a:xfrm>
                <a:off x="160146" y="741040"/>
                <a:ext cx="5448174" cy="42030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q"/>
                </a:pPr>
                <a:r>
                  <a:rPr lang="en-US" sz="1400" dirty="0" smtClean="0">
                    <a:solidFill>
                      <a:schemeClr val="accent6">
                        <a:lumMod val="50000"/>
                      </a:schemeClr>
                    </a:solidFill>
                  </a:rPr>
                  <a:t>Element Switching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400" dirty="0" smtClean="0">
                    <a:solidFill>
                      <a:schemeClr val="accent6">
                        <a:lumMod val="50000"/>
                      </a:schemeClr>
                    </a:solidFill>
                  </a:rPr>
                  <a:t>Heat conduction along conductor, </a:t>
                </a:r>
                <a:r>
                  <a:rPr lang="en-US" sz="1400" i="1" dirty="0" smtClean="0">
                    <a:solidFill>
                      <a:schemeClr val="accent6">
                        <a:lumMod val="50000"/>
                      </a:schemeClr>
                    </a:solidFill>
                  </a:rPr>
                  <a:t>1D thermal element</a:t>
                </a:r>
                <a:r>
                  <a:rPr lang="en-US" sz="1400" dirty="0" smtClean="0">
                    <a:solidFill>
                      <a:schemeClr val="accent6">
                        <a:lumMod val="50000"/>
                      </a:schemeClr>
                    </a:solidFill>
                  </a:rPr>
                  <a:t>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400" dirty="0" smtClean="0">
                    <a:solidFill>
                      <a:schemeClr val="accent6">
                        <a:lumMod val="50000"/>
                      </a:schemeClr>
                    </a:solidFill>
                  </a:rPr>
                  <a:t>Heat conduction along Helium,</a:t>
                </a:r>
                <a:r>
                  <a:rPr lang="en-US" sz="1400" i="1" dirty="0" smtClean="0">
                    <a:solidFill>
                      <a:schemeClr val="accent6">
                        <a:lumMod val="50000"/>
                      </a:schemeClr>
                    </a:solidFill>
                  </a:rPr>
                  <a:t>1D thermal element</a:t>
                </a:r>
                <a:r>
                  <a:rPr lang="en-US" sz="1400" dirty="0" smtClean="0">
                    <a:solidFill>
                      <a:schemeClr val="accent6">
                        <a:lumMod val="50000"/>
                      </a:schemeClr>
                    </a:solidFill>
                  </a:rPr>
                  <a:t>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400" dirty="0" smtClean="0">
                    <a:solidFill>
                      <a:schemeClr val="accent6">
                        <a:lumMod val="50000"/>
                      </a:schemeClr>
                    </a:solidFill>
                  </a:rPr>
                  <a:t>Non-linear heat transfer, </a:t>
                </a:r>
                <a:r>
                  <a:rPr lang="en-US" sz="1400" i="1" dirty="0" smtClean="0">
                    <a:solidFill>
                      <a:schemeClr val="accent6">
                        <a:lumMod val="50000"/>
                      </a:schemeClr>
                    </a:solidFill>
                  </a:rPr>
                  <a:t>5 contact elements</a:t>
                </a:r>
                <a:r>
                  <a:rPr lang="en-US" sz="1400" dirty="0" smtClean="0">
                    <a:solidFill>
                      <a:schemeClr val="accent6">
                        <a:lumMod val="50000"/>
                      </a:schemeClr>
                    </a:solidFill>
                  </a:rPr>
                  <a:t>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400" i="1" dirty="0" smtClean="0">
                    <a:solidFill>
                      <a:schemeClr val="accent6">
                        <a:lumMod val="50000"/>
                      </a:schemeClr>
                    </a:solidFill>
                  </a:rPr>
                  <a:t>n</a:t>
                </a:r>
                <a:r>
                  <a:rPr lang="en-US" sz="1400" dirty="0" smtClean="0">
                    <a:solidFill>
                      <a:schemeClr val="accent6">
                        <a:lumMod val="50000"/>
                      </a:schemeClr>
                    </a:solidFill>
                  </a:rPr>
                  <a:t>kap</a:t>
                </a:r>
                <a:r>
                  <a:rPr lang="en-US" sz="1400" dirty="0">
                    <a:solidFill>
                      <a:schemeClr val="accent6">
                        <a:lumMod val="50000"/>
                      </a:schemeClr>
                    </a:solidFill>
                  </a:rPr>
                  <a:t> </a:t>
                </a:r>
                <a:r>
                  <a:rPr lang="en-US" sz="1400" dirty="0" smtClean="0">
                    <a:solidFill>
                      <a:schemeClr val="accent6">
                        <a:lumMod val="50000"/>
                      </a:schemeClr>
                    </a:solidFill>
                  </a:rPr>
                  <a:t>= float/integer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400" dirty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pPr marL="285750" indent="-285750">
                  <a:buFont typeface="Wingdings" panose="05000000000000000000" pitchFamily="2" charset="2"/>
                  <a:buChar char="q"/>
                </a:pPr>
                <a:r>
                  <a:rPr lang="en-US" sz="1400" dirty="0" smtClean="0">
                    <a:solidFill>
                      <a:schemeClr val="accent6">
                        <a:lumMod val="50000"/>
                      </a:schemeClr>
                    </a:solidFill>
                  </a:rPr>
                  <a:t>Mass element and HTC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400" dirty="0" smtClean="0">
                    <a:solidFill>
                      <a:schemeClr val="accent6">
                        <a:lumMod val="50000"/>
                      </a:schemeClr>
                    </a:solidFill>
                  </a:rPr>
                  <a:t>Heat conduction along conductor, </a:t>
                </a:r>
                <a:r>
                  <a:rPr lang="en-US" sz="1400" i="1" dirty="0" smtClean="0">
                    <a:solidFill>
                      <a:schemeClr val="accent6">
                        <a:lumMod val="50000"/>
                      </a:schemeClr>
                    </a:solidFill>
                  </a:rPr>
                  <a:t>1D thermal element</a:t>
                </a:r>
                <a:r>
                  <a:rPr lang="en-US" sz="1400" dirty="0" smtClean="0">
                    <a:solidFill>
                      <a:schemeClr val="accent6">
                        <a:lumMod val="50000"/>
                      </a:schemeClr>
                    </a:solidFill>
                  </a:rPr>
                  <a:t>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400" dirty="0" smtClean="0">
                    <a:solidFill>
                      <a:schemeClr val="accent6">
                        <a:lumMod val="50000"/>
                      </a:schemeClr>
                    </a:solidFill>
                  </a:rPr>
                  <a:t>Helium as mass element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400" dirty="0" smtClean="0">
                    <a:solidFill>
                      <a:schemeClr val="accent6">
                        <a:lumMod val="50000"/>
                      </a:schemeClr>
                    </a:solidFill>
                  </a:rPr>
                  <a:t>Non-linear heat transfer,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400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GB" sz="1400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</m:oMath>
                </a14:m>
                <a:r>
                  <a:rPr lang="en-US" sz="1400" i="1" dirty="0" smtClean="0">
                    <a:solidFill>
                      <a:schemeClr val="accent6">
                        <a:lumMod val="50000"/>
                      </a:schemeClr>
                    </a:solidFill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400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GB" sz="1400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𝐶𝑢</m:t>
                        </m:r>
                      </m:sub>
                    </m:sSub>
                    <m:r>
                      <a:rPr lang="en-GB" sz="1400" b="0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sz="1400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400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GB" sz="1400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𝐻𝑒</m:t>
                        </m:r>
                      </m:sub>
                    </m:sSub>
                    <m:r>
                      <a:rPr lang="en-GB" sz="1400" b="0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GB" sz="1400" b="0" i="1" dirty="0" smtClean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400" i="1" dirty="0" smtClean="0">
                    <a:solidFill>
                      <a:schemeClr val="accent6">
                        <a:lumMod val="50000"/>
                      </a:schemeClr>
                    </a:solidFill>
                  </a:rPr>
                  <a:t>n</a:t>
                </a:r>
                <a:r>
                  <a:rPr lang="en-US" sz="1400" dirty="0" smtClean="0">
                    <a:solidFill>
                      <a:schemeClr val="accent6">
                        <a:lumMod val="50000"/>
                      </a:schemeClr>
                    </a:solidFill>
                  </a:rPr>
                  <a:t>kap</a:t>
                </a:r>
                <a:r>
                  <a:rPr lang="en-US" sz="1400" i="1" dirty="0" smtClean="0">
                    <a:solidFill>
                      <a:schemeClr val="accent6">
                        <a:lumMod val="50000"/>
                      </a:schemeClr>
                    </a:solidFill>
                  </a:rPr>
                  <a:t> = </a:t>
                </a:r>
                <a:r>
                  <a:rPr lang="en-US" sz="1400" dirty="0" smtClean="0">
                    <a:solidFill>
                      <a:schemeClr val="accent6">
                        <a:lumMod val="50000"/>
                      </a:schemeClr>
                    </a:solidFill>
                  </a:rPr>
                  <a:t>Integer</a:t>
                </a:r>
                <a:endParaRPr lang="en-US" sz="1400" dirty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400" i="1" dirty="0" smtClean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pPr marL="285750" indent="-285750">
                  <a:buFont typeface="Wingdings" panose="05000000000000000000" pitchFamily="2" charset="2"/>
                  <a:buChar char="q"/>
                </a:pPr>
                <a:r>
                  <a:rPr lang="en-US" sz="1400" dirty="0" smtClean="0">
                    <a:solidFill>
                      <a:schemeClr val="accent6">
                        <a:lumMod val="50000"/>
                      </a:schemeClr>
                    </a:solidFill>
                  </a:rPr>
                  <a:t>Source and Sink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400" dirty="0">
                    <a:solidFill>
                      <a:schemeClr val="accent6">
                        <a:lumMod val="50000"/>
                      </a:schemeClr>
                    </a:solidFill>
                  </a:rPr>
                  <a:t>Heat conduction along conductor, </a:t>
                </a:r>
                <a:r>
                  <a:rPr lang="en-US" sz="1400" i="1" dirty="0">
                    <a:solidFill>
                      <a:schemeClr val="accent6">
                        <a:lumMod val="50000"/>
                      </a:schemeClr>
                    </a:solidFill>
                  </a:rPr>
                  <a:t>1D thermal element</a:t>
                </a:r>
                <a:r>
                  <a:rPr lang="en-US" sz="1400" dirty="0">
                    <a:solidFill>
                      <a:schemeClr val="accent6">
                        <a:lumMod val="50000"/>
                      </a:schemeClr>
                    </a:solidFill>
                  </a:rPr>
                  <a:t>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400" dirty="0" smtClean="0">
                    <a:solidFill>
                      <a:schemeClr val="accent6">
                        <a:lumMod val="50000"/>
                      </a:schemeClr>
                    </a:solidFill>
                  </a:rPr>
                  <a:t>Helium cooling (negative heat generation load)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400" i="1" dirty="0">
                    <a:solidFill>
                      <a:schemeClr val="accent6">
                        <a:lumMod val="50000"/>
                      </a:schemeClr>
                    </a:solidFill>
                  </a:rPr>
                  <a:t>n</a:t>
                </a:r>
                <a:r>
                  <a:rPr lang="en-US" sz="1400" dirty="0">
                    <a:solidFill>
                      <a:schemeClr val="accent6">
                        <a:lumMod val="50000"/>
                      </a:schemeClr>
                    </a:solidFill>
                  </a:rPr>
                  <a:t>kap</a:t>
                </a:r>
                <a:r>
                  <a:rPr lang="en-US" sz="1400" i="1" dirty="0">
                    <a:solidFill>
                      <a:schemeClr val="accent6">
                        <a:lumMod val="50000"/>
                      </a:schemeClr>
                    </a:solidFill>
                  </a:rPr>
                  <a:t> = </a:t>
                </a:r>
                <a:r>
                  <a:rPr lang="en-US" sz="1400" dirty="0" smtClean="0">
                    <a:solidFill>
                      <a:schemeClr val="accent6">
                        <a:lumMod val="50000"/>
                      </a:schemeClr>
                    </a:solidFill>
                  </a:rPr>
                  <a:t>float</a:t>
                </a:r>
                <a:r>
                  <a:rPr lang="en-US" sz="1400" i="1" dirty="0" smtClean="0">
                    <a:solidFill>
                      <a:schemeClr val="accent6">
                        <a:lumMod val="50000"/>
                      </a:schemeClr>
                    </a:solidFill>
                  </a:rPr>
                  <a:t>/</a:t>
                </a:r>
                <a:r>
                  <a:rPr lang="en-US" sz="1400" dirty="0" smtClean="0">
                    <a:solidFill>
                      <a:schemeClr val="accent6">
                        <a:lumMod val="50000"/>
                      </a:schemeClr>
                    </a:solidFill>
                  </a:rPr>
                  <a:t>Integer</a:t>
                </a:r>
                <a:endParaRPr lang="en-US" sz="1400" dirty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400" dirty="0" smtClean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400" dirty="0" smtClean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400" dirty="0" smtClean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146" y="741040"/>
                <a:ext cx="5448174" cy="4203010"/>
              </a:xfrm>
              <a:prstGeom prst="rect">
                <a:avLst/>
              </a:prstGeom>
              <a:blipFill rotWithShape="0">
                <a:blip r:embed="rId2"/>
                <a:stretch>
                  <a:fillRect l="-112" t="-2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" name="Group 5"/>
          <p:cNvGrpSpPr/>
          <p:nvPr/>
        </p:nvGrpSpPr>
        <p:grpSpPr>
          <a:xfrm>
            <a:off x="5349239" y="741040"/>
            <a:ext cx="3503295" cy="932540"/>
            <a:chOff x="3008506" y="177851"/>
            <a:chExt cx="4497194" cy="1336549"/>
          </a:xfrm>
        </p:grpSpPr>
        <p:pic>
          <p:nvPicPr>
            <p:cNvPr id="7" name="Picture 6" descr="Screen Clippi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08506" y="177851"/>
              <a:ext cx="4497194" cy="1336549"/>
            </a:xfrm>
            <a:prstGeom prst="rect">
              <a:avLst/>
            </a:prstGeom>
          </p:spPr>
        </p:pic>
        <p:sp>
          <p:nvSpPr>
            <p:cNvPr id="8" name="Flowchart: Connector 7"/>
            <p:cNvSpPr/>
            <p:nvPr/>
          </p:nvSpPr>
          <p:spPr>
            <a:xfrm>
              <a:off x="3158490" y="464519"/>
              <a:ext cx="114300" cy="118259"/>
            </a:xfrm>
            <a:prstGeom prst="flowChartConnector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Flowchart: Connector 8"/>
            <p:cNvSpPr/>
            <p:nvPr/>
          </p:nvSpPr>
          <p:spPr>
            <a:xfrm>
              <a:off x="3158490" y="1108262"/>
              <a:ext cx="114300" cy="118259"/>
            </a:xfrm>
            <a:prstGeom prst="flowChartConnector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Flowchart: Connector 9"/>
            <p:cNvSpPr/>
            <p:nvPr/>
          </p:nvSpPr>
          <p:spPr>
            <a:xfrm>
              <a:off x="3737610" y="477928"/>
              <a:ext cx="114300" cy="118259"/>
            </a:xfrm>
            <a:prstGeom prst="flowChartConnector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Flowchart: Connector 10"/>
            <p:cNvSpPr/>
            <p:nvPr/>
          </p:nvSpPr>
          <p:spPr>
            <a:xfrm>
              <a:off x="3712845" y="1102771"/>
              <a:ext cx="114300" cy="118259"/>
            </a:xfrm>
            <a:prstGeom prst="flowChartConnector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Flowchart: Connector 11"/>
            <p:cNvSpPr/>
            <p:nvPr/>
          </p:nvSpPr>
          <p:spPr>
            <a:xfrm>
              <a:off x="4345816" y="493171"/>
              <a:ext cx="114300" cy="118259"/>
            </a:xfrm>
            <a:prstGeom prst="flowChartConnector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Flowchart: Connector 12"/>
            <p:cNvSpPr/>
            <p:nvPr/>
          </p:nvSpPr>
          <p:spPr>
            <a:xfrm>
              <a:off x="4345816" y="1119841"/>
              <a:ext cx="114300" cy="118259"/>
            </a:xfrm>
            <a:prstGeom prst="flowChartConnector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Flowchart: Connector 13"/>
            <p:cNvSpPr/>
            <p:nvPr/>
          </p:nvSpPr>
          <p:spPr>
            <a:xfrm>
              <a:off x="5104703" y="477931"/>
              <a:ext cx="114300" cy="118259"/>
            </a:xfrm>
            <a:prstGeom prst="flowChartConnector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Flowchart: Connector 14"/>
            <p:cNvSpPr/>
            <p:nvPr/>
          </p:nvSpPr>
          <p:spPr>
            <a:xfrm>
              <a:off x="5116133" y="1110391"/>
              <a:ext cx="114300" cy="118259"/>
            </a:xfrm>
            <a:prstGeom prst="flowChartConnector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Flowchart: Connector 15"/>
            <p:cNvSpPr/>
            <p:nvPr/>
          </p:nvSpPr>
          <p:spPr>
            <a:xfrm>
              <a:off x="5704592" y="477931"/>
              <a:ext cx="114300" cy="118259"/>
            </a:xfrm>
            <a:prstGeom prst="flowChartConnector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Flowchart: Connector 16"/>
            <p:cNvSpPr/>
            <p:nvPr/>
          </p:nvSpPr>
          <p:spPr>
            <a:xfrm>
              <a:off x="5722620" y="1098812"/>
              <a:ext cx="114300" cy="118259"/>
            </a:xfrm>
            <a:prstGeom prst="flowChartConnector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Flowchart: Connector 17"/>
            <p:cNvSpPr/>
            <p:nvPr/>
          </p:nvSpPr>
          <p:spPr>
            <a:xfrm>
              <a:off x="6487733" y="477930"/>
              <a:ext cx="114300" cy="118259"/>
            </a:xfrm>
            <a:prstGeom prst="flowChartConnector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Flowchart: Connector 18"/>
            <p:cNvSpPr/>
            <p:nvPr/>
          </p:nvSpPr>
          <p:spPr>
            <a:xfrm>
              <a:off x="6487733" y="1102771"/>
              <a:ext cx="114300" cy="118259"/>
            </a:xfrm>
            <a:prstGeom prst="flowChartConnector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Flowchart: Connector 19"/>
            <p:cNvSpPr/>
            <p:nvPr/>
          </p:nvSpPr>
          <p:spPr>
            <a:xfrm>
              <a:off x="7081396" y="477929"/>
              <a:ext cx="114300" cy="118259"/>
            </a:xfrm>
            <a:prstGeom prst="flowChartConnector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Flowchart: Connector 20"/>
            <p:cNvSpPr/>
            <p:nvPr/>
          </p:nvSpPr>
          <p:spPr>
            <a:xfrm>
              <a:off x="7081396" y="1093321"/>
              <a:ext cx="114300" cy="118259"/>
            </a:xfrm>
            <a:prstGeom prst="flowChartConnector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53" name="TextBox 52"/>
          <p:cNvSpPr txBox="1"/>
          <p:nvPr/>
        </p:nvSpPr>
        <p:spPr>
          <a:xfrm>
            <a:off x="7742028" y="2009878"/>
            <a:ext cx="11926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</a:rPr>
              <a:t>Nb-Ti Strand</a:t>
            </a:r>
            <a:endParaRPr lang="en-GB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5214783" y="2900582"/>
            <a:ext cx="9012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</a:rPr>
              <a:t>He-Mass</a:t>
            </a:r>
            <a:endParaRPr lang="en-GB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5469253" y="2295907"/>
            <a:ext cx="3383281" cy="953126"/>
            <a:chOff x="5469253" y="2295907"/>
            <a:chExt cx="3383281" cy="953126"/>
          </a:xfrm>
        </p:grpSpPr>
        <p:sp>
          <p:nvSpPr>
            <p:cNvPr id="22" name="Rectangle 21"/>
            <p:cNvSpPr/>
            <p:nvPr/>
          </p:nvSpPr>
          <p:spPr>
            <a:xfrm>
              <a:off x="5469253" y="2295907"/>
              <a:ext cx="3383281" cy="60960"/>
            </a:xfrm>
            <a:prstGeom prst="rect">
              <a:avLst/>
            </a:prstGeom>
            <a:solidFill>
              <a:srgbClr val="990000"/>
            </a:solidFill>
            <a:ln>
              <a:solidFill>
                <a:srgbClr val="873E07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40" name="Group 39"/>
            <p:cNvGrpSpPr/>
            <p:nvPr/>
          </p:nvGrpSpPr>
          <p:grpSpPr>
            <a:xfrm>
              <a:off x="5537835" y="2320780"/>
              <a:ext cx="1533371" cy="567200"/>
              <a:chOff x="5611264" y="2324234"/>
              <a:chExt cx="1930314" cy="599128"/>
            </a:xfrm>
          </p:grpSpPr>
          <p:grpSp>
            <p:nvGrpSpPr>
              <p:cNvPr id="34" name="Group 33"/>
              <p:cNvGrpSpPr/>
              <p:nvPr/>
            </p:nvGrpSpPr>
            <p:grpSpPr>
              <a:xfrm>
                <a:off x="6677891" y="2324234"/>
                <a:ext cx="863687" cy="584076"/>
                <a:chOff x="6006247" y="2341815"/>
                <a:chExt cx="863687" cy="584076"/>
              </a:xfrm>
            </p:grpSpPr>
            <p:sp>
              <p:nvSpPr>
                <p:cNvPr id="30" name="Rectangle 29"/>
                <p:cNvSpPr/>
                <p:nvPr/>
              </p:nvSpPr>
              <p:spPr>
                <a:xfrm>
                  <a:off x="6135599" y="2356867"/>
                  <a:ext cx="68580" cy="355853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1" name="Oval 30"/>
                <p:cNvSpPr/>
                <p:nvPr/>
              </p:nvSpPr>
              <p:spPr>
                <a:xfrm>
                  <a:off x="6006247" y="2621468"/>
                  <a:ext cx="329347" cy="304423"/>
                </a:xfrm>
                <a:prstGeom prst="ellipse">
                  <a:avLst/>
                </a:prstGeom>
                <a:solidFill>
                  <a:srgbClr val="00B05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2" name="Rectangle 31"/>
                <p:cNvSpPr/>
                <p:nvPr/>
              </p:nvSpPr>
              <p:spPr>
                <a:xfrm>
                  <a:off x="6669939" y="2341815"/>
                  <a:ext cx="68580" cy="355853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3" name="Oval 32"/>
                <p:cNvSpPr/>
                <p:nvPr/>
              </p:nvSpPr>
              <p:spPr>
                <a:xfrm>
                  <a:off x="6540587" y="2606416"/>
                  <a:ext cx="329347" cy="304423"/>
                </a:xfrm>
                <a:prstGeom prst="ellipse">
                  <a:avLst/>
                </a:prstGeom>
                <a:solidFill>
                  <a:srgbClr val="00B05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35" name="Group 34"/>
              <p:cNvGrpSpPr/>
              <p:nvPr/>
            </p:nvGrpSpPr>
            <p:grpSpPr>
              <a:xfrm>
                <a:off x="5611264" y="2339286"/>
                <a:ext cx="863687" cy="584076"/>
                <a:chOff x="6006247" y="2341815"/>
                <a:chExt cx="863687" cy="584076"/>
              </a:xfrm>
            </p:grpSpPr>
            <p:sp>
              <p:nvSpPr>
                <p:cNvPr id="36" name="Rectangle 35"/>
                <p:cNvSpPr/>
                <p:nvPr/>
              </p:nvSpPr>
              <p:spPr>
                <a:xfrm>
                  <a:off x="6135599" y="2356867"/>
                  <a:ext cx="68580" cy="355853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7" name="Oval 36"/>
                <p:cNvSpPr/>
                <p:nvPr/>
              </p:nvSpPr>
              <p:spPr>
                <a:xfrm>
                  <a:off x="6006247" y="2621468"/>
                  <a:ext cx="329347" cy="304423"/>
                </a:xfrm>
                <a:prstGeom prst="ellipse">
                  <a:avLst/>
                </a:prstGeom>
                <a:solidFill>
                  <a:srgbClr val="00B05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8" name="Rectangle 37"/>
                <p:cNvSpPr/>
                <p:nvPr/>
              </p:nvSpPr>
              <p:spPr>
                <a:xfrm>
                  <a:off x="6669939" y="2341815"/>
                  <a:ext cx="68580" cy="355853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9" name="Oval 38"/>
                <p:cNvSpPr/>
                <p:nvPr/>
              </p:nvSpPr>
              <p:spPr>
                <a:xfrm>
                  <a:off x="6540587" y="2606416"/>
                  <a:ext cx="329347" cy="304423"/>
                </a:xfrm>
                <a:prstGeom prst="ellipse">
                  <a:avLst/>
                </a:prstGeom>
                <a:solidFill>
                  <a:srgbClr val="00B05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grpSp>
          <p:nvGrpSpPr>
            <p:cNvPr id="41" name="Group 40"/>
            <p:cNvGrpSpPr/>
            <p:nvPr/>
          </p:nvGrpSpPr>
          <p:grpSpPr>
            <a:xfrm>
              <a:off x="7176707" y="2347020"/>
              <a:ext cx="1563433" cy="512459"/>
              <a:chOff x="5611264" y="2324234"/>
              <a:chExt cx="1930314" cy="599128"/>
            </a:xfrm>
          </p:grpSpPr>
          <p:grpSp>
            <p:nvGrpSpPr>
              <p:cNvPr id="42" name="Group 41"/>
              <p:cNvGrpSpPr/>
              <p:nvPr/>
            </p:nvGrpSpPr>
            <p:grpSpPr>
              <a:xfrm>
                <a:off x="6677891" y="2324234"/>
                <a:ext cx="863687" cy="584076"/>
                <a:chOff x="6006247" y="2341815"/>
                <a:chExt cx="863687" cy="584076"/>
              </a:xfrm>
            </p:grpSpPr>
            <p:sp>
              <p:nvSpPr>
                <p:cNvPr id="48" name="Rectangle 47"/>
                <p:cNvSpPr/>
                <p:nvPr/>
              </p:nvSpPr>
              <p:spPr>
                <a:xfrm>
                  <a:off x="6135599" y="2356867"/>
                  <a:ext cx="68580" cy="355853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9" name="Oval 48"/>
                <p:cNvSpPr/>
                <p:nvPr/>
              </p:nvSpPr>
              <p:spPr>
                <a:xfrm>
                  <a:off x="6006247" y="2621468"/>
                  <a:ext cx="329347" cy="304423"/>
                </a:xfrm>
                <a:prstGeom prst="ellipse">
                  <a:avLst/>
                </a:prstGeom>
                <a:solidFill>
                  <a:srgbClr val="00B05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0" name="Rectangle 49"/>
                <p:cNvSpPr/>
                <p:nvPr/>
              </p:nvSpPr>
              <p:spPr>
                <a:xfrm>
                  <a:off x="6669939" y="2341815"/>
                  <a:ext cx="68580" cy="355853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1" name="Oval 50"/>
                <p:cNvSpPr/>
                <p:nvPr/>
              </p:nvSpPr>
              <p:spPr>
                <a:xfrm>
                  <a:off x="6540587" y="2606416"/>
                  <a:ext cx="329347" cy="304423"/>
                </a:xfrm>
                <a:prstGeom prst="ellipse">
                  <a:avLst/>
                </a:prstGeom>
                <a:solidFill>
                  <a:srgbClr val="00B05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43" name="Group 42"/>
              <p:cNvGrpSpPr/>
              <p:nvPr/>
            </p:nvGrpSpPr>
            <p:grpSpPr>
              <a:xfrm>
                <a:off x="5611264" y="2339286"/>
                <a:ext cx="863687" cy="584076"/>
                <a:chOff x="6006247" y="2341815"/>
                <a:chExt cx="863687" cy="584076"/>
              </a:xfrm>
            </p:grpSpPr>
            <p:sp>
              <p:nvSpPr>
                <p:cNvPr id="44" name="Rectangle 43"/>
                <p:cNvSpPr/>
                <p:nvPr/>
              </p:nvSpPr>
              <p:spPr>
                <a:xfrm>
                  <a:off x="6135599" y="2356867"/>
                  <a:ext cx="68580" cy="355853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5" name="Oval 44"/>
                <p:cNvSpPr/>
                <p:nvPr/>
              </p:nvSpPr>
              <p:spPr>
                <a:xfrm>
                  <a:off x="6006247" y="2621468"/>
                  <a:ext cx="329347" cy="304423"/>
                </a:xfrm>
                <a:prstGeom prst="ellipse">
                  <a:avLst/>
                </a:prstGeom>
                <a:solidFill>
                  <a:srgbClr val="00B05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6" name="Rectangle 45"/>
                <p:cNvSpPr/>
                <p:nvPr/>
              </p:nvSpPr>
              <p:spPr>
                <a:xfrm>
                  <a:off x="6669939" y="2341815"/>
                  <a:ext cx="68580" cy="355853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7" name="Oval 46"/>
                <p:cNvSpPr/>
                <p:nvPr/>
              </p:nvSpPr>
              <p:spPr>
                <a:xfrm>
                  <a:off x="6540587" y="2606416"/>
                  <a:ext cx="329347" cy="304423"/>
                </a:xfrm>
                <a:prstGeom prst="ellipse">
                  <a:avLst/>
                </a:prstGeom>
                <a:solidFill>
                  <a:srgbClr val="00B05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cxnSp>
          <p:nvCxnSpPr>
            <p:cNvPr id="58" name="Straight Arrow Connector 57"/>
            <p:cNvCxnSpPr>
              <a:stCxn id="30" idx="3"/>
            </p:cNvCxnSpPr>
            <p:nvPr/>
          </p:nvCxnSpPr>
          <p:spPr>
            <a:xfrm>
              <a:off x="6542354" y="2503475"/>
              <a:ext cx="402534" cy="491185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2" name="TextBox 61"/>
                <p:cNvSpPr txBox="1"/>
                <p:nvPr/>
              </p:nvSpPr>
              <p:spPr>
                <a:xfrm>
                  <a:off x="6921650" y="2908362"/>
                  <a:ext cx="1792029" cy="34067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GB" sz="1400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1400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p>
                            <m:r>
                              <a:rPr lang="en-GB" sz="1400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GB" sz="1400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GB" sz="1400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p>
                        </m:sSup>
                        <m:sSubSup>
                          <m:sSubSupPr>
                            <m:ctrlPr>
                              <a:rPr lang="en-GB" sz="110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sz="1100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=</m:t>
                            </m:r>
                            <m:r>
                              <a:rPr lang="en-GB" sz="1100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  <m:sub>
                            <m:r>
                              <a:rPr lang="en-GB" sz="1100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𝑓</m:t>
                            </m:r>
                          </m:sub>
                          <m:sup>
                            <m:r>
                              <a:rPr lang="en-GB" sz="1100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GB" sz="1100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GB" sz="1100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p>
                        </m:sSubSup>
                        <m:r>
                          <a:rPr lang="en-GB" sz="1100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sSubSup>
                          <m:sSubSupPr>
                            <m:ctrlPr>
                              <a:rPr lang="en-GB" sz="1100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sz="1100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sz="110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Cu</m:t>
                            </m:r>
                          </m:sub>
                          <m:sup>
                            <m:r>
                              <a:rPr lang="en-GB" sz="1100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GB" sz="1100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GB" sz="1100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p>
                        </m:sSubSup>
                        <m:r>
                          <a:rPr lang="en-GB" sz="1100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Sup>
                          <m:sSubSupPr>
                            <m:ctrlPr>
                              <a:rPr lang="en-GB" sz="1100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sz="1100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sz="110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he</m:t>
                            </m:r>
                          </m:sub>
                          <m:sup>
                            <m:r>
                              <a:rPr lang="en-GB" sz="1100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GB" sz="1100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GB" sz="1100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p>
                        </m:sSubSup>
                        <m:r>
                          <a:rPr lang="en-GB" sz="1100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  <m:r>
                          <a:rPr lang="en-GB" sz="1000" i="1" dirty="0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a:rPr lang="en-GB" sz="1000" b="0" i="1" dirty="0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GB" sz="1000" b="0" i="1" dirty="0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oMath>
                    </m:oMathPara>
                  </a14:m>
                  <a:endParaRPr lang="en-GB" sz="1400" dirty="0">
                    <a:solidFill>
                      <a:schemeClr val="accent6">
                        <a:lumMod val="5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62" name="TextBox 6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921650" y="2908362"/>
                  <a:ext cx="1792029" cy="340671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 b="-1786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79" name="TextBox 78"/>
          <p:cNvSpPr txBox="1"/>
          <p:nvPr/>
        </p:nvSpPr>
        <p:spPr>
          <a:xfrm>
            <a:off x="7693027" y="3685907"/>
            <a:ext cx="13596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</a:rPr>
              <a:t>Helium cooling</a:t>
            </a:r>
            <a:endParaRPr lang="en-GB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0" name="Rectangle 79"/>
              <p:cNvSpPr/>
              <p:nvPr/>
            </p:nvSpPr>
            <p:spPr>
              <a:xfrm>
                <a:off x="173729" y="4962857"/>
                <a:ext cx="4704237" cy="64024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GB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i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he</m:t>
                        </m:r>
                      </m:sub>
                      <m:sup>
                        <m:r>
                          <a:rPr lang="en-GB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GB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𝑗</m:t>
                        </m:r>
                      </m:sup>
                    </m:sSubSup>
                    <m:r>
                      <a:rPr lang="en-GB" b="0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GB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p>
                            <m:r>
                              <a:rPr lang="en-GB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GB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GB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𝑗</m:t>
                            </m:r>
                            <m:r>
                              <a:rPr lang="en-GB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</m:num>
                      <m:den>
                        <m:sSub>
                          <m:sSubPr>
                            <m:ctrlPr>
                              <a:rPr lang="en-GB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𝜌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b="0" i="0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he</m:t>
                            </m:r>
                          </m:sub>
                        </m:sSub>
                        <m:r>
                          <a:rPr lang="en-GB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sSubSup>
                          <m:sSubSupPr>
                            <m:ctrlPr>
                              <a:rPr lang="en-GB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i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he</m:t>
                            </m:r>
                          </m:sub>
                          <m:sup>
                            <m:r>
                              <a:rPr lang="en-GB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GB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GB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𝑗</m:t>
                            </m:r>
                            <m:r>
                              <a:rPr lang="en-GB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bSup>
                        <m:r>
                          <a:rPr lang="en-GB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  <m:r>
                          <a:rPr lang="en-GB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sSub>
                          <m:sSubPr>
                            <m:ctrlPr>
                              <a:rPr lang="en-GB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GB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</m:t>
                            </m:r>
                            <m:r>
                              <a:rPr lang="en-GB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lang="en-GB" b="0" i="0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he</m:t>
                            </m:r>
                          </m:sub>
                        </m:sSub>
                        <m:r>
                          <a:rPr lang="en-GB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sSubSup>
                          <m:sSubSupPr>
                            <m:ctrlPr>
                              <a:rPr lang="en-GB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i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he</m:t>
                            </m:r>
                          </m:sub>
                          <m:sup>
                            <m:r>
                              <a:rPr lang="en-GB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GB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GB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𝑗</m:t>
                            </m:r>
                            <m:r>
                              <a:rPr lang="en-GB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bSup>
                        <m:r>
                          <a:rPr lang="en-GB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)∙</m:t>
                        </m:r>
                        <m:sSub>
                          <m:sSubPr>
                            <m:ctrlPr>
                              <a:rPr lang="en-GB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b="0" i="0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he</m:t>
                            </m:r>
                          </m:sub>
                        </m:sSub>
                      </m:den>
                    </m:f>
                    <m:r>
                      <a:rPr lang="en-GB" b="0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∙∆</m:t>
                    </m:r>
                    <m:r>
                      <a:rPr lang="en-GB" b="0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  <m:r>
                      <a:rPr lang="en-GB" b="0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Sup>
                      <m:sSubSupPr>
                        <m:ctrlPr>
                          <a:rPr lang="en-GB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b="0" i="0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he</m:t>
                        </m:r>
                      </m:sub>
                      <m:sup>
                        <m:r>
                          <a:rPr lang="en-GB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GB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en-GB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bSup>
                  </m:oMath>
                </a14:m>
                <a:r>
                  <a:rPr lang="en-GB" dirty="0" smtClean="0"/>
                  <a:t> </a:t>
                </a:r>
                <a:endParaRPr lang="en-GB" dirty="0"/>
              </a:p>
            </p:txBody>
          </p:sp>
        </mc:Choice>
        <mc:Fallback xmlns="">
          <p:sp>
            <p:nvSpPr>
              <p:cNvPr id="80" name="Rectangle 7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3729" y="4962857"/>
                <a:ext cx="4704237" cy="640240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1" name="Rectangle 80"/>
              <p:cNvSpPr/>
              <p:nvPr/>
            </p:nvSpPr>
            <p:spPr>
              <a:xfrm>
                <a:off x="5510595" y="5346585"/>
                <a:ext cx="1397306" cy="42229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he</m:t>
                          </m:r>
                        </m:sub>
                        <m:sup>
                          <m:r>
                            <a:rPr lang="en-GB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GB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,0</m:t>
                          </m:r>
                        </m:sup>
                      </m:sSubSup>
                      <m:r>
                        <a:rPr lang="en-GB" b="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=1.9 </m:t>
                      </m:r>
                      <m:r>
                        <a:rPr lang="en-GB" b="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𝑘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1" name="Rectangle 8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0595" y="5346585"/>
                <a:ext cx="1397306" cy="422295"/>
              </a:xfrm>
              <a:prstGeom prst="rect">
                <a:avLst/>
              </a:prstGeom>
              <a:blipFill rotWithShape="0">
                <a:blip r:embed="rId6"/>
                <a:stretch>
                  <a:fillRect b="-434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0" name="Group 89"/>
          <p:cNvGrpSpPr/>
          <p:nvPr/>
        </p:nvGrpSpPr>
        <p:grpSpPr>
          <a:xfrm>
            <a:off x="5409245" y="3665553"/>
            <a:ext cx="3378333" cy="1462988"/>
            <a:chOff x="5409245" y="3665553"/>
            <a:chExt cx="3378333" cy="1462988"/>
          </a:xfrm>
        </p:grpSpPr>
        <p:grpSp>
          <p:nvGrpSpPr>
            <p:cNvPr id="73" name="Group 72"/>
            <p:cNvGrpSpPr/>
            <p:nvPr/>
          </p:nvGrpSpPr>
          <p:grpSpPr>
            <a:xfrm>
              <a:off x="5409245" y="4365581"/>
              <a:ext cx="3245481" cy="100742"/>
              <a:chOff x="5409245" y="4365581"/>
              <a:chExt cx="3245481" cy="100742"/>
            </a:xfrm>
          </p:grpSpPr>
          <p:grpSp>
            <p:nvGrpSpPr>
              <p:cNvPr id="67" name="Group 66"/>
              <p:cNvGrpSpPr/>
              <p:nvPr/>
            </p:nvGrpSpPr>
            <p:grpSpPr>
              <a:xfrm>
                <a:off x="5409245" y="4365581"/>
                <a:ext cx="1617442" cy="100742"/>
                <a:chOff x="5409245" y="4365581"/>
                <a:chExt cx="1617442" cy="100742"/>
              </a:xfrm>
            </p:grpSpPr>
            <p:sp>
              <p:nvSpPr>
                <p:cNvPr id="63" name="Rectangle 62"/>
                <p:cNvSpPr/>
                <p:nvPr/>
              </p:nvSpPr>
              <p:spPr>
                <a:xfrm>
                  <a:off x="5409245" y="4366151"/>
                  <a:ext cx="390211" cy="100172"/>
                </a:xfrm>
                <a:prstGeom prst="rect">
                  <a:avLst/>
                </a:prstGeom>
                <a:solidFill>
                  <a:srgbClr val="990000"/>
                </a:solidFill>
                <a:ln>
                  <a:solidFill>
                    <a:srgbClr val="873E07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4" name="Rectangle 63"/>
                <p:cNvSpPr/>
                <p:nvPr/>
              </p:nvSpPr>
              <p:spPr>
                <a:xfrm>
                  <a:off x="5811141" y="4365581"/>
                  <a:ext cx="390211" cy="100172"/>
                </a:xfrm>
                <a:prstGeom prst="rect">
                  <a:avLst/>
                </a:prstGeom>
                <a:solidFill>
                  <a:srgbClr val="990000"/>
                </a:solidFill>
                <a:ln>
                  <a:solidFill>
                    <a:srgbClr val="873E07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5" name="Rectangle 64"/>
                <p:cNvSpPr/>
                <p:nvPr/>
              </p:nvSpPr>
              <p:spPr>
                <a:xfrm>
                  <a:off x="6227862" y="4366151"/>
                  <a:ext cx="390211" cy="100172"/>
                </a:xfrm>
                <a:prstGeom prst="rect">
                  <a:avLst/>
                </a:prstGeom>
                <a:solidFill>
                  <a:srgbClr val="990000"/>
                </a:solidFill>
                <a:ln>
                  <a:solidFill>
                    <a:srgbClr val="873E07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6" name="Rectangle 65"/>
                <p:cNvSpPr/>
                <p:nvPr/>
              </p:nvSpPr>
              <p:spPr>
                <a:xfrm>
                  <a:off x="6636476" y="4366151"/>
                  <a:ext cx="390211" cy="100172"/>
                </a:xfrm>
                <a:prstGeom prst="rect">
                  <a:avLst/>
                </a:prstGeom>
                <a:solidFill>
                  <a:srgbClr val="990000"/>
                </a:solidFill>
                <a:ln>
                  <a:solidFill>
                    <a:srgbClr val="873E07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68" name="Group 67"/>
              <p:cNvGrpSpPr/>
              <p:nvPr/>
            </p:nvGrpSpPr>
            <p:grpSpPr>
              <a:xfrm>
                <a:off x="7037284" y="4365581"/>
                <a:ext cx="1617442" cy="100742"/>
                <a:chOff x="5409245" y="4365581"/>
                <a:chExt cx="1617442" cy="100742"/>
              </a:xfrm>
            </p:grpSpPr>
            <p:sp>
              <p:nvSpPr>
                <p:cNvPr id="69" name="Rectangle 68"/>
                <p:cNvSpPr/>
                <p:nvPr/>
              </p:nvSpPr>
              <p:spPr>
                <a:xfrm>
                  <a:off x="5409245" y="4366151"/>
                  <a:ext cx="390211" cy="100172"/>
                </a:xfrm>
                <a:prstGeom prst="rect">
                  <a:avLst/>
                </a:prstGeom>
                <a:solidFill>
                  <a:srgbClr val="990000"/>
                </a:solidFill>
                <a:ln>
                  <a:solidFill>
                    <a:srgbClr val="873E07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0" name="Rectangle 69"/>
                <p:cNvSpPr/>
                <p:nvPr/>
              </p:nvSpPr>
              <p:spPr>
                <a:xfrm>
                  <a:off x="5811141" y="4365581"/>
                  <a:ext cx="390211" cy="100172"/>
                </a:xfrm>
                <a:prstGeom prst="rect">
                  <a:avLst/>
                </a:prstGeom>
                <a:solidFill>
                  <a:srgbClr val="990000"/>
                </a:solidFill>
                <a:ln>
                  <a:solidFill>
                    <a:srgbClr val="873E07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1" name="Rectangle 70"/>
                <p:cNvSpPr/>
                <p:nvPr/>
              </p:nvSpPr>
              <p:spPr>
                <a:xfrm>
                  <a:off x="6227862" y="4366151"/>
                  <a:ext cx="390211" cy="100172"/>
                </a:xfrm>
                <a:prstGeom prst="rect">
                  <a:avLst/>
                </a:prstGeom>
                <a:solidFill>
                  <a:srgbClr val="990000"/>
                </a:solidFill>
                <a:ln>
                  <a:solidFill>
                    <a:srgbClr val="873E07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2" name="Rectangle 71"/>
                <p:cNvSpPr/>
                <p:nvPr/>
              </p:nvSpPr>
              <p:spPr>
                <a:xfrm>
                  <a:off x="6636476" y="4366151"/>
                  <a:ext cx="390211" cy="100172"/>
                </a:xfrm>
                <a:prstGeom prst="rect">
                  <a:avLst/>
                </a:prstGeom>
                <a:solidFill>
                  <a:srgbClr val="990000"/>
                </a:solidFill>
                <a:ln>
                  <a:solidFill>
                    <a:srgbClr val="873E07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4" name="TextBox 73"/>
                <p:cNvSpPr txBox="1"/>
                <p:nvPr/>
              </p:nvSpPr>
              <p:spPr>
                <a:xfrm>
                  <a:off x="6508442" y="4771969"/>
                  <a:ext cx="928138" cy="356572"/>
                </a:xfrm>
                <a:prstGeom prst="rect">
                  <a:avLst/>
                </a:prstGeom>
                <a:noFill/>
                <a:ln w="12700">
                  <a:solidFill>
                    <a:schemeClr val="accent6">
                      <a:lumMod val="50000"/>
                    </a:schemeClr>
                  </a:solidFill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GB" sz="1400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1400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p>
                            <m:r>
                              <a:rPr lang="en-GB" sz="1400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GB" sz="1400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GB" sz="1400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p>
                        </m:sSup>
                        <m:r>
                          <a:rPr lang="en-GB" sz="1400" b="0" i="0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sSubSup>
                          <m:sSubSupPr>
                            <m:ctrlPr>
                              <a:rPr lang="en-GB" sz="1400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sz="1400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sz="1400" b="0" i="0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Cu</m:t>
                            </m:r>
                          </m:sub>
                          <m:sup>
                            <m:r>
                              <a:rPr lang="en-GB" sz="1400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GB" sz="1400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GB" sz="1400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p>
                        </m:sSubSup>
                        <m:r>
                          <a:rPr lang="en-GB" sz="1400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GB" sz="1400" dirty="0">
                    <a:solidFill>
                      <a:schemeClr val="accent6">
                        <a:lumMod val="5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74" name="TextBox 7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08442" y="4771969"/>
                  <a:ext cx="928138" cy="356572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 b="-3333"/>
                  </a:stretch>
                </a:blipFill>
                <a:ln w="12700">
                  <a:solidFill>
                    <a:schemeClr val="accent6">
                      <a:lumMod val="50000"/>
                    </a:schemeClr>
                  </a:solidFill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5" name="Up Arrow 74"/>
            <p:cNvSpPr/>
            <p:nvPr/>
          </p:nvSpPr>
          <p:spPr>
            <a:xfrm>
              <a:off x="6785470" y="4447922"/>
              <a:ext cx="136180" cy="320551"/>
            </a:xfrm>
            <a:prstGeom prst="upArrow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6" name="TextBox 75"/>
                <p:cNvSpPr txBox="1"/>
                <p:nvPr/>
              </p:nvSpPr>
              <p:spPr>
                <a:xfrm>
                  <a:off x="6275415" y="3665553"/>
                  <a:ext cx="1263103" cy="357855"/>
                </a:xfrm>
                <a:prstGeom prst="rect">
                  <a:avLst/>
                </a:prstGeom>
                <a:noFill/>
                <a:ln w="12700">
                  <a:solidFill>
                    <a:schemeClr val="accent6">
                      <a:lumMod val="50000"/>
                    </a:schemeClr>
                  </a:solidFill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GB" sz="1400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1400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p>
                            <m:r>
                              <a:rPr lang="en-GB" sz="1400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GB" sz="1400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GB" sz="1400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p>
                        </m:sSup>
                        <m:r>
                          <a:rPr lang="en-GB" sz="1400" b="0" i="0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sSubSup>
                          <m:sSubSupPr>
                            <m:ctrlPr>
                              <a:rPr lang="en-GB" sz="1400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sz="1400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sz="1400" b="0" i="0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Cu</m:t>
                            </m:r>
                          </m:sub>
                          <m:sup>
                            <m:r>
                              <a:rPr lang="en-GB" sz="1400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GB" sz="1400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GB" sz="1400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p>
                        </m:sSubSup>
                        <m:r>
                          <a:rPr lang="en-GB" sz="1400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Sup>
                          <m:sSubSupPr>
                            <m:ctrlPr>
                              <a:rPr lang="en-GB" sz="1400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sz="1400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sz="1400" b="0" i="0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he</m:t>
                            </m:r>
                          </m:sub>
                          <m:sup>
                            <m:r>
                              <a:rPr lang="en-GB" sz="1400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GB" sz="1400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GB" sz="1400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p>
                        </m:sSubSup>
                        <m:r>
                          <a:rPr lang="en-GB" sz="1400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GB" sz="1400" dirty="0">
                    <a:solidFill>
                      <a:schemeClr val="accent6">
                        <a:lumMod val="5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76" name="TextBox 7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75415" y="3665553"/>
                  <a:ext cx="1263103" cy="357855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 b="-1639"/>
                  </a:stretch>
                </a:blipFill>
                <a:ln w="12700">
                  <a:solidFill>
                    <a:schemeClr val="accent6">
                      <a:lumMod val="50000"/>
                    </a:schemeClr>
                  </a:solidFill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7" name="Up Arrow 76"/>
            <p:cNvSpPr/>
            <p:nvPr/>
          </p:nvSpPr>
          <p:spPr>
            <a:xfrm>
              <a:off x="6771721" y="4047027"/>
              <a:ext cx="136180" cy="320551"/>
            </a:xfrm>
            <a:prstGeom prst="upArrow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7538518" y="4762702"/>
              <a:ext cx="124906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accent6">
                      <a:lumMod val="50000"/>
                    </a:schemeClr>
                  </a:solidFill>
                </a:rPr>
                <a:t>Joule heating</a:t>
              </a:r>
              <a:endParaRPr lang="en-GB" sz="14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5418677" y="4131912"/>
              <a:ext cx="38732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 smtClean="0">
                  <a:solidFill>
                    <a:schemeClr val="accent6">
                      <a:lumMod val="50000"/>
                    </a:schemeClr>
                  </a:solidFill>
                </a:rPr>
                <a:t>1</a:t>
              </a:r>
              <a:endParaRPr lang="en-GB" sz="12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5813661" y="4133224"/>
              <a:ext cx="38732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solidFill>
                    <a:schemeClr val="accent6">
                      <a:lumMod val="50000"/>
                    </a:schemeClr>
                  </a:solidFill>
                </a:rPr>
                <a:t>2</a:t>
              </a: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6843623" y="4102952"/>
              <a:ext cx="38732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solidFill>
                    <a:schemeClr val="accent6">
                      <a:lumMod val="50000"/>
                    </a:schemeClr>
                  </a:solidFill>
                </a:rPr>
                <a:t>i</a:t>
              </a:r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8372861" y="4109539"/>
              <a:ext cx="38732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solidFill>
                    <a:schemeClr val="accent6">
                      <a:lumMod val="50000"/>
                    </a:schemeClr>
                  </a:solidFill>
                </a:rPr>
                <a:t>n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93" name="Rectangle 92"/>
              <p:cNvSpPr/>
              <p:nvPr/>
            </p:nvSpPr>
            <p:spPr>
              <a:xfrm>
                <a:off x="144554" y="4447922"/>
                <a:ext cx="4733412" cy="4664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GB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p>
                        <m:r>
                          <a:rPr lang="en-GB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GB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𝑗</m:t>
                        </m:r>
                      </m:sup>
                    </m:sSup>
                    <m:d>
                      <m:dPr>
                        <m:ctrlPr>
                          <a:rPr lang="en-GB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GB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Cu</m:t>
                            </m:r>
                          </m:sub>
                          <m:sup>
                            <m:r>
                              <a:rPr lang="en-GB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GB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GB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p>
                        </m:sSubSup>
                        <m:r>
                          <a:rPr lang="en-GB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Sup>
                          <m:sSubSupPr>
                            <m:ctrlPr>
                              <a:rPr lang="en-GB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he</m:t>
                            </m:r>
                          </m:sub>
                          <m:sup>
                            <m:r>
                              <a:rPr lang="en-GB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GB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GB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p>
                        </m:sSubSup>
                      </m:e>
                    </m:d>
                    <m:r>
                      <a:rPr lang="en-GB" b="0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GB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  <m:sup>
                        <m:r>
                          <a:rPr lang="en-GB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GB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𝑗</m:t>
                        </m:r>
                      </m:sup>
                    </m:sSubSup>
                    <m:r>
                      <a:rPr lang="en-GB" b="0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(</m:t>
                    </m:r>
                    <m:sSubSup>
                      <m:sSubSupPr>
                        <m:ctrlPr>
                          <a:rPr lang="en-GB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Cu</m:t>
                        </m:r>
                      </m:sub>
                      <m:sup>
                        <m:r>
                          <a:rPr lang="en-GB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GB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𝑗</m:t>
                        </m:r>
                      </m:sup>
                    </m:sSubSup>
                    <m:r>
                      <a:rPr lang="en-GB" i="1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,</m:t>
                    </m:r>
                    <m:sSubSup>
                      <m:sSubSupPr>
                        <m:ctrlPr>
                          <a:rPr lang="en-GB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he</m:t>
                        </m:r>
                      </m:sub>
                      <m:sup>
                        <m:r>
                          <a:rPr lang="en-GB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GB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𝑗</m:t>
                        </m:r>
                      </m:sup>
                    </m:sSubSup>
                    <m:r>
                      <a:rPr lang="en-GB" b="0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)</m:t>
                    </m:r>
                    <m:r>
                      <a:rPr lang="en-GB" b="0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GB" i="1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(</m:t>
                    </m:r>
                    <m:sSubSup>
                      <m:sSubSupPr>
                        <m:ctrlPr>
                          <a:rPr lang="en-GB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Cu</m:t>
                        </m:r>
                      </m:sub>
                      <m:sup>
                        <m:r>
                          <a:rPr lang="en-GB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GB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𝑗</m:t>
                        </m:r>
                      </m:sup>
                    </m:sSubSup>
                    <m:r>
                      <a:rPr lang="en-GB" b="0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−</m:t>
                    </m:r>
                    <m:sSubSup>
                      <m:sSubSupPr>
                        <m:ctrlPr>
                          <a:rPr lang="en-GB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he</m:t>
                        </m:r>
                      </m:sub>
                      <m:sup>
                        <m:r>
                          <a:rPr lang="en-GB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GB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𝑗</m:t>
                        </m:r>
                      </m:sup>
                    </m:sSubSup>
                    <m:r>
                      <a:rPr lang="en-GB" i="1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GB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93" name="Rectangle 9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554" y="4447922"/>
                <a:ext cx="4733412" cy="466410"/>
              </a:xfrm>
              <a:prstGeom prst="rect">
                <a:avLst/>
              </a:prstGeom>
              <a:blipFill rotWithShape="0">
                <a:blip r:embed="rId9"/>
                <a:stretch>
                  <a:fillRect l="-902" b="-789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11596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6170857" y="80560"/>
            <a:ext cx="2695574" cy="567162"/>
            <a:chOff x="3008506" y="177851"/>
            <a:chExt cx="4497194" cy="1336549"/>
          </a:xfrm>
        </p:grpSpPr>
        <p:pic>
          <p:nvPicPr>
            <p:cNvPr id="3" name="Picture 2" descr="Screen Clippi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08506" y="177851"/>
              <a:ext cx="4497194" cy="1336549"/>
            </a:xfrm>
            <a:prstGeom prst="rect">
              <a:avLst/>
            </a:prstGeom>
          </p:spPr>
        </p:pic>
        <p:sp>
          <p:nvSpPr>
            <p:cNvPr id="4" name="Flowchart: Connector 3"/>
            <p:cNvSpPr/>
            <p:nvPr/>
          </p:nvSpPr>
          <p:spPr>
            <a:xfrm>
              <a:off x="3158490" y="464519"/>
              <a:ext cx="114300" cy="118259"/>
            </a:xfrm>
            <a:prstGeom prst="flowChartConnector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Flowchart: Connector 4"/>
            <p:cNvSpPr/>
            <p:nvPr/>
          </p:nvSpPr>
          <p:spPr>
            <a:xfrm>
              <a:off x="3158490" y="1108262"/>
              <a:ext cx="114300" cy="118259"/>
            </a:xfrm>
            <a:prstGeom prst="flowChartConnector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Flowchart: Connector 5"/>
            <p:cNvSpPr/>
            <p:nvPr/>
          </p:nvSpPr>
          <p:spPr>
            <a:xfrm>
              <a:off x="3737610" y="477928"/>
              <a:ext cx="114300" cy="118259"/>
            </a:xfrm>
            <a:prstGeom prst="flowChartConnector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Flowchart: Connector 6"/>
            <p:cNvSpPr/>
            <p:nvPr/>
          </p:nvSpPr>
          <p:spPr>
            <a:xfrm>
              <a:off x="3712845" y="1102771"/>
              <a:ext cx="114300" cy="118259"/>
            </a:xfrm>
            <a:prstGeom prst="flowChartConnector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Flowchart: Connector 7"/>
            <p:cNvSpPr/>
            <p:nvPr/>
          </p:nvSpPr>
          <p:spPr>
            <a:xfrm>
              <a:off x="4345816" y="493171"/>
              <a:ext cx="114300" cy="118259"/>
            </a:xfrm>
            <a:prstGeom prst="flowChartConnector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Flowchart: Connector 8"/>
            <p:cNvSpPr/>
            <p:nvPr/>
          </p:nvSpPr>
          <p:spPr>
            <a:xfrm>
              <a:off x="4345816" y="1119841"/>
              <a:ext cx="114300" cy="118259"/>
            </a:xfrm>
            <a:prstGeom prst="flowChartConnector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Flowchart: Connector 9"/>
            <p:cNvSpPr/>
            <p:nvPr/>
          </p:nvSpPr>
          <p:spPr>
            <a:xfrm>
              <a:off x="5104703" y="477931"/>
              <a:ext cx="114300" cy="118259"/>
            </a:xfrm>
            <a:prstGeom prst="flowChartConnector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Flowchart: Connector 10"/>
            <p:cNvSpPr/>
            <p:nvPr/>
          </p:nvSpPr>
          <p:spPr>
            <a:xfrm>
              <a:off x="5116133" y="1110391"/>
              <a:ext cx="114300" cy="118259"/>
            </a:xfrm>
            <a:prstGeom prst="flowChartConnector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Flowchart: Connector 11"/>
            <p:cNvSpPr/>
            <p:nvPr/>
          </p:nvSpPr>
          <p:spPr>
            <a:xfrm>
              <a:off x="5704592" y="477931"/>
              <a:ext cx="114300" cy="118259"/>
            </a:xfrm>
            <a:prstGeom prst="flowChartConnector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Flowchart: Connector 12"/>
            <p:cNvSpPr/>
            <p:nvPr/>
          </p:nvSpPr>
          <p:spPr>
            <a:xfrm>
              <a:off x="5722620" y="1098812"/>
              <a:ext cx="114300" cy="118259"/>
            </a:xfrm>
            <a:prstGeom prst="flowChartConnector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Flowchart: Connector 13"/>
            <p:cNvSpPr/>
            <p:nvPr/>
          </p:nvSpPr>
          <p:spPr>
            <a:xfrm>
              <a:off x="6487733" y="477930"/>
              <a:ext cx="114300" cy="118259"/>
            </a:xfrm>
            <a:prstGeom prst="flowChartConnector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Flowchart: Connector 14"/>
            <p:cNvSpPr/>
            <p:nvPr/>
          </p:nvSpPr>
          <p:spPr>
            <a:xfrm>
              <a:off x="6487733" y="1102771"/>
              <a:ext cx="114300" cy="118259"/>
            </a:xfrm>
            <a:prstGeom prst="flowChartConnector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Flowchart: Connector 15"/>
            <p:cNvSpPr/>
            <p:nvPr/>
          </p:nvSpPr>
          <p:spPr>
            <a:xfrm>
              <a:off x="7081396" y="477929"/>
              <a:ext cx="114300" cy="118259"/>
            </a:xfrm>
            <a:prstGeom prst="flowChartConnector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Flowchart: Connector 16"/>
            <p:cNvSpPr/>
            <p:nvPr/>
          </p:nvSpPr>
          <p:spPr>
            <a:xfrm>
              <a:off x="7081396" y="1093321"/>
              <a:ext cx="114300" cy="118259"/>
            </a:xfrm>
            <a:prstGeom prst="flowChartConnector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0" name="Rectangle 19"/>
          <p:cNvSpPr/>
          <p:nvPr/>
        </p:nvSpPr>
        <p:spPr>
          <a:xfrm>
            <a:off x="132679" y="110960"/>
            <a:ext cx="23711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Element Switching</a:t>
            </a: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1402" y="703280"/>
            <a:ext cx="7121195" cy="5342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8991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5942462" y="119886"/>
            <a:ext cx="2962847" cy="698753"/>
            <a:chOff x="5469253" y="2295907"/>
            <a:chExt cx="3383281" cy="937480"/>
          </a:xfrm>
        </p:grpSpPr>
        <p:sp>
          <p:nvSpPr>
            <p:cNvPr id="3" name="Rectangle 2"/>
            <p:cNvSpPr/>
            <p:nvPr/>
          </p:nvSpPr>
          <p:spPr>
            <a:xfrm>
              <a:off x="5469253" y="2295907"/>
              <a:ext cx="3383281" cy="60960"/>
            </a:xfrm>
            <a:prstGeom prst="rect">
              <a:avLst/>
            </a:prstGeom>
            <a:solidFill>
              <a:srgbClr val="990000"/>
            </a:solidFill>
            <a:ln>
              <a:solidFill>
                <a:srgbClr val="873E07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4" name="Group 3"/>
            <p:cNvGrpSpPr/>
            <p:nvPr/>
          </p:nvGrpSpPr>
          <p:grpSpPr>
            <a:xfrm>
              <a:off x="5537835" y="2320780"/>
              <a:ext cx="1533371" cy="567200"/>
              <a:chOff x="5611264" y="2324234"/>
              <a:chExt cx="1930314" cy="599128"/>
            </a:xfrm>
          </p:grpSpPr>
          <p:grpSp>
            <p:nvGrpSpPr>
              <p:cNvPr id="18" name="Group 17"/>
              <p:cNvGrpSpPr/>
              <p:nvPr/>
            </p:nvGrpSpPr>
            <p:grpSpPr>
              <a:xfrm>
                <a:off x="6677891" y="2324234"/>
                <a:ext cx="863687" cy="584076"/>
                <a:chOff x="6006247" y="2341815"/>
                <a:chExt cx="863687" cy="584076"/>
              </a:xfrm>
            </p:grpSpPr>
            <p:sp>
              <p:nvSpPr>
                <p:cNvPr id="24" name="Rectangle 23"/>
                <p:cNvSpPr/>
                <p:nvPr/>
              </p:nvSpPr>
              <p:spPr>
                <a:xfrm>
                  <a:off x="6135599" y="2356867"/>
                  <a:ext cx="68580" cy="355853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5" name="Oval 24"/>
                <p:cNvSpPr/>
                <p:nvPr/>
              </p:nvSpPr>
              <p:spPr>
                <a:xfrm>
                  <a:off x="6006247" y="2621468"/>
                  <a:ext cx="329347" cy="304423"/>
                </a:xfrm>
                <a:prstGeom prst="ellipse">
                  <a:avLst/>
                </a:prstGeom>
                <a:solidFill>
                  <a:srgbClr val="00B05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6" name="Rectangle 25"/>
                <p:cNvSpPr/>
                <p:nvPr/>
              </p:nvSpPr>
              <p:spPr>
                <a:xfrm>
                  <a:off x="6669939" y="2341815"/>
                  <a:ext cx="68580" cy="355853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7" name="Oval 26"/>
                <p:cNvSpPr/>
                <p:nvPr/>
              </p:nvSpPr>
              <p:spPr>
                <a:xfrm>
                  <a:off x="6540587" y="2606416"/>
                  <a:ext cx="329347" cy="304423"/>
                </a:xfrm>
                <a:prstGeom prst="ellipse">
                  <a:avLst/>
                </a:prstGeom>
                <a:solidFill>
                  <a:srgbClr val="00B05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19" name="Group 18"/>
              <p:cNvGrpSpPr/>
              <p:nvPr/>
            </p:nvGrpSpPr>
            <p:grpSpPr>
              <a:xfrm>
                <a:off x="5611264" y="2339286"/>
                <a:ext cx="863687" cy="584076"/>
                <a:chOff x="6006247" y="2341815"/>
                <a:chExt cx="863687" cy="584076"/>
              </a:xfrm>
            </p:grpSpPr>
            <p:sp>
              <p:nvSpPr>
                <p:cNvPr id="20" name="Rectangle 19"/>
                <p:cNvSpPr/>
                <p:nvPr/>
              </p:nvSpPr>
              <p:spPr>
                <a:xfrm>
                  <a:off x="6135599" y="2356867"/>
                  <a:ext cx="68580" cy="355853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" name="Oval 20"/>
                <p:cNvSpPr/>
                <p:nvPr/>
              </p:nvSpPr>
              <p:spPr>
                <a:xfrm>
                  <a:off x="6006247" y="2621468"/>
                  <a:ext cx="329347" cy="304423"/>
                </a:xfrm>
                <a:prstGeom prst="ellipse">
                  <a:avLst/>
                </a:prstGeom>
                <a:solidFill>
                  <a:srgbClr val="00B05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2" name="Rectangle 21"/>
                <p:cNvSpPr/>
                <p:nvPr/>
              </p:nvSpPr>
              <p:spPr>
                <a:xfrm>
                  <a:off x="6669939" y="2341815"/>
                  <a:ext cx="68580" cy="355853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3" name="Oval 22"/>
                <p:cNvSpPr/>
                <p:nvPr/>
              </p:nvSpPr>
              <p:spPr>
                <a:xfrm>
                  <a:off x="6540587" y="2606416"/>
                  <a:ext cx="329347" cy="304423"/>
                </a:xfrm>
                <a:prstGeom prst="ellipse">
                  <a:avLst/>
                </a:prstGeom>
                <a:solidFill>
                  <a:srgbClr val="00B05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grpSp>
          <p:nvGrpSpPr>
            <p:cNvPr id="5" name="Group 4"/>
            <p:cNvGrpSpPr/>
            <p:nvPr/>
          </p:nvGrpSpPr>
          <p:grpSpPr>
            <a:xfrm>
              <a:off x="7176707" y="2347020"/>
              <a:ext cx="1563433" cy="512459"/>
              <a:chOff x="5611264" y="2324234"/>
              <a:chExt cx="1930314" cy="599128"/>
            </a:xfrm>
          </p:grpSpPr>
          <p:grpSp>
            <p:nvGrpSpPr>
              <p:cNvPr id="8" name="Group 7"/>
              <p:cNvGrpSpPr/>
              <p:nvPr/>
            </p:nvGrpSpPr>
            <p:grpSpPr>
              <a:xfrm>
                <a:off x="6677891" y="2324234"/>
                <a:ext cx="863687" cy="584076"/>
                <a:chOff x="6006247" y="2341815"/>
                <a:chExt cx="863687" cy="584076"/>
              </a:xfrm>
            </p:grpSpPr>
            <p:sp>
              <p:nvSpPr>
                <p:cNvPr id="14" name="Rectangle 13"/>
                <p:cNvSpPr/>
                <p:nvPr/>
              </p:nvSpPr>
              <p:spPr>
                <a:xfrm>
                  <a:off x="6135599" y="2356867"/>
                  <a:ext cx="68580" cy="355853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" name="Oval 14"/>
                <p:cNvSpPr/>
                <p:nvPr/>
              </p:nvSpPr>
              <p:spPr>
                <a:xfrm>
                  <a:off x="6006247" y="2621468"/>
                  <a:ext cx="329347" cy="304423"/>
                </a:xfrm>
                <a:prstGeom prst="ellipse">
                  <a:avLst/>
                </a:prstGeom>
                <a:solidFill>
                  <a:srgbClr val="00B05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" name="Rectangle 15"/>
                <p:cNvSpPr/>
                <p:nvPr/>
              </p:nvSpPr>
              <p:spPr>
                <a:xfrm>
                  <a:off x="6669939" y="2341815"/>
                  <a:ext cx="68580" cy="355853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" name="Oval 16"/>
                <p:cNvSpPr/>
                <p:nvPr/>
              </p:nvSpPr>
              <p:spPr>
                <a:xfrm>
                  <a:off x="6540587" y="2606416"/>
                  <a:ext cx="329347" cy="304423"/>
                </a:xfrm>
                <a:prstGeom prst="ellipse">
                  <a:avLst/>
                </a:prstGeom>
                <a:solidFill>
                  <a:srgbClr val="00B05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9" name="Group 8"/>
              <p:cNvGrpSpPr/>
              <p:nvPr/>
            </p:nvGrpSpPr>
            <p:grpSpPr>
              <a:xfrm>
                <a:off x="5611264" y="2339286"/>
                <a:ext cx="863687" cy="584076"/>
                <a:chOff x="6006247" y="2341815"/>
                <a:chExt cx="863687" cy="584076"/>
              </a:xfrm>
            </p:grpSpPr>
            <p:sp>
              <p:nvSpPr>
                <p:cNvPr id="10" name="Rectangle 9"/>
                <p:cNvSpPr/>
                <p:nvPr/>
              </p:nvSpPr>
              <p:spPr>
                <a:xfrm>
                  <a:off x="6135599" y="2356867"/>
                  <a:ext cx="68580" cy="355853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1" name="Oval 10"/>
                <p:cNvSpPr/>
                <p:nvPr/>
              </p:nvSpPr>
              <p:spPr>
                <a:xfrm>
                  <a:off x="6006247" y="2621468"/>
                  <a:ext cx="329347" cy="304423"/>
                </a:xfrm>
                <a:prstGeom prst="ellipse">
                  <a:avLst/>
                </a:prstGeom>
                <a:solidFill>
                  <a:srgbClr val="00B05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2" name="Rectangle 11"/>
                <p:cNvSpPr/>
                <p:nvPr/>
              </p:nvSpPr>
              <p:spPr>
                <a:xfrm>
                  <a:off x="6669939" y="2341815"/>
                  <a:ext cx="68580" cy="355853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" name="Oval 12"/>
                <p:cNvSpPr/>
                <p:nvPr/>
              </p:nvSpPr>
              <p:spPr>
                <a:xfrm>
                  <a:off x="6540587" y="2606416"/>
                  <a:ext cx="329347" cy="304423"/>
                </a:xfrm>
                <a:prstGeom prst="ellipse">
                  <a:avLst/>
                </a:prstGeom>
                <a:solidFill>
                  <a:srgbClr val="00B05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cxnSp>
          <p:nvCxnSpPr>
            <p:cNvPr id="6" name="Straight Arrow Connector 5"/>
            <p:cNvCxnSpPr>
              <a:stCxn id="24" idx="3"/>
            </p:cNvCxnSpPr>
            <p:nvPr/>
          </p:nvCxnSpPr>
          <p:spPr>
            <a:xfrm>
              <a:off x="6542354" y="2503475"/>
              <a:ext cx="402534" cy="491185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/>
                <p:cNvSpPr txBox="1"/>
                <p:nvPr/>
              </p:nvSpPr>
              <p:spPr>
                <a:xfrm>
                  <a:off x="6921650" y="2908362"/>
                  <a:ext cx="1848711" cy="32502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i="1" dirty="0" smtClean="0">
                      <a:solidFill>
                        <a:schemeClr val="accent6">
                          <a:lumMod val="50000"/>
                        </a:schemeClr>
                      </a:solidFill>
                    </a:rPr>
                    <a:t>Q</a:t>
                  </a:r>
                  <a:r>
                    <a:rPr lang="en-US" sz="1400" dirty="0" smtClean="0">
                      <a:solidFill>
                        <a:schemeClr val="accent6">
                          <a:lumMod val="50000"/>
                        </a:schemeClr>
                      </a:solidFill>
                    </a:rPr>
                    <a:t>(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400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GB" sz="1400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</m:oMath>
                  </a14:m>
                  <a:r>
                    <a:rPr lang="en-US" sz="1400" dirty="0" smtClean="0">
                      <a:solidFill>
                        <a:schemeClr val="accent6">
                          <a:lumMod val="50000"/>
                        </a:schemeClr>
                      </a:solidFill>
                    </a:rPr>
                    <a:t>(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400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1400" i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Cu</m:t>
                          </m:r>
                        </m:sub>
                      </m:sSub>
                      <m:r>
                        <a:rPr lang="en-GB" sz="1400" i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sz="1400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1400" i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He</m:t>
                          </m:r>
                        </m:sub>
                      </m:sSub>
                      <m:r>
                        <a:rPr lang="en-GB" sz="1400" b="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en-GB" sz="1400" i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GB" sz="1400" b="0" i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(∆</m:t>
                      </m:r>
                      <m:r>
                        <a:rPr lang="en-GB" sz="1400" b="0" i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𝑇</m:t>
                      </m:r>
                      <m:r>
                        <a:rPr lang="en-GB" sz="1400" b="0" i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a14:m>
                  <a:r>
                    <a:rPr lang="en-GB" sz="1400" dirty="0" smtClean="0">
                      <a:solidFill>
                        <a:schemeClr val="accent6">
                          <a:lumMod val="50000"/>
                        </a:schemeClr>
                      </a:solidFill>
                    </a:rPr>
                    <a:t>)</a:t>
                  </a:r>
                  <a:endParaRPr lang="en-GB" sz="1400" dirty="0">
                    <a:solidFill>
                      <a:schemeClr val="accent6">
                        <a:lumMod val="5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7" name="TextBox 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921650" y="2908362"/>
                  <a:ext cx="1848711" cy="325025"/>
                </a:xfrm>
                <a:prstGeom prst="rect">
                  <a:avLst/>
                </a:prstGeom>
                <a:blipFill rotWithShape="0">
                  <a:blip r:embed="rId2"/>
                  <a:stretch>
                    <a:fillRect l="-1128" t="-5128" r="-14286" b="-53846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8" name="Rectangle 27"/>
          <p:cNvSpPr/>
          <p:nvPr/>
        </p:nvSpPr>
        <p:spPr>
          <a:xfrm>
            <a:off x="58706" y="41722"/>
            <a:ext cx="29610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Mass element and HTC </a:t>
            </a: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868" y="696330"/>
            <a:ext cx="7121195" cy="5342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2470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6520561" y="119681"/>
            <a:ext cx="2436389" cy="1119421"/>
            <a:chOff x="5409245" y="3554600"/>
            <a:chExt cx="3276433" cy="1666620"/>
          </a:xfrm>
        </p:grpSpPr>
        <p:grpSp>
          <p:nvGrpSpPr>
            <p:cNvPr id="4" name="Group 3"/>
            <p:cNvGrpSpPr/>
            <p:nvPr/>
          </p:nvGrpSpPr>
          <p:grpSpPr>
            <a:xfrm>
              <a:off x="5409245" y="4365581"/>
              <a:ext cx="3245481" cy="100742"/>
              <a:chOff x="5409245" y="4365581"/>
              <a:chExt cx="3245481" cy="100742"/>
            </a:xfrm>
          </p:grpSpPr>
          <p:grpSp>
            <p:nvGrpSpPr>
              <p:cNvPr id="14" name="Group 13"/>
              <p:cNvGrpSpPr/>
              <p:nvPr/>
            </p:nvGrpSpPr>
            <p:grpSpPr>
              <a:xfrm>
                <a:off x="5409245" y="4365581"/>
                <a:ext cx="1617442" cy="100742"/>
                <a:chOff x="5409245" y="4365581"/>
                <a:chExt cx="1617442" cy="100742"/>
              </a:xfrm>
            </p:grpSpPr>
            <p:sp>
              <p:nvSpPr>
                <p:cNvPr id="20" name="Rectangle 19"/>
                <p:cNvSpPr/>
                <p:nvPr/>
              </p:nvSpPr>
              <p:spPr>
                <a:xfrm>
                  <a:off x="5409245" y="4366151"/>
                  <a:ext cx="390211" cy="100172"/>
                </a:xfrm>
                <a:prstGeom prst="rect">
                  <a:avLst/>
                </a:prstGeom>
                <a:solidFill>
                  <a:srgbClr val="990000"/>
                </a:solidFill>
                <a:ln>
                  <a:solidFill>
                    <a:srgbClr val="873E07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" name="Rectangle 20"/>
                <p:cNvSpPr/>
                <p:nvPr/>
              </p:nvSpPr>
              <p:spPr>
                <a:xfrm>
                  <a:off x="5811141" y="4365581"/>
                  <a:ext cx="390211" cy="100172"/>
                </a:xfrm>
                <a:prstGeom prst="rect">
                  <a:avLst/>
                </a:prstGeom>
                <a:solidFill>
                  <a:srgbClr val="990000"/>
                </a:solidFill>
                <a:ln>
                  <a:solidFill>
                    <a:srgbClr val="873E07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2" name="Rectangle 21"/>
                <p:cNvSpPr/>
                <p:nvPr/>
              </p:nvSpPr>
              <p:spPr>
                <a:xfrm>
                  <a:off x="6227862" y="4366151"/>
                  <a:ext cx="390211" cy="100172"/>
                </a:xfrm>
                <a:prstGeom prst="rect">
                  <a:avLst/>
                </a:prstGeom>
                <a:solidFill>
                  <a:srgbClr val="990000"/>
                </a:solidFill>
                <a:ln>
                  <a:solidFill>
                    <a:srgbClr val="873E07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3" name="Rectangle 22"/>
                <p:cNvSpPr/>
                <p:nvPr/>
              </p:nvSpPr>
              <p:spPr>
                <a:xfrm>
                  <a:off x="6636476" y="4366151"/>
                  <a:ext cx="390211" cy="100172"/>
                </a:xfrm>
                <a:prstGeom prst="rect">
                  <a:avLst/>
                </a:prstGeom>
                <a:solidFill>
                  <a:srgbClr val="990000"/>
                </a:solidFill>
                <a:ln>
                  <a:solidFill>
                    <a:srgbClr val="873E07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15" name="Group 14"/>
              <p:cNvGrpSpPr/>
              <p:nvPr/>
            </p:nvGrpSpPr>
            <p:grpSpPr>
              <a:xfrm>
                <a:off x="7037284" y="4365581"/>
                <a:ext cx="1617442" cy="100742"/>
                <a:chOff x="5409245" y="4365581"/>
                <a:chExt cx="1617442" cy="100742"/>
              </a:xfrm>
            </p:grpSpPr>
            <p:sp>
              <p:nvSpPr>
                <p:cNvPr id="16" name="Rectangle 15"/>
                <p:cNvSpPr/>
                <p:nvPr/>
              </p:nvSpPr>
              <p:spPr>
                <a:xfrm>
                  <a:off x="5409245" y="4366151"/>
                  <a:ext cx="390211" cy="100172"/>
                </a:xfrm>
                <a:prstGeom prst="rect">
                  <a:avLst/>
                </a:prstGeom>
                <a:solidFill>
                  <a:srgbClr val="990000"/>
                </a:solidFill>
                <a:ln>
                  <a:solidFill>
                    <a:srgbClr val="873E07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" name="Rectangle 16"/>
                <p:cNvSpPr/>
                <p:nvPr/>
              </p:nvSpPr>
              <p:spPr>
                <a:xfrm>
                  <a:off x="5811141" y="4365581"/>
                  <a:ext cx="390211" cy="100172"/>
                </a:xfrm>
                <a:prstGeom prst="rect">
                  <a:avLst/>
                </a:prstGeom>
                <a:solidFill>
                  <a:srgbClr val="990000"/>
                </a:solidFill>
                <a:ln>
                  <a:solidFill>
                    <a:srgbClr val="873E07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" name="Rectangle 17"/>
                <p:cNvSpPr/>
                <p:nvPr/>
              </p:nvSpPr>
              <p:spPr>
                <a:xfrm>
                  <a:off x="6227862" y="4366151"/>
                  <a:ext cx="390211" cy="100172"/>
                </a:xfrm>
                <a:prstGeom prst="rect">
                  <a:avLst/>
                </a:prstGeom>
                <a:solidFill>
                  <a:srgbClr val="990000"/>
                </a:solidFill>
                <a:ln>
                  <a:solidFill>
                    <a:srgbClr val="873E07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9" name="Rectangle 18"/>
                <p:cNvSpPr/>
                <p:nvPr/>
              </p:nvSpPr>
              <p:spPr>
                <a:xfrm>
                  <a:off x="6636476" y="4366151"/>
                  <a:ext cx="390211" cy="100172"/>
                </a:xfrm>
                <a:prstGeom prst="rect">
                  <a:avLst/>
                </a:prstGeom>
                <a:solidFill>
                  <a:srgbClr val="990000"/>
                </a:solidFill>
                <a:ln>
                  <a:solidFill>
                    <a:srgbClr val="873E07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TextBox 4"/>
                <p:cNvSpPr txBox="1"/>
                <p:nvPr/>
              </p:nvSpPr>
              <p:spPr>
                <a:xfrm>
                  <a:off x="6508442" y="4771969"/>
                  <a:ext cx="1035945" cy="449251"/>
                </a:xfrm>
                <a:prstGeom prst="rect">
                  <a:avLst/>
                </a:prstGeom>
                <a:noFill/>
                <a:ln w="12700">
                  <a:solidFill>
                    <a:schemeClr val="accent6">
                      <a:lumMod val="50000"/>
                    </a:schemeClr>
                  </a:solidFill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GB" sz="1050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1050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p>
                            <m:r>
                              <a:rPr lang="en-GB" sz="1050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GB" sz="1050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GB" sz="1050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p>
                        </m:sSup>
                        <m:r>
                          <a:rPr lang="en-GB" sz="1050" b="0" i="0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sSubSup>
                          <m:sSubSupPr>
                            <m:ctrlPr>
                              <a:rPr lang="en-GB" sz="1050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sz="1050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sz="1050" b="0" i="0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Cu</m:t>
                            </m:r>
                          </m:sub>
                          <m:sup>
                            <m:r>
                              <a:rPr lang="en-GB" sz="1050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GB" sz="1050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GB" sz="1050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p>
                        </m:sSubSup>
                        <m:r>
                          <a:rPr lang="en-GB" sz="1050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GB" sz="1400" dirty="0">
                    <a:solidFill>
                      <a:schemeClr val="accent6">
                        <a:lumMod val="5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5" name="TextBox 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08442" y="4771969"/>
                  <a:ext cx="1035945" cy="449251"/>
                </a:xfrm>
                <a:prstGeom prst="rect">
                  <a:avLst/>
                </a:prstGeom>
                <a:blipFill rotWithShape="0">
                  <a:blip r:embed="rId2"/>
                  <a:stretch>
                    <a:fillRect/>
                  </a:stretch>
                </a:blipFill>
                <a:ln w="12700">
                  <a:solidFill>
                    <a:schemeClr val="accent6">
                      <a:lumMod val="50000"/>
                    </a:schemeClr>
                  </a:solidFill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" name="Up Arrow 5"/>
            <p:cNvSpPr/>
            <p:nvPr/>
          </p:nvSpPr>
          <p:spPr>
            <a:xfrm>
              <a:off x="6785470" y="4447922"/>
              <a:ext cx="136180" cy="320551"/>
            </a:xfrm>
            <a:prstGeom prst="upArrow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/>
                <p:cNvSpPr txBox="1"/>
                <p:nvPr/>
              </p:nvSpPr>
              <p:spPr>
                <a:xfrm>
                  <a:off x="6243244" y="3554600"/>
                  <a:ext cx="1388273" cy="451542"/>
                </a:xfrm>
                <a:prstGeom prst="rect">
                  <a:avLst/>
                </a:prstGeom>
                <a:noFill/>
                <a:ln w="12700">
                  <a:solidFill>
                    <a:schemeClr val="accent6">
                      <a:lumMod val="50000"/>
                    </a:schemeClr>
                  </a:solidFill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GB" sz="1050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1050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p>
                            <m:r>
                              <a:rPr lang="en-GB" sz="1050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GB" sz="1050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GB" sz="1050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p>
                        </m:sSup>
                        <m:r>
                          <a:rPr lang="en-GB" sz="1050" b="0" i="0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sSubSup>
                          <m:sSubSupPr>
                            <m:ctrlPr>
                              <a:rPr lang="en-GB" sz="1050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sz="1050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sz="1050" b="0" i="0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Cu</m:t>
                            </m:r>
                          </m:sub>
                          <m:sup>
                            <m:r>
                              <a:rPr lang="en-GB" sz="1050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GB" sz="1050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GB" sz="1050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p>
                        </m:sSubSup>
                        <m:r>
                          <a:rPr lang="en-GB" sz="1050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Sup>
                          <m:sSubSupPr>
                            <m:ctrlPr>
                              <a:rPr lang="en-GB" sz="1050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sz="1050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sz="1050" b="0" i="0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he</m:t>
                            </m:r>
                          </m:sub>
                          <m:sup>
                            <m:r>
                              <a:rPr lang="en-GB" sz="1050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GB" sz="1050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GB" sz="1050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p>
                        </m:sSubSup>
                        <m:r>
                          <a:rPr lang="en-GB" sz="1050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GB" sz="1050" dirty="0">
                    <a:solidFill>
                      <a:schemeClr val="accent6">
                        <a:lumMod val="5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7" name="TextBox 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43244" y="3554600"/>
                  <a:ext cx="1388273" cy="451542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/>
                  </a:stretch>
                </a:blipFill>
                <a:ln w="12700">
                  <a:solidFill>
                    <a:schemeClr val="accent6">
                      <a:lumMod val="50000"/>
                    </a:schemeClr>
                  </a:solidFill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8" name="Up Arrow 7"/>
            <p:cNvSpPr/>
            <p:nvPr/>
          </p:nvSpPr>
          <p:spPr>
            <a:xfrm>
              <a:off x="6771721" y="4047027"/>
              <a:ext cx="136180" cy="320551"/>
            </a:xfrm>
            <a:prstGeom prst="upArrow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418677" y="3978596"/>
              <a:ext cx="38732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 smtClean="0">
                  <a:solidFill>
                    <a:schemeClr val="accent6">
                      <a:lumMod val="50000"/>
                    </a:schemeClr>
                  </a:solidFill>
                </a:rPr>
                <a:t>1</a:t>
              </a:r>
              <a:endParaRPr lang="en-GB" sz="12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802778" y="3971040"/>
              <a:ext cx="38732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solidFill>
                    <a:schemeClr val="accent6">
                      <a:lumMod val="50000"/>
                    </a:schemeClr>
                  </a:solidFill>
                </a:rPr>
                <a:t>2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843623" y="3992199"/>
              <a:ext cx="38732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solidFill>
                    <a:schemeClr val="accent6">
                      <a:lumMod val="50000"/>
                    </a:schemeClr>
                  </a:solidFill>
                </a:rPr>
                <a:t>i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8298357" y="4018535"/>
              <a:ext cx="38732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solidFill>
                    <a:schemeClr val="accent6">
                      <a:lumMod val="50000"/>
                    </a:schemeClr>
                  </a:solidFill>
                </a:rPr>
                <a:t>n</a:t>
              </a:r>
            </a:p>
          </p:txBody>
        </p:sp>
      </p:grpSp>
      <p:sp>
        <p:nvSpPr>
          <p:cNvPr id="25" name="Rectangle 24"/>
          <p:cNvSpPr/>
          <p:nvPr/>
        </p:nvSpPr>
        <p:spPr>
          <a:xfrm>
            <a:off x="98111" y="-38889"/>
            <a:ext cx="21659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Source and Sink</a:t>
            </a: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993" y="524319"/>
            <a:ext cx="7121195" cy="5342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4412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8111" y="-38889"/>
            <a:ext cx="31427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u="sng" dirty="0" smtClean="0">
                <a:solidFill>
                  <a:schemeClr val="accent6">
                    <a:lumMod val="50000"/>
                  </a:schemeClr>
                </a:solidFill>
              </a:rPr>
              <a:t>PERFORMANCE ANALYSIS</a:t>
            </a:r>
            <a:endParaRPr lang="en-US" u="sng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2037" y="1397000"/>
            <a:ext cx="2232563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QP3</a:t>
            </a:r>
          </a:p>
          <a:p>
            <a:r>
              <a:rPr lang="en-GB" dirty="0" smtClean="0">
                <a:solidFill>
                  <a:schemeClr val="accent6"/>
                </a:solidFill>
              </a:rPr>
              <a:t>Adaptive time stepping</a:t>
            </a:r>
          </a:p>
          <a:p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Min </a:t>
            </a:r>
            <a:r>
              <a:rPr lang="el-GR" dirty="0">
                <a:solidFill>
                  <a:schemeClr val="accent6">
                    <a:lumMod val="50000"/>
                  </a:schemeClr>
                </a:solidFill>
              </a:rPr>
              <a:t>Δ</a:t>
            </a: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t =  </a:t>
            </a:r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3e-5 </a:t>
            </a: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s</a:t>
            </a:r>
          </a:p>
          <a:p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Max   </a:t>
            </a:r>
            <a:r>
              <a:rPr lang="el-GR" dirty="0">
                <a:solidFill>
                  <a:schemeClr val="accent6">
                    <a:lumMod val="50000"/>
                  </a:schemeClr>
                </a:solidFill>
              </a:rPr>
              <a:t>Δ</a:t>
            </a: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t = </a:t>
            </a:r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1e-4 </a:t>
            </a: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s</a:t>
            </a:r>
          </a:p>
          <a:p>
            <a:endParaRPr lang="en-GB" dirty="0">
              <a:solidFill>
                <a:schemeClr val="accent6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>
              <a:solidFill>
                <a:srgbClr val="00B05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ANSYS</a:t>
            </a:r>
          </a:p>
          <a:p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Fixed time step</a:t>
            </a:r>
          </a:p>
          <a:p>
            <a:r>
              <a:rPr lang="el-GR" dirty="0" smtClean="0">
                <a:solidFill>
                  <a:schemeClr val="accent6">
                    <a:lumMod val="50000"/>
                  </a:schemeClr>
                </a:solidFill>
              </a:rPr>
              <a:t>Δ</a:t>
            </a:r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t =  </a:t>
            </a: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3</a:t>
            </a:r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e-5 s</a:t>
            </a:r>
          </a:p>
          <a:p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21350 steps </a:t>
            </a:r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765459364"/>
              </p:ext>
            </p:extLst>
          </p:nvPr>
        </p:nvGraphicFramePr>
        <p:xfrm>
          <a:off x="263652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21610" y="494389"/>
            <a:ext cx="3095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6"/>
                </a:solidFill>
              </a:rPr>
              <a:t>Total simulation time 0.064 s</a:t>
            </a:r>
            <a:endParaRPr lang="en-GB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1810709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4F3CFB0BEF18349912A4B645A774363" ma:contentTypeVersion="1" ma:contentTypeDescription="Create a new document." ma:contentTypeScope="" ma:versionID="861aa4ba95460ecc2e2bf56ae7703b8a">
  <xsd:schema xmlns:xsd="http://www.w3.org/2001/XMLSchema" xmlns:xs="http://www.w3.org/2001/XMLSchema" xmlns:p="http://schemas.microsoft.com/office/2006/metadata/properties" xmlns:ns2="70d9f1ca-673f-4054-a660-f2f9ec090122" targetNamespace="http://schemas.microsoft.com/office/2006/metadata/properties" ma:root="true" ma:fieldsID="c7e62d37cfa01cdb4693443cc606957a" ns2:_="">
    <xsd:import namespace="70d9f1ca-673f-4054-a660-f2f9ec090122"/>
    <xsd:element name="properties">
      <xsd:complexType>
        <xsd:sequence>
          <xsd:element name="documentManagement">
            <xsd:complexType>
              <xsd:all>
                <xsd:element ref="ns2:Topic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0d9f1ca-673f-4054-a660-f2f9ec090122" elementFormDefault="qualified">
    <xsd:import namespace="http://schemas.microsoft.com/office/2006/documentManagement/types"/>
    <xsd:import namespace="http://schemas.microsoft.com/office/infopath/2007/PartnerControls"/>
    <xsd:element name="Topics" ma:index="8" nillable="true" ma:displayName="Topics" ma:internalName="Topics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opics xmlns="70d9f1ca-673f-4054-a660-f2f9ec090122">Quench simulation of Nb-Ti strand, Magnet Coils.</Topics>
  </documentManagement>
</p:properties>
</file>

<file path=customXml/itemProps1.xml><?xml version="1.0" encoding="utf-8"?>
<ds:datastoreItem xmlns:ds="http://schemas.openxmlformats.org/officeDocument/2006/customXml" ds:itemID="{32D00521-C71B-43B5-9ACC-4F4FA9409422}"/>
</file>

<file path=customXml/itemProps2.xml><?xml version="1.0" encoding="utf-8"?>
<ds:datastoreItem xmlns:ds="http://schemas.openxmlformats.org/officeDocument/2006/customXml" ds:itemID="{08F7D67E-9FD0-408C-AFEB-AA73BD7C702A}"/>
</file>

<file path=customXml/itemProps3.xml><?xml version="1.0" encoding="utf-8"?>
<ds:datastoreItem xmlns:ds="http://schemas.openxmlformats.org/officeDocument/2006/customXml" ds:itemID="{3B0B013E-A5A0-4AB0-9C9B-088CF11002D3}"/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166856</TotalTime>
  <Words>471</Words>
  <Application>Microsoft Office PowerPoint</Application>
  <PresentationFormat>On-screen Show (4:3)</PresentationFormat>
  <Paragraphs>143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Cambria Math</vt:lpstr>
      <vt:lpstr>Wingdings</vt:lpstr>
      <vt:lpstr>CERNCorporate4-3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Progress with Quench Simulation</dc:title>
  <dc:creator>deepak paudel</dc:creator>
  <cp:lastModifiedBy>Deepak Paudel</cp:lastModifiedBy>
  <cp:revision>286</cp:revision>
  <dcterms:created xsi:type="dcterms:W3CDTF">2014-09-25T07:39:06Z</dcterms:created>
  <dcterms:modified xsi:type="dcterms:W3CDTF">2015-03-19T12:55:22Z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0x010100D4F3CFB0BEF18349912A4B645A774363</vt:lpwstr>
  </property>
</Properties>
</file>