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16"/>
  </p:notesMasterIdLst>
  <p:sldIdLst>
    <p:sldId id="256" r:id="rId5"/>
    <p:sldId id="257" r:id="rId6"/>
    <p:sldId id="283" r:id="rId7"/>
    <p:sldId id="291" r:id="rId8"/>
    <p:sldId id="292" r:id="rId9"/>
    <p:sldId id="293" r:id="rId10"/>
    <p:sldId id="290" r:id="rId11"/>
    <p:sldId id="288" r:id="rId12"/>
    <p:sldId id="273" r:id="rId13"/>
    <p:sldId id="282" r:id="rId14"/>
    <p:sldId id="268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391" autoAdjust="0"/>
  </p:normalViewPr>
  <p:slideViewPr>
    <p:cSldViewPr snapToGrid="0">
      <p:cViewPr varScale="1">
        <p:scale>
          <a:sx n="117" d="100"/>
          <a:sy n="117" d="100"/>
        </p:scale>
        <p:origin x="-120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01T23:26:00.125" idx="1">
    <p:pos x="10" y="10"/>
    <p:text>In what case we can control error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4-01T23:26:00.125" idx="1">
    <p:pos x="10" y="10"/>
    <p:text>In what case we can control error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2015-04-02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Good example is better than one hour</a:t>
            </a:r>
            <a:r>
              <a:rPr lang="pl-PL" baseline="0" dirty="0" smtClean="0"/>
              <a:t> lecture ;)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898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Good example is better than one hour</a:t>
            </a:r>
            <a:r>
              <a:rPr lang="pl-PL" baseline="0" dirty="0" smtClean="0"/>
              <a:t> lecture ;)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8321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9882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173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7BC3A-808B-45B2-9231-F9465199645E}" type="datetime1">
              <a:rPr lang="pl-PL" smtClean="0"/>
              <a:t>2015-04-02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66039-923A-437E-B175-D0F9D487A0AC}" type="datetime1">
              <a:rPr lang="pl-PL" smtClean="0"/>
              <a:t>2015-04-02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54CBD-0853-4331-B663-3F8AEC7234A2}" type="datetime1">
              <a:rPr lang="pl-PL" smtClean="0"/>
              <a:t>2015-04-02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F4D2A-0E4B-49FC-9100-887B1EC20B9A}" type="datetime1">
              <a:rPr lang="pl-PL" smtClean="0"/>
              <a:t>2015-04-02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9E118-A1F1-4E18-ADBA-EEC51E75AF97}" type="datetime1">
              <a:rPr lang="pl-PL" smtClean="0"/>
              <a:t>2015-04-02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C19BF-F646-435F-A7EC-F8A4033B48F6}" type="datetime1">
              <a:rPr lang="pl-PL" smtClean="0"/>
              <a:t>2015-04-02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8EE81-1814-497E-892E-64E5F7C711EA}" type="datetime1">
              <a:rPr lang="pl-PL" smtClean="0"/>
              <a:t>2015-04-02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6ED7-39FD-4646-A318-74A5A5E14508}" type="datetime1">
              <a:rPr lang="pl-PL" smtClean="0"/>
              <a:t>2015-04-02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54B1-ACD6-472C-9B1F-C28882F30C84}" type="datetime1">
              <a:rPr lang="pl-PL" smtClean="0"/>
              <a:t>2015-04-02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mp"/><Relationship Id="rId3" Type="http://schemas.openxmlformats.org/officeDocument/2006/relationships/image" Target="../media/image10.jpeg"/><Relationship Id="rId7" Type="http://schemas.openxmlformats.org/officeDocument/2006/relationships/image" Target="../media/image14.tmp"/><Relationship Id="rId2" Type="http://schemas.openxmlformats.org/officeDocument/2006/relationships/hyperlink" Target="multirate.mp4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tmp"/><Relationship Id="rId4" Type="http://schemas.openxmlformats.org/officeDocument/2006/relationships/image" Target="../media/image11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0.png"/><Relationship Id="rId13" Type="http://schemas.openxmlformats.org/officeDocument/2006/relationships/image" Target="../media/image230.png"/><Relationship Id="rId18" Type="http://schemas.openxmlformats.org/officeDocument/2006/relationships/image" Target="../media/image41.gif"/><Relationship Id="rId3" Type="http://schemas.openxmlformats.org/officeDocument/2006/relationships/image" Target="../media/image15.png"/><Relationship Id="rId7" Type="http://schemas.openxmlformats.org/officeDocument/2006/relationships/image" Target="../media/image38.tmp"/><Relationship Id="rId12" Type="http://schemas.openxmlformats.org/officeDocument/2006/relationships/image" Target="../media/image39.gif"/><Relationship Id="rId17" Type="http://schemas.openxmlformats.org/officeDocument/2006/relationships/image" Target="../media/image40.gi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0.png"/><Relationship Id="rId11" Type="http://schemas.openxmlformats.org/officeDocument/2006/relationships/image" Target="../media/image220.png"/><Relationship Id="rId5" Type="http://schemas.openxmlformats.org/officeDocument/2006/relationships/image" Target="../media/image170.png"/><Relationship Id="rId15" Type="http://schemas.openxmlformats.org/officeDocument/2006/relationships/image" Target="../media/image250.png"/><Relationship Id="rId10" Type="http://schemas.openxmlformats.org/officeDocument/2006/relationships/image" Target="../media/image210.png"/><Relationship Id="rId4" Type="http://schemas.openxmlformats.org/officeDocument/2006/relationships/image" Target="../media/image16.png"/><Relationship Id="rId9" Type="http://schemas.openxmlformats.org/officeDocument/2006/relationships/image" Target="../media/image200.png"/><Relationship Id="rId14" Type="http://schemas.openxmlformats.org/officeDocument/2006/relationships/image" Target="../media/image2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Immediate Future </a:t>
            </a:r>
            <a:r>
              <a:rPr lang="pl-PL" sz="4000" b="0" dirty="0" smtClean="0"/>
              <a:t>Plans – </a:t>
            </a:r>
            <a:r>
              <a:rPr lang="pl-PL" sz="4000" b="0" dirty="0" smtClean="0"/>
              <a:t>Milestones</a:t>
            </a:r>
            <a:endParaRPr lang="en-GB" sz="4000" b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47972-A199-425C-9A0F-1A80876F18A4}" type="datetime1">
              <a:rPr lang="pl-PL" smtClean="0"/>
              <a:t>2015-04-02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sp>
        <p:nvSpPr>
          <p:cNvPr id="11" name="Tytuł 1"/>
          <p:cNvSpPr txBox="1">
            <a:spLocks/>
          </p:cNvSpPr>
          <p:nvPr/>
        </p:nvSpPr>
        <p:spPr>
          <a:xfrm>
            <a:off x="70658" y="1133476"/>
            <a:ext cx="12050684" cy="2224322"/>
          </a:xfrm>
          <a:prstGeom prst="rect">
            <a:avLst/>
          </a:prstGeom>
        </p:spPr>
        <p:txBody>
          <a:bodyPr vert="horz" lIns="45720" rIns="4572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100" dirty="0" smtClean="0"/>
              <a:t>Couple lumped EM turn Simulink model (IFCL/ISCL) with thermal ANSYS model</a:t>
            </a:r>
            <a:endParaRPr lang="pl-PL" sz="21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100" dirty="0" smtClean="0"/>
              <a:t>Employ MpCCI to couple ANSYS EM and ANSYS thermal simulations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100" dirty="0" smtClean="0"/>
              <a:t>Write code adapters for MpCCI to redo 1)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sz="2100" dirty="0" smtClean="0"/>
              <a:t>Perform benchmarking study</a:t>
            </a:r>
            <a:endParaRPr lang="pl-PL" sz="2100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pl-PL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2604541" y="4272196"/>
            <a:ext cx="2263514" cy="53215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MATLAB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68055" y="4272196"/>
            <a:ext cx="1896256" cy="53215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ANSYS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68055" y="4804347"/>
            <a:ext cx="1896256" cy="532151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MPCCI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64311" y="4272195"/>
            <a:ext cx="2263514" cy="53215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MATLAB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5455" y="3821454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Thermal</a:t>
            </a:r>
            <a:endParaRPr lang="pl-PL" dirty="0" smtClean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5454" y="4353604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Electromagnetic</a:t>
            </a:r>
            <a:endParaRPr lang="pl-PL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405455" y="4885756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Coupling</a:t>
            </a:r>
            <a:endParaRPr lang="pl-PL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4541" y="3740045"/>
            <a:ext cx="2263514" cy="53215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0000"/>
                </a:solidFill>
              </a:rPr>
              <a:t>ANSYS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604541" y="3740044"/>
            <a:ext cx="4159770" cy="53215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0000"/>
                </a:solidFill>
              </a:rPr>
              <a:t>ANSYS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68055" y="4804346"/>
            <a:ext cx="4159770" cy="532151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MPCCI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04541" y="3740043"/>
            <a:ext cx="6423284" cy="53215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rgbClr val="FF0000"/>
                </a:solidFill>
              </a:rPr>
              <a:t>ANSYS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3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5" grpId="0" animBg="1"/>
      <p:bldP spid="20" grpId="0" animBg="1"/>
      <p:bldP spid="21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1405084"/>
            <a:ext cx="12192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Thank you</a:t>
            </a:r>
            <a:r>
              <a:rPr lang="pl-PL" dirty="0" smtClean="0"/>
              <a:t> </a:t>
            </a:r>
            <a:r>
              <a:rPr lang="en-GB" dirty="0" smtClean="0"/>
              <a:t>for your</a:t>
            </a:r>
            <a:r>
              <a:rPr lang="pl-PL" dirty="0" smtClean="0"/>
              <a:t> </a:t>
            </a:r>
            <a:r>
              <a:rPr lang="en-GB" dirty="0" smtClean="0"/>
              <a:t>attention</a:t>
            </a:r>
            <a:r>
              <a:rPr lang="pl-PL" dirty="0" smtClean="0"/>
              <a:t>!</a:t>
            </a:r>
            <a:endParaRPr lang="pl-PL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604630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Thanks to E. Ravaioli, J</a:t>
            </a:r>
            <a:r>
              <a:rPr lang="en-GB" sz="1600" dirty="0"/>
              <a:t>. Ghini, D. </a:t>
            </a:r>
            <a:r>
              <a:rPr lang="en-GB" sz="1600" dirty="0" smtClean="0"/>
              <a:t>Paudel, A. </a:t>
            </a:r>
            <a:r>
              <a:rPr lang="en-GB" sz="1600" dirty="0" err="1" smtClean="0"/>
              <a:t>Verweij</a:t>
            </a:r>
            <a:r>
              <a:rPr lang="pl-PL" sz="1600" dirty="0" smtClean="0"/>
              <a:t>, S. </a:t>
            </a:r>
            <a:r>
              <a:rPr lang="pl-PL" sz="1600" dirty="0"/>
              <a:t>Schöps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55B611-1DB0-45C7-BF0A-13322FD9298F}" type="datetime1">
              <a:rPr lang="pl-PL" smtClean="0"/>
              <a:t>2015-04-02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23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pl-PL" sz="4800" dirty="0" smtClean="0"/>
              <a:t>Lessons learned during stay at </a:t>
            </a:r>
            <a:br>
              <a:rPr lang="pl-PL" sz="4800" dirty="0" smtClean="0"/>
            </a:br>
            <a:r>
              <a:rPr lang="pl-PL" sz="4800" dirty="0" smtClean="0"/>
              <a:t>TU Darmstadt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764280"/>
            <a:ext cx="12192000" cy="2103122"/>
          </a:xfrm>
        </p:spPr>
        <p:txBody>
          <a:bodyPr>
            <a:normAutofit lnSpcReduction="10000"/>
          </a:bodyPr>
          <a:lstStyle/>
          <a:p>
            <a:pPr algn="r"/>
            <a:r>
              <a:rPr lang="pl-PL" u="sng" dirty="0" smtClean="0"/>
              <a:t>Michał Maciejewski</a:t>
            </a:r>
            <a:endParaRPr lang="en-GB" u="sng" dirty="0" smtClean="0"/>
          </a:p>
          <a:p>
            <a:pPr algn="r"/>
            <a:r>
              <a:rPr lang="en-GB" dirty="0" smtClean="0"/>
              <a:t>Bernhard Auchmann</a:t>
            </a:r>
            <a:endParaRPr lang="pl-PL" dirty="0" smtClean="0"/>
          </a:p>
          <a:p>
            <a:pPr algn="r"/>
            <a:r>
              <a:rPr lang="pl-PL" dirty="0" smtClean="0"/>
              <a:t>TE-MPE-PE</a:t>
            </a:r>
          </a:p>
          <a:p>
            <a:endParaRPr lang="pl-PL" dirty="0" smtClean="0"/>
          </a:p>
          <a:p>
            <a:r>
              <a:rPr lang="pl-PL" dirty="0"/>
              <a:t>0</a:t>
            </a:r>
            <a:r>
              <a:rPr lang="en-GB" dirty="0" smtClean="0"/>
              <a:t>2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pl-PL" dirty="0" smtClean="0"/>
              <a:t>4.201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127CA-435C-4BB1-9778-D14118230534}" type="datetime1">
              <a:rPr lang="pl-PL" smtClean="0"/>
              <a:t>2015-04-02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Trip to Darmstadt</a:t>
            </a:r>
            <a:endParaRPr lang="en-GB" sz="4000" b="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r="5338" b="33914"/>
          <a:stretch/>
        </p:blipFill>
        <p:spPr bwMode="auto">
          <a:xfrm>
            <a:off x="617721" y="671293"/>
            <a:ext cx="678874" cy="67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6595" y="651347"/>
            <a:ext cx="10709563" cy="127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500" b="1" dirty="0" smtClean="0">
                <a:latin typeface="+mn-lt"/>
              </a:rPr>
              <a:t>Goal: </a:t>
            </a:r>
            <a:r>
              <a:rPr lang="en-GB" sz="3600" dirty="0"/>
              <a:t>Learn </a:t>
            </a:r>
            <a:r>
              <a:rPr lang="pl-PL" sz="3600" dirty="0" smtClean="0"/>
              <a:t>co-simulation principles and existing frameworks as</a:t>
            </a:r>
            <a:br>
              <a:rPr lang="pl-PL" sz="3600" dirty="0" smtClean="0"/>
            </a:br>
            <a:r>
              <a:rPr lang="pl-PL" sz="3600" dirty="0" smtClean="0"/>
              <a:t>		 well as consult the proof-of-concept project.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6" y="1918380"/>
            <a:ext cx="750539" cy="75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296595" y="1898434"/>
            <a:ext cx="10709563" cy="77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b="1" dirty="0" smtClean="0">
                <a:latin typeface="+mn-lt"/>
              </a:rPr>
              <a:t>Period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21/03-28/03</a:t>
            </a:r>
            <a:endParaRPr lang="en-US" dirty="0"/>
          </a:p>
        </p:txBody>
      </p:sp>
      <p:pic>
        <p:nvPicPr>
          <p:cNvPr id="11" name="Picture 2" descr="http://simpleicon.com/wp-content/uploads/map-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1" y="2786970"/>
            <a:ext cx="870094" cy="8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296595" y="2786970"/>
            <a:ext cx="10709563" cy="167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b="1" dirty="0" smtClean="0">
                <a:latin typeface="+mn-lt"/>
              </a:rPr>
              <a:t>Place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Technical University of Darmstadt, TEMF Institute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 smtClean="0"/>
              <a:t>		   Graduate School of Computational Engineering</a:t>
            </a:r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1" y="4303299"/>
            <a:ext cx="617811" cy="67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296594" y="4303299"/>
            <a:ext cx="10709563" cy="167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b="1" dirty="0" smtClean="0">
                <a:latin typeface="+mn-lt"/>
              </a:rPr>
              <a:t>Cooperation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prof. Sebastian Schöps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	</a:t>
            </a:r>
            <a:r>
              <a:rPr lang="pl-PL" dirty="0" smtClean="0"/>
              <a:t>				prof. Herbert De Gersem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0C7B-FB14-4941-B9F3-F6FB60E94C5C}" type="datetime1">
              <a:rPr lang="pl-PL" smtClean="0"/>
              <a:t>2015-04-02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182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0" dirty="0" smtClean="0"/>
              <a:t>Why Coupling? </a:t>
            </a:r>
            <a:br>
              <a:rPr lang="pl-PL" sz="4000" b="0" dirty="0" smtClean="0"/>
            </a:br>
            <a:r>
              <a:rPr lang="pl-PL" sz="3100" b="0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DC/AC Converter +Transformer</a:t>
            </a:r>
            <a:endParaRPr lang="en-GB" sz="3100" b="0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410895" y="4746827"/>
            <a:ext cx="1146468" cy="827627"/>
            <a:chOff x="10502753" y="4932731"/>
            <a:chExt cx="1146468" cy="827627"/>
          </a:xfrm>
        </p:grpSpPr>
        <p:pic>
          <p:nvPicPr>
            <p:cNvPr id="5" name="Picture 2" descr="https://encrypted-tbn0.gstatic.com/images?q=tbn:ANd9GcTKjEGBeoq1Xg2g7_k_dTiMKPk0aNPV68AszHvEqSN7pAWbsogy6A">
              <a:hlinkClick r:id="rId2" action="ppaction://hlinkfile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5278" y="4932731"/>
              <a:ext cx="441417" cy="458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0502753" y="5391026"/>
              <a:ext cx="1146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Multi-rate</a:t>
              </a:r>
            </a:p>
          </p:txBody>
        </p:sp>
      </p:grpSp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98" y="4343340"/>
            <a:ext cx="3633741" cy="1152605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432" y="4281744"/>
            <a:ext cx="3933780" cy="121820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5574454"/>
            <a:ext cx="11388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/>
              <a:t>S.Schöps</a:t>
            </a:r>
            <a:r>
              <a:rPr lang="pl-PL" dirty="0" smtClean="0"/>
              <a:t>, Multiscale Modelling and Multirate Time-Integration of Field/Circuit Coupled Problems, PhD Thesis </a:t>
            </a:r>
            <a:endParaRPr lang="pl-PL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3212" y="1001355"/>
            <a:ext cx="3443288" cy="3547259"/>
          </a:xfrm>
          <a:prstGeom prst="rect">
            <a:avLst/>
          </a:prstGeom>
        </p:spPr>
      </p:pic>
      <p:pic>
        <p:nvPicPr>
          <p:cNvPr id="17" name="Picture 16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374" y="1090034"/>
            <a:ext cx="3822896" cy="2895749"/>
          </a:xfrm>
          <a:prstGeom prst="rect">
            <a:avLst/>
          </a:prstGeom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412D-0370-4E5B-AD87-B9E386CD3A03}" type="datetime1">
              <a:rPr lang="pl-PL" smtClean="0"/>
              <a:t>2015-04-02</a:t>
            </a:fld>
            <a:endParaRPr lang="pl-PL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pic>
        <p:nvPicPr>
          <p:cNvPr id="26" name="Picture 25" descr="Screen Clippi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875" y="1100623"/>
            <a:ext cx="3822896" cy="288304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52268" y="1384702"/>
            <a:ext cx="253267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/>
              <a:t>Multirate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 smtClean="0"/>
              <a:t>Fast System → small steps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 smtClean="0"/>
              <a:t>SlowSystem </a:t>
            </a:r>
            <a:r>
              <a:rPr lang="pl-PL" sz="1400" dirty="0"/>
              <a:t>→ </a:t>
            </a:r>
            <a:r>
              <a:rPr lang="pl-PL" sz="1400" dirty="0" smtClean="0"/>
              <a:t>large steps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 smtClean="0"/>
              <a:t>Different time steps improve efficiency</a:t>
            </a:r>
            <a:endParaRPr lang="pl-PL" sz="1400" dirty="0"/>
          </a:p>
          <a:p>
            <a:endParaRPr lang="pl-PL" dirty="0" smtClean="0"/>
          </a:p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6892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50776"/>
            <a:ext cx="12192000" cy="632992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Coupling in Time Domain Between 2 Systems</a:t>
            </a:r>
            <a:endParaRPr lang="en-GB" sz="4000" b="0" dirty="0"/>
          </a:p>
        </p:txBody>
      </p:sp>
      <p:sp>
        <p:nvSpPr>
          <p:cNvPr id="2" name="Rectangle 1"/>
          <p:cNvSpPr/>
          <p:nvPr/>
        </p:nvSpPr>
        <p:spPr>
          <a:xfrm>
            <a:off x="0" y="5391025"/>
            <a:ext cx="53898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The Challenge</a:t>
            </a:r>
            <a:r>
              <a:rPr lang="en-GB" b="1" dirty="0" smtClean="0"/>
              <a:t>:</a:t>
            </a:r>
            <a:r>
              <a:rPr lang="pl-PL" b="1" dirty="0" smtClean="0"/>
              <a:t> </a:t>
            </a:r>
            <a:r>
              <a:rPr lang="pl-PL" dirty="0" smtClean="0"/>
              <a:t>How to measure coupling degree?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918922" y="5321774"/>
            <a:ext cx="1300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*Courtesy </a:t>
            </a:r>
          </a:p>
          <a:p>
            <a:r>
              <a:rPr lang="pl-PL" dirty="0"/>
              <a:t>S.Schöps</a:t>
            </a:r>
            <a:endParaRPr lang="pl-PL" dirty="0" smtClean="0"/>
          </a:p>
        </p:txBody>
      </p:sp>
      <p:sp>
        <p:nvSpPr>
          <p:cNvPr id="3" name="Arc 2"/>
          <p:cNvSpPr/>
          <p:nvPr/>
        </p:nvSpPr>
        <p:spPr>
          <a:xfrm>
            <a:off x="436880" y="127572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Rectangle 8"/>
          <p:cNvSpPr/>
          <p:nvPr/>
        </p:nvSpPr>
        <p:spPr>
          <a:xfrm>
            <a:off x="388620" y="728225"/>
            <a:ext cx="5389880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 smtClean="0"/>
              <a:t>One-way Coupling/Parameter Extraction</a:t>
            </a:r>
            <a:endParaRPr lang="en-GB" dirty="0"/>
          </a:p>
        </p:txBody>
      </p:sp>
      <p:sp>
        <p:nvSpPr>
          <p:cNvPr id="8" name="Arc 7"/>
          <p:cNvSpPr/>
          <p:nvPr/>
        </p:nvSpPr>
        <p:spPr>
          <a:xfrm>
            <a:off x="1727200" y="127572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Arc 9"/>
          <p:cNvSpPr/>
          <p:nvPr/>
        </p:nvSpPr>
        <p:spPr>
          <a:xfrm>
            <a:off x="2971800" y="126556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Arc 10"/>
          <p:cNvSpPr/>
          <p:nvPr/>
        </p:nvSpPr>
        <p:spPr>
          <a:xfrm>
            <a:off x="4216400" y="1240806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Arc 11"/>
          <p:cNvSpPr/>
          <p:nvPr/>
        </p:nvSpPr>
        <p:spPr>
          <a:xfrm flipV="1">
            <a:off x="436880" y="1912178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36880" y="1515938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6880" y="1962978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516880" y="1551480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r>
              <a:rPr lang="pl-PL" baseline="-25000" dirty="0" smtClean="0"/>
              <a:t>end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207" y="1528101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endParaRPr lang="pl-PL" baseline="-25000" dirty="0" smtClean="0"/>
          </a:p>
        </p:txBody>
      </p:sp>
      <p:sp>
        <p:nvSpPr>
          <p:cNvPr id="16" name="Arc 15"/>
          <p:cNvSpPr/>
          <p:nvPr/>
        </p:nvSpPr>
        <p:spPr>
          <a:xfrm flipV="1">
            <a:off x="1280160" y="1922174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Arc 16"/>
          <p:cNvSpPr/>
          <p:nvPr/>
        </p:nvSpPr>
        <p:spPr>
          <a:xfrm flipV="1">
            <a:off x="2170177" y="1930061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Arc 17"/>
          <p:cNvSpPr/>
          <p:nvPr/>
        </p:nvSpPr>
        <p:spPr>
          <a:xfrm flipV="1">
            <a:off x="3017520" y="1912014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Arc 18"/>
          <p:cNvSpPr/>
          <p:nvPr/>
        </p:nvSpPr>
        <p:spPr>
          <a:xfrm flipV="1">
            <a:off x="3864863" y="1925699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Arc 19"/>
          <p:cNvSpPr/>
          <p:nvPr/>
        </p:nvSpPr>
        <p:spPr>
          <a:xfrm flipV="1">
            <a:off x="4691889" y="1904973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Rectangle 20"/>
          <p:cNvSpPr/>
          <p:nvPr/>
        </p:nvSpPr>
        <p:spPr>
          <a:xfrm>
            <a:off x="1800506" y="2469800"/>
            <a:ext cx="2266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i="1" dirty="0" smtClean="0"/>
              <a:t>E.x. </a:t>
            </a:r>
            <a:r>
              <a:rPr lang="pl-PL" i="1" dirty="0" smtClean="0"/>
              <a:t>FLUKA → QP3 </a:t>
            </a:r>
            <a:endParaRPr lang="pl-PL" i="1" baseline="-25000" dirty="0" smtClean="0"/>
          </a:p>
        </p:txBody>
      </p:sp>
      <p:sp>
        <p:nvSpPr>
          <p:cNvPr id="22" name="Rectangle 21"/>
          <p:cNvSpPr/>
          <p:nvPr/>
        </p:nvSpPr>
        <p:spPr>
          <a:xfrm>
            <a:off x="15806" y="132068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S1</a:t>
            </a:r>
            <a:endParaRPr lang="pl-PL" b="1" baseline="-250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15806" y="1768316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S2</a:t>
            </a:r>
            <a:endParaRPr lang="pl-PL" b="1" baseline="-25000" dirty="0" smtClean="0"/>
          </a:p>
        </p:txBody>
      </p:sp>
      <p:cxnSp>
        <p:nvCxnSpPr>
          <p:cNvPr id="25" name="Straight Arrow Connector 24"/>
          <p:cNvCxnSpPr>
            <a:endCxn id="23" idx="3"/>
          </p:cNvCxnSpPr>
          <p:nvPr/>
        </p:nvCxnSpPr>
        <p:spPr>
          <a:xfrm flipH="1">
            <a:off x="482600" y="1515938"/>
            <a:ext cx="4950969" cy="4370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993444" y="630348"/>
            <a:ext cx="6099020" cy="1491250"/>
            <a:chOff x="5993444" y="630348"/>
            <a:chExt cx="6099020" cy="1491250"/>
          </a:xfrm>
        </p:grpSpPr>
        <p:sp>
          <p:nvSpPr>
            <p:cNvPr id="27" name="Rectangle 26"/>
            <p:cNvSpPr/>
            <p:nvPr/>
          </p:nvSpPr>
          <p:spPr>
            <a:xfrm>
              <a:off x="6408630" y="630348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„Strong” Coupling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6414518" y="149988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414518" y="194692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1588800" y="1535550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335845" y="1512051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993444" y="1304634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S1</a:t>
              </a:r>
              <a:endParaRPr lang="pl-PL" b="1" baseline="-25000" dirty="0" smtClean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993444" y="1752266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S2</a:t>
              </a:r>
              <a:endParaRPr lang="pl-PL" b="1" baseline="-25000" dirty="0" smtClean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5386678" y="5411815"/>
            <a:ext cx="51975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BG&amp;PH: Sensitivity analysis</a:t>
            </a:r>
            <a:endParaRPr lang="en-GB" b="1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530860" y="3765230"/>
            <a:ext cx="2580640" cy="396240"/>
            <a:chOff x="530860" y="3765230"/>
            <a:chExt cx="2580640" cy="396240"/>
          </a:xfrm>
        </p:grpSpPr>
        <p:sp>
          <p:nvSpPr>
            <p:cNvPr id="46" name="Arc 45"/>
            <p:cNvSpPr/>
            <p:nvPr/>
          </p:nvSpPr>
          <p:spPr>
            <a:xfrm>
              <a:off x="53086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Arc 47"/>
            <p:cNvSpPr/>
            <p:nvPr/>
          </p:nvSpPr>
          <p:spPr>
            <a:xfrm>
              <a:off x="182118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065780" y="3730313"/>
            <a:ext cx="2534920" cy="420997"/>
            <a:chOff x="3065780" y="3730313"/>
            <a:chExt cx="2534920" cy="420997"/>
          </a:xfrm>
        </p:grpSpPr>
        <p:sp>
          <p:nvSpPr>
            <p:cNvPr id="49" name="Arc 48"/>
            <p:cNvSpPr/>
            <p:nvPr/>
          </p:nvSpPr>
          <p:spPr>
            <a:xfrm>
              <a:off x="306578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Arc 49"/>
            <p:cNvSpPr/>
            <p:nvPr/>
          </p:nvSpPr>
          <p:spPr>
            <a:xfrm>
              <a:off x="431038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30860" y="4401685"/>
            <a:ext cx="2474977" cy="412025"/>
            <a:chOff x="530860" y="4401685"/>
            <a:chExt cx="2474977" cy="412025"/>
          </a:xfrm>
        </p:grpSpPr>
        <p:sp>
          <p:nvSpPr>
            <p:cNvPr id="51" name="Arc 50"/>
            <p:cNvSpPr/>
            <p:nvPr/>
          </p:nvSpPr>
          <p:spPr>
            <a:xfrm flipV="1">
              <a:off x="53086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Arc 55"/>
            <p:cNvSpPr/>
            <p:nvPr/>
          </p:nvSpPr>
          <p:spPr>
            <a:xfrm flipV="1">
              <a:off x="137414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7" name="Arc 56"/>
            <p:cNvSpPr/>
            <p:nvPr/>
          </p:nvSpPr>
          <p:spPr>
            <a:xfrm flipV="1">
              <a:off x="226415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111500" y="4394480"/>
            <a:ext cx="2416049" cy="414868"/>
            <a:chOff x="3111500" y="4394480"/>
            <a:chExt cx="2416049" cy="414868"/>
          </a:xfrm>
        </p:grpSpPr>
        <p:sp>
          <p:nvSpPr>
            <p:cNvPr id="58" name="Arc 57"/>
            <p:cNvSpPr/>
            <p:nvPr/>
          </p:nvSpPr>
          <p:spPr>
            <a:xfrm flipV="1">
              <a:off x="311150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Arc 58"/>
            <p:cNvSpPr/>
            <p:nvPr/>
          </p:nvSpPr>
          <p:spPr>
            <a:xfrm flipV="1">
              <a:off x="395884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Arc 59"/>
            <p:cNvSpPr/>
            <p:nvPr/>
          </p:nvSpPr>
          <p:spPr>
            <a:xfrm flipV="1">
              <a:off x="478586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109786" y="3217732"/>
            <a:ext cx="6004738" cy="1409423"/>
            <a:chOff x="109786" y="3217732"/>
            <a:chExt cx="6004738" cy="1409423"/>
          </a:xfrm>
        </p:grpSpPr>
        <p:sp>
          <p:nvSpPr>
            <p:cNvPr id="47" name="Rectangle 46"/>
            <p:cNvSpPr/>
            <p:nvPr/>
          </p:nvSpPr>
          <p:spPr>
            <a:xfrm>
              <a:off x="482600" y="3217732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„Weak” Coupling</a:t>
              </a:r>
              <a:endParaRPr lang="en-GB" dirty="0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109786" y="3810191"/>
              <a:ext cx="6004738" cy="816964"/>
              <a:chOff x="109786" y="3810191"/>
              <a:chExt cx="6004738" cy="81696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530860" y="400544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530860" y="445248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5610860" y="4040987"/>
                <a:ext cx="5036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dirty="0" smtClean="0"/>
                  <a:t>t</a:t>
                </a:r>
                <a:r>
                  <a:rPr lang="pl-PL" baseline="-25000" dirty="0" smtClean="0"/>
                  <a:t>end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52187" y="4017608"/>
                <a:ext cx="2487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dirty="0" smtClean="0"/>
                  <a:t>t</a:t>
                </a:r>
                <a:endParaRPr lang="pl-PL" baseline="-25000" dirty="0" smtClean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09786" y="3810191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S1</a:t>
                </a:r>
                <a:endParaRPr lang="pl-PL" b="1" baseline="-25000" dirty="0" smtClean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09786" y="4257823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S2</a:t>
                </a:r>
                <a:endParaRPr lang="pl-PL" b="1" baseline="-25000" dirty="0" smtClean="0"/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6488673" y="4064736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456890" y="3765230"/>
            <a:ext cx="2580640" cy="396240"/>
            <a:chOff x="6456890" y="3765230"/>
            <a:chExt cx="2580640" cy="396240"/>
          </a:xfrm>
        </p:grpSpPr>
        <p:sp>
          <p:nvSpPr>
            <p:cNvPr id="65" name="Arc 64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Arc 66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8991810" y="3730313"/>
            <a:ext cx="2534920" cy="420997"/>
            <a:chOff x="8991810" y="3730313"/>
            <a:chExt cx="2534920" cy="420997"/>
          </a:xfrm>
        </p:grpSpPr>
        <p:sp>
          <p:nvSpPr>
            <p:cNvPr id="68" name="Arc 67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Arc 68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6456890" y="4401685"/>
            <a:ext cx="2474977" cy="412025"/>
            <a:chOff x="6456890" y="4401685"/>
            <a:chExt cx="2474977" cy="412025"/>
          </a:xfrm>
        </p:grpSpPr>
        <p:sp>
          <p:nvSpPr>
            <p:cNvPr id="70" name="Arc 69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6" name="Arc 75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037530" y="4394480"/>
            <a:ext cx="2416049" cy="414868"/>
            <a:chOff x="9037530" y="4394480"/>
            <a:chExt cx="2416049" cy="414868"/>
          </a:xfrm>
        </p:grpSpPr>
        <p:sp>
          <p:nvSpPr>
            <p:cNvPr id="77" name="Arc 76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8" name="Arc 77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9" name="Arc 78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6035816" y="3217732"/>
            <a:ext cx="6004738" cy="1409423"/>
            <a:chOff x="6035816" y="3217732"/>
            <a:chExt cx="6004738" cy="1409423"/>
          </a:xfrm>
        </p:grpSpPr>
        <p:sp>
          <p:nvSpPr>
            <p:cNvPr id="66" name="Rectangle 65"/>
            <p:cNvSpPr/>
            <p:nvPr/>
          </p:nvSpPr>
          <p:spPr>
            <a:xfrm>
              <a:off x="6408630" y="3217732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Dynamic Iteration / Waveform Relaxation</a:t>
              </a:r>
              <a:endParaRPr lang="en-GB" dirty="0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6456890" y="4005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456890" y="445248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1536890" y="4040987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378217" y="4017608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035816" y="3810191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S1</a:t>
              </a:r>
              <a:endParaRPr lang="pl-PL" b="1" baseline="-25000" dirty="0" smtClean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035816" y="4257823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S2</a:t>
              </a:r>
              <a:endParaRPr lang="pl-PL" b="1" baseline="-25000" dirty="0" smtClean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flipH="1">
            <a:off x="8998760" y="4084835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74" idx="0"/>
          </p:cNvCxnSpPr>
          <p:nvPr/>
        </p:nvCxnSpPr>
        <p:spPr>
          <a:xfrm flipH="1" flipV="1">
            <a:off x="6502610" y="4017608"/>
            <a:ext cx="2400822" cy="4092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9044480" y="4071865"/>
            <a:ext cx="2355102" cy="33845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F5EA-32EF-4D62-8CB8-6AF31C993787}" type="datetime1">
              <a:rPr lang="pl-PL" smtClean="0"/>
              <a:t>2015-04-02</a:t>
            </a:fld>
            <a:endParaRPr lang="pl-PL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grpSp>
        <p:nvGrpSpPr>
          <p:cNvPr id="104" name="Group 103"/>
          <p:cNvGrpSpPr/>
          <p:nvPr/>
        </p:nvGrpSpPr>
        <p:grpSpPr>
          <a:xfrm>
            <a:off x="8147815" y="1171625"/>
            <a:ext cx="773892" cy="1136528"/>
            <a:chOff x="8147815" y="1171625"/>
            <a:chExt cx="773892" cy="1136528"/>
          </a:xfrm>
        </p:grpSpPr>
        <p:sp>
          <p:nvSpPr>
            <p:cNvPr id="37" name="Arc 36"/>
            <p:cNvSpPr/>
            <p:nvPr/>
          </p:nvSpPr>
          <p:spPr>
            <a:xfrm flipV="1">
              <a:off x="8147815" y="191401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Arc 86"/>
            <p:cNvSpPr/>
            <p:nvPr/>
          </p:nvSpPr>
          <p:spPr>
            <a:xfrm>
              <a:off x="8180027" y="117162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8995158" y="1153578"/>
            <a:ext cx="773892" cy="1136528"/>
            <a:chOff x="8995158" y="1153578"/>
            <a:chExt cx="773892" cy="1136528"/>
          </a:xfrm>
        </p:grpSpPr>
        <p:sp>
          <p:nvSpPr>
            <p:cNvPr id="38" name="Arc 37"/>
            <p:cNvSpPr/>
            <p:nvPr/>
          </p:nvSpPr>
          <p:spPr>
            <a:xfrm flipV="1">
              <a:off x="8995158" y="189596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Arc 87"/>
            <p:cNvSpPr/>
            <p:nvPr/>
          </p:nvSpPr>
          <p:spPr>
            <a:xfrm>
              <a:off x="9027370" y="115357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9842501" y="1167263"/>
            <a:ext cx="773892" cy="1136528"/>
            <a:chOff x="9842501" y="1167263"/>
            <a:chExt cx="773892" cy="1136528"/>
          </a:xfrm>
        </p:grpSpPr>
        <p:sp>
          <p:nvSpPr>
            <p:cNvPr id="39" name="Arc 38"/>
            <p:cNvSpPr/>
            <p:nvPr/>
          </p:nvSpPr>
          <p:spPr>
            <a:xfrm flipV="1">
              <a:off x="9842501" y="1909649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Arc 89"/>
            <p:cNvSpPr/>
            <p:nvPr/>
          </p:nvSpPr>
          <p:spPr>
            <a:xfrm>
              <a:off x="9874713" y="116726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0669527" y="1146537"/>
            <a:ext cx="773892" cy="1136528"/>
            <a:chOff x="10669527" y="1146537"/>
            <a:chExt cx="773892" cy="1136528"/>
          </a:xfrm>
        </p:grpSpPr>
        <p:sp>
          <p:nvSpPr>
            <p:cNvPr id="40" name="Arc 39"/>
            <p:cNvSpPr/>
            <p:nvPr/>
          </p:nvSpPr>
          <p:spPr>
            <a:xfrm flipV="1">
              <a:off x="10669527" y="188892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Arc 90"/>
            <p:cNvSpPr/>
            <p:nvPr/>
          </p:nvSpPr>
          <p:spPr>
            <a:xfrm>
              <a:off x="10701739" y="1146537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 flipV="1">
            <a:off x="2980691" y="4005445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5506720" y="4017608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089911" y="4005445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5610860" y="4031795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6414518" y="1153742"/>
            <a:ext cx="773892" cy="1136528"/>
            <a:chOff x="6414518" y="1153742"/>
            <a:chExt cx="773892" cy="1136528"/>
          </a:xfrm>
        </p:grpSpPr>
        <p:sp>
          <p:nvSpPr>
            <p:cNvPr id="31" name="Arc 30"/>
            <p:cNvSpPr/>
            <p:nvPr/>
          </p:nvSpPr>
          <p:spPr>
            <a:xfrm flipV="1">
              <a:off x="6414518" y="189612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Arc 82"/>
            <p:cNvSpPr/>
            <p:nvPr/>
          </p:nvSpPr>
          <p:spPr>
            <a:xfrm>
              <a:off x="6446730" y="1153742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30" name="Picture 2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965" y="1525352"/>
            <a:ext cx="368319" cy="393720"/>
          </a:xfrm>
          <a:prstGeom prst="rect">
            <a:avLst/>
          </a:prstGeom>
        </p:spPr>
      </p:pic>
      <p:grpSp>
        <p:nvGrpSpPr>
          <p:cNvPr id="103" name="Group 102"/>
          <p:cNvGrpSpPr/>
          <p:nvPr/>
        </p:nvGrpSpPr>
        <p:grpSpPr>
          <a:xfrm>
            <a:off x="7257798" y="1163738"/>
            <a:ext cx="773892" cy="1136528"/>
            <a:chOff x="7257798" y="1163738"/>
            <a:chExt cx="773892" cy="1136528"/>
          </a:xfrm>
        </p:grpSpPr>
        <p:sp>
          <p:nvSpPr>
            <p:cNvPr id="36" name="Arc 35"/>
            <p:cNvSpPr/>
            <p:nvPr/>
          </p:nvSpPr>
          <p:spPr>
            <a:xfrm flipV="1">
              <a:off x="7257798" y="190612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Arc 83"/>
            <p:cNvSpPr/>
            <p:nvPr/>
          </p:nvSpPr>
          <p:spPr>
            <a:xfrm>
              <a:off x="7290010" y="116373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96" name="Picture 9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592" y="1534723"/>
            <a:ext cx="368319" cy="393720"/>
          </a:xfrm>
          <a:prstGeom prst="rect">
            <a:avLst/>
          </a:prstGeom>
        </p:spPr>
      </p:pic>
      <p:pic>
        <p:nvPicPr>
          <p:cNvPr id="97" name="Picture 9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574" y="1534569"/>
            <a:ext cx="368319" cy="393720"/>
          </a:xfrm>
          <a:prstGeom prst="rect">
            <a:avLst/>
          </a:prstGeom>
        </p:spPr>
      </p:pic>
      <p:pic>
        <p:nvPicPr>
          <p:cNvPr id="98" name="Picture 9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970" y="1524982"/>
            <a:ext cx="368319" cy="393720"/>
          </a:xfrm>
          <a:prstGeom prst="rect">
            <a:avLst/>
          </a:prstGeom>
        </p:spPr>
      </p:pic>
      <p:pic>
        <p:nvPicPr>
          <p:cNvPr id="99" name="Picture 9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934" y="1534569"/>
            <a:ext cx="368319" cy="393720"/>
          </a:xfrm>
          <a:prstGeom prst="rect">
            <a:avLst/>
          </a:prstGeom>
        </p:spPr>
      </p:pic>
      <p:pic>
        <p:nvPicPr>
          <p:cNvPr id="100" name="Picture 9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481" y="1534569"/>
            <a:ext cx="368319" cy="3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1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50776"/>
            <a:ext cx="12192000" cy="632992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Coupling in Time Domain Between 2 Systems</a:t>
            </a:r>
            <a:endParaRPr lang="en-GB" sz="4000" b="0" dirty="0"/>
          </a:p>
        </p:txBody>
      </p:sp>
      <p:sp>
        <p:nvSpPr>
          <p:cNvPr id="2" name="Rectangle 1"/>
          <p:cNvSpPr/>
          <p:nvPr/>
        </p:nvSpPr>
        <p:spPr>
          <a:xfrm>
            <a:off x="0" y="5391025"/>
            <a:ext cx="53898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The Challenge</a:t>
            </a:r>
            <a:r>
              <a:rPr lang="en-GB" b="1" dirty="0" smtClean="0"/>
              <a:t>:</a:t>
            </a:r>
            <a:r>
              <a:rPr lang="pl-PL" b="1" dirty="0" smtClean="0"/>
              <a:t> </a:t>
            </a:r>
            <a:r>
              <a:rPr lang="pl-PL" dirty="0" smtClean="0"/>
              <a:t>How to measure coupling degree?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918922" y="5321774"/>
            <a:ext cx="1300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*Courtesy </a:t>
            </a:r>
          </a:p>
          <a:p>
            <a:r>
              <a:rPr lang="pl-PL" dirty="0"/>
              <a:t>S.Schöps</a:t>
            </a:r>
            <a:endParaRPr lang="pl-PL" dirty="0" smtClean="0"/>
          </a:p>
        </p:txBody>
      </p:sp>
      <p:sp>
        <p:nvSpPr>
          <p:cNvPr id="45" name="Rectangle 44"/>
          <p:cNvSpPr/>
          <p:nvPr/>
        </p:nvSpPr>
        <p:spPr>
          <a:xfrm>
            <a:off x="5386678" y="5411815"/>
            <a:ext cx="5197503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BG&amp;PH: </a:t>
            </a:r>
            <a:r>
              <a:rPr lang="pl-PL" dirty="0" smtClean="0"/>
              <a:t>Sensitivity analysis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5610860" y="4040987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r>
              <a:rPr lang="pl-PL" baseline="-25000" dirty="0" smtClean="0"/>
              <a:t>end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6488673" y="4064736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5" name="Arc 64"/>
          <p:cNvSpPr/>
          <p:nvPr/>
        </p:nvSpPr>
        <p:spPr>
          <a:xfrm>
            <a:off x="6456890" y="3765230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6" name="Rectangle 65"/>
          <p:cNvSpPr/>
          <p:nvPr/>
        </p:nvSpPr>
        <p:spPr>
          <a:xfrm>
            <a:off x="6408630" y="3217732"/>
            <a:ext cx="53898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 smtClean="0"/>
              <a:t>Dynamic Iteration / Waveform Relaxation</a:t>
            </a:r>
            <a:endParaRPr lang="en-GB" dirty="0"/>
          </a:p>
        </p:txBody>
      </p:sp>
      <p:sp>
        <p:nvSpPr>
          <p:cNvPr id="67" name="Arc 66"/>
          <p:cNvSpPr/>
          <p:nvPr/>
        </p:nvSpPr>
        <p:spPr>
          <a:xfrm>
            <a:off x="7747210" y="3765230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Arc 67"/>
          <p:cNvSpPr/>
          <p:nvPr/>
        </p:nvSpPr>
        <p:spPr>
          <a:xfrm>
            <a:off x="8991810" y="3755070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Arc 68"/>
          <p:cNvSpPr/>
          <p:nvPr/>
        </p:nvSpPr>
        <p:spPr>
          <a:xfrm>
            <a:off x="10236410" y="373031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0" name="Arc 69"/>
          <p:cNvSpPr/>
          <p:nvPr/>
        </p:nvSpPr>
        <p:spPr>
          <a:xfrm flipV="1">
            <a:off x="6456890" y="4401685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6456890" y="4005445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456890" y="4452485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1536890" y="4040987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r>
              <a:rPr lang="pl-PL" baseline="-25000" dirty="0" smtClean="0"/>
              <a:t>end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378217" y="401760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endParaRPr lang="pl-PL" baseline="-25000" dirty="0" smtClean="0"/>
          </a:p>
        </p:txBody>
      </p:sp>
      <p:sp>
        <p:nvSpPr>
          <p:cNvPr id="75" name="Arc 74"/>
          <p:cNvSpPr/>
          <p:nvPr/>
        </p:nvSpPr>
        <p:spPr>
          <a:xfrm flipV="1">
            <a:off x="7300170" y="4411681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6" name="Arc 75"/>
          <p:cNvSpPr/>
          <p:nvPr/>
        </p:nvSpPr>
        <p:spPr>
          <a:xfrm flipV="1">
            <a:off x="8190187" y="4419568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7" name="Arc 76"/>
          <p:cNvSpPr/>
          <p:nvPr/>
        </p:nvSpPr>
        <p:spPr>
          <a:xfrm flipV="1">
            <a:off x="9037530" y="4401521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8" name="Arc 77"/>
          <p:cNvSpPr/>
          <p:nvPr/>
        </p:nvSpPr>
        <p:spPr>
          <a:xfrm flipV="1">
            <a:off x="9884873" y="4415206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9" name="Arc 78"/>
          <p:cNvSpPr/>
          <p:nvPr/>
        </p:nvSpPr>
        <p:spPr>
          <a:xfrm flipV="1">
            <a:off x="10711899" y="4394480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1" name="Rectangle 80"/>
          <p:cNvSpPr/>
          <p:nvPr/>
        </p:nvSpPr>
        <p:spPr>
          <a:xfrm>
            <a:off x="6035816" y="381019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S1</a:t>
            </a:r>
            <a:endParaRPr lang="pl-PL" b="1" baseline="-25000" dirty="0" smtClean="0"/>
          </a:p>
        </p:txBody>
      </p:sp>
      <p:sp>
        <p:nvSpPr>
          <p:cNvPr id="82" name="Rectangle 81"/>
          <p:cNvSpPr/>
          <p:nvPr/>
        </p:nvSpPr>
        <p:spPr>
          <a:xfrm>
            <a:off x="6035816" y="425782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S2</a:t>
            </a:r>
            <a:endParaRPr lang="pl-PL" b="1" baseline="-25000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8998760" y="4084835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74" idx="0"/>
          </p:cNvCxnSpPr>
          <p:nvPr/>
        </p:nvCxnSpPr>
        <p:spPr>
          <a:xfrm flipH="1" flipV="1">
            <a:off x="6502610" y="4017608"/>
            <a:ext cx="2400822" cy="4092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9044480" y="4071865"/>
            <a:ext cx="2355102" cy="33845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F5EA-32EF-4D62-8CB8-6AF31C993787}" type="datetime1">
              <a:rPr lang="pl-PL" smtClean="0"/>
              <a:t>2015-04-02</a:t>
            </a:fld>
            <a:endParaRPr lang="pl-PL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186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Coupled Pendulum - Demo</a:t>
            </a:r>
            <a:endParaRPr lang="en-GB" sz="4000" b="0" dirty="0"/>
          </a:p>
        </p:txBody>
      </p:sp>
      <p:sp>
        <p:nvSpPr>
          <p:cNvPr id="3" name="Rectangle 2"/>
          <p:cNvSpPr/>
          <p:nvPr/>
        </p:nvSpPr>
        <p:spPr>
          <a:xfrm>
            <a:off x="-58907" y="5178634"/>
            <a:ext cx="64160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The Challenge</a:t>
            </a:r>
            <a:r>
              <a:rPr lang="en-GB" b="1" dirty="0" smtClean="0"/>
              <a:t>:</a:t>
            </a:r>
            <a:r>
              <a:rPr lang="pl-PL" b="1" dirty="0" smtClean="0"/>
              <a:t> </a:t>
            </a:r>
            <a:r>
              <a:rPr lang="pl-PL" dirty="0" smtClean="0"/>
              <a:t>In what order should we solve subsystems?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12425680" y="1041195"/>
            <a:ext cx="162560" cy="1625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Oval 4"/>
          <p:cNvSpPr/>
          <p:nvPr/>
        </p:nvSpPr>
        <p:spPr>
          <a:xfrm>
            <a:off x="14244320" y="1041195"/>
            <a:ext cx="162560" cy="1625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Connector 5"/>
          <p:cNvCxnSpPr>
            <a:stCxn id="2" idx="6"/>
            <a:endCxn id="5" idx="2"/>
          </p:cNvCxnSpPr>
          <p:nvPr/>
        </p:nvCxnSpPr>
        <p:spPr>
          <a:xfrm>
            <a:off x="12588240" y="1122475"/>
            <a:ext cx="16560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2" idx="4"/>
          </p:cNvCxnSpPr>
          <p:nvPr/>
        </p:nvCxnSpPr>
        <p:spPr>
          <a:xfrm flipV="1">
            <a:off x="12506960" y="1203755"/>
            <a:ext cx="0" cy="150876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5" idx="4"/>
          </p:cNvCxnSpPr>
          <p:nvPr/>
        </p:nvCxnSpPr>
        <p:spPr>
          <a:xfrm flipV="1">
            <a:off x="14325600" y="1203755"/>
            <a:ext cx="0" cy="158496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2977656" y="2341675"/>
            <a:ext cx="370840" cy="3708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Oval 19"/>
          <p:cNvSpPr/>
          <p:nvPr/>
        </p:nvSpPr>
        <p:spPr>
          <a:xfrm>
            <a:off x="14750575" y="2156255"/>
            <a:ext cx="370840" cy="3708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" name="Straight Connector 20"/>
          <p:cNvCxnSpPr>
            <a:stCxn id="2" idx="5"/>
            <a:endCxn id="19" idx="0"/>
          </p:cNvCxnSpPr>
          <p:nvPr/>
        </p:nvCxnSpPr>
        <p:spPr>
          <a:xfrm>
            <a:off x="12564434" y="1179949"/>
            <a:ext cx="598642" cy="11617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5"/>
            <a:endCxn id="20" idx="0"/>
          </p:cNvCxnSpPr>
          <p:nvPr/>
        </p:nvCxnSpPr>
        <p:spPr>
          <a:xfrm>
            <a:off x="14383074" y="1179949"/>
            <a:ext cx="552921" cy="9763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2564434" y="1595976"/>
                <a:ext cx="2878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64434" y="1595976"/>
                <a:ext cx="287836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7021" r="-6383" b="-177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4350045" y="1580736"/>
                <a:ext cx="293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045" y="1580736"/>
                <a:ext cx="293157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6667" r="-6250" b="-173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4789416" y="1646915"/>
                <a:ext cx="2435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9416" y="1646915"/>
                <a:ext cx="24359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2500" r="-7500" b="-173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3065697" y="1879256"/>
                <a:ext cx="2435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5697" y="1879256"/>
                <a:ext cx="243593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20000" r="-7500" b="-173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/>
          <p:cNvCxnSpPr>
            <a:stCxn id="19" idx="6"/>
          </p:cNvCxnSpPr>
          <p:nvPr/>
        </p:nvCxnSpPr>
        <p:spPr>
          <a:xfrm flipV="1">
            <a:off x="13348496" y="2308655"/>
            <a:ext cx="154144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13502640" y="2308655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3065697" y="2781850"/>
                <a:ext cx="3654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5697" y="2781850"/>
                <a:ext cx="365420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8333" r="-5000" b="-173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/>
          <p:cNvSpPr/>
          <p:nvPr/>
        </p:nvSpPr>
        <p:spPr>
          <a:xfrm>
            <a:off x="6292322" y="5195324"/>
            <a:ext cx="3606902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BG: </a:t>
            </a:r>
            <a:r>
              <a:rPr lang="pl-PL" dirty="0" smtClean="0"/>
              <a:t>Computational Causality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13693381" y="2341675"/>
            <a:ext cx="190741" cy="1854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13888209" y="2339778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14079943" y="2325165"/>
            <a:ext cx="154144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14423835" y="2339778"/>
            <a:ext cx="117116" cy="20382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14233094" y="2339778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14538089" y="2339778"/>
            <a:ext cx="132396" cy="20382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4670485" y="2354391"/>
            <a:ext cx="117116" cy="20382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14984425" y="2558218"/>
                <a:ext cx="3654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4425" y="2558218"/>
                <a:ext cx="365420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8333" r="-5000" b="-177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Connector 60"/>
          <p:cNvCxnSpPr/>
          <p:nvPr/>
        </p:nvCxnSpPr>
        <p:spPr>
          <a:xfrm flipH="1" flipV="1">
            <a:off x="12615981" y="910869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12788315" y="908502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12972335" y="898472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13156334" y="888782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13330197" y="897686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13512956" y="907846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13695715" y="907846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13854957" y="907846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14040384" y="907846"/>
            <a:ext cx="190741" cy="218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3838353" y="2017755"/>
                <a:ext cx="1974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38353" y="2017755"/>
                <a:ext cx="197490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28125" r="-25000" b="-1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Connector 71"/>
          <p:cNvCxnSpPr/>
          <p:nvPr/>
        </p:nvCxnSpPr>
        <p:spPr>
          <a:xfrm>
            <a:off x="15737840" y="1122476"/>
            <a:ext cx="0" cy="158496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15869582" y="1719235"/>
                <a:ext cx="209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pl-PL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9582" y="1719235"/>
                <a:ext cx="209160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5714" t="-44444" r="-97143" b="-2888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Rectangle 73"/>
          <p:cNvSpPr/>
          <p:nvPr/>
        </p:nvSpPr>
        <p:spPr>
          <a:xfrm>
            <a:off x="-58907" y="5518715"/>
            <a:ext cx="67818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The Challenge</a:t>
            </a:r>
            <a:r>
              <a:rPr lang="en-GB" b="1" dirty="0" smtClean="0"/>
              <a:t>:</a:t>
            </a:r>
            <a:r>
              <a:rPr lang="pl-PL" b="1" dirty="0" smtClean="0"/>
              <a:t> </a:t>
            </a:r>
            <a:r>
              <a:rPr lang="pl-PL" dirty="0" smtClean="0"/>
              <a:t>How to select appropriate coupling interface?</a:t>
            </a:r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6292322" y="5516131"/>
            <a:ext cx="5197503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 smtClean="0"/>
              <a:t>BG&amp;PH: </a:t>
            </a:r>
            <a:r>
              <a:rPr lang="pl-PL" dirty="0" smtClean="0"/>
              <a:t>Analytical equations/benchmarking</a:t>
            </a:r>
            <a:endParaRPr lang="en-GB" dirty="0"/>
          </a:p>
        </p:txBody>
      </p:sp>
      <p:sp>
        <p:nvSpPr>
          <p:cNvPr id="77" name="Date Placeholder 7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41C63-F386-428D-868F-8E812AD7F165}" type="datetime1">
              <a:rPr lang="pl-PL" smtClean="0"/>
              <a:t>2015-04-02</a:t>
            </a:fld>
            <a:endParaRPr lang="pl-PL"/>
          </a:p>
        </p:txBody>
      </p:sp>
      <p:sp>
        <p:nvSpPr>
          <p:cNvPr id="78" name="Footer Placeholder 7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79" name="Slide Number Placeholder 7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858520" y="1178924"/>
                <a:ext cx="6494022" cy="754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l-PL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pl-PL" sz="2800" dirty="0" smtClean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pl-PL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̇"/>
                                <m:ctrlPr>
                                  <a:rPr lang="pl-PL" sz="280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520" y="1178924"/>
                <a:ext cx="6494022" cy="754245"/>
              </a:xfrm>
              <a:prstGeom prst="rect">
                <a:avLst/>
              </a:prstGeom>
              <a:blipFill rotWithShape="0">
                <a:blip r:embed="rId10"/>
                <a:stretch>
                  <a:fillRect b="-564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858768" y="1165721"/>
                <a:ext cx="5114029" cy="747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pl-PL" sz="2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pl-PL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768" y="1165721"/>
                <a:ext cx="5114029" cy="74712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873462" y="1942816"/>
                <a:ext cx="5114029" cy="747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pl-PL" sz="2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pl-PL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462" y="1942816"/>
                <a:ext cx="5114029" cy="74712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82"/>
          <p:cNvSpPr/>
          <p:nvPr/>
        </p:nvSpPr>
        <p:spPr>
          <a:xfrm>
            <a:off x="123972" y="3013447"/>
            <a:ext cx="70849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 smtClean="0"/>
              <a:t>Gauss-Seidel Coupling scheme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866839" y="1946372"/>
                <a:ext cx="5192832" cy="747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pl-PL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pl-PL" sz="2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pl-PL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pl-PL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39" y="1946372"/>
                <a:ext cx="5192832" cy="74712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875240" y="3539068"/>
                <a:ext cx="5797485" cy="772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pl-PL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pl-PL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pl-PL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Sup>
                          <m:sSubSupPr>
                            <m:ctrlPr>
                              <a:rPr lang="pl-PL" sz="2800" b="1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pl-PL" sz="28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pl-PL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pl-PL" sz="28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pl-PL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r>
                          <a:rPr lang="pl-PL" sz="28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pl-PL" sz="28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  <m:r>
                          <a:rPr lang="pl-PL" sz="28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pl-PL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pl-PL" sz="2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pl-PL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240" y="3539068"/>
                <a:ext cx="5797485" cy="772263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916674" y="4329481"/>
                <a:ext cx="5508944" cy="772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pl-PL" sz="280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pl-PL" sz="2800" b="0" i="1" smtClean="0">
                                <a:solidFill>
                                  <a:srgbClr val="00B05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pl-PL" sz="280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pl-PL" sz="2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p>
                        </m:sSubSup>
                      </m:e>
                    </m:acc>
                    <m:r>
                      <a:rPr lang="pl-PL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Sup>
                          <m:sSubSupPr>
                            <m:ctrlPr>
                              <a:rPr lang="pl-PL" sz="28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pl-PL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pl-PL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pl-PL" sz="28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</m:t>
                            </m:r>
                          </m:sup>
                        </m:sSubSup>
                        <m:r>
                          <a:rPr lang="pl-PL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pl-PL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  <m:r>
                          <a:rPr lang="pl-PL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𝑠𝑖𝑛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pl-PL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pl-PL" sz="2800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̇"/>
                                    <m:ctrlPr>
                                      <a:rPr lang="pl-PL" sz="2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pl-PL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pl-PL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pl-PL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pl-PL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pl-PL" sz="2800" i="1">
                            <a:latin typeface="Cambria Math" panose="02040503050406030204" pitchFamily="18" charset="0"/>
                          </a:rPr>
                          <m:t>𝑐𝑜𝑠</m:t>
                        </m:r>
                        <m:sSub>
                          <m:sSubPr>
                            <m:ctrlPr>
                              <a:rPr lang="pl-PL" sz="28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pl-PL" sz="28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674" y="4329481"/>
                <a:ext cx="5508944" cy="77226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7" name="Picture 8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66424" y="716535"/>
            <a:ext cx="3629025" cy="2171700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86212" y="687960"/>
            <a:ext cx="1609725" cy="2200275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658311" y="786850"/>
            <a:ext cx="1200150" cy="1971675"/>
          </a:xfrm>
          <a:prstGeom prst="rect">
            <a:avLst/>
          </a:prstGeom>
        </p:spPr>
      </p:pic>
      <p:cxnSp>
        <p:nvCxnSpPr>
          <p:cNvPr id="89" name="Straight Connector 88"/>
          <p:cNvCxnSpPr/>
          <p:nvPr/>
        </p:nvCxnSpPr>
        <p:spPr>
          <a:xfrm flipV="1">
            <a:off x="9668944" y="478255"/>
            <a:ext cx="0" cy="245012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Rectangle 91"/>
              <p:cNvSpPr/>
              <p:nvPr/>
            </p:nvSpPr>
            <p:spPr>
              <a:xfrm>
                <a:off x="9241826" y="3424256"/>
                <a:ext cx="1016560" cy="3926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pl-PL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pl-PL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𝒌</m:t>
                          </m:r>
                          <m:r>
                            <a:rPr lang="pl-PL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pl-PL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pl-PL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pl-PL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pl-PL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92" name="Rectangle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1826" y="3424256"/>
                <a:ext cx="1016560" cy="392672"/>
              </a:xfrm>
              <a:prstGeom prst="rect">
                <a:avLst/>
              </a:prstGeom>
              <a:blipFill rotWithShape="0">
                <a:blip r:embed="rId19"/>
                <a:stretch>
                  <a:fillRect b="-140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/>
              <p:cNvSpPr/>
              <p:nvPr/>
            </p:nvSpPr>
            <p:spPr>
              <a:xfrm>
                <a:off x="9353234" y="4133145"/>
                <a:ext cx="793743" cy="3926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sub>
                          <m:r>
                            <a:rPr lang="pl-PL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pl-PL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𝒌</m:t>
                          </m:r>
                        </m:sup>
                      </m:sSubSup>
                      <m:r>
                        <a:rPr lang="pl-PL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pl-PL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pl-PL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93" name="Rectangle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3234" y="4133145"/>
                <a:ext cx="793743" cy="392672"/>
              </a:xfrm>
              <a:prstGeom prst="rect">
                <a:avLst/>
              </a:prstGeom>
              <a:blipFill rotWithShape="0">
                <a:blip r:embed="rId20"/>
                <a:stretch>
                  <a:fillRect b="-1562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Straight Arrow Connector 94"/>
          <p:cNvCxnSpPr/>
          <p:nvPr/>
        </p:nvCxnSpPr>
        <p:spPr>
          <a:xfrm flipH="1">
            <a:off x="8891073" y="3861243"/>
            <a:ext cx="1645792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8891073" y="4578258"/>
            <a:ext cx="164579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48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1.85185E-6 L -0.0655 0.3208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0.08255 0.3229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1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5" grpId="0"/>
      <p:bldP spid="74" grpId="0"/>
      <p:bldP spid="75" grpId="0"/>
      <p:bldP spid="80" grpId="0"/>
      <p:bldP spid="80" grpId="1"/>
      <p:bldP spid="81" grpId="0"/>
      <p:bldP spid="82" grpId="0"/>
      <p:bldP spid="82" grpId="1"/>
      <p:bldP spid="83" grpId="0"/>
      <p:bldP spid="84" grpId="0"/>
      <p:bldP spid="85" grpId="0"/>
      <p:bldP spid="86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Analysis of Existing Tools/Techniques</a:t>
            </a:r>
            <a:endParaRPr lang="en-GB" sz="4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943989"/>
              </p:ext>
            </p:extLst>
          </p:nvPr>
        </p:nvGraphicFramePr>
        <p:xfrm>
          <a:off x="2214880" y="1219353"/>
          <a:ext cx="8127999" cy="1650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Circuit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Solvers</a:t>
                      </a:r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Co-Simulation Frameworks</a:t>
                      </a:r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Adaptive </a:t>
                      </a:r>
                      <a:br>
                        <a:rPr lang="pl-PL" sz="2000" dirty="0" smtClean="0"/>
                      </a:br>
                      <a:r>
                        <a:rPr lang="pl-PL" sz="2000" dirty="0" smtClean="0"/>
                        <a:t>Meshing</a:t>
                      </a:r>
                      <a:endParaRPr lang="pl-PL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dirty="0" smtClean="0"/>
                        <a:t>1. Spice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pl-PL" sz="2000" dirty="0" smtClean="0"/>
                        <a:t>2. Qucs</a:t>
                      </a:r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pl-PL" baseline="0" smtClean="0"/>
                        <a:t>MpCCI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pl-PL" baseline="0" smtClean="0"/>
                        <a:t>PreCICE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pl-PL" baseline="0" dirty="0" smtClean="0"/>
                        <a:t>Moving Mesh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buAutoNum type="arabicPeriod"/>
                      </a:pPr>
                      <a:r>
                        <a:rPr lang="pl-PL" baseline="0" dirty="0" smtClean="0"/>
                        <a:t>Multi-Splice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070" y="3496309"/>
            <a:ext cx="2019300" cy="2019300"/>
          </a:xfrm>
          <a:prstGeom prst="rect">
            <a:avLst/>
          </a:prstGeom>
        </p:spPr>
      </p:pic>
      <p:pic>
        <p:nvPicPr>
          <p:cNvPr id="1028" name="Picture 4" descr="http://www.hikeytech.com/uploadfile/200810031518373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3355725"/>
            <a:ext cx="3464560" cy="230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F16D-D1D2-4E20-AD45-892CA01C53B3}" type="datetime1">
              <a:rPr lang="pl-PL" smtClean="0"/>
              <a:t>2015-04-02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16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81649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Mapping between 2D and 3D models</a:t>
            </a:r>
            <a:endParaRPr lang="en-GB" sz="4000" dirty="0"/>
          </a:p>
        </p:txBody>
      </p:sp>
      <p:sp>
        <p:nvSpPr>
          <p:cNvPr id="49" name="Curved Right Arrow 48"/>
          <p:cNvSpPr/>
          <p:nvPr/>
        </p:nvSpPr>
        <p:spPr>
          <a:xfrm rot="5400000">
            <a:off x="6046842" y="961347"/>
            <a:ext cx="342899" cy="1624011"/>
          </a:xfrm>
          <a:prstGeom prst="curv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9" name="TextBox 1028"/>
              <p:cNvSpPr txBox="1"/>
              <p:nvPr/>
            </p:nvSpPr>
            <p:spPr>
              <a:xfrm>
                <a:off x="5406286" y="941950"/>
                <a:ext cx="1721562" cy="680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r>
                        <a:rPr lang="en-GB" sz="140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4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GB" sz="14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29" name="TextBox 10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286" y="941950"/>
                <a:ext cx="1721562" cy="6805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899716" y="2007511"/>
            <a:ext cx="2662524" cy="1372002"/>
            <a:chOff x="4899716" y="2007511"/>
            <a:chExt cx="2662524" cy="1372002"/>
          </a:xfrm>
        </p:grpSpPr>
        <p:sp>
          <p:nvSpPr>
            <p:cNvPr id="155" name="Curved Right Arrow 154"/>
            <p:cNvSpPr/>
            <p:nvPr/>
          </p:nvSpPr>
          <p:spPr>
            <a:xfrm rot="16200000">
              <a:off x="6090019" y="1366955"/>
              <a:ext cx="342899" cy="1624011"/>
            </a:xfrm>
            <a:prstGeom prst="curved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6" name="TextBox 205"/>
                <p:cNvSpPr txBox="1"/>
                <p:nvPr/>
              </p:nvSpPr>
              <p:spPr>
                <a:xfrm>
                  <a:off x="5427874" y="2350410"/>
                  <a:ext cx="1516376" cy="3452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𝑂h𝑚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206" name="TextBox 2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7874" y="2350410"/>
                  <a:ext cx="1516376" cy="34522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7" name="TextBox 206"/>
                <p:cNvSpPr txBox="1"/>
                <p:nvPr/>
              </p:nvSpPr>
              <p:spPr>
                <a:xfrm>
                  <a:off x="4960695" y="2711756"/>
                  <a:ext cx="2601545" cy="361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𝐼𝐹𝐶𝐿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(1−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𝐼𝐹𝐶𝐿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GB" sz="1400" i="1">
                                    <a:latin typeface="Cambria Math"/>
                                  </a:rPr>
                                  <m:t>𝐹𝐶𝐿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207" name="TextBox 2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0695" y="2711756"/>
                  <a:ext cx="2601545" cy="36170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9" name="TextBox 208"/>
                <p:cNvSpPr txBox="1"/>
                <p:nvPr/>
              </p:nvSpPr>
              <p:spPr>
                <a:xfrm>
                  <a:off x="4899716" y="3017811"/>
                  <a:ext cx="2572691" cy="3617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𝐼𝑆𝐶𝐿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.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(1−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𝐼𝑆𝐶𝐿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𝐼𝑆𝐶𝐿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209" name="TextBox 2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9716" y="3017811"/>
                  <a:ext cx="2572691" cy="36170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7" name="Group 126"/>
          <p:cNvGrpSpPr/>
          <p:nvPr/>
        </p:nvGrpSpPr>
        <p:grpSpPr>
          <a:xfrm>
            <a:off x="328870" y="1017422"/>
            <a:ext cx="4894544" cy="4149121"/>
            <a:chOff x="-871871" y="334449"/>
            <a:chExt cx="4894721" cy="4149539"/>
          </a:xfrm>
        </p:grpSpPr>
        <p:grpSp>
          <p:nvGrpSpPr>
            <p:cNvPr id="128" name="Group 127"/>
            <p:cNvGrpSpPr/>
            <p:nvPr/>
          </p:nvGrpSpPr>
          <p:grpSpPr>
            <a:xfrm>
              <a:off x="251501" y="870095"/>
              <a:ext cx="3771349" cy="2658497"/>
              <a:chOff x="251501" y="870095"/>
              <a:chExt cx="3771349" cy="2658497"/>
            </a:xfrm>
          </p:grpSpPr>
          <p:sp>
            <p:nvSpPr>
              <p:cNvPr id="215" name="Łuk 430"/>
              <p:cNvSpPr/>
              <p:nvPr/>
            </p:nvSpPr>
            <p:spPr>
              <a:xfrm flipH="1">
                <a:off x="251501" y="870095"/>
                <a:ext cx="2725898" cy="2111250"/>
              </a:xfrm>
              <a:prstGeom prst="arc">
                <a:avLst>
                  <a:gd name="adj1" fmla="val 10527099"/>
                  <a:gd name="adj2" fmla="val 1494864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6" name="Łuk 431"/>
              <p:cNvSpPr/>
              <p:nvPr/>
            </p:nvSpPr>
            <p:spPr>
              <a:xfrm>
                <a:off x="1596938" y="925092"/>
                <a:ext cx="825146" cy="2231265"/>
              </a:xfrm>
              <a:prstGeom prst="arc">
                <a:avLst>
                  <a:gd name="adj1" fmla="val 9788502"/>
                  <a:gd name="adj2" fmla="val 16200127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7" name="Łuk 434"/>
              <p:cNvSpPr/>
              <p:nvPr/>
            </p:nvSpPr>
            <p:spPr>
              <a:xfrm>
                <a:off x="1171700" y="912392"/>
                <a:ext cx="1828800" cy="2437705"/>
              </a:xfrm>
              <a:prstGeom prst="arc">
                <a:avLst>
                  <a:gd name="adj1" fmla="val 10962072"/>
                  <a:gd name="adj2" fmla="val 15954773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218" name="Łuk 435"/>
              <p:cNvSpPr/>
              <p:nvPr/>
            </p:nvSpPr>
            <p:spPr>
              <a:xfrm>
                <a:off x="665664" y="874932"/>
                <a:ext cx="3357186" cy="2653660"/>
              </a:xfrm>
              <a:prstGeom prst="arc">
                <a:avLst>
                  <a:gd name="adj1" fmla="val 11056448"/>
                  <a:gd name="adj2" fmla="val 15310688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-871871" y="334449"/>
              <a:ext cx="4434221" cy="4149539"/>
              <a:chOff x="-871871" y="334449"/>
              <a:chExt cx="4434221" cy="4149539"/>
            </a:xfrm>
          </p:grpSpPr>
          <p:sp>
            <p:nvSpPr>
              <p:cNvPr id="130" name="Łuk 306"/>
              <p:cNvSpPr/>
              <p:nvPr/>
            </p:nvSpPr>
            <p:spPr>
              <a:xfrm rot="17468200">
                <a:off x="994591" y="1348434"/>
                <a:ext cx="2966460" cy="1477013"/>
              </a:xfrm>
              <a:prstGeom prst="arc">
                <a:avLst>
                  <a:gd name="adj1" fmla="val 12156700"/>
                  <a:gd name="adj2" fmla="val 13774945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1" name="Łuk 379"/>
              <p:cNvSpPr/>
              <p:nvPr/>
            </p:nvSpPr>
            <p:spPr>
              <a:xfrm rot="4952765" flipH="1">
                <a:off x="1320695" y="2621502"/>
                <a:ext cx="2966460" cy="726479"/>
              </a:xfrm>
              <a:prstGeom prst="arc">
                <a:avLst>
                  <a:gd name="adj1" fmla="val 11442378"/>
                  <a:gd name="adj2" fmla="val 2002129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2" name="Łuk 381"/>
              <p:cNvSpPr/>
              <p:nvPr/>
            </p:nvSpPr>
            <p:spPr>
              <a:xfrm rot="16781744">
                <a:off x="532172" y="1302660"/>
                <a:ext cx="3507906" cy="2242064"/>
              </a:xfrm>
              <a:prstGeom prst="arc">
                <a:avLst>
                  <a:gd name="adj1" fmla="val 11161029"/>
                  <a:gd name="adj2" fmla="val 15741884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133" name="Łuk 382"/>
              <p:cNvSpPr/>
              <p:nvPr/>
            </p:nvSpPr>
            <p:spPr>
              <a:xfrm rot="17159407">
                <a:off x="-412620" y="2284149"/>
                <a:ext cx="2998327" cy="1401352"/>
              </a:xfrm>
              <a:prstGeom prst="arc">
                <a:avLst>
                  <a:gd name="adj1" fmla="val 11762578"/>
                  <a:gd name="adj2" fmla="val 18423276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grpSp>
            <p:nvGrpSpPr>
              <p:cNvPr id="134" name="Group 133"/>
              <p:cNvGrpSpPr/>
              <p:nvPr/>
            </p:nvGrpSpPr>
            <p:grpSpPr>
              <a:xfrm>
                <a:off x="-871871" y="334449"/>
                <a:ext cx="4434221" cy="2133058"/>
                <a:chOff x="-871871" y="334449"/>
                <a:chExt cx="4434221" cy="2133058"/>
              </a:xfrm>
            </p:grpSpPr>
            <p:sp>
              <p:nvSpPr>
                <p:cNvPr id="135" name="Prostokąt 441"/>
                <p:cNvSpPr/>
                <p:nvPr/>
              </p:nvSpPr>
              <p:spPr>
                <a:xfrm rot="5400000">
                  <a:off x="3180496" y="500427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136" name="Łącznik prosty 305"/>
                <p:cNvCxnSpPr/>
                <p:nvPr/>
              </p:nvCxnSpPr>
              <p:spPr>
                <a:xfrm flipV="1">
                  <a:off x="265813" y="825583"/>
                  <a:ext cx="3128642" cy="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7" name="Grupa 313"/>
                <p:cNvGrpSpPr/>
                <p:nvPr/>
              </p:nvGrpSpPr>
              <p:grpSpPr>
                <a:xfrm>
                  <a:off x="163018" y="968004"/>
                  <a:ext cx="222637" cy="222726"/>
                  <a:chOff x="682163" y="743358"/>
                  <a:chExt cx="222637" cy="222726"/>
                </a:xfrm>
              </p:grpSpPr>
              <p:sp>
                <p:nvSpPr>
                  <p:cNvPr id="213" name="Elipsa 314"/>
                  <p:cNvSpPr/>
                  <p:nvPr/>
                </p:nvSpPr>
                <p:spPr>
                  <a:xfrm>
                    <a:off x="682163" y="743447"/>
                    <a:ext cx="222637" cy="222637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214" name="Łącznik prosty ze strzałką 315"/>
                  <p:cNvCxnSpPr/>
                  <p:nvPr/>
                </p:nvCxnSpPr>
                <p:spPr>
                  <a:xfrm flipV="1">
                    <a:off x="793482" y="743358"/>
                    <a:ext cx="0" cy="22261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8" name="Prostokąt 316"/>
                <p:cNvSpPr/>
                <p:nvPr/>
              </p:nvSpPr>
              <p:spPr>
                <a:xfrm rot="5400000">
                  <a:off x="1134155" y="736339"/>
                  <a:ext cx="93814" cy="206046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cxnSp>
              <p:nvCxnSpPr>
                <p:cNvPr id="139" name="Łącznik prosty 317"/>
                <p:cNvCxnSpPr/>
                <p:nvPr/>
              </p:nvCxnSpPr>
              <p:spPr>
                <a:xfrm>
                  <a:off x="270150" y="830527"/>
                  <a:ext cx="0" cy="14108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Pole tekstowe 138"/>
                <p:cNvSpPr txBox="1"/>
                <p:nvPr/>
              </p:nvSpPr>
              <p:spPr>
                <a:xfrm>
                  <a:off x="983034" y="567881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1" name="Pole tekstowe 138"/>
                <p:cNvSpPr txBox="1"/>
                <p:nvPr/>
              </p:nvSpPr>
              <p:spPr>
                <a:xfrm>
                  <a:off x="274337" y="935820"/>
                  <a:ext cx="447579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He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2" name="Pole tekstowe 138"/>
                <p:cNvSpPr txBox="1"/>
                <p:nvPr/>
              </p:nvSpPr>
              <p:spPr>
                <a:xfrm rot="4412333">
                  <a:off x="2696110" y="1560763"/>
                  <a:ext cx="72000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is,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3" name="Pole tekstowe 138"/>
                <p:cNvSpPr txBox="1"/>
                <p:nvPr/>
              </p:nvSpPr>
              <p:spPr>
                <a:xfrm rot="16738579">
                  <a:off x="758431" y="1552825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ify,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44" name="Pole tekstowe 138"/>
                <p:cNvSpPr txBox="1"/>
                <p:nvPr/>
              </p:nvSpPr>
              <p:spPr>
                <a:xfrm rot="17700281">
                  <a:off x="303620" y="1573199"/>
                  <a:ext cx="745066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ifx,b</a:t>
                  </a:r>
                  <a:r>
                    <a:rPr lang="pl-PL" sz="1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ifx,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45" name="Łącznik prosty 392"/>
                <p:cNvCxnSpPr/>
                <p:nvPr/>
              </p:nvCxnSpPr>
              <p:spPr>
                <a:xfrm>
                  <a:off x="272973" y="1190730"/>
                  <a:ext cx="0" cy="1440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Łącznik prosty 393"/>
                <p:cNvCxnSpPr/>
                <p:nvPr/>
              </p:nvCxnSpPr>
              <p:spPr>
                <a:xfrm>
                  <a:off x="2006092" y="1338278"/>
                  <a:ext cx="1555" cy="137057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Łącznik prosty 394"/>
                <p:cNvCxnSpPr/>
                <p:nvPr/>
              </p:nvCxnSpPr>
              <p:spPr>
                <a:xfrm rot="5400000">
                  <a:off x="271146" y="1241726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Łącznik prosty 395"/>
                <p:cNvCxnSpPr/>
                <p:nvPr/>
              </p:nvCxnSpPr>
              <p:spPr>
                <a:xfrm rot="5400000">
                  <a:off x="1998729" y="1392074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9" name="Grupa 396"/>
                <p:cNvGrpSpPr/>
                <p:nvPr/>
              </p:nvGrpSpPr>
              <p:grpSpPr>
                <a:xfrm>
                  <a:off x="1853197" y="965044"/>
                  <a:ext cx="304058" cy="373234"/>
                  <a:chOff x="0" y="0"/>
                  <a:chExt cx="289650" cy="317499"/>
                </a:xfrm>
              </p:grpSpPr>
              <p:sp>
                <p:nvSpPr>
                  <p:cNvPr id="189" name="Elipsa 397"/>
                  <p:cNvSpPr/>
                  <p:nvPr/>
                </p:nvSpPr>
                <p:spPr>
                  <a:xfrm>
                    <a:off x="1650" y="220133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198" name="Prostokąt 398"/>
                  <p:cNvSpPr/>
                  <p:nvPr/>
                </p:nvSpPr>
                <p:spPr>
                  <a:xfrm>
                    <a:off x="0" y="27663"/>
                    <a:ext cx="288376" cy="232833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sp>
                <p:nvSpPr>
                  <p:cNvPr id="210" name="Elipsa 399"/>
                  <p:cNvSpPr/>
                  <p:nvPr/>
                </p:nvSpPr>
                <p:spPr>
                  <a:xfrm>
                    <a:off x="1143" y="0"/>
                    <a:ext cx="288000" cy="97366"/>
                  </a:xfrm>
                  <a:prstGeom prst="ellips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pl-PL"/>
                  </a:p>
                </p:txBody>
              </p:sp>
              <p:cxnSp>
                <p:nvCxnSpPr>
                  <p:cNvPr id="211" name="Łącznik prosty 400"/>
                  <p:cNvCxnSpPr/>
                  <p:nvPr/>
                </p:nvCxnSpPr>
                <p:spPr>
                  <a:xfrm>
                    <a:off x="289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212" name="Łącznik prosty 401"/>
                  <p:cNvCxnSpPr/>
                  <p:nvPr/>
                </p:nvCxnSpPr>
                <p:spPr>
                  <a:xfrm>
                    <a:off x="1143" y="48599"/>
                    <a:ext cx="507" cy="22010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  <p:sp>
              <p:nvSpPr>
                <p:cNvPr id="150" name="Pole tekstowe 138"/>
                <p:cNvSpPr txBox="1"/>
                <p:nvPr/>
              </p:nvSpPr>
              <p:spPr>
                <a:xfrm>
                  <a:off x="1804586" y="1062648"/>
                  <a:ext cx="412115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c</a:t>
                  </a:r>
                  <a:r>
                    <a:rPr lang="pl-PL" sz="1000" i="1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51" name="Łącznik prosty 403"/>
                <p:cNvCxnSpPr/>
                <p:nvPr/>
              </p:nvCxnSpPr>
              <p:spPr>
                <a:xfrm>
                  <a:off x="2001487" y="831029"/>
                  <a:ext cx="0" cy="20100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Pole tekstowe 138"/>
                <p:cNvSpPr txBox="1"/>
                <p:nvPr/>
              </p:nvSpPr>
              <p:spPr>
                <a:xfrm rot="16941968">
                  <a:off x="1191993" y="1596966"/>
                  <a:ext cx="622248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(</a:t>
                  </a: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i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1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)</a:t>
                  </a:r>
                  <a:r>
                    <a:rPr lang="pl-PL" sz="1000" i="1" baseline="30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2</a:t>
                  </a:r>
                  <a:r>
                    <a:rPr lang="pl-PL" sz="1000" i="1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R</a:t>
                  </a:r>
                  <a:r>
                    <a:rPr lang="pl-PL" sz="1000" baseline="-25000" dirty="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endParaRPr lang="pl-PL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53" name="Pole tekstowe 138"/>
                <p:cNvSpPr txBox="1"/>
                <p:nvPr/>
              </p:nvSpPr>
              <p:spPr>
                <a:xfrm>
                  <a:off x="3007348" y="334449"/>
                  <a:ext cx="440702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10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k</a:t>
                  </a:r>
                  <a:r>
                    <a:rPr lang="pl-PL" sz="10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th,</a:t>
                  </a:r>
                  <a:r>
                    <a:rPr lang="pl-PL" sz="10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1,3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56" name="Łącznik prosty 440"/>
                <p:cNvCxnSpPr/>
                <p:nvPr/>
              </p:nvCxnSpPr>
              <p:spPr>
                <a:xfrm rot="5400000">
                  <a:off x="3020969" y="511389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Łącznik prosty 442"/>
                <p:cNvCxnSpPr/>
                <p:nvPr/>
              </p:nvCxnSpPr>
              <p:spPr>
                <a:xfrm>
                  <a:off x="3325147" y="601242"/>
                  <a:ext cx="23720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cxnSp>
              <p:nvCxnSpPr>
                <p:cNvPr id="161" name="Łącznik prosty 449"/>
                <p:cNvCxnSpPr/>
                <p:nvPr/>
              </p:nvCxnSpPr>
              <p:spPr>
                <a:xfrm>
                  <a:off x="2931116" y="567881"/>
                  <a:ext cx="0" cy="50527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Pole tekstowe 465"/>
                <p:cNvSpPr txBox="1"/>
                <p:nvPr/>
              </p:nvSpPr>
              <p:spPr>
                <a:xfrm>
                  <a:off x="-871871" y="553193"/>
                  <a:ext cx="1263650" cy="5651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Thermal</a:t>
                  </a:r>
                  <a:b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a:br>
                  <a:r>
                    <a:rPr lang="en-US" sz="12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Sub-network</a:t>
                  </a:r>
                  <a:endParaRPr lang="pl-PL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65" name="Łącznik prosty 294"/>
                <p:cNvCxnSpPr/>
                <p:nvPr/>
              </p:nvCxnSpPr>
              <p:spPr>
                <a:xfrm rot="5400000">
                  <a:off x="3020969" y="979145"/>
                  <a:ext cx="0" cy="1797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Łącznik prosty 295"/>
                <p:cNvCxnSpPr/>
                <p:nvPr/>
              </p:nvCxnSpPr>
              <p:spPr>
                <a:xfrm>
                  <a:off x="3149260" y="1073151"/>
                  <a:ext cx="23685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  <p:sp>
              <p:nvSpPr>
                <p:cNvPr id="167" name="Romb 284"/>
                <p:cNvSpPr/>
                <p:nvPr/>
              </p:nvSpPr>
              <p:spPr>
                <a:xfrm rot="1049672">
                  <a:off x="436047" y="202839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68" name="Pole tekstowe 138"/>
                <p:cNvSpPr txBox="1"/>
                <p:nvPr/>
              </p:nvSpPr>
              <p:spPr>
                <a:xfrm rot="1062629">
                  <a:off x="384796" y="207561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75" name="Romb 286"/>
                <p:cNvSpPr/>
                <p:nvPr/>
              </p:nvSpPr>
              <p:spPr>
                <a:xfrm rot="244534">
                  <a:off x="982406" y="2089920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76" name="Pole tekstowe 138"/>
                <p:cNvSpPr txBox="1"/>
                <p:nvPr/>
              </p:nvSpPr>
              <p:spPr>
                <a:xfrm rot="257491">
                  <a:off x="931155" y="2137135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79" name="Romb 288"/>
                <p:cNvSpPr/>
                <p:nvPr/>
              </p:nvSpPr>
              <p:spPr>
                <a:xfrm rot="20922022">
                  <a:off x="2830256" y="1981876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82" name="Pole tekstowe 138"/>
                <p:cNvSpPr txBox="1"/>
                <p:nvPr/>
              </p:nvSpPr>
              <p:spPr>
                <a:xfrm rot="20934979">
                  <a:off x="2779005" y="2029091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=0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86" name="Romb 290"/>
                <p:cNvSpPr/>
                <p:nvPr/>
              </p:nvSpPr>
              <p:spPr>
                <a:xfrm rot="21396244">
                  <a:off x="1427270" y="2107507"/>
                  <a:ext cx="360000" cy="360000"/>
                </a:xfrm>
                <a:prstGeom prst="diamond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pl-PL"/>
                </a:p>
              </p:txBody>
            </p:sp>
            <p:sp>
              <p:nvSpPr>
                <p:cNvPr id="188" name="Pole tekstowe 138"/>
                <p:cNvSpPr txBox="1"/>
                <p:nvPr/>
              </p:nvSpPr>
              <p:spPr>
                <a:xfrm rot="21409201">
                  <a:off x="1376019" y="2154722"/>
                  <a:ext cx="454940" cy="28800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pl-PL" sz="900" i="1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q</a:t>
                  </a:r>
                  <a:r>
                    <a:rPr lang="pl-PL" sz="900" i="1" baseline="-250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1</a:t>
                  </a:r>
                  <a:r>
                    <a:rPr lang="pl-PL" sz="900"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</a:rPr>
                    <a:t>=1</a:t>
                  </a:r>
                  <a:endParaRPr lang="pl-PL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</p:grpSp>
      </p:grpSp>
      <p:pic>
        <p:nvPicPr>
          <p:cNvPr id="232" name="Picture 231" descr="Screen Clippi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1" b="-6243"/>
          <a:stretch/>
        </p:blipFill>
        <p:spPr>
          <a:xfrm>
            <a:off x="3341537" y="3627040"/>
            <a:ext cx="5510101" cy="237010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90313" y="931585"/>
            <a:ext cx="3966431" cy="1764648"/>
            <a:chOff x="7834492" y="1017422"/>
            <a:chExt cx="3966431" cy="1764648"/>
          </a:xfrm>
        </p:grpSpPr>
        <p:grpSp>
          <p:nvGrpSpPr>
            <p:cNvPr id="7" name="Group 6"/>
            <p:cNvGrpSpPr/>
            <p:nvPr/>
          </p:nvGrpSpPr>
          <p:grpSpPr>
            <a:xfrm>
              <a:off x="7834492" y="1500204"/>
              <a:ext cx="3966431" cy="1281866"/>
              <a:chOff x="7834492" y="1500204"/>
              <a:chExt cx="3966431" cy="128186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7834492" y="1500204"/>
                <a:ext cx="3965436" cy="1281866"/>
                <a:chOff x="6551651" y="3848053"/>
                <a:chExt cx="3965436" cy="1281866"/>
              </a:xfrm>
            </p:grpSpPr>
            <p:sp>
              <p:nvSpPr>
                <p:cNvPr id="59" name="Parallelogram 58"/>
                <p:cNvSpPr/>
                <p:nvPr/>
              </p:nvSpPr>
              <p:spPr>
                <a:xfrm rot="5400000" flipV="1">
                  <a:off x="9758013" y="4089267"/>
                  <a:ext cx="990765" cy="527382"/>
                </a:xfrm>
                <a:prstGeom prst="parallelogram">
                  <a:avLst>
                    <a:gd name="adj" fmla="val 111957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6759306" y="4463204"/>
                  <a:ext cx="3230398" cy="385137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7286689" y="3852810"/>
                  <a:ext cx="323039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 flipV="1">
                  <a:off x="7518221" y="3848053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 flipV="1">
                  <a:off x="7251522" y="3857578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flipV="1">
                  <a:off x="6768831" y="3857581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 flipV="1">
                  <a:off x="7016405" y="3857578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flipV="1">
                  <a:off x="8020460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flipV="1">
                  <a:off x="7753761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flipV="1">
                  <a:off x="8514019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flipV="1">
                  <a:off x="8247320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 flipV="1">
                  <a:off x="9010192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flipV="1">
                  <a:off x="8743493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 flipV="1">
                  <a:off x="9506342" y="3849419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flipV="1">
                  <a:off x="9239643" y="3858944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flipV="1">
                  <a:off x="9742286" y="3860307"/>
                  <a:ext cx="527383" cy="605629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flipV="1">
                  <a:off x="7022997" y="4463210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 flipV="1">
                  <a:off x="7267562" y="4470352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 flipV="1">
                  <a:off x="7518644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flipV="1">
                  <a:off x="7760624" y="4465936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flipV="1">
                  <a:off x="8027747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 flipV="1">
                  <a:off x="8256845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flipV="1">
                  <a:off x="8522650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flipV="1">
                  <a:off x="8753018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flipV="1">
                  <a:off x="9016709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9239643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>
                <a:xfrm flipV="1">
                  <a:off x="9503334" y="4477501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 flipV="1">
                  <a:off x="9767026" y="4465936"/>
                  <a:ext cx="0" cy="3708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2" name="TextBox 201"/>
                    <p:cNvSpPr txBox="1"/>
                    <p:nvPr/>
                  </p:nvSpPr>
                  <p:spPr>
                    <a:xfrm>
                      <a:off x="6551651" y="4820834"/>
                      <a:ext cx="401072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2" name="TextBox 20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51651" y="4820834"/>
                      <a:ext cx="401072" cy="307777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3" name="TextBox 202"/>
                    <p:cNvSpPr txBox="1"/>
                    <p:nvPr/>
                  </p:nvSpPr>
                  <p:spPr>
                    <a:xfrm>
                      <a:off x="6831986" y="4820833"/>
                      <a:ext cx="405239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3" name="TextBox 20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31986" y="4820833"/>
                      <a:ext cx="405239" cy="307777"/>
                    </a:xfrm>
                    <a:prstGeom prst="rect">
                      <a:avLst/>
                    </a:prstGeom>
                    <a:blipFill rotWithShape="0">
                      <a:blip r:embed="rId9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4" name="TextBox 203"/>
                    <p:cNvSpPr txBox="1"/>
                    <p:nvPr/>
                  </p:nvSpPr>
                  <p:spPr>
                    <a:xfrm>
                      <a:off x="8088836" y="4822142"/>
                      <a:ext cx="380873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4" name="TextBox 20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88836" y="4822142"/>
                      <a:ext cx="380873" cy="307777"/>
                    </a:xfrm>
                    <a:prstGeom prst="rect">
                      <a:avLst/>
                    </a:prstGeom>
                    <a:blipFill rotWithShape="0">
                      <a:blip r:embed="rId10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5" name="TextBox 204"/>
                    <p:cNvSpPr txBox="1"/>
                    <p:nvPr/>
                  </p:nvSpPr>
                  <p:spPr>
                    <a:xfrm>
                      <a:off x="9808545" y="4811307"/>
                      <a:ext cx="411844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oMath>
                        </m:oMathPara>
                      </a14:m>
                      <a:endParaRPr lang="en-GB" dirty="0"/>
                    </a:p>
                  </p:txBody>
                </p:sp>
              </mc:Choice>
              <mc:Fallback xmlns="">
                <p:sp>
                  <p:nvSpPr>
                    <p:cNvPr id="205" name="TextBox 20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808545" y="4811307"/>
                      <a:ext cx="411844" cy="307777"/>
                    </a:xfrm>
                    <a:prstGeom prst="rect">
                      <a:avLst/>
                    </a:prstGeom>
                    <a:blipFill rotWithShape="0">
                      <a:blip r:embed="rId11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pl-P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19" name="Oval 218"/>
              <p:cNvSpPr/>
              <p:nvPr/>
            </p:nvSpPr>
            <p:spPr>
              <a:xfrm>
                <a:off x="11297285" y="210195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11378090" y="202114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11303534" y="2245772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11385742" y="2164783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11470070" y="2083794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11457219" y="1943037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11557063" y="1984117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11545646" y="185812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7" name="Oval 226"/>
              <p:cNvSpPr/>
              <p:nvPr/>
            </p:nvSpPr>
            <p:spPr>
              <a:xfrm>
                <a:off x="11647063" y="1889532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8" name="Oval 227"/>
              <p:cNvSpPr/>
              <p:nvPr/>
            </p:nvSpPr>
            <p:spPr>
              <a:xfrm>
                <a:off x="11627787" y="176220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29" name="Oval 228"/>
              <p:cNvSpPr/>
              <p:nvPr/>
            </p:nvSpPr>
            <p:spPr>
              <a:xfrm>
                <a:off x="11704697" y="1672398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30" name="Oval 229"/>
              <p:cNvSpPr/>
              <p:nvPr/>
            </p:nvSpPr>
            <p:spPr>
              <a:xfrm>
                <a:off x="11710923" y="1810763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233" name="Rectangle 232"/>
            <p:cNvSpPr/>
            <p:nvPr/>
          </p:nvSpPr>
          <p:spPr>
            <a:xfrm>
              <a:off x="9489762" y="1017422"/>
              <a:ext cx="10567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ANSYS</a:t>
              </a:r>
              <a:r>
                <a:rPr lang="en-GB" dirty="0" smtClean="0"/>
                <a:t>*</a:t>
              </a:r>
              <a:endParaRPr lang="pl-PL" dirty="0" smtClean="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5985418" y="1541396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800" dirty="0" smtClean="0"/>
              <a:t>?</a:t>
            </a:r>
            <a:endParaRPr lang="pl-PL" sz="32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-174905" y="3329608"/>
            <a:ext cx="5412703" cy="2156613"/>
            <a:chOff x="-174905" y="3329608"/>
            <a:chExt cx="5412703" cy="2156613"/>
          </a:xfrm>
        </p:grpSpPr>
        <p:grpSp>
          <p:nvGrpSpPr>
            <p:cNvPr id="5" name="Group 4"/>
            <p:cNvGrpSpPr/>
            <p:nvPr/>
          </p:nvGrpSpPr>
          <p:grpSpPr>
            <a:xfrm>
              <a:off x="-174905" y="3329608"/>
              <a:ext cx="5412703" cy="1861700"/>
              <a:chOff x="-174905" y="3329608"/>
              <a:chExt cx="5412703" cy="1861700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35056" y="3329608"/>
                <a:ext cx="4538555" cy="724533"/>
                <a:chOff x="2413597" y="3049908"/>
                <a:chExt cx="4538555" cy="724533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2413597" y="3049908"/>
                  <a:ext cx="4538555" cy="724533"/>
                  <a:chOff x="-1052434" y="2668430"/>
                  <a:chExt cx="4538584" cy="725141"/>
                </a:xfrm>
              </p:grpSpPr>
              <p:sp>
                <p:nvSpPr>
                  <p:cNvPr id="51" name="Pole tekstowe 169"/>
                  <p:cNvSpPr txBox="1"/>
                  <p:nvPr/>
                </p:nvSpPr>
                <p:spPr>
                  <a:xfrm>
                    <a:off x="-1052434" y="2828421"/>
                    <a:ext cx="1263650" cy="56515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Electrical</a:t>
                    </a:r>
                    <a:b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</a:br>
                    <a:r>
                      <a:rPr kumimoji="0" lang="en-US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5B9BD5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Sub-network</a:t>
                    </a:r>
                    <a:endParaRPr kumimoji="0" lang="pl-PL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119504" y="2668430"/>
                    <a:ext cx="3366646" cy="720727"/>
                    <a:chOff x="119504" y="2668430"/>
                    <a:chExt cx="3366646" cy="720727"/>
                  </a:xfrm>
                </p:grpSpPr>
                <p:grpSp>
                  <p:nvGrpSpPr>
                    <p:cNvPr id="53" name="Grupa 318"/>
                    <p:cNvGrpSpPr/>
                    <p:nvPr/>
                  </p:nvGrpSpPr>
                  <p:grpSpPr>
                    <a:xfrm>
                      <a:off x="676324" y="2956424"/>
                      <a:ext cx="415926" cy="215900"/>
                      <a:chOff x="0" y="0"/>
                      <a:chExt cx="540630" cy="222350"/>
                    </a:xfrm>
                  </p:grpSpPr>
                  <p:sp>
                    <p:nvSpPr>
                      <p:cNvPr id="62" name="Łuk 319"/>
                      <p:cNvSpPr/>
                      <p:nvPr/>
                    </p:nvSpPr>
                    <p:spPr>
                      <a:xfrm>
                        <a:off x="0" y="635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63" name="Łuk 320"/>
                      <p:cNvSpPr/>
                      <p:nvPr/>
                    </p:nvSpPr>
                    <p:spPr>
                      <a:xfrm>
                        <a:off x="180210" y="3175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  <p:sp>
                    <p:nvSpPr>
                      <p:cNvPr id="64" name="Łuk 321"/>
                      <p:cNvSpPr/>
                      <p:nvPr/>
                    </p:nvSpPr>
                    <p:spPr>
                      <a:xfrm>
                        <a:off x="360420" y="0"/>
                        <a:ext cx="180210" cy="216000"/>
                      </a:xfrm>
                      <a:prstGeom prst="arc">
                        <a:avLst>
                          <a:gd name="adj1" fmla="val 10877445"/>
                          <a:gd name="adj2" fmla="val 0"/>
                        </a:avLst>
                      </a:prstGeom>
                      <a:noFill/>
                      <a:ln w="19050" cap="flat" cmpd="sng" algn="ctr">
                        <a:solidFill>
                          <a:srgbClr val="5B9BD5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pl-PL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endParaRPr>
                      </a:p>
                    </p:txBody>
                  </p:sp>
                </p:grpSp>
                <p:cxnSp>
                  <p:nvCxnSpPr>
                    <p:cNvPr id="54" name="Łącznik prosty 322"/>
                    <p:cNvCxnSpPr/>
                    <p:nvPr/>
                  </p:nvCxnSpPr>
                  <p:spPr>
                    <a:xfrm flipH="1">
                      <a:off x="1092250" y="3061047"/>
                      <a:ext cx="239390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55" name="Łącznik prosty 323"/>
                    <p:cNvCxnSpPr/>
                    <p:nvPr/>
                  </p:nvCxnSpPr>
                  <p:spPr>
                    <a:xfrm flipH="1" flipV="1">
                      <a:off x="381676" y="3059201"/>
                      <a:ext cx="29464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</p:cxnSp>
                <p:sp>
                  <p:nvSpPr>
                    <p:cNvPr id="56" name="Pole tekstowe 138"/>
                    <p:cNvSpPr txBox="1"/>
                    <p:nvPr/>
                  </p:nvSpPr>
                  <p:spPr>
                    <a:xfrm>
                      <a:off x="691610" y="2668430"/>
                      <a:ext cx="412115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L</a:t>
                      </a:r>
                      <a:r>
                        <a:rPr lang="en-GB" sz="1000" kern="0" baseline="-25000" noProof="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kumimoji="0" lang="pl-PL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57" name="Pole tekstowe 138"/>
                    <p:cNvSpPr txBox="1"/>
                    <p:nvPr/>
                  </p:nvSpPr>
                  <p:spPr>
                    <a:xfrm>
                      <a:off x="1470608" y="3077572"/>
                      <a:ext cx="412115" cy="31158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R</a:t>
                      </a:r>
                      <a:r>
                        <a:rPr lang="pl-PL" sz="1000" kern="0" baseline="-25000" dirty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b</a:t>
                      </a:r>
                      <a:endParaRPr kumimoji="0" lang="pl-PL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58" name="Pole tekstowe 138"/>
                    <p:cNvSpPr txBox="1"/>
                    <p:nvPr/>
                  </p:nvSpPr>
                  <p:spPr>
                    <a:xfrm>
                      <a:off x="1851924" y="2795922"/>
                      <a:ext cx="412115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i</a:t>
                      </a:r>
                      <a:r>
                        <a:rPr kumimoji="0" lang="en-GB" sz="1000" b="0" i="1" u="none" strike="noStrike" kern="0" cap="none" spc="0" normalizeH="0" baseline="-2500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b</a:t>
                      </a:r>
                      <a:endParaRPr kumimoji="0" lang="pl-PL" sz="12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p:txBody>
                </p:sp>
                <p:sp>
                  <p:nvSpPr>
                    <p:cNvPr id="60" name="Prostokąt 404"/>
                    <p:cNvSpPr/>
                    <p:nvPr/>
                  </p:nvSpPr>
                  <p:spPr>
                    <a:xfrm rot="5400000">
                      <a:off x="1571223" y="2896177"/>
                      <a:ext cx="151130" cy="315595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rgbClr val="5B9BD5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cxnSp>
                  <p:nvCxnSpPr>
                    <p:cNvPr id="61" name="Łącznik prosty 299"/>
                    <p:cNvCxnSpPr/>
                    <p:nvPr/>
                  </p:nvCxnSpPr>
                  <p:spPr>
                    <a:xfrm>
                      <a:off x="119504" y="3061290"/>
                      <a:ext cx="215900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5B9BD5"/>
                      </a:solidFill>
                      <a:prstDash val="sysDash"/>
                      <a:miter lim="800000"/>
                    </a:ln>
                    <a:effectLst/>
                  </p:spPr>
                </p:cxnSp>
              </p:grpSp>
            </p:grpSp>
            <p:cxnSp>
              <p:nvCxnSpPr>
                <p:cNvPr id="50" name="Łącznik prosty ze strzałką 324"/>
                <p:cNvCxnSpPr/>
                <p:nvPr/>
              </p:nvCxnSpPr>
              <p:spPr>
                <a:xfrm>
                  <a:off x="5450417" y="3440114"/>
                  <a:ext cx="114300" cy="3175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65" name="Group 64"/>
              <p:cNvGrpSpPr/>
              <p:nvPr/>
            </p:nvGrpSpPr>
            <p:grpSpPr>
              <a:xfrm>
                <a:off x="-174905" y="3491414"/>
                <a:ext cx="5412703" cy="1699894"/>
                <a:chOff x="-1361169" y="2802151"/>
                <a:chExt cx="5412746" cy="1700410"/>
              </a:xfrm>
            </p:grpSpPr>
            <p:grpSp>
              <p:nvGrpSpPr>
                <p:cNvPr id="66" name="Group 65"/>
                <p:cNvGrpSpPr/>
                <p:nvPr/>
              </p:nvGrpSpPr>
              <p:grpSpPr>
                <a:xfrm>
                  <a:off x="105370" y="2802151"/>
                  <a:ext cx="3946207" cy="1700410"/>
                  <a:chOff x="105370" y="2802151"/>
                  <a:chExt cx="3946207" cy="1700410"/>
                </a:xfrm>
              </p:grpSpPr>
              <p:sp>
                <p:nvSpPr>
                  <p:cNvPr id="68" name="Pole tekstowe 138"/>
                  <p:cNvSpPr txBox="1"/>
                  <p:nvPr/>
                </p:nvSpPr>
                <p:spPr>
                  <a:xfrm rot="2283902">
                    <a:off x="1488810" y="3453972"/>
                    <a:ext cx="531858" cy="28800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pl-PL" sz="1000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M</a:t>
                    </a:r>
                    <a:r>
                      <a:rPr lang="pl-PL" sz="1000" i="1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if,y,</a:t>
                    </a:r>
                    <a:r>
                      <a:rPr lang="pl-PL" sz="1000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1</a:t>
                    </a:r>
                    <a:r>
                      <a:rPr lang="pl-PL" sz="1000" i="1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,</a:t>
                    </a:r>
                    <a:r>
                      <a:rPr lang="pl-PL" sz="1000" baseline="-25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a:t>1</a:t>
                    </a:r>
                    <a:endParaRPr lang="pl-PL" sz="12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105370" y="2802151"/>
                    <a:ext cx="3946207" cy="1700410"/>
                    <a:chOff x="105370" y="2802151"/>
                    <a:chExt cx="3946207" cy="1700410"/>
                  </a:xfrm>
                </p:grpSpPr>
                <p:sp>
                  <p:nvSpPr>
                    <p:cNvPr id="70" name="Pole tekstowe 138"/>
                    <p:cNvSpPr txBox="1"/>
                    <p:nvPr/>
                  </p:nvSpPr>
                  <p:spPr>
                    <a:xfrm>
                      <a:off x="2862516" y="3827006"/>
                      <a:ext cx="432000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L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is,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Pole tekstowe 138"/>
                    <p:cNvSpPr txBox="1"/>
                    <p:nvPr/>
                  </p:nvSpPr>
                  <p:spPr>
                    <a:xfrm rot="1423104">
                      <a:off x="2573249" y="3522062"/>
                      <a:ext cx="531858" cy="2880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M</a:t>
                      </a:r>
                      <a:r>
                        <a:rPr lang="pl-PL" sz="1000" i="1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is,</a:t>
                      </a:r>
                      <a:r>
                        <a:rPr lang="pl-PL" sz="1000" baseline="-25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1,1</a:t>
                      </a:r>
                      <a:endParaRPr lang="pl-PL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105370" y="2802151"/>
                      <a:ext cx="3946207" cy="1700410"/>
                      <a:chOff x="105370" y="2802151"/>
                      <a:chExt cx="3946207" cy="1700410"/>
                    </a:xfrm>
                  </p:grpSpPr>
                  <p:grpSp>
                    <p:nvGrpSpPr>
                      <p:cNvPr id="73" name="Grupa 342"/>
                      <p:cNvGrpSpPr/>
                      <p:nvPr/>
                    </p:nvGrpSpPr>
                    <p:grpSpPr>
                      <a:xfrm>
                        <a:off x="1467775" y="3782539"/>
                        <a:ext cx="690750" cy="474664"/>
                        <a:chOff x="1706036" y="2000333"/>
                        <a:chExt cx="690750" cy="474664"/>
                      </a:xfrm>
                    </p:grpSpPr>
                    <p:grpSp>
                      <p:nvGrpSpPr>
                        <p:cNvPr id="115" name="Grupa 343"/>
                        <p:cNvGrpSpPr/>
                        <p:nvPr/>
                      </p:nvGrpSpPr>
                      <p:grpSpPr>
                        <a:xfrm>
                          <a:off x="1843700" y="2000333"/>
                          <a:ext cx="415926" cy="215900"/>
                          <a:chOff x="0" y="0"/>
                          <a:chExt cx="540630" cy="222350"/>
                        </a:xfrm>
                      </p:grpSpPr>
                      <p:sp>
                        <p:nvSpPr>
                          <p:cNvPr id="124" name="Łuk 352"/>
                          <p:cNvSpPr/>
                          <p:nvPr/>
                        </p:nvSpPr>
                        <p:spPr>
                          <a:xfrm>
                            <a:off x="0" y="6350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125" name="Łuk 353"/>
                          <p:cNvSpPr/>
                          <p:nvPr/>
                        </p:nvSpPr>
                        <p:spPr>
                          <a:xfrm>
                            <a:off x="180210" y="3175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126" name="Łuk 354"/>
                          <p:cNvSpPr/>
                          <p:nvPr/>
                        </p:nvSpPr>
                        <p:spPr>
                          <a:xfrm>
                            <a:off x="360420" y="0"/>
                            <a:ext cx="180210" cy="216000"/>
                          </a:xfrm>
                          <a:prstGeom prst="arc">
                            <a:avLst>
                              <a:gd name="adj1" fmla="val 10877445"/>
                              <a:gd name="adj2" fmla="val 0"/>
                            </a:avLst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</p:grpSp>
                    <p:sp>
                      <p:nvSpPr>
                        <p:cNvPr id="116" name="Prostokąt 344"/>
                        <p:cNvSpPr/>
                        <p:nvPr/>
                      </p:nvSpPr>
                      <p:spPr>
                        <a:xfrm rot="5400000">
                          <a:off x="1974934" y="2241634"/>
                          <a:ext cx="151130" cy="315595"/>
                        </a:xfrm>
                        <a:prstGeom prst="rect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cxnSp>
                      <p:nvCxnSpPr>
                        <p:cNvPr id="117" name="Łącznik prosty 345"/>
                        <p:cNvCxnSpPr/>
                        <p:nvPr/>
                      </p:nvCxnSpPr>
                      <p:spPr>
                        <a:xfrm flipH="1">
                          <a:off x="1714500" y="2104434"/>
                          <a:ext cx="137667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18" name="Łącznik prosty 346"/>
                        <p:cNvCxnSpPr/>
                        <p:nvPr/>
                      </p:nvCxnSpPr>
                      <p:spPr>
                        <a:xfrm flipH="1">
                          <a:off x="2259626" y="2097704"/>
                          <a:ext cx="137160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19" name="Łącznik prosty 347"/>
                        <p:cNvCxnSpPr/>
                        <p:nvPr/>
                      </p:nvCxnSpPr>
                      <p:spPr>
                        <a:xfrm flipH="1">
                          <a:off x="1706036" y="2409234"/>
                          <a:ext cx="180000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0" name="Łącznik prosty 348"/>
                        <p:cNvCxnSpPr/>
                        <p:nvPr/>
                      </p:nvCxnSpPr>
                      <p:spPr>
                        <a:xfrm flipH="1" flipV="1">
                          <a:off x="1714500" y="2097203"/>
                          <a:ext cx="0" cy="32400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1" name="Łącznik prosty 349"/>
                        <p:cNvCxnSpPr/>
                        <p:nvPr/>
                      </p:nvCxnSpPr>
                      <p:spPr>
                        <a:xfrm flipH="1">
                          <a:off x="2215811" y="2409255"/>
                          <a:ext cx="179705" cy="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2" name="Łącznik prosty 350"/>
                        <p:cNvCxnSpPr/>
                        <p:nvPr/>
                      </p:nvCxnSpPr>
                      <p:spPr>
                        <a:xfrm flipH="1" flipV="1">
                          <a:off x="2387600" y="2097203"/>
                          <a:ext cx="0" cy="324000"/>
                        </a:xfrm>
                        <a:prstGeom prst="line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</a:ln>
                        <a:effectLst/>
                      </p:spPr>
                    </p:cxnSp>
                    <p:cxnSp>
                      <p:nvCxnSpPr>
                        <p:cNvPr id="123" name="Łącznik prosty ze strzałką 351"/>
                        <p:cNvCxnSpPr/>
                        <p:nvPr/>
                      </p:nvCxnSpPr>
                      <p:spPr>
                        <a:xfrm rot="5400000" flipH="1">
                          <a:off x="2328693" y="2269054"/>
                          <a:ext cx="114300" cy="3175"/>
                        </a:xfrm>
                        <a:prstGeom prst="straightConnector1">
                          <a:avLst/>
                        </a:prstGeom>
                        <a:noFill/>
                        <a:ln w="19050" cap="flat" cmpd="sng" algn="ctr">
                          <a:solidFill>
                            <a:srgbClr val="7030A0"/>
                          </a:solidFill>
                          <a:prstDash val="solid"/>
                          <a:miter lim="800000"/>
                          <a:headEnd type="none" w="med" len="med"/>
                          <a:tailEnd type="triangle" w="med" len="med"/>
                        </a:ln>
                        <a:effectLst/>
                      </p:spPr>
                    </p:cxnSp>
                  </p:grpSp>
                  <p:sp>
                    <p:nvSpPr>
                      <p:cNvPr id="74" name="Pole tekstowe 138"/>
                      <p:cNvSpPr txBox="1"/>
                      <p:nvPr/>
                    </p:nvSpPr>
                    <p:spPr>
                      <a:xfrm>
                        <a:off x="1596938" y="3823676"/>
                        <a:ext cx="432000" cy="28800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pl-PL" sz="1000" i="1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L</a:t>
                        </a:r>
                        <a:r>
                          <a:rPr lang="pl-PL" sz="1000" i="1" baseline="-25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if,y,</a:t>
                        </a:r>
                        <a:r>
                          <a:rPr lang="pl-PL" sz="1000" baseline="-250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rPr>
                          <a:t>1</a:t>
                        </a:r>
                        <a:endParaRPr lang="pl-PL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75" name="Group 74"/>
                      <p:cNvGrpSpPr/>
                      <p:nvPr/>
                    </p:nvGrpSpPr>
                    <p:grpSpPr>
                      <a:xfrm>
                        <a:off x="105370" y="2802151"/>
                        <a:ext cx="3946207" cy="1700410"/>
                        <a:chOff x="105370" y="2802151"/>
                        <a:chExt cx="3946207" cy="1700410"/>
                      </a:xfrm>
                    </p:grpSpPr>
                    <p:grpSp>
                      <p:nvGrpSpPr>
                        <p:cNvPr id="76" name="Grupa 357"/>
                        <p:cNvGrpSpPr/>
                        <p:nvPr/>
                      </p:nvGrpSpPr>
                      <p:grpSpPr>
                        <a:xfrm>
                          <a:off x="105370" y="3782539"/>
                          <a:ext cx="690750" cy="474664"/>
                          <a:chOff x="1706036" y="2000333"/>
                          <a:chExt cx="690750" cy="474664"/>
                        </a:xfrm>
                      </p:grpSpPr>
                      <p:grpSp>
                        <p:nvGrpSpPr>
                          <p:cNvPr id="103" name="Grupa 358"/>
                          <p:cNvGrpSpPr/>
                          <p:nvPr/>
                        </p:nvGrpSpPr>
                        <p:grpSpPr>
                          <a:xfrm>
                            <a:off x="1843700" y="2000333"/>
                            <a:ext cx="415926" cy="215900"/>
                            <a:chOff x="0" y="0"/>
                            <a:chExt cx="540630" cy="222350"/>
                          </a:xfrm>
                        </p:grpSpPr>
                        <p:sp>
                          <p:nvSpPr>
                            <p:cNvPr id="112" name="Łuk 367"/>
                            <p:cNvSpPr/>
                            <p:nvPr/>
                          </p:nvSpPr>
                          <p:spPr>
                            <a:xfrm>
                              <a:off x="0" y="635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13" name="Łuk 368"/>
                            <p:cNvSpPr/>
                            <p:nvPr/>
                          </p:nvSpPr>
                          <p:spPr>
                            <a:xfrm>
                              <a:off x="180210" y="3175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  <p:sp>
                          <p:nvSpPr>
                            <p:cNvPr id="114" name="Łuk 369"/>
                            <p:cNvSpPr/>
                            <p:nvPr/>
                          </p:nvSpPr>
                          <p:spPr>
                            <a:xfrm>
                              <a:off x="360420" y="0"/>
                              <a:ext cx="180210" cy="216000"/>
                            </a:xfrm>
                            <a:prstGeom prst="arc">
                              <a:avLst>
                                <a:gd name="adj1" fmla="val 10877445"/>
                                <a:gd name="adj2" fmla="val 0"/>
                              </a:avLst>
                            </a:prstGeom>
                            <a:noFill/>
                            <a:ln w="19050" cap="flat" cmpd="sng" algn="ctr">
                              <a:solidFill>
                                <a:srgbClr val="7030A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</p:grpSp>
                      <p:sp>
                        <p:nvSpPr>
                          <p:cNvPr id="104" name="Prostokąt 359"/>
                          <p:cNvSpPr/>
                          <p:nvPr/>
                        </p:nvSpPr>
                        <p:spPr>
                          <a:xfrm rot="5400000">
                            <a:off x="1974934" y="2241634"/>
                            <a:ext cx="151130" cy="315595"/>
                          </a:xfrm>
                          <a:prstGeom prst="rect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cxnSp>
                        <p:nvCxnSpPr>
                          <p:cNvPr id="105" name="Łącznik prosty 360"/>
                          <p:cNvCxnSpPr/>
                          <p:nvPr/>
                        </p:nvCxnSpPr>
                        <p:spPr>
                          <a:xfrm flipH="1">
                            <a:off x="1714500" y="2104434"/>
                            <a:ext cx="137667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6" name="Łącznik prosty 361"/>
                          <p:cNvCxnSpPr/>
                          <p:nvPr/>
                        </p:nvCxnSpPr>
                        <p:spPr>
                          <a:xfrm flipH="1">
                            <a:off x="2259626" y="2097704"/>
                            <a:ext cx="13716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7" name="Łącznik prosty 362"/>
                          <p:cNvCxnSpPr/>
                          <p:nvPr/>
                        </p:nvCxnSpPr>
                        <p:spPr>
                          <a:xfrm flipH="1">
                            <a:off x="1706036" y="2409234"/>
                            <a:ext cx="180000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8" name="Łącznik prosty 363"/>
                          <p:cNvCxnSpPr/>
                          <p:nvPr/>
                        </p:nvCxnSpPr>
                        <p:spPr>
                          <a:xfrm flipH="1" flipV="1">
                            <a:off x="17145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09" name="Łącznik prosty 364"/>
                          <p:cNvCxnSpPr/>
                          <p:nvPr/>
                        </p:nvCxnSpPr>
                        <p:spPr>
                          <a:xfrm flipH="1">
                            <a:off x="2215811" y="2409255"/>
                            <a:ext cx="179705" cy="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10" name="Łącznik prosty 365"/>
                          <p:cNvCxnSpPr/>
                          <p:nvPr/>
                        </p:nvCxnSpPr>
                        <p:spPr>
                          <a:xfrm flipH="1" flipV="1">
                            <a:off x="2387600" y="2097203"/>
                            <a:ext cx="0" cy="324000"/>
                          </a:xfrm>
                          <a:prstGeom prst="line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</p:cxnSp>
                      <p:cxnSp>
                        <p:nvCxnSpPr>
                          <p:cNvPr id="111" name="Łącznik prosty ze strzałką 366"/>
                          <p:cNvCxnSpPr/>
                          <p:nvPr/>
                        </p:nvCxnSpPr>
                        <p:spPr>
                          <a:xfrm rot="5400000" flipH="1">
                            <a:off x="2328693" y="2269054"/>
                            <a:ext cx="114300" cy="3175"/>
                          </a:xfrm>
                          <a:prstGeom prst="straightConnector1">
                            <a:avLst/>
                          </a:prstGeom>
                          <a:noFill/>
                          <a:ln w="19050" cap="flat" cmpd="sng" algn="ctr">
                            <a:solidFill>
                              <a:srgbClr val="7030A0"/>
                            </a:solidFill>
                            <a:prstDash val="solid"/>
                            <a:miter lim="800000"/>
                            <a:headEnd type="none" w="med" len="med"/>
                            <a:tailEnd type="triangle" w="med" len="med"/>
                          </a:ln>
                          <a:effectLst/>
                        </p:spPr>
                      </p:cxnSp>
                    </p:grpSp>
                    <p:sp>
                      <p:nvSpPr>
                        <p:cNvPr id="77" name="Pole tekstowe 138"/>
                        <p:cNvSpPr txBox="1"/>
                        <p:nvPr/>
                      </p:nvSpPr>
                      <p:spPr>
                        <a:xfrm>
                          <a:off x="329386" y="3838379"/>
                          <a:ext cx="432000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L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8" name="Pole tekstowe 138"/>
                        <p:cNvSpPr txBox="1"/>
                        <p:nvPr/>
                      </p:nvSpPr>
                      <p:spPr>
                        <a:xfrm>
                          <a:off x="729421" y="3914812"/>
                          <a:ext cx="432000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9" name="Łuk 373"/>
                        <p:cNvSpPr/>
                        <p:nvPr/>
                      </p:nvSpPr>
                      <p:spPr>
                        <a:xfrm rot="18132026">
                          <a:off x="155704" y="3307687"/>
                          <a:ext cx="1252811" cy="241739"/>
                        </a:xfrm>
                        <a:prstGeom prst="arc">
                          <a:avLst>
                            <a:gd name="adj1" fmla="val 11351911"/>
                            <a:gd name="adj2" fmla="val 20559181"/>
                          </a:avLst>
                        </a:prstGeom>
                        <a:ln w="12700">
                          <a:solidFill>
                            <a:srgbClr val="7030A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pl-PL"/>
                        </a:p>
                      </p:txBody>
                    </p:sp>
                    <p:sp>
                      <p:nvSpPr>
                        <p:cNvPr id="80" name="Pole tekstowe 138"/>
                        <p:cNvSpPr txBox="1"/>
                        <p:nvPr/>
                      </p:nvSpPr>
                      <p:spPr>
                        <a:xfrm rot="17690224">
                          <a:off x="183211" y="3434092"/>
                          <a:ext cx="531858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M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1,1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1" name="Pole tekstowe 138"/>
                        <p:cNvSpPr txBox="1"/>
                        <p:nvPr/>
                      </p:nvSpPr>
                      <p:spPr>
                        <a:xfrm>
                          <a:off x="181294" y="4209012"/>
                          <a:ext cx="510316" cy="28800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pl-PL" sz="1000" i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R</a:t>
                          </a:r>
                          <a:r>
                            <a:rPr lang="pl-PL" sz="1000" i="1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if,x,</a:t>
                          </a:r>
                          <a:r>
                            <a:rPr lang="pl-PL" sz="1000" baseline="-250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</a:t>
                          </a:r>
                          <a:endParaRPr lang="pl-PL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2" name="Group 81"/>
                        <p:cNvGrpSpPr/>
                        <p:nvPr/>
                      </p:nvGrpSpPr>
                      <p:grpSpPr>
                        <a:xfrm>
                          <a:off x="201672" y="3414245"/>
                          <a:ext cx="3849905" cy="1088316"/>
                          <a:chOff x="201672" y="3414245"/>
                          <a:chExt cx="3849905" cy="1088316"/>
                        </a:xfrm>
                      </p:grpSpPr>
                      <p:sp>
                        <p:nvSpPr>
                          <p:cNvPr id="83" name="Pole tekstowe 138"/>
                          <p:cNvSpPr txBox="1"/>
                          <p:nvPr/>
                        </p:nvSpPr>
                        <p:spPr>
                          <a:xfrm>
                            <a:off x="3444832" y="3913115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is,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4" name="Pole tekstowe 138"/>
                          <p:cNvSpPr txBox="1"/>
                          <p:nvPr/>
                        </p:nvSpPr>
                        <p:spPr>
                          <a:xfrm>
                            <a:off x="2093089" y="3921013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</a:t>
                            </a:r>
                            <a:r>
                              <a:rPr lang="pl-PL" sz="1000" i="1" baseline="-25000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if,y,</a:t>
                            </a:r>
                            <a:r>
                              <a:rPr lang="pl-PL" sz="1000" baseline="-25000" dirty="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 dirty="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5" name="Łuk 374"/>
                          <p:cNvSpPr/>
                          <p:nvPr/>
                        </p:nvSpPr>
                        <p:spPr>
                          <a:xfrm rot="2410948" flipH="1">
                            <a:off x="663221" y="3414245"/>
                            <a:ext cx="1382665" cy="270630"/>
                          </a:xfrm>
                          <a:prstGeom prst="arc">
                            <a:avLst>
                              <a:gd name="adj1" fmla="val 11434672"/>
                              <a:gd name="adj2" fmla="val 21415823"/>
                            </a:avLst>
                          </a:prstGeom>
                          <a:ln w="12700">
                            <a:solidFill>
                              <a:srgbClr val="7030A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endParaRPr lang="pl-PL"/>
                          </a:p>
                        </p:txBody>
                      </p:sp>
                      <p:sp>
                        <p:nvSpPr>
                          <p:cNvPr id="86" name="Pole tekstowe 138"/>
                          <p:cNvSpPr txBox="1"/>
                          <p:nvPr/>
                        </p:nvSpPr>
                        <p:spPr>
                          <a:xfrm>
                            <a:off x="1613906" y="4197065"/>
                            <a:ext cx="494294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R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if,y,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7" name="Pole tekstowe 138"/>
                          <p:cNvSpPr txBox="1"/>
                          <p:nvPr/>
                        </p:nvSpPr>
                        <p:spPr>
                          <a:xfrm>
                            <a:off x="2978529" y="4214561"/>
                            <a:ext cx="432000" cy="28800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pl-PL" sz="1000" i="1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R</a:t>
                            </a:r>
                            <a:r>
                              <a:rPr lang="pl-PL" sz="1000" i="1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is,</a:t>
                            </a:r>
                            <a:r>
                              <a:rPr lang="pl-PL" sz="1000" baseline="-25000">
                                <a:effectLst/>
                                <a:latin typeface="Times New Roman" panose="02020603050405020304" pitchFamily="18" charset="0"/>
                                <a:ea typeface="Calibri" panose="020F0502020204030204" pitchFamily="34" charset="0"/>
                              </a:rPr>
                              <a:t>1</a:t>
                            </a:r>
                            <a:endParaRPr lang="pl-PL" sz="1200"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</a:endParaRPr>
                          </a:p>
                        </p:txBody>
                      </p:sp>
                      <p:grpSp>
                        <p:nvGrpSpPr>
                          <p:cNvPr id="88" name="Group 87"/>
                          <p:cNvGrpSpPr/>
                          <p:nvPr/>
                        </p:nvGrpSpPr>
                        <p:grpSpPr>
                          <a:xfrm>
                            <a:off x="201672" y="3472873"/>
                            <a:ext cx="3849905" cy="858897"/>
                            <a:chOff x="201672" y="3472873"/>
                            <a:chExt cx="3849905" cy="858897"/>
                          </a:xfrm>
                        </p:grpSpPr>
                        <p:grpSp>
                          <p:nvGrpSpPr>
                            <p:cNvPr id="89" name="Grupa 327"/>
                            <p:cNvGrpSpPr/>
                            <p:nvPr/>
                          </p:nvGrpSpPr>
                          <p:grpSpPr>
                            <a:xfrm>
                              <a:off x="2840865" y="3788143"/>
                              <a:ext cx="690750" cy="474664"/>
                              <a:chOff x="1706036" y="2000333"/>
                              <a:chExt cx="690750" cy="474664"/>
                            </a:xfrm>
                          </p:grpSpPr>
                          <p:grpSp>
                            <p:nvGrpSpPr>
                              <p:cNvPr id="91" name="Grupa 328"/>
                              <p:cNvGrpSpPr/>
                              <p:nvPr/>
                            </p:nvGrpSpPr>
                            <p:grpSpPr>
                              <a:xfrm>
                                <a:off x="1843700" y="2000333"/>
                                <a:ext cx="415926" cy="215900"/>
                                <a:chOff x="0" y="0"/>
                                <a:chExt cx="540630" cy="222350"/>
                              </a:xfrm>
                            </p:grpSpPr>
                            <p:sp>
                              <p:nvSpPr>
                                <p:cNvPr id="100" name="Łuk 337"/>
                                <p:cNvSpPr/>
                                <p:nvPr/>
                              </p:nvSpPr>
                              <p:spPr>
                                <a:xfrm>
                                  <a:off x="0" y="6350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01" name="Łuk 338"/>
                                <p:cNvSpPr/>
                                <p:nvPr/>
                              </p:nvSpPr>
                              <p:spPr>
                                <a:xfrm>
                                  <a:off x="180210" y="3175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  <p:sp>
                              <p:nvSpPr>
                                <p:cNvPr id="102" name="Łuk 339"/>
                                <p:cNvSpPr/>
                                <p:nvPr/>
                              </p:nvSpPr>
                              <p:spPr>
                                <a:xfrm>
                                  <a:off x="360420" y="0"/>
                                  <a:ext cx="180210" cy="216000"/>
                                </a:xfrm>
                                <a:prstGeom prst="arc">
                                  <a:avLst>
                                    <a:gd name="adj1" fmla="val 10877445"/>
                                    <a:gd name="adj2" fmla="val 0"/>
                                  </a:avLst>
                                </a:prstGeom>
                                <a:noFill/>
                                <a:ln w="19050" cap="flat" cmpd="sng" algn="ctr">
                                  <a:solidFill>
                                    <a:srgbClr val="7030A0"/>
                                  </a:solidFill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endParaRPr lang="pl-PL"/>
                                </a:p>
                              </p:txBody>
                            </p:sp>
                          </p:grpSp>
                          <p:sp>
                            <p:nvSpPr>
                              <p:cNvPr id="92" name="Prostokąt 329"/>
                              <p:cNvSpPr/>
                              <p:nvPr/>
                            </p:nvSpPr>
                            <p:spPr>
                              <a:xfrm rot="5400000">
                                <a:off x="1974934" y="2241634"/>
                                <a:ext cx="151130" cy="315595"/>
                              </a:xfrm>
                              <a:prstGeom prst="rect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endParaRPr lang="pl-PL"/>
                              </a:p>
                            </p:txBody>
                          </p:sp>
                          <p:cxnSp>
                            <p:nvCxnSpPr>
                              <p:cNvPr id="93" name="Łącznik prosty 330"/>
                              <p:cNvCxnSpPr/>
                              <p:nvPr/>
                            </p:nvCxnSpPr>
                            <p:spPr>
                              <a:xfrm flipH="1">
                                <a:off x="1714500" y="2104434"/>
                                <a:ext cx="137667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4" name="Łącznik prosty 331"/>
                              <p:cNvCxnSpPr/>
                              <p:nvPr/>
                            </p:nvCxnSpPr>
                            <p:spPr>
                              <a:xfrm flipH="1">
                                <a:off x="2259626" y="2097704"/>
                                <a:ext cx="137160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5" name="Łącznik prosty 332"/>
                              <p:cNvCxnSpPr/>
                              <p:nvPr/>
                            </p:nvCxnSpPr>
                            <p:spPr>
                              <a:xfrm flipH="1">
                                <a:off x="1706036" y="2409234"/>
                                <a:ext cx="180000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6" name="Łącznik prosty 333"/>
                              <p:cNvCxnSpPr/>
                              <p:nvPr/>
                            </p:nvCxnSpPr>
                            <p:spPr>
                              <a:xfrm flipH="1" flipV="1">
                                <a:off x="1714500" y="2097203"/>
                                <a:ext cx="0" cy="32400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7" name="Łącznik prosty 334"/>
                              <p:cNvCxnSpPr/>
                              <p:nvPr/>
                            </p:nvCxnSpPr>
                            <p:spPr>
                              <a:xfrm flipH="1">
                                <a:off x="2215811" y="2409255"/>
                                <a:ext cx="179705" cy="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8" name="Łącznik prosty 335"/>
                              <p:cNvCxnSpPr/>
                              <p:nvPr/>
                            </p:nvCxnSpPr>
                            <p:spPr>
                              <a:xfrm flipH="1" flipV="1">
                                <a:off x="2387600" y="2097203"/>
                                <a:ext cx="0" cy="324000"/>
                              </a:xfrm>
                              <a:prstGeom prst="line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</a:ln>
                              <a:effectLst/>
                            </p:spPr>
                          </p:cxnSp>
                          <p:cxnSp>
                            <p:nvCxnSpPr>
                              <p:cNvPr id="99" name="Łącznik prosty ze strzałką 336"/>
                              <p:cNvCxnSpPr/>
                              <p:nvPr/>
                            </p:nvCxnSpPr>
                            <p:spPr>
                              <a:xfrm rot="5400000" flipH="1">
                                <a:off x="2328693" y="2269054"/>
                                <a:ext cx="114300" cy="3175"/>
                              </a:xfrm>
                              <a:prstGeom prst="straightConnector1">
                                <a:avLst/>
                              </a:prstGeom>
                              <a:noFill/>
                              <a:ln w="19050" cap="flat" cmpd="sng" algn="ctr">
                                <a:solidFill>
                                  <a:srgbClr val="7030A0"/>
                                </a:solidFill>
                                <a:prstDash val="solid"/>
                                <a:miter lim="800000"/>
                                <a:headEnd type="none" w="med" len="med"/>
                                <a:tailEnd type="triangle" w="med" len="med"/>
                              </a:ln>
                              <a:effectLst/>
                            </p:spPr>
                          </p:cxnSp>
                        </p:grpSp>
                        <p:sp>
                          <p:nvSpPr>
                            <p:cNvPr id="90" name="Łuk 436"/>
                            <p:cNvSpPr/>
                            <p:nvPr/>
                          </p:nvSpPr>
                          <p:spPr>
                            <a:xfrm rot="1323492">
                              <a:off x="201672" y="3472873"/>
                              <a:ext cx="3849905" cy="858897"/>
                            </a:xfrm>
                            <a:prstGeom prst="arc">
                              <a:avLst>
                                <a:gd name="adj1" fmla="val 11445262"/>
                                <a:gd name="adj2" fmla="val 20019200"/>
                              </a:avLst>
                            </a:prstGeom>
                            <a:ln w="12700">
                              <a:solidFill>
                                <a:srgbClr val="7030A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endParaRPr lang="pl-PL"/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sp>
              <p:nvSpPr>
                <p:cNvPr id="67" name="Pole tekstowe 464"/>
                <p:cNvSpPr txBox="1"/>
                <p:nvPr/>
              </p:nvSpPr>
              <p:spPr>
                <a:xfrm>
                  <a:off x="-1361169" y="3791431"/>
                  <a:ext cx="1575418" cy="5651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Coupling Current</a:t>
                  </a:r>
                  <a:b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</a:br>
                  <a:r>
                    <a:rPr lang="en-US" sz="1200" b="1" dirty="0">
                      <a:solidFill>
                        <a:srgbClr val="7030A0"/>
                      </a:solidFill>
                      <a:effectLst/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Sub-network</a:t>
                  </a:r>
                  <a:endParaRPr lang="pl-PL" sz="11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35" name="Rectangle 234"/>
            <p:cNvSpPr/>
            <p:nvPr/>
          </p:nvSpPr>
          <p:spPr>
            <a:xfrm>
              <a:off x="1845208" y="5116889"/>
              <a:ext cx="12747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SIMULINK</a:t>
              </a:r>
            </a:p>
          </p:txBody>
        </p:sp>
      </p:grpSp>
      <p:sp>
        <p:nvSpPr>
          <p:cNvPr id="236" name="Rectangle 235"/>
          <p:cNvSpPr/>
          <p:nvPr/>
        </p:nvSpPr>
        <p:spPr>
          <a:xfrm>
            <a:off x="8804013" y="4311843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SIMULINK/Spice</a:t>
            </a:r>
            <a:r>
              <a:rPr lang="en-GB" dirty="0" smtClean="0"/>
              <a:t>*</a:t>
            </a:r>
            <a:endParaRPr lang="pl-PL" dirty="0" smtClean="0"/>
          </a:p>
        </p:txBody>
      </p:sp>
      <p:sp>
        <p:nvSpPr>
          <p:cNvPr id="8" name="Right Brace 7"/>
          <p:cNvSpPr/>
          <p:nvPr/>
        </p:nvSpPr>
        <p:spPr>
          <a:xfrm rot="5400000">
            <a:off x="5873159" y="-2550055"/>
            <a:ext cx="495015" cy="1197122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oup 9"/>
          <p:cNvGrpSpPr/>
          <p:nvPr/>
        </p:nvGrpSpPr>
        <p:grpSpPr>
          <a:xfrm>
            <a:off x="7652533" y="2735958"/>
            <a:ext cx="3714485" cy="616164"/>
            <a:chOff x="7814458" y="2764533"/>
            <a:chExt cx="3714485" cy="616164"/>
          </a:xfrm>
        </p:grpSpPr>
        <p:pic>
          <p:nvPicPr>
            <p:cNvPr id="238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7906441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9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8189958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2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9430398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" name="Picture 2" descr="http://www.large-icons.com/stock-icons/large-time/fire-icon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83" r="18270"/>
            <a:stretch/>
          </p:blipFill>
          <p:spPr bwMode="auto">
            <a:xfrm>
              <a:off x="11163257" y="2764533"/>
              <a:ext cx="218576" cy="380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4" name="TextBox 243"/>
                <p:cNvSpPr txBox="1"/>
                <p:nvPr/>
              </p:nvSpPr>
              <p:spPr>
                <a:xfrm>
                  <a:off x="7814458" y="3072920"/>
                  <a:ext cx="429092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4" name="TextBox 2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4458" y="3072920"/>
                  <a:ext cx="429092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58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5" name="TextBox 244"/>
                <p:cNvSpPr txBox="1"/>
                <p:nvPr/>
              </p:nvSpPr>
              <p:spPr>
                <a:xfrm>
                  <a:off x="8111234" y="3063933"/>
                  <a:ext cx="43325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5" name="TextBox 2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1234" y="3063933"/>
                  <a:ext cx="433259" cy="307777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6" name="TextBox 245"/>
                <p:cNvSpPr txBox="1"/>
                <p:nvPr/>
              </p:nvSpPr>
              <p:spPr>
                <a:xfrm>
                  <a:off x="9331876" y="3069895"/>
                  <a:ext cx="408893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6" name="TextBox 2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1876" y="3069895"/>
                  <a:ext cx="408893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80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7" name="TextBox 246"/>
                <p:cNvSpPr txBox="1"/>
                <p:nvPr/>
              </p:nvSpPr>
              <p:spPr>
                <a:xfrm>
                  <a:off x="11083821" y="3054407"/>
                  <a:ext cx="445122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7" name="TextBox 2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83821" y="3054407"/>
                  <a:ext cx="445122" cy="307777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58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50" name="Picture 5" descr="G:\Projects\lhccm\MQXF\Output\Simulation Results\BTotal\CLIQ_2D_BTotal_1291.gif"/>
          <p:cNvPicPr>
            <a:picLocks noChangeAspect="1" noChangeArrowheads="1" noCrop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4" y="991040"/>
            <a:ext cx="4668927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" name="Picture 4"/>
          <p:cNvPicPr>
            <a:picLocks noChangeAspect="1" noChangeArrowheads="1" noCrop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48" y="991040"/>
            <a:ext cx="8682090" cy="411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" name="Rectangle 207"/>
          <p:cNvSpPr/>
          <p:nvPr/>
        </p:nvSpPr>
        <p:spPr>
          <a:xfrm>
            <a:off x="8320262" y="5520278"/>
            <a:ext cx="2108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*Adaptive meshing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4B62D38-A24B-4EE9-A44E-F481A8E118C9}" type="datetime1">
              <a:rPr lang="pl-PL" smtClean="0"/>
              <a:t>2015-04-02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321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57031 -2.96296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2.08333E-6 -0.297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029" grpId="0"/>
      <p:bldP spid="234" grpId="0"/>
      <p:bldP spid="236" grpId="0"/>
      <p:bldP spid="8" grpId="0" animBg="1"/>
      <p:bldP spid="208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Trip report after my stay at TU Darmstad.
Co-simulation principles (coupling schemes, techniques, challenges).
Two case studies (DC/AC Converter + Transformer, Coupled Pendula).
Application of learned tools to the ongoing project.</Topics>
  </documentManagement>
</p:properties>
</file>

<file path=customXml/itemProps1.xml><?xml version="1.0" encoding="utf-8"?>
<ds:datastoreItem xmlns:ds="http://schemas.openxmlformats.org/officeDocument/2006/customXml" ds:itemID="{1626DB2E-C672-4F4B-9EF3-CF4C992BFBC8}"/>
</file>

<file path=customXml/itemProps2.xml><?xml version="1.0" encoding="utf-8"?>
<ds:datastoreItem xmlns:ds="http://schemas.openxmlformats.org/officeDocument/2006/customXml" ds:itemID="{7AF5924D-FE46-423B-8B35-DCCE8C9D1B09}"/>
</file>

<file path=customXml/itemProps3.xml><?xml version="1.0" encoding="utf-8"?>
<ds:datastoreItem xmlns:ds="http://schemas.openxmlformats.org/officeDocument/2006/customXml" ds:itemID="{26EB9DF9-E23B-49C2-9DAB-47EFE8B47D0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6070</TotalTime>
  <Words>1067</Words>
  <Application>Microsoft Office PowerPoint</Application>
  <PresentationFormat>Custom</PresentationFormat>
  <Paragraphs>191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CERNCorporate16-9</vt:lpstr>
      <vt:lpstr>PowerPoint Presentation</vt:lpstr>
      <vt:lpstr>Lessons learned during stay at  TU Darmstadt</vt:lpstr>
      <vt:lpstr>Trip to Darmstadt</vt:lpstr>
      <vt:lpstr>Why Coupling?  DC/AC Converter +Transformer</vt:lpstr>
      <vt:lpstr>Coupling in Time Domain Between 2 Systems</vt:lpstr>
      <vt:lpstr>Coupling in Time Domain Between 2 Systems</vt:lpstr>
      <vt:lpstr>Coupled Pendulum - Demo</vt:lpstr>
      <vt:lpstr>Analysis of Existing Tools/Techniques</vt:lpstr>
      <vt:lpstr>Mapping between 2D and 3D models</vt:lpstr>
      <vt:lpstr>Immediate Future Plans – Milestones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Michal Maciejewski</cp:lastModifiedBy>
  <cp:revision>364</cp:revision>
  <dcterms:created xsi:type="dcterms:W3CDTF">2014-04-13T10:01:50Z</dcterms:created>
  <dcterms:modified xsi:type="dcterms:W3CDTF">2015-04-02T12:09:45Z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