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86" r:id="rId3"/>
    <p:sldMasterId id="2147483699" r:id="rId4"/>
  </p:sldMasterIdLst>
  <p:notesMasterIdLst>
    <p:notesMasterId r:id="rId18"/>
  </p:notesMasterIdLst>
  <p:sldIdLst>
    <p:sldId id="256" r:id="rId5"/>
    <p:sldId id="258" r:id="rId6"/>
    <p:sldId id="274" r:id="rId7"/>
    <p:sldId id="260" r:id="rId8"/>
    <p:sldId id="261" r:id="rId9"/>
    <p:sldId id="275" r:id="rId10"/>
    <p:sldId id="262" r:id="rId11"/>
    <p:sldId id="263" r:id="rId12"/>
    <p:sldId id="257" r:id="rId13"/>
    <p:sldId id="264" r:id="rId14"/>
    <p:sldId id="265" r:id="rId15"/>
    <p:sldId id="269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987AA-9A1A-4CF9-BB95-D772A74B2778}" type="datetimeFigureOut">
              <a:rPr lang="en-GB" smtClean="0"/>
              <a:t>20/01/2015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079CF-26B7-40A7-92D8-74A218F723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272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EDC17-38A8-4421-8B09-4E9CFD4E625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63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4830-6788-4114-B59F-810F30CB2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038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4830-6788-4114-B59F-810F30CB2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130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4830-6788-4114-B59F-810F30CB2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196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84AF-0947-47E0-B8E4-9648BD1D7A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356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67AB-503A-44E2-BF67-FFA3A7C660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151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67AB-503A-44E2-BF67-FFA3A7C660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540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67AB-503A-44E2-BF67-FFA3A7C660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983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67AB-503A-44E2-BF67-FFA3A7C660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90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67AB-503A-44E2-BF67-FFA3A7C660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6682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67AB-503A-44E2-BF67-FFA3A7C660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412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67AB-503A-44E2-BF67-FFA3A7C660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942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4830-6788-4114-B59F-810F30CB2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528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67AB-503A-44E2-BF67-FFA3A7C660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875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67AB-503A-44E2-BF67-FFA3A7C660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90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67AB-503A-44E2-BF67-FFA3A7C660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6211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06863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9632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>
                <a:schemeClr val="tx1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739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3219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6860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787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294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4830-6788-4114-B59F-810F30CB2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9099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4487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648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965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999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7816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79863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6322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06CD-C8EE-42DC-80A9-9EEE62BFA0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9715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5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06CD-C8EE-42DC-80A9-9EEE62BFA0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0059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06CD-C8EE-42DC-80A9-9EEE62BFA0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956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4830-6788-4114-B59F-810F30CB2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90015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06CD-C8EE-42DC-80A9-9EEE62BFA0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175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06CD-C8EE-42DC-80A9-9EEE62BFA0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6800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06CD-C8EE-42DC-80A9-9EEE62BFA0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6007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06CD-C8EE-42DC-80A9-9EEE62BFA0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4695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65" indent="0">
              <a:buNone/>
              <a:defRPr sz="2400"/>
            </a:lvl3pPr>
            <a:lvl4pPr marL="1371250" indent="0">
              <a:buNone/>
              <a:defRPr sz="2000"/>
            </a:lvl4pPr>
            <a:lvl5pPr marL="1828332" indent="0">
              <a:buNone/>
              <a:defRPr sz="2000"/>
            </a:lvl5pPr>
            <a:lvl6pPr marL="2285415" indent="0">
              <a:buNone/>
              <a:defRPr sz="2000"/>
            </a:lvl6pPr>
            <a:lvl7pPr marL="2742500" indent="0">
              <a:buNone/>
              <a:defRPr sz="2000"/>
            </a:lvl7pPr>
            <a:lvl8pPr marL="3199580" indent="0">
              <a:buNone/>
              <a:defRPr sz="2000"/>
            </a:lvl8pPr>
            <a:lvl9pPr marL="3656665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06CD-C8EE-42DC-80A9-9EEE62BFA0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403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06CD-C8EE-42DC-80A9-9EEE62BFA0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8857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06CD-C8EE-42DC-80A9-9EEE62BFA0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7916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47429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accent6"/>
                </a:solidFill>
              </a:defRPr>
            </a:lvl1pPr>
            <a:lvl2pPr>
              <a:buClrTx/>
              <a:defRPr>
                <a:solidFill>
                  <a:schemeClr val="accent6"/>
                </a:solidFill>
              </a:defRPr>
            </a:lvl2pPr>
            <a:lvl3pPr>
              <a:buClrTx/>
              <a:defRPr>
                <a:solidFill>
                  <a:schemeClr val="accent6"/>
                </a:solidFill>
              </a:defRPr>
            </a:lvl3pPr>
            <a:lvl4pPr>
              <a:buClrTx/>
              <a:defRPr>
                <a:solidFill>
                  <a:schemeClr val="accent6"/>
                </a:solidFill>
              </a:defRPr>
            </a:lvl4pPr>
            <a:lvl5pPr>
              <a:buClrTx/>
              <a:defRPr>
                <a:solidFill>
                  <a:schemeClr val="accent6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106CD-C8EE-42DC-80A9-9EEE62BFA0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853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6141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4830-6788-4114-B59F-810F30CB2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184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4830-6788-4114-B59F-810F30CB2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419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4830-6788-4114-B59F-810F30CB2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942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4830-6788-4114-B59F-810F30CB2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52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4830-6788-4114-B59F-810F30CB2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84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04830-6788-4114-B59F-810F30CB2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03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767AB-503A-44E2-BF67-FFA3A7C660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773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65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65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defTabSz="914165"/>
            <a:r>
              <a:rPr lang="en-US" smtClean="0"/>
              <a:t>22/01/2015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defTabSz="914165"/>
            <a:r>
              <a:rPr lang="en-GB" smtClean="0"/>
              <a:t>Beam Impact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defTabSz="914165"/>
            <a:fld id="{E7C106CD-C8EE-42DC-80A9-9EEE62BFA0F9}" type="slidenum">
              <a:rPr lang="en-GB" smtClean="0"/>
              <a:pPr defTabSz="914165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7768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16" tIns="45709" rIns="91416" bIns="4570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5"/>
            <a:ext cx="8229600" cy="4525963"/>
          </a:xfrm>
          <a:prstGeom prst="rect">
            <a:avLst/>
          </a:prstGeom>
        </p:spPr>
        <p:txBody>
          <a:bodyPr vert="horz" lIns="91416" tIns="45709" rIns="91416" bIns="4570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65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22/01/2015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5"/>
            <a:ext cx="2895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65"/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Beam Impact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65"/>
            <a:fld id="{E7C106CD-C8EE-42DC-80A9-9EEE62BFA0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165"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528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</p:sldLayoutIdLst>
  <p:hf hdr="0"/>
  <p:txStyles>
    <p:titleStyle>
      <a:lvl1pPr algn="ctr" defTabSz="9141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3" indent="-342813" algn="l" defTabSz="914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0" indent="-285677" algn="l" defTabSz="914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06" indent="-228541" algn="l" defTabSz="914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90" indent="-228541" algn="l" defTabSz="914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75" indent="-228541" algn="l" defTabSz="914165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59" indent="-228541" algn="l" defTabSz="914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40" indent="-228541" algn="l" defTabSz="914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24" indent="-228541" algn="l" defTabSz="914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05" indent="-228541" algn="l" defTabSz="914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lhc-machine-committee/Presentations/1/lmc_179/Accelerator_Fault_Tracking_project-C_Roderick.pdf" TargetMode="Externa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s.cern.ch/display/AFT/AWG+Fault+Data+Cardiograms" TargetMode="Externa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aft-test.cern.ch:11400/" TargetMode="Externa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3600" dirty="0" smtClean="0"/>
              <a:t>Progress and status of Accelerator Fault Tracking PROJECT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Jakub Janczyk </a:t>
            </a:r>
          </a:p>
          <a:p>
            <a:r>
              <a:rPr lang="pl-PL" dirty="0" smtClean="0"/>
              <a:t>22/01/2015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34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Live demo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360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Extra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249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44450"/>
            <a:ext cx="9144000" cy="864270"/>
          </a:xfrm>
        </p:spPr>
        <p:txBody>
          <a:bodyPr>
            <a:normAutofit/>
          </a:bodyPr>
          <a:lstStyle/>
          <a:p>
            <a:pPr algn="ctr"/>
            <a:r>
              <a:rPr lang="pl-PL" dirty="0">
                <a:solidFill>
                  <a:srgbClr val="D2533C"/>
                </a:solidFill>
              </a:rPr>
              <a:t>Plans </a:t>
            </a:r>
            <a:r>
              <a:rPr lang="pl-PL" sz="1600" dirty="0">
                <a:solidFill>
                  <a:srgbClr val="D2533C"/>
                </a:solidFill>
              </a:rPr>
              <a:t>(</a:t>
            </a:r>
            <a:r>
              <a:rPr lang="pl-PL" sz="1600" dirty="0">
                <a:solidFill>
                  <a:srgbClr val="7F7F7F"/>
                </a:solidFill>
                <a:hlinkClick r:id="rId2"/>
              </a:rPr>
              <a:t>as presented by Chris Roderick @ LMC 30-04-2014</a:t>
            </a:r>
            <a:r>
              <a:rPr lang="pl-PL" sz="1600" dirty="0">
                <a:solidFill>
                  <a:srgbClr val="D2533C"/>
                </a:solidFill>
              </a:rPr>
              <a:t>)</a:t>
            </a:r>
            <a:endParaRPr lang="en-GB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63817" y="980728"/>
            <a:ext cx="8229600" cy="5688013"/>
          </a:xfrm>
        </p:spPr>
        <p:txBody>
          <a:bodyPr>
            <a:normAutofit fontScale="92500"/>
          </a:bodyPr>
          <a:lstStyle/>
          <a:p>
            <a:pPr marL="0" indent="0" defTabSz="410646">
              <a:spcBef>
                <a:spcPts val="1406"/>
              </a:spcBef>
              <a:buNone/>
              <a:defRPr sz="1800"/>
            </a:pPr>
            <a:r>
              <a:rPr lang="en-GB" sz="1400" b="1" kern="0" dirty="0">
                <a:solidFill>
                  <a:sysClr val="windowText" lastClr="000000"/>
                </a:solidFill>
                <a:sym typeface="Helvetica Light"/>
              </a:rPr>
              <a:t>Provide infrastructure to </a:t>
            </a:r>
            <a:r>
              <a:rPr lang="en-GB" sz="1400" b="1" i="1" kern="0" dirty="0">
                <a:solidFill>
                  <a:srgbClr val="00882B"/>
                </a:solidFill>
                <a:sym typeface="Helvetica Light"/>
              </a:rPr>
              <a:t>consistently &amp; coherently </a:t>
            </a:r>
            <a:r>
              <a:rPr lang="en-GB" sz="1400" b="1" kern="0" dirty="0">
                <a:solidFill>
                  <a:srgbClr val="00882B"/>
                </a:solidFill>
                <a:sym typeface="Helvetica Light"/>
              </a:rPr>
              <a:t>capture, persist and make available accelerator fault data</a:t>
            </a:r>
            <a:r>
              <a:rPr lang="en-GB" sz="1400" b="1" kern="0" dirty="0">
                <a:solidFill>
                  <a:sysClr val="windowText" lastClr="000000"/>
                </a:solidFill>
                <a:sym typeface="Helvetica Light"/>
              </a:rPr>
              <a:t> for further analysis.  </a:t>
            </a:r>
            <a:endParaRPr lang="pl-PL" sz="1400" b="1" kern="0" dirty="0" smtClean="0">
              <a:solidFill>
                <a:sysClr val="windowText" lastClr="000000"/>
              </a:solidFill>
              <a:sym typeface="Helvetica Light"/>
            </a:endParaRPr>
          </a:p>
          <a:p>
            <a:pPr marL="0" indent="0" defTabSz="410646">
              <a:spcBef>
                <a:spcPts val="1406"/>
              </a:spcBef>
              <a:buNone/>
              <a:defRPr sz="1800"/>
            </a:pPr>
            <a:r>
              <a:rPr lang="en-GB" sz="1400" b="1" kern="0" dirty="0" smtClean="0">
                <a:solidFill>
                  <a:srgbClr val="0365C0"/>
                </a:solidFill>
                <a:sym typeface="Helvetica Light"/>
              </a:rPr>
              <a:t>Foreseen </a:t>
            </a:r>
            <a:r>
              <a:rPr lang="en-GB" sz="1400" b="1" kern="0" dirty="0">
                <a:solidFill>
                  <a:srgbClr val="0365C0"/>
                </a:solidFill>
                <a:sym typeface="Helvetica Light"/>
              </a:rPr>
              <a:t>project </a:t>
            </a:r>
            <a:r>
              <a:rPr lang="en-GB" sz="1400" b="1" kern="0" dirty="0" smtClean="0">
                <a:solidFill>
                  <a:srgbClr val="0365C0"/>
                </a:solidFill>
                <a:sym typeface="Helvetica Light"/>
              </a:rPr>
              <a:t>stages:</a:t>
            </a:r>
            <a:endParaRPr lang="pl-PL" sz="1400" b="1" kern="0" dirty="0" smtClean="0">
              <a:solidFill>
                <a:srgbClr val="0365C0"/>
              </a:solidFill>
              <a:sym typeface="Helvetica Light"/>
            </a:endParaRPr>
          </a:p>
          <a:p>
            <a:pPr marL="342900" indent="-342900" defTabSz="410646">
              <a:spcBef>
                <a:spcPts val="1406"/>
              </a:spcBef>
              <a:buClr>
                <a:schemeClr val="tx1"/>
              </a:buClr>
              <a:buFont typeface="+mj-lt"/>
              <a:buAutoNum type="arabicPeriod"/>
              <a:defRPr sz="1800"/>
            </a:pPr>
            <a:r>
              <a:rPr lang="en-GB" sz="1400" kern="0" dirty="0" smtClean="0">
                <a:solidFill>
                  <a:sysClr val="windowText" lastClr="000000"/>
                </a:solidFill>
                <a:sym typeface="Helvetica Light"/>
              </a:rPr>
              <a:t>Put </a:t>
            </a: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in place a fault tracking infrastructure to capture </a:t>
            </a:r>
            <a:r>
              <a:rPr lang="en-GB" sz="1400" kern="0" dirty="0">
                <a:solidFill>
                  <a:srgbClr val="00882B"/>
                </a:solidFill>
                <a:sym typeface="Helvetica Light"/>
              </a:rPr>
              <a:t>LHC fault data</a:t>
            </a: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 from an </a:t>
            </a:r>
            <a:r>
              <a:rPr lang="en-GB" sz="1400" kern="0" dirty="0">
                <a:solidFill>
                  <a:srgbClr val="00882B"/>
                </a:solidFill>
                <a:sym typeface="Helvetica Light"/>
              </a:rPr>
              <a:t>operational </a:t>
            </a:r>
            <a:r>
              <a:rPr lang="en-GB" sz="1400" kern="0" dirty="0" smtClean="0">
                <a:solidFill>
                  <a:srgbClr val="00882B"/>
                </a:solidFill>
                <a:sym typeface="Helvetica Light"/>
              </a:rPr>
              <a:t>perspective</a:t>
            </a:r>
            <a:endParaRPr lang="pl-PL" sz="1400" kern="0" dirty="0">
              <a:solidFill>
                <a:srgbClr val="00882B"/>
              </a:solidFill>
              <a:sym typeface="Helvetica Light"/>
            </a:endParaRPr>
          </a:p>
          <a:p>
            <a:pPr lvl="1" defTabSz="410646">
              <a:spcBef>
                <a:spcPts val="1406"/>
              </a:spcBef>
              <a:buClr>
                <a:schemeClr val="tx1"/>
              </a:buClr>
              <a:defRPr sz="1800"/>
            </a:pPr>
            <a:r>
              <a:rPr lang="en-GB" sz="1400" kern="0" dirty="0" smtClean="0">
                <a:solidFill>
                  <a:sysClr val="windowText" lastClr="000000"/>
                </a:solidFill>
                <a:sym typeface="Helvetica Light"/>
              </a:rPr>
              <a:t>Enable </a:t>
            </a:r>
            <a:r>
              <a:rPr lang="en-GB" sz="1400" kern="0" dirty="0">
                <a:solidFill>
                  <a:srgbClr val="00882B"/>
                </a:solidFill>
                <a:sym typeface="Helvetica Light"/>
              </a:rPr>
              <a:t>data exploitation by others</a:t>
            </a: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 (e.g. AWG and OP)  to identify areas to improve accelerator availability for </a:t>
            </a:r>
            <a:r>
              <a:rPr lang="en-GB" sz="1400" kern="0" dirty="0" smtClean="0">
                <a:solidFill>
                  <a:sysClr val="windowText" lastClr="000000"/>
                </a:solidFill>
                <a:sym typeface="Helvetica Light"/>
              </a:rPr>
              <a:t>physics</a:t>
            </a:r>
            <a:endParaRPr lang="pl-PL" sz="1400" kern="0" dirty="0" smtClean="0">
              <a:solidFill>
                <a:sysClr val="windowText" lastClr="000000"/>
              </a:solidFill>
              <a:sym typeface="Helvetica Light"/>
            </a:endParaRPr>
          </a:p>
          <a:p>
            <a:pPr lvl="1" defTabSz="410646">
              <a:spcBef>
                <a:spcPts val="1406"/>
              </a:spcBef>
              <a:buClr>
                <a:schemeClr val="tx1"/>
              </a:buClr>
              <a:defRPr sz="1800"/>
            </a:pPr>
            <a:r>
              <a:rPr lang="en-GB" sz="1400" kern="0" dirty="0" smtClean="0">
                <a:solidFill>
                  <a:srgbClr val="00882B"/>
                </a:solidFill>
                <a:sym typeface="Helvetica Light"/>
              </a:rPr>
              <a:t>Ready </a:t>
            </a:r>
            <a:r>
              <a:rPr lang="en-GB" sz="1400" kern="0" dirty="0">
                <a:solidFill>
                  <a:srgbClr val="00882B"/>
                </a:solidFill>
                <a:sym typeface="Helvetica Light"/>
              </a:rPr>
              <a:t>before LHC </a:t>
            </a:r>
            <a:r>
              <a:rPr lang="pl-PL" sz="1400" kern="0" dirty="0" smtClean="0">
                <a:solidFill>
                  <a:srgbClr val="00882B"/>
                </a:solidFill>
                <a:sym typeface="Helvetica Light"/>
              </a:rPr>
              <a:t>beam commissioning</a:t>
            </a:r>
            <a:endParaRPr lang="pl-PL" sz="1400" kern="0" dirty="0" smtClean="0">
              <a:solidFill>
                <a:sysClr val="windowText" lastClr="000000"/>
              </a:solidFill>
              <a:sym typeface="Helvetica Light"/>
            </a:endParaRPr>
          </a:p>
          <a:p>
            <a:pPr lvl="1" defTabSz="410646">
              <a:spcBef>
                <a:spcPts val="1406"/>
              </a:spcBef>
              <a:buClr>
                <a:schemeClr val="tx1"/>
              </a:buClr>
              <a:defRPr sz="1800"/>
            </a:pPr>
            <a:r>
              <a:rPr lang="en-GB" sz="1400" kern="0" dirty="0" smtClean="0">
                <a:solidFill>
                  <a:sysClr val="windowText" lastClr="000000"/>
                </a:solidFill>
                <a:sym typeface="Helvetica Light"/>
              </a:rPr>
              <a:t>Infrastructure </a:t>
            </a: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should already </a:t>
            </a:r>
            <a:r>
              <a:rPr lang="en-GB" sz="1400" kern="0" dirty="0">
                <a:solidFill>
                  <a:srgbClr val="00882B"/>
                </a:solidFill>
                <a:sym typeface="Helvetica Light"/>
              </a:rPr>
              <a:t>support capture of equipment group fault data</a:t>
            </a: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, but </a:t>
            </a:r>
            <a:r>
              <a:rPr lang="en-GB" sz="1400" kern="0" dirty="0">
                <a:solidFill>
                  <a:srgbClr val="00882B"/>
                </a:solidFill>
                <a:sym typeface="Helvetica Light"/>
              </a:rPr>
              <a:t>not primary </a:t>
            </a:r>
            <a:r>
              <a:rPr lang="en-GB" sz="1400" kern="0" dirty="0" smtClean="0">
                <a:solidFill>
                  <a:srgbClr val="00882B"/>
                </a:solidFill>
                <a:sym typeface="Helvetica Light"/>
              </a:rPr>
              <a:t>focus</a:t>
            </a:r>
            <a:endParaRPr lang="pl-PL" sz="1400" kern="0" dirty="0" smtClean="0">
              <a:solidFill>
                <a:sysClr val="windowText" lastClr="000000"/>
              </a:solidFill>
              <a:sym typeface="Helvetica Light"/>
            </a:endParaRPr>
          </a:p>
          <a:p>
            <a:pPr marL="342900" indent="-342900" defTabSz="410646">
              <a:spcBef>
                <a:spcPts val="1406"/>
              </a:spcBef>
              <a:buClr>
                <a:schemeClr val="tx1"/>
              </a:buClr>
              <a:buFont typeface="+mj-lt"/>
              <a:buAutoNum type="arabicPeriod"/>
              <a:defRPr sz="1800"/>
            </a:pPr>
            <a:r>
              <a:rPr lang="en-GB" sz="1400" kern="0" dirty="0" smtClean="0">
                <a:solidFill>
                  <a:sysClr val="windowText" lastClr="000000"/>
                </a:solidFill>
                <a:sym typeface="Helvetica Light"/>
              </a:rPr>
              <a:t>Focus </a:t>
            </a: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on </a:t>
            </a:r>
            <a:r>
              <a:rPr lang="en-GB" sz="1400" kern="0" dirty="0">
                <a:solidFill>
                  <a:srgbClr val="00882B"/>
                </a:solidFill>
                <a:sym typeface="Helvetica Light"/>
              </a:rPr>
              <a:t>equipment group fault data</a:t>
            </a: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 </a:t>
            </a:r>
            <a:r>
              <a:rPr lang="en-GB" sz="1400" kern="0" dirty="0" smtClean="0">
                <a:solidFill>
                  <a:sysClr val="windowText" lastClr="000000"/>
                </a:solidFill>
                <a:sym typeface="Helvetica Light"/>
              </a:rPr>
              <a:t>capture</a:t>
            </a:r>
            <a:endParaRPr lang="pl-PL" sz="1400" kern="0" dirty="0" smtClean="0">
              <a:solidFill>
                <a:sysClr val="windowText" lastClr="000000"/>
              </a:solidFill>
              <a:sym typeface="Helvetica Light"/>
            </a:endParaRPr>
          </a:p>
          <a:p>
            <a:pPr marL="342900" indent="-342900" defTabSz="410646">
              <a:spcBef>
                <a:spcPts val="1406"/>
              </a:spcBef>
              <a:buClr>
                <a:schemeClr val="tx1"/>
              </a:buClr>
              <a:buFont typeface="+mj-lt"/>
              <a:buAutoNum type="arabicPeriod"/>
              <a:defRPr sz="1800"/>
            </a:pPr>
            <a:r>
              <a:rPr lang="en-GB" sz="1400" kern="0" dirty="0" smtClean="0">
                <a:solidFill>
                  <a:sysClr val="windowText" lastClr="000000"/>
                </a:solidFill>
                <a:sym typeface="Helvetica Light"/>
              </a:rPr>
              <a:t>Explore </a:t>
            </a:r>
            <a:r>
              <a:rPr lang="en-GB" sz="1400" kern="0" dirty="0">
                <a:solidFill>
                  <a:srgbClr val="00882B"/>
                </a:solidFill>
                <a:sym typeface="Helvetica Light"/>
              </a:rPr>
              <a:t>integration with other CERN data management systems</a:t>
            </a: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 (e.g. </a:t>
            </a:r>
            <a:r>
              <a:rPr lang="en-GB" sz="1400" kern="0" dirty="0" err="1">
                <a:solidFill>
                  <a:sysClr val="windowText" lastClr="000000"/>
                </a:solidFill>
                <a:sym typeface="Helvetica Light"/>
              </a:rPr>
              <a:t>Infor</a:t>
            </a: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 EAM) </a:t>
            </a:r>
            <a:endParaRPr lang="pl-PL" sz="1400" kern="0" dirty="0" smtClean="0">
              <a:solidFill>
                <a:sysClr val="windowText" lastClr="000000"/>
              </a:solidFill>
              <a:sym typeface="Helvetica Light"/>
            </a:endParaRPr>
          </a:p>
          <a:p>
            <a:pPr lvl="1" defTabSz="410646">
              <a:spcBef>
                <a:spcPts val="1406"/>
              </a:spcBef>
              <a:buClr>
                <a:schemeClr val="tx1"/>
              </a:buClr>
              <a:defRPr sz="1800"/>
            </a:pPr>
            <a:r>
              <a:rPr lang="en-GB" sz="1400" kern="0" dirty="0" smtClean="0">
                <a:solidFill>
                  <a:sysClr val="windowText" lastClr="000000"/>
                </a:solidFill>
                <a:sym typeface="Helvetica Light"/>
              </a:rPr>
              <a:t>potential </a:t>
            </a: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to perform deeper analyses of system and equipment availability </a:t>
            </a:r>
            <a:endParaRPr lang="pl-PL" sz="1400" kern="0" dirty="0" smtClean="0">
              <a:solidFill>
                <a:sysClr val="windowText" lastClr="000000"/>
              </a:solidFill>
              <a:sym typeface="Helvetica Light"/>
            </a:endParaRPr>
          </a:p>
          <a:p>
            <a:pPr lvl="1" defTabSz="410646">
              <a:spcBef>
                <a:spcPts val="1406"/>
              </a:spcBef>
              <a:buClr>
                <a:schemeClr val="tx1"/>
              </a:buClr>
              <a:defRPr sz="1800"/>
            </a:pPr>
            <a:r>
              <a:rPr lang="en-GB" sz="1400" kern="0" dirty="0" smtClean="0">
                <a:solidFill>
                  <a:sysClr val="windowText" lastClr="000000"/>
                </a:solidFill>
                <a:sym typeface="Helvetica Light"/>
              </a:rPr>
              <a:t>in </a:t>
            </a: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turn - start predicting and improving dependability</a:t>
            </a:r>
          </a:p>
          <a:p>
            <a:pPr marL="0" indent="0" defTabSz="410646">
              <a:spcBef>
                <a:spcPts val="1406"/>
              </a:spcBef>
              <a:buNone/>
              <a:defRPr sz="1800"/>
            </a:pP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To support data analysis, AFT data extraction infrastructure should also provide data complimentary to the actual fault data - such as accelerator operational modes and states.</a:t>
            </a:r>
          </a:p>
          <a:p>
            <a:pPr marL="0" indent="0" defTabSz="410646">
              <a:spcBef>
                <a:spcPts val="1406"/>
              </a:spcBef>
              <a:buNone/>
              <a:defRPr sz="1800"/>
            </a:pPr>
            <a:r>
              <a:rPr lang="en-GB" sz="1400" b="1" kern="0" dirty="0">
                <a:solidFill>
                  <a:srgbClr val="0365C0"/>
                </a:solidFill>
                <a:sym typeface="Helvetica Light"/>
              </a:rPr>
              <a:t>Scope: </a:t>
            </a:r>
          </a:p>
          <a:p>
            <a:pPr marL="0" indent="0" defTabSz="410646">
              <a:spcBef>
                <a:spcPts val="703"/>
              </a:spcBef>
              <a:buNone/>
              <a:defRPr sz="1800"/>
            </a:pP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Initial focus on LHC, but aim to </a:t>
            </a:r>
            <a:r>
              <a:rPr lang="en-GB" sz="1400" kern="0" dirty="0">
                <a:solidFill>
                  <a:srgbClr val="00882B"/>
                </a:solidFill>
                <a:sym typeface="Helvetica Light"/>
              </a:rPr>
              <a:t>provide a generic infrastructure</a:t>
            </a:r>
            <a:r>
              <a:rPr lang="en-GB" sz="1400" kern="0" dirty="0">
                <a:solidFill>
                  <a:sysClr val="windowText" lastClr="000000"/>
                </a:solidFill>
                <a:sym typeface="Helvetica Light"/>
              </a:rPr>
              <a:t> capable of handling fault data of any CERN accelerator.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06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9CEC151-682A-4182-986D-65DC077FEFD5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4" name="Content Placeholder 8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3" y="392113"/>
            <a:ext cx="8040687" cy="211613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09" y="2551215"/>
            <a:ext cx="8040223" cy="21053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4692510"/>
            <a:ext cx="8040223" cy="21243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1700" y="2553008"/>
            <a:ext cx="658050" cy="373659"/>
          </a:xfrm>
          <a:prstGeom prst="rect">
            <a:avLst/>
          </a:prstGeom>
          <a:noFill/>
        </p:spPr>
        <p:txBody>
          <a:bodyPr wrap="none" lIns="91416" tIns="45709" rIns="91416" bIns="45709" rtlCol="0">
            <a:spAutoFit/>
          </a:bodyPr>
          <a:lstStyle/>
          <a:p>
            <a:pPr defTabSz="914165"/>
            <a:r>
              <a:rPr lang="pl-PL" dirty="0">
                <a:solidFill>
                  <a:srgbClr val="292934"/>
                </a:solidFill>
              </a:rPr>
              <a:t>2011</a:t>
            </a:r>
            <a:endParaRPr lang="en-GB" dirty="0">
              <a:solidFill>
                <a:srgbClr val="29293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4581" y="404665"/>
            <a:ext cx="658050" cy="373659"/>
          </a:xfrm>
          <a:prstGeom prst="rect">
            <a:avLst/>
          </a:prstGeom>
          <a:noFill/>
        </p:spPr>
        <p:txBody>
          <a:bodyPr wrap="none" lIns="91416" tIns="45709" rIns="91416" bIns="45709" rtlCol="0">
            <a:spAutoFit/>
          </a:bodyPr>
          <a:lstStyle/>
          <a:p>
            <a:pPr defTabSz="914165"/>
            <a:r>
              <a:rPr lang="pl-PL" dirty="0">
                <a:solidFill>
                  <a:srgbClr val="292934"/>
                </a:solidFill>
              </a:rPr>
              <a:t>2010</a:t>
            </a:r>
            <a:endParaRPr lang="en-GB" dirty="0">
              <a:solidFill>
                <a:srgbClr val="29293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983" y="4692509"/>
            <a:ext cx="658050" cy="373659"/>
          </a:xfrm>
          <a:prstGeom prst="rect">
            <a:avLst/>
          </a:prstGeom>
          <a:noFill/>
        </p:spPr>
        <p:txBody>
          <a:bodyPr wrap="none" lIns="91416" tIns="45709" rIns="91416" bIns="45709" rtlCol="0">
            <a:spAutoFit/>
          </a:bodyPr>
          <a:lstStyle/>
          <a:p>
            <a:pPr defTabSz="914165"/>
            <a:r>
              <a:rPr lang="pl-PL" dirty="0">
                <a:solidFill>
                  <a:srgbClr val="292934"/>
                </a:solidFill>
              </a:rPr>
              <a:t>2012</a:t>
            </a:r>
            <a:endParaRPr lang="en-GB" dirty="0">
              <a:solidFill>
                <a:srgbClr val="2929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Summary of my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pl-PL" sz="2800" dirty="0" smtClean="0"/>
              <a:t>Started in </a:t>
            </a:r>
            <a:r>
              <a:rPr lang="pl-PL" sz="2800" dirty="0" smtClean="0">
                <a:solidFill>
                  <a:srgbClr val="00B050"/>
                </a:solidFill>
              </a:rPr>
              <a:t>February 2014</a:t>
            </a:r>
          </a:p>
          <a:p>
            <a:r>
              <a:rPr lang="pl-PL" sz="2800" dirty="0" smtClean="0">
                <a:solidFill>
                  <a:srgbClr val="00B050"/>
                </a:solidFill>
              </a:rPr>
              <a:t>First few months </a:t>
            </a:r>
            <a:r>
              <a:rPr lang="pl-PL" sz="2800" dirty="0" smtClean="0"/>
              <a:t>spent working on </a:t>
            </a:r>
            <a:r>
              <a:rPr lang="pl-PL" sz="2800" dirty="0" smtClean="0">
                <a:solidFill>
                  <a:srgbClr val="00B050"/>
                </a:solidFill>
              </a:rPr>
              <a:t>Cardiogram</a:t>
            </a:r>
            <a:r>
              <a:rPr lang="pl-PL" sz="2800" dirty="0" smtClean="0"/>
              <a:t> – </a:t>
            </a:r>
            <a:r>
              <a:rPr lang="pl-PL" sz="2800" dirty="0" smtClean="0">
                <a:solidFill>
                  <a:srgbClr val="00B0F0"/>
                </a:solidFill>
              </a:rPr>
              <a:t>improvements, additional features</a:t>
            </a:r>
            <a:r>
              <a:rPr lang="pl-PL" sz="2800" dirty="0" smtClean="0"/>
              <a:t> and created </a:t>
            </a:r>
            <a:r>
              <a:rPr lang="pl-PL" sz="2800" dirty="0" smtClean="0">
                <a:solidFill>
                  <a:srgbClr val="00B0F0"/>
                </a:solidFill>
              </a:rPr>
              <a:t>charts for data from 2010-2012</a:t>
            </a:r>
            <a:r>
              <a:rPr lang="pl-PL" sz="2800" dirty="0" smtClean="0"/>
              <a:t> </a:t>
            </a:r>
            <a:r>
              <a:rPr lang="pl-PL" sz="2000" dirty="0" smtClean="0"/>
              <a:t>(</a:t>
            </a:r>
            <a:r>
              <a:rPr lang="pl-PL" sz="2000" dirty="0" smtClean="0">
                <a:hlinkClick r:id="rId2"/>
              </a:rPr>
              <a:t>https://wikis.cern.ch/display/AFT/AWG+Fault+Data+Cardiograms</a:t>
            </a:r>
            <a:r>
              <a:rPr lang="pl-PL" sz="2000" dirty="0" smtClean="0"/>
              <a:t>)</a:t>
            </a:r>
          </a:p>
          <a:p>
            <a:r>
              <a:rPr lang="pl-PL" sz="2800" dirty="0" smtClean="0"/>
              <a:t>Then started work on </a:t>
            </a:r>
            <a:r>
              <a:rPr lang="pl-PL" sz="2800" dirty="0" smtClean="0">
                <a:solidFill>
                  <a:srgbClr val="00B050"/>
                </a:solidFill>
              </a:rPr>
              <a:t>Accelerator Fault Tracking project</a:t>
            </a:r>
          </a:p>
          <a:p>
            <a:pPr lvl="1"/>
            <a:r>
              <a:rPr lang="pl-PL" sz="2400" b="1" dirty="0" smtClean="0">
                <a:solidFill>
                  <a:srgbClr val="00B050"/>
                </a:solidFill>
              </a:rPr>
              <a:t>Pawel Wilk</a:t>
            </a:r>
            <a:r>
              <a:rPr lang="pl-PL" sz="2400" b="1" dirty="0" smtClean="0"/>
              <a:t> </a:t>
            </a:r>
            <a:r>
              <a:rPr lang="pl-PL" sz="2400" dirty="0" smtClean="0"/>
              <a:t>joined in </a:t>
            </a:r>
            <a:r>
              <a:rPr lang="pl-PL" sz="2400" b="1" dirty="0" smtClean="0">
                <a:solidFill>
                  <a:srgbClr val="00B050"/>
                </a:solidFill>
              </a:rPr>
              <a:t>June 2014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51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208" y="374451"/>
            <a:ext cx="5304288" cy="948613"/>
          </a:xfrm>
        </p:spPr>
        <p:txBody>
          <a:bodyPr/>
          <a:lstStyle/>
          <a:p>
            <a:r>
              <a:rPr lang="pl-PL" dirty="0" smtClean="0"/>
              <a:t>Cardiogram - example</a:t>
            </a:r>
            <a:endParaRPr lang="en-GB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2194"/>
            <a:ext cx="7395644" cy="5388256"/>
          </a:xfrm>
        </p:spPr>
      </p:pic>
      <p:cxnSp>
        <p:nvCxnSpPr>
          <p:cNvPr id="6" name="Straight Arrow Connector 5"/>
          <p:cNvCxnSpPr>
            <a:stCxn id="7" idx="1"/>
          </p:cNvCxnSpPr>
          <p:nvPr/>
        </p:nvCxnSpPr>
        <p:spPr>
          <a:xfrm flipH="1">
            <a:off x="7073742" y="846022"/>
            <a:ext cx="490207" cy="782778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563949" y="368979"/>
            <a:ext cx="1477328" cy="954085"/>
          </a:xfrm>
          <a:prstGeom prst="rect">
            <a:avLst/>
          </a:prstGeom>
          <a:noFill/>
        </p:spPr>
        <p:txBody>
          <a:bodyPr wrap="square" lIns="91416" tIns="45709" rIns="91416" bIns="45709" rtlCol="0">
            <a:spAutoFit/>
          </a:bodyPr>
          <a:lstStyle/>
          <a:p>
            <a:r>
              <a:rPr lang="pl-PL" sz="1400" b="1" dirty="0">
                <a:solidFill>
                  <a:srgbClr val="00B0F0"/>
                </a:solidFill>
              </a:rPr>
              <a:t>Accelerator </a:t>
            </a:r>
          </a:p>
          <a:p>
            <a:r>
              <a:rPr lang="pl-PL" sz="1400" b="1" dirty="0" smtClean="0">
                <a:solidFill>
                  <a:srgbClr val="00B0F0"/>
                </a:solidFill>
              </a:rPr>
              <a:t>Mode (Proton Physics, Ion Physics, etc.)</a:t>
            </a:r>
            <a:endParaRPr lang="en-GB" sz="1400" b="1" dirty="0">
              <a:solidFill>
                <a:srgbClr val="00B0F0"/>
              </a:solidFill>
            </a:endParaRPr>
          </a:p>
        </p:txBody>
      </p:sp>
      <p:cxnSp>
        <p:nvCxnSpPr>
          <p:cNvPr id="8" name="Straight Arrow Connector 7"/>
          <p:cNvCxnSpPr>
            <a:stCxn id="9" idx="1"/>
          </p:cNvCxnSpPr>
          <p:nvPr/>
        </p:nvCxnSpPr>
        <p:spPr>
          <a:xfrm flipH="1">
            <a:off x="7142101" y="1687858"/>
            <a:ext cx="952411" cy="79173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94512" y="1533489"/>
            <a:ext cx="674957" cy="308737"/>
          </a:xfrm>
          <a:prstGeom prst="rect">
            <a:avLst/>
          </a:prstGeom>
          <a:noFill/>
        </p:spPr>
        <p:txBody>
          <a:bodyPr wrap="none" lIns="91416" tIns="45709" rIns="91416" bIns="45709" rtlCol="0">
            <a:spAutoFit/>
          </a:bodyPr>
          <a:lstStyle/>
          <a:p>
            <a:r>
              <a:rPr lang="pl-PL" sz="1400" b="1" dirty="0">
                <a:solidFill>
                  <a:srgbClr val="00B0F0"/>
                </a:solidFill>
              </a:rPr>
              <a:t>Access</a:t>
            </a:r>
            <a:endParaRPr lang="en-GB" sz="1400" b="1" dirty="0">
              <a:solidFill>
                <a:srgbClr val="00B0F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1919" y="1772984"/>
            <a:ext cx="288032" cy="42366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>
            <a:stCxn id="12" idx="1"/>
            <a:endCxn id="10" idx="6"/>
          </p:cNvCxnSpPr>
          <p:nvPr/>
        </p:nvCxnSpPr>
        <p:spPr>
          <a:xfrm flipH="1">
            <a:off x="7139951" y="1957051"/>
            <a:ext cx="738429" cy="27766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878380" y="1803174"/>
            <a:ext cx="1051843" cy="307754"/>
          </a:xfrm>
          <a:prstGeom prst="rect">
            <a:avLst/>
          </a:prstGeom>
          <a:noFill/>
        </p:spPr>
        <p:txBody>
          <a:bodyPr wrap="none" lIns="91416" tIns="45709" rIns="91416" bIns="45709" rtlCol="0">
            <a:spAutoFit/>
          </a:bodyPr>
          <a:lstStyle/>
          <a:p>
            <a:r>
              <a:rPr lang="pl-PL" sz="1400" b="1" dirty="0">
                <a:solidFill>
                  <a:srgbClr val="00B0F0"/>
                </a:solidFill>
              </a:rPr>
              <a:t>Fill </a:t>
            </a:r>
            <a:r>
              <a:rPr lang="pl-PL" sz="1400" b="1" dirty="0" smtClean="0">
                <a:solidFill>
                  <a:srgbClr val="00B0F0"/>
                </a:solidFill>
              </a:rPr>
              <a:t>Number</a:t>
            </a:r>
            <a:endParaRPr lang="en-GB" sz="1400" b="1" dirty="0">
              <a:solidFill>
                <a:srgbClr val="00B0F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030589" y="2299561"/>
            <a:ext cx="399109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386504" y="2154734"/>
            <a:ext cx="1675025" cy="307754"/>
          </a:xfrm>
          <a:prstGeom prst="rect">
            <a:avLst/>
          </a:prstGeom>
          <a:noFill/>
        </p:spPr>
        <p:txBody>
          <a:bodyPr wrap="none" lIns="91416" tIns="45709" rIns="91416" bIns="45709" rtlCol="0">
            <a:spAutoFit/>
          </a:bodyPr>
          <a:lstStyle/>
          <a:p>
            <a:r>
              <a:rPr lang="pl-PL" sz="1400" b="1" dirty="0">
                <a:solidFill>
                  <a:srgbClr val="00B0F0"/>
                </a:solidFill>
              </a:rPr>
              <a:t>Particle Momentum</a:t>
            </a:r>
            <a:endParaRPr lang="en-GB" sz="1400" b="1" dirty="0">
              <a:solidFill>
                <a:srgbClr val="00B0F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853715" y="2715408"/>
            <a:ext cx="653933" cy="1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842504" y="2810511"/>
            <a:ext cx="665144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468974" y="2617190"/>
            <a:ext cx="1496836" cy="307754"/>
          </a:xfrm>
          <a:prstGeom prst="rect">
            <a:avLst/>
          </a:prstGeom>
          <a:noFill/>
        </p:spPr>
        <p:txBody>
          <a:bodyPr wrap="none" lIns="91416" tIns="45709" rIns="91416" bIns="45709" rtlCol="0">
            <a:spAutoFit/>
          </a:bodyPr>
          <a:lstStyle/>
          <a:p>
            <a:r>
              <a:rPr lang="pl-PL" sz="1400" b="1" dirty="0">
                <a:solidFill>
                  <a:srgbClr val="00B0F0"/>
                </a:solidFill>
              </a:rPr>
              <a:t>Beams Intensities</a:t>
            </a:r>
            <a:endParaRPr lang="en-GB" sz="1400" b="1" dirty="0">
              <a:solidFill>
                <a:srgbClr val="00B0F0"/>
              </a:solidFill>
            </a:endParaRPr>
          </a:p>
        </p:txBody>
      </p:sp>
      <p:cxnSp>
        <p:nvCxnSpPr>
          <p:cNvPr id="18" name="Straight Arrow Connector 17"/>
          <p:cNvCxnSpPr>
            <a:stCxn id="19" idx="1"/>
          </p:cNvCxnSpPr>
          <p:nvPr/>
        </p:nvCxnSpPr>
        <p:spPr>
          <a:xfrm flipH="1">
            <a:off x="6995935" y="3298156"/>
            <a:ext cx="867524" cy="494196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863459" y="3144279"/>
            <a:ext cx="1186367" cy="307754"/>
          </a:xfrm>
          <a:prstGeom prst="rect">
            <a:avLst/>
          </a:prstGeom>
          <a:noFill/>
        </p:spPr>
        <p:txBody>
          <a:bodyPr wrap="none" lIns="91416" tIns="45709" rIns="91416" bIns="45709" rtlCol="0">
            <a:spAutoFit/>
          </a:bodyPr>
          <a:lstStyle/>
          <a:p>
            <a:r>
              <a:rPr lang="pl-PL" sz="1400" b="1" dirty="0">
                <a:solidFill>
                  <a:srgbClr val="00B0F0"/>
                </a:solidFill>
              </a:rPr>
              <a:t>Stable Beams</a:t>
            </a:r>
            <a:endParaRPr lang="en-GB" sz="1400" b="1" dirty="0">
              <a:solidFill>
                <a:srgbClr val="00B0F0"/>
              </a:solidFill>
            </a:endParaRPr>
          </a:p>
        </p:txBody>
      </p:sp>
      <p:cxnSp>
        <p:nvCxnSpPr>
          <p:cNvPr id="20" name="Straight Arrow Connector 19"/>
          <p:cNvCxnSpPr>
            <a:stCxn id="21" idx="1"/>
          </p:cNvCxnSpPr>
          <p:nvPr/>
        </p:nvCxnSpPr>
        <p:spPr>
          <a:xfrm flipH="1">
            <a:off x="7030589" y="3788937"/>
            <a:ext cx="676271" cy="153877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706860" y="3635060"/>
            <a:ext cx="1394885" cy="307754"/>
          </a:xfrm>
          <a:prstGeom prst="rect">
            <a:avLst/>
          </a:prstGeom>
          <a:noFill/>
        </p:spPr>
        <p:txBody>
          <a:bodyPr wrap="none" lIns="91416" tIns="45709" rIns="91416" bIns="45709" rtlCol="0">
            <a:spAutoFit/>
          </a:bodyPr>
          <a:lstStyle/>
          <a:p>
            <a:r>
              <a:rPr lang="pl-PL" sz="1400" b="1" dirty="0">
                <a:solidFill>
                  <a:srgbClr val="00B0F0"/>
                </a:solidFill>
              </a:rPr>
              <a:t>PM Beam Dump</a:t>
            </a:r>
            <a:endParaRPr lang="en-GB" sz="1400" b="1" dirty="0">
              <a:solidFill>
                <a:srgbClr val="00B0F0"/>
              </a:solidFill>
            </a:endParaRPr>
          </a:p>
        </p:txBody>
      </p:sp>
      <p:cxnSp>
        <p:nvCxnSpPr>
          <p:cNvPr id="22" name="Straight Arrow Connector 21"/>
          <p:cNvCxnSpPr>
            <a:stCxn id="23" idx="1"/>
          </p:cNvCxnSpPr>
          <p:nvPr/>
        </p:nvCxnSpPr>
        <p:spPr>
          <a:xfrm flipH="1" flipV="1">
            <a:off x="7011693" y="4163701"/>
            <a:ext cx="683843" cy="188943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695536" y="4091045"/>
            <a:ext cx="1162962" cy="523198"/>
          </a:xfrm>
          <a:prstGeom prst="rect">
            <a:avLst/>
          </a:prstGeom>
          <a:noFill/>
        </p:spPr>
        <p:txBody>
          <a:bodyPr wrap="none" lIns="91416" tIns="45709" rIns="91416" bIns="45709" rtlCol="0">
            <a:spAutoFit/>
          </a:bodyPr>
          <a:lstStyle/>
          <a:p>
            <a:r>
              <a:rPr lang="pl-PL" sz="1400" b="1" dirty="0">
                <a:solidFill>
                  <a:srgbClr val="00B0F0"/>
                </a:solidFill>
              </a:rPr>
              <a:t>Beam Dump </a:t>
            </a:r>
          </a:p>
          <a:p>
            <a:r>
              <a:rPr lang="pl-PL" sz="1400" b="1" dirty="0">
                <a:solidFill>
                  <a:srgbClr val="00B0F0"/>
                </a:solidFill>
              </a:rPr>
              <a:t>Classification</a:t>
            </a:r>
            <a:endParaRPr lang="en-GB" sz="1400" b="1" dirty="0">
              <a:solidFill>
                <a:srgbClr val="00B0F0"/>
              </a:solidFill>
            </a:endParaRPr>
          </a:p>
        </p:txBody>
      </p:sp>
      <p:cxnSp>
        <p:nvCxnSpPr>
          <p:cNvPr id="24" name="Straight Arrow Connector 23"/>
          <p:cNvCxnSpPr>
            <a:stCxn id="25" idx="0"/>
          </p:cNvCxnSpPr>
          <p:nvPr/>
        </p:nvCxnSpPr>
        <p:spPr>
          <a:xfrm flipV="1">
            <a:off x="7073742" y="4876790"/>
            <a:ext cx="0" cy="74357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797152" y="5620360"/>
            <a:ext cx="553180" cy="307754"/>
          </a:xfrm>
          <a:prstGeom prst="rect">
            <a:avLst/>
          </a:prstGeom>
          <a:noFill/>
        </p:spPr>
        <p:txBody>
          <a:bodyPr wrap="none" lIns="91416" tIns="45709" rIns="91416" bIns="45709" rtlCol="0">
            <a:spAutoFit/>
          </a:bodyPr>
          <a:lstStyle/>
          <a:p>
            <a:r>
              <a:rPr lang="pl-PL" sz="1400" b="1" dirty="0">
                <a:solidFill>
                  <a:srgbClr val="00B0F0"/>
                </a:solidFill>
              </a:rPr>
              <a:t>Fault</a:t>
            </a:r>
            <a:endParaRPr lang="en-GB" sz="1400" b="1" dirty="0">
              <a:solidFill>
                <a:srgbClr val="00B0F0"/>
              </a:solidFill>
            </a:endParaRPr>
          </a:p>
        </p:txBody>
      </p:sp>
      <p:sp>
        <p:nvSpPr>
          <p:cNvPr id="26" name="Right Brace 25"/>
          <p:cNvSpPr/>
          <p:nvPr/>
        </p:nvSpPr>
        <p:spPr>
          <a:xfrm>
            <a:off x="7347704" y="3952197"/>
            <a:ext cx="252028" cy="2582499"/>
          </a:xfrm>
          <a:prstGeom prst="rightBrac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6" tIns="45709" rIns="91416" bIns="45709"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7617193" y="4854894"/>
            <a:ext cx="1370840" cy="738642"/>
          </a:xfrm>
          <a:prstGeom prst="rect">
            <a:avLst/>
          </a:prstGeom>
          <a:noFill/>
        </p:spPr>
        <p:txBody>
          <a:bodyPr wrap="none" lIns="91416" tIns="45709" rIns="91416" bIns="45709" rtlCol="0">
            <a:spAutoFit/>
          </a:bodyPr>
          <a:lstStyle/>
          <a:p>
            <a:r>
              <a:rPr lang="pl-PL" sz="1400" b="1" dirty="0">
                <a:solidFill>
                  <a:srgbClr val="00B0F0"/>
                </a:solidFill>
              </a:rPr>
              <a:t>Fault Lines</a:t>
            </a:r>
          </a:p>
          <a:p>
            <a:r>
              <a:rPr lang="pl-PL" sz="1400" b="1" dirty="0">
                <a:solidFill>
                  <a:srgbClr val="00B0F0"/>
                </a:solidFill>
              </a:rPr>
              <a:t>(Systems/ Fault </a:t>
            </a:r>
          </a:p>
          <a:p>
            <a:r>
              <a:rPr lang="pl-PL" sz="1400" b="1" dirty="0">
                <a:solidFill>
                  <a:srgbClr val="00B0F0"/>
                </a:solidFill>
              </a:rPr>
              <a:t>Classifications)</a:t>
            </a:r>
            <a:endParaRPr lang="en-GB" sz="1400" b="1" dirty="0">
              <a:solidFill>
                <a:srgbClr val="00B0F0"/>
              </a:solidFill>
            </a:endParaRPr>
          </a:p>
        </p:txBody>
      </p:sp>
      <p:sp>
        <p:nvSpPr>
          <p:cNvPr id="34" name="Shape 186"/>
          <p:cNvSpPr/>
          <p:nvPr/>
        </p:nvSpPr>
        <p:spPr>
          <a:xfrm rot="20627318">
            <a:off x="592105" y="5636434"/>
            <a:ext cx="2054407" cy="1184916"/>
          </a:xfrm>
          <a:prstGeom prst="star8">
            <a:avLst>
              <a:gd name="adj" fmla="val 27060"/>
            </a:avLst>
          </a:prstGeom>
          <a:solidFill>
            <a:srgbClr val="FEC700"/>
          </a:solidFill>
          <a:ln w="25400">
            <a:solidFill/>
            <a:miter lim="400000"/>
          </a:ln>
          <a:effectLst>
            <a:outerShdw blurRad="1016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1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rPr>
              <a:t>Credit </a:t>
            </a:r>
            <a:r>
              <a:rPr lang="pl-PL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rPr>
              <a:t>AWG</a:t>
            </a:r>
            <a:endParaRPr sz="1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47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pl-PL" dirty="0" smtClean="0"/>
              <a:t>Accelerator Fault Tracking (AFT)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658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Project </a:t>
            </a:r>
            <a:r>
              <a:rPr lang="en-GB" b="1" dirty="0" smtClean="0">
                <a:solidFill>
                  <a:srgbClr val="00B050"/>
                </a:solidFill>
              </a:rPr>
              <a:t>launched February 2014</a:t>
            </a:r>
            <a:r>
              <a:rPr lang="pl-PL" b="1" dirty="0" smtClean="0"/>
              <a:t> </a:t>
            </a:r>
            <a:r>
              <a:rPr lang="pl-PL" dirty="0" smtClean="0"/>
              <a:t>(BE/CO, BE/OP, TE/MPE collaboration)</a:t>
            </a:r>
          </a:p>
          <a:p>
            <a:endParaRPr lang="pl-PL" dirty="0" smtClean="0"/>
          </a:p>
          <a:p>
            <a:pPr marL="0" indent="0">
              <a:buNone/>
            </a:pPr>
            <a:r>
              <a:rPr lang="en-GB" dirty="0" smtClean="0"/>
              <a:t>Goals:</a:t>
            </a:r>
          </a:p>
          <a:p>
            <a:r>
              <a:rPr lang="en-GB" dirty="0" smtClean="0"/>
              <a:t>Capture </a:t>
            </a:r>
            <a:r>
              <a:rPr lang="en-GB" b="1" dirty="0" smtClean="0">
                <a:solidFill>
                  <a:srgbClr val="00B050"/>
                </a:solidFill>
              </a:rPr>
              <a:t>consistent and complete fault data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Facilitate</a:t>
            </a:r>
            <a:r>
              <a:rPr lang="en-GB" dirty="0" smtClean="0"/>
              <a:t> fault tracking from perspective of all interested parties (OP, equipment groups, working groups)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Single source of data </a:t>
            </a:r>
            <a:r>
              <a:rPr lang="en-GB" dirty="0" smtClean="0"/>
              <a:t>– </a:t>
            </a:r>
            <a:r>
              <a:rPr lang="en-GB" b="1" dirty="0" smtClean="0">
                <a:solidFill>
                  <a:srgbClr val="00B0F0"/>
                </a:solidFill>
              </a:rPr>
              <a:t>easier to complete, clean</a:t>
            </a:r>
            <a:r>
              <a:rPr lang="en-GB" dirty="0" smtClean="0"/>
              <a:t> and </a:t>
            </a:r>
            <a:r>
              <a:rPr lang="en-GB" b="1" dirty="0" smtClean="0">
                <a:solidFill>
                  <a:srgbClr val="00B0F0"/>
                </a:solidFill>
              </a:rPr>
              <a:t>analyse</a:t>
            </a:r>
            <a:r>
              <a:rPr lang="en-GB" dirty="0" smtClean="0"/>
              <a:t>.</a:t>
            </a:r>
          </a:p>
          <a:p>
            <a:r>
              <a:rPr lang="en-GB" dirty="0" smtClean="0"/>
              <a:t>Provide </a:t>
            </a:r>
            <a:r>
              <a:rPr lang="en-GB" b="1" dirty="0" smtClean="0">
                <a:solidFill>
                  <a:srgbClr val="00B050"/>
                </a:solidFill>
              </a:rPr>
              <a:t>consistent / standardized statistics, analyses, reports</a:t>
            </a:r>
            <a:r>
              <a:rPr lang="en-GB" dirty="0" smtClean="0"/>
              <a:t> for different users (8:30 meetings, weekly reports / summaries)</a:t>
            </a:r>
          </a:p>
          <a:p>
            <a:r>
              <a:rPr lang="en-GB" dirty="0" smtClean="0"/>
              <a:t>Interactive overview of faults (</a:t>
            </a:r>
            <a:r>
              <a:rPr lang="en-GB" b="1" dirty="0" smtClean="0">
                <a:solidFill>
                  <a:srgbClr val="00B0F0"/>
                </a:solidFill>
              </a:rPr>
              <a:t>cardiogram on demand</a:t>
            </a:r>
            <a:r>
              <a:rPr lang="en-GB" dirty="0" smtClean="0"/>
              <a:t>)</a:t>
            </a:r>
          </a:p>
          <a:p>
            <a:r>
              <a:rPr lang="en-GB" dirty="0" smtClean="0"/>
              <a:t>Proactively identify incomplete data</a:t>
            </a:r>
          </a:p>
          <a:p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Plans for current stage:</a:t>
            </a:r>
          </a:p>
          <a:p>
            <a:r>
              <a:rPr lang="en-GB" dirty="0" smtClean="0"/>
              <a:t>Put in place a fault tracking infrastructure to </a:t>
            </a:r>
            <a:r>
              <a:rPr lang="en-GB" b="1" dirty="0" smtClean="0">
                <a:solidFill>
                  <a:srgbClr val="00B050"/>
                </a:solidFill>
              </a:rPr>
              <a:t>capture LHC fault</a:t>
            </a:r>
            <a:r>
              <a:rPr lang="pl-PL" b="1" dirty="0" smtClean="0">
                <a:solidFill>
                  <a:srgbClr val="00B050"/>
                </a:solidFill>
              </a:rPr>
              <a:t>s</a:t>
            </a:r>
            <a:r>
              <a:rPr lang="en-GB" b="1" dirty="0" smtClean="0">
                <a:solidFill>
                  <a:srgbClr val="00B050"/>
                </a:solidFill>
              </a:rPr>
              <a:t> data from an operational perspective</a:t>
            </a:r>
          </a:p>
          <a:p>
            <a:r>
              <a:rPr lang="en-GB" kern="0" dirty="0" smtClean="0">
                <a:solidFill>
                  <a:sysClr val="windowText" lastClr="000000"/>
                </a:solidFill>
                <a:sym typeface="Helvetica Light"/>
              </a:rPr>
              <a:t>Enable </a:t>
            </a:r>
            <a:r>
              <a:rPr lang="en-GB" b="1" kern="0" dirty="0" smtClean="0">
                <a:solidFill>
                  <a:srgbClr val="00B050"/>
                </a:solidFill>
                <a:sym typeface="Helvetica Light"/>
              </a:rPr>
              <a:t>data exploitation by others</a:t>
            </a:r>
            <a:r>
              <a:rPr lang="en-GB" kern="0" dirty="0" smtClean="0">
                <a:solidFill>
                  <a:sysClr val="windowText" lastClr="000000"/>
                </a:solidFill>
                <a:sym typeface="Helvetica Light"/>
              </a:rPr>
              <a:t> (e.g. AWG and OP)  to identify areas to improve accelerator availability for physics</a:t>
            </a:r>
            <a:endParaRPr lang="pl-PL" kern="0" dirty="0">
              <a:solidFill>
                <a:sysClr val="windowText" lastClr="000000"/>
              </a:solidFill>
              <a:sym typeface="Helvetica Light"/>
            </a:endParaRPr>
          </a:p>
          <a:p>
            <a:endParaRPr lang="pl-PL" kern="0" dirty="0" smtClean="0">
              <a:solidFill>
                <a:sysClr val="windowText" lastClr="000000"/>
              </a:solidFill>
              <a:sym typeface="Helvetica Light"/>
            </a:endParaRPr>
          </a:p>
          <a:p>
            <a:pPr lvl="1"/>
            <a:endParaRPr lang="pl-PL" kern="0" dirty="0">
              <a:solidFill>
                <a:sysClr val="windowText" lastClr="000000"/>
              </a:solidFill>
              <a:sym typeface="Helvetica Light"/>
            </a:endParaRPr>
          </a:p>
          <a:p>
            <a:pPr marL="0" indent="0">
              <a:buNone/>
            </a:pPr>
            <a:r>
              <a:rPr lang="pl-PL" kern="0" dirty="0" smtClean="0">
                <a:solidFill>
                  <a:sysClr val="windowText" lastClr="000000"/>
                </a:solidFill>
                <a:sym typeface="Wingdings" panose="05000000000000000000" pitchFamily="2" charset="2"/>
              </a:rPr>
              <a:t> </a:t>
            </a:r>
            <a:r>
              <a:rPr lang="pl-PL" kern="0" dirty="0" smtClean="0">
                <a:solidFill>
                  <a:sysClr val="windowText" lastClr="000000"/>
                </a:solidFill>
                <a:sym typeface="Helvetica Light"/>
                <a:hlinkClick r:id="rId2"/>
              </a:rPr>
              <a:t>https://aft-test.cern.ch:11400</a:t>
            </a:r>
            <a:endParaRPr lang="pl-PL" kern="0" dirty="0" smtClean="0">
              <a:solidFill>
                <a:sysClr val="windowText" lastClr="000000"/>
              </a:solidFill>
              <a:sym typeface="Helvetica Ligh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93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AFT details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800" dirty="0" smtClean="0">
                <a:solidFill>
                  <a:srgbClr val="00B050"/>
                </a:solidFill>
              </a:rPr>
              <a:t>2</a:t>
            </a:r>
            <a:r>
              <a:rPr lang="pl-PL" sz="2800" dirty="0" smtClean="0"/>
              <a:t> different </a:t>
            </a:r>
            <a:r>
              <a:rPr lang="pl-PL" sz="2800" dirty="0" smtClean="0">
                <a:solidFill>
                  <a:srgbClr val="00B050"/>
                </a:solidFill>
              </a:rPr>
              <a:t>Clients</a:t>
            </a:r>
            <a:r>
              <a:rPr lang="pl-PL" sz="2800" dirty="0" smtClean="0"/>
              <a:t>: </a:t>
            </a:r>
            <a:r>
              <a:rPr lang="pl-PL" sz="2800" dirty="0" smtClean="0">
                <a:solidFill>
                  <a:srgbClr val="00B0F0"/>
                </a:solidFill>
              </a:rPr>
              <a:t>eLogbook</a:t>
            </a:r>
            <a:r>
              <a:rPr lang="pl-PL" sz="2800" dirty="0" smtClean="0"/>
              <a:t> and </a:t>
            </a:r>
            <a:r>
              <a:rPr lang="pl-PL" sz="2800" dirty="0" smtClean="0">
                <a:solidFill>
                  <a:srgbClr val="00B0F0"/>
                </a:solidFill>
              </a:rPr>
              <a:t>AFT Web Application</a:t>
            </a:r>
          </a:p>
          <a:p>
            <a:r>
              <a:rPr lang="pl-PL" sz="2800" dirty="0" smtClean="0">
                <a:solidFill>
                  <a:srgbClr val="00B050"/>
                </a:solidFill>
              </a:rPr>
              <a:t>2 APIs</a:t>
            </a:r>
            <a:r>
              <a:rPr lang="pl-PL" sz="2800" dirty="0" smtClean="0"/>
              <a:t>: </a:t>
            </a:r>
            <a:r>
              <a:rPr lang="pl-PL" sz="2800" dirty="0" smtClean="0">
                <a:solidFill>
                  <a:srgbClr val="00B0F0"/>
                </a:solidFill>
              </a:rPr>
              <a:t>Java API</a:t>
            </a:r>
            <a:r>
              <a:rPr lang="pl-PL" sz="2800" dirty="0" smtClean="0"/>
              <a:t> for eLogbook integration and </a:t>
            </a:r>
            <a:r>
              <a:rPr lang="pl-PL" sz="2800" dirty="0" smtClean="0">
                <a:solidFill>
                  <a:srgbClr val="00B0F0"/>
                </a:solidFill>
              </a:rPr>
              <a:t>REST API</a:t>
            </a:r>
            <a:r>
              <a:rPr lang="pl-PL" sz="2800" dirty="0" smtClean="0"/>
              <a:t> for Web Application</a:t>
            </a:r>
          </a:p>
          <a:p>
            <a:r>
              <a:rPr lang="pl-PL" sz="2800" dirty="0" smtClean="0"/>
              <a:t>eLogbook integration – keep process of </a:t>
            </a:r>
            <a:r>
              <a:rPr lang="pl-PL" sz="2800" dirty="0" smtClean="0">
                <a:solidFill>
                  <a:srgbClr val="00B050"/>
                </a:solidFill>
              </a:rPr>
              <a:t>creating faults by operators as it was before</a:t>
            </a:r>
            <a:r>
              <a:rPr lang="pl-PL" sz="2800" dirty="0" smtClean="0"/>
              <a:t> (limited set of possible operations)</a:t>
            </a:r>
          </a:p>
          <a:p>
            <a:r>
              <a:rPr lang="pl-PL" sz="2800" dirty="0" smtClean="0">
                <a:solidFill>
                  <a:srgbClr val="00B050"/>
                </a:solidFill>
              </a:rPr>
              <a:t>Web Application </a:t>
            </a:r>
            <a:r>
              <a:rPr lang="pl-PL" sz="2800" dirty="0" smtClean="0"/>
              <a:t>to be used by </a:t>
            </a:r>
            <a:r>
              <a:rPr lang="pl-PL" sz="2800" dirty="0" smtClean="0">
                <a:solidFill>
                  <a:srgbClr val="00B050"/>
                </a:solidFill>
              </a:rPr>
              <a:t>wider community </a:t>
            </a:r>
            <a:r>
              <a:rPr lang="pl-PL" sz="2800" dirty="0" smtClean="0"/>
              <a:t>– Equipment Groups, Working Groups, Experts and anyone from inside of CERN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5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Functionalities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800" dirty="0" smtClean="0"/>
              <a:t>eLogbook: </a:t>
            </a:r>
            <a:r>
              <a:rPr lang="pl-PL" sz="2800" dirty="0" smtClean="0">
                <a:solidFill>
                  <a:srgbClr val="00B050"/>
                </a:solidFill>
              </a:rPr>
              <a:t>Creating</a:t>
            </a:r>
            <a:r>
              <a:rPr lang="pl-PL" sz="2800" dirty="0" smtClean="0"/>
              <a:t> faults, </a:t>
            </a:r>
            <a:r>
              <a:rPr lang="pl-PL" sz="2800" dirty="0" smtClean="0">
                <a:solidFill>
                  <a:srgbClr val="00B050"/>
                </a:solidFill>
              </a:rPr>
              <a:t>basic editing</a:t>
            </a:r>
            <a:r>
              <a:rPr lang="pl-PL" sz="2800" dirty="0" smtClean="0"/>
              <a:t>, </a:t>
            </a:r>
            <a:r>
              <a:rPr lang="pl-PL" sz="2800" dirty="0" smtClean="0">
                <a:solidFill>
                  <a:srgbClr val="00B050"/>
                </a:solidFill>
              </a:rPr>
              <a:t>extracting</a:t>
            </a:r>
          </a:p>
          <a:p>
            <a:r>
              <a:rPr lang="pl-PL" sz="2800" dirty="0" smtClean="0"/>
              <a:t>Web Application: </a:t>
            </a:r>
            <a:r>
              <a:rPr lang="pl-PL" sz="2800" dirty="0" smtClean="0">
                <a:solidFill>
                  <a:srgbClr val="00B050"/>
                </a:solidFill>
              </a:rPr>
              <a:t>Creating, full editing </a:t>
            </a:r>
            <a:r>
              <a:rPr lang="pl-PL" sz="2800" dirty="0" smtClean="0"/>
              <a:t>(including i.e. references between fault), </a:t>
            </a:r>
            <a:r>
              <a:rPr lang="pl-PL" sz="2800" dirty="0" smtClean="0">
                <a:solidFill>
                  <a:srgbClr val="00B050"/>
                </a:solidFill>
              </a:rPr>
              <a:t>advanced search, statistics, reports</a:t>
            </a:r>
            <a:r>
              <a:rPr lang="pl-PL" sz="2800" dirty="0" smtClean="0"/>
              <a:t>, etc.</a:t>
            </a:r>
          </a:p>
          <a:p>
            <a:r>
              <a:rPr lang="pl-PL" sz="2800" dirty="0" smtClean="0">
                <a:solidFill>
                  <a:srgbClr val="00B050"/>
                </a:solidFill>
              </a:rPr>
              <a:t>Everyone</a:t>
            </a:r>
            <a:r>
              <a:rPr lang="pl-PL" sz="2800" dirty="0" smtClean="0"/>
              <a:t> will be able to </a:t>
            </a:r>
            <a:r>
              <a:rPr lang="pl-PL" sz="2800" dirty="0" smtClean="0">
                <a:solidFill>
                  <a:srgbClr val="00B050"/>
                </a:solidFill>
              </a:rPr>
              <a:t>display faults’ details, statistics, etc.</a:t>
            </a:r>
          </a:p>
          <a:p>
            <a:r>
              <a:rPr lang="pl-PL" sz="2800" dirty="0" smtClean="0">
                <a:solidFill>
                  <a:srgbClr val="00B050"/>
                </a:solidFill>
              </a:rPr>
              <a:t>Creating/editing</a:t>
            </a:r>
            <a:r>
              <a:rPr lang="pl-PL" sz="2800" dirty="0" smtClean="0"/>
              <a:t> is </a:t>
            </a:r>
            <a:r>
              <a:rPr lang="pl-PL" sz="2800" dirty="0" smtClean="0">
                <a:solidFill>
                  <a:srgbClr val="00B050"/>
                </a:solidFill>
              </a:rPr>
              <a:t>secured </a:t>
            </a:r>
            <a:r>
              <a:rPr lang="pl-PL" sz="2800" dirty="0" smtClean="0"/>
              <a:t>– based on RBAC and standard NICE accounts</a:t>
            </a:r>
            <a:endParaRPr lang="en-GB" sz="2800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23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Server side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Oracle database</a:t>
            </a:r>
          </a:p>
          <a:p>
            <a:r>
              <a:rPr lang="pl-PL" dirty="0" smtClean="0"/>
              <a:t>Java</a:t>
            </a:r>
          </a:p>
          <a:p>
            <a:r>
              <a:rPr lang="pl-PL" dirty="0" smtClean="0"/>
              <a:t>Embedded Jetty</a:t>
            </a:r>
          </a:p>
          <a:p>
            <a:r>
              <a:rPr lang="pl-PL" dirty="0" smtClean="0"/>
              <a:t>Hibernate</a:t>
            </a:r>
          </a:p>
          <a:p>
            <a:r>
              <a:rPr lang="pl-PL" dirty="0" smtClean="0"/>
              <a:t>Spring (including Spring MVC for REST API)</a:t>
            </a:r>
          </a:p>
          <a:p>
            <a:r>
              <a:rPr lang="pl-PL" dirty="0" smtClean="0"/>
              <a:t>Spring Security + RBAC for authentication and authorization</a:t>
            </a:r>
          </a:p>
          <a:p>
            <a:r>
              <a:rPr lang="pl-PL" dirty="0" smtClean="0"/>
              <a:t>Joda Time</a:t>
            </a:r>
          </a:p>
          <a:p>
            <a:r>
              <a:rPr lang="pl-PL" dirty="0" smtClean="0"/>
              <a:t>RMI for eLogbook API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25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Web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800" dirty="0" smtClean="0"/>
              <a:t>JavaScript</a:t>
            </a:r>
          </a:p>
          <a:p>
            <a:r>
              <a:rPr lang="pl-PL" sz="2800" dirty="0" smtClean="0"/>
              <a:t>AngularJS framework – migration to Sencha ExtJS framework is already planned for this year</a:t>
            </a:r>
          </a:p>
          <a:p>
            <a:r>
              <a:rPr lang="pl-PL" sz="2800" dirty="0" smtClean="0"/>
              <a:t>Bootstrap</a:t>
            </a:r>
          </a:p>
          <a:p>
            <a:r>
              <a:rPr lang="pl-PL" sz="2800" dirty="0" smtClean="0"/>
              <a:t>Bootsrap-UI, AngularStrap for components</a:t>
            </a:r>
          </a:p>
          <a:p>
            <a:r>
              <a:rPr lang="pl-PL" sz="2800" dirty="0" smtClean="0"/>
              <a:t>RequireJS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Beam Impact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C151-682A-4182-986D-65DC077FEFD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12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j\jjanczyk\Documents\aft\presentations\crea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6133"/>
            <a:ext cx="2948438" cy="179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13" descr="http://mgcrea.github.io/angular-7min/images/angularj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6" y="2001020"/>
            <a:ext cx="500505" cy="500506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5" name="Group 4"/>
          <p:cNvGrpSpPr/>
          <p:nvPr/>
        </p:nvGrpSpPr>
        <p:grpSpPr>
          <a:xfrm>
            <a:off x="3193969" y="79244"/>
            <a:ext cx="624056" cy="572617"/>
            <a:chOff x="3278660" y="1609028"/>
            <a:chExt cx="796216" cy="788046"/>
          </a:xfrm>
        </p:grpSpPr>
        <p:pic>
          <p:nvPicPr>
            <p:cNvPr id="199" name="droppedImage.pdf"/>
            <p:cNvPicPr/>
            <p:nvPr/>
          </p:nvPicPr>
          <p:blipFill>
            <a:blip r:embed="rId4">
              <a:extLst/>
            </a:blip>
            <a:srcRect l="9828" b="15555"/>
            <a:stretch>
              <a:fillRect/>
            </a:stretch>
          </p:blipFill>
          <p:spPr>
            <a:xfrm>
              <a:off x="3278660" y="1609028"/>
              <a:ext cx="599103" cy="5726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05" name="droppedImage.pdf"/>
            <p:cNvPicPr/>
            <p:nvPr/>
          </p:nvPicPr>
          <p:blipFill>
            <a:blip r:embed="rId4">
              <a:extLst/>
            </a:blip>
            <a:srcRect l="9828" b="15555"/>
            <a:stretch>
              <a:fillRect/>
            </a:stretch>
          </p:blipFill>
          <p:spPr>
            <a:xfrm>
              <a:off x="3350099" y="1681582"/>
              <a:ext cx="599103" cy="5726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06" name="droppedImage.pdf"/>
            <p:cNvPicPr/>
            <p:nvPr/>
          </p:nvPicPr>
          <p:blipFill>
            <a:blip r:embed="rId4">
              <a:extLst/>
            </a:blip>
            <a:srcRect l="9828" b="15555"/>
            <a:stretch>
              <a:fillRect/>
            </a:stretch>
          </p:blipFill>
          <p:spPr>
            <a:xfrm>
              <a:off x="3421535" y="1753019"/>
              <a:ext cx="599103" cy="5726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07" name="droppedImage.pdf"/>
            <p:cNvPicPr/>
            <p:nvPr/>
          </p:nvPicPr>
          <p:blipFill>
            <a:blip r:embed="rId4">
              <a:extLst/>
            </a:blip>
            <a:srcRect l="9828" b="15555"/>
            <a:stretch>
              <a:fillRect/>
            </a:stretch>
          </p:blipFill>
          <p:spPr>
            <a:xfrm>
              <a:off x="3475773" y="1824457"/>
              <a:ext cx="599103" cy="572617"/>
            </a:xfrm>
            <a:prstGeom prst="rect">
              <a:avLst/>
            </a:prstGeom>
            <a:ln w="12700">
              <a:miter lim="400000"/>
            </a:ln>
          </p:spPr>
        </p:pic>
      </p:grpSp>
      <p:grpSp>
        <p:nvGrpSpPr>
          <p:cNvPr id="218" name="Group 218"/>
          <p:cNvGrpSpPr/>
          <p:nvPr/>
        </p:nvGrpSpPr>
        <p:grpSpPr>
          <a:xfrm>
            <a:off x="8184459" y="1142225"/>
            <a:ext cx="892970" cy="814179"/>
            <a:chOff x="0" y="0"/>
            <a:chExt cx="1270001" cy="1157942"/>
          </a:xfrm>
        </p:grpSpPr>
        <p:grpSp>
          <p:nvGrpSpPr>
            <p:cNvPr id="216" name="Group 216"/>
            <p:cNvGrpSpPr/>
            <p:nvPr/>
          </p:nvGrpSpPr>
          <p:grpSpPr>
            <a:xfrm>
              <a:off x="0" y="0"/>
              <a:ext cx="1270001" cy="1157942"/>
              <a:chOff x="32151" y="0"/>
              <a:chExt cx="1270000" cy="1157941"/>
            </a:xfrm>
          </p:grpSpPr>
          <p:pic>
            <p:nvPicPr>
              <p:cNvPr id="214" name="droppedImage.pdf"/>
              <p:cNvPicPr/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32151" y="0"/>
                <a:ext cx="1270001" cy="115794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15" name="oracle.png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109791" y="431500"/>
                <a:ext cx="1111081" cy="14105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17" name="Shape 217"/>
            <p:cNvSpPr/>
            <p:nvPr/>
          </p:nvSpPr>
          <p:spPr>
            <a:xfrm>
              <a:off x="455547" y="628779"/>
              <a:ext cx="351092" cy="3064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546100">
                <a:defRPr sz="1800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defRPr>
              </a:lvl1pPr>
            </a:lstStyle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sz="1400" kern="0" dirty="0">
                  <a:solidFill>
                    <a:prstClr val="white"/>
                  </a:solidFill>
                </a:rPr>
                <a:t>AFT</a:t>
              </a:r>
            </a:p>
          </p:txBody>
        </p:sp>
      </p:grpSp>
      <p:sp>
        <p:nvSpPr>
          <p:cNvPr id="250" name="Shape 250"/>
          <p:cNvSpPr/>
          <p:nvPr/>
        </p:nvSpPr>
        <p:spPr>
          <a:xfrm>
            <a:off x="3806473" y="6600015"/>
            <a:ext cx="3650030" cy="2875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pPr algn="ctr" defTabSz="410730">
              <a:defRPr sz="1800">
                <a:solidFill>
                  <a:srgbClr val="000000"/>
                </a:solidFill>
              </a:defRPr>
            </a:pPr>
            <a:r>
              <a:rPr sz="1400" kern="0" dirty="0">
                <a:solidFill>
                  <a:srgbClr val="00D05E"/>
                </a:solidFill>
                <a:sym typeface="Helvetica Light"/>
              </a:rPr>
              <a:t>&lt; Fault Creation </a:t>
            </a:r>
            <a:r>
              <a:rPr lang="pl-PL" sz="1400" kern="0" dirty="0" smtClean="0">
                <a:solidFill>
                  <a:srgbClr val="00D05E"/>
                </a:solidFill>
                <a:sym typeface="Helvetica Light"/>
              </a:rPr>
              <a:t>&amp; Basic Editing </a:t>
            </a:r>
            <a:r>
              <a:rPr sz="1400" kern="0" dirty="0" smtClean="0">
                <a:solidFill>
                  <a:srgbClr val="00D05E"/>
                </a:solidFill>
                <a:sym typeface="Helvetica Light"/>
              </a:rPr>
              <a:t>(e-Logbook</a:t>
            </a:r>
            <a:r>
              <a:rPr sz="1400" kern="0" dirty="0">
                <a:solidFill>
                  <a:srgbClr val="00D05E"/>
                </a:solidFill>
                <a:sym typeface="Helvetica Light"/>
              </a:rPr>
              <a:t>) OP &gt;</a:t>
            </a:r>
          </a:p>
        </p:txBody>
      </p:sp>
      <p:sp>
        <p:nvSpPr>
          <p:cNvPr id="252" name="Shape 252"/>
          <p:cNvSpPr/>
          <p:nvPr/>
        </p:nvSpPr>
        <p:spPr>
          <a:xfrm>
            <a:off x="5747758" y="148778"/>
            <a:ext cx="2442968" cy="2875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pPr algn="ctr" defTabSz="410730">
              <a:defRPr sz="1800">
                <a:solidFill>
                  <a:srgbClr val="000000"/>
                </a:solidFill>
              </a:defRPr>
            </a:pPr>
            <a:r>
              <a:rPr sz="1400" kern="0" dirty="0">
                <a:solidFill>
                  <a:srgbClr val="00D05E"/>
                </a:solidFill>
                <a:sym typeface="Helvetica Light"/>
              </a:rPr>
              <a:t>&lt; </a:t>
            </a:r>
            <a:r>
              <a:rPr lang="pl-PL" sz="1400" kern="0" dirty="0" smtClean="0">
                <a:solidFill>
                  <a:srgbClr val="00D05E"/>
                </a:solidFill>
                <a:sym typeface="Helvetica Light"/>
              </a:rPr>
              <a:t>Statistics / Reports / Analysis </a:t>
            </a:r>
            <a:r>
              <a:rPr sz="1400" kern="0" dirty="0" smtClean="0">
                <a:solidFill>
                  <a:srgbClr val="00D05E"/>
                </a:solidFill>
                <a:sym typeface="Helvetica Light"/>
              </a:rPr>
              <a:t>&gt;</a:t>
            </a:r>
            <a:endParaRPr sz="1400" kern="0" dirty="0">
              <a:solidFill>
                <a:srgbClr val="00D05E"/>
              </a:solidFill>
              <a:sym typeface="Helvetica Light"/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27744" y="1524186"/>
            <a:ext cx="3497745" cy="2875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pPr algn="ctr" defTabSz="410730">
              <a:defRPr sz="1800">
                <a:solidFill>
                  <a:srgbClr val="000000"/>
                </a:solidFill>
              </a:defRPr>
            </a:pPr>
            <a:r>
              <a:rPr sz="1400" kern="0" dirty="0">
                <a:solidFill>
                  <a:srgbClr val="00D05E"/>
                </a:solidFill>
                <a:sym typeface="Helvetica Light"/>
              </a:rPr>
              <a:t>&lt; </a:t>
            </a:r>
            <a:r>
              <a:rPr lang="pl-PL" sz="1400" kern="0" dirty="0" smtClean="0">
                <a:solidFill>
                  <a:srgbClr val="00D05E"/>
                </a:solidFill>
                <a:sym typeface="Helvetica Light"/>
              </a:rPr>
              <a:t>Fault Creation / Advanced Editing  - EQP/OP</a:t>
            </a:r>
            <a:r>
              <a:rPr sz="1400" kern="0" dirty="0" smtClean="0">
                <a:solidFill>
                  <a:srgbClr val="00D05E"/>
                </a:solidFill>
                <a:sym typeface="Helvetica Light"/>
              </a:rPr>
              <a:t>&gt;</a:t>
            </a:r>
            <a:endParaRPr sz="1400" kern="0" dirty="0">
              <a:solidFill>
                <a:srgbClr val="00D05E"/>
              </a:solidFill>
              <a:sym typeface="Helvetica Light"/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-1" y="128179"/>
            <a:ext cx="6809577" cy="616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 lnSpcReduction="10000"/>
          </a:bodyPr>
          <a:lstStyle>
            <a:lvl1pPr>
              <a:defRPr sz="6000">
                <a:solidFill>
                  <a:srgbClr val="FFFFFF"/>
                </a:solidFill>
              </a:defRPr>
            </a:lvl1pPr>
          </a:lstStyle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lang="pl-PL" sz="4400" kern="0" dirty="0" smtClean="0">
                <a:solidFill>
                  <a:srgbClr val="FFFF66"/>
                </a:solidFill>
                <a:sym typeface="Helvetica Light"/>
              </a:rPr>
              <a:t>Architecture</a:t>
            </a:r>
            <a:endParaRPr sz="4400" kern="0" dirty="0">
              <a:solidFill>
                <a:srgbClr val="FFFF66"/>
              </a:solidFill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80075" y="4362022"/>
            <a:ext cx="481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kern="0" dirty="0">
                <a:solidFill>
                  <a:srgbClr val="FFFF66"/>
                </a:solidFill>
                <a:sym typeface="Helvetica Light"/>
              </a:rPr>
              <a:t>RMI</a:t>
            </a:r>
            <a:endParaRPr lang="en-GB" sz="1400" dirty="0">
              <a:solidFill>
                <a:srgbClr val="FFFF66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277492" y="2610531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kern="0" dirty="0">
                <a:solidFill>
                  <a:srgbClr val="FFFF66"/>
                </a:solidFill>
                <a:sym typeface="Helvetica Light"/>
              </a:rPr>
              <a:t>REST</a:t>
            </a:r>
            <a:endParaRPr lang="en-GB" sz="1400" dirty="0">
              <a:solidFill>
                <a:srgbClr val="FFFF66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073917" y="1686984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kern="0" dirty="0">
                <a:solidFill>
                  <a:srgbClr val="FFFF66"/>
                </a:solidFill>
                <a:sym typeface="Helvetica Light"/>
              </a:rPr>
              <a:t>REST</a:t>
            </a:r>
            <a:endParaRPr lang="en-GB" sz="1400" dirty="0">
              <a:solidFill>
                <a:srgbClr val="FFFF66"/>
              </a:solidFill>
            </a:endParaRPr>
          </a:p>
        </p:txBody>
      </p:sp>
      <p:sp>
        <p:nvSpPr>
          <p:cNvPr id="7" name="AutoShape 2" descr="https://wikis/download/attachments/71800829/mockup_web_fault_editor.png?version=1&amp;modificationDate=1403686175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74" name="Shape 254"/>
          <p:cNvSpPr/>
          <p:nvPr/>
        </p:nvSpPr>
        <p:spPr>
          <a:xfrm rot="5400000" flipH="1">
            <a:off x="3725900" y="1775576"/>
            <a:ext cx="73194" cy="1474989"/>
          </a:xfrm>
          <a:prstGeom prst="upDownArrow">
            <a:avLst/>
          </a:prstGeom>
          <a:solidFill>
            <a:srgbClr val="FFFCB3"/>
          </a:solidFill>
          <a:ln w="76200">
            <a:solidFill>
              <a:srgbClr val="FFFCB3"/>
            </a:solidFill>
            <a:miter lim="400000"/>
            <a:headEnd type="triangle"/>
          </a:ln>
        </p:spPr>
        <p:txBody>
          <a:bodyPr lIns="28573" tIns="28573" rIns="28573" bIns="28573" anchor="ctr"/>
          <a:lstStyle/>
          <a:p>
            <a:pPr defTabSz="32144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77" name="Shape 254"/>
          <p:cNvSpPr/>
          <p:nvPr/>
        </p:nvSpPr>
        <p:spPr>
          <a:xfrm flipH="1" flipV="1">
            <a:off x="4874405" y="1468139"/>
            <a:ext cx="145754" cy="818279"/>
          </a:xfrm>
          <a:prstGeom prst="upDownArrow">
            <a:avLst/>
          </a:prstGeom>
          <a:solidFill>
            <a:srgbClr val="FFFCB3"/>
          </a:solidFill>
          <a:ln w="76200">
            <a:solidFill>
              <a:srgbClr val="FFFCB3"/>
            </a:solidFill>
            <a:miter lim="400000"/>
            <a:headEnd type="triangle"/>
          </a:ln>
        </p:spPr>
        <p:txBody>
          <a:bodyPr lIns="28573" tIns="28573" rIns="28573" bIns="28573" anchor="ctr"/>
          <a:lstStyle/>
          <a:p>
            <a:pPr defTabSz="32144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559121" y="1723389"/>
            <a:ext cx="9172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kern="0" dirty="0">
                <a:solidFill>
                  <a:srgbClr val="FFFF66"/>
                </a:solidFill>
                <a:sym typeface="Helvetica Light"/>
              </a:rPr>
              <a:t>Hibernate</a:t>
            </a:r>
            <a:endParaRPr lang="en-GB" sz="1400" dirty="0">
              <a:solidFill>
                <a:srgbClr val="FFFF66"/>
              </a:solidFill>
            </a:endParaRPr>
          </a:p>
        </p:txBody>
      </p:sp>
      <p:pic>
        <p:nvPicPr>
          <p:cNvPr id="1035" name="Picture 11" descr="https://ab-dep-op-elogbook.web.cern.ch/ab-dep-op-elogbook/eLogbook/images/eLogbook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467" y="5660330"/>
            <a:ext cx="1294543" cy="970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0" name="Group 79"/>
          <p:cNvGrpSpPr/>
          <p:nvPr/>
        </p:nvGrpSpPr>
        <p:grpSpPr>
          <a:xfrm>
            <a:off x="6670978" y="5834364"/>
            <a:ext cx="624056" cy="572617"/>
            <a:chOff x="3278660" y="1609028"/>
            <a:chExt cx="796216" cy="788046"/>
          </a:xfrm>
        </p:grpSpPr>
        <p:pic>
          <p:nvPicPr>
            <p:cNvPr id="81" name="droppedImage.pdf"/>
            <p:cNvPicPr/>
            <p:nvPr/>
          </p:nvPicPr>
          <p:blipFill>
            <a:blip r:embed="rId4">
              <a:extLst/>
            </a:blip>
            <a:srcRect l="9828" b="15555"/>
            <a:stretch>
              <a:fillRect/>
            </a:stretch>
          </p:blipFill>
          <p:spPr>
            <a:xfrm>
              <a:off x="3278660" y="1609028"/>
              <a:ext cx="599103" cy="5726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82" name="droppedImage.pdf"/>
            <p:cNvPicPr/>
            <p:nvPr/>
          </p:nvPicPr>
          <p:blipFill>
            <a:blip r:embed="rId4">
              <a:extLst/>
            </a:blip>
            <a:srcRect l="9828" b="15555"/>
            <a:stretch>
              <a:fillRect/>
            </a:stretch>
          </p:blipFill>
          <p:spPr>
            <a:xfrm>
              <a:off x="3350099" y="1681582"/>
              <a:ext cx="599103" cy="5726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83" name="droppedImage.pdf"/>
            <p:cNvPicPr/>
            <p:nvPr/>
          </p:nvPicPr>
          <p:blipFill>
            <a:blip r:embed="rId4">
              <a:extLst/>
            </a:blip>
            <a:srcRect l="9828" b="15555"/>
            <a:stretch>
              <a:fillRect/>
            </a:stretch>
          </p:blipFill>
          <p:spPr>
            <a:xfrm>
              <a:off x="3421535" y="1753019"/>
              <a:ext cx="599103" cy="5726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84" name="droppedImage.pdf"/>
            <p:cNvPicPr/>
            <p:nvPr/>
          </p:nvPicPr>
          <p:blipFill>
            <a:blip r:embed="rId4">
              <a:extLst/>
            </a:blip>
            <a:srcRect l="9828" b="15555"/>
            <a:stretch>
              <a:fillRect/>
            </a:stretch>
          </p:blipFill>
          <p:spPr>
            <a:xfrm>
              <a:off x="3475773" y="1824457"/>
              <a:ext cx="599103" cy="572617"/>
            </a:xfrm>
            <a:prstGeom prst="rect">
              <a:avLst/>
            </a:prstGeom>
            <a:ln w="12700">
              <a:miter lim="400000"/>
            </a:ln>
          </p:spPr>
        </p:pic>
      </p:grpSp>
      <p:grpSp>
        <p:nvGrpSpPr>
          <p:cNvPr id="85" name="Group 84"/>
          <p:cNvGrpSpPr/>
          <p:nvPr/>
        </p:nvGrpSpPr>
        <p:grpSpPr>
          <a:xfrm>
            <a:off x="148347" y="941921"/>
            <a:ext cx="624056" cy="572617"/>
            <a:chOff x="3278660" y="1609028"/>
            <a:chExt cx="796216" cy="788046"/>
          </a:xfrm>
        </p:grpSpPr>
        <p:pic>
          <p:nvPicPr>
            <p:cNvPr id="86" name="droppedImage.pdf"/>
            <p:cNvPicPr/>
            <p:nvPr/>
          </p:nvPicPr>
          <p:blipFill>
            <a:blip r:embed="rId4">
              <a:extLst/>
            </a:blip>
            <a:srcRect l="9828" b="15555"/>
            <a:stretch>
              <a:fillRect/>
            </a:stretch>
          </p:blipFill>
          <p:spPr>
            <a:xfrm>
              <a:off x="3278660" y="1609028"/>
              <a:ext cx="599103" cy="5726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87" name="droppedImage.pdf"/>
            <p:cNvPicPr/>
            <p:nvPr/>
          </p:nvPicPr>
          <p:blipFill>
            <a:blip r:embed="rId4">
              <a:extLst/>
            </a:blip>
            <a:srcRect l="9828" b="15555"/>
            <a:stretch>
              <a:fillRect/>
            </a:stretch>
          </p:blipFill>
          <p:spPr>
            <a:xfrm>
              <a:off x="3350099" y="1681582"/>
              <a:ext cx="599103" cy="5726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88" name="droppedImage.pdf"/>
            <p:cNvPicPr/>
            <p:nvPr/>
          </p:nvPicPr>
          <p:blipFill>
            <a:blip r:embed="rId4">
              <a:extLst/>
            </a:blip>
            <a:srcRect l="9828" b="15555"/>
            <a:stretch>
              <a:fillRect/>
            </a:stretch>
          </p:blipFill>
          <p:spPr>
            <a:xfrm>
              <a:off x="3421535" y="1753019"/>
              <a:ext cx="599103" cy="5726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89" name="droppedImage.pdf"/>
            <p:cNvPicPr/>
            <p:nvPr/>
          </p:nvPicPr>
          <p:blipFill>
            <a:blip r:embed="rId4">
              <a:extLst/>
            </a:blip>
            <a:srcRect l="9828" b="15555"/>
            <a:stretch>
              <a:fillRect/>
            </a:stretch>
          </p:blipFill>
          <p:spPr>
            <a:xfrm>
              <a:off x="3475773" y="1824457"/>
              <a:ext cx="599103" cy="572617"/>
            </a:xfrm>
            <a:prstGeom prst="rect">
              <a:avLst/>
            </a:prstGeom>
            <a:ln w="12700">
              <a:miter lim="400000"/>
            </a:ln>
          </p:spPr>
        </p:pic>
      </p:grpSp>
      <p:pic>
        <p:nvPicPr>
          <p:cNvPr id="1033" name="Picture 9" descr="http://www.lhc-facts.ch/img/kontroll/ccc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484" y="5530033"/>
            <a:ext cx="1486280" cy="104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183981" y="2502197"/>
            <a:ext cx="1585822" cy="1556048"/>
            <a:chOff x="5183981" y="2502197"/>
            <a:chExt cx="1585822" cy="1556048"/>
          </a:xfrm>
        </p:grpSpPr>
        <p:sp>
          <p:nvSpPr>
            <p:cNvPr id="200" name="Shape 200"/>
            <p:cNvSpPr/>
            <p:nvPr/>
          </p:nvSpPr>
          <p:spPr>
            <a:xfrm>
              <a:off x="5183981" y="2502197"/>
              <a:ext cx="1585822" cy="1556048"/>
            </a:xfrm>
            <a:prstGeom prst="rect">
              <a:avLst/>
            </a:prstGeom>
            <a:solidFill>
              <a:srgbClr val="FEFE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0640" tIns="40640" rIns="40640" bIns="40640" numCol="1" anchor="ctr">
              <a:noAutofit/>
            </a:bodyPr>
            <a:lstStyle>
              <a:lvl1pPr defTabSz="457200">
                <a:defRPr sz="1800">
                  <a:solidFill>
                    <a:srgbClr val="DF644B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pl-PL" sz="1400" kern="0" dirty="0" smtClean="0">
                  <a:solidFill>
                    <a:srgbClr val="DE6A10"/>
                  </a:solidFill>
                </a:rPr>
                <a:t>AFT Server</a:t>
              </a: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pl-PL" sz="1400" kern="0" dirty="0" smtClean="0">
                  <a:solidFill>
                    <a:srgbClr val="DE6A10"/>
                  </a:solidFill>
                </a:rPr>
                <a:t>(stateless)</a:t>
              </a:r>
            </a:p>
          </p:txBody>
        </p:sp>
        <p:pic>
          <p:nvPicPr>
            <p:cNvPr id="92" name="images.jpg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5780626" y="2546988"/>
              <a:ext cx="326337" cy="354156"/>
            </a:xfrm>
            <a:prstGeom prst="rect">
              <a:avLst/>
            </a:prstGeom>
            <a:noFill/>
            <a:ln w="12700">
              <a:miter lim="400000"/>
            </a:ln>
          </p:spPr>
        </p:pic>
      </p:grpSp>
      <p:grpSp>
        <p:nvGrpSpPr>
          <p:cNvPr id="9" name="Group 8"/>
          <p:cNvGrpSpPr/>
          <p:nvPr/>
        </p:nvGrpSpPr>
        <p:grpSpPr>
          <a:xfrm>
            <a:off x="4836627" y="5234334"/>
            <a:ext cx="1589722" cy="494205"/>
            <a:chOff x="4836627" y="5234334"/>
            <a:chExt cx="1589722" cy="494205"/>
          </a:xfrm>
        </p:grpSpPr>
        <p:sp>
          <p:nvSpPr>
            <p:cNvPr id="246" name="Shape 246"/>
            <p:cNvSpPr/>
            <p:nvPr/>
          </p:nvSpPr>
          <p:spPr>
            <a:xfrm>
              <a:off x="4836627" y="5234334"/>
              <a:ext cx="1589722" cy="494205"/>
            </a:xfrm>
            <a:prstGeom prst="rect">
              <a:avLst/>
            </a:prstGeom>
            <a:solidFill>
              <a:srgbClr val="FEFEFE"/>
            </a:solidFill>
            <a:ln w="12700">
              <a:solidFill/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28573" tIns="28573" rIns="28573" bIns="28573" anchor="ctr"/>
            <a:lstStyle>
              <a:lvl1pPr defTabSz="457200">
                <a:defRPr sz="1800">
                  <a:solidFill>
                    <a:srgbClr val="DF644B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pl-PL" sz="1400" kern="0" dirty="0" smtClean="0">
                  <a:solidFill>
                    <a:srgbClr val="DE6A10"/>
                  </a:solidFill>
                </a:rPr>
                <a:t>      AFT Client</a:t>
              </a:r>
              <a:r>
                <a:rPr sz="1400" kern="0" dirty="0" smtClean="0">
                  <a:solidFill>
                    <a:srgbClr val="DE6A10"/>
                  </a:solidFill>
                </a:rPr>
                <a:t> API</a:t>
              </a:r>
              <a:endParaRPr sz="1400" kern="0" dirty="0">
                <a:solidFill>
                  <a:srgbClr val="DE6A10"/>
                </a:solidFill>
              </a:endParaRPr>
            </a:p>
          </p:txBody>
        </p:sp>
        <p:pic>
          <p:nvPicPr>
            <p:cNvPr id="93" name="images.jpg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4932040" y="5339685"/>
              <a:ext cx="238593" cy="283502"/>
            </a:xfrm>
            <a:prstGeom prst="rect">
              <a:avLst/>
            </a:prstGeom>
            <a:ln w="12700">
              <a:miter lim="400000"/>
            </a:ln>
          </p:spPr>
        </p:pic>
      </p:grpSp>
      <p:pic>
        <p:nvPicPr>
          <p:cNvPr id="1028" name="Picture 4" descr="\\cern.ch\dfs\Users\j\jjanczyk\Documents\aft\presentations\edit1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09468"/>
            <a:ext cx="2948438" cy="189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://mgcrea.github.io/angular-7min/images/angularj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4" y="3133420"/>
            <a:ext cx="500505" cy="5005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9" name="Picture 5" descr="\\cern.ch\dfs\Users\j\jjanczyk\Documents\aft\presentations\aft_statistics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317" y="79244"/>
            <a:ext cx="1926097" cy="133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13" descr="http://mgcrea.github.io/angular-7min/images/angularj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574" y="84647"/>
            <a:ext cx="500505" cy="50050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8" name="Shape 254"/>
          <p:cNvSpPr/>
          <p:nvPr/>
        </p:nvSpPr>
        <p:spPr>
          <a:xfrm rot="10800000" flipH="1">
            <a:off x="5880614" y="4117505"/>
            <a:ext cx="126364" cy="1057978"/>
          </a:xfrm>
          <a:prstGeom prst="upDownArrow">
            <a:avLst/>
          </a:prstGeom>
          <a:solidFill>
            <a:srgbClr val="FFFCB3"/>
          </a:solidFill>
          <a:ln w="76200">
            <a:solidFill>
              <a:srgbClr val="FFFCB3"/>
            </a:solidFill>
            <a:miter lim="400000"/>
            <a:headEnd type="triangle"/>
          </a:ln>
        </p:spPr>
        <p:txBody>
          <a:bodyPr lIns="28573" tIns="28573" rIns="28573" bIns="28573" anchor="ctr"/>
          <a:lstStyle/>
          <a:p>
            <a:pPr defTabSz="32144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99" name="Shape 254"/>
          <p:cNvSpPr/>
          <p:nvPr/>
        </p:nvSpPr>
        <p:spPr>
          <a:xfrm rot="14117282" flipH="1">
            <a:off x="7399085" y="1369488"/>
            <a:ext cx="142868" cy="1526088"/>
          </a:xfrm>
          <a:prstGeom prst="upDownArrow">
            <a:avLst/>
          </a:prstGeom>
          <a:solidFill>
            <a:srgbClr val="FFFCB3"/>
          </a:solidFill>
          <a:ln w="76200">
            <a:solidFill>
              <a:srgbClr val="FFFCB3"/>
            </a:solidFill>
            <a:miter lim="400000"/>
            <a:headEnd type="triangle"/>
          </a:ln>
        </p:spPr>
        <p:txBody>
          <a:bodyPr lIns="28573" tIns="28573" rIns="28573" bIns="28573" anchor="ctr"/>
          <a:lstStyle/>
          <a:p>
            <a:pPr defTabSz="32144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71" name="Shape 200"/>
          <p:cNvSpPr/>
          <p:nvPr/>
        </p:nvSpPr>
        <p:spPr>
          <a:xfrm>
            <a:off x="4552073" y="2329701"/>
            <a:ext cx="956031" cy="619411"/>
          </a:xfrm>
          <a:prstGeom prst="rect">
            <a:avLst/>
          </a:prstGeom>
          <a:solidFill>
            <a:srgbClr val="FEFEFE"/>
          </a:solidFill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0640" tIns="40640" rIns="40640" bIns="40640" numCol="1" anchor="ctr">
            <a:noAutofit/>
          </a:bodyPr>
          <a:lstStyle>
            <a:lvl1pPr defTabSz="457200">
              <a:defRPr sz="1800">
                <a:solidFill>
                  <a:srgbClr val="DF644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defRPr>
                <a:solidFill>
                  <a:srgbClr val="000000"/>
                </a:solidFill>
              </a:defRPr>
            </a:pPr>
            <a:r>
              <a:rPr lang="pl-PL" sz="1400" kern="0" dirty="0" smtClean="0">
                <a:solidFill>
                  <a:srgbClr val="DE6A10"/>
                </a:solidFill>
              </a:rPr>
              <a:t>Web API</a:t>
            </a:r>
            <a:endParaRPr sz="1400" kern="0" dirty="0">
              <a:solidFill>
                <a:srgbClr val="DE6A10"/>
              </a:solidFill>
            </a:endParaRPr>
          </a:p>
        </p:txBody>
      </p:sp>
      <p:sp>
        <p:nvSpPr>
          <p:cNvPr id="53" name="Shape 198"/>
          <p:cNvSpPr/>
          <p:nvPr/>
        </p:nvSpPr>
        <p:spPr>
          <a:xfrm>
            <a:off x="6769804" y="3430353"/>
            <a:ext cx="1435634" cy="449937"/>
          </a:xfrm>
          <a:prstGeom prst="line">
            <a:avLst/>
          </a:prstGeom>
          <a:solidFill>
            <a:srgbClr val="FFFCB3"/>
          </a:solidFill>
          <a:ln w="76200">
            <a:solidFill>
              <a:srgbClr val="FFFCB3"/>
            </a:solidFill>
            <a:miter lim="400000"/>
            <a:headEnd type="triangle"/>
          </a:ln>
        </p:spPr>
        <p:txBody>
          <a:bodyPr lIns="28573" tIns="28573" rIns="28573" bIns="28573" anchor="ctr"/>
          <a:lstStyle/>
          <a:p>
            <a:pPr defTabSz="32144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54" name="Shape 203"/>
          <p:cNvSpPr/>
          <p:nvPr/>
        </p:nvSpPr>
        <p:spPr>
          <a:xfrm flipV="1">
            <a:off x="6758933" y="2745579"/>
            <a:ext cx="1457375" cy="198396"/>
          </a:xfrm>
          <a:prstGeom prst="line">
            <a:avLst/>
          </a:prstGeom>
          <a:solidFill>
            <a:srgbClr val="FFFCB3"/>
          </a:solidFill>
          <a:ln w="76200">
            <a:solidFill>
              <a:srgbClr val="FFFCB3"/>
            </a:solidFill>
            <a:miter lim="400000"/>
            <a:headEnd type="triangle"/>
          </a:ln>
        </p:spPr>
        <p:txBody>
          <a:bodyPr lIns="28573" tIns="28573" rIns="28573" bIns="28573" anchor="ctr"/>
          <a:lstStyle/>
          <a:p>
            <a:pPr defTabSz="32144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grpSp>
        <p:nvGrpSpPr>
          <p:cNvPr id="55" name="Group 212"/>
          <p:cNvGrpSpPr/>
          <p:nvPr/>
        </p:nvGrpSpPr>
        <p:grpSpPr>
          <a:xfrm>
            <a:off x="8209842" y="3473201"/>
            <a:ext cx="892970" cy="814179"/>
            <a:chOff x="0" y="0"/>
            <a:chExt cx="1270001" cy="1157942"/>
          </a:xfrm>
        </p:grpSpPr>
        <p:grpSp>
          <p:nvGrpSpPr>
            <p:cNvPr id="56" name="Group 210"/>
            <p:cNvGrpSpPr/>
            <p:nvPr/>
          </p:nvGrpSpPr>
          <p:grpSpPr>
            <a:xfrm>
              <a:off x="0" y="0"/>
              <a:ext cx="1270001" cy="1157942"/>
              <a:chOff x="32151" y="0"/>
              <a:chExt cx="1270000" cy="1157941"/>
            </a:xfrm>
          </p:grpSpPr>
          <p:pic>
            <p:nvPicPr>
              <p:cNvPr id="58" name="droppedImage.pdf"/>
              <p:cNvPicPr/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32151" y="0"/>
                <a:ext cx="1270001" cy="115794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59" name="oracle.png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109791" y="431500"/>
                <a:ext cx="1111081" cy="14105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57" name="Shape 211"/>
            <p:cNvSpPr/>
            <p:nvPr/>
          </p:nvSpPr>
          <p:spPr>
            <a:xfrm>
              <a:off x="398551" y="628779"/>
              <a:ext cx="465085" cy="3064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546100">
                <a:defRPr sz="1800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defRPr>
              </a:lvl1pPr>
            </a:lstStyle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sz="1400" kern="0" dirty="0">
                  <a:solidFill>
                    <a:prstClr val="white"/>
                  </a:solidFill>
                </a:rPr>
                <a:t>MDB</a:t>
              </a:r>
            </a:p>
          </p:txBody>
        </p:sp>
      </p:grpSp>
      <p:grpSp>
        <p:nvGrpSpPr>
          <p:cNvPr id="60" name="Group 223"/>
          <p:cNvGrpSpPr/>
          <p:nvPr/>
        </p:nvGrpSpPr>
        <p:grpSpPr>
          <a:xfrm>
            <a:off x="8209357" y="2880520"/>
            <a:ext cx="892970" cy="814179"/>
            <a:chOff x="0" y="0"/>
            <a:chExt cx="1270001" cy="1157942"/>
          </a:xfrm>
        </p:grpSpPr>
        <p:grpSp>
          <p:nvGrpSpPr>
            <p:cNvPr id="61" name="Group 221"/>
            <p:cNvGrpSpPr/>
            <p:nvPr/>
          </p:nvGrpSpPr>
          <p:grpSpPr>
            <a:xfrm>
              <a:off x="0" y="0"/>
              <a:ext cx="1270001" cy="1157942"/>
              <a:chOff x="32151" y="0"/>
              <a:chExt cx="1270000" cy="1157941"/>
            </a:xfrm>
          </p:grpSpPr>
          <p:pic>
            <p:nvPicPr>
              <p:cNvPr id="63" name="droppedImage.pdf"/>
              <p:cNvPicPr/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32151" y="0"/>
                <a:ext cx="1270001" cy="115794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64" name="oracle.png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109791" y="431500"/>
                <a:ext cx="1111081" cy="14105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62" name="Shape 222"/>
            <p:cNvSpPr/>
            <p:nvPr/>
          </p:nvSpPr>
          <p:spPr>
            <a:xfrm>
              <a:off x="440728" y="628779"/>
              <a:ext cx="380730" cy="3064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546100">
                <a:defRPr sz="1800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defRPr>
              </a:lvl1pPr>
            </a:lstStyle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sz="1400" kern="0" dirty="0">
                  <a:solidFill>
                    <a:prstClr val="white"/>
                  </a:solidFill>
                </a:rPr>
                <a:t>LDB</a:t>
              </a:r>
            </a:p>
          </p:txBody>
        </p:sp>
      </p:grpSp>
      <p:sp>
        <p:nvSpPr>
          <p:cNvPr id="65" name="Shape 224"/>
          <p:cNvSpPr/>
          <p:nvPr/>
        </p:nvSpPr>
        <p:spPr>
          <a:xfrm>
            <a:off x="6758933" y="3183918"/>
            <a:ext cx="1457373" cy="139119"/>
          </a:xfrm>
          <a:prstGeom prst="line">
            <a:avLst/>
          </a:prstGeom>
          <a:solidFill>
            <a:srgbClr val="FFFCB3"/>
          </a:solidFill>
          <a:ln w="76200">
            <a:solidFill>
              <a:srgbClr val="FFFCB3"/>
            </a:solidFill>
            <a:miter lim="400000"/>
            <a:headEnd type="triangle"/>
          </a:ln>
        </p:spPr>
        <p:txBody>
          <a:bodyPr lIns="28573" tIns="28573" rIns="28573" bIns="28573" anchor="ctr"/>
          <a:lstStyle/>
          <a:p>
            <a:pPr defTabSz="32144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grpSp>
        <p:nvGrpSpPr>
          <p:cNvPr id="66" name="Group 244"/>
          <p:cNvGrpSpPr/>
          <p:nvPr/>
        </p:nvGrpSpPr>
        <p:grpSpPr>
          <a:xfrm>
            <a:off x="8216308" y="2286420"/>
            <a:ext cx="892970" cy="814179"/>
            <a:chOff x="0" y="0"/>
            <a:chExt cx="1270001" cy="1157942"/>
          </a:xfrm>
        </p:grpSpPr>
        <p:grpSp>
          <p:nvGrpSpPr>
            <p:cNvPr id="67" name="Group 242"/>
            <p:cNvGrpSpPr/>
            <p:nvPr/>
          </p:nvGrpSpPr>
          <p:grpSpPr>
            <a:xfrm>
              <a:off x="0" y="0"/>
              <a:ext cx="1270001" cy="1157942"/>
              <a:chOff x="32151" y="0"/>
              <a:chExt cx="1270000" cy="1157941"/>
            </a:xfrm>
          </p:grpSpPr>
          <p:pic>
            <p:nvPicPr>
              <p:cNvPr id="69" name="droppedImage.pdf"/>
              <p:cNvPicPr/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32151" y="0"/>
                <a:ext cx="1270001" cy="115794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75" name="oracle.png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109791" y="431500"/>
                <a:ext cx="1111081" cy="14105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68" name="Shape 243"/>
            <p:cNvSpPr/>
            <p:nvPr/>
          </p:nvSpPr>
          <p:spPr>
            <a:xfrm>
              <a:off x="476067" y="628779"/>
              <a:ext cx="310056" cy="3064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546100">
                <a:defRPr sz="1800">
                  <a:solidFill>
                    <a:srgbClr val="FFFFFF"/>
                  </a:solidFill>
                  <a:latin typeface="Impact"/>
                  <a:ea typeface="Impact"/>
                  <a:cs typeface="Impact"/>
                  <a:sym typeface="Impact"/>
                </a:defRPr>
              </a:lvl1pPr>
            </a:lstStyle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sz="1400" kern="0" dirty="0">
                  <a:solidFill>
                    <a:prstClr val="white"/>
                  </a:solidFill>
                </a:rPr>
                <a:t>PM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501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0" animBg="1"/>
      <p:bldP spid="252" grpId="0" animBg="1"/>
      <p:bldP spid="253" grpId="0" animBg="1"/>
      <p:bldP spid="2" grpId="0"/>
      <p:bldP spid="70" grpId="0"/>
      <p:bldP spid="72" grpId="0"/>
      <p:bldP spid="74" grpId="0" animBg="1"/>
      <p:bldP spid="77" grpId="0" animBg="1"/>
      <p:bldP spid="73" grpId="0"/>
      <p:bldP spid="98" grpId="0" animBg="1"/>
      <p:bldP spid="99" grpId="0" animBg="1"/>
      <p:bldP spid="71" grpId="0" animBg="1"/>
      <p:bldP spid="53" grpId="0" animBg="1"/>
      <p:bldP spid="54" grpId="0" animBg="1"/>
      <p:bldP spid="65" grpId="0" animBg="1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em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2875</TotalTime>
  <Words>694</Words>
  <Application>Microsoft Office PowerPoint</Application>
  <PresentationFormat>On-screen Show (4:3)</PresentationFormat>
  <Paragraphs>125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Office Theme</vt:lpstr>
      <vt:lpstr>1_Office Theme</vt:lpstr>
      <vt:lpstr>Clarity</vt:lpstr>
      <vt:lpstr>Theme3</vt:lpstr>
      <vt:lpstr>Progress and status of Accelerator Fault Tracking PROJECT</vt:lpstr>
      <vt:lpstr>Summary of my work</vt:lpstr>
      <vt:lpstr>Cardiogram - example</vt:lpstr>
      <vt:lpstr>Accelerator Fault Tracking (AFT)</vt:lpstr>
      <vt:lpstr>AFT details</vt:lpstr>
      <vt:lpstr>Functionalities</vt:lpstr>
      <vt:lpstr>Server side technologies</vt:lpstr>
      <vt:lpstr>Web technologies</vt:lpstr>
      <vt:lpstr>PowerPoint Presentation</vt:lpstr>
      <vt:lpstr>Live demo</vt:lpstr>
      <vt:lpstr>Extra slides</vt:lpstr>
      <vt:lpstr>Plans (as presented by Chris Roderick @ LMC 30-04-2014)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and status of Accelerator Fault Tracking</dc:title>
  <dc:creator>Jakub Tytus Janczyk</dc:creator>
  <cp:lastModifiedBy>Jakub Tytus Janczyk</cp:lastModifiedBy>
  <cp:revision>22</cp:revision>
  <dcterms:created xsi:type="dcterms:W3CDTF">2015-01-20T08:28:20Z</dcterms:created>
  <dcterms:modified xsi:type="dcterms:W3CDTF">2015-01-22T08:23:40Z</dcterms:modified>
</cp:coreProperties>
</file>