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5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tags/tag1.xml" ContentType="application/vnd.openxmlformats-officedocument.presentationml.tags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drawings/drawing2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876" r:id="rId1"/>
    <p:sldMasterId id="2147483891" r:id="rId2"/>
    <p:sldMasterId id="2147483903" r:id="rId3"/>
    <p:sldMasterId id="2147483915" r:id="rId4"/>
    <p:sldMasterId id="2147483933" r:id="rId5"/>
    <p:sldMasterId id="2147483951" r:id="rId6"/>
  </p:sldMasterIdLst>
  <p:notesMasterIdLst>
    <p:notesMasterId r:id="rId155"/>
  </p:notesMasterIdLst>
  <p:handoutMasterIdLst>
    <p:handoutMasterId r:id="rId156"/>
  </p:handoutMasterIdLst>
  <p:sldIdLst>
    <p:sldId id="1593" r:id="rId7"/>
    <p:sldId id="1405" r:id="rId8"/>
    <p:sldId id="1406" r:id="rId9"/>
    <p:sldId id="913" r:id="rId10"/>
    <p:sldId id="1597" r:id="rId11"/>
    <p:sldId id="1673" r:id="rId12"/>
    <p:sldId id="1634" r:id="rId13"/>
    <p:sldId id="1635" r:id="rId14"/>
    <p:sldId id="1636" r:id="rId15"/>
    <p:sldId id="1637" r:id="rId16"/>
    <p:sldId id="1586" r:id="rId17"/>
    <p:sldId id="1587" r:id="rId18"/>
    <p:sldId id="1588" r:id="rId19"/>
    <p:sldId id="1589" r:id="rId20"/>
    <p:sldId id="1590" r:id="rId21"/>
    <p:sldId id="1591" r:id="rId22"/>
    <p:sldId id="1486" r:id="rId23"/>
    <p:sldId id="1460" r:id="rId24"/>
    <p:sldId id="1455" r:id="rId25"/>
    <p:sldId id="1462" r:id="rId26"/>
    <p:sldId id="1464" r:id="rId27"/>
    <p:sldId id="1465" r:id="rId28"/>
    <p:sldId id="1598" r:id="rId29"/>
    <p:sldId id="1457" r:id="rId30"/>
    <p:sldId id="1458" r:id="rId31"/>
    <p:sldId id="1459" r:id="rId32"/>
    <p:sldId id="1461" r:id="rId33"/>
    <p:sldId id="1599" r:id="rId34"/>
    <p:sldId id="1600" r:id="rId35"/>
    <p:sldId id="1601" r:id="rId36"/>
    <p:sldId id="1602" r:id="rId37"/>
    <p:sldId id="1603" r:id="rId38"/>
    <p:sldId id="1604" r:id="rId39"/>
    <p:sldId id="1605" r:id="rId40"/>
    <p:sldId id="1488" r:id="rId41"/>
    <p:sldId id="1479" r:id="rId42"/>
    <p:sldId id="1515" r:id="rId43"/>
    <p:sldId id="1594" r:id="rId44"/>
    <p:sldId id="1516" r:id="rId45"/>
    <p:sldId id="1517" r:id="rId46"/>
    <p:sldId id="1650" r:id="rId47"/>
    <p:sldId id="1640" r:id="rId48"/>
    <p:sldId id="1536" r:id="rId49"/>
    <p:sldId id="1639" r:id="rId50"/>
    <p:sldId id="1487" r:id="rId51"/>
    <p:sldId id="1638" r:id="rId52"/>
    <p:sldId id="1391" r:id="rId53"/>
    <p:sldId id="1468" r:id="rId54"/>
    <p:sldId id="1469" r:id="rId55"/>
    <p:sldId id="1470" r:id="rId56"/>
    <p:sldId id="1475" r:id="rId57"/>
    <p:sldId id="1521" r:id="rId58"/>
    <p:sldId id="1476" r:id="rId59"/>
    <p:sldId id="1477" r:id="rId60"/>
    <p:sldId id="1478" r:id="rId61"/>
    <p:sldId id="1535" r:id="rId62"/>
    <p:sldId id="1568" r:id="rId63"/>
    <p:sldId id="1471" r:id="rId64"/>
    <p:sldId id="1472" r:id="rId65"/>
    <p:sldId id="1473" r:id="rId66"/>
    <p:sldId id="1474" r:id="rId67"/>
    <p:sldId id="1489" r:id="rId68"/>
    <p:sldId id="1577" r:id="rId69"/>
    <p:sldId id="1490" r:id="rId70"/>
    <p:sldId id="1491" r:id="rId71"/>
    <p:sldId id="1492" r:id="rId72"/>
    <p:sldId id="1496" r:id="rId73"/>
    <p:sldId id="1493" r:id="rId74"/>
    <p:sldId id="1494" r:id="rId75"/>
    <p:sldId id="1495" r:id="rId76"/>
    <p:sldId id="1641" r:id="rId77"/>
    <p:sldId id="1642" r:id="rId78"/>
    <p:sldId id="1643" r:id="rId79"/>
    <p:sldId id="1644" r:id="rId80"/>
    <p:sldId id="1645" r:id="rId81"/>
    <p:sldId id="1646" r:id="rId82"/>
    <p:sldId id="1647" r:id="rId83"/>
    <p:sldId id="1648" r:id="rId84"/>
    <p:sldId id="1523" r:id="rId85"/>
    <p:sldId id="1524" r:id="rId86"/>
    <p:sldId id="1526" r:id="rId87"/>
    <p:sldId id="1682" r:id="rId88"/>
    <p:sldId id="1528" r:id="rId89"/>
    <p:sldId id="1529" r:id="rId90"/>
    <p:sldId id="1584" r:id="rId91"/>
    <p:sldId id="1537" r:id="rId92"/>
    <p:sldId id="1567" r:id="rId93"/>
    <p:sldId id="1538" r:id="rId94"/>
    <p:sldId id="1539" r:id="rId95"/>
    <p:sldId id="1540" r:id="rId96"/>
    <p:sldId id="1541" r:id="rId97"/>
    <p:sldId id="1542" r:id="rId98"/>
    <p:sldId id="1543" r:id="rId99"/>
    <p:sldId id="1544" r:id="rId100"/>
    <p:sldId id="1545" r:id="rId101"/>
    <p:sldId id="1546" r:id="rId102"/>
    <p:sldId id="1547" r:id="rId103"/>
    <p:sldId id="1548" r:id="rId104"/>
    <p:sldId id="1549" r:id="rId105"/>
    <p:sldId id="1553" r:id="rId106"/>
    <p:sldId id="1554" r:id="rId107"/>
    <p:sldId id="1552" r:id="rId108"/>
    <p:sldId id="1555" r:id="rId109"/>
    <p:sldId id="1556" r:id="rId110"/>
    <p:sldId id="1557" r:id="rId111"/>
    <p:sldId id="1575" r:id="rId112"/>
    <p:sldId id="1651" r:id="rId113"/>
    <p:sldId id="1657" r:id="rId114"/>
    <p:sldId id="1658" r:id="rId115"/>
    <p:sldId id="1678" r:id="rId116"/>
    <p:sldId id="1663" r:id="rId117"/>
    <p:sldId id="1677" r:id="rId118"/>
    <p:sldId id="1676" r:id="rId119"/>
    <p:sldId id="1680" r:id="rId120"/>
    <p:sldId id="1681" r:id="rId121"/>
    <p:sldId id="1664" r:id="rId122"/>
    <p:sldId id="1667" r:id="rId123"/>
    <p:sldId id="1606" r:id="rId124"/>
    <p:sldId id="1607" r:id="rId125"/>
    <p:sldId id="1608" r:id="rId126"/>
    <p:sldId id="1609" r:id="rId127"/>
    <p:sldId id="1610" r:id="rId128"/>
    <p:sldId id="1611" r:id="rId129"/>
    <p:sldId id="1612" r:id="rId130"/>
    <p:sldId id="1613" r:id="rId131"/>
    <p:sldId id="1614" r:id="rId132"/>
    <p:sldId id="1615" r:id="rId133"/>
    <p:sldId id="1616" r:id="rId134"/>
    <p:sldId id="1617" r:id="rId135"/>
    <p:sldId id="1618" r:id="rId136"/>
    <p:sldId id="1619" r:id="rId137"/>
    <p:sldId id="1620" r:id="rId138"/>
    <p:sldId id="1621" r:id="rId139"/>
    <p:sldId id="1622" r:id="rId140"/>
    <p:sldId id="1623" r:id="rId141"/>
    <p:sldId id="1624" r:id="rId142"/>
    <p:sldId id="1625" r:id="rId143"/>
    <p:sldId id="1626" r:id="rId144"/>
    <p:sldId id="1627" r:id="rId145"/>
    <p:sldId id="1628" r:id="rId146"/>
    <p:sldId id="1629" r:id="rId147"/>
    <p:sldId id="1630" r:id="rId148"/>
    <p:sldId id="1631" r:id="rId149"/>
    <p:sldId id="1345" r:id="rId150"/>
    <p:sldId id="1683" r:id="rId151"/>
    <p:sldId id="1687" r:id="rId152"/>
    <p:sldId id="1688" r:id="rId153"/>
    <p:sldId id="1689" r:id="rId154"/>
  </p:sldIdLst>
  <p:sldSz cx="9144000" cy="6858000" type="screen4x3"/>
  <p:notesSz cx="6811963" cy="9942513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Book Antiqua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Book Antiqua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Book Antiqua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Book Antiqua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Book Antiqua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Book Antiqua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Book Antiqua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Book Antiqua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Book Antiqua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4" pos="2880">
          <p15:clr>
            <a:srgbClr val="A4A3A4"/>
          </p15:clr>
        </p15:guide>
        <p15:guide id="5" orient="horz" pos="170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2" userDrawn="1">
          <p15:clr>
            <a:srgbClr val="A4A3A4"/>
          </p15:clr>
        </p15:guide>
        <p15:guide id="2" pos="214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66"/>
    <a:srgbClr val="8E0000"/>
    <a:srgbClr val="008000"/>
    <a:srgbClr val="0000FF"/>
    <a:srgbClr val="FFFF00"/>
    <a:srgbClr val="FFE497"/>
    <a:srgbClr val="FF3300"/>
    <a:srgbClr val="800000"/>
    <a:srgbClr val="990000"/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23563" autoAdjust="0"/>
    <p:restoredTop sz="95405" autoAdjust="0"/>
  </p:normalViewPr>
  <p:slideViewPr>
    <p:cSldViewPr snapToGrid="0" showGuides="1">
      <p:cViewPr varScale="1">
        <p:scale>
          <a:sx n="66" d="100"/>
          <a:sy n="66" d="100"/>
        </p:scale>
        <p:origin x="902" y="53"/>
      </p:cViewPr>
      <p:guideLst>
        <p:guide pos="2880"/>
        <p:guide orient="horz" pos="1706"/>
      </p:guideLst>
    </p:cSldViewPr>
  </p:slideViewPr>
  <p:outlineViewPr>
    <p:cViewPr>
      <p:scale>
        <a:sx n="33" d="100"/>
        <a:sy n="33" d="100"/>
      </p:scale>
      <p:origin x="0" y="-36542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22046"/>
    </p:cViewPr>
  </p:sorterViewPr>
  <p:notesViewPr>
    <p:cSldViewPr snapToGrid="0" showGuides="1">
      <p:cViewPr varScale="1">
        <p:scale>
          <a:sx n="57" d="100"/>
          <a:sy n="57" d="100"/>
        </p:scale>
        <p:origin x="-2688" y="-96"/>
      </p:cViewPr>
      <p:guideLst>
        <p:guide orient="horz" pos="3132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0.xml"/><Relationship Id="rId117" Type="http://schemas.openxmlformats.org/officeDocument/2006/relationships/slide" Target="slides/slide111.xml"/><Relationship Id="rId21" Type="http://schemas.openxmlformats.org/officeDocument/2006/relationships/slide" Target="slides/slide15.xml"/><Relationship Id="rId42" Type="http://schemas.openxmlformats.org/officeDocument/2006/relationships/slide" Target="slides/slide36.xml"/><Relationship Id="rId47" Type="http://schemas.openxmlformats.org/officeDocument/2006/relationships/slide" Target="slides/slide41.xml"/><Relationship Id="rId63" Type="http://schemas.openxmlformats.org/officeDocument/2006/relationships/slide" Target="slides/slide57.xml"/><Relationship Id="rId68" Type="http://schemas.openxmlformats.org/officeDocument/2006/relationships/slide" Target="slides/slide62.xml"/><Relationship Id="rId84" Type="http://schemas.openxmlformats.org/officeDocument/2006/relationships/slide" Target="slides/slide78.xml"/><Relationship Id="rId89" Type="http://schemas.openxmlformats.org/officeDocument/2006/relationships/slide" Target="slides/slide83.xml"/><Relationship Id="rId112" Type="http://schemas.openxmlformats.org/officeDocument/2006/relationships/slide" Target="slides/slide106.xml"/><Relationship Id="rId133" Type="http://schemas.openxmlformats.org/officeDocument/2006/relationships/slide" Target="slides/slide127.xml"/><Relationship Id="rId138" Type="http://schemas.openxmlformats.org/officeDocument/2006/relationships/slide" Target="slides/slide132.xml"/><Relationship Id="rId154" Type="http://schemas.openxmlformats.org/officeDocument/2006/relationships/slide" Target="slides/slide148.xml"/><Relationship Id="rId159" Type="http://schemas.openxmlformats.org/officeDocument/2006/relationships/theme" Target="theme/theme1.xml"/><Relationship Id="rId16" Type="http://schemas.openxmlformats.org/officeDocument/2006/relationships/slide" Target="slides/slide10.xml"/><Relationship Id="rId107" Type="http://schemas.openxmlformats.org/officeDocument/2006/relationships/slide" Target="slides/slide101.xml"/><Relationship Id="rId11" Type="http://schemas.openxmlformats.org/officeDocument/2006/relationships/slide" Target="slides/slide5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53" Type="http://schemas.openxmlformats.org/officeDocument/2006/relationships/slide" Target="slides/slide47.xml"/><Relationship Id="rId58" Type="http://schemas.openxmlformats.org/officeDocument/2006/relationships/slide" Target="slides/slide52.xml"/><Relationship Id="rId74" Type="http://schemas.openxmlformats.org/officeDocument/2006/relationships/slide" Target="slides/slide68.xml"/><Relationship Id="rId79" Type="http://schemas.openxmlformats.org/officeDocument/2006/relationships/slide" Target="slides/slide73.xml"/><Relationship Id="rId102" Type="http://schemas.openxmlformats.org/officeDocument/2006/relationships/slide" Target="slides/slide96.xml"/><Relationship Id="rId123" Type="http://schemas.openxmlformats.org/officeDocument/2006/relationships/slide" Target="slides/slide117.xml"/><Relationship Id="rId128" Type="http://schemas.openxmlformats.org/officeDocument/2006/relationships/slide" Target="slides/slide122.xml"/><Relationship Id="rId144" Type="http://schemas.openxmlformats.org/officeDocument/2006/relationships/slide" Target="slides/slide138.xml"/><Relationship Id="rId149" Type="http://schemas.openxmlformats.org/officeDocument/2006/relationships/slide" Target="slides/slide143.xml"/><Relationship Id="rId5" Type="http://schemas.openxmlformats.org/officeDocument/2006/relationships/slideMaster" Target="slideMasters/slideMaster5.xml"/><Relationship Id="rId90" Type="http://schemas.openxmlformats.org/officeDocument/2006/relationships/slide" Target="slides/slide84.xml"/><Relationship Id="rId95" Type="http://schemas.openxmlformats.org/officeDocument/2006/relationships/slide" Target="slides/slide89.xml"/><Relationship Id="rId160" Type="http://schemas.openxmlformats.org/officeDocument/2006/relationships/tableStyles" Target="tableStyles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43" Type="http://schemas.openxmlformats.org/officeDocument/2006/relationships/slide" Target="slides/slide37.xml"/><Relationship Id="rId48" Type="http://schemas.openxmlformats.org/officeDocument/2006/relationships/slide" Target="slides/slide42.xml"/><Relationship Id="rId64" Type="http://schemas.openxmlformats.org/officeDocument/2006/relationships/slide" Target="slides/slide58.xml"/><Relationship Id="rId69" Type="http://schemas.openxmlformats.org/officeDocument/2006/relationships/slide" Target="slides/slide63.xml"/><Relationship Id="rId113" Type="http://schemas.openxmlformats.org/officeDocument/2006/relationships/slide" Target="slides/slide107.xml"/><Relationship Id="rId118" Type="http://schemas.openxmlformats.org/officeDocument/2006/relationships/slide" Target="slides/slide112.xml"/><Relationship Id="rId134" Type="http://schemas.openxmlformats.org/officeDocument/2006/relationships/slide" Target="slides/slide128.xml"/><Relationship Id="rId139" Type="http://schemas.openxmlformats.org/officeDocument/2006/relationships/slide" Target="slides/slide133.xml"/><Relationship Id="rId80" Type="http://schemas.openxmlformats.org/officeDocument/2006/relationships/slide" Target="slides/slide74.xml"/><Relationship Id="rId85" Type="http://schemas.openxmlformats.org/officeDocument/2006/relationships/slide" Target="slides/slide79.xml"/><Relationship Id="rId150" Type="http://schemas.openxmlformats.org/officeDocument/2006/relationships/slide" Target="slides/slide144.xml"/><Relationship Id="rId155" Type="http://schemas.openxmlformats.org/officeDocument/2006/relationships/notesMaster" Target="notesMasters/notesMaster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59" Type="http://schemas.openxmlformats.org/officeDocument/2006/relationships/slide" Target="slides/slide53.xml"/><Relationship Id="rId103" Type="http://schemas.openxmlformats.org/officeDocument/2006/relationships/slide" Target="slides/slide97.xml"/><Relationship Id="rId108" Type="http://schemas.openxmlformats.org/officeDocument/2006/relationships/slide" Target="slides/slide102.xml"/><Relationship Id="rId124" Type="http://schemas.openxmlformats.org/officeDocument/2006/relationships/slide" Target="slides/slide118.xml"/><Relationship Id="rId129" Type="http://schemas.openxmlformats.org/officeDocument/2006/relationships/slide" Target="slides/slide123.xml"/><Relationship Id="rId20" Type="http://schemas.openxmlformats.org/officeDocument/2006/relationships/slide" Target="slides/slide14.xml"/><Relationship Id="rId41" Type="http://schemas.openxmlformats.org/officeDocument/2006/relationships/slide" Target="slides/slide35.xml"/><Relationship Id="rId54" Type="http://schemas.openxmlformats.org/officeDocument/2006/relationships/slide" Target="slides/slide48.xml"/><Relationship Id="rId62" Type="http://schemas.openxmlformats.org/officeDocument/2006/relationships/slide" Target="slides/slide56.xml"/><Relationship Id="rId70" Type="http://schemas.openxmlformats.org/officeDocument/2006/relationships/slide" Target="slides/slide64.xml"/><Relationship Id="rId75" Type="http://schemas.openxmlformats.org/officeDocument/2006/relationships/slide" Target="slides/slide69.xml"/><Relationship Id="rId83" Type="http://schemas.openxmlformats.org/officeDocument/2006/relationships/slide" Target="slides/slide77.xml"/><Relationship Id="rId88" Type="http://schemas.openxmlformats.org/officeDocument/2006/relationships/slide" Target="slides/slide82.xml"/><Relationship Id="rId91" Type="http://schemas.openxmlformats.org/officeDocument/2006/relationships/slide" Target="slides/slide85.xml"/><Relationship Id="rId96" Type="http://schemas.openxmlformats.org/officeDocument/2006/relationships/slide" Target="slides/slide90.xml"/><Relationship Id="rId111" Type="http://schemas.openxmlformats.org/officeDocument/2006/relationships/slide" Target="slides/slide105.xml"/><Relationship Id="rId132" Type="http://schemas.openxmlformats.org/officeDocument/2006/relationships/slide" Target="slides/slide126.xml"/><Relationship Id="rId140" Type="http://schemas.openxmlformats.org/officeDocument/2006/relationships/slide" Target="slides/slide134.xml"/><Relationship Id="rId145" Type="http://schemas.openxmlformats.org/officeDocument/2006/relationships/slide" Target="slides/slide139.xml"/><Relationship Id="rId153" Type="http://schemas.openxmlformats.org/officeDocument/2006/relationships/slide" Target="slides/slide147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slide" Target="slides/slide43.xml"/><Relationship Id="rId57" Type="http://schemas.openxmlformats.org/officeDocument/2006/relationships/slide" Target="slides/slide51.xml"/><Relationship Id="rId106" Type="http://schemas.openxmlformats.org/officeDocument/2006/relationships/slide" Target="slides/slide100.xml"/><Relationship Id="rId114" Type="http://schemas.openxmlformats.org/officeDocument/2006/relationships/slide" Target="slides/slide108.xml"/><Relationship Id="rId119" Type="http://schemas.openxmlformats.org/officeDocument/2006/relationships/slide" Target="slides/slide113.xml"/><Relationship Id="rId127" Type="http://schemas.openxmlformats.org/officeDocument/2006/relationships/slide" Target="slides/slide121.xml"/><Relationship Id="rId10" Type="http://schemas.openxmlformats.org/officeDocument/2006/relationships/slide" Target="slides/slide4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52" Type="http://schemas.openxmlformats.org/officeDocument/2006/relationships/slide" Target="slides/slide46.xml"/><Relationship Id="rId60" Type="http://schemas.openxmlformats.org/officeDocument/2006/relationships/slide" Target="slides/slide54.xml"/><Relationship Id="rId65" Type="http://schemas.openxmlformats.org/officeDocument/2006/relationships/slide" Target="slides/slide59.xml"/><Relationship Id="rId73" Type="http://schemas.openxmlformats.org/officeDocument/2006/relationships/slide" Target="slides/slide67.xml"/><Relationship Id="rId78" Type="http://schemas.openxmlformats.org/officeDocument/2006/relationships/slide" Target="slides/slide72.xml"/><Relationship Id="rId81" Type="http://schemas.openxmlformats.org/officeDocument/2006/relationships/slide" Target="slides/slide75.xml"/><Relationship Id="rId86" Type="http://schemas.openxmlformats.org/officeDocument/2006/relationships/slide" Target="slides/slide80.xml"/><Relationship Id="rId94" Type="http://schemas.openxmlformats.org/officeDocument/2006/relationships/slide" Target="slides/slide88.xml"/><Relationship Id="rId99" Type="http://schemas.openxmlformats.org/officeDocument/2006/relationships/slide" Target="slides/slide93.xml"/><Relationship Id="rId101" Type="http://schemas.openxmlformats.org/officeDocument/2006/relationships/slide" Target="slides/slide95.xml"/><Relationship Id="rId122" Type="http://schemas.openxmlformats.org/officeDocument/2006/relationships/slide" Target="slides/slide116.xml"/><Relationship Id="rId130" Type="http://schemas.openxmlformats.org/officeDocument/2006/relationships/slide" Target="slides/slide124.xml"/><Relationship Id="rId135" Type="http://schemas.openxmlformats.org/officeDocument/2006/relationships/slide" Target="slides/slide129.xml"/><Relationship Id="rId143" Type="http://schemas.openxmlformats.org/officeDocument/2006/relationships/slide" Target="slides/slide137.xml"/><Relationship Id="rId148" Type="http://schemas.openxmlformats.org/officeDocument/2006/relationships/slide" Target="slides/slide142.xml"/><Relationship Id="rId151" Type="http://schemas.openxmlformats.org/officeDocument/2006/relationships/slide" Target="slides/slide145.xml"/><Relationship Id="rId156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9" Type="http://schemas.openxmlformats.org/officeDocument/2006/relationships/slide" Target="slides/slide33.xml"/><Relationship Id="rId109" Type="http://schemas.openxmlformats.org/officeDocument/2006/relationships/slide" Target="slides/slide103.xml"/><Relationship Id="rId34" Type="http://schemas.openxmlformats.org/officeDocument/2006/relationships/slide" Target="slides/slide28.xml"/><Relationship Id="rId50" Type="http://schemas.openxmlformats.org/officeDocument/2006/relationships/slide" Target="slides/slide44.xml"/><Relationship Id="rId55" Type="http://schemas.openxmlformats.org/officeDocument/2006/relationships/slide" Target="slides/slide49.xml"/><Relationship Id="rId76" Type="http://schemas.openxmlformats.org/officeDocument/2006/relationships/slide" Target="slides/slide70.xml"/><Relationship Id="rId97" Type="http://schemas.openxmlformats.org/officeDocument/2006/relationships/slide" Target="slides/slide91.xml"/><Relationship Id="rId104" Type="http://schemas.openxmlformats.org/officeDocument/2006/relationships/slide" Target="slides/slide98.xml"/><Relationship Id="rId120" Type="http://schemas.openxmlformats.org/officeDocument/2006/relationships/slide" Target="slides/slide114.xml"/><Relationship Id="rId125" Type="http://schemas.openxmlformats.org/officeDocument/2006/relationships/slide" Target="slides/slide119.xml"/><Relationship Id="rId141" Type="http://schemas.openxmlformats.org/officeDocument/2006/relationships/slide" Target="slides/slide135.xml"/><Relationship Id="rId146" Type="http://schemas.openxmlformats.org/officeDocument/2006/relationships/slide" Target="slides/slide140.xml"/><Relationship Id="rId7" Type="http://schemas.openxmlformats.org/officeDocument/2006/relationships/slide" Target="slides/slide1.xml"/><Relationship Id="rId71" Type="http://schemas.openxmlformats.org/officeDocument/2006/relationships/slide" Target="slides/slide65.xml"/><Relationship Id="rId92" Type="http://schemas.openxmlformats.org/officeDocument/2006/relationships/slide" Target="slides/slide86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3.xml"/><Relationship Id="rId24" Type="http://schemas.openxmlformats.org/officeDocument/2006/relationships/slide" Target="slides/slide18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66" Type="http://schemas.openxmlformats.org/officeDocument/2006/relationships/slide" Target="slides/slide60.xml"/><Relationship Id="rId87" Type="http://schemas.openxmlformats.org/officeDocument/2006/relationships/slide" Target="slides/slide81.xml"/><Relationship Id="rId110" Type="http://schemas.openxmlformats.org/officeDocument/2006/relationships/slide" Target="slides/slide104.xml"/><Relationship Id="rId115" Type="http://schemas.openxmlformats.org/officeDocument/2006/relationships/slide" Target="slides/slide109.xml"/><Relationship Id="rId131" Type="http://schemas.openxmlformats.org/officeDocument/2006/relationships/slide" Target="slides/slide125.xml"/><Relationship Id="rId136" Type="http://schemas.openxmlformats.org/officeDocument/2006/relationships/slide" Target="slides/slide130.xml"/><Relationship Id="rId157" Type="http://schemas.openxmlformats.org/officeDocument/2006/relationships/presProps" Target="presProps.xml"/><Relationship Id="rId61" Type="http://schemas.openxmlformats.org/officeDocument/2006/relationships/slide" Target="slides/slide55.xml"/><Relationship Id="rId82" Type="http://schemas.openxmlformats.org/officeDocument/2006/relationships/slide" Target="slides/slide76.xml"/><Relationship Id="rId152" Type="http://schemas.openxmlformats.org/officeDocument/2006/relationships/slide" Target="slides/slide146.xml"/><Relationship Id="rId19" Type="http://schemas.openxmlformats.org/officeDocument/2006/relationships/slide" Target="slides/slide13.xml"/><Relationship Id="rId14" Type="http://schemas.openxmlformats.org/officeDocument/2006/relationships/slide" Target="slides/slide8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56" Type="http://schemas.openxmlformats.org/officeDocument/2006/relationships/slide" Target="slides/slide50.xml"/><Relationship Id="rId77" Type="http://schemas.openxmlformats.org/officeDocument/2006/relationships/slide" Target="slides/slide71.xml"/><Relationship Id="rId100" Type="http://schemas.openxmlformats.org/officeDocument/2006/relationships/slide" Target="slides/slide94.xml"/><Relationship Id="rId105" Type="http://schemas.openxmlformats.org/officeDocument/2006/relationships/slide" Target="slides/slide99.xml"/><Relationship Id="rId126" Type="http://schemas.openxmlformats.org/officeDocument/2006/relationships/slide" Target="slides/slide120.xml"/><Relationship Id="rId147" Type="http://schemas.openxmlformats.org/officeDocument/2006/relationships/slide" Target="slides/slide141.xml"/><Relationship Id="rId8" Type="http://schemas.openxmlformats.org/officeDocument/2006/relationships/slide" Target="slides/slide2.xml"/><Relationship Id="rId51" Type="http://schemas.openxmlformats.org/officeDocument/2006/relationships/slide" Target="slides/slide45.xml"/><Relationship Id="rId72" Type="http://schemas.openxmlformats.org/officeDocument/2006/relationships/slide" Target="slides/slide66.xml"/><Relationship Id="rId93" Type="http://schemas.openxmlformats.org/officeDocument/2006/relationships/slide" Target="slides/slide87.xml"/><Relationship Id="rId98" Type="http://schemas.openxmlformats.org/officeDocument/2006/relationships/slide" Target="slides/slide92.xml"/><Relationship Id="rId121" Type="http://schemas.openxmlformats.org/officeDocument/2006/relationships/slide" Target="slides/slide115.xml"/><Relationship Id="rId142" Type="http://schemas.openxmlformats.org/officeDocument/2006/relationships/slide" Target="slides/slide136.xml"/><Relationship Id="rId3" Type="http://schemas.openxmlformats.org/officeDocument/2006/relationships/slideMaster" Target="slideMasters/slideMaster3.xml"/><Relationship Id="rId25" Type="http://schemas.openxmlformats.org/officeDocument/2006/relationships/slide" Target="slides/slide19.xml"/><Relationship Id="rId46" Type="http://schemas.openxmlformats.org/officeDocument/2006/relationships/slide" Target="slides/slide40.xml"/><Relationship Id="rId67" Type="http://schemas.openxmlformats.org/officeDocument/2006/relationships/slide" Target="slides/slide61.xml"/><Relationship Id="rId116" Type="http://schemas.openxmlformats.org/officeDocument/2006/relationships/slide" Target="slides/slide110.xml"/><Relationship Id="rId137" Type="http://schemas.openxmlformats.org/officeDocument/2006/relationships/slide" Target="slides/slide131.xml"/><Relationship Id="rId158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18.xml"/><Relationship Id="rId2" Type="http://schemas.openxmlformats.org/officeDocument/2006/relationships/slide" Target="slides/slide9.xml"/><Relationship Id="rId1" Type="http://schemas.openxmlformats.org/officeDocument/2006/relationships/slide" Target="slides/slide8.xml"/><Relationship Id="rId6" Type="http://schemas.openxmlformats.org/officeDocument/2006/relationships/slide" Target="slides/slide88.xml"/><Relationship Id="rId5" Type="http://schemas.openxmlformats.org/officeDocument/2006/relationships/slide" Target="slides/slide44.xml"/><Relationship Id="rId4" Type="http://schemas.openxmlformats.org/officeDocument/2006/relationships/slide" Target="slides/slide42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\\cern.ch\dfs\Workspaces\g\gutleber\FCC\H2020\Submission\EnergyEvolution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\\cern.ch\dfs\Workspaces\g\gutleber\FCC\H2020\Submission\LuminosityWolframPlotsHadronCollider.xlsx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oleObject" Target="file:///C:\Users\lee\Desktop\Weekend%20Work\jcprogfull-10-013111.xlsm" TargetMode="External"/><Relationship Id="rId1" Type="http://schemas.openxmlformats.org/officeDocument/2006/relationships/themeOverride" Target="../theme/themeOverrid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circle"/>
            <c:size val="10"/>
            <c:spPr>
              <a:solidFill>
                <a:schemeClr val="accent6">
                  <a:lumMod val="20000"/>
                  <a:lumOff val="80000"/>
                </a:schemeClr>
              </a:solidFill>
              <a:ln w="25400" cap="rnd">
                <a:solidFill>
                  <a:schemeClr val="accent6">
                    <a:lumMod val="75000"/>
                  </a:schemeClr>
                </a:solidFill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marker>
          <c:dPt>
            <c:idx val="5"/>
            <c:bubble3D val="0"/>
          </c:dPt>
          <c:dPt>
            <c:idx val="6"/>
            <c:bubble3D val="0"/>
          </c:dPt>
          <c:dPt>
            <c:idx val="7"/>
            <c:marker>
              <c:spPr>
                <a:solidFill>
                  <a:schemeClr val="accent2">
                    <a:lumMod val="40000"/>
                    <a:lumOff val="60000"/>
                  </a:schemeClr>
                </a:solidFill>
                <a:ln w="25400" cap="rnd">
                  <a:solidFill>
                    <a:srgbClr val="C00000"/>
                  </a:solidFill>
                  <a:round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c:spPr>
            </c:marker>
            <c:bubble3D val="0"/>
          </c:dPt>
          <c:dPt>
            <c:idx val="8"/>
            <c:marker>
              <c:spPr>
                <a:solidFill>
                  <a:schemeClr val="accent2">
                    <a:lumMod val="40000"/>
                    <a:lumOff val="60000"/>
                  </a:schemeClr>
                </a:solidFill>
                <a:ln w="25400" cap="rnd">
                  <a:solidFill>
                    <a:srgbClr val="C00000"/>
                  </a:solidFill>
                  <a:round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c:spPr>
            </c:marker>
            <c:bubble3D val="0"/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ISR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0.11702455319813899"/>
                  <c:y val="-5.4320347467721697E-17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SPS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0.17942792189226101"/>
                  <c:y val="-6.2013206252466202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Tevatron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7.0009430141613803E-3"/>
                  <c:y val="4.1063589946407603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HERA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/>
                      <a:t>RHIC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0.12947397375113201"/>
                  <c:y val="-2.7160173733860901E-17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LHC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-0.11702455319813899"/>
                  <c:y val="-2.3703698173532101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LHC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layout>
                <c:manualLayout>
                  <c:x val="-0.20899395162623999"/>
                  <c:y val="3.1909794333486098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800" b="1" i="0" u="none" strike="noStrike" kern="1200" baseline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800" b="1" dirty="0">
                        <a:solidFill>
                          <a:srgbClr val="C00000"/>
                        </a:solidFill>
                      </a:rPr>
                      <a:t>FCC-</a:t>
                    </a:r>
                    <a:r>
                      <a:rPr lang="en-US" sz="1800" b="1" dirty="0" err="1">
                        <a:solidFill>
                          <a:srgbClr val="C00000"/>
                        </a:solidFill>
                      </a:rPr>
                      <a:t>hh</a:t>
                    </a:r>
                    <a:endParaRPr lang="en-US" sz="1800" b="1" dirty="0">
                      <a:solidFill>
                        <a:srgbClr val="C00000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trendline>
            <c:spPr>
              <a:ln w="38100" cap="rnd">
                <a:solidFill>
                  <a:schemeClr val="accent5"/>
                </a:solidFill>
                <a:prstDash val="sysDash"/>
              </a:ln>
              <a:effectLst/>
            </c:spPr>
            <c:trendlineType val="exp"/>
            <c:dispRSqr val="0"/>
            <c:dispEq val="0"/>
          </c:trendline>
          <c:xVal>
            <c:numRef>
              <c:f>Sheet1!$A$2:$A$10</c:f>
              <c:numCache>
                <c:formatCode>General</c:formatCode>
                <c:ptCount val="9"/>
                <c:pt idx="0">
                  <c:v>1971</c:v>
                </c:pt>
                <c:pt idx="1">
                  <c:v>1981</c:v>
                </c:pt>
                <c:pt idx="2">
                  <c:v>1986</c:v>
                </c:pt>
                <c:pt idx="3">
                  <c:v>1992</c:v>
                </c:pt>
                <c:pt idx="4">
                  <c:v>2000</c:v>
                </c:pt>
                <c:pt idx="5">
                  <c:v>2009</c:v>
                </c:pt>
                <c:pt idx="6">
                  <c:v>2015</c:v>
                </c:pt>
                <c:pt idx="7">
                  <c:v>2035</c:v>
                </c:pt>
                <c:pt idx="8">
                  <c:v>2040</c:v>
                </c:pt>
              </c:numCache>
            </c:numRef>
          </c:xVal>
          <c:yVal>
            <c:numRef>
              <c:f>Sheet1!$B$2:$B$10</c:f>
              <c:numCache>
                <c:formatCode>General</c:formatCode>
                <c:ptCount val="9"/>
                <c:pt idx="0">
                  <c:v>63</c:v>
                </c:pt>
                <c:pt idx="1">
                  <c:v>630</c:v>
                </c:pt>
                <c:pt idx="2">
                  <c:v>1980</c:v>
                </c:pt>
                <c:pt idx="3">
                  <c:v>319</c:v>
                </c:pt>
                <c:pt idx="4">
                  <c:v>500</c:v>
                </c:pt>
                <c:pt idx="5">
                  <c:v>7000</c:v>
                </c:pt>
                <c:pt idx="6">
                  <c:v>14000</c:v>
                </c:pt>
                <c:pt idx="7">
                  <c:v>50000</c:v>
                </c:pt>
                <c:pt idx="8">
                  <c:v>100000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5861024"/>
        <c:axId val="185111296"/>
      </c:scatterChart>
      <c:valAx>
        <c:axId val="185861024"/>
        <c:scaling>
          <c:orientation val="minMax"/>
          <c:max val="2045"/>
          <c:min val="1970"/>
        </c:scaling>
        <c:delete val="0"/>
        <c:axPos val="b"/>
        <c:majorGridlines>
          <c:spPr>
            <a:ln w="12700" cap="flat" cmpd="sng" algn="ctr">
              <a:solidFill>
                <a:schemeClr val="tx2">
                  <a:lumMod val="40000"/>
                  <a:lumOff val="60000"/>
                </a:schemeClr>
              </a:solidFill>
              <a:prstDash val="dash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</a:ln>
          <a:effectLst/>
        </c:spPr>
        <c:txPr>
          <a:bodyPr rot="-2580000" spcFirstLastPara="1" vertOverflow="ellipsis" vert="horz" wrap="square" anchor="ctr" anchorCtr="0"/>
          <a:lstStyle/>
          <a:p>
            <a:pPr>
              <a:defRPr sz="16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5111296"/>
        <c:crosses val="autoZero"/>
        <c:crossBetween val="midCat"/>
        <c:majorUnit val="10"/>
      </c:valAx>
      <c:valAx>
        <c:axId val="185111296"/>
        <c:scaling>
          <c:logBase val="10"/>
          <c:orientation val="minMax"/>
        </c:scaling>
        <c:delete val="0"/>
        <c:axPos val="l"/>
        <c:majorGridlines>
          <c:spPr>
            <a:ln w="12700" cap="flat" cmpd="sng" algn="ctr">
              <a:solidFill>
                <a:schemeClr val="tx2"/>
              </a:solidFill>
              <a:round/>
              <a:tailEnd type="none"/>
            </a:ln>
            <a:effectLst/>
          </c:spPr>
        </c:majorGridlines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586102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0331639822425499"/>
          <c:y val="9.2760283468568197E-2"/>
          <c:w val="0.86352099045553299"/>
          <c:h val="0.7714940649459"/>
        </c:manualLayout>
      </c:layout>
      <c:scatterChart>
        <c:scatterStyle val="lineMarker"/>
        <c:varyColors val="0"/>
        <c:ser>
          <c:idx val="11"/>
          <c:order val="0"/>
          <c:tx>
            <c:v> protons-proton and proton-antiprotons collisions</c:v>
          </c:tx>
          <c:spPr>
            <a:ln w="38100" cap="flat" cmpd="sng" algn="ctr">
              <a:solidFill>
                <a:schemeClr val="accent6">
                  <a:lumMod val="60000"/>
                  <a:alpha val="50000"/>
                </a:schemeClr>
              </a:solidFill>
              <a:round/>
            </a:ln>
            <a:effectLst/>
          </c:spPr>
          <c:marker>
            <c:symbol val="none"/>
          </c:marker>
          <c:dLbls>
            <c:dLbl>
              <c:idx val="13"/>
              <c:layout>
                <c:manualLayout>
                  <c:x val="-0.109644271248704"/>
                  <c:y val="-1.2121212121212199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ISR p-p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rgbClr val="A99886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'Hadron colliders lumi evolution'!$A$35:$A$75</c:f>
              <c:numCache>
                <c:formatCode>General</c:formatCode>
                <c:ptCount val="41"/>
                <c:pt idx="0">
                  <c:v>1970</c:v>
                </c:pt>
                <c:pt idx="1">
                  <c:v>1971</c:v>
                </c:pt>
                <c:pt idx="2">
                  <c:v>1972</c:v>
                </c:pt>
                <c:pt idx="3">
                  <c:v>1973</c:v>
                </c:pt>
                <c:pt idx="4">
                  <c:v>1974</c:v>
                </c:pt>
                <c:pt idx="5">
                  <c:v>1975</c:v>
                </c:pt>
                <c:pt idx="6">
                  <c:v>1976</c:v>
                </c:pt>
                <c:pt idx="7">
                  <c:v>1977</c:v>
                </c:pt>
                <c:pt idx="8">
                  <c:v>1978</c:v>
                </c:pt>
                <c:pt idx="9">
                  <c:v>1979</c:v>
                </c:pt>
                <c:pt idx="10">
                  <c:v>1980</c:v>
                </c:pt>
                <c:pt idx="11">
                  <c:v>1981</c:v>
                </c:pt>
                <c:pt idx="12">
                  <c:v>1982</c:v>
                </c:pt>
                <c:pt idx="13">
                  <c:v>1983</c:v>
                </c:pt>
                <c:pt idx="14">
                  <c:v>1984</c:v>
                </c:pt>
                <c:pt idx="15">
                  <c:v>1985</c:v>
                </c:pt>
                <c:pt idx="16">
                  <c:v>1986</c:v>
                </c:pt>
                <c:pt idx="17">
                  <c:v>1987</c:v>
                </c:pt>
                <c:pt idx="18">
                  <c:v>1988</c:v>
                </c:pt>
                <c:pt idx="19">
                  <c:v>1989</c:v>
                </c:pt>
                <c:pt idx="20">
                  <c:v>1990</c:v>
                </c:pt>
                <c:pt idx="21">
                  <c:v>1991</c:v>
                </c:pt>
                <c:pt idx="22">
                  <c:v>1992</c:v>
                </c:pt>
                <c:pt idx="23">
                  <c:v>1993</c:v>
                </c:pt>
                <c:pt idx="24">
                  <c:v>1994</c:v>
                </c:pt>
                <c:pt idx="25">
                  <c:v>1995</c:v>
                </c:pt>
                <c:pt idx="26">
                  <c:v>1996</c:v>
                </c:pt>
                <c:pt idx="27">
                  <c:v>1997</c:v>
                </c:pt>
                <c:pt idx="28">
                  <c:v>1998</c:v>
                </c:pt>
                <c:pt idx="29">
                  <c:v>1999</c:v>
                </c:pt>
                <c:pt idx="30">
                  <c:v>2000</c:v>
                </c:pt>
                <c:pt idx="31">
                  <c:v>2001</c:v>
                </c:pt>
                <c:pt idx="32">
                  <c:v>2002</c:v>
                </c:pt>
                <c:pt idx="33">
                  <c:v>2003</c:v>
                </c:pt>
                <c:pt idx="34">
                  <c:v>2004</c:v>
                </c:pt>
                <c:pt idx="35">
                  <c:v>2005</c:v>
                </c:pt>
                <c:pt idx="36">
                  <c:v>2006</c:v>
                </c:pt>
                <c:pt idx="37">
                  <c:v>2007</c:v>
                </c:pt>
                <c:pt idx="38">
                  <c:v>2008</c:v>
                </c:pt>
                <c:pt idx="39">
                  <c:v>2009</c:v>
                </c:pt>
                <c:pt idx="40">
                  <c:v>2010</c:v>
                </c:pt>
              </c:numCache>
            </c:numRef>
          </c:xVal>
          <c:yVal>
            <c:numRef>
              <c:f>'Hadron colliders lumi evolution'!$B$35:$B$48</c:f>
              <c:numCache>
                <c:formatCode>General</c:formatCode>
                <c:ptCount val="14"/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30</c:v>
                </c:pt>
                <c:pt idx="6">
                  <c:v>35</c:v>
                </c:pt>
                <c:pt idx="7">
                  <c:v>40</c:v>
                </c:pt>
                <c:pt idx="8">
                  <c:v>45</c:v>
                </c:pt>
                <c:pt idx="9">
                  <c:v>65</c:v>
                </c:pt>
                <c:pt idx="10">
                  <c:v>75</c:v>
                </c:pt>
                <c:pt idx="11">
                  <c:v>100</c:v>
                </c:pt>
                <c:pt idx="12">
                  <c:v>120</c:v>
                </c:pt>
                <c:pt idx="13">
                  <c:v>140</c:v>
                </c:pt>
              </c:numCache>
            </c:numRef>
          </c:yVal>
          <c:smooth val="1"/>
        </c:ser>
        <c:ser>
          <c:idx val="0"/>
          <c:order val="1"/>
          <c:spPr>
            <a:ln w="57150" cap="flat" cmpd="sng" algn="ctr">
              <a:solidFill>
                <a:srgbClr val="006600"/>
              </a:solidFill>
              <a:round/>
            </a:ln>
            <a:effectLst/>
          </c:spPr>
          <c:marker>
            <c:symbol val="none"/>
          </c:marker>
          <c:xVal>
            <c:numRef>
              <c:f>'Hadron colliders lumi evolution'!$A$73:$A$79</c:f>
              <c:numCache>
                <c:formatCode>General</c:formatCode>
                <c:ptCount val="7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</c:numCache>
            </c:numRef>
          </c:xVal>
          <c:yVal>
            <c:numRef>
              <c:f>'Hadron colliders lumi evolution'!$P$73:$P$79</c:f>
              <c:numCache>
                <c:formatCode>General</c:formatCode>
                <c:ptCount val="7"/>
                <c:pt idx="1">
                  <c:v>1E-3</c:v>
                </c:pt>
                <c:pt idx="2">
                  <c:v>200</c:v>
                </c:pt>
                <c:pt idx="3">
                  <c:v>3700</c:v>
                </c:pt>
                <c:pt idx="4">
                  <c:v>7730</c:v>
                </c:pt>
              </c:numCache>
            </c:numRef>
          </c:yVal>
          <c:smooth val="1"/>
        </c:ser>
        <c:ser>
          <c:idx val="2"/>
          <c:order val="2"/>
          <c:spPr>
            <a:ln w="38100" cap="flat" cmpd="sng" algn="ctr">
              <a:solidFill>
                <a:srgbClr val="000099"/>
              </a:solidFill>
              <a:round/>
            </a:ln>
            <a:effectLst/>
          </c:spPr>
          <c:marker>
            <c:symbol val="none"/>
          </c:marker>
          <c:dLbls>
            <c:dLbl>
              <c:idx val="12"/>
              <c:layout>
                <c:manualLayout>
                  <c:x val="-0.10428244575312499"/>
                  <c:y val="-2.4852302553090001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Tevatron I p-p</a:t>
                    </a:r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0"/>
              <c:layout>
                <c:manualLayout>
                  <c:x val="-0.1348113726433946"/>
                  <c:y val="-7.726342161775232E-2"/>
                </c:manualLayout>
              </c:layout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1400" b="1" i="0" u="none" strike="noStrike" kern="1200" baseline="0">
                        <a:solidFill>
                          <a:schemeClr val="accent6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400" b="1" dirty="0" err="1">
                        <a:solidFill>
                          <a:schemeClr val="accent6">
                            <a:lumMod val="75000"/>
                          </a:schemeClr>
                        </a:solidFill>
                      </a:rPr>
                      <a:t>Tevatron</a:t>
                    </a:r>
                    <a:r>
                      <a:rPr lang="en-US" sz="1400" b="1" dirty="0">
                        <a:solidFill>
                          <a:schemeClr val="accent6">
                            <a:lumMod val="75000"/>
                          </a:schemeClr>
                        </a:solidFill>
                      </a:rPr>
                      <a:t> II p-p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accent6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'Hadron colliders lumi evolution'!$A$49:$A$76</c:f>
              <c:numCache>
                <c:formatCode>General</c:formatCode>
                <c:ptCount val="28"/>
                <c:pt idx="0">
                  <c:v>1984</c:v>
                </c:pt>
                <c:pt idx="1">
                  <c:v>1985</c:v>
                </c:pt>
                <c:pt idx="2">
                  <c:v>1986</c:v>
                </c:pt>
                <c:pt idx="3">
                  <c:v>1987</c:v>
                </c:pt>
                <c:pt idx="4">
                  <c:v>1988</c:v>
                </c:pt>
                <c:pt idx="5">
                  <c:v>1989</c:v>
                </c:pt>
                <c:pt idx="6">
                  <c:v>1990</c:v>
                </c:pt>
                <c:pt idx="7">
                  <c:v>1991</c:v>
                </c:pt>
                <c:pt idx="8">
                  <c:v>1992</c:v>
                </c:pt>
                <c:pt idx="9">
                  <c:v>1993</c:v>
                </c:pt>
                <c:pt idx="10">
                  <c:v>1994</c:v>
                </c:pt>
                <c:pt idx="11">
                  <c:v>1995</c:v>
                </c:pt>
                <c:pt idx="12">
                  <c:v>1996</c:v>
                </c:pt>
                <c:pt idx="13">
                  <c:v>1997</c:v>
                </c:pt>
                <c:pt idx="14">
                  <c:v>1998</c:v>
                </c:pt>
                <c:pt idx="15">
                  <c:v>1999</c:v>
                </c:pt>
                <c:pt idx="16">
                  <c:v>2000</c:v>
                </c:pt>
                <c:pt idx="17">
                  <c:v>2001</c:v>
                </c:pt>
                <c:pt idx="18">
                  <c:v>2002</c:v>
                </c:pt>
                <c:pt idx="19">
                  <c:v>2003</c:v>
                </c:pt>
                <c:pt idx="20">
                  <c:v>2004</c:v>
                </c:pt>
                <c:pt idx="21">
                  <c:v>2005</c:v>
                </c:pt>
                <c:pt idx="22">
                  <c:v>2006</c:v>
                </c:pt>
                <c:pt idx="23">
                  <c:v>2007</c:v>
                </c:pt>
                <c:pt idx="24">
                  <c:v>2008</c:v>
                </c:pt>
                <c:pt idx="25">
                  <c:v>2009</c:v>
                </c:pt>
                <c:pt idx="26">
                  <c:v>2010</c:v>
                </c:pt>
                <c:pt idx="27">
                  <c:v>2011</c:v>
                </c:pt>
              </c:numCache>
            </c:numRef>
          </c:xVal>
          <c:yVal>
            <c:numRef>
              <c:f>'Hadron colliders lumi evolution'!$F$49:$F$76</c:f>
              <c:numCache>
                <c:formatCode>General</c:formatCode>
                <c:ptCount val="28"/>
                <c:pt idx="4" formatCode="0.0">
                  <c:v>2.1</c:v>
                </c:pt>
                <c:pt idx="5" formatCode="0.0">
                  <c:v>3.5750000000000002</c:v>
                </c:pt>
                <c:pt idx="6" formatCode="0.0">
                  <c:v>5.0500000000000007</c:v>
                </c:pt>
                <c:pt idx="7" formatCode="0.0">
                  <c:v>6.5249999999999968</c:v>
                </c:pt>
                <c:pt idx="8" formatCode="0.0">
                  <c:v>8</c:v>
                </c:pt>
                <c:pt idx="9" formatCode="0.0">
                  <c:v>9.9</c:v>
                </c:pt>
                <c:pt idx="10" formatCode="0.0">
                  <c:v>18</c:v>
                </c:pt>
                <c:pt idx="11" formatCode="0.0">
                  <c:v>23</c:v>
                </c:pt>
                <c:pt idx="12" formatCode="0.0">
                  <c:v>24</c:v>
                </c:pt>
                <c:pt idx="17" formatCode="0.0">
                  <c:v>10</c:v>
                </c:pt>
                <c:pt idx="18" formatCode="0.0">
                  <c:v>38</c:v>
                </c:pt>
                <c:pt idx="19" formatCode="0.0">
                  <c:v>52</c:v>
                </c:pt>
                <c:pt idx="20" formatCode="0">
                  <c:v>105</c:v>
                </c:pt>
                <c:pt idx="21" formatCode="0">
                  <c:v>170</c:v>
                </c:pt>
                <c:pt idx="22" formatCode="0">
                  <c:v>260</c:v>
                </c:pt>
                <c:pt idx="23" formatCode="0">
                  <c:v>295</c:v>
                </c:pt>
                <c:pt idx="24">
                  <c:v>360</c:v>
                </c:pt>
                <c:pt idx="25">
                  <c:v>360</c:v>
                </c:pt>
                <c:pt idx="26" formatCode="0">
                  <c:v>402.4</c:v>
                </c:pt>
                <c:pt idx="27">
                  <c:v>430</c:v>
                </c:pt>
              </c:numCache>
            </c:numRef>
          </c:yVal>
          <c:smooth val="1"/>
        </c:ser>
        <c:ser>
          <c:idx val="5"/>
          <c:order val="3"/>
          <c:spPr>
            <a:ln w="38100" cap="flat" cmpd="sng" algn="ctr">
              <a:solidFill>
                <a:schemeClr val="accent6">
                  <a:lumMod val="50000"/>
                  <a:alpha val="50000"/>
                </a:schemeClr>
              </a:solidFill>
              <a:round/>
            </a:ln>
            <a:effectLst/>
          </c:spPr>
          <c:marker>
            <c:symbol val="none"/>
          </c:marker>
          <c:dPt>
            <c:idx val="30"/>
            <c:bubble3D val="0"/>
          </c:dPt>
          <c:dLbls>
            <c:dLbl>
              <c:idx val="20"/>
              <c:layout>
                <c:manualLayout>
                  <c:x val="8.4450909907158395E-2"/>
                  <c:y val="-0.29086471009305698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RHIC p­-p­</a:t>
                    </a:r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rgbClr val="A19383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'Hadron colliders lumi evolution'!$A$49:$A$85</c:f>
              <c:numCache>
                <c:formatCode>General</c:formatCode>
                <c:ptCount val="37"/>
                <c:pt idx="0">
                  <c:v>1984</c:v>
                </c:pt>
                <c:pt idx="1">
                  <c:v>1985</c:v>
                </c:pt>
                <c:pt idx="2">
                  <c:v>1986</c:v>
                </c:pt>
                <c:pt idx="3">
                  <c:v>1987</c:v>
                </c:pt>
                <c:pt idx="4">
                  <c:v>1988</c:v>
                </c:pt>
                <c:pt idx="5">
                  <c:v>1989</c:v>
                </c:pt>
                <c:pt idx="6">
                  <c:v>1990</c:v>
                </c:pt>
                <c:pt idx="7">
                  <c:v>1991</c:v>
                </c:pt>
                <c:pt idx="8">
                  <c:v>1992</c:v>
                </c:pt>
                <c:pt idx="9">
                  <c:v>1993</c:v>
                </c:pt>
                <c:pt idx="10">
                  <c:v>1994</c:v>
                </c:pt>
                <c:pt idx="11">
                  <c:v>1995</c:v>
                </c:pt>
                <c:pt idx="12">
                  <c:v>1996</c:v>
                </c:pt>
                <c:pt idx="13">
                  <c:v>1997</c:v>
                </c:pt>
                <c:pt idx="14">
                  <c:v>1998</c:v>
                </c:pt>
                <c:pt idx="15">
                  <c:v>1999</c:v>
                </c:pt>
                <c:pt idx="16">
                  <c:v>2000</c:v>
                </c:pt>
                <c:pt idx="17">
                  <c:v>2001</c:v>
                </c:pt>
                <c:pt idx="18">
                  <c:v>2002</c:v>
                </c:pt>
                <c:pt idx="19">
                  <c:v>2003</c:v>
                </c:pt>
                <c:pt idx="20">
                  <c:v>2004</c:v>
                </c:pt>
                <c:pt idx="21">
                  <c:v>2005</c:v>
                </c:pt>
                <c:pt idx="22">
                  <c:v>2006</c:v>
                </c:pt>
                <c:pt idx="23">
                  <c:v>2007</c:v>
                </c:pt>
                <c:pt idx="24">
                  <c:v>2008</c:v>
                </c:pt>
                <c:pt idx="25">
                  <c:v>2009</c:v>
                </c:pt>
                <c:pt idx="26">
                  <c:v>2010</c:v>
                </c:pt>
                <c:pt idx="27">
                  <c:v>2011</c:v>
                </c:pt>
                <c:pt idx="28">
                  <c:v>2012</c:v>
                </c:pt>
                <c:pt idx="29">
                  <c:v>2013</c:v>
                </c:pt>
                <c:pt idx="30">
                  <c:v>2014</c:v>
                </c:pt>
                <c:pt idx="31">
                  <c:v>2015</c:v>
                </c:pt>
                <c:pt idx="32">
                  <c:v>2016</c:v>
                </c:pt>
                <c:pt idx="33">
                  <c:v>2017</c:v>
                </c:pt>
                <c:pt idx="34">
                  <c:v>2018</c:v>
                </c:pt>
                <c:pt idx="35">
                  <c:v>2019</c:v>
                </c:pt>
                <c:pt idx="36">
                  <c:v>2020</c:v>
                </c:pt>
              </c:numCache>
            </c:numRef>
          </c:xVal>
          <c:yVal>
            <c:numRef>
              <c:f>'Hadron colliders lumi evolution'!$H$49:$H$85</c:f>
              <c:numCache>
                <c:formatCode>General</c:formatCode>
                <c:ptCount val="37"/>
                <c:pt idx="18" formatCode="0.0">
                  <c:v>2</c:v>
                </c:pt>
                <c:pt idx="19" formatCode="0.0">
                  <c:v>6</c:v>
                </c:pt>
                <c:pt idx="20" formatCode="0.0">
                  <c:v>8.5</c:v>
                </c:pt>
                <c:pt idx="21" formatCode="0.0">
                  <c:v>15</c:v>
                </c:pt>
                <c:pt idx="22" formatCode="0.0">
                  <c:v>28</c:v>
                </c:pt>
                <c:pt idx="23" formatCode="0.0">
                  <c:v>31.749015732775081</c:v>
                </c:pt>
                <c:pt idx="24" formatCode="0.0">
                  <c:v>36</c:v>
                </c:pt>
                <c:pt idx="25" formatCode="0.0">
                  <c:v>92</c:v>
                </c:pt>
                <c:pt idx="26" formatCode="0.0">
                  <c:v>123.2071426500915</c:v>
                </c:pt>
                <c:pt idx="27" formatCode="0.0">
                  <c:v>165</c:v>
                </c:pt>
                <c:pt idx="28" formatCode="0.0">
                  <c:v>184</c:v>
                </c:pt>
                <c:pt idx="29" formatCode="0.0">
                  <c:v>267</c:v>
                </c:pt>
              </c:numCache>
            </c:numRef>
          </c:yVal>
          <c:smooth val="1"/>
        </c:ser>
        <c:ser>
          <c:idx val="8"/>
          <c:order val="4"/>
          <c:tx>
            <c:v> ion-ion collisions</c:v>
          </c:tx>
          <c:spPr>
            <a:ln w="38100" cap="flat" cmpd="sng" algn="ctr">
              <a:solidFill>
                <a:schemeClr val="accent3">
                  <a:lumMod val="60000"/>
                  <a:alpha val="50000"/>
                </a:schemeClr>
              </a:solidFill>
              <a:round/>
            </a:ln>
            <a:effectLst/>
          </c:spPr>
          <c:marker>
            <c:symbol val="none"/>
          </c:marker>
          <c:dPt>
            <c:idx val="30"/>
            <c:bubble3D val="0"/>
          </c:dPt>
          <c:dLbls>
            <c:dLbl>
              <c:idx val="20"/>
              <c:layout>
                <c:manualLayout>
                  <c:x val="9.6063801838364105E-2"/>
                  <c:y val="-6.5023860653782004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RHIC A-A </a:t>
                    </a:r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rgbClr val="BEAC83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'Hadron colliders lumi evolution'!$A$49:$A$85</c:f>
              <c:numCache>
                <c:formatCode>General</c:formatCode>
                <c:ptCount val="37"/>
                <c:pt idx="0">
                  <c:v>1984</c:v>
                </c:pt>
                <c:pt idx="1">
                  <c:v>1985</c:v>
                </c:pt>
                <c:pt idx="2">
                  <c:v>1986</c:v>
                </c:pt>
                <c:pt idx="3">
                  <c:v>1987</c:v>
                </c:pt>
                <c:pt idx="4">
                  <c:v>1988</c:v>
                </c:pt>
                <c:pt idx="5">
                  <c:v>1989</c:v>
                </c:pt>
                <c:pt idx="6">
                  <c:v>1990</c:v>
                </c:pt>
                <c:pt idx="7">
                  <c:v>1991</c:v>
                </c:pt>
                <c:pt idx="8">
                  <c:v>1992</c:v>
                </c:pt>
                <c:pt idx="9">
                  <c:v>1993</c:v>
                </c:pt>
                <c:pt idx="10">
                  <c:v>1994</c:v>
                </c:pt>
                <c:pt idx="11">
                  <c:v>1995</c:v>
                </c:pt>
                <c:pt idx="12">
                  <c:v>1996</c:v>
                </c:pt>
                <c:pt idx="13">
                  <c:v>1997</c:v>
                </c:pt>
                <c:pt idx="14">
                  <c:v>1998</c:v>
                </c:pt>
                <c:pt idx="15">
                  <c:v>1999</c:v>
                </c:pt>
                <c:pt idx="16">
                  <c:v>2000</c:v>
                </c:pt>
                <c:pt idx="17">
                  <c:v>2001</c:v>
                </c:pt>
                <c:pt idx="18">
                  <c:v>2002</c:v>
                </c:pt>
                <c:pt idx="19">
                  <c:v>2003</c:v>
                </c:pt>
                <c:pt idx="20">
                  <c:v>2004</c:v>
                </c:pt>
                <c:pt idx="21">
                  <c:v>2005</c:v>
                </c:pt>
                <c:pt idx="22">
                  <c:v>2006</c:v>
                </c:pt>
                <c:pt idx="23">
                  <c:v>2007</c:v>
                </c:pt>
                <c:pt idx="24">
                  <c:v>2008</c:v>
                </c:pt>
                <c:pt idx="25">
                  <c:v>2009</c:v>
                </c:pt>
                <c:pt idx="26">
                  <c:v>2010</c:v>
                </c:pt>
                <c:pt idx="27">
                  <c:v>2011</c:v>
                </c:pt>
                <c:pt idx="28">
                  <c:v>2012</c:v>
                </c:pt>
                <c:pt idx="29">
                  <c:v>2013</c:v>
                </c:pt>
                <c:pt idx="30">
                  <c:v>2014</c:v>
                </c:pt>
                <c:pt idx="31">
                  <c:v>2015</c:v>
                </c:pt>
                <c:pt idx="32">
                  <c:v>2016</c:v>
                </c:pt>
                <c:pt idx="33">
                  <c:v>2017</c:v>
                </c:pt>
                <c:pt idx="34">
                  <c:v>2018</c:v>
                </c:pt>
                <c:pt idx="35">
                  <c:v>2019</c:v>
                </c:pt>
                <c:pt idx="36">
                  <c:v>2020</c:v>
                </c:pt>
              </c:numCache>
            </c:numRef>
          </c:xVal>
          <c:yVal>
            <c:numRef>
              <c:f>'Hadron colliders lumi evolution'!$K$49:$K$85</c:f>
              <c:numCache>
                <c:formatCode>General</c:formatCode>
                <c:ptCount val="37"/>
                <c:pt idx="16" formatCode="_(* #,##0.0_);_(* \(#,##0.0\);_(* &quot;-&quot;??_);_(@_)">
                  <c:v>1</c:v>
                </c:pt>
                <c:pt idx="17" formatCode="_(* #,##0.0_);_(* \(#,##0.0\);_(* &quot;-&quot;??_);_(@_)">
                  <c:v>15.5236</c:v>
                </c:pt>
                <c:pt idx="18" formatCode="_(* #,##0.0_);_(* \(#,##0.0\);_(* &quot;-&quot;??_);_(@_)">
                  <c:v>21.5518</c:v>
                </c:pt>
                <c:pt idx="19" formatCode="_(* #,##0.0_);_(* \(#,##0.0\);_(* &quot;-&quot;??_);_(@_)">
                  <c:v>27.58</c:v>
                </c:pt>
                <c:pt idx="20" formatCode="_(* #,##0.0_);_(* \(#,##0.0\);_(* &quot;-&quot;??_);_(@_)">
                  <c:v>58.213500000000003</c:v>
                </c:pt>
                <c:pt idx="21" formatCode="_(* #,##0.0_);_(* \(#,##0.0\);_(* &quot;-&quot;??_);_(@_)">
                  <c:v>94.859099999999998</c:v>
                </c:pt>
                <c:pt idx="22" formatCode="_(* #,##0.0_);_(* \(#,##0.0\);_(* &quot;-&quot;??_);_(@_)">
                  <c:v>105.09120056265419</c:v>
                </c:pt>
                <c:pt idx="23" formatCode="_(* #,##0.0_);_(* \(#,##0.0\);_(* &quot;-&quot;??_);_(@_)">
                  <c:v>116.42700000000001</c:v>
                </c:pt>
                <c:pt idx="24" formatCode="_(* #,##0.0_);_(* \(#,##0.0\);_(* &quot;-&quot;??_);_(@_)">
                  <c:v>120.17</c:v>
                </c:pt>
                <c:pt idx="25" formatCode="_(* #,##0.0_);_(* \(#,##0.0\);_(* &quot;-&quot;??_);_(@_)">
                  <c:v>145.34943828890431</c:v>
                </c:pt>
                <c:pt idx="26" formatCode="_(* #,##0.0_);_(* \(#,##0.0\);_(* &quot;-&quot;??_);_(@_)">
                  <c:v>175.80476999999999</c:v>
                </c:pt>
                <c:pt idx="27" formatCode="_(* #,##0.0_);_(* \(#,##0.0\);_(* &quot;-&quot;??_);_(@_)">
                  <c:v>205.68770000000001</c:v>
                </c:pt>
                <c:pt idx="28" formatCode="_(* #,##0.0_);_(* \(#,##0.0\);_(* &quot;-&quot;??_);_(@_)">
                  <c:v>161.34299999999999</c:v>
                </c:pt>
                <c:pt idx="29" formatCode="_(* #,##0.0_);_(* \(#,##0.0\);_(* &quot;-&quot;??_);_(@_)">
                  <c:v>232.0547784213891</c:v>
                </c:pt>
                <c:pt idx="30" formatCode="_(* #,##0.0_);_(* \(#,##0.0\);_(* &quot;-&quot;??_);_(@_)">
                  <c:v>333.75740000000002</c:v>
                </c:pt>
              </c:numCache>
            </c:numRef>
          </c:yVal>
          <c:smooth val="1"/>
        </c:ser>
        <c:ser>
          <c:idx val="7"/>
          <c:order val="5"/>
          <c:spPr>
            <a:ln w="38100" cap="flat" cmpd="sng" algn="ctr">
              <a:solidFill>
                <a:schemeClr val="accent2">
                  <a:lumMod val="60000"/>
                  <a:alpha val="50000"/>
                </a:schemeClr>
              </a:solidFill>
              <a:round/>
            </a:ln>
            <a:effectLst/>
          </c:spPr>
          <c:marker>
            <c:symbol val="none"/>
          </c:marker>
          <c:dLbls>
            <c:dLbl>
              <c:idx val="3"/>
              <c:layout>
                <c:manualLayout>
                  <c:x val="1.5291083117288299E-2"/>
                  <c:y val="-9.4278215223097105E-3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LHC A-A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rgbClr val="A2AE8C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'Hadron colliders lumi evolution'!$A$73:$A$85</c:f>
              <c:numCache>
                <c:formatCode>General</c:formatCode>
                <c:ptCount val="13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  <c:pt idx="9">
                  <c:v>2017</c:v>
                </c:pt>
                <c:pt idx="10">
                  <c:v>2018</c:v>
                </c:pt>
                <c:pt idx="11">
                  <c:v>2019</c:v>
                </c:pt>
                <c:pt idx="12">
                  <c:v>2020</c:v>
                </c:pt>
              </c:numCache>
            </c:numRef>
          </c:xVal>
          <c:yVal>
            <c:numRef>
              <c:f>'Hadron colliders lumi evolution'!$S$73:$S$85</c:f>
              <c:numCache>
                <c:formatCode>General</c:formatCode>
                <c:ptCount val="13"/>
                <c:pt idx="2" formatCode="_(* #,##0.0_);_(* \(#,##0.0\);_(* &quot;-&quot;??_);_(@_)">
                  <c:v>1.29792</c:v>
                </c:pt>
                <c:pt idx="3" formatCode="_(* #,##0.0_);_(* \(#,##0.0\);_(* &quot;-&quot;??_);_(@_)">
                  <c:v>22.064640000000001</c:v>
                </c:pt>
                <c:pt idx="4" formatCode="_(* #,##0.0_);_(* \(#,##0.0\);_(* &quot;-&quot;??_);_(@_)">
                  <c:v>26</c:v>
                </c:pt>
                <c:pt idx="5" formatCode="_(* #,##0.0_);_(* \(#,##0.0\);_(* &quot;-&quot;??_);_(@_)">
                  <c:v>26</c:v>
                </c:pt>
              </c:numCache>
            </c:numRef>
          </c:yVal>
          <c:smooth val="1"/>
        </c:ser>
        <c:ser>
          <c:idx val="1"/>
          <c:order val="6"/>
          <c:spPr>
            <a:ln w="38100" cap="flat" cmpd="sng" algn="ctr">
              <a:solidFill>
                <a:schemeClr val="accent2">
                  <a:alpha val="50000"/>
                </a:schemeClr>
              </a:solidFill>
              <a:round/>
            </a:ln>
            <a:effectLst/>
          </c:spPr>
          <c:marker>
            <c:symbol val="none"/>
          </c:marker>
          <c:dLbls>
            <c:dLbl>
              <c:idx val="17"/>
              <c:layout>
                <c:manualLayout>
                  <c:x val="-0.100654855925821"/>
                  <c:y val="7.5522786924361707E-2"/>
                </c:manualLayout>
              </c:layout>
              <c:tx>
                <c:rich>
                  <a:bodyPr/>
                  <a:lstStyle/>
                  <a:p>
                    <a:r>
                      <a:rPr lang="en-US">
                        <a:solidFill>
                          <a:schemeClr val="accent2">
                            <a:lumMod val="75000"/>
                          </a:schemeClr>
                        </a:solidFill>
                      </a:rPr>
                      <a:t>SPS p-p</a:t>
                    </a:r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accent2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'Hadron colliders lumi evolution'!$A$38:$A$75</c:f>
              <c:numCache>
                <c:formatCode>General</c:formatCode>
                <c:ptCount val="38"/>
                <c:pt idx="0">
                  <c:v>1973</c:v>
                </c:pt>
                <c:pt idx="1">
                  <c:v>1974</c:v>
                </c:pt>
                <c:pt idx="2">
                  <c:v>1975</c:v>
                </c:pt>
                <c:pt idx="3">
                  <c:v>1976</c:v>
                </c:pt>
                <c:pt idx="4">
                  <c:v>1977</c:v>
                </c:pt>
                <c:pt idx="5">
                  <c:v>1978</c:v>
                </c:pt>
                <c:pt idx="6">
                  <c:v>1979</c:v>
                </c:pt>
                <c:pt idx="7">
                  <c:v>1980</c:v>
                </c:pt>
                <c:pt idx="8">
                  <c:v>1981</c:v>
                </c:pt>
                <c:pt idx="9">
                  <c:v>1982</c:v>
                </c:pt>
                <c:pt idx="10">
                  <c:v>1983</c:v>
                </c:pt>
                <c:pt idx="11">
                  <c:v>1984</c:v>
                </c:pt>
                <c:pt idx="12">
                  <c:v>1985</c:v>
                </c:pt>
                <c:pt idx="13">
                  <c:v>1986</c:v>
                </c:pt>
                <c:pt idx="14">
                  <c:v>1987</c:v>
                </c:pt>
                <c:pt idx="15">
                  <c:v>1988</c:v>
                </c:pt>
                <c:pt idx="16">
                  <c:v>1989</c:v>
                </c:pt>
                <c:pt idx="17">
                  <c:v>1990</c:v>
                </c:pt>
                <c:pt idx="18">
                  <c:v>1991</c:v>
                </c:pt>
                <c:pt idx="19">
                  <c:v>1992</c:v>
                </c:pt>
                <c:pt idx="20">
                  <c:v>1993</c:v>
                </c:pt>
                <c:pt idx="21">
                  <c:v>1994</c:v>
                </c:pt>
                <c:pt idx="22">
                  <c:v>1995</c:v>
                </c:pt>
                <c:pt idx="23">
                  <c:v>1996</c:v>
                </c:pt>
                <c:pt idx="24">
                  <c:v>1997</c:v>
                </c:pt>
                <c:pt idx="25">
                  <c:v>1998</c:v>
                </c:pt>
                <c:pt idx="26">
                  <c:v>1999</c:v>
                </c:pt>
                <c:pt idx="27">
                  <c:v>2000</c:v>
                </c:pt>
                <c:pt idx="28">
                  <c:v>2001</c:v>
                </c:pt>
                <c:pt idx="29">
                  <c:v>2002</c:v>
                </c:pt>
                <c:pt idx="30">
                  <c:v>2003</c:v>
                </c:pt>
                <c:pt idx="31">
                  <c:v>2004</c:v>
                </c:pt>
                <c:pt idx="32">
                  <c:v>2005</c:v>
                </c:pt>
                <c:pt idx="33">
                  <c:v>2006</c:v>
                </c:pt>
                <c:pt idx="34">
                  <c:v>2007</c:v>
                </c:pt>
                <c:pt idx="35">
                  <c:v>2008</c:v>
                </c:pt>
                <c:pt idx="36">
                  <c:v>2009</c:v>
                </c:pt>
                <c:pt idx="37">
                  <c:v>2010</c:v>
                </c:pt>
              </c:numCache>
            </c:numRef>
          </c:xVal>
          <c:yVal>
            <c:numRef>
              <c:f>'Hadron colliders lumi evolution'!$E$38:$E$62</c:f>
              <c:numCache>
                <c:formatCode>General</c:formatCode>
                <c:ptCount val="25"/>
                <c:pt idx="9" formatCode="0.0">
                  <c:v>0.05</c:v>
                </c:pt>
                <c:pt idx="10" formatCode="0.0">
                  <c:v>0.21</c:v>
                </c:pt>
                <c:pt idx="11" formatCode="0.0">
                  <c:v>0.35</c:v>
                </c:pt>
                <c:pt idx="12" formatCode="0.0">
                  <c:v>0.35</c:v>
                </c:pt>
                <c:pt idx="13" formatCode="0.0">
                  <c:v>0.4</c:v>
                </c:pt>
                <c:pt idx="14" formatCode="0.0">
                  <c:v>0.4</c:v>
                </c:pt>
                <c:pt idx="15" formatCode="0.0">
                  <c:v>3</c:v>
                </c:pt>
                <c:pt idx="16" formatCode="0.0">
                  <c:v>4</c:v>
                </c:pt>
                <c:pt idx="17" formatCode="0.0">
                  <c:v>7</c:v>
                </c:pt>
              </c:numCache>
            </c:numRef>
          </c:yVal>
          <c:smooth val="0"/>
        </c:ser>
        <c:ser>
          <c:idx val="3"/>
          <c:order val="7"/>
          <c:tx>
            <c:v> lepton-proton and lepton-ion collisions</c:v>
          </c:tx>
          <c:spPr>
            <a:ln w="38100" cap="flat" cmpd="sng" algn="ctr">
              <a:solidFill>
                <a:schemeClr val="accent4">
                  <a:alpha val="50000"/>
                </a:schemeClr>
              </a:solidFill>
              <a:round/>
            </a:ln>
            <a:effectLst/>
          </c:spPr>
          <c:marker>
            <c:symbol val="none"/>
          </c:marker>
          <c:dLbls>
            <c:dLbl>
              <c:idx val="7"/>
              <c:layout>
                <c:manualLayout>
                  <c:x val="-0.116080836030374"/>
                  <c:y val="0.20153960868527801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HERA I e­-p</a:t>
                    </a:r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005529337576653"/>
                      <c:h val="5.092436172751133E-2"/>
                    </c:manualLayout>
                  </c15:layout>
                </c:ext>
              </c:extLst>
            </c:dLbl>
            <c:dLbl>
              <c:idx val="11"/>
              <c:layout>
                <c:manualLayout>
                  <c:x val="-5.2113763845377199E-2"/>
                  <c:y val="0.21797375328084001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HERA II e­-p</a:t>
                    </a:r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rgbClr val="DEA99A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'Hadron colliders lumi evolution'!$A$58:$A$75</c:f>
              <c:numCache>
                <c:formatCode>General</c:formatCode>
                <c:ptCount val="18"/>
                <c:pt idx="0">
                  <c:v>1993</c:v>
                </c:pt>
                <c:pt idx="1">
                  <c:v>1994</c:v>
                </c:pt>
                <c:pt idx="2">
                  <c:v>1995</c:v>
                </c:pt>
                <c:pt idx="3">
                  <c:v>1996</c:v>
                </c:pt>
                <c:pt idx="4">
                  <c:v>1997</c:v>
                </c:pt>
                <c:pt idx="5">
                  <c:v>1998</c:v>
                </c:pt>
                <c:pt idx="6">
                  <c:v>1999</c:v>
                </c:pt>
                <c:pt idx="7">
                  <c:v>2000</c:v>
                </c:pt>
                <c:pt idx="8">
                  <c:v>2001</c:v>
                </c:pt>
                <c:pt idx="9">
                  <c:v>2002</c:v>
                </c:pt>
                <c:pt idx="10">
                  <c:v>2003</c:v>
                </c:pt>
                <c:pt idx="11">
                  <c:v>2004</c:v>
                </c:pt>
                <c:pt idx="12">
                  <c:v>2005</c:v>
                </c:pt>
                <c:pt idx="13">
                  <c:v>2006</c:v>
                </c:pt>
                <c:pt idx="14">
                  <c:v>2007</c:v>
                </c:pt>
                <c:pt idx="15">
                  <c:v>2008</c:v>
                </c:pt>
                <c:pt idx="16">
                  <c:v>2009</c:v>
                </c:pt>
                <c:pt idx="17">
                  <c:v>2010</c:v>
                </c:pt>
              </c:numCache>
            </c:numRef>
          </c:xVal>
          <c:yVal>
            <c:numRef>
              <c:f>'Hadron colliders lumi evolution'!$G$58:$G$75</c:f>
              <c:numCache>
                <c:formatCode>0.0</c:formatCode>
                <c:ptCount val="18"/>
                <c:pt idx="0">
                  <c:v>0.6</c:v>
                </c:pt>
                <c:pt idx="1">
                  <c:v>2.9</c:v>
                </c:pt>
                <c:pt idx="2">
                  <c:v>4.2</c:v>
                </c:pt>
                <c:pt idx="3">
                  <c:v>7</c:v>
                </c:pt>
                <c:pt idx="4">
                  <c:v>14</c:v>
                </c:pt>
                <c:pt idx="5">
                  <c:v>14.6</c:v>
                </c:pt>
                <c:pt idx="6">
                  <c:v>15.2</c:v>
                </c:pt>
                <c:pt idx="7">
                  <c:v>17</c:v>
                </c:pt>
                <c:pt idx="9">
                  <c:v>3.8</c:v>
                </c:pt>
                <c:pt idx="10">
                  <c:v>26.8</c:v>
                </c:pt>
                <c:pt idx="11">
                  <c:v>38</c:v>
                </c:pt>
                <c:pt idx="12">
                  <c:v>51.2</c:v>
                </c:pt>
                <c:pt idx="13">
                  <c:v>51.2</c:v>
                </c:pt>
                <c:pt idx="14">
                  <c:v>51.2</c:v>
                </c:pt>
              </c:numCache>
            </c:numRef>
          </c:yVal>
          <c:smooth val="1"/>
        </c:ser>
        <c:ser>
          <c:idx val="4"/>
          <c:order val="8"/>
          <c:spPr>
            <a:ln w="38100" cap="flat" cmpd="sng" algn="ctr">
              <a:solidFill>
                <a:schemeClr val="accent5">
                  <a:alpha val="50000"/>
                </a:schemeClr>
              </a:solidFill>
              <a:round/>
            </a:ln>
            <a:effectLst/>
          </c:spPr>
          <c:marker>
            <c:symbol val="none"/>
          </c:marker>
          <c:dLbls>
            <c:dLbl>
              <c:idx val="4"/>
              <c:layout>
                <c:manualLayout>
                  <c:x val="-6.1498637180703399E-2"/>
                  <c:y val="3.3333333333333298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ISR A-A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rgbClr val="8EA4BF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'Hadron colliders lumi evolution'!$A$37:$A$75</c:f>
              <c:numCache>
                <c:formatCode>General</c:formatCode>
                <c:ptCount val="39"/>
                <c:pt idx="0">
                  <c:v>1972</c:v>
                </c:pt>
                <c:pt idx="1">
                  <c:v>1973</c:v>
                </c:pt>
                <c:pt idx="2">
                  <c:v>1974</c:v>
                </c:pt>
                <c:pt idx="3">
                  <c:v>1975</c:v>
                </c:pt>
                <c:pt idx="4">
                  <c:v>1976</c:v>
                </c:pt>
                <c:pt idx="5">
                  <c:v>1977</c:v>
                </c:pt>
                <c:pt idx="6">
                  <c:v>1978</c:v>
                </c:pt>
                <c:pt idx="7">
                  <c:v>1979</c:v>
                </c:pt>
                <c:pt idx="8">
                  <c:v>1980</c:v>
                </c:pt>
                <c:pt idx="9">
                  <c:v>1981</c:v>
                </c:pt>
                <c:pt idx="10">
                  <c:v>1982</c:v>
                </c:pt>
                <c:pt idx="11">
                  <c:v>1983</c:v>
                </c:pt>
                <c:pt idx="12">
                  <c:v>1984</c:v>
                </c:pt>
                <c:pt idx="13">
                  <c:v>1985</c:v>
                </c:pt>
                <c:pt idx="14">
                  <c:v>1986</c:v>
                </c:pt>
                <c:pt idx="15">
                  <c:v>1987</c:v>
                </c:pt>
                <c:pt idx="16">
                  <c:v>1988</c:v>
                </c:pt>
                <c:pt idx="17">
                  <c:v>1989</c:v>
                </c:pt>
                <c:pt idx="18">
                  <c:v>1990</c:v>
                </c:pt>
                <c:pt idx="19">
                  <c:v>1991</c:v>
                </c:pt>
                <c:pt idx="20">
                  <c:v>1992</c:v>
                </c:pt>
                <c:pt idx="21">
                  <c:v>1993</c:v>
                </c:pt>
                <c:pt idx="22">
                  <c:v>1994</c:v>
                </c:pt>
                <c:pt idx="23">
                  <c:v>1995</c:v>
                </c:pt>
                <c:pt idx="24">
                  <c:v>1996</c:v>
                </c:pt>
                <c:pt idx="25">
                  <c:v>1997</c:v>
                </c:pt>
                <c:pt idx="26">
                  <c:v>1998</c:v>
                </c:pt>
                <c:pt idx="27">
                  <c:v>1999</c:v>
                </c:pt>
                <c:pt idx="28">
                  <c:v>2000</c:v>
                </c:pt>
                <c:pt idx="29">
                  <c:v>2001</c:v>
                </c:pt>
                <c:pt idx="30">
                  <c:v>2002</c:v>
                </c:pt>
                <c:pt idx="31">
                  <c:v>2003</c:v>
                </c:pt>
                <c:pt idx="32">
                  <c:v>2004</c:v>
                </c:pt>
                <c:pt idx="33">
                  <c:v>2005</c:v>
                </c:pt>
                <c:pt idx="34">
                  <c:v>2006</c:v>
                </c:pt>
                <c:pt idx="35">
                  <c:v>2007</c:v>
                </c:pt>
                <c:pt idx="36">
                  <c:v>2008</c:v>
                </c:pt>
                <c:pt idx="37">
                  <c:v>2009</c:v>
                </c:pt>
                <c:pt idx="38">
                  <c:v>2010</c:v>
                </c:pt>
              </c:numCache>
            </c:numRef>
          </c:xVal>
          <c:yVal>
            <c:numRef>
              <c:f>'Hadron colliders lumi evolution'!$D$41:$D$45</c:f>
              <c:numCache>
                <c:formatCode>_(* #,##0.0_);_(* \(#,##0.0\);_(* "-"??_);_(@_)</c:formatCode>
                <c:ptCount val="5"/>
                <c:pt idx="0">
                  <c:v>6.4</c:v>
                </c:pt>
                <c:pt idx="1">
                  <c:v>5.6</c:v>
                </c:pt>
                <c:pt idx="2">
                  <c:v>4.8000000000000007</c:v>
                </c:pt>
                <c:pt idx="3">
                  <c:v>4.0000000000000009</c:v>
                </c:pt>
                <c:pt idx="4">
                  <c:v>3.24</c:v>
                </c:pt>
              </c:numCache>
            </c:numRef>
          </c:yVal>
          <c:smooth val="0"/>
        </c:ser>
        <c:ser>
          <c:idx val="10"/>
          <c:order val="9"/>
          <c:spPr>
            <a:ln w="38100" cap="flat" cmpd="sng" algn="ctr">
              <a:solidFill>
                <a:schemeClr val="tx2">
                  <a:lumMod val="75000"/>
                  <a:alpha val="50000"/>
                </a:schemeClr>
              </a:solidFill>
              <a:round/>
            </a:ln>
            <a:effectLst/>
          </c:spPr>
          <c:marker>
            <c:symbol val="none"/>
          </c:marker>
          <c:dLbls>
            <c:dLbl>
              <c:idx val="6"/>
              <c:layout>
                <c:manualLayout>
                  <c:x val="-0.83021077325228498"/>
                  <c:y val="2.2624459382577601E-2"/>
                </c:manualLayout>
              </c:layout>
              <c:tx>
                <c:rich>
                  <a:bodyPr/>
                  <a:lstStyle/>
                  <a:p>
                    <a:r>
                      <a:rPr lang="en-US" sz="1000" b="0" i="0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eRHIC </a:t>
                    </a:r>
                    <a:r>
                      <a:rPr lang="en-US" sz="1000" b="1" i="0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e­­p­</a:t>
                    </a:r>
                    <a:r>
                      <a:rPr lang="en-US" sz="1000" b="0" i="0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/</a:t>
                    </a:r>
                    <a:r>
                      <a:rPr lang="en-US" sz="1000" b="1" i="0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A</a:t>
                    </a:r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layout>
                <c:manualLayout>
                  <c:x val="-5.0960415662327903E-2"/>
                  <c:y val="4.0352252348547099E-2"/>
                </c:manualLayout>
              </c:layout>
              <c:tx>
                <c:rich>
                  <a:bodyPr/>
                  <a:lstStyle/>
                  <a:p>
                    <a:r>
                      <a:rPr lang="en-US" sz="1000" b="0" i="0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eRHIC </a:t>
                    </a:r>
                    <a:r>
                      <a:rPr lang="en-US" sz="1000" b="1" i="0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e</a:t>
                    </a:r>
                    <a:r>
                      <a:rPr lang="en-US" sz="1000" b="1" i="0" strike="noStrike">
                        <a:solidFill>
                          <a:srgbClr val="000000"/>
                        </a:solidFill>
                        <a:latin typeface="Symbol" pitchFamily="18" charset="2"/>
                        <a:cs typeface="Times New Roman" pitchFamily="18" charset="0"/>
                      </a:rPr>
                      <a:t>­</a:t>
                    </a:r>
                    <a:r>
                      <a:rPr lang="en-US" sz="1000" b="1" i="0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­p</a:t>
                    </a:r>
                    <a:r>
                      <a:rPr lang="en-US" sz="1000" b="1" i="0" strike="noStrike">
                        <a:solidFill>
                          <a:srgbClr val="000000"/>
                        </a:solidFill>
                        <a:latin typeface="Symbol" pitchFamily="18" charset="2"/>
                        <a:cs typeface="Times New Roman" pitchFamily="18" charset="0"/>
                      </a:rPr>
                      <a:t>­</a:t>
                    </a:r>
                    <a:r>
                      <a:rPr lang="en-US" sz="1000" b="1" i="0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/A</a:t>
                    </a:r>
                    <a:r>
                      <a:rPr lang="en-US" sz="1000" b="0" i="0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 </a:t>
                    </a:r>
                    <a:r>
                      <a:rPr lang="en-US" sz="800" b="0" i="0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(design)</a:t>
                    </a:r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0"/>
              <c:layout>
                <c:manualLayout>
                  <c:x val="-4.0816326530612498E-2"/>
                  <c:y val="3.9215686274509803E-2"/>
                </c:manualLayout>
              </c:layout>
              <c:tx>
                <c:rich>
                  <a:bodyPr/>
                  <a:lstStyle/>
                  <a:p>
                    <a:r>
                      <a:rPr lang="en-US" sz="1050"/>
                      <a:t>eRHIC </a:t>
                    </a:r>
                    <a:r>
                      <a:rPr lang="en-US" sz="1050" b="1"/>
                      <a:t>e</a:t>
                    </a:r>
                    <a:r>
                      <a:rPr lang="en-US" sz="1050" b="1" i="0" u="none" strike="noStrike" baseline="0">
                        <a:sym typeface="Symbol"/>
                      </a:rPr>
                      <a:t></a:t>
                    </a:r>
                    <a:r>
                      <a:rPr lang="en-US" sz="1050" b="1"/>
                      <a:t>-p</a:t>
                    </a:r>
                    <a:r>
                      <a:rPr lang="en-US" sz="1050" b="1" i="0" u="none" strike="noStrike" baseline="0">
                        <a:sym typeface="Symbol"/>
                      </a:rPr>
                      <a:t></a:t>
                    </a:r>
                    <a:r>
                      <a:rPr lang="en-US" sz="1050" b="1"/>
                      <a:t>/A</a:t>
                    </a:r>
                    <a:r>
                      <a:rPr lang="en-US" sz="1100"/>
                      <a:t> </a:t>
                    </a:r>
                    <a:r>
                      <a:rPr lang="en-US" sz="800"/>
                      <a:t>(design)</a:t>
                    </a:r>
                    <a:endParaRPr lang="en-US" sz="1100"/>
                  </a:p>
                </c:rich>
              </c:tx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2"/>
              <c:layout>
                <c:manualLayout>
                  <c:x val="3.1075109803149901E-2"/>
                  <c:y val="-0.103729658792651"/>
                </c:manualLayout>
              </c:layout>
              <c:tx>
                <c:rich>
                  <a:bodyPr rot="0" spcFirstLastPara="1" vertOverflow="ellipsis" vert="horz" wrap="square" anchor="ctr" anchorCtr="0"/>
                  <a:lstStyle/>
                  <a:p>
                    <a:pPr algn="l">
                      <a:defRPr sz="900" b="0" i="0" u="none" strike="noStrike" kern="1200" baseline="0">
                        <a:solidFill>
                          <a:srgbClr val="7DA2B7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GB" dirty="0" err="1">
                        <a:solidFill>
                          <a:srgbClr val="7DA2B7"/>
                        </a:solidFill>
                      </a:rPr>
                      <a:t>eRHIC</a:t>
                    </a:r>
                    <a:r>
                      <a:rPr lang="en-GB" dirty="0">
                        <a:solidFill>
                          <a:srgbClr val="7DA2B7"/>
                        </a:solidFill>
                      </a:rPr>
                      <a:t> </a:t>
                    </a:r>
                    <a:r>
                      <a:rPr lang="en-GB" dirty="0" smtClean="0">
                        <a:solidFill>
                          <a:srgbClr val="7DA2B7"/>
                        </a:solidFill>
                      </a:rPr>
                      <a:t>e↑-p</a:t>
                    </a:r>
                    <a:r>
                      <a:rPr lang="en-GB" sz="800" b="0" i="0" u="none" strike="noStrike" kern="1200" baseline="0" dirty="0" smtClean="0">
                        <a:solidFill>
                          <a:srgbClr val="7DA2B7"/>
                        </a:solidFill>
                      </a:rPr>
                      <a:t>↑</a:t>
                    </a:r>
                    <a:r>
                      <a:rPr lang="en-GB" dirty="0" smtClean="0">
                        <a:solidFill>
                          <a:srgbClr val="7DA2B7"/>
                        </a:solidFill>
                      </a:rPr>
                      <a:t>/</a:t>
                    </a:r>
                    <a:r>
                      <a:rPr lang="en-GB" dirty="0">
                        <a:solidFill>
                          <a:srgbClr val="7DA2B7"/>
                        </a:solidFill>
                      </a:rPr>
                      <a:t>A (planned)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4801692435588488"/>
                      <c:h val="6.7272727272727276E-2"/>
                    </c:manualLayout>
                  </c15:layout>
                </c:ext>
              </c:extLst>
            </c:dLbl>
            <c:dLbl>
              <c:idx val="13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4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5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6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7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8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9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20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 algn="l">
                  <a:defRPr sz="900" b="0" i="0" u="none" strike="noStrike" kern="1200" baseline="0">
                    <a:solidFill>
                      <a:srgbClr val="7DA2B7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'Hadron colliders lumi evolution'!$A$75:$A$95</c:f>
              <c:numCache>
                <c:formatCode>General</c:formatCode>
                <c:ptCount val="2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  <c:pt idx="18">
                  <c:v>2028</c:v>
                </c:pt>
                <c:pt idx="19">
                  <c:v>2029</c:v>
                </c:pt>
                <c:pt idx="20">
                  <c:v>2030</c:v>
                </c:pt>
              </c:numCache>
            </c:numRef>
          </c:xVal>
          <c:yVal>
            <c:numRef>
              <c:f>'Hadron colliders lumi evolution'!$L$75:$L$95</c:f>
              <c:numCache>
                <c:formatCode>General</c:formatCode>
                <c:ptCount val="21"/>
                <c:pt idx="12">
                  <c:v>300</c:v>
                </c:pt>
                <c:pt idx="13">
                  <c:v>1000</c:v>
                </c:pt>
                <c:pt idx="14">
                  <c:v>1800</c:v>
                </c:pt>
                <c:pt idx="15" formatCode="0">
                  <c:v>3060</c:v>
                </c:pt>
                <c:pt idx="16" formatCode="0">
                  <c:v>4896</c:v>
                </c:pt>
                <c:pt idx="17" formatCode="0">
                  <c:v>6854.4</c:v>
                </c:pt>
                <c:pt idx="18" formatCode="0">
                  <c:v>8225.2799999999897</c:v>
                </c:pt>
                <c:pt idx="19" formatCode="0">
                  <c:v>9047.8079999999845</c:v>
                </c:pt>
                <c:pt idx="20" formatCode="0">
                  <c:v>9952.5887999999923</c:v>
                </c:pt>
              </c:numCache>
            </c:numRef>
          </c:yVal>
          <c:smooth val="1"/>
        </c:ser>
        <c:ser>
          <c:idx val="6"/>
          <c:order val="10"/>
          <c:spPr>
            <a:ln w="25400" cap="flat" cmpd="dbl" algn="ctr">
              <a:solidFill>
                <a:schemeClr val="accent1">
                  <a:lumMod val="60000"/>
                  <a:alpha val="50000"/>
                </a:schemeClr>
              </a:solidFill>
              <a:round/>
            </a:ln>
            <a:effectLst/>
          </c:spPr>
          <c:marker>
            <c:symbol val="circle"/>
            <c:size val="6"/>
            <c:spPr>
              <a:noFill/>
              <a:ln w="34925" cap="flat" cmpd="dbl" algn="ctr">
                <a:solidFill>
                  <a:schemeClr val="accent1">
                    <a:lumMod val="60000"/>
                    <a:lumMod val="75000"/>
                    <a:alpha val="70000"/>
                  </a:schemeClr>
                </a:solidFill>
                <a:round/>
              </a:ln>
              <a:effectLst/>
            </c:spPr>
          </c:marker>
          <c:dPt>
            <c:idx val="9"/>
            <c:bubble3D val="0"/>
          </c:dPt>
          <c:xVal>
            <c:numRef>
              <c:f>'Hadron colliders lumi evolution'!$A$75:$A$79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xVal>
          <c:yVal>
            <c:numRef>
              <c:f>'Hadron colliders lumi evolution'!$O$75:$O$79</c:f>
              <c:numCache>
                <c:formatCode>General</c:formatCode>
                <c:ptCount val="5"/>
              </c:numCache>
            </c:numRef>
          </c:yVal>
          <c:smooth val="0"/>
        </c:ser>
        <c:ser>
          <c:idx val="9"/>
          <c:order val="11"/>
          <c:spPr>
            <a:ln w="57150" cap="flat" cmpd="sng" algn="ctr">
              <a:solidFill>
                <a:srgbClr val="006600"/>
              </a:solidFill>
              <a:prstDash val="sysDash"/>
              <a:round/>
            </a:ln>
            <a:effectLst/>
          </c:spPr>
          <c:marker>
            <c:symbol val="none"/>
          </c:marker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</c:dPt>
          <c:dPt>
            <c:idx val="5"/>
            <c:bubble3D val="0"/>
          </c:dPt>
          <c:dPt>
            <c:idx val="21"/>
            <c:bubble3D val="0"/>
          </c:dPt>
          <c:dPt>
            <c:idx val="22"/>
            <c:bubble3D val="0"/>
          </c:dPt>
          <c:dPt>
            <c:idx val="23"/>
            <c:bubble3D val="0"/>
          </c:dPt>
          <c:dPt>
            <c:idx val="24"/>
            <c:bubble3D val="0"/>
          </c:dPt>
          <c:dPt>
            <c:idx val="25"/>
            <c:bubble3D val="0"/>
          </c:dPt>
          <c:dPt>
            <c:idx val="26"/>
            <c:bubble3D val="0"/>
          </c:dPt>
          <c:dPt>
            <c:idx val="27"/>
            <c:bubble3D val="0"/>
          </c:dPt>
          <c:dPt>
            <c:idx val="28"/>
            <c:bubble3D val="0"/>
          </c:dPt>
          <c:dPt>
            <c:idx val="29"/>
            <c:bubble3D val="0"/>
          </c:dPt>
          <c:dPt>
            <c:idx val="30"/>
            <c:bubble3D val="0"/>
          </c:dPt>
          <c:dPt>
            <c:idx val="31"/>
            <c:bubble3D val="0"/>
          </c:dPt>
          <c:dPt>
            <c:idx val="32"/>
            <c:bubble3D val="0"/>
          </c:dPt>
          <c:dPt>
            <c:idx val="33"/>
            <c:bubble3D val="0"/>
          </c:dPt>
          <c:dPt>
            <c:idx val="34"/>
            <c:bubble3D val="0"/>
          </c:dPt>
          <c:dPt>
            <c:idx val="35"/>
            <c:bubble3D val="0"/>
          </c:dPt>
          <c:xVal>
            <c:numRef>
              <c:f>'Hadron colliders lumi evolution'!$A$80:$A$115</c:f>
              <c:numCache>
                <c:formatCode>General</c:formatCode>
                <c:ptCount val="36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  <c:pt idx="11">
                  <c:v>2026</c:v>
                </c:pt>
                <c:pt idx="12">
                  <c:v>2027</c:v>
                </c:pt>
                <c:pt idx="13">
                  <c:v>2028</c:v>
                </c:pt>
                <c:pt idx="14">
                  <c:v>2029</c:v>
                </c:pt>
                <c:pt idx="15">
                  <c:v>2030</c:v>
                </c:pt>
                <c:pt idx="16">
                  <c:v>2031</c:v>
                </c:pt>
                <c:pt idx="17">
                  <c:v>2032</c:v>
                </c:pt>
                <c:pt idx="18">
                  <c:v>2033</c:v>
                </c:pt>
                <c:pt idx="19">
                  <c:v>2034</c:v>
                </c:pt>
                <c:pt idx="20">
                  <c:v>2035</c:v>
                </c:pt>
                <c:pt idx="21">
                  <c:v>2036</c:v>
                </c:pt>
                <c:pt idx="22">
                  <c:v>2037</c:v>
                </c:pt>
                <c:pt idx="23">
                  <c:v>2038</c:v>
                </c:pt>
                <c:pt idx="24">
                  <c:v>2039</c:v>
                </c:pt>
                <c:pt idx="25">
                  <c:v>2040</c:v>
                </c:pt>
                <c:pt idx="26">
                  <c:v>2041</c:v>
                </c:pt>
                <c:pt idx="27">
                  <c:v>2042</c:v>
                </c:pt>
                <c:pt idx="28">
                  <c:v>2043</c:v>
                </c:pt>
                <c:pt idx="29">
                  <c:v>2044</c:v>
                </c:pt>
                <c:pt idx="30">
                  <c:v>2045</c:v>
                </c:pt>
                <c:pt idx="31">
                  <c:v>2046</c:v>
                </c:pt>
                <c:pt idx="32">
                  <c:v>2047</c:v>
                </c:pt>
                <c:pt idx="33">
                  <c:v>2048</c:v>
                </c:pt>
                <c:pt idx="34">
                  <c:v>2049</c:v>
                </c:pt>
                <c:pt idx="35">
                  <c:v>2050</c:v>
                </c:pt>
              </c:numCache>
            </c:numRef>
          </c:xVal>
          <c:yVal>
            <c:numRef>
              <c:f>'Hadron colliders lumi evolution'!$Q$80:$Q$115</c:f>
              <c:numCache>
                <c:formatCode>General</c:formatCode>
                <c:ptCount val="36"/>
                <c:pt idx="0">
                  <c:v>10000</c:v>
                </c:pt>
                <c:pt idx="1">
                  <c:v>17000</c:v>
                </c:pt>
                <c:pt idx="2">
                  <c:v>19000</c:v>
                </c:pt>
                <c:pt idx="3">
                  <c:v>20000</c:v>
                </c:pt>
                <c:pt idx="4">
                  <c:v>20000</c:v>
                </c:pt>
                <c:pt idx="5">
                  <c:v>20000</c:v>
                </c:pt>
                <c:pt idx="7">
                  <c:v>30000</c:v>
                </c:pt>
                <c:pt idx="8">
                  <c:v>40000</c:v>
                </c:pt>
                <c:pt idx="9">
                  <c:v>50000</c:v>
                </c:pt>
                <c:pt idx="10">
                  <c:v>50000</c:v>
                </c:pt>
                <c:pt idx="11">
                  <c:v>50000</c:v>
                </c:pt>
                <c:pt idx="12">
                  <c:v>50000</c:v>
                </c:pt>
                <c:pt idx="13">
                  <c:v>50000</c:v>
                </c:pt>
                <c:pt idx="14">
                  <c:v>50000</c:v>
                </c:pt>
                <c:pt idx="15">
                  <c:v>50000</c:v>
                </c:pt>
                <c:pt idx="16">
                  <c:v>50000</c:v>
                </c:pt>
                <c:pt idx="17">
                  <c:v>50000</c:v>
                </c:pt>
                <c:pt idx="18">
                  <c:v>50000</c:v>
                </c:pt>
                <c:pt idx="19">
                  <c:v>50000</c:v>
                </c:pt>
                <c:pt idx="21">
                  <c:v>50000</c:v>
                </c:pt>
                <c:pt idx="22">
                  <c:v>85000</c:v>
                </c:pt>
                <c:pt idx="23">
                  <c:v>136000</c:v>
                </c:pt>
                <c:pt idx="24">
                  <c:v>190400</c:v>
                </c:pt>
                <c:pt idx="25">
                  <c:v>209440</c:v>
                </c:pt>
                <c:pt idx="26">
                  <c:v>209440</c:v>
                </c:pt>
                <c:pt idx="27">
                  <c:v>209440</c:v>
                </c:pt>
                <c:pt idx="28">
                  <c:v>209440</c:v>
                </c:pt>
                <c:pt idx="29">
                  <c:v>209440</c:v>
                </c:pt>
                <c:pt idx="30">
                  <c:v>209440</c:v>
                </c:pt>
                <c:pt idx="31">
                  <c:v>209440</c:v>
                </c:pt>
                <c:pt idx="32">
                  <c:v>209440</c:v>
                </c:pt>
                <c:pt idx="33">
                  <c:v>209440</c:v>
                </c:pt>
                <c:pt idx="34">
                  <c:v>209440</c:v>
                </c:pt>
                <c:pt idx="35">
                  <c:v>209440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1368520"/>
        <c:axId val="191271304"/>
      </c:scatterChart>
      <c:valAx>
        <c:axId val="191368520"/>
        <c:scaling>
          <c:orientation val="minMax"/>
          <c:max val="2050"/>
          <c:min val="1970"/>
        </c:scaling>
        <c:delete val="0"/>
        <c:axPos val="b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1271304"/>
        <c:crossesAt val="0.1"/>
        <c:crossBetween val="midCat"/>
      </c:valAx>
      <c:valAx>
        <c:axId val="191271304"/>
        <c:scaling>
          <c:logBase val="10"/>
          <c:orientation val="minMax"/>
          <c:max val="300000"/>
          <c:min val="0.1"/>
        </c:scaling>
        <c:delete val="0"/>
        <c:axPos val="l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136852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rgbClr val="1358B3"/>
          </a:solidFill>
        </a:defRPr>
      </a:pPr>
      <a:endParaRPr lang="en-US"/>
    </a:p>
  </c:txPr>
  <c:externalData r:id="rId2">
    <c:autoUpdate val="0"/>
  </c:externalData>
  <c:userShapes r:id="rId3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5172426566226749"/>
          <c:y val="4.7263796408087512E-2"/>
          <c:w val="0.81613692494794809"/>
          <c:h val="0.77114615192142733"/>
        </c:manualLayout>
      </c:layout>
      <c:scatterChart>
        <c:scatterStyle val="smoothMarker"/>
        <c:varyColors val="0"/>
        <c:ser>
          <c:idx val="9"/>
          <c:order val="0"/>
          <c:tx>
            <c:v>YBCO: Parallel to tape plane, 4.2 K</c:v>
          </c:tx>
          <c:spPr>
            <a:ln>
              <a:solidFill>
                <a:schemeClr val="accent6"/>
              </a:solidFill>
            </a:ln>
          </c:spPr>
          <c:marker>
            <c:symbol val="diamond"/>
            <c:size val="8"/>
            <c:spPr>
              <a:solidFill>
                <a:srgbClr val="F79646">
                  <a:lumMod val="20000"/>
                  <a:lumOff val="80000"/>
                  <a:alpha val="50000"/>
                </a:srgbClr>
              </a:solidFill>
              <a:ln>
                <a:solidFill>
                  <a:srgbClr val="F79646"/>
                </a:solidFill>
              </a:ln>
            </c:spPr>
          </c:marker>
          <c:xVal>
            <c:numRef>
              <c:f>YBaCuO!$AD$210:$AD$215</c:f>
              <c:numCache>
                <c:formatCode>General</c:formatCode>
                <c:ptCount val="6"/>
                <c:pt idx="0">
                  <c:v>0</c:v>
                </c:pt>
                <c:pt idx="1">
                  <c:v>5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  <c:pt idx="5">
                  <c:v>30</c:v>
                </c:pt>
              </c:numCache>
            </c:numRef>
          </c:xVal>
          <c:yVal>
            <c:numRef>
              <c:f>YBaCuO!$AH$210:$AH$215</c:f>
              <c:numCache>
                <c:formatCode>General</c:formatCode>
                <c:ptCount val="6"/>
                <c:pt idx="0">
                  <c:v>4144.6766351351353</c:v>
                </c:pt>
                <c:pt idx="1">
                  <c:v>3507.937500000005</c:v>
                </c:pt>
                <c:pt idx="2">
                  <c:v>3148.333216216226</c:v>
                </c:pt>
                <c:pt idx="3">
                  <c:v>2909.0554054054051</c:v>
                </c:pt>
                <c:pt idx="4">
                  <c:v>2090.4933243243272</c:v>
                </c:pt>
                <c:pt idx="5">
                  <c:v>1888.9952027027055</c:v>
                </c:pt>
              </c:numCache>
            </c:numRef>
          </c:yVal>
          <c:smooth val="0"/>
        </c:ser>
        <c:ser>
          <c:idx val="8"/>
          <c:order val="1"/>
          <c:tx>
            <c:v>YBCO: Perpendicular to tape plane, 4.2 K</c:v>
          </c:tx>
          <c:spPr>
            <a:ln w="47625" cap="sq">
              <a:solidFill>
                <a:schemeClr val="accent6">
                  <a:lumMod val="75000"/>
                </a:schemeClr>
              </a:solidFill>
              <a:prstDash val="dashDot"/>
              <a:bevel/>
            </a:ln>
          </c:spPr>
          <c:marker>
            <c:symbol val="square"/>
            <c:size val="8"/>
            <c:spPr>
              <a:solidFill>
                <a:srgbClr val="F79646">
                  <a:lumMod val="20000"/>
                  <a:lumOff val="80000"/>
                  <a:alpha val="50000"/>
                </a:srgbClr>
              </a:solidFill>
              <a:ln>
                <a:solidFill>
                  <a:srgbClr val="F79646">
                    <a:lumMod val="60000"/>
                    <a:lumOff val="40000"/>
                  </a:srgbClr>
                </a:solidFill>
              </a:ln>
            </c:spPr>
          </c:marker>
          <c:xVal>
            <c:numRef>
              <c:f>YBaCuO!$U$210:$U$226</c:f>
              <c:numCache>
                <c:formatCode>General</c:formatCode>
                <c:ptCount val="17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  <c:pt idx="5">
                  <c:v>10</c:v>
                </c:pt>
                <c:pt idx="6">
                  <c:v>12</c:v>
                </c:pt>
                <c:pt idx="7">
                  <c:v>14</c:v>
                </c:pt>
                <c:pt idx="8">
                  <c:v>16</c:v>
                </c:pt>
                <c:pt idx="9">
                  <c:v>18</c:v>
                </c:pt>
                <c:pt idx="10">
                  <c:v>20</c:v>
                </c:pt>
                <c:pt idx="11">
                  <c:v>22</c:v>
                </c:pt>
                <c:pt idx="12">
                  <c:v>24</c:v>
                </c:pt>
                <c:pt idx="13">
                  <c:v>26</c:v>
                </c:pt>
                <c:pt idx="14">
                  <c:v>28</c:v>
                </c:pt>
                <c:pt idx="15">
                  <c:v>30</c:v>
                </c:pt>
                <c:pt idx="16">
                  <c:v>31</c:v>
                </c:pt>
              </c:numCache>
            </c:numRef>
          </c:xVal>
          <c:yVal>
            <c:numRef>
              <c:f>YBaCuO!$Y$210:$Y$226</c:f>
              <c:numCache>
                <c:formatCode>General</c:formatCode>
                <c:ptCount val="17"/>
                <c:pt idx="0">
                  <c:v>4144.6766351351353</c:v>
                </c:pt>
                <c:pt idx="1">
                  <c:v>1445.8385675675681</c:v>
                </c:pt>
                <c:pt idx="2">
                  <c:v>975.09972972972969</c:v>
                </c:pt>
                <c:pt idx="3">
                  <c:v>767.75083783783805</c:v>
                </c:pt>
                <c:pt idx="4">
                  <c:v>655.66872972972942</c:v>
                </c:pt>
                <c:pt idx="5">
                  <c:v>571.61144594594589</c:v>
                </c:pt>
                <c:pt idx="6">
                  <c:v>526.77774324324355</c:v>
                </c:pt>
                <c:pt idx="7">
                  <c:v>481.94404054054058</c:v>
                </c:pt>
                <c:pt idx="8">
                  <c:v>442.71831081081069</c:v>
                </c:pt>
                <c:pt idx="9">
                  <c:v>428.14617567567564</c:v>
                </c:pt>
                <c:pt idx="10">
                  <c:v>403.49043243243199</c:v>
                </c:pt>
                <c:pt idx="11">
                  <c:v>386.67725675675672</c:v>
                </c:pt>
                <c:pt idx="12">
                  <c:v>364.26255405405414</c:v>
                </c:pt>
                <c:pt idx="13">
                  <c:v>341.84570270270268</c:v>
                </c:pt>
                <c:pt idx="14">
                  <c:v>328.39516216216214</c:v>
                </c:pt>
                <c:pt idx="15">
                  <c:v>319.42885135135134</c:v>
                </c:pt>
                <c:pt idx="16">
                  <c:v>318.30725675675677</c:v>
                </c:pt>
              </c:numCache>
            </c:numRef>
          </c:yVal>
          <c:smooth val="0"/>
        </c:ser>
        <c:ser>
          <c:idx val="4"/>
          <c:order val="2"/>
          <c:tx>
            <c:v>2212: Round wire, 4.2 K</c:v>
          </c:tx>
          <c:spPr>
            <a:ln>
              <a:solidFill>
                <a:srgbClr val="00B0F0"/>
              </a:solidFill>
            </a:ln>
          </c:spPr>
          <c:marker>
            <c:spPr>
              <a:ln>
                <a:solidFill>
                  <a:srgbClr val="00B0F0"/>
                </a:solidFill>
              </a:ln>
            </c:spPr>
          </c:marker>
          <c:xVal>
            <c:numRef>
              <c:f>'2212'!$C$196:$C$226</c:f>
              <c:numCache>
                <c:formatCode>General</c:formatCode>
                <c:ptCount val="31"/>
                <c:pt idx="0">
                  <c:v>1.0000000000000024E-3</c:v>
                </c:pt>
                <c:pt idx="1">
                  <c:v>8.5000000000000048E-2</c:v>
                </c:pt>
                <c:pt idx="2">
                  <c:v>0.1</c:v>
                </c:pt>
                <c:pt idx="3">
                  <c:v>0.2</c:v>
                </c:pt>
                <c:pt idx="4">
                  <c:v>0.30000000000000032</c:v>
                </c:pt>
                <c:pt idx="5">
                  <c:v>0.4</c:v>
                </c:pt>
                <c:pt idx="6">
                  <c:v>0.60000000000000064</c:v>
                </c:pt>
                <c:pt idx="7">
                  <c:v>0.8</c:v>
                </c:pt>
                <c:pt idx="8">
                  <c:v>1</c:v>
                </c:pt>
                <c:pt idx="9">
                  <c:v>1.5</c:v>
                </c:pt>
                <c:pt idx="10">
                  <c:v>2</c:v>
                </c:pt>
                <c:pt idx="11">
                  <c:v>3</c:v>
                </c:pt>
                <c:pt idx="12">
                  <c:v>5</c:v>
                </c:pt>
                <c:pt idx="13">
                  <c:v>7</c:v>
                </c:pt>
                <c:pt idx="14">
                  <c:v>10</c:v>
                </c:pt>
                <c:pt idx="15">
                  <c:v>11.49</c:v>
                </c:pt>
                <c:pt idx="16">
                  <c:v>12</c:v>
                </c:pt>
                <c:pt idx="17">
                  <c:v>14</c:v>
                </c:pt>
                <c:pt idx="18">
                  <c:v>16</c:v>
                </c:pt>
                <c:pt idx="19">
                  <c:v>18</c:v>
                </c:pt>
                <c:pt idx="20">
                  <c:v>20</c:v>
                </c:pt>
                <c:pt idx="21">
                  <c:v>22.5</c:v>
                </c:pt>
                <c:pt idx="22">
                  <c:v>25</c:v>
                </c:pt>
                <c:pt idx="23">
                  <c:v>27.5</c:v>
                </c:pt>
                <c:pt idx="24">
                  <c:v>30</c:v>
                </c:pt>
                <c:pt idx="25">
                  <c:v>32.5</c:v>
                </c:pt>
                <c:pt idx="26">
                  <c:v>35</c:v>
                </c:pt>
                <c:pt idx="27">
                  <c:v>37.5</c:v>
                </c:pt>
                <c:pt idx="28">
                  <c:v>40</c:v>
                </c:pt>
                <c:pt idx="29">
                  <c:v>42.5</c:v>
                </c:pt>
                <c:pt idx="30">
                  <c:v>45</c:v>
                </c:pt>
              </c:numCache>
            </c:numRef>
          </c:xVal>
          <c:yVal>
            <c:numRef>
              <c:f>'2212'!$E$196:$E$226</c:f>
              <c:numCache>
                <c:formatCode>General</c:formatCode>
                <c:ptCount val="31"/>
                <c:pt idx="0">
                  <c:v>1265.671641791045</c:v>
                </c:pt>
                <c:pt idx="1">
                  <c:v>1257.7114427860697</c:v>
                </c:pt>
                <c:pt idx="2">
                  <c:v>1257.7114427860697</c:v>
                </c:pt>
                <c:pt idx="3">
                  <c:v>1225.8706467661693</c:v>
                </c:pt>
                <c:pt idx="4">
                  <c:v>1181.0945273631851</c:v>
                </c:pt>
                <c:pt idx="5">
                  <c:v>1126.3681592039802</c:v>
                </c:pt>
                <c:pt idx="6">
                  <c:v>1040.7960199004981</c:v>
                </c:pt>
                <c:pt idx="7">
                  <c:v>973.13432835820902</c:v>
                </c:pt>
                <c:pt idx="8">
                  <c:v>929.3532338308454</c:v>
                </c:pt>
                <c:pt idx="9">
                  <c:v>835.82089552238813</c:v>
                </c:pt>
                <c:pt idx="10">
                  <c:v>780.09950248756252</c:v>
                </c:pt>
                <c:pt idx="11">
                  <c:v>704.4776119402984</c:v>
                </c:pt>
                <c:pt idx="12">
                  <c:v>623.88059701492546</c:v>
                </c:pt>
                <c:pt idx="13">
                  <c:v>577.71144278606971</c:v>
                </c:pt>
                <c:pt idx="14">
                  <c:v>529.3532338308454</c:v>
                </c:pt>
                <c:pt idx="15">
                  <c:v>513.43283582089543</c:v>
                </c:pt>
                <c:pt idx="16">
                  <c:v>509.45273631840803</c:v>
                </c:pt>
                <c:pt idx="17">
                  <c:v>489.55223880597021</c:v>
                </c:pt>
                <c:pt idx="18">
                  <c:v>469.65174129353238</c:v>
                </c:pt>
                <c:pt idx="19">
                  <c:v>453.73134328358151</c:v>
                </c:pt>
                <c:pt idx="20">
                  <c:v>435.82089552238818</c:v>
                </c:pt>
                <c:pt idx="21">
                  <c:v>416.91542288557213</c:v>
                </c:pt>
                <c:pt idx="22">
                  <c:v>398.0099502487563</c:v>
                </c:pt>
                <c:pt idx="23">
                  <c:v>380.09950248756223</c:v>
                </c:pt>
                <c:pt idx="24">
                  <c:v>364.17910447761199</c:v>
                </c:pt>
                <c:pt idx="25">
                  <c:v>347.26368159203986</c:v>
                </c:pt>
                <c:pt idx="26">
                  <c:v>330.34825870646767</c:v>
                </c:pt>
                <c:pt idx="27">
                  <c:v>315.42288557213925</c:v>
                </c:pt>
                <c:pt idx="28">
                  <c:v>298.50746268656786</c:v>
                </c:pt>
                <c:pt idx="29">
                  <c:v>282.58706467661705</c:v>
                </c:pt>
                <c:pt idx="30">
                  <c:v>265.47263681592045</c:v>
                </c:pt>
              </c:numCache>
            </c:numRef>
          </c:yVal>
          <c:smooth val="0"/>
        </c:ser>
        <c:ser>
          <c:idx val="5"/>
          <c:order val="3"/>
          <c:tx>
            <c:v>Nb3Sn: High Energy Physics, 4.2 K</c:v>
          </c:tx>
          <c:spPr>
            <a:ln>
              <a:solidFill>
                <a:srgbClr val="FF0000"/>
              </a:solidFill>
            </a:ln>
          </c:spPr>
          <c:marker>
            <c:spPr>
              <a:solidFill>
                <a:srgbClr val="C0504D">
                  <a:lumMod val="20000"/>
                  <a:lumOff val="80000"/>
                  <a:alpha val="50000"/>
                </a:srgbClr>
              </a:solidFill>
              <a:ln>
                <a:solidFill>
                  <a:srgbClr val="FF0000"/>
                </a:solidFill>
              </a:ln>
            </c:spPr>
          </c:marker>
          <c:xVal>
            <c:numRef>
              <c:f>Nb3Sn!$K$390:$K$401</c:f>
              <c:numCache>
                <c:formatCode>General</c:formatCode>
                <c:ptCount val="12"/>
                <c:pt idx="0">
                  <c:v>12</c:v>
                </c:pt>
                <c:pt idx="1">
                  <c:v>13</c:v>
                </c:pt>
                <c:pt idx="2">
                  <c:v>14</c:v>
                </c:pt>
                <c:pt idx="3">
                  <c:v>14.5</c:v>
                </c:pt>
                <c:pt idx="4">
                  <c:v>15</c:v>
                </c:pt>
                <c:pt idx="5">
                  <c:v>15.5</c:v>
                </c:pt>
                <c:pt idx="6">
                  <c:v>16</c:v>
                </c:pt>
                <c:pt idx="7">
                  <c:v>20</c:v>
                </c:pt>
                <c:pt idx="8">
                  <c:v>21</c:v>
                </c:pt>
                <c:pt idx="9">
                  <c:v>22</c:v>
                </c:pt>
                <c:pt idx="10">
                  <c:v>23</c:v>
                </c:pt>
                <c:pt idx="11">
                  <c:v>24</c:v>
                </c:pt>
              </c:numCache>
            </c:numRef>
          </c:xVal>
          <c:yVal>
            <c:numRef>
              <c:f>Nb3Sn!$M$390:$M$401</c:f>
              <c:numCache>
                <c:formatCode>0</c:formatCode>
                <c:ptCount val="12"/>
                <c:pt idx="0">
                  <c:v>1754.8557096240311</c:v>
                </c:pt>
                <c:pt idx="1">
                  <c:v>1454.9349156155595</c:v>
                </c:pt>
                <c:pt idx="2">
                  <c:v>1190.981412184507</c:v>
                </c:pt>
                <c:pt idx="3">
                  <c:v>1072.6374238329995</c:v>
                </c:pt>
                <c:pt idx="4">
                  <c:v>957.77414102124851</c:v>
                </c:pt>
                <c:pt idx="5">
                  <c:v>855.09332759861854</c:v>
                </c:pt>
                <c:pt idx="6">
                  <c:v>757.63357248561431</c:v>
                </c:pt>
                <c:pt idx="7">
                  <c:v>268.0143265607615</c:v>
                </c:pt>
                <c:pt idx="8">
                  <c:v>190.85868709629986</c:v>
                </c:pt>
                <c:pt idx="9">
                  <c:v>118.92410594146322</c:v>
                </c:pt>
                <c:pt idx="10">
                  <c:v>65.553287665294363</c:v>
                </c:pt>
                <c:pt idx="11">
                  <c:v>28.309738389967773</c:v>
                </c:pt>
              </c:numCache>
            </c:numRef>
          </c:yVal>
          <c:smooth val="0"/>
        </c:ser>
        <c:ser>
          <c:idx val="7"/>
          <c:order val="4"/>
          <c:tx>
            <c:v>Nb-Ti (LHC) 1.9 K </c:v>
          </c:tx>
          <c:spPr>
            <a:ln>
              <a:solidFill>
                <a:srgbClr val="006600"/>
              </a:solidFill>
            </a:ln>
          </c:spPr>
          <c:marker>
            <c:symbol val="triangle"/>
            <c:size val="9"/>
            <c:spPr>
              <a:solidFill>
                <a:schemeClr val="accent3"/>
              </a:solidFill>
              <a:ln>
                <a:solidFill>
                  <a:srgbClr val="006600"/>
                </a:solidFill>
              </a:ln>
            </c:spPr>
          </c:marker>
          <c:xVal>
            <c:numRef>
              <c:f>'Nb-Ti'!$A$671:$A$675</c:f>
              <c:numCache>
                <c:formatCode>General</c:formatCode>
                <c:ptCount val="5"/>
                <c:pt idx="0">
                  <c:v>7</c:v>
                </c:pt>
                <c:pt idx="1">
                  <c:v>8</c:v>
                </c:pt>
                <c:pt idx="2">
                  <c:v>9</c:v>
                </c:pt>
                <c:pt idx="3">
                  <c:v>10</c:v>
                </c:pt>
                <c:pt idx="4">
                  <c:v>11</c:v>
                </c:pt>
              </c:numCache>
            </c:numRef>
          </c:xVal>
          <c:yVal>
            <c:numRef>
              <c:f>'Nb-Ti'!$C$671:$C$675</c:f>
              <c:numCache>
                <c:formatCode>General</c:formatCode>
                <c:ptCount val="5"/>
                <c:pt idx="0">
                  <c:v>1430</c:v>
                </c:pt>
                <c:pt idx="1">
                  <c:v>1195.7692307692307</c:v>
                </c:pt>
                <c:pt idx="2">
                  <c:v>950.76923076923072</c:v>
                </c:pt>
                <c:pt idx="3">
                  <c:v>703.46153846153788</c:v>
                </c:pt>
                <c:pt idx="4">
                  <c:v>475.76923076923066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1692080"/>
        <c:axId val="191788296"/>
      </c:scatterChart>
      <c:valAx>
        <c:axId val="191692080"/>
        <c:scaling>
          <c:orientation val="minMax"/>
          <c:max val="45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Applied Field (T)</a:t>
                </a:r>
              </a:p>
            </c:rich>
          </c:tx>
          <c:layout>
            <c:manualLayout>
              <c:xMode val="edge"/>
              <c:yMode val="edge"/>
              <c:x val="0.40441290728949697"/>
              <c:y val="0.91091852430256359"/>
            </c:manualLayout>
          </c:layout>
          <c:overlay val="0"/>
        </c:title>
        <c:numFmt formatCode="General" sourceLinked="0"/>
        <c:majorTickMark val="out"/>
        <c:minorTickMark val="in"/>
        <c:tickLblPos val="nextTo"/>
        <c:txPr>
          <a:bodyPr rot="0" vert="horz"/>
          <a:lstStyle/>
          <a:p>
            <a:pPr>
              <a:defRPr/>
            </a:pPr>
            <a:endParaRPr lang="en-US"/>
          </a:p>
        </c:txPr>
        <c:crossAx val="191788296"/>
        <c:crosses val="autoZero"/>
        <c:crossBetween val="midCat"/>
        <c:majorUnit val="5"/>
        <c:minorUnit val="1"/>
      </c:valAx>
      <c:valAx>
        <c:axId val="191788296"/>
        <c:scaling>
          <c:logBase val="10"/>
          <c:orientation val="minMax"/>
          <c:min val="10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J</a:t>
                </a:r>
                <a:r>
                  <a:rPr lang="en-US" baseline="-25000"/>
                  <a:t>E</a:t>
                </a:r>
                <a:r>
                  <a:rPr lang="en-US"/>
                  <a:t> (A/mm²) </a:t>
                </a:r>
              </a:p>
            </c:rich>
          </c:tx>
          <c:layout>
            <c:manualLayout>
              <c:xMode val="edge"/>
              <c:yMode val="edge"/>
              <c:x val="1.1620848882723425E-2"/>
              <c:y val="0.33524051120404336"/>
            </c:manualLayout>
          </c:layout>
          <c:overlay val="0"/>
        </c:title>
        <c:numFmt formatCode="#,##0;[Red]#,##0" sourceLinked="0"/>
        <c:majorTickMark val="out"/>
        <c:minorTickMark val="in"/>
        <c:tickLblPos val="nextTo"/>
        <c:txPr>
          <a:bodyPr rot="0" vert="horz"/>
          <a:lstStyle/>
          <a:p>
            <a:pPr>
              <a:defRPr/>
            </a:pPr>
            <a:endParaRPr lang="en-US"/>
          </a:p>
        </c:txPr>
        <c:crossAx val="191692080"/>
        <c:crosses val="autoZero"/>
        <c:crossBetween val="midCat"/>
      </c:valAx>
    </c:plotArea>
    <c:legend>
      <c:legendPos val="r"/>
      <c:legendEntry>
        <c:idx val="0"/>
        <c:txPr>
          <a:bodyPr/>
          <a:lstStyle/>
          <a:p>
            <a:pPr>
              <a:defRPr sz="1200" baseline="0"/>
            </a:pPr>
            <a:endParaRPr lang="en-US"/>
          </a:p>
        </c:txPr>
      </c:legendEntry>
      <c:layout>
        <c:manualLayout>
          <c:xMode val="edge"/>
          <c:yMode val="edge"/>
          <c:x val="0.72256201845737023"/>
          <c:y val="5.0314465408805117E-2"/>
          <c:w val="0.27031724012165981"/>
          <c:h val="0.34143332228609274"/>
        </c:manualLayout>
      </c:layout>
      <c:overlay val="0"/>
      <c:spPr>
        <a:solidFill>
          <a:schemeClr val="bg1"/>
        </a:solidFill>
        <a:ln>
          <a:solidFill>
            <a:schemeClr val="tx1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c:spPr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en-US"/>
    </a:p>
  </c:txPr>
  <c:externalData r:id="rId2">
    <c:autoUpdate val="0"/>
  </c:externalData>
  <c:userShapes r:id="rId3"/>
</c:chartSpace>
</file>

<file path=ppt/drawing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7.png"/><Relationship Id="rId2" Type="http://schemas.openxmlformats.org/officeDocument/2006/relationships/image" Target="../media/image146.png"/><Relationship Id="rId1" Type="http://schemas.openxmlformats.org/officeDocument/2006/relationships/image" Target="../media/image145.png"/><Relationship Id="rId4" Type="http://schemas.openxmlformats.org/officeDocument/2006/relationships/image" Target="../media/image148.jpeg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Relationship Id="rId4" Type="http://schemas.openxmlformats.org/officeDocument/2006/relationships/image" Target="../media/image30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2.wmf"/><Relationship Id="rId1" Type="http://schemas.openxmlformats.org/officeDocument/2006/relationships/image" Target="../media/image3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38.wmf"/><Relationship Id="rId1" Type="http://schemas.openxmlformats.org/officeDocument/2006/relationships/image" Target="../media/image37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1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61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1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0.5694</cdr:x>
      <cdr:y>0.36496</cdr:y>
    </cdr:from>
    <cdr:to>
      <cdr:x>0.59457</cdr:x>
      <cdr:y>0.44658</cdr:y>
    </cdr:to>
    <cdr:sp macro="" textlink="">
      <cdr:nvSpPr>
        <cdr:cNvPr id="13" name="Line 14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 flipH="1">
          <a:off x="5785104" y="1446123"/>
          <a:ext cx="255727" cy="323411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12700">
          <a:solidFill>
            <a:srgbClr val="000000"/>
          </a:solidFill>
          <a:round/>
          <a:headEnd/>
          <a:tailEnd type="triangle" w="sm" len="med"/>
        </a:ln>
      </cdr:spPr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0.43899</cdr:x>
      <cdr:y>0.67773</cdr:y>
    </cdr:from>
    <cdr:to>
      <cdr:x>0.44505</cdr:x>
      <cdr:y>0.75258</cdr:y>
    </cdr:to>
    <cdr:sp macro="" textlink="">
      <cdr:nvSpPr>
        <cdr:cNvPr id="3" name="Line 14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 flipV="1">
          <a:off x="3661064" y="2840366"/>
          <a:ext cx="50517" cy="313700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12700">
          <a:solidFill>
            <a:srgbClr val="000000"/>
          </a:solidFill>
          <a:round/>
          <a:headEnd/>
          <a:tailEnd type="triangle" w="sm" len="med"/>
        </a:ln>
      </cdr:spPr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</cdr:x>
      <cdr:y>0</cdr:y>
    </cdr:from>
    <cdr:to>
      <cdr:x>0</cdr:x>
      <cdr:y>0</cdr:y>
    </cdr:to>
    <cdr:sp macro="" textlink="">
      <cdr:nvSpPr>
        <cdr:cNvPr id="10" name="Line 25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>
          <a:off x="0" y="-1390524"/>
          <a:ext cx="0" cy="0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38100">
          <a:solidFill>
            <a:schemeClr val="bg1">
              <a:lumMod val="50000"/>
            </a:schemeClr>
          </a:solidFill>
          <a:round/>
          <a:headEnd/>
          <a:tailEnd/>
        </a:ln>
      </cdr:spPr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0.5694</cdr:x>
      <cdr:y>0.36496</cdr:y>
    </cdr:from>
    <cdr:to>
      <cdr:x>0.59457</cdr:x>
      <cdr:y>0.44658</cdr:y>
    </cdr:to>
    <cdr:sp macro="" textlink="">
      <cdr:nvSpPr>
        <cdr:cNvPr id="17" name="Line 14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 flipH="1">
          <a:off x="5785104" y="1446123"/>
          <a:ext cx="255727" cy="323411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12700">
          <a:solidFill>
            <a:srgbClr val="000000"/>
          </a:solidFill>
          <a:round/>
          <a:headEnd/>
          <a:tailEnd type="triangle" w="sm" len="med"/>
        </a:ln>
      </cdr:spPr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0.54068</cdr:x>
      <cdr:y>0.15608</cdr:y>
    </cdr:from>
    <cdr:to>
      <cdr:x>0.62401</cdr:x>
      <cdr:y>0.21954</cdr:y>
    </cdr:to>
    <cdr:sp macro="" textlink="">
      <cdr:nvSpPr>
        <cdr:cNvPr id="81944" name="TextBox 81943"/>
        <cdr:cNvSpPr txBox="1"/>
      </cdr:nvSpPr>
      <cdr:spPr>
        <a:xfrm xmlns:a="http://schemas.openxmlformats.org/drawingml/2006/main">
          <a:off x="4509103" y="654136"/>
          <a:ext cx="694947" cy="26596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GB" sz="1400" b="1" dirty="0">
              <a:solidFill>
                <a:srgbClr val="0D3D7B"/>
              </a:solidFill>
            </a:rPr>
            <a:t>LHC</a:t>
          </a:r>
          <a:r>
            <a:rPr lang="en-GB" sz="1400" b="1" baseline="0" dirty="0">
              <a:solidFill>
                <a:srgbClr val="0D3D7B"/>
              </a:solidFill>
            </a:rPr>
            <a:t> p-p</a:t>
          </a:r>
          <a:endParaRPr lang="en-GB" sz="1400" b="1" dirty="0">
            <a:solidFill>
              <a:srgbClr val="0D3D7B"/>
            </a:solidFill>
          </a:endParaRPr>
        </a:p>
      </cdr:txBody>
    </cdr:sp>
  </cdr:relSizeAnchor>
  <cdr:relSizeAnchor xmlns:cdr="http://schemas.openxmlformats.org/drawingml/2006/chartDrawing">
    <cdr:from>
      <cdr:x>0.65495</cdr:x>
      <cdr:y>0.09687</cdr:y>
    </cdr:from>
    <cdr:to>
      <cdr:x>0.7736</cdr:x>
      <cdr:y>0.172</cdr:y>
    </cdr:to>
    <cdr:sp macro="" textlink="">
      <cdr:nvSpPr>
        <cdr:cNvPr id="57" name="TextBox 56"/>
        <cdr:cNvSpPr txBox="1"/>
      </cdr:nvSpPr>
      <cdr:spPr>
        <a:xfrm xmlns:a="http://schemas.openxmlformats.org/drawingml/2006/main">
          <a:off x="5462116" y="405995"/>
          <a:ext cx="989501" cy="314874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en-GB" sz="1400" b="1" dirty="0">
              <a:solidFill>
                <a:srgbClr val="0D3D7B"/>
              </a:solidFill>
            </a:rPr>
            <a:t>HL-LHC</a:t>
          </a:r>
          <a:r>
            <a:rPr lang="en-GB" sz="1400" b="1" baseline="0" dirty="0">
              <a:solidFill>
                <a:srgbClr val="0D3D7B"/>
              </a:solidFill>
            </a:rPr>
            <a:t> </a:t>
          </a:r>
          <a:r>
            <a:rPr lang="en-GB" sz="1400" b="1" baseline="0" dirty="0" smtClean="0">
              <a:solidFill>
                <a:srgbClr val="0D3D7B"/>
              </a:solidFill>
            </a:rPr>
            <a:t>p-p</a:t>
          </a:r>
        </a:p>
      </cdr:txBody>
    </cdr:sp>
  </cdr:relSizeAnchor>
  <cdr:relSizeAnchor xmlns:cdr="http://schemas.openxmlformats.org/drawingml/2006/chartDrawing">
    <cdr:from>
      <cdr:x>0.80377</cdr:x>
      <cdr:y>0.04117</cdr:y>
    </cdr:from>
    <cdr:to>
      <cdr:x>0.97916</cdr:x>
      <cdr:y>0.10464</cdr:y>
    </cdr:to>
    <cdr:sp macro="" textlink="">
      <cdr:nvSpPr>
        <cdr:cNvPr id="58" name="TextBox 57"/>
        <cdr:cNvSpPr txBox="1"/>
      </cdr:nvSpPr>
      <cdr:spPr>
        <a:xfrm xmlns:a="http://schemas.openxmlformats.org/drawingml/2006/main">
          <a:off x="6703231" y="172545"/>
          <a:ext cx="1462677" cy="26600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en-GB" sz="1400" b="1" dirty="0">
              <a:solidFill>
                <a:schemeClr val="tx1"/>
              </a:solidFill>
            </a:rPr>
            <a:t>FCC </a:t>
          </a:r>
          <a:r>
            <a:rPr lang="en-GB" sz="1400" b="1" dirty="0" smtClean="0">
              <a:solidFill>
                <a:schemeClr val="tx1"/>
              </a:solidFill>
            </a:rPr>
            <a:t>p-p</a:t>
          </a:r>
          <a:endParaRPr lang="en-GB" sz="14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0.3581</cdr:x>
      <cdr:y>0.54465</cdr:y>
    </cdr:from>
    <cdr:to>
      <cdr:x>0.36601</cdr:x>
      <cdr:y>0.54465</cdr:y>
    </cdr:to>
    <cdr:cxnSp macro="">
      <cdr:nvCxnSpPr>
        <cdr:cNvPr id="4" name="Straight Connector 3"/>
        <cdr:cNvCxnSpPr/>
      </cdr:nvCxnSpPr>
      <cdr:spPr>
        <a:xfrm xmlns:a="http://schemas.openxmlformats.org/drawingml/2006/main">
          <a:off x="2986461" y="2282641"/>
          <a:ext cx="65967" cy="0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rgbClr val="E8CD8E"/>
          </a:solidFill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0.44866</cdr:x>
      <cdr:y>0.46389</cdr:y>
    </cdr:from>
    <cdr:to>
      <cdr:x>0.45658</cdr:x>
      <cdr:y>0.46389</cdr:y>
    </cdr:to>
    <cdr:cxnSp macro="">
      <cdr:nvCxnSpPr>
        <cdr:cNvPr id="14" name="Straight Connector 13"/>
        <cdr:cNvCxnSpPr/>
      </cdr:nvCxnSpPr>
      <cdr:spPr>
        <a:xfrm xmlns:a="http://schemas.openxmlformats.org/drawingml/2006/main">
          <a:off x="3741681" y="1944152"/>
          <a:ext cx="66050" cy="0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rgbClr val="E8CD8E"/>
          </a:solidFill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0.26421</cdr:x>
      <cdr:y>0.705</cdr:y>
    </cdr:from>
    <cdr:to>
      <cdr:x>0.27213</cdr:x>
      <cdr:y>0.705</cdr:y>
    </cdr:to>
    <cdr:cxnSp macro="">
      <cdr:nvCxnSpPr>
        <cdr:cNvPr id="15" name="Straight Connector 14"/>
        <cdr:cNvCxnSpPr/>
      </cdr:nvCxnSpPr>
      <cdr:spPr>
        <a:xfrm xmlns:a="http://schemas.openxmlformats.org/drawingml/2006/main">
          <a:off x="2203446" y="2954655"/>
          <a:ext cx="66050" cy="0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rgbClr val="BDD299"/>
          </a:solidFill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0.82461</cdr:x>
      <cdr:y>0.12858</cdr:y>
    </cdr:from>
    <cdr:to>
      <cdr:x>1</cdr:x>
      <cdr:y>0.19205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6877020" y="538861"/>
          <a:ext cx="1462677" cy="26600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en-GB" sz="1400" b="1" dirty="0" smtClean="0">
              <a:solidFill>
                <a:schemeClr val="tx1"/>
              </a:solidFill>
            </a:rPr>
            <a:t>(studied)</a:t>
          </a:r>
          <a:endParaRPr lang="en-GB" sz="1400" b="1" dirty="0">
            <a:solidFill>
              <a:schemeClr val="tx1"/>
            </a:solidFill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0.53071</cdr:x>
      <cdr:y>0.05727</cdr:y>
    </cdr:from>
    <cdr:to>
      <cdr:x>0.67444</cdr:x>
      <cdr:y>0.1543</cdr:y>
    </cdr:to>
    <cdr:sp macro="" textlink="">
      <cdr:nvSpPr>
        <cdr:cNvPr id="1024001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940149" y="222993"/>
          <a:ext cx="795421" cy="37246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1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0.51309</cdr:x>
      <cdr:y>0.07957</cdr:y>
    </cdr:from>
    <cdr:to>
      <cdr:x>0.68861</cdr:x>
      <cdr:y>0.10317</cdr:y>
    </cdr:to>
    <cdr:sp macro="" textlink="">
      <cdr:nvSpPr>
        <cdr:cNvPr id="1024002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939086" y="475211"/>
          <a:ext cx="1347485" cy="140916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/>
        </a:solidFill>
        <a:ln xmlns:a="http://schemas.openxmlformats.org/drawingml/2006/main" w="1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vertOverflow="clip" wrap="none" lIns="0" tIns="0" rIns="0" bIns="0" anchor="t" upright="1">
          <a:spAutoFit/>
        </a:bodyPr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050" b="1" i="0" strike="noStrike" dirty="0">
              <a:solidFill>
                <a:schemeClr val="accent6"/>
              </a:solidFill>
              <a:latin typeface="Arial"/>
              <a:cs typeface="Arial"/>
            </a:rPr>
            <a:t>YBCO B|| </a:t>
          </a:r>
          <a:r>
            <a:rPr lang="en-US" sz="1050" b="1" i="0" strike="noStrike" dirty="0">
              <a:solidFill>
                <a:schemeClr val="accent6"/>
              </a:solidFill>
              <a:latin typeface="Arial"/>
              <a:ea typeface="+mn-ea"/>
              <a:cs typeface="Arial"/>
            </a:rPr>
            <a:t>Tape</a:t>
          </a:r>
          <a:r>
            <a:rPr lang="en-US" sz="1050" b="1" i="0" strike="noStrike" dirty="0">
              <a:solidFill>
                <a:schemeClr val="accent6"/>
              </a:solidFill>
              <a:latin typeface="Arial"/>
              <a:cs typeface="Arial"/>
            </a:rPr>
            <a:t> Plane</a:t>
          </a:r>
        </a:p>
      </cdr:txBody>
    </cdr:sp>
  </cdr:relSizeAnchor>
  <cdr:relSizeAnchor xmlns:cdr="http://schemas.openxmlformats.org/drawingml/2006/chartDrawing">
    <cdr:from>
      <cdr:x>0.29144</cdr:x>
      <cdr:y>0.1954</cdr:y>
    </cdr:from>
    <cdr:to>
      <cdr:x>0.4718</cdr:x>
      <cdr:y>0.219</cdr:y>
    </cdr:to>
    <cdr:sp macro="" textlink="">
      <cdr:nvSpPr>
        <cdr:cNvPr id="1024003" name="Text Box 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237429" y="1282356"/>
          <a:ext cx="1384674" cy="154851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/>
        </a:solidFill>
        <a:ln xmlns:a="http://schemas.openxmlformats.org/drawingml/2006/main" w="1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vertOverflow="clip" wrap="none" lIns="0" tIns="0" rIns="0" bIns="0" anchor="t" upright="1">
          <a:spAutoFit/>
        </a:bodyPr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050" b="1" i="0" strike="noStrike" dirty="0">
              <a:solidFill>
                <a:schemeClr val="accent6"/>
              </a:solidFill>
              <a:latin typeface="Arial"/>
              <a:ea typeface="+mn-ea"/>
              <a:cs typeface="Arial"/>
            </a:rPr>
            <a:t>YBCO</a:t>
          </a:r>
          <a:r>
            <a:rPr lang="en-US" sz="1050" b="1" i="0" strike="noStrike" dirty="0">
              <a:solidFill>
                <a:schemeClr val="accent6"/>
              </a:solidFill>
              <a:latin typeface="Arial"/>
              <a:cs typeface="Arial"/>
            </a:rPr>
            <a:t> B|_ Tape Plane</a:t>
          </a:r>
        </a:p>
      </cdr:txBody>
    </cdr:sp>
  </cdr:relSizeAnchor>
  <cdr:relSizeAnchor xmlns:cdr="http://schemas.openxmlformats.org/drawingml/2006/chartDrawing">
    <cdr:from>
      <cdr:x>0.18996</cdr:x>
      <cdr:y>0.20893</cdr:y>
    </cdr:from>
    <cdr:to>
      <cdr:x>0.28784</cdr:x>
      <cdr:y>0.25928</cdr:y>
    </cdr:to>
    <cdr:sp macro="" textlink="">
      <cdr:nvSpPr>
        <cdr:cNvPr id="1024004" name="Line 4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 flipH="1">
          <a:off x="1458333" y="1247776"/>
          <a:ext cx="751466" cy="300686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25400">
          <a:solidFill>
            <a:schemeClr val="accent6"/>
          </a:solidFill>
          <a:round/>
          <a:headEnd/>
          <a:tailEnd type="triangle" w="med" len="med"/>
        </a:ln>
        <a:effectLst xmlns:a="http://schemas.openxmlformats.org/drawingml/2006/main">
          <a:outerShdw blurRad="50800" dist="38100" dir="5400000" algn="t" rotWithShape="0">
            <a:prstClr val="black">
              <a:alpha val="40000"/>
            </a:prstClr>
          </a:outerShdw>
        </a:effectLst>
      </cdr:spPr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pPr marL="0" indent="0"/>
          <a:endParaRPr lang="en-US" sz="1100">
            <a:latin typeface="+mn-lt"/>
            <a:ea typeface="+mn-ea"/>
            <a:cs typeface="+mn-cs"/>
          </a:endParaRPr>
        </a:p>
      </cdr:txBody>
    </cdr:sp>
  </cdr:relSizeAnchor>
  <cdr:relSizeAnchor xmlns:cdr="http://schemas.openxmlformats.org/drawingml/2006/chartDrawing">
    <cdr:from>
      <cdr:x>0.83152</cdr:x>
      <cdr:y>0.53464</cdr:y>
    </cdr:from>
    <cdr:to>
      <cdr:x>0.87054</cdr:x>
      <cdr:y>0.55823</cdr:y>
    </cdr:to>
    <cdr:sp macro="" textlink="">
      <cdr:nvSpPr>
        <cdr:cNvPr id="1024005" name="Text Box 5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383675" y="3192934"/>
          <a:ext cx="299569" cy="140917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/>
        </a:solidFill>
        <a:ln xmlns:a="http://schemas.openxmlformats.org/drawingml/2006/main" w="1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vertOverflow="clip" wrap="none" lIns="0" tIns="0" rIns="0" bIns="0" anchor="t" upright="1">
          <a:spAutoFit/>
        </a:bodyPr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050" b="1" i="0" strike="noStrike">
              <a:solidFill>
                <a:schemeClr val="accent5"/>
              </a:solidFill>
              <a:latin typeface="Arial"/>
              <a:cs typeface="Arial"/>
            </a:rPr>
            <a:t>2212</a:t>
          </a:r>
        </a:p>
      </cdr:txBody>
    </cdr:sp>
  </cdr:relSizeAnchor>
  <cdr:relSizeAnchor xmlns:cdr="http://schemas.openxmlformats.org/drawingml/2006/chartDrawing">
    <cdr:from>
      <cdr:x>0.6097</cdr:x>
      <cdr:y>0.53739</cdr:y>
    </cdr:from>
    <cdr:to>
      <cdr:x>0.70409</cdr:x>
      <cdr:y>0.56886</cdr:y>
    </cdr:to>
    <cdr:sp macro="" textlink="">
      <cdr:nvSpPr>
        <cdr:cNvPr id="1024006" name="Text Box 6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342801" y="3153082"/>
          <a:ext cx="827150" cy="184666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/>
        </a:solidFill>
        <a:ln xmlns:a="http://schemas.openxmlformats.org/drawingml/2006/main" w="1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vertOverflow="clip" wrap="none" lIns="0" tIns="0" rIns="0" bIns="0" anchor="t" upright="1">
          <a:spAutoFit/>
        </a:bodyPr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200" b="1" i="0" strike="noStrike" dirty="0">
              <a:solidFill>
                <a:srgbClr val="FF0000"/>
              </a:solidFill>
              <a:latin typeface="Arial"/>
              <a:cs typeface="Arial"/>
            </a:rPr>
            <a:t>RRP Nb</a:t>
          </a:r>
          <a:r>
            <a:rPr lang="en-US" sz="1200" b="1" i="0" strike="noStrike" baseline="-25000" dirty="0">
              <a:solidFill>
                <a:srgbClr val="FF0000"/>
              </a:solidFill>
              <a:latin typeface="Arial"/>
              <a:cs typeface="Arial"/>
            </a:rPr>
            <a:t>3</a:t>
          </a:r>
          <a:r>
            <a:rPr lang="en-US" sz="1200" b="1" i="0" strike="noStrike" dirty="0">
              <a:solidFill>
                <a:srgbClr val="FF0000"/>
              </a:solidFill>
              <a:latin typeface="Arial"/>
              <a:cs typeface="Arial"/>
            </a:rPr>
            <a:t>Sn</a:t>
          </a:r>
        </a:p>
      </cdr:txBody>
    </cdr:sp>
  </cdr:relSizeAnchor>
  <cdr:relSizeAnchor xmlns:cdr="http://schemas.openxmlformats.org/drawingml/2006/chartDrawing">
    <cdr:from>
      <cdr:x>0.31129</cdr:x>
      <cdr:y>0.53261</cdr:y>
    </cdr:from>
    <cdr:to>
      <cdr:x>0.40806</cdr:x>
      <cdr:y>0.56408</cdr:y>
    </cdr:to>
    <cdr:sp macro="" textlink="">
      <cdr:nvSpPr>
        <cdr:cNvPr id="1024009" name="Text Box 9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727838" y="3125036"/>
          <a:ext cx="847988" cy="184666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/>
        </a:solidFill>
        <a:ln xmlns:a="http://schemas.openxmlformats.org/drawingml/2006/main" w="1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vertOverflow="clip" wrap="none" lIns="0" tIns="0" rIns="0" bIns="0" anchor="t" upright="1">
          <a:spAutoFit/>
        </a:bodyPr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en-US" sz="1200" b="1" i="0" strike="noStrike" dirty="0" err="1">
              <a:solidFill>
                <a:schemeClr val="accent3">
                  <a:lumMod val="75000"/>
                </a:schemeClr>
              </a:solidFill>
              <a:latin typeface="Arial"/>
              <a:cs typeface="Arial"/>
            </a:rPr>
            <a:t>Nb-Ti</a:t>
          </a:r>
          <a:r>
            <a:rPr lang="en-US" sz="1200" b="1" i="0" strike="noStrike" dirty="0">
              <a:solidFill>
                <a:schemeClr val="accent3">
                  <a:lumMod val="75000"/>
                </a:schemeClr>
              </a:solidFill>
              <a:latin typeface="Arial"/>
              <a:cs typeface="Arial"/>
            </a:rPr>
            <a:t>, 1.9 </a:t>
          </a:r>
          <a:r>
            <a:rPr lang="en-US" sz="1200" b="1" i="0" strike="noStrike" baseline="0" dirty="0">
              <a:solidFill>
                <a:schemeClr val="accent3">
                  <a:lumMod val="75000"/>
                </a:schemeClr>
              </a:solidFill>
              <a:latin typeface="Arial"/>
              <a:cs typeface="Arial"/>
            </a:rPr>
            <a:t>K</a:t>
          </a:r>
          <a:endParaRPr lang="en-US" sz="1200" b="1" i="0" strike="noStrike" dirty="0">
            <a:solidFill>
              <a:schemeClr val="accent3">
                <a:lumMod val="75000"/>
              </a:schemeClr>
            </a:solidFill>
            <a:latin typeface="Arial"/>
            <a:cs typeface="Arial"/>
          </a:endParaRPr>
        </a:p>
      </cdr:txBody>
    </cdr:sp>
  </cdr:relSizeAnchor>
  <cdr:relSizeAnchor xmlns:cdr="http://schemas.openxmlformats.org/drawingml/2006/chartDrawing">
    <cdr:from>
      <cdr:x>0.50847</cdr:x>
      <cdr:y>0.11142</cdr:y>
    </cdr:from>
    <cdr:to>
      <cdr:x>0.54089</cdr:x>
      <cdr:y>0.16916</cdr:y>
    </cdr:to>
    <cdr:sp macro="" textlink="">
      <cdr:nvSpPr>
        <cdr:cNvPr id="11" name="Line 4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 flipH="1">
          <a:off x="3903618" y="665425"/>
          <a:ext cx="248893" cy="344833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25400">
          <a:solidFill>
            <a:schemeClr val="accent6"/>
          </a:solidFill>
          <a:round/>
          <a:headEnd/>
          <a:tailEnd type="triangle" w="med" len="med"/>
        </a:ln>
        <a:effectLst xmlns:a="http://schemas.openxmlformats.org/drawingml/2006/main">
          <a:outerShdw blurRad="50800" dist="38100" dir="5400000" algn="t" rotWithShape="0">
            <a:prstClr val="black">
              <a:alpha val="40000"/>
            </a:prstClr>
          </a:outerShdw>
        </a:effectLst>
      </cdr:spPr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0.32754</cdr:x>
      <cdr:y>0.56388</cdr:y>
    </cdr:from>
    <cdr:to>
      <cdr:x>0.38028</cdr:x>
      <cdr:y>0.6358</cdr:y>
    </cdr:to>
    <cdr:pic>
      <cdr:nvPicPr>
        <cdr:cNvPr id="15" name="Picture 14" descr="160w-x90-bse11-10ovwstrand2-hr01487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1"/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2514574" y="3367591"/>
          <a:ext cx="404893" cy="429519"/>
        </a:xfrm>
        <a:prstGeom xmlns:a="http://schemas.openxmlformats.org/drawingml/2006/main" prst="rect">
          <a:avLst/>
        </a:prstGeom>
        <a:noFill xmlns:a="http://schemas.openxmlformats.org/drawingml/2006/main"/>
        <a:effectLst xmlns:a="http://schemas.openxmlformats.org/drawingml/2006/main">
          <a:outerShdw blurRad="50800" dist="38100" dir="2700000" algn="tl" rotWithShape="0">
            <a:prstClr val="black">
              <a:alpha val="40000"/>
            </a:prstClr>
          </a:outerShdw>
        </a:effectLst>
      </cdr:spPr>
    </cdr:pic>
  </cdr:relSizeAnchor>
  <cdr:relSizeAnchor xmlns:cdr="http://schemas.openxmlformats.org/drawingml/2006/chartDrawing">
    <cdr:from>
      <cdr:x>0.21995</cdr:x>
      <cdr:y>0.65086</cdr:y>
    </cdr:from>
    <cdr:to>
      <cdr:x>0.50844</cdr:x>
      <cdr:y>0.7754</cdr:y>
    </cdr:to>
    <cdr:sp macro="" textlink="">
      <cdr:nvSpPr>
        <cdr:cNvPr id="16" name="Rectangle 15"/>
        <cdr:cNvSpPr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927413" y="3818840"/>
          <a:ext cx="2528046" cy="730726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lumMod val="95000"/>
            <a:alpha val="50195"/>
          </a:schemeClr>
        </a:solidFill>
        <a:ln xmlns:a="http://schemas.openxmlformats.org/drawingml/2006/main" w="9525" algn="ctr">
          <a:noFill/>
          <a:miter lim="800000"/>
          <a:headEnd/>
          <a:tailEnd/>
        </a:ln>
      </cdr:spPr>
      <cdr:txBody>
        <a:bodyPr xmlns:a="http://schemas.openxmlformats.org/drawingml/2006/main" wrap="square" lIns="0" tIns="0" rIns="0" bIns="0">
          <a:noAutofit/>
        </a:bodyPr>
        <a:lstStyle xmlns:a="http://schemas.openxmlformats.org/drawingml/2006/main">
          <a:defPPr>
            <a:defRPr lang="en-US"/>
          </a:defPPr>
          <a:lvl1pPr algn="r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1pPr>
          <a:lvl2pPr marL="457200" algn="r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2pPr>
          <a:lvl3pPr marL="914400" algn="r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3pPr>
          <a:lvl4pPr marL="1371600" algn="r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4pPr>
          <a:lvl5pPr marL="1828800" algn="r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5pPr>
          <a:lvl6pPr marL="2286000" algn="l" defTabSz="914400" rtl="0" eaLnBrk="1" latinLnBrk="0" hangingPunct="1"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6pPr>
          <a:lvl7pPr marL="2743200" algn="l" defTabSz="914400" rtl="0" eaLnBrk="1" latinLnBrk="0" hangingPunct="1"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7pPr>
          <a:lvl8pPr marL="3200400" algn="l" defTabSz="914400" rtl="0" eaLnBrk="1" latinLnBrk="0" hangingPunct="1"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8pPr>
          <a:lvl9pPr marL="3657600" algn="l" defTabSz="914400" rtl="0" eaLnBrk="1" latinLnBrk="0" hangingPunct="1"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9pPr>
        </a:lstStyle>
        <a:p xmlns:a="http://schemas.openxmlformats.org/drawingml/2006/main">
          <a:pPr algn="ctr">
            <a:spcBef>
              <a:spcPct val="50000"/>
            </a:spcBef>
          </a:pPr>
          <a:r>
            <a:rPr lang="en-US" sz="1200" i="0" dirty="0">
              <a:solidFill>
                <a:srgbClr val="002060"/>
              </a:solidFill>
            </a:rPr>
            <a:t>Maximal J</a:t>
          </a:r>
          <a:r>
            <a:rPr lang="en-US" sz="1200" i="0" baseline="-25000" dirty="0">
              <a:solidFill>
                <a:srgbClr val="002060"/>
              </a:solidFill>
            </a:rPr>
            <a:t>E</a:t>
          </a:r>
          <a:r>
            <a:rPr lang="en-US" sz="1200" i="0" dirty="0">
              <a:solidFill>
                <a:srgbClr val="002060"/>
              </a:solidFill>
            </a:rPr>
            <a:t> for entire LHC Nb­Ti strand production (</a:t>
          </a:r>
          <a:r>
            <a:rPr lang="en-US" sz="1200" b="1" i="0" dirty="0">
              <a:solidFill>
                <a:srgbClr val="002060"/>
              </a:solidFill>
            </a:rPr>
            <a:t>–) </a:t>
          </a:r>
          <a:r>
            <a:rPr lang="en-US" sz="1200" i="0" dirty="0">
              <a:solidFill>
                <a:srgbClr val="002060"/>
              </a:solidFill>
            </a:rPr>
            <a:t>CERN-T. </a:t>
          </a:r>
          <a:r>
            <a:rPr lang="en-US" sz="1200" i="0" dirty="0" err="1">
              <a:solidFill>
                <a:srgbClr val="002060"/>
              </a:solidFill>
            </a:rPr>
            <a:t>Boutboul</a:t>
          </a:r>
          <a:r>
            <a:rPr lang="en-US" sz="1200" i="0" dirty="0">
              <a:solidFill>
                <a:srgbClr val="002060"/>
              </a:solidFill>
            </a:rPr>
            <a:t> '07,  and (- -) &lt;5 T data from </a:t>
          </a:r>
          <a:r>
            <a:rPr lang="en-US" sz="1200" i="0" dirty="0" err="1">
              <a:solidFill>
                <a:srgbClr val="002060"/>
              </a:solidFill>
            </a:rPr>
            <a:t>Boutboul</a:t>
          </a:r>
          <a:r>
            <a:rPr lang="en-US" sz="1200" i="0" dirty="0">
              <a:solidFill>
                <a:srgbClr val="002060"/>
              </a:solidFill>
            </a:rPr>
            <a:t> et al. MT-19, IEEE-TASC’06)</a:t>
          </a:r>
        </a:p>
      </cdr:txBody>
    </cdr:sp>
  </cdr:relSizeAnchor>
  <cdr:relSizeAnchor xmlns:cdr="http://schemas.openxmlformats.org/drawingml/2006/chartDrawing">
    <cdr:from>
      <cdr:x>0.62306</cdr:x>
      <cdr:y>0.56853</cdr:y>
    </cdr:from>
    <cdr:to>
      <cdr:x>0.6758</cdr:x>
      <cdr:y>0.64071</cdr:y>
    </cdr:to>
    <cdr:pic>
      <cdr:nvPicPr>
        <cdr:cNvPr id="19" name="Picture 18" descr="160w-x90-rb12-8kV-strandovw-hr05279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2"/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4783288" y="3395389"/>
          <a:ext cx="404893" cy="431072"/>
        </a:xfrm>
        <a:prstGeom xmlns:a="http://schemas.openxmlformats.org/drawingml/2006/main" prst="rect">
          <a:avLst/>
        </a:prstGeom>
        <a:noFill xmlns:a="http://schemas.openxmlformats.org/drawingml/2006/main"/>
        <a:effectLst xmlns:a="http://schemas.openxmlformats.org/drawingml/2006/main">
          <a:outerShdw blurRad="50800" dist="38100" dir="2700000" algn="tl" rotWithShape="0">
            <a:prstClr val="black">
              <a:alpha val="40000"/>
            </a:prstClr>
          </a:outerShdw>
        </a:effectLst>
      </cdr:spPr>
    </cdr:pic>
  </cdr:relSizeAnchor>
  <cdr:relSizeAnchor xmlns:cdr="http://schemas.openxmlformats.org/drawingml/2006/chartDrawing">
    <cdr:from>
      <cdr:x>0.59437</cdr:x>
      <cdr:y>0.64647</cdr:y>
    </cdr:from>
    <cdr:to>
      <cdr:x>0.7202</cdr:x>
      <cdr:y>0.77236</cdr:y>
    </cdr:to>
    <cdr:sp macro="" textlink="">
      <cdr:nvSpPr>
        <cdr:cNvPr id="20" name="Rectangle 19"/>
        <cdr:cNvSpPr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208494" y="3793098"/>
          <a:ext cx="1102659" cy="738664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lumMod val="95000"/>
            <a:alpha val="50000"/>
          </a:schemeClr>
        </a:solidFill>
        <a:ln xmlns:a="http://schemas.openxmlformats.org/drawingml/2006/main" w="9525" algn="ctr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wrap="square" lIns="0" tIns="0" rIns="0" bIns="0">
          <a:spAutoFit/>
        </a:bodyPr>
        <a:lstStyle xmlns:a="http://schemas.openxmlformats.org/drawingml/2006/main">
          <a:defPPr>
            <a:defRPr lang="en-US"/>
          </a:defPPr>
          <a:lvl1pPr algn="r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1pPr>
          <a:lvl2pPr marL="457200" algn="r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2pPr>
          <a:lvl3pPr marL="914400" algn="r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3pPr>
          <a:lvl4pPr marL="1371600" algn="r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4pPr>
          <a:lvl5pPr marL="1828800" algn="r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5pPr>
          <a:lvl6pPr marL="2286000" algn="l" defTabSz="914400" rtl="0" eaLnBrk="1" latinLnBrk="0" hangingPunct="1"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6pPr>
          <a:lvl7pPr marL="2743200" algn="l" defTabSz="914400" rtl="0" eaLnBrk="1" latinLnBrk="0" hangingPunct="1"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7pPr>
          <a:lvl8pPr marL="3200400" algn="l" defTabSz="914400" rtl="0" eaLnBrk="1" latinLnBrk="0" hangingPunct="1"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8pPr>
          <a:lvl9pPr marL="3657600" algn="l" defTabSz="914400" rtl="0" eaLnBrk="1" latinLnBrk="0" hangingPunct="1"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9pPr>
        </a:lstStyle>
        <a:p xmlns:a="http://schemas.openxmlformats.org/drawingml/2006/main">
          <a:pPr algn="ctr">
            <a:spcBef>
              <a:spcPct val="50000"/>
            </a:spcBef>
            <a:defRPr/>
          </a:pPr>
          <a:r>
            <a:rPr lang="en-US" sz="1200" i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</a:rPr>
            <a:t>Compiled </a:t>
          </a:r>
          <a:r>
            <a:rPr lang="en-US" sz="1200" i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</a:rPr>
            <a:t>from ASC'02 and ICMC'03 papers (J. Parrell OI-ST</a:t>
          </a:r>
          <a:r>
            <a:rPr lang="en-US" sz="900" i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</a:rPr>
            <a:t>)</a:t>
          </a:r>
        </a:p>
      </cdr:txBody>
    </cdr:sp>
  </cdr:relSizeAnchor>
  <cdr:relSizeAnchor xmlns:cdr="http://schemas.openxmlformats.org/drawingml/2006/chartDrawing">
    <cdr:from>
      <cdr:x>0.8216</cdr:x>
      <cdr:y>0.56553</cdr:y>
    </cdr:from>
    <cdr:to>
      <cdr:x>0.87434</cdr:x>
      <cdr:y>0.63821</cdr:y>
    </cdr:to>
    <cdr:pic>
      <cdr:nvPicPr>
        <cdr:cNvPr id="21" name="Picture 20" descr="2212cs-160w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3"/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6307518" y="3377418"/>
          <a:ext cx="404893" cy="434057"/>
        </a:xfrm>
        <a:prstGeom xmlns:a="http://schemas.openxmlformats.org/drawingml/2006/main" prst="rect">
          <a:avLst/>
        </a:prstGeom>
        <a:noFill xmlns:a="http://schemas.openxmlformats.org/drawingml/2006/main"/>
        <a:effectLst xmlns:a="http://schemas.openxmlformats.org/drawingml/2006/main">
          <a:outerShdw blurRad="50800" dist="38100" dir="2700000" algn="tl" rotWithShape="0">
            <a:prstClr val="black">
              <a:alpha val="40000"/>
            </a:prstClr>
          </a:outerShdw>
        </a:effectLst>
      </cdr:spPr>
    </cdr:pic>
  </cdr:relSizeAnchor>
  <cdr:relSizeAnchor xmlns:cdr="http://schemas.openxmlformats.org/drawingml/2006/chartDrawing">
    <cdr:from>
      <cdr:x>0.76419</cdr:x>
      <cdr:y>0.64372</cdr:y>
    </cdr:from>
    <cdr:to>
      <cdr:x>0.92276</cdr:x>
      <cdr:y>0.76961</cdr:y>
    </cdr:to>
    <cdr:sp macro="" textlink="">
      <cdr:nvSpPr>
        <cdr:cNvPr id="22" name="Text Box 567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696635" y="3776963"/>
          <a:ext cx="1389530" cy="738664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lumMod val="95000"/>
            <a:alpha val="50195"/>
          </a:schemeClr>
        </a:solidFill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0" tIns="0" rIns="0" bIns="0">
          <a:spAutoFit/>
        </a:bodyPr>
        <a:lstStyle xmlns:a="http://schemas.openxmlformats.org/drawingml/2006/main">
          <a:defPPr>
            <a:defRPr lang="en-US"/>
          </a:defPPr>
          <a:lvl1pPr algn="r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1pPr>
          <a:lvl2pPr marL="457200" algn="r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2pPr>
          <a:lvl3pPr marL="914400" algn="r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3pPr>
          <a:lvl4pPr marL="1371600" algn="r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4pPr>
          <a:lvl5pPr marL="1828800" algn="r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5pPr>
          <a:lvl6pPr marL="2286000" algn="l" defTabSz="914400" rtl="0" eaLnBrk="1" latinLnBrk="0" hangingPunct="1"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6pPr>
          <a:lvl7pPr marL="2743200" algn="l" defTabSz="914400" rtl="0" eaLnBrk="1" latinLnBrk="0" hangingPunct="1"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7pPr>
          <a:lvl8pPr marL="3200400" algn="l" defTabSz="914400" rtl="0" eaLnBrk="1" latinLnBrk="0" hangingPunct="1"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8pPr>
          <a:lvl9pPr marL="3657600" algn="l" defTabSz="914400" rtl="0" eaLnBrk="1" latinLnBrk="0" hangingPunct="1"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9pPr>
        </a:lstStyle>
        <a:p xmlns:a="http://schemas.openxmlformats.org/drawingml/2006/main">
          <a:pPr algn="ctr">
            <a:spcBef>
              <a:spcPct val="50000"/>
            </a:spcBef>
          </a:pPr>
          <a:r>
            <a:rPr lang="en-US" sz="1200" b="1" i="1" dirty="0">
              <a:solidFill>
                <a:schemeClr val="accent5">
                  <a:lumMod val="75000"/>
                </a:schemeClr>
              </a:solidFill>
            </a:rPr>
            <a:t>427 filament OI-ST strand with Ag alloy outer sheath tested at NHMFL</a:t>
          </a:r>
        </a:p>
      </cdr:txBody>
    </cdr:sp>
  </cdr:relSizeAnchor>
  <cdr:relSizeAnchor xmlns:cdr="http://schemas.openxmlformats.org/drawingml/2006/chartDrawing">
    <cdr:from>
      <cdr:x>0.5569</cdr:x>
      <cdr:y>0.10489</cdr:y>
    </cdr:from>
    <cdr:to>
      <cdr:x>0.67212</cdr:x>
      <cdr:y>0.19931</cdr:y>
    </cdr:to>
    <cdr:sp macro="" textlink="">
      <cdr:nvSpPr>
        <cdr:cNvPr id="24" name="Text Box 56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880115" y="615432"/>
          <a:ext cx="1009697" cy="553998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alpha val="50000"/>
          </a:schemeClr>
        </a:solidFill>
        <a:ln xmlns:a="http://schemas.openxmlformats.org/drawingml/2006/main" w="9525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wrap="square" lIns="0" tIns="0" rIns="0" bIns="0">
          <a:spAutoFit/>
        </a:bodyPr>
        <a:lstStyle xmlns:a="http://schemas.openxmlformats.org/drawingml/2006/main">
          <a:defPPr>
            <a:defRPr lang="en-US"/>
          </a:defPPr>
          <a:lvl1pPr algn="r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1pPr>
          <a:lvl2pPr marL="457200" algn="r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2pPr>
          <a:lvl3pPr marL="914400" algn="r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3pPr>
          <a:lvl4pPr marL="1371600" algn="r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4pPr>
          <a:lvl5pPr marL="1828800" algn="r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5pPr>
          <a:lvl6pPr marL="2286000" algn="l" defTabSz="914400" rtl="0" eaLnBrk="1" latinLnBrk="0" hangingPunct="1"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6pPr>
          <a:lvl7pPr marL="2743200" algn="l" defTabSz="914400" rtl="0" eaLnBrk="1" latinLnBrk="0" hangingPunct="1"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7pPr>
          <a:lvl8pPr marL="3200400" algn="l" defTabSz="914400" rtl="0" eaLnBrk="1" latinLnBrk="0" hangingPunct="1"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8pPr>
          <a:lvl9pPr marL="3657600" algn="l" defTabSz="914400" rtl="0" eaLnBrk="1" latinLnBrk="0" hangingPunct="1"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9pPr>
        </a:lstStyle>
        <a:p xmlns:a="http://schemas.openxmlformats.org/drawingml/2006/main">
          <a:pPr algn="ctr">
            <a:spcBef>
              <a:spcPct val="50000"/>
            </a:spcBef>
            <a:defRPr/>
          </a:pPr>
          <a:r>
            <a:rPr lang="en-US" sz="1200" i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</a:rPr>
            <a:t>SuperPower "Turbo" Double Layer Tape</a:t>
          </a:r>
        </a:p>
      </cdr:txBody>
    </cdr:sp>
  </cdr:relSizeAnchor>
  <cdr:relSizeAnchor xmlns:cdr="http://schemas.openxmlformats.org/drawingml/2006/chartDrawing">
    <cdr:from>
      <cdr:x>0.81739</cdr:x>
      <cdr:y>0.89665</cdr:y>
    </cdr:from>
    <cdr:to>
      <cdr:x>0.98473</cdr:x>
      <cdr:y>0.99033</cdr:y>
    </cdr:to>
    <cdr:pic>
      <cdr:nvPicPr>
        <cdr:cNvPr id="25" name="Picture 24" descr="ASC@NHMFL@FSU-Horizontal-perspembb-fog-512w.jpg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4"/>
        <a:stretch xmlns:a="http://schemas.openxmlformats.org/drawingml/2006/main">
          <a:fillRect/>
        </a:stretch>
      </cdr:blipFill>
      <cdr:spPr>
        <a:xfrm xmlns:a="http://schemas.openxmlformats.org/drawingml/2006/main">
          <a:off x="5944721" y="4798411"/>
          <a:ext cx="1217031" cy="501327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0.33177</cdr:x>
      <cdr:y>0.40367</cdr:y>
    </cdr:from>
    <cdr:to>
      <cdr:x>0.3398</cdr:x>
      <cdr:y>0.51249</cdr:y>
    </cdr:to>
    <cdr:sp macro="" textlink="">
      <cdr:nvSpPr>
        <cdr:cNvPr id="30" name="Line 4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 flipV="1">
          <a:off x="2907322" y="2368499"/>
          <a:ext cx="70339" cy="638470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25400">
          <a:solidFill>
            <a:srgbClr val="006600"/>
          </a:solidFill>
          <a:round/>
          <a:headEnd/>
          <a:tailEnd type="triangle" w="med" len="med"/>
        </a:ln>
        <a:effectLst xmlns:a="http://schemas.openxmlformats.org/drawingml/2006/main">
          <a:outerShdw blurRad="50800" dist="38100" dir="5400000" algn="t" rotWithShape="0">
            <a:prstClr val="black">
              <a:alpha val="40000"/>
            </a:prstClr>
          </a:outerShdw>
        </a:effectLst>
      </cdr:spPr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pPr marL="0" indent="0"/>
          <a:endParaRPr lang="en-US" sz="1100">
            <a:latin typeface="+mn-lt"/>
            <a:ea typeface="+mn-ea"/>
            <a:cs typeface="+mn-cs"/>
          </a:endParaRPr>
        </a:p>
      </cdr:txBody>
    </cdr:sp>
  </cdr:relSizeAnchor>
  <cdr:relSizeAnchor xmlns:cdr="http://schemas.openxmlformats.org/drawingml/2006/chartDrawing">
    <cdr:from>
      <cdr:x>0.84598</cdr:x>
      <cdr:y>0.45312</cdr:y>
    </cdr:from>
    <cdr:to>
      <cdr:x>0.84798</cdr:x>
      <cdr:y>0.52423</cdr:y>
    </cdr:to>
    <cdr:sp macro="" textlink="">
      <cdr:nvSpPr>
        <cdr:cNvPr id="31" name="Line 4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 flipH="1" flipV="1">
          <a:off x="6494696" y="2706093"/>
          <a:ext cx="15344" cy="424728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25400">
          <a:solidFill>
            <a:schemeClr val="accent5">
              <a:lumMod val="75000"/>
            </a:schemeClr>
          </a:solidFill>
          <a:round/>
          <a:headEnd/>
          <a:tailEnd type="triangle" w="med" len="med"/>
        </a:ln>
        <a:effectLst xmlns:a="http://schemas.openxmlformats.org/drawingml/2006/main">
          <a:outerShdw blurRad="50800" dist="38100" dir="5400000" algn="t" rotWithShape="0">
            <a:prstClr val="black">
              <a:alpha val="40000"/>
            </a:prstClr>
          </a:outerShdw>
        </a:effectLst>
      </cdr:spPr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pPr marL="0" indent="0"/>
          <a:endParaRPr lang="en-US" sz="1100">
            <a:latin typeface="+mn-lt"/>
            <a:ea typeface="+mn-ea"/>
            <a:cs typeface="+mn-cs"/>
          </a:endParaRPr>
        </a:p>
      </cdr:txBody>
    </cdr:sp>
  </cdr:relSizeAnchor>
  <cdr:relSizeAnchor xmlns:cdr="http://schemas.openxmlformats.org/drawingml/2006/chartDrawing">
    <cdr:from>
      <cdr:x>0.54834</cdr:x>
      <cdr:y>0.48723</cdr:y>
    </cdr:from>
    <cdr:to>
      <cdr:x>0.61727</cdr:x>
      <cdr:y>0.52787</cdr:y>
    </cdr:to>
    <cdr:sp macro="" textlink="">
      <cdr:nvSpPr>
        <cdr:cNvPr id="32" name="Line 4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 flipH="1" flipV="1">
          <a:off x="4209718" y="2909838"/>
          <a:ext cx="529177" cy="242700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25400">
          <a:solidFill>
            <a:srgbClr val="FF0000"/>
          </a:solidFill>
          <a:round/>
          <a:headEnd/>
          <a:tailEnd type="triangle" w="med" len="med"/>
        </a:ln>
        <a:effectLst xmlns:a="http://schemas.openxmlformats.org/drawingml/2006/main">
          <a:outerShdw blurRad="50800" dist="38100" dir="5400000" algn="t" rotWithShape="0">
            <a:prstClr val="black">
              <a:alpha val="40000"/>
            </a:prstClr>
          </a:outerShdw>
        </a:effectLst>
      </cdr:spPr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pPr marL="0" indent="0"/>
          <a:endParaRPr lang="en-US" sz="1200">
            <a:solidFill>
              <a:srgbClr val="FF0000"/>
            </a:solidFill>
            <a:latin typeface="+mn-lt"/>
            <a:ea typeface="+mn-ea"/>
            <a:cs typeface="+mn-cs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2"/>
            <a:ext cx="2925137" cy="5342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42" tIns="46119" rIns="92242" bIns="46119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1802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8362" y="2"/>
            <a:ext cx="2925136" cy="5342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42" tIns="46119" rIns="92242" bIns="4611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802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08280"/>
            <a:ext cx="2925137" cy="5342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42" tIns="46119" rIns="92242" bIns="46119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1802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8362" y="9408280"/>
            <a:ext cx="2925136" cy="5342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42" tIns="46119" rIns="92242" bIns="4611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000D736-0EEE-4A2C-86F9-FB6127EF9E8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3180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09294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1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2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3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9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7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2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3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2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20750" y="747713"/>
            <a:ext cx="4965700" cy="3725862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2625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595" y="4723335"/>
            <a:ext cx="5452776" cy="44722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389" tIns="46194" rIns="92389" bIns="46194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74456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2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20750" y="747713"/>
            <a:ext cx="4965700" cy="3725862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2625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595" y="4723335"/>
            <a:ext cx="5452776" cy="44722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389" tIns="46194" rIns="92389" bIns="46194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39524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27100" y="747713"/>
            <a:ext cx="4973638" cy="373062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035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2629" y="4730134"/>
            <a:ext cx="5461024" cy="448024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342" tIns="46171" rIns="92342" bIns="46171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35643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27100" y="747713"/>
            <a:ext cx="4973638" cy="373062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1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2629" y="4730134"/>
            <a:ext cx="5461024" cy="448024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342" tIns="46171" rIns="92342" bIns="46171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135147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22338" y="746125"/>
            <a:ext cx="4967287" cy="37274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1197" y="4723335"/>
            <a:ext cx="5449570" cy="447381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186" tIns="46092" rIns="92186" bIns="46092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0478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3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702368" y="9174138"/>
            <a:ext cx="2832377" cy="48293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8377" tIns="44188" rIns="88377" bIns="44188"/>
          <a:lstStyle/>
          <a:p>
            <a:fld id="{F00320DA-F85C-4F86-B0EA-1E3EB69762D3}" type="slidenum">
              <a:rPr lang="en-US" smtClean="0">
                <a:solidFill>
                  <a:srgbClr val="C0504D"/>
                </a:solidFill>
              </a:rPr>
              <a:pPr/>
              <a:t>23</a:t>
            </a:fld>
            <a:endParaRPr lang="en-US" dirty="0" smtClean="0">
              <a:solidFill>
                <a:srgbClr val="C0504D"/>
              </a:solidFill>
            </a:endParaRPr>
          </a:p>
        </p:txBody>
      </p:sp>
      <p:sp>
        <p:nvSpPr>
          <p:cNvPr id="187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55663" y="725488"/>
            <a:ext cx="4826000" cy="3621087"/>
          </a:xfrm>
          <a:prstGeom prst="rect">
            <a:avLst/>
          </a:prstGeom>
          <a:ln/>
        </p:spPr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53627" y="4587908"/>
            <a:ext cx="5229004" cy="4346437"/>
          </a:xfrm>
          <a:prstGeom prst="rect">
            <a:avLst/>
          </a:prstGeom>
          <a:noFill/>
        </p:spPr>
        <p:txBody>
          <a:bodyPr lIns="88377" tIns="44188" rIns="88377" bIns="44188"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15310175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3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22338" y="746125"/>
            <a:ext cx="4967287" cy="37274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36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1197" y="4723335"/>
            <a:ext cx="5449570" cy="447381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186" tIns="46092" rIns="92186" bIns="46092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136873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3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702368" y="9174138"/>
            <a:ext cx="2832377" cy="48293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8377" tIns="44188" rIns="88377" bIns="44188"/>
          <a:lstStyle/>
          <a:p>
            <a:fld id="{F00320DA-F85C-4F86-B0EA-1E3EB69762D3}" type="slidenum">
              <a:rPr lang="en-US" smtClean="0">
                <a:solidFill>
                  <a:srgbClr val="C0504D"/>
                </a:solidFill>
              </a:rPr>
              <a:pPr/>
              <a:t>28</a:t>
            </a:fld>
            <a:endParaRPr lang="en-US" dirty="0" smtClean="0">
              <a:solidFill>
                <a:srgbClr val="C0504D"/>
              </a:solidFill>
            </a:endParaRPr>
          </a:p>
        </p:txBody>
      </p:sp>
      <p:sp>
        <p:nvSpPr>
          <p:cNvPr id="187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55663" y="725488"/>
            <a:ext cx="4826000" cy="3621087"/>
          </a:xfrm>
          <a:prstGeom prst="rect">
            <a:avLst/>
          </a:prstGeom>
          <a:ln/>
        </p:spPr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53627" y="4587908"/>
            <a:ext cx="5229004" cy="4346437"/>
          </a:xfrm>
          <a:prstGeom prst="rect">
            <a:avLst/>
          </a:prstGeom>
          <a:noFill/>
        </p:spPr>
        <p:txBody>
          <a:bodyPr lIns="88377" tIns="44188" rIns="88377" bIns="44188"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92664177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3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702368" y="9174138"/>
            <a:ext cx="2832377" cy="48293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8377" tIns="44188" rIns="88377" bIns="44188"/>
          <a:lstStyle/>
          <a:p>
            <a:fld id="{F00320DA-F85C-4F86-B0EA-1E3EB69762D3}" type="slidenum">
              <a:rPr lang="en-US" smtClean="0">
                <a:solidFill>
                  <a:srgbClr val="C0504D"/>
                </a:solidFill>
              </a:rPr>
              <a:pPr/>
              <a:t>29</a:t>
            </a:fld>
            <a:endParaRPr lang="en-US" dirty="0" smtClean="0">
              <a:solidFill>
                <a:srgbClr val="C0504D"/>
              </a:solidFill>
            </a:endParaRPr>
          </a:p>
        </p:txBody>
      </p:sp>
      <p:sp>
        <p:nvSpPr>
          <p:cNvPr id="187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55663" y="725488"/>
            <a:ext cx="4826000" cy="3621087"/>
          </a:xfrm>
          <a:prstGeom prst="rect">
            <a:avLst/>
          </a:prstGeom>
          <a:ln/>
        </p:spPr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53627" y="4587908"/>
            <a:ext cx="5229004" cy="4346437"/>
          </a:xfrm>
          <a:prstGeom prst="rect">
            <a:avLst/>
          </a:prstGeom>
          <a:noFill/>
        </p:spPr>
        <p:txBody>
          <a:bodyPr lIns="88377" tIns="44188" rIns="88377" bIns="44188"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57953426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3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702368" y="9174138"/>
            <a:ext cx="2832377" cy="48293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8377" tIns="44188" rIns="88377" bIns="44188"/>
          <a:lstStyle/>
          <a:p>
            <a:fld id="{F00320DA-F85C-4F86-B0EA-1E3EB69762D3}" type="slidenum">
              <a:rPr lang="en-US" smtClean="0">
                <a:solidFill>
                  <a:srgbClr val="C0504D"/>
                </a:solidFill>
              </a:rPr>
              <a:pPr/>
              <a:t>30</a:t>
            </a:fld>
            <a:endParaRPr lang="en-US" dirty="0" smtClean="0">
              <a:solidFill>
                <a:srgbClr val="C0504D"/>
              </a:solidFill>
            </a:endParaRPr>
          </a:p>
        </p:txBody>
      </p:sp>
      <p:sp>
        <p:nvSpPr>
          <p:cNvPr id="187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55663" y="725488"/>
            <a:ext cx="4826000" cy="3621087"/>
          </a:xfrm>
          <a:prstGeom prst="rect">
            <a:avLst/>
          </a:prstGeom>
          <a:ln/>
        </p:spPr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53627" y="4587908"/>
            <a:ext cx="5229004" cy="4346437"/>
          </a:xfrm>
          <a:prstGeom prst="rect">
            <a:avLst/>
          </a:prstGeom>
          <a:noFill/>
        </p:spPr>
        <p:txBody>
          <a:bodyPr lIns="88377" tIns="44188" rIns="88377" bIns="44188"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47997853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3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702368" y="9174138"/>
            <a:ext cx="2832377" cy="48293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8377" tIns="44188" rIns="88377" bIns="44188"/>
          <a:lstStyle/>
          <a:p>
            <a:fld id="{F00320DA-F85C-4F86-B0EA-1E3EB69762D3}" type="slidenum">
              <a:rPr lang="en-US" smtClean="0">
                <a:solidFill>
                  <a:srgbClr val="C0504D"/>
                </a:solidFill>
              </a:rPr>
              <a:pPr/>
              <a:t>34</a:t>
            </a:fld>
            <a:endParaRPr lang="en-US" dirty="0" smtClean="0">
              <a:solidFill>
                <a:srgbClr val="C0504D"/>
              </a:solidFill>
            </a:endParaRPr>
          </a:p>
        </p:txBody>
      </p:sp>
      <p:sp>
        <p:nvSpPr>
          <p:cNvPr id="187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55663" y="725488"/>
            <a:ext cx="4826000" cy="3621087"/>
          </a:xfrm>
          <a:prstGeom prst="rect">
            <a:avLst/>
          </a:prstGeom>
          <a:ln/>
        </p:spPr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53627" y="4587908"/>
            <a:ext cx="5229004" cy="4346437"/>
          </a:xfrm>
          <a:prstGeom prst="rect">
            <a:avLst/>
          </a:prstGeom>
          <a:noFill/>
        </p:spPr>
        <p:txBody>
          <a:bodyPr lIns="88377" tIns="44188" rIns="88377" bIns="44188"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6873036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7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27100" y="747713"/>
            <a:ext cx="4973638" cy="373062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175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2629" y="4730134"/>
            <a:ext cx="5461024" cy="448024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342" tIns="46171" rIns="92342" bIns="46171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325395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2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20750" y="747713"/>
            <a:ext cx="4965700" cy="3725862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2625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595" y="4723335"/>
            <a:ext cx="5452776" cy="44722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389" tIns="46194" rIns="92389" bIns="46194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345279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079500" y="863600"/>
            <a:ext cx="4652963" cy="3490913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4443" y="4705740"/>
            <a:ext cx="4986357" cy="447541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3235" tIns="46618" rIns="93235" bIns="46618"/>
          <a:lstStyle/>
          <a:p>
            <a:pPr>
              <a:spcBef>
                <a:spcPct val="0"/>
              </a:spcBef>
            </a:pPr>
            <a:endParaRPr lang="de-DE" sz="2400"/>
          </a:p>
        </p:txBody>
      </p:sp>
    </p:spTree>
    <p:extLst>
      <p:ext uri="{BB962C8B-B14F-4D97-AF65-F5344CB8AC3E}">
        <p14:creationId xmlns:p14="http://schemas.microsoft.com/office/powerpoint/2010/main" val="51712395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079500" y="863600"/>
            <a:ext cx="4652963" cy="3490913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4443" y="4705740"/>
            <a:ext cx="4986357" cy="447541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3235" tIns="46618" rIns="93235" bIns="46618"/>
          <a:lstStyle/>
          <a:p>
            <a:pPr>
              <a:spcBef>
                <a:spcPct val="0"/>
              </a:spcBef>
            </a:pPr>
            <a:endParaRPr lang="de-DE" sz="2400"/>
          </a:p>
        </p:txBody>
      </p:sp>
    </p:spTree>
    <p:extLst>
      <p:ext uri="{BB962C8B-B14F-4D97-AF65-F5344CB8AC3E}">
        <p14:creationId xmlns:p14="http://schemas.microsoft.com/office/powerpoint/2010/main" val="411300608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68400" y="1241425"/>
            <a:ext cx="4475163" cy="33575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1040" y="4784727"/>
            <a:ext cx="5449887" cy="3914775"/>
          </a:xfrm>
          <a:prstGeom prst="rect">
            <a:avLst/>
          </a:prstGeom>
        </p:spPr>
        <p:txBody>
          <a:bodyPr lIns="91426" tIns="45713" rIns="91426" bIns="45713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047424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008063" y="838200"/>
            <a:ext cx="4522787" cy="3392488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3731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69733" y="4592534"/>
            <a:ext cx="4796794" cy="4063954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517" tIns="45258" rIns="90517" bIns="45258"/>
          <a:lstStyle/>
          <a:p>
            <a:pPr>
              <a:spcBef>
                <a:spcPct val="0"/>
              </a:spcBef>
            </a:pPr>
            <a:endParaRPr lang="en-GB" sz="2300"/>
          </a:p>
        </p:txBody>
      </p:sp>
    </p:spTree>
    <p:extLst>
      <p:ext uri="{BB962C8B-B14F-4D97-AF65-F5344CB8AC3E}">
        <p14:creationId xmlns:p14="http://schemas.microsoft.com/office/powerpoint/2010/main" val="290369770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4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22338" y="746125"/>
            <a:ext cx="4967287" cy="37274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144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1197" y="4723335"/>
            <a:ext cx="5449570" cy="447381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176" tIns="46088" rIns="92176" bIns="46088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7403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1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22338" y="746125"/>
            <a:ext cx="4967287" cy="37274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3711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0224" y="4724230"/>
            <a:ext cx="5451523" cy="4472354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388" tIns="46193" rIns="92388" bIns="46193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74945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4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22338" y="746125"/>
            <a:ext cx="4967287" cy="37274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144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1197" y="4723335"/>
            <a:ext cx="5449570" cy="447381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176" tIns="46088" rIns="92176" bIns="46088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555209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2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20750" y="747713"/>
            <a:ext cx="4965700" cy="3725862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2625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595" y="4723335"/>
            <a:ext cx="5452776" cy="44722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389" tIns="46194" rIns="92389" bIns="46194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912012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65864" y="9456940"/>
            <a:ext cx="2958842" cy="498182"/>
          </a:xfrm>
          <a:prstGeom prst="rect">
            <a:avLst/>
          </a:prstGeom>
          <a:noFill/>
        </p:spPr>
        <p:txBody>
          <a:bodyPr lIns="91581" tIns="45791" rIns="91581" bIns="45791"/>
          <a:lstStyle>
            <a:lvl1pPr defTabSz="917402" eaLnBrk="0" hangingPunct="0">
              <a:defRPr sz="2000" b="1">
                <a:solidFill>
                  <a:schemeClr val="accent2"/>
                </a:solidFill>
                <a:latin typeface="Verdana" pitchFamily="34" charset="0"/>
              </a:defRPr>
            </a:lvl1pPr>
            <a:lvl2pPr marL="744097" indent="-286191" defTabSz="917402" eaLnBrk="0" hangingPunct="0">
              <a:defRPr sz="2000" b="1">
                <a:solidFill>
                  <a:schemeClr val="accent2"/>
                </a:solidFill>
                <a:latin typeface="Verdana" pitchFamily="34" charset="0"/>
              </a:defRPr>
            </a:lvl2pPr>
            <a:lvl3pPr marL="1144765" indent="-228953" defTabSz="917402" eaLnBrk="0" hangingPunct="0">
              <a:defRPr sz="2000" b="1">
                <a:solidFill>
                  <a:schemeClr val="accent2"/>
                </a:solidFill>
                <a:latin typeface="Verdana" pitchFamily="34" charset="0"/>
              </a:defRPr>
            </a:lvl3pPr>
            <a:lvl4pPr marL="1602671" indent="-228953" defTabSz="917402" eaLnBrk="0" hangingPunct="0">
              <a:defRPr sz="2000" b="1">
                <a:solidFill>
                  <a:schemeClr val="accent2"/>
                </a:solidFill>
                <a:latin typeface="Verdana" pitchFamily="34" charset="0"/>
              </a:defRPr>
            </a:lvl4pPr>
            <a:lvl5pPr marL="2060577" indent="-228953" defTabSz="917402" eaLnBrk="0" hangingPunct="0">
              <a:defRPr sz="2000" b="1">
                <a:solidFill>
                  <a:schemeClr val="accent2"/>
                </a:solidFill>
                <a:latin typeface="Verdana" pitchFamily="34" charset="0"/>
              </a:defRPr>
            </a:lvl5pPr>
            <a:lvl6pPr marL="2518483" indent="-228953" defTabSz="917402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Verdana" pitchFamily="34" charset="0"/>
              </a:defRPr>
            </a:lvl6pPr>
            <a:lvl7pPr marL="2976388" indent="-228953" defTabSz="917402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Verdana" pitchFamily="34" charset="0"/>
              </a:defRPr>
            </a:lvl7pPr>
            <a:lvl8pPr marL="3434294" indent="-228953" defTabSz="917402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Verdana" pitchFamily="34" charset="0"/>
              </a:defRPr>
            </a:lvl8pPr>
            <a:lvl9pPr marL="3892201" indent="-228953" defTabSz="917402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Verdana" pitchFamily="34" charset="0"/>
              </a:defRPr>
            </a:lvl9pPr>
          </a:lstStyle>
          <a:p>
            <a:pPr eaLnBrk="1" hangingPunct="1"/>
            <a:fld id="{8FD27911-882F-4867-A529-B99E4F88EFA7}" type="slidenum">
              <a:rPr lang="en-GB" sz="1200" b="0">
                <a:solidFill>
                  <a:prstClr val="black"/>
                </a:solidFill>
                <a:latin typeface="Arial" pitchFamily="34" charset="0"/>
              </a:rPr>
              <a:pPr eaLnBrk="1" hangingPunct="1"/>
              <a:t>46</a:t>
            </a:fld>
            <a:endParaRPr lang="en-GB" sz="1200" b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7100" y="744538"/>
            <a:ext cx="4976813" cy="3733800"/>
          </a:xfrm>
          <a:prstGeom prst="rect">
            <a:avLst/>
          </a:prstGeom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416" y="4730170"/>
            <a:ext cx="5461024" cy="4480230"/>
          </a:xfrm>
          <a:prstGeom prst="rect">
            <a:avLst/>
          </a:prstGeom>
          <a:noFill/>
        </p:spPr>
        <p:txBody>
          <a:bodyPr lIns="91581" tIns="45791" rIns="91581" bIns="45791"/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4331683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68400" y="1241425"/>
            <a:ext cx="4475163" cy="33575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1040" y="4784727"/>
            <a:ext cx="5449887" cy="3914775"/>
          </a:xfrm>
          <a:prstGeom prst="rect">
            <a:avLst/>
          </a:prstGeom>
        </p:spPr>
        <p:txBody>
          <a:bodyPr lIns="91426" tIns="45713" rIns="91426" bIns="45713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793748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65890" y="9456914"/>
            <a:ext cx="2958799" cy="49831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736" tIns="45869" rIns="91736" bIns="45869"/>
          <a:lstStyle/>
          <a:p>
            <a:fld id="{0E29392D-200F-45B2-BA23-5ADD76CB78C7}" type="slidenum">
              <a:rPr lang="en-US" smtClean="0">
                <a:solidFill>
                  <a:srgbClr val="C0504D"/>
                </a:solidFill>
              </a:rPr>
              <a:pPr/>
              <a:t>47</a:t>
            </a:fld>
            <a:endParaRPr lang="en-US" dirty="0" smtClean="0">
              <a:solidFill>
                <a:srgbClr val="C0504D"/>
              </a:solidFill>
            </a:endParaRPr>
          </a:p>
        </p:txBody>
      </p:sp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7100" y="747713"/>
            <a:ext cx="4973638" cy="3730625"/>
          </a:xfrm>
          <a:prstGeom prst="rect">
            <a:avLst/>
          </a:prstGeom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2313" y="4730048"/>
            <a:ext cx="5461663" cy="4480093"/>
          </a:xfrm>
          <a:prstGeom prst="rect">
            <a:avLst/>
          </a:prstGeom>
          <a:noFill/>
        </p:spPr>
        <p:txBody>
          <a:bodyPr lIns="91736" tIns="45869" rIns="91736" bIns="45869"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90105268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32328" y="9386090"/>
            <a:ext cx="2928730" cy="496013"/>
          </a:xfrm>
          <a:prstGeom prst="rect">
            <a:avLst/>
          </a:prstGeom>
          <a:ln/>
        </p:spPr>
        <p:txBody>
          <a:bodyPr lIns="91581" tIns="45791" rIns="91581" bIns="45791"/>
          <a:lstStyle/>
          <a:p>
            <a:fld id="{376C2B1F-791F-4BED-BC96-E5B3393713AF}" type="slidenum">
              <a:rPr lang="en-GB">
                <a:solidFill>
                  <a:srgbClr val="C0504D"/>
                </a:solidFill>
              </a:rPr>
              <a:pPr/>
              <a:t>54</a:t>
            </a:fld>
            <a:endParaRPr lang="en-GB" dirty="0">
              <a:solidFill>
                <a:srgbClr val="C0504D"/>
              </a:solidFill>
            </a:endParaRPr>
          </a:p>
        </p:txBody>
      </p:sp>
      <p:sp>
        <p:nvSpPr>
          <p:cNvPr id="70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1225" y="739775"/>
            <a:ext cx="4941888" cy="3706813"/>
          </a:xfrm>
          <a:prstGeom prst="rect">
            <a:avLst/>
          </a:prstGeom>
          <a:ln/>
        </p:spPr>
      </p:sp>
      <p:sp>
        <p:nvSpPr>
          <p:cNvPr id="705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415" y="4693047"/>
            <a:ext cx="4960229" cy="4448217"/>
          </a:xfrm>
          <a:prstGeom prst="rect">
            <a:avLst/>
          </a:prstGeom>
        </p:spPr>
        <p:txBody>
          <a:bodyPr lIns="91581" tIns="45791" rIns="91581" bIns="45791"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8922777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32328" y="9386090"/>
            <a:ext cx="2928730" cy="496013"/>
          </a:xfrm>
          <a:prstGeom prst="rect">
            <a:avLst/>
          </a:prstGeom>
          <a:ln/>
        </p:spPr>
        <p:txBody>
          <a:bodyPr lIns="91581" tIns="45791" rIns="91581" bIns="45791"/>
          <a:lstStyle/>
          <a:p>
            <a:fld id="{71110A38-F556-4B39-9298-EAA24D21E69B}" type="slidenum">
              <a:rPr lang="en-GB"/>
              <a:pPr/>
              <a:t>55</a:t>
            </a:fld>
            <a:endParaRPr lang="en-GB" dirty="0"/>
          </a:p>
        </p:txBody>
      </p:sp>
      <p:sp>
        <p:nvSpPr>
          <p:cNvPr id="829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1225" y="739775"/>
            <a:ext cx="4941888" cy="3706813"/>
          </a:xfrm>
          <a:prstGeom prst="rect">
            <a:avLst/>
          </a:prstGeom>
          <a:ln/>
        </p:spPr>
      </p:sp>
      <p:sp>
        <p:nvSpPr>
          <p:cNvPr id="829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415" y="4693047"/>
            <a:ext cx="4960229" cy="4448217"/>
          </a:xfrm>
          <a:prstGeom prst="rect">
            <a:avLst/>
          </a:prstGeom>
        </p:spPr>
        <p:txBody>
          <a:bodyPr lIns="91581" tIns="45791" rIns="91581" bIns="45791"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7154729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66087" y="9457058"/>
            <a:ext cx="2958591" cy="498162"/>
          </a:xfrm>
          <a:prstGeom prst="rect">
            <a:avLst/>
          </a:prstGeom>
          <a:ln/>
        </p:spPr>
        <p:txBody>
          <a:bodyPr lIns="92351" tIns="46175" rIns="92351" bIns="46175"/>
          <a:lstStyle/>
          <a:p>
            <a:fld id="{1D63F9E1-8E3D-46A7-83F2-DD256BBFB5E3}" type="slidenum">
              <a:rPr lang="en-GB">
                <a:solidFill>
                  <a:srgbClr val="C0504D"/>
                </a:solidFill>
              </a:rPr>
              <a:pPr/>
              <a:t>61</a:t>
            </a:fld>
            <a:endParaRPr lang="en-GB">
              <a:solidFill>
                <a:srgbClr val="C0504D"/>
              </a:solidFill>
            </a:endParaRPr>
          </a:p>
        </p:txBody>
      </p:sp>
      <p:sp>
        <p:nvSpPr>
          <p:cNvPr id="770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7100" y="747713"/>
            <a:ext cx="4973638" cy="3730625"/>
          </a:xfrm>
          <a:prstGeom prst="rect">
            <a:avLst/>
          </a:prstGeom>
          <a:ln/>
        </p:spPr>
      </p:sp>
      <p:sp>
        <p:nvSpPr>
          <p:cNvPr id="770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2629" y="4730134"/>
            <a:ext cx="5461024" cy="4480247"/>
          </a:xfrm>
          <a:prstGeom prst="rect">
            <a:avLst/>
          </a:prstGeom>
        </p:spPr>
        <p:txBody>
          <a:bodyPr lIns="92351" tIns="46175" rIns="92351" bIns="46175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108616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2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23925" y="747713"/>
            <a:ext cx="4976813" cy="37338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2625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1026" y="4730132"/>
            <a:ext cx="5464237" cy="447864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545" tIns="46273" rIns="92545" bIns="46273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458537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22338" y="746125"/>
            <a:ext cx="4967287" cy="37274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29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1197" y="4723335"/>
            <a:ext cx="5449570" cy="447381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186" tIns="46092" rIns="92186" bIns="46092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602826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5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25513" y="747713"/>
            <a:ext cx="4976812" cy="37338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3854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1652" y="4731029"/>
            <a:ext cx="5462982" cy="447879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556" tIns="46278" rIns="92556" bIns="46278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1565568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9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25513" y="747713"/>
            <a:ext cx="4976812" cy="37338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3895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1652" y="4731029"/>
            <a:ext cx="5462982" cy="447879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556" tIns="46278" rIns="92556" bIns="46278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1951947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9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25513" y="747713"/>
            <a:ext cx="4976812" cy="37338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3895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1652" y="4731029"/>
            <a:ext cx="5462982" cy="447879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556" tIns="46278" rIns="92556" bIns="46278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518136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25513" y="747713"/>
            <a:ext cx="4976812" cy="37338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3875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1652" y="4731029"/>
            <a:ext cx="5462982" cy="447879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556" tIns="46278" rIns="92556" bIns="46278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62675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5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22338" y="746125"/>
            <a:ext cx="4967287" cy="37274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154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1197" y="4723335"/>
            <a:ext cx="5449570" cy="447381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186" tIns="46092" rIns="92186" bIns="46092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9670610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4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27100" y="747713"/>
            <a:ext cx="4973638" cy="373062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154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2629" y="4730134"/>
            <a:ext cx="5461024" cy="448024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342" tIns="46171" rIns="92342" bIns="46171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939149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2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852488" y="727075"/>
            <a:ext cx="4829175" cy="362267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2625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2089" y="4588529"/>
            <a:ext cx="5232080" cy="434457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9307" tIns="44653" rIns="89307" bIns="44653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325136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2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852488" y="727075"/>
            <a:ext cx="4829175" cy="362267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2625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2089" y="4588529"/>
            <a:ext cx="5232080" cy="434457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9307" tIns="44653" rIns="89307" bIns="44653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905506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2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852488" y="727075"/>
            <a:ext cx="4829175" cy="362267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2625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2089" y="4588529"/>
            <a:ext cx="5232080" cy="434457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9307" tIns="44653" rIns="89307" bIns="44653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51479153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8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20750" y="747713"/>
            <a:ext cx="4965700" cy="3725862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2584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595" y="4723335"/>
            <a:ext cx="5452776" cy="44722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389" tIns="46194" rIns="92389" bIns="46194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8521122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8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20750" y="747713"/>
            <a:ext cx="4965700" cy="3725862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2584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595" y="4723335"/>
            <a:ext cx="5452776" cy="44722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389" tIns="46194" rIns="92389" bIns="46194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4231281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57782" y="9443324"/>
            <a:ext cx="2952593" cy="49760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567" tIns="45785" rIns="91567" bIns="45785"/>
          <a:lstStyle/>
          <a:p>
            <a:fld id="{F0BE4CB4-8290-4942-AFDA-A79098CEF3F7}" type="slidenum">
              <a:rPr lang="en-US" smtClean="0">
                <a:solidFill>
                  <a:srgbClr val="C0504D"/>
                </a:solidFill>
              </a:rPr>
              <a:pPr/>
              <a:t>87</a:t>
            </a:fld>
            <a:endParaRPr lang="en-US" dirty="0" smtClean="0">
              <a:solidFill>
                <a:srgbClr val="C0504D"/>
              </a:solidFill>
            </a:endParaRPr>
          </a:p>
        </p:txBody>
      </p:sp>
      <p:sp>
        <p:nvSpPr>
          <p:cNvPr id="103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3925" y="747713"/>
            <a:ext cx="4965700" cy="3725862"/>
          </a:xfrm>
          <a:prstGeom prst="rect">
            <a:avLst/>
          </a:prstGeom>
          <a:ln/>
        </p:spPr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882" y="4723253"/>
            <a:ext cx="5450207" cy="4472064"/>
          </a:xfrm>
          <a:prstGeom prst="rect">
            <a:avLst/>
          </a:prstGeom>
          <a:noFill/>
        </p:spPr>
        <p:txBody>
          <a:bodyPr lIns="92085" tIns="46042" rIns="92085" bIns="46042"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605198122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3" name="Rectangle 7"/>
          <p:cNvSpPr txBox="1">
            <a:spLocks noGrp="1" noChangeArrowheads="1"/>
          </p:cNvSpPr>
          <p:nvPr/>
        </p:nvSpPr>
        <p:spPr bwMode="auto">
          <a:xfrm>
            <a:off x="3862554" y="9443321"/>
            <a:ext cx="2949411" cy="499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27" tIns="46163" rIns="92327" bIns="46163" anchor="b"/>
          <a:lstStyle/>
          <a:p>
            <a:pPr algn="r" defTabSz="923762"/>
            <a:fld id="{B92787CE-0D59-413C-8A63-67F62943B102}" type="slidenum">
              <a:rPr lang="en-US" sz="1200">
                <a:latin typeface="Times New Roman" pitchFamily="18" charset="0"/>
              </a:rPr>
              <a:pPr algn="r" defTabSz="923762"/>
              <a:t>88</a:t>
            </a:fld>
            <a:endParaRPr lang="en-US" sz="1200" dirty="0">
              <a:latin typeface="Times New Roman" pitchFamily="18" charset="0"/>
            </a:endParaRPr>
          </a:p>
        </p:txBody>
      </p:sp>
      <p:sp>
        <p:nvSpPr>
          <p:cNvPr id="105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3925" y="747713"/>
            <a:ext cx="4965700" cy="3725862"/>
          </a:xfrm>
          <a:prstGeom prst="rect">
            <a:avLst/>
          </a:prstGeom>
          <a:ln/>
        </p:spPr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880" y="4723251"/>
            <a:ext cx="5450207" cy="4472064"/>
          </a:xfrm>
          <a:prstGeom prst="rect">
            <a:avLst/>
          </a:prstGeom>
          <a:noFill/>
        </p:spPr>
        <p:txBody>
          <a:bodyPr lIns="93171" tIns="46585" rIns="93171" bIns="46585"/>
          <a:lstStyle/>
          <a:p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959539676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69" name="Rectangle 7"/>
          <p:cNvSpPr txBox="1">
            <a:spLocks noGrp="1" noChangeArrowheads="1"/>
          </p:cNvSpPr>
          <p:nvPr/>
        </p:nvSpPr>
        <p:spPr bwMode="auto">
          <a:xfrm>
            <a:off x="3862554" y="9443321"/>
            <a:ext cx="2949411" cy="499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27" tIns="46163" rIns="92327" bIns="46163" anchor="b"/>
          <a:lstStyle/>
          <a:p>
            <a:pPr algn="r" defTabSz="923762"/>
            <a:fld id="{9DC7A1D4-4613-47D6-9021-CB91C6F524FF}" type="slidenum">
              <a:rPr lang="en-US" sz="1200">
                <a:latin typeface="Times New Roman" pitchFamily="18" charset="0"/>
              </a:rPr>
              <a:pPr algn="r" defTabSz="923762"/>
              <a:t>89</a:t>
            </a:fld>
            <a:endParaRPr lang="en-US" sz="1200" dirty="0">
              <a:latin typeface="Times New Roman" pitchFamily="18" charset="0"/>
            </a:endParaRPr>
          </a:p>
        </p:txBody>
      </p:sp>
      <p:sp>
        <p:nvSpPr>
          <p:cNvPr id="109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2338" y="746125"/>
            <a:ext cx="4967287" cy="3727450"/>
          </a:xfrm>
          <a:prstGeom prst="rect">
            <a:avLst/>
          </a:prstGeom>
          <a:ln/>
        </p:spPr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880" y="4723253"/>
            <a:ext cx="5450207" cy="4473655"/>
          </a:xfrm>
          <a:prstGeom prst="rect">
            <a:avLst/>
          </a:prstGeom>
          <a:noFill/>
        </p:spPr>
        <p:txBody>
          <a:bodyPr lIns="91581" tIns="45791" rIns="91581" bIns="45791"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524562311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22338" y="746125"/>
            <a:ext cx="4967287" cy="37274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1274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1197" y="4723335"/>
            <a:ext cx="5449570" cy="447381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186" tIns="46092" rIns="92186" bIns="46092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66960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2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20750" y="747713"/>
            <a:ext cx="4965700" cy="3725862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2625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595" y="4723335"/>
            <a:ext cx="5452776" cy="44722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389" tIns="46194" rIns="92389" bIns="46194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0401099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09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57782" y="9443323"/>
            <a:ext cx="2952593" cy="49760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581" tIns="45791" rIns="91581" bIns="45791"/>
          <a:lstStyle/>
          <a:p>
            <a:fld id="{E1ED85EA-19D9-4413-94D4-E982F336C984}" type="slidenum">
              <a:rPr lang="en-US" smtClean="0">
                <a:solidFill>
                  <a:srgbClr val="C0504D"/>
                </a:solidFill>
              </a:rPr>
              <a:pPr/>
              <a:t>93</a:t>
            </a:fld>
            <a:endParaRPr lang="en-US" dirty="0" smtClean="0">
              <a:solidFill>
                <a:srgbClr val="C0504D"/>
              </a:solidFill>
            </a:endParaRPr>
          </a:p>
        </p:txBody>
      </p:sp>
      <p:sp>
        <p:nvSpPr>
          <p:cNvPr id="119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3925" y="746125"/>
            <a:ext cx="4965700" cy="3725863"/>
          </a:xfrm>
          <a:prstGeom prst="rect">
            <a:avLst/>
          </a:prstGeom>
          <a:ln/>
        </p:spPr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880" y="4721661"/>
            <a:ext cx="5450207" cy="4475244"/>
          </a:xfrm>
          <a:prstGeom prst="rect">
            <a:avLst/>
          </a:prstGeom>
          <a:noFill/>
        </p:spPr>
        <p:txBody>
          <a:bodyPr lIns="91993" tIns="45996" rIns="91993" bIns="45996"/>
          <a:lstStyle/>
          <a:p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580822611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2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2338" y="746125"/>
            <a:ext cx="4967287" cy="3727450"/>
          </a:xfrm>
          <a:prstGeom prst="rect">
            <a:avLst/>
          </a:prstGeom>
          <a:ln/>
        </p:spPr>
      </p:sp>
      <p:sp>
        <p:nvSpPr>
          <p:cNvPr id="15053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880" y="4723253"/>
            <a:ext cx="5450207" cy="4473655"/>
          </a:xfrm>
          <a:prstGeom prst="rect">
            <a:avLst/>
          </a:prstGeom>
          <a:noFill/>
        </p:spPr>
        <p:txBody>
          <a:bodyPr lIns="91581" tIns="45791" rIns="91581" bIns="45791"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920124683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57782" y="9443323"/>
            <a:ext cx="2952593" cy="497603"/>
          </a:xfrm>
          <a:prstGeom prst="rect">
            <a:avLst/>
          </a:prstGeom>
          <a:ln/>
        </p:spPr>
        <p:txBody>
          <a:bodyPr lIns="91581" tIns="45791" rIns="91581" bIns="45791"/>
          <a:lstStyle/>
          <a:p>
            <a:fld id="{476D4E17-EE61-44DD-8824-9D95BBB26377}" type="slidenum">
              <a:rPr lang="en-US">
                <a:solidFill>
                  <a:prstClr val="black"/>
                </a:solidFill>
              </a:rPr>
              <a:pPr/>
              <a:t>95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513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2338" y="746125"/>
            <a:ext cx="4967287" cy="3727450"/>
          </a:xfrm>
          <a:prstGeom prst="rect">
            <a:avLst/>
          </a:prstGeom>
          <a:ln/>
        </p:spPr>
      </p:sp>
      <p:sp>
        <p:nvSpPr>
          <p:cNvPr id="1513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880" y="4723253"/>
            <a:ext cx="5450207" cy="4473655"/>
          </a:xfrm>
          <a:prstGeom prst="rect">
            <a:avLst/>
          </a:prstGeom>
        </p:spPr>
        <p:txBody>
          <a:bodyPr lIns="91581" tIns="45791" rIns="91581" bIns="45791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4752351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68400" y="1241425"/>
            <a:ext cx="4475163" cy="33575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1040" y="4784727"/>
            <a:ext cx="5449887" cy="3914775"/>
          </a:xfrm>
          <a:prstGeom prst="rect">
            <a:avLst/>
          </a:prstGeom>
        </p:spPr>
        <p:txBody>
          <a:bodyPr lIns="91426" tIns="45713" rIns="91426" bIns="45713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8181782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7100" y="747713"/>
            <a:ext cx="4973638" cy="3730625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2629" y="4729492"/>
            <a:ext cx="5461024" cy="4480570"/>
          </a:xfrm>
          <a:prstGeom prst="rect">
            <a:avLst/>
          </a:prstGeom>
        </p:spPr>
        <p:txBody>
          <a:bodyPr lIns="91581" tIns="45791" rIns="91581" bIns="45791"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66649" y="9457255"/>
            <a:ext cx="2958055" cy="497841"/>
          </a:xfrm>
          <a:prstGeom prst="rect">
            <a:avLst/>
          </a:prstGeom>
        </p:spPr>
        <p:txBody>
          <a:bodyPr lIns="91581" tIns="45791" rIns="91581" bIns="45791"/>
          <a:lstStyle/>
          <a:p>
            <a:fld id="{DDA813DC-A541-4C20-A157-C531D348FCEF}" type="slidenum">
              <a:rPr lang="en-GB" smtClean="0"/>
              <a:t>102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9147749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27100" y="747713"/>
            <a:ext cx="4973638" cy="3730625"/>
          </a:xfrm>
          <a:prstGeom prst="rect">
            <a:avLst/>
          </a:prstGeom>
          <a:ln/>
        </p:spPr>
      </p:sp>
      <p:sp>
        <p:nvSpPr>
          <p:cNvPr id="103427" name="Notes Placeholder 2"/>
          <p:cNvSpPr>
            <a:spLocks noGrp="1"/>
          </p:cNvSpPr>
          <p:nvPr>
            <p:ph type="body" idx="1"/>
          </p:nvPr>
        </p:nvSpPr>
        <p:spPr>
          <a:xfrm>
            <a:off x="682313" y="4730048"/>
            <a:ext cx="5461663" cy="448009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736" tIns="45869" rIns="91736" bIns="45869"/>
          <a:lstStyle/>
          <a:p>
            <a:endParaRPr lang="en-US" dirty="0" smtClean="0">
              <a:latin typeface="Arial" pitchFamily="34" charset="0"/>
            </a:endParaRPr>
          </a:p>
        </p:txBody>
      </p:sp>
      <p:sp>
        <p:nvSpPr>
          <p:cNvPr id="103428" name="Slide Number Placeholder 3"/>
          <p:cNvSpPr>
            <a:spLocks noGrp="1"/>
          </p:cNvSpPr>
          <p:nvPr>
            <p:ph type="sldNum" sz="quarter" idx="5"/>
          </p:nvPr>
        </p:nvSpPr>
        <p:spPr>
          <a:xfrm>
            <a:off x="3865890" y="9456914"/>
            <a:ext cx="2958799" cy="49831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736" tIns="45869" rIns="91736" bIns="45869"/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5362" indent="-286678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6711" indent="-229343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5395" indent="-229343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64081" indent="-229343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22764" indent="-2293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81449" indent="-2293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40132" indent="-2293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98818" indent="-2293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fld id="{A6278702-DAD9-414E-B49B-0B97BFA9E1F0}" type="slidenum">
              <a:rPr lang="en-US" smtClean="0">
                <a:latin typeface="Arial" pitchFamily="34" charset="0"/>
              </a:rPr>
              <a:pPr/>
              <a:t>103</a:t>
            </a:fld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569023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8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20750" y="747713"/>
            <a:ext cx="4965700" cy="3725862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2584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595" y="4723335"/>
            <a:ext cx="5452776" cy="44722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389" tIns="46194" rIns="92389" bIns="46194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075634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68400" y="1241425"/>
            <a:ext cx="4475163" cy="33575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0892" y="4785423"/>
            <a:ext cx="5450180" cy="3914084"/>
          </a:xfrm>
          <a:prstGeom prst="rect">
            <a:avLst/>
          </a:prstGeom>
        </p:spPr>
        <p:txBody>
          <a:bodyPr lIns="88377" tIns="44188" rIns="88377" bIns="44188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0703201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49313" y="722313"/>
            <a:ext cx="4822825" cy="3617912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51950" y="4581852"/>
            <a:ext cx="5218646" cy="4341270"/>
          </a:xfrm>
          <a:prstGeom prst="rect">
            <a:avLst/>
          </a:prstGeom>
        </p:spPr>
        <p:txBody>
          <a:bodyPr lIns="88377" tIns="44188" rIns="88377" bIns="44188"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693877" y="9160623"/>
            <a:ext cx="2827147" cy="482706"/>
          </a:xfrm>
          <a:prstGeom prst="rect">
            <a:avLst/>
          </a:prstGeom>
        </p:spPr>
        <p:txBody>
          <a:bodyPr lIns="88377" tIns="44188" rIns="88377" bIns="44188"/>
          <a:lstStyle/>
          <a:p>
            <a:fld id="{20D96E39-9CD5-48AF-B0A8-6F18F5BB2FD7}" type="slidenum">
              <a:rPr lang="en-US" smtClean="0"/>
              <a:t>109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80747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49313" y="722313"/>
            <a:ext cx="4822825" cy="3617912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51950" y="4581852"/>
            <a:ext cx="5218646" cy="4341270"/>
          </a:xfrm>
          <a:prstGeom prst="rect">
            <a:avLst/>
          </a:prstGeom>
        </p:spPr>
        <p:txBody>
          <a:bodyPr lIns="88377" tIns="44188" rIns="88377" bIns="44188"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693877" y="9160623"/>
            <a:ext cx="2827147" cy="482706"/>
          </a:xfrm>
          <a:prstGeom prst="rect">
            <a:avLst/>
          </a:prstGeom>
        </p:spPr>
        <p:txBody>
          <a:bodyPr lIns="88377" tIns="44188" rIns="88377" bIns="44188"/>
          <a:lstStyle/>
          <a:p>
            <a:pPr>
              <a:defRPr/>
            </a:pPr>
            <a:fld id="{84494633-67A9-4E43-ACD1-7A0FAA47A108}" type="slidenum">
              <a:rPr lang="en-US" smtClean="0"/>
              <a:pPr>
                <a:defRPr/>
              </a:pPr>
              <a:t>110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8033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4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22338" y="746125"/>
            <a:ext cx="4967287" cy="37274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144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1197" y="4723335"/>
            <a:ext cx="5449570" cy="447381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176" tIns="46088" rIns="92176" bIns="46088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310392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49313" y="722313"/>
            <a:ext cx="4822825" cy="3617912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51950" y="4581852"/>
            <a:ext cx="5218646" cy="4341270"/>
          </a:xfrm>
          <a:prstGeom prst="rect">
            <a:avLst/>
          </a:prstGeom>
        </p:spPr>
        <p:txBody>
          <a:bodyPr lIns="88377" tIns="44188" rIns="88377" bIns="44188"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693877" y="9160623"/>
            <a:ext cx="2827147" cy="482706"/>
          </a:xfrm>
          <a:prstGeom prst="rect">
            <a:avLst/>
          </a:prstGeom>
        </p:spPr>
        <p:txBody>
          <a:bodyPr lIns="88377" tIns="44188" rIns="88377" bIns="44188"/>
          <a:lstStyle/>
          <a:p>
            <a:pPr>
              <a:defRPr/>
            </a:pPr>
            <a:fld id="{84494633-67A9-4E43-ACD1-7A0FAA47A108}" type="slidenum">
              <a:rPr lang="en-US" smtClean="0"/>
              <a:pPr>
                <a:defRPr/>
              </a:pPr>
              <a:t>117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297471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006475" y="838200"/>
            <a:ext cx="4522788" cy="3392488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6623" y="4571438"/>
            <a:ext cx="4784539" cy="434767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126" tIns="45063" rIns="90126" bIns="45063"/>
          <a:lstStyle/>
          <a:p>
            <a:pPr>
              <a:spcBef>
                <a:spcPct val="0"/>
              </a:spcBef>
            </a:pPr>
            <a:endParaRPr lang="de-DE" sz="2300"/>
          </a:p>
        </p:txBody>
      </p:sp>
    </p:spTree>
    <p:extLst>
      <p:ext uri="{BB962C8B-B14F-4D97-AF65-F5344CB8AC3E}">
        <p14:creationId xmlns:p14="http://schemas.microsoft.com/office/powerpoint/2010/main" val="3965436789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006475" y="838200"/>
            <a:ext cx="4522788" cy="3392488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6623" y="4571438"/>
            <a:ext cx="4784539" cy="434767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126" tIns="45063" rIns="90126" bIns="45063"/>
          <a:lstStyle/>
          <a:p>
            <a:pPr>
              <a:spcBef>
                <a:spcPct val="0"/>
              </a:spcBef>
            </a:pPr>
            <a:endParaRPr lang="de-DE" sz="2300"/>
          </a:p>
        </p:txBody>
      </p:sp>
    </p:spTree>
    <p:extLst>
      <p:ext uri="{BB962C8B-B14F-4D97-AF65-F5344CB8AC3E}">
        <p14:creationId xmlns:p14="http://schemas.microsoft.com/office/powerpoint/2010/main" val="1504253278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2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855663" y="725488"/>
            <a:ext cx="4826000" cy="362108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2259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653627" y="4587908"/>
            <a:ext cx="5229004" cy="4346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8377" tIns="44188" rIns="88377" bIns="44188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  <p:sp>
        <p:nvSpPr>
          <p:cNvPr id="190468" name="Slide Number Placeholder 3"/>
          <p:cNvSpPr>
            <a:spLocks noGrp="1"/>
          </p:cNvSpPr>
          <p:nvPr>
            <p:ph type="sldNum" sz="quarter" idx="5"/>
          </p:nvPr>
        </p:nvSpPr>
        <p:spPr>
          <a:xfrm>
            <a:off x="3702366" y="9174136"/>
            <a:ext cx="2832378" cy="482938"/>
          </a:xfrm>
          <a:prstGeom prst="rect">
            <a:avLst/>
          </a:prstGeom>
        </p:spPr>
        <p:txBody>
          <a:bodyPr lIns="88377" tIns="44188" rIns="88377" bIns="44188"/>
          <a:lstStyle/>
          <a:p>
            <a:pPr>
              <a:defRPr/>
            </a:pPr>
            <a:fld id="{89B5B255-5852-411C-9FFB-67601C98A2CB}" type="slidenum">
              <a:rPr lang="en-GB">
                <a:solidFill>
                  <a:prstClr val="black"/>
                </a:solidFill>
              </a:rPr>
              <a:pPr>
                <a:defRPr/>
              </a:pPr>
              <a:t>124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16232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4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22338" y="746125"/>
            <a:ext cx="4967287" cy="37274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144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1197" y="4723335"/>
            <a:ext cx="5449570" cy="447381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176" tIns="46088" rIns="92176" bIns="46088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58537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852488" y="725488"/>
            <a:ext cx="4830762" cy="3624262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3363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2691" y="4589399"/>
            <a:ext cx="5230878" cy="434471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9307" tIns="44652" rIns="89307" bIns="44652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49378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2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20750" y="747713"/>
            <a:ext cx="4965700" cy="3725862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2625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595" y="4723335"/>
            <a:ext cx="5452776" cy="44722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389" tIns="46194" rIns="92389" bIns="46194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60268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6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R.Schmidt     Helmholtz-Rosatom 2015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67CA9AD-7903-48D6-9AC3-CEAB4D07D91F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77493"/>
      </p:ext>
    </p:extLst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R.Schmidt     Helmholtz-Rosatom 2015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CE9C9AE-B43B-4D3A-8143-7A3A45AD78CA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3143506"/>
      </p:ext>
    </p:extLst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3250" y="4765"/>
            <a:ext cx="2190750" cy="60912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4765"/>
            <a:ext cx="6419850" cy="60912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R.Schmidt     Helmholtz-Rosatom 2015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67E5893-6FFB-4C35-BB79-6B4F8CC579AF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9945050"/>
      </p:ext>
    </p:extLst>
  </p:cSld>
  <p:clrMapOvr>
    <a:masterClrMapping/>
  </p:clrMapOvr>
  <p:transition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 bwMode="auto">
          <a:xfrm>
            <a:off x="0" y="877824"/>
            <a:ext cx="9144000" cy="14826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US" sz="2400">
              <a:solidFill>
                <a:srgbClr val="FFFFFF"/>
              </a:solidFill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4" name="Title 13"/>
          <p:cNvSpPr>
            <a:spLocks noGrp="1"/>
          </p:cNvSpPr>
          <p:nvPr>
            <p:ph type="title" hasCustomPrompt="1"/>
          </p:nvPr>
        </p:nvSpPr>
        <p:spPr>
          <a:xfrm>
            <a:off x="1010094" y="93478"/>
            <a:ext cx="7123814" cy="680483"/>
          </a:xfrm>
          <a:prstGeom prst="rect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0">
                <a:schemeClr val="bg1"/>
              </a:gs>
              <a:gs pos="72000">
                <a:schemeClr val="bg1"/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anchor="ctr"/>
          <a:lstStyle>
            <a:lvl1pPr>
              <a:defRPr sz="3200" b="1">
                <a:solidFill>
                  <a:schemeClr val="tx2"/>
                </a:solidFill>
                <a:latin typeface="Cambria" pitchFamily="18" charset="0"/>
              </a:defRPr>
            </a:lvl1pPr>
          </a:lstStyle>
          <a:p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7160" y="1051560"/>
            <a:ext cx="8869680" cy="5212080"/>
          </a:xfrm>
          <a:prstGeom prst="rect">
            <a:avLst/>
          </a:prstGeom>
        </p:spPr>
        <p:txBody>
          <a:bodyPr/>
          <a:lstStyle>
            <a:lvl1pPr>
              <a:tabLst>
                <a:tab pos="693738" algn="l"/>
              </a:tabLst>
              <a:defRPr sz="2800"/>
            </a:lvl1pPr>
            <a:lvl2pPr>
              <a:defRPr sz="2000"/>
            </a:lvl2pPr>
            <a:lvl3pPr>
              <a:defRPr sz="20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1713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22041" indent="0" algn="ctr">
              <a:buNone/>
              <a:defRPr/>
            </a:lvl2pPr>
            <a:lvl3pPr marL="844083" indent="0" algn="ctr">
              <a:buNone/>
              <a:defRPr/>
            </a:lvl3pPr>
            <a:lvl4pPr marL="1266124" indent="0" algn="ctr">
              <a:buNone/>
              <a:defRPr/>
            </a:lvl4pPr>
            <a:lvl5pPr marL="1688165" indent="0" algn="ctr">
              <a:buNone/>
              <a:defRPr/>
            </a:lvl5pPr>
            <a:lvl6pPr marL="2110207" indent="0" algn="ctr">
              <a:buNone/>
              <a:defRPr/>
            </a:lvl6pPr>
            <a:lvl7pPr marL="2532248" indent="0" algn="ctr">
              <a:buNone/>
              <a:defRPr/>
            </a:lvl7pPr>
            <a:lvl8pPr marL="2954289" indent="0" algn="ctr">
              <a:buNone/>
              <a:defRPr/>
            </a:lvl8pPr>
            <a:lvl9pPr marL="3376331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463733D-848C-4EA8-81BA-2CCEA5C3DBBA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4287450"/>
      </p:ext>
    </p:extLst>
  </p:cSld>
  <p:clrMapOvr>
    <a:masterClrMapping/>
  </p:clrMapOvr>
  <p:transition>
    <p:dissolv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1CE28F6-AE12-4813-AFC4-F4625BEEA100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1035692"/>
      </p:ext>
    </p:extLst>
  </p:cSld>
  <p:clrMapOvr>
    <a:masterClrMapping/>
  </p:clrMapOvr>
  <p:transition>
    <p:dissolv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435" y="4406903"/>
            <a:ext cx="7772400" cy="1362075"/>
          </a:xfrm>
        </p:spPr>
        <p:txBody>
          <a:bodyPr anchor="t"/>
          <a:lstStyle>
            <a:lvl1pPr algn="l">
              <a:defRPr sz="3692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435" y="2906713"/>
            <a:ext cx="7772400" cy="1500187"/>
          </a:xfrm>
        </p:spPr>
        <p:txBody>
          <a:bodyPr anchor="b"/>
          <a:lstStyle>
            <a:lvl1pPr marL="0" indent="0">
              <a:buNone/>
              <a:defRPr sz="1846"/>
            </a:lvl1pPr>
            <a:lvl2pPr marL="422041" indent="0">
              <a:buNone/>
              <a:defRPr sz="1662"/>
            </a:lvl2pPr>
            <a:lvl3pPr marL="844083" indent="0">
              <a:buNone/>
              <a:defRPr sz="1477"/>
            </a:lvl3pPr>
            <a:lvl4pPr marL="1266124" indent="0">
              <a:buNone/>
              <a:defRPr sz="1292"/>
            </a:lvl4pPr>
            <a:lvl5pPr marL="1688165" indent="0">
              <a:buNone/>
              <a:defRPr sz="1292"/>
            </a:lvl5pPr>
            <a:lvl6pPr marL="2110207" indent="0">
              <a:buNone/>
              <a:defRPr sz="1292"/>
            </a:lvl6pPr>
            <a:lvl7pPr marL="2532248" indent="0">
              <a:buNone/>
              <a:defRPr sz="1292"/>
            </a:lvl7pPr>
            <a:lvl8pPr marL="2954289" indent="0">
              <a:buNone/>
              <a:defRPr sz="1292"/>
            </a:lvl8pPr>
            <a:lvl9pPr marL="3376331" indent="0">
              <a:buNone/>
              <a:defRPr sz="1292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BB58F35-5502-4E5D-9524-8365EE3E5B54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779556"/>
      </p:ext>
    </p:extLst>
  </p:cSld>
  <p:clrMapOvr>
    <a:masterClrMapping/>
  </p:clrMapOvr>
  <p:transition>
    <p:dissolv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143000"/>
            <a:ext cx="4234962" cy="5181600"/>
          </a:xfrm>
        </p:spPr>
        <p:txBody>
          <a:bodyPr/>
          <a:lstStyle>
            <a:lvl1pPr>
              <a:defRPr sz="2585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4239" y="1143000"/>
            <a:ext cx="4234962" cy="5181600"/>
          </a:xfrm>
        </p:spPr>
        <p:txBody>
          <a:bodyPr/>
          <a:lstStyle>
            <a:lvl1pPr>
              <a:defRPr sz="2585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3C6C676-A33C-44A9-BFCD-01084DB1A279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0245889"/>
      </p:ext>
    </p:extLst>
  </p:cSld>
  <p:clrMapOvr>
    <a:masterClrMapping/>
  </p:clrMapOvr>
  <p:transition>
    <p:dissolv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066" cy="63976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066" cy="3951288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271" y="1535113"/>
            <a:ext cx="4041531" cy="63976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271" y="2174875"/>
            <a:ext cx="4041531" cy="3951288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6182F49-00D6-494D-B932-2FB0B15C39FC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3238598"/>
      </p:ext>
    </p:extLst>
  </p:cSld>
  <p:clrMapOvr>
    <a:masterClrMapping/>
  </p:clrMapOvr>
  <p:transition>
    <p:dissolv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D56B4D2-1B9F-421E-9DC4-2FD428734832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6579735"/>
      </p:ext>
    </p:extLst>
  </p:cSld>
  <p:clrMapOvr>
    <a:masterClrMapping/>
  </p:clrMapOvr>
  <p:transition>
    <p:dissolv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047AAA4-3437-4299-903C-F6C43876786B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8987215"/>
      </p:ext>
    </p:extLst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R.Schmidt     Helmholtz-Rosatom 2015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838D4E6-7D5C-4EEB-91B6-E25F0228CC42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2697607"/>
      </p:ext>
    </p:extLst>
  </p:cSld>
  <p:clrMapOvr>
    <a:masterClrMapping/>
  </p:clrMapOvr>
  <p:transition>
    <p:dissolv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435" cy="1162050"/>
          </a:xfrm>
        </p:spPr>
        <p:txBody>
          <a:bodyPr anchor="b"/>
          <a:lstStyle>
            <a:lvl1pPr algn="l">
              <a:defRPr sz="1846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538" y="273053"/>
            <a:ext cx="5111262" cy="5853113"/>
          </a:xfrm>
        </p:spPr>
        <p:txBody>
          <a:bodyPr/>
          <a:lstStyle>
            <a:lvl1pPr>
              <a:defRPr sz="2954"/>
            </a:lvl1pPr>
            <a:lvl2pPr>
              <a:defRPr sz="2585"/>
            </a:lvl2pPr>
            <a:lvl3pPr>
              <a:defRPr sz="2215"/>
            </a:lvl3pPr>
            <a:lvl4pPr>
              <a:defRPr sz="1846"/>
            </a:lvl4pPr>
            <a:lvl5pPr>
              <a:defRPr sz="1846"/>
            </a:lvl5pPr>
            <a:lvl6pPr>
              <a:defRPr sz="1846"/>
            </a:lvl6pPr>
            <a:lvl7pPr>
              <a:defRPr sz="1846"/>
            </a:lvl7pPr>
            <a:lvl8pPr>
              <a:defRPr sz="1846"/>
            </a:lvl8pPr>
            <a:lvl9pPr>
              <a:defRPr sz="1846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3"/>
            <a:ext cx="3008435" cy="4691063"/>
          </a:xfrm>
        </p:spPr>
        <p:txBody>
          <a:bodyPr/>
          <a:lstStyle>
            <a:lvl1pPr marL="0" indent="0">
              <a:buNone/>
              <a:defRPr sz="1292"/>
            </a:lvl1pPr>
            <a:lvl2pPr marL="422041" indent="0">
              <a:buNone/>
              <a:defRPr sz="1108"/>
            </a:lvl2pPr>
            <a:lvl3pPr marL="844083" indent="0">
              <a:buNone/>
              <a:defRPr sz="923"/>
            </a:lvl3pPr>
            <a:lvl4pPr marL="1266124" indent="0">
              <a:buNone/>
              <a:defRPr sz="831"/>
            </a:lvl4pPr>
            <a:lvl5pPr marL="1688165" indent="0">
              <a:buNone/>
              <a:defRPr sz="831"/>
            </a:lvl5pPr>
            <a:lvl6pPr marL="2110207" indent="0">
              <a:buNone/>
              <a:defRPr sz="831"/>
            </a:lvl6pPr>
            <a:lvl7pPr marL="2532248" indent="0">
              <a:buNone/>
              <a:defRPr sz="831"/>
            </a:lvl7pPr>
            <a:lvl8pPr marL="2954289" indent="0">
              <a:buNone/>
              <a:defRPr sz="831"/>
            </a:lvl8pPr>
            <a:lvl9pPr marL="3376331" indent="0">
              <a:buNone/>
              <a:defRPr sz="83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36BE667-A9B4-4A57-9F5F-F4BB91A5354F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4185104"/>
      </p:ext>
    </p:extLst>
  </p:cSld>
  <p:clrMapOvr>
    <a:masterClrMapping/>
  </p:clrMapOvr>
  <p:transition>
    <p:dissolv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166" y="4800600"/>
            <a:ext cx="5486400" cy="566738"/>
          </a:xfrm>
        </p:spPr>
        <p:txBody>
          <a:bodyPr anchor="b"/>
          <a:lstStyle>
            <a:lvl1pPr algn="l">
              <a:defRPr sz="1846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166" y="612775"/>
            <a:ext cx="5486400" cy="4114800"/>
          </a:xfrm>
        </p:spPr>
        <p:txBody>
          <a:bodyPr/>
          <a:lstStyle>
            <a:lvl1pPr marL="0" indent="0">
              <a:buNone/>
              <a:defRPr sz="2954"/>
            </a:lvl1pPr>
            <a:lvl2pPr marL="422041" indent="0">
              <a:buNone/>
              <a:defRPr sz="2585"/>
            </a:lvl2pPr>
            <a:lvl3pPr marL="844083" indent="0">
              <a:buNone/>
              <a:defRPr sz="2215"/>
            </a:lvl3pPr>
            <a:lvl4pPr marL="1266124" indent="0">
              <a:buNone/>
              <a:defRPr sz="1846"/>
            </a:lvl4pPr>
            <a:lvl5pPr marL="1688165" indent="0">
              <a:buNone/>
              <a:defRPr sz="1846"/>
            </a:lvl5pPr>
            <a:lvl6pPr marL="2110207" indent="0">
              <a:buNone/>
              <a:defRPr sz="1846"/>
            </a:lvl6pPr>
            <a:lvl7pPr marL="2532248" indent="0">
              <a:buNone/>
              <a:defRPr sz="1846"/>
            </a:lvl7pPr>
            <a:lvl8pPr marL="2954289" indent="0">
              <a:buNone/>
              <a:defRPr sz="1846"/>
            </a:lvl8pPr>
            <a:lvl9pPr marL="3376331" indent="0">
              <a:buNone/>
              <a:defRPr sz="1846"/>
            </a:lvl9pPr>
          </a:lstStyle>
          <a:p>
            <a:endParaRPr lang="de-DE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166" y="5367338"/>
            <a:ext cx="5486400" cy="804862"/>
          </a:xfrm>
        </p:spPr>
        <p:txBody>
          <a:bodyPr/>
          <a:lstStyle>
            <a:lvl1pPr marL="0" indent="0">
              <a:buNone/>
              <a:defRPr sz="1292"/>
            </a:lvl1pPr>
            <a:lvl2pPr marL="422041" indent="0">
              <a:buNone/>
              <a:defRPr sz="1108"/>
            </a:lvl2pPr>
            <a:lvl3pPr marL="844083" indent="0">
              <a:buNone/>
              <a:defRPr sz="923"/>
            </a:lvl3pPr>
            <a:lvl4pPr marL="1266124" indent="0">
              <a:buNone/>
              <a:defRPr sz="831"/>
            </a:lvl4pPr>
            <a:lvl5pPr marL="1688165" indent="0">
              <a:buNone/>
              <a:defRPr sz="831"/>
            </a:lvl5pPr>
            <a:lvl6pPr marL="2110207" indent="0">
              <a:buNone/>
              <a:defRPr sz="831"/>
            </a:lvl6pPr>
            <a:lvl7pPr marL="2532248" indent="0">
              <a:buNone/>
              <a:defRPr sz="831"/>
            </a:lvl7pPr>
            <a:lvl8pPr marL="2954289" indent="0">
              <a:buNone/>
              <a:defRPr sz="831"/>
            </a:lvl8pPr>
            <a:lvl9pPr marL="3376331" indent="0">
              <a:buNone/>
              <a:defRPr sz="83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1747F29-D2EE-404D-A1C1-D040BDA57164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1567192"/>
      </p:ext>
    </p:extLst>
  </p:cSld>
  <p:clrMapOvr>
    <a:masterClrMapping/>
  </p:clrMapOvr>
  <p:transition>
    <p:dissolv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D3764E5-1880-49CD-91DB-55589BE3864E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1095681"/>
      </p:ext>
    </p:extLst>
  </p:cSld>
  <p:clrMapOvr>
    <a:masterClrMapping/>
  </p:clrMapOvr>
  <p:transition>
    <p:dissolv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5151" y="0"/>
            <a:ext cx="2228850" cy="6324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0"/>
            <a:ext cx="6545874" cy="6324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E3BC3DA-06AD-43E3-B9F6-7C0DC6008832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9468692"/>
      </p:ext>
    </p:extLst>
  </p:cSld>
  <p:clrMapOvr>
    <a:masterClrMapping/>
  </p:clrMapOvr>
  <p:transition>
    <p:dissolv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22041" indent="0" algn="ctr">
              <a:buNone/>
              <a:defRPr/>
            </a:lvl2pPr>
            <a:lvl3pPr marL="844083" indent="0" algn="ctr">
              <a:buNone/>
              <a:defRPr/>
            </a:lvl3pPr>
            <a:lvl4pPr marL="1266124" indent="0" algn="ctr">
              <a:buNone/>
              <a:defRPr/>
            </a:lvl4pPr>
            <a:lvl5pPr marL="1688165" indent="0" algn="ctr">
              <a:buNone/>
              <a:defRPr/>
            </a:lvl5pPr>
            <a:lvl6pPr marL="2110207" indent="0" algn="ctr">
              <a:buNone/>
              <a:defRPr/>
            </a:lvl6pPr>
            <a:lvl7pPr marL="2532248" indent="0" algn="ctr">
              <a:buNone/>
              <a:defRPr/>
            </a:lvl7pPr>
            <a:lvl8pPr marL="2954289" indent="0" algn="ctr">
              <a:buNone/>
              <a:defRPr/>
            </a:lvl8pPr>
            <a:lvl9pPr marL="3376331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F691AB9-C544-46D5-B7FA-F539DBF932EE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0598959"/>
      </p:ext>
    </p:extLst>
  </p:cSld>
  <p:clrMapOvr>
    <a:masterClrMapping/>
  </p:clrMapOvr>
  <p:transition>
    <p:dissolv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6D7368C-B76D-40A3-898F-E59EC35B9713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8426637"/>
      </p:ext>
    </p:extLst>
  </p:cSld>
  <p:clrMapOvr>
    <a:masterClrMapping/>
  </p:clrMapOvr>
  <p:transition>
    <p:dissolv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435" y="4406903"/>
            <a:ext cx="7772400" cy="1362075"/>
          </a:xfrm>
        </p:spPr>
        <p:txBody>
          <a:bodyPr anchor="t"/>
          <a:lstStyle>
            <a:lvl1pPr algn="l">
              <a:defRPr sz="3692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435" y="2906713"/>
            <a:ext cx="7772400" cy="1500187"/>
          </a:xfrm>
        </p:spPr>
        <p:txBody>
          <a:bodyPr anchor="b"/>
          <a:lstStyle>
            <a:lvl1pPr marL="0" indent="0">
              <a:buNone/>
              <a:defRPr sz="1846"/>
            </a:lvl1pPr>
            <a:lvl2pPr marL="422041" indent="0">
              <a:buNone/>
              <a:defRPr sz="1662"/>
            </a:lvl2pPr>
            <a:lvl3pPr marL="844083" indent="0">
              <a:buNone/>
              <a:defRPr sz="1477"/>
            </a:lvl3pPr>
            <a:lvl4pPr marL="1266124" indent="0">
              <a:buNone/>
              <a:defRPr sz="1292"/>
            </a:lvl4pPr>
            <a:lvl5pPr marL="1688165" indent="0">
              <a:buNone/>
              <a:defRPr sz="1292"/>
            </a:lvl5pPr>
            <a:lvl6pPr marL="2110207" indent="0">
              <a:buNone/>
              <a:defRPr sz="1292"/>
            </a:lvl6pPr>
            <a:lvl7pPr marL="2532248" indent="0">
              <a:buNone/>
              <a:defRPr sz="1292"/>
            </a:lvl7pPr>
            <a:lvl8pPr marL="2954289" indent="0">
              <a:buNone/>
              <a:defRPr sz="1292"/>
            </a:lvl8pPr>
            <a:lvl9pPr marL="3376331" indent="0">
              <a:buNone/>
              <a:defRPr sz="1292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CDE1C08-8D8D-422B-AB1D-FB7B429355C0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3408967"/>
      </p:ext>
    </p:extLst>
  </p:cSld>
  <p:clrMapOvr>
    <a:masterClrMapping/>
  </p:clrMapOvr>
  <p:transition>
    <p:dissolv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143000"/>
            <a:ext cx="4234962" cy="5181600"/>
          </a:xfrm>
        </p:spPr>
        <p:txBody>
          <a:bodyPr/>
          <a:lstStyle>
            <a:lvl1pPr>
              <a:defRPr sz="2585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4239" y="1143000"/>
            <a:ext cx="4234962" cy="5181600"/>
          </a:xfrm>
        </p:spPr>
        <p:txBody>
          <a:bodyPr/>
          <a:lstStyle>
            <a:lvl1pPr>
              <a:defRPr sz="2585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C0BE2BF-E817-49A5-81DA-7A1F2E7EA56D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1693218"/>
      </p:ext>
    </p:extLst>
  </p:cSld>
  <p:clrMapOvr>
    <a:masterClrMapping/>
  </p:clrMapOvr>
  <p:transition>
    <p:dissolv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066" cy="63976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066" cy="3951288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271" y="1535113"/>
            <a:ext cx="4041531" cy="63976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271" y="2174875"/>
            <a:ext cx="4041531" cy="3951288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77CE26C-902E-4184-9C07-111E12F19820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5143063"/>
      </p:ext>
    </p:extLst>
  </p:cSld>
  <p:clrMapOvr>
    <a:masterClrMapping/>
  </p:clrMapOvr>
  <p:transition>
    <p:dissolv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DC2F36C-74C2-48AA-8CC7-9F75DC84425A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7338551"/>
      </p:ext>
    </p:extLst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R.Schmidt     Helmholtz-Rosatom 2015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65F30F9-62CE-4F2B-8C86-8E5A5D058511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013175"/>
      </p:ext>
    </p:extLst>
  </p:cSld>
  <p:clrMapOvr>
    <a:masterClrMapping/>
  </p:clrMapOvr>
  <p:transition>
    <p:dissolv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9C1B969-A8D6-4B59-BE74-97B40272BFAF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2527449"/>
      </p:ext>
    </p:extLst>
  </p:cSld>
  <p:clrMapOvr>
    <a:masterClrMapping/>
  </p:clrMapOvr>
  <p:transition>
    <p:dissolv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435" cy="1162050"/>
          </a:xfrm>
        </p:spPr>
        <p:txBody>
          <a:bodyPr anchor="b"/>
          <a:lstStyle>
            <a:lvl1pPr algn="l">
              <a:defRPr sz="1846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538" y="273053"/>
            <a:ext cx="5111262" cy="5853113"/>
          </a:xfrm>
        </p:spPr>
        <p:txBody>
          <a:bodyPr/>
          <a:lstStyle>
            <a:lvl1pPr>
              <a:defRPr sz="2954"/>
            </a:lvl1pPr>
            <a:lvl2pPr>
              <a:defRPr sz="2585"/>
            </a:lvl2pPr>
            <a:lvl3pPr>
              <a:defRPr sz="2215"/>
            </a:lvl3pPr>
            <a:lvl4pPr>
              <a:defRPr sz="1846"/>
            </a:lvl4pPr>
            <a:lvl5pPr>
              <a:defRPr sz="1846"/>
            </a:lvl5pPr>
            <a:lvl6pPr>
              <a:defRPr sz="1846"/>
            </a:lvl6pPr>
            <a:lvl7pPr>
              <a:defRPr sz="1846"/>
            </a:lvl7pPr>
            <a:lvl8pPr>
              <a:defRPr sz="1846"/>
            </a:lvl8pPr>
            <a:lvl9pPr>
              <a:defRPr sz="1846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3"/>
            <a:ext cx="3008435" cy="4691063"/>
          </a:xfrm>
        </p:spPr>
        <p:txBody>
          <a:bodyPr/>
          <a:lstStyle>
            <a:lvl1pPr marL="0" indent="0">
              <a:buNone/>
              <a:defRPr sz="1292"/>
            </a:lvl1pPr>
            <a:lvl2pPr marL="422041" indent="0">
              <a:buNone/>
              <a:defRPr sz="1108"/>
            </a:lvl2pPr>
            <a:lvl3pPr marL="844083" indent="0">
              <a:buNone/>
              <a:defRPr sz="923"/>
            </a:lvl3pPr>
            <a:lvl4pPr marL="1266124" indent="0">
              <a:buNone/>
              <a:defRPr sz="831"/>
            </a:lvl4pPr>
            <a:lvl5pPr marL="1688165" indent="0">
              <a:buNone/>
              <a:defRPr sz="831"/>
            </a:lvl5pPr>
            <a:lvl6pPr marL="2110207" indent="0">
              <a:buNone/>
              <a:defRPr sz="831"/>
            </a:lvl6pPr>
            <a:lvl7pPr marL="2532248" indent="0">
              <a:buNone/>
              <a:defRPr sz="831"/>
            </a:lvl7pPr>
            <a:lvl8pPr marL="2954289" indent="0">
              <a:buNone/>
              <a:defRPr sz="831"/>
            </a:lvl8pPr>
            <a:lvl9pPr marL="3376331" indent="0">
              <a:buNone/>
              <a:defRPr sz="83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A82F9ED-0D6F-4D7B-87EA-8F87A708F8D5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1518480"/>
      </p:ext>
    </p:extLst>
  </p:cSld>
  <p:clrMapOvr>
    <a:masterClrMapping/>
  </p:clrMapOvr>
  <p:transition>
    <p:dissolv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166" y="4800600"/>
            <a:ext cx="5486400" cy="566738"/>
          </a:xfrm>
        </p:spPr>
        <p:txBody>
          <a:bodyPr anchor="b"/>
          <a:lstStyle>
            <a:lvl1pPr algn="l">
              <a:defRPr sz="1846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166" y="612775"/>
            <a:ext cx="5486400" cy="4114800"/>
          </a:xfrm>
        </p:spPr>
        <p:txBody>
          <a:bodyPr/>
          <a:lstStyle>
            <a:lvl1pPr marL="0" indent="0">
              <a:buNone/>
              <a:defRPr sz="2954"/>
            </a:lvl1pPr>
            <a:lvl2pPr marL="422041" indent="0">
              <a:buNone/>
              <a:defRPr sz="2585"/>
            </a:lvl2pPr>
            <a:lvl3pPr marL="844083" indent="0">
              <a:buNone/>
              <a:defRPr sz="2215"/>
            </a:lvl3pPr>
            <a:lvl4pPr marL="1266124" indent="0">
              <a:buNone/>
              <a:defRPr sz="1846"/>
            </a:lvl4pPr>
            <a:lvl5pPr marL="1688165" indent="0">
              <a:buNone/>
              <a:defRPr sz="1846"/>
            </a:lvl5pPr>
            <a:lvl6pPr marL="2110207" indent="0">
              <a:buNone/>
              <a:defRPr sz="1846"/>
            </a:lvl6pPr>
            <a:lvl7pPr marL="2532248" indent="0">
              <a:buNone/>
              <a:defRPr sz="1846"/>
            </a:lvl7pPr>
            <a:lvl8pPr marL="2954289" indent="0">
              <a:buNone/>
              <a:defRPr sz="1846"/>
            </a:lvl8pPr>
            <a:lvl9pPr marL="3376331" indent="0">
              <a:buNone/>
              <a:defRPr sz="1846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166" y="5367338"/>
            <a:ext cx="5486400" cy="804862"/>
          </a:xfrm>
        </p:spPr>
        <p:txBody>
          <a:bodyPr/>
          <a:lstStyle>
            <a:lvl1pPr marL="0" indent="0">
              <a:buNone/>
              <a:defRPr sz="1292"/>
            </a:lvl1pPr>
            <a:lvl2pPr marL="422041" indent="0">
              <a:buNone/>
              <a:defRPr sz="1108"/>
            </a:lvl2pPr>
            <a:lvl3pPr marL="844083" indent="0">
              <a:buNone/>
              <a:defRPr sz="923"/>
            </a:lvl3pPr>
            <a:lvl4pPr marL="1266124" indent="0">
              <a:buNone/>
              <a:defRPr sz="831"/>
            </a:lvl4pPr>
            <a:lvl5pPr marL="1688165" indent="0">
              <a:buNone/>
              <a:defRPr sz="831"/>
            </a:lvl5pPr>
            <a:lvl6pPr marL="2110207" indent="0">
              <a:buNone/>
              <a:defRPr sz="831"/>
            </a:lvl6pPr>
            <a:lvl7pPr marL="2532248" indent="0">
              <a:buNone/>
              <a:defRPr sz="831"/>
            </a:lvl7pPr>
            <a:lvl8pPr marL="2954289" indent="0">
              <a:buNone/>
              <a:defRPr sz="831"/>
            </a:lvl8pPr>
            <a:lvl9pPr marL="3376331" indent="0">
              <a:buNone/>
              <a:defRPr sz="83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02D681D-6558-4262-B266-EE0A60CF1AB0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9599647"/>
      </p:ext>
    </p:extLst>
  </p:cSld>
  <p:clrMapOvr>
    <a:masterClrMapping/>
  </p:clrMapOvr>
  <p:transition>
    <p:dissolv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A77F3AC-80DA-4875-9937-0CA3D4CA11FF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0001858"/>
      </p:ext>
    </p:extLst>
  </p:cSld>
  <p:clrMapOvr>
    <a:masterClrMapping/>
  </p:clrMapOvr>
  <p:transition>
    <p:dissolv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5151" y="0"/>
            <a:ext cx="2228850" cy="6324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0"/>
            <a:ext cx="6545874" cy="6324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4401619-A91D-410B-8117-916CBCE205B6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2595157"/>
      </p:ext>
    </p:extLst>
  </p:cSld>
  <p:clrMapOvr>
    <a:masterClrMapping/>
  </p:clrMapOvr>
  <p:transition>
    <p:dissolv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1440089"/>
      </p:ext>
    </p:extLst>
  </p:cSld>
  <p:clrMapOvr>
    <a:masterClrMapping/>
  </p:clrMapOvr>
  <p:transition spd="med">
    <p:fade thruBlk="1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7074533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02301163"/>
      </p:ext>
    </p:extLst>
  </p:cSld>
  <p:clrMapOvr>
    <a:masterClrMapping/>
  </p:clrMapOvr>
  <p:transition spd="med">
    <p:fade thruBlk="1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0902813"/>
      </p:ext>
    </p:extLst>
  </p:cSld>
  <p:clrMapOvr>
    <a:masterClrMapping/>
  </p:clrMapOvr>
  <p:transition spd="med">
    <p:fade thruBlk="1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7644734"/>
      </p:ext>
    </p:extLst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47800"/>
            <a:ext cx="4191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447800"/>
            <a:ext cx="4191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R.Schmidt     Helmholtz-Rosatom 2015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B061D76-7CF5-49D6-95F6-6538A64CBD3B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4310749"/>
      </p:ext>
    </p:extLst>
  </p:cSld>
  <p:clrMapOvr>
    <a:masterClrMapping/>
  </p:clrMapOvr>
  <p:transition>
    <p:dissolv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677244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9492982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3081234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16258468"/>
      </p:ext>
    </p:extLst>
  </p:cSld>
  <p:clrMapOvr>
    <a:masterClrMapping/>
  </p:clrMapOvr>
  <p:transition spd="med">
    <p:fade thruBlk="1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818785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5150" y="0"/>
            <a:ext cx="222885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0"/>
            <a:ext cx="653415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741825"/>
      </p:ext>
    </p:extLst>
  </p:cSld>
  <p:clrMapOvr>
    <a:masterClrMapping/>
  </p:clrMapOvr>
  <p:transition spd="med">
    <p:fade thruBlk="1"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Templa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  <a:prstGeom prst="rect">
            <a:avLst/>
          </a:prstGeom>
        </p:spPr>
        <p:txBody>
          <a:bodyPr/>
          <a:lstStyle/>
          <a:p>
            <a:pPr algn="l" eaLnBrk="1" hangingPunct="1"/>
            <a:fld id="{2C1C7F64-630B-4998-9764-685EC88B06E4}" type="slidenum">
              <a:rPr lang="en-US" sz="2400" smtClean="0">
                <a:solidFill>
                  <a:srgbClr val="FF0000"/>
                </a:solidFill>
                <a:latin typeface="Arial" charset="0"/>
              </a:rPr>
              <a:pPr algn="l" eaLnBrk="1" hangingPunct="1"/>
              <a:t>‹#›</a:t>
            </a:fld>
            <a:endParaRPr lang="en-US" sz="2400" dirty="0">
              <a:solidFill>
                <a:srgbClr val="FF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035663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grammatical 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7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>
              <a:defRPr/>
            </a:pPr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13" y="92077"/>
            <a:ext cx="633412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7801" y="160338"/>
            <a:ext cx="49053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17"/>
          <p:cNvSpPr txBox="1"/>
          <p:nvPr userDrawn="1"/>
        </p:nvSpPr>
        <p:spPr>
          <a:xfrm>
            <a:off x="-9525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100" dirty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2" name="Rectangle 47"/>
          <p:cNvSpPr>
            <a:spLocks noChangeArrowheads="1"/>
          </p:cNvSpPr>
          <p:nvPr userDrawn="1"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>
              <a:defRPr/>
            </a:pPr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3" name="Rectangle 34"/>
          <p:cNvSpPr>
            <a:spLocks noChangeArrowheads="1"/>
          </p:cNvSpPr>
          <p:nvPr userDrawn="1"/>
        </p:nvSpPr>
        <p:spPr bwMode="auto">
          <a:xfrm>
            <a:off x="0" y="6629400"/>
            <a:ext cx="89916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l" eaLnBrk="1" hangingPunct="1"/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         Rüdiger Schmidt                    JAS 2014						page </a:t>
            </a:r>
            <a:fld id="{20038FFA-3A97-494A-BECD-4DC9B4D1BD4C}" type="slidenum">
              <a:rPr lang="en-US" sz="1200" smtClean="0">
                <a:solidFill>
                  <a:srgbClr val="FFFFFF"/>
                </a:solidFill>
                <a:latin typeface="Calibri" pitchFamily="34" charset="0"/>
              </a:rPr>
              <a:pPr algn="l" eaLnBrk="1" hangingPunct="1"/>
              <a:t>‹#›</a:t>
            </a:fld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4" name="Rectangle 34"/>
          <p:cNvSpPr>
            <a:spLocks noChangeArrowheads="1"/>
          </p:cNvSpPr>
          <p:nvPr userDrawn="1"/>
        </p:nvSpPr>
        <p:spPr bwMode="auto">
          <a:xfrm>
            <a:off x="0" y="6642100"/>
            <a:ext cx="73152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eaLnBrk="1" hangingPunct="1"/>
            <a:endParaRPr lang="de-DE" sz="1200">
              <a:solidFill>
                <a:srgbClr val="FFFFFF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916201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tatement of Fa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  <a:prstGeom prst="rect">
            <a:avLst/>
          </a:prstGeom>
        </p:spPr>
        <p:txBody>
          <a:bodyPr/>
          <a:lstStyle>
            <a:lvl1pPr>
              <a:defRPr sz="1100" b="1"/>
            </a:lvl1pPr>
          </a:lstStyle>
          <a:p>
            <a:pPr algn="l" eaLnBrk="1" hangingPunct="1"/>
            <a:fld id="{2C1C7F64-630B-4998-9764-685EC88B06E4}" type="slidenum">
              <a:rPr lang="en-US" smtClean="0">
                <a:solidFill>
                  <a:srgbClr val="FFFFFF"/>
                </a:solidFill>
                <a:latin typeface="Arial" charset="0"/>
              </a:rPr>
              <a:pPr algn="l" eaLnBrk="1" hangingPunct="1"/>
              <a:t>‹#›</a:t>
            </a:fld>
            <a:endParaRPr lang="en-US" dirty="0">
              <a:solidFill>
                <a:srgbClr val="FFFF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599131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mpletel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798147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R.Schmidt     Helmholtz-Rosatom 2015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C00B3F7-7C32-480C-BE4B-72996FC30312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5252685"/>
      </p:ext>
    </p:extLst>
  </p:cSld>
  <p:clrMapOvr>
    <a:masterClrMapping/>
  </p:clrMapOvr>
  <p:transition>
    <p:dissolv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1887795" y="110614"/>
            <a:ext cx="5937106" cy="740942"/>
          </a:xfrm>
          <a:prstGeom prst="rect">
            <a:avLst/>
          </a:prstGeom>
        </p:spPr>
        <p:txBody>
          <a:bodyPr vert="horz" lIns="61183" tIns="30591" rIns="61183" bIns="30591"/>
          <a:lstStyle>
            <a:lvl1pPr marL="0" indent="0" algn="l">
              <a:buFontTx/>
              <a:buNone/>
              <a:defRPr sz="4000" b="0">
                <a:solidFill>
                  <a:srgbClr val="FAF032"/>
                </a:solidFill>
                <a:effectLst>
                  <a:outerShdw dist="25400" dir="5400000" algn="tl" rotWithShape="0">
                    <a:schemeClr val="tx2">
                      <a:lumMod val="75000"/>
                      <a:alpha val="50000"/>
                    </a:schemeClr>
                  </a:outerShdw>
                </a:effectLst>
                <a:latin typeface="+mn-lt"/>
                <a:cs typeface="Arial"/>
              </a:defRPr>
            </a:lvl1pPr>
          </a:lstStyle>
          <a:p>
            <a:pPr lvl="0"/>
            <a:r>
              <a:rPr lang="en-US" dirty="0" smtClean="0"/>
              <a:t>Click to edit Master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49580" y="1094684"/>
            <a:ext cx="8275320" cy="50450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+mn-lt"/>
                <a:cs typeface="Arial"/>
              </a:defRPr>
            </a:lvl1pPr>
            <a:lvl2pPr>
              <a:defRPr sz="2400">
                <a:latin typeface="+mn-lt"/>
                <a:cs typeface="Arial"/>
              </a:defRPr>
            </a:lvl2pPr>
            <a:lvl3pPr>
              <a:defRPr sz="2000">
                <a:latin typeface="+mn-lt"/>
                <a:cs typeface="Arial"/>
              </a:defRPr>
            </a:lvl3pPr>
            <a:lvl4pPr>
              <a:defRPr sz="1800">
                <a:latin typeface="+mn-lt"/>
                <a:cs typeface="Arial"/>
              </a:defRPr>
            </a:lvl4pPr>
            <a:lvl5pPr>
              <a:defRPr sz="1800">
                <a:latin typeface="+mn-lt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2"/>
          </p:nvPr>
        </p:nvSpPr>
        <p:spPr>
          <a:xfrm>
            <a:off x="449580" y="6356352"/>
            <a:ext cx="2236470" cy="365125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pPr algn="l" eaLnBrk="1" hangingPunct="1"/>
            <a:r>
              <a:rPr lang="en-US" smtClean="0">
                <a:solidFill>
                  <a:srgbClr val="FFFFFF"/>
                </a:solidFill>
                <a:latin typeface="Arial" charset="0"/>
              </a:rPr>
              <a:t>CERN, 11th March 2015</a:t>
            </a:r>
            <a:endParaRPr lang="en-GB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3028950" y="6356352"/>
            <a:ext cx="3086100" cy="365125"/>
          </a:xfrm>
          <a:prstGeom prst="rect">
            <a:avLst/>
          </a:prstGeom>
        </p:spPr>
        <p:txBody>
          <a:bodyPr/>
          <a:lstStyle/>
          <a:p>
            <a:pPr algn="l" eaLnBrk="1" hangingPunct="1"/>
            <a:r>
              <a:rPr lang="en-GB" smtClean="0">
                <a:solidFill>
                  <a:srgbClr val="FFFFFF"/>
                </a:solidFill>
                <a:latin typeface="Arial" charset="0"/>
              </a:rPr>
              <a:t>F. Bordry</a:t>
            </a:r>
            <a:endParaRPr lang="en-GB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4"/>
          </p:nvPr>
        </p:nvSpPr>
        <p:spPr>
          <a:xfrm>
            <a:off x="6457950" y="6356352"/>
            <a:ext cx="2266950" cy="365125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pPr algn="l" eaLnBrk="1" hangingPunct="1"/>
            <a:fld id="{698FBEFE-EF3C-442C-ADEA-7E54C5213979}" type="slidenum">
              <a:rPr lang="en-GB" smtClean="0">
                <a:solidFill>
                  <a:srgbClr val="FFFFFF"/>
                </a:solidFill>
                <a:latin typeface="Arial" charset="0"/>
              </a:rPr>
              <a:pPr algn="l" eaLnBrk="1" hangingPunct="1"/>
              <a:t>‹#›</a:t>
            </a:fld>
            <a:endParaRPr lang="en-GB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784" y="174050"/>
            <a:ext cx="1620000" cy="677505"/>
          </a:xfrm>
          <a:prstGeom prst="rect">
            <a:avLst/>
          </a:prstGeom>
        </p:spPr>
      </p:pic>
      <p:pic>
        <p:nvPicPr>
          <p:cNvPr id="8" name="Picture 5" descr="\\typhoon\MarketingII\NIWeek\NIWeek 2013\Day 2 2013\Guest Speaker Notes\MedAustron\Content from Johannes\CERN Images\LogoBadge-04.jpg"/>
          <p:cNvPicPr>
            <a:picLocks noChangeAspect="1" noChangeArrowheads="1"/>
          </p:cNvPicPr>
          <p:nvPr userDrawn="1"/>
        </p:nvPicPr>
        <p:blipFill rotWithShape="1">
          <a:blip r:embed="rId3" cstate="screen">
            <a:clrChange>
              <a:clrFrom>
                <a:srgbClr val="0054A1"/>
              </a:clrFrom>
              <a:clrTo>
                <a:srgbClr val="0054A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824900" y="58955"/>
            <a:ext cx="900000" cy="84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628924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62211"/>
      </p:ext>
    </p:extLst>
  </p:cSld>
  <p:clrMapOvr>
    <a:masterClrMapping/>
  </p:clrMapOvr>
  <p:transition spd="med">
    <p:fade thruBlk="1"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3112518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41688606"/>
      </p:ext>
    </p:extLst>
  </p:cSld>
  <p:clrMapOvr>
    <a:masterClrMapping/>
  </p:clrMapOvr>
  <p:transition spd="med">
    <p:fade thruBlk="1"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1920394"/>
      </p:ext>
    </p:extLst>
  </p:cSld>
  <p:clrMapOvr>
    <a:masterClrMapping/>
  </p:clrMapOvr>
  <p:transition spd="med">
    <p:fade thruBlk="1"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6755051"/>
      </p:ext>
    </p:extLst>
  </p:cSld>
  <p:clrMapOvr>
    <a:masterClrMapping/>
  </p:clrMapOvr>
  <p:transition spd="med">
    <p:fade thruBlk="1"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006219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503902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1450894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45619254"/>
      </p:ext>
    </p:extLst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R.Schmidt     Helmholtz-Rosatom 2015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8F75D02-118C-4994-95A7-7FDB526DF863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1613064"/>
      </p:ext>
    </p:extLst>
  </p:cSld>
  <p:clrMapOvr>
    <a:masterClrMapping/>
  </p:clrMapOvr>
  <p:transition>
    <p:dissolv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611233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5150" y="0"/>
            <a:ext cx="222885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0"/>
            <a:ext cx="653415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1290506"/>
      </p:ext>
    </p:extLst>
  </p:cSld>
  <p:clrMapOvr>
    <a:masterClrMapping/>
  </p:clrMapOvr>
  <p:transition spd="med">
    <p:fade thruBlk="1"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Templa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  <a:prstGeom prst="rect">
            <a:avLst/>
          </a:prstGeom>
        </p:spPr>
        <p:txBody>
          <a:bodyPr/>
          <a:lstStyle/>
          <a:p>
            <a:pPr algn="l" eaLnBrk="1" hangingPunct="1"/>
            <a:fld id="{2C1C7F64-630B-4998-9764-685EC88B06E4}" type="slidenum">
              <a:rPr lang="en-US" sz="2400" smtClean="0">
                <a:solidFill>
                  <a:srgbClr val="FF0000"/>
                </a:solidFill>
                <a:latin typeface="Arial" charset="0"/>
              </a:rPr>
              <a:pPr algn="l" eaLnBrk="1" hangingPunct="1"/>
              <a:t>‹#›</a:t>
            </a:fld>
            <a:endParaRPr lang="en-US" sz="2400" dirty="0">
              <a:solidFill>
                <a:srgbClr val="FF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649179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grammatical 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7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>
              <a:defRPr/>
            </a:pPr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13" y="92077"/>
            <a:ext cx="633412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7801" y="160338"/>
            <a:ext cx="49053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17"/>
          <p:cNvSpPr txBox="1"/>
          <p:nvPr userDrawn="1"/>
        </p:nvSpPr>
        <p:spPr>
          <a:xfrm>
            <a:off x="-9525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100" dirty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2" name="Rectangle 47"/>
          <p:cNvSpPr>
            <a:spLocks noChangeArrowheads="1"/>
          </p:cNvSpPr>
          <p:nvPr userDrawn="1"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>
              <a:defRPr/>
            </a:pPr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3" name="Rectangle 34"/>
          <p:cNvSpPr>
            <a:spLocks noChangeArrowheads="1"/>
          </p:cNvSpPr>
          <p:nvPr userDrawn="1"/>
        </p:nvSpPr>
        <p:spPr bwMode="auto">
          <a:xfrm>
            <a:off x="0" y="6629400"/>
            <a:ext cx="89916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l" eaLnBrk="1" hangingPunct="1"/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         Rüdiger Schmidt                    JAS 2014						page </a:t>
            </a:r>
            <a:fld id="{20038FFA-3A97-494A-BECD-4DC9B4D1BD4C}" type="slidenum">
              <a:rPr lang="en-US" sz="1200" smtClean="0">
                <a:solidFill>
                  <a:srgbClr val="FFFFFF"/>
                </a:solidFill>
                <a:latin typeface="Calibri" pitchFamily="34" charset="0"/>
              </a:rPr>
              <a:pPr algn="l" eaLnBrk="1" hangingPunct="1"/>
              <a:t>‹#›</a:t>
            </a:fld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4" name="Rectangle 34"/>
          <p:cNvSpPr>
            <a:spLocks noChangeArrowheads="1"/>
          </p:cNvSpPr>
          <p:nvPr userDrawn="1"/>
        </p:nvSpPr>
        <p:spPr bwMode="auto">
          <a:xfrm>
            <a:off x="0" y="6642100"/>
            <a:ext cx="73152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eaLnBrk="1" hangingPunct="1"/>
            <a:endParaRPr lang="de-DE" sz="1200">
              <a:solidFill>
                <a:srgbClr val="FFFFFF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106583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tatement of Fa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  <a:prstGeom prst="rect">
            <a:avLst/>
          </a:prstGeom>
        </p:spPr>
        <p:txBody>
          <a:bodyPr/>
          <a:lstStyle>
            <a:lvl1pPr>
              <a:defRPr sz="1100" b="1"/>
            </a:lvl1pPr>
          </a:lstStyle>
          <a:p>
            <a:pPr algn="l" eaLnBrk="1" hangingPunct="1"/>
            <a:fld id="{2C1C7F64-630B-4998-9764-685EC88B06E4}" type="slidenum">
              <a:rPr lang="en-US" smtClean="0">
                <a:solidFill>
                  <a:srgbClr val="FFFFFF"/>
                </a:solidFill>
                <a:latin typeface="Arial" charset="0"/>
              </a:rPr>
              <a:pPr algn="l" eaLnBrk="1" hangingPunct="1"/>
              <a:t>‹#›</a:t>
            </a:fld>
            <a:endParaRPr lang="en-US" dirty="0">
              <a:solidFill>
                <a:srgbClr val="FFFF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796508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mpletel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015396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1887795" y="110614"/>
            <a:ext cx="5937106" cy="740942"/>
          </a:xfrm>
          <a:prstGeom prst="rect">
            <a:avLst/>
          </a:prstGeom>
        </p:spPr>
        <p:txBody>
          <a:bodyPr vert="horz" lIns="61183" tIns="30591" rIns="61183" bIns="30591"/>
          <a:lstStyle>
            <a:lvl1pPr marL="0" indent="0" algn="l">
              <a:buFontTx/>
              <a:buNone/>
              <a:defRPr sz="4000" b="0">
                <a:solidFill>
                  <a:srgbClr val="FAF032"/>
                </a:solidFill>
                <a:effectLst>
                  <a:outerShdw dist="25400" dir="5400000" algn="tl" rotWithShape="0">
                    <a:schemeClr val="tx2">
                      <a:lumMod val="75000"/>
                      <a:alpha val="50000"/>
                    </a:schemeClr>
                  </a:outerShdw>
                </a:effectLst>
                <a:latin typeface="+mn-lt"/>
                <a:cs typeface="Arial"/>
              </a:defRPr>
            </a:lvl1pPr>
          </a:lstStyle>
          <a:p>
            <a:pPr lvl="0"/>
            <a:r>
              <a:rPr lang="en-US" dirty="0" smtClean="0"/>
              <a:t>Click to edit Master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49580" y="1094684"/>
            <a:ext cx="8275320" cy="50450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+mn-lt"/>
                <a:cs typeface="Arial"/>
              </a:defRPr>
            </a:lvl1pPr>
            <a:lvl2pPr>
              <a:defRPr sz="2400">
                <a:latin typeface="+mn-lt"/>
                <a:cs typeface="Arial"/>
              </a:defRPr>
            </a:lvl2pPr>
            <a:lvl3pPr>
              <a:defRPr sz="2000">
                <a:latin typeface="+mn-lt"/>
                <a:cs typeface="Arial"/>
              </a:defRPr>
            </a:lvl3pPr>
            <a:lvl4pPr>
              <a:defRPr sz="1800">
                <a:latin typeface="+mn-lt"/>
                <a:cs typeface="Arial"/>
              </a:defRPr>
            </a:lvl4pPr>
            <a:lvl5pPr>
              <a:defRPr sz="1800">
                <a:latin typeface="+mn-lt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2"/>
          </p:nvPr>
        </p:nvSpPr>
        <p:spPr>
          <a:xfrm>
            <a:off x="449580" y="6356352"/>
            <a:ext cx="2236470" cy="365125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pPr algn="l" eaLnBrk="1" hangingPunct="1"/>
            <a:r>
              <a:rPr lang="en-US" smtClean="0">
                <a:solidFill>
                  <a:srgbClr val="FFFFFF"/>
                </a:solidFill>
                <a:latin typeface="Arial" charset="0"/>
              </a:rPr>
              <a:t>CERN, 11th March 2015</a:t>
            </a:r>
            <a:endParaRPr lang="en-GB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3028950" y="6356352"/>
            <a:ext cx="3086100" cy="365125"/>
          </a:xfrm>
          <a:prstGeom prst="rect">
            <a:avLst/>
          </a:prstGeom>
        </p:spPr>
        <p:txBody>
          <a:bodyPr/>
          <a:lstStyle/>
          <a:p>
            <a:pPr algn="l" eaLnBrk="1" hangingPunct="1"/>
            <a:r>
              <a:rPr lang="en-GB" smtClean="0">
                <a:solidFill>
                  <a:srgbClr val="FFFFFF"/>
                </a:solidFill>
                <a:latin typeface="Arial" charset="0"/>
              </a:rPr>
              <a:t>F. Bordry</a:t>
            </a:r>
            <a:endParaRPr lang="en-GB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4"/>
          </p:nvPr>
        </p:nvSpPr>
        <p:spPr>
          <a:xfrm>
            <a:off x="6457950" y="6356352"/>
            <a:ext cx="2266950" cy="365125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pPr algn="l" eaLnBrk="1" hangingPunct="1"/>
            <a:fld id="{698FBEFE-EF3C-442C-ADEA-7E54C5213979}" type="slidenum">
              <a:rPr lang="en-GB" smtClean="0">
                <a:solidFill>
                  <a:srgbClr val="FFFFFF"/>
                </a:solidFill>
                <a:latin typeface="Arial" charset="0"/>
              </a:rPr>
              <a:pPr algn="l" eaLnBrk="1" hangingPunct="1"/>
              <a:t>‹#›</a:t>
            </a:fld>
            <a:endParaRPr lang="en-GB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784" y="174050"/>
            <a:ext cx="1620000" cy="677505"/>
          </a:xfrm>
          <a:prstGeom prst="rect">
            <a:avLst/>
          </a:prstGeom>
        </p:spPr>
      </p:pic>
      <p:pic>
        <p:nvPicPr>
          <p:cNvPr id="8" name="Picture 5" descr="\\typhoon\MarketingII\NIWeek\NIWeek 2013\Day 2 2013\Guest Speaker Notes\MedAustron\Content from Johannes\CERN Images\LogoBadge-04.jpg"/>
          <p:cNvPicPr>
            <a:picLocks noChangeAspect="1" noChangeArrowheads="1"/>
          </p:cNvPicPr>
          <p:nvPr userDrawn="1"/>
        </p:nvPicPr>
        <p:blipFill rotWithShape="1">
          <a:blip r:embed="rId3" cstate="screen">
            <a:clrChange>
              <a:clrFrom>
                <a:srgbClr val="0054A1"/>
              </a:clrFrom>
              <a:clrTo>
                <a:srgbClr val="0054A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824900" y="58955"/>
            <a:ext cx="900000" cy="84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870316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381000" y="4765"/>
            <a:ext cx="8763000" cy="60912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2484438" y="6597650"/>
            <a:ext cx="4032250" cy="2873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R.Schmidt     Helmholtz-Rosatom 2015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6553200" y="6597650"/>
            <a:ext cx="2133600" cy="2873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EDCEB7E1-735E-448F-8B97-7A39A4E45F8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1009184"/>
      </p:ext>
    </p:extLst>
  </p:cSld>
  <p:clrMapOvr>
    <a:masterClrMapping/>
  </p:clrMapOvr>
  <p:transition>
    <p:dissolve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2264459"/>
      </p:ext>
    </p:extLst>
  </p:cSld>
  <p:clrMapOvr>
    <a:masterClrMapping/>
  </p:clrMapOvr>
  <p:transition spd="med">
    <p:fade thruBlk="1"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908409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R.Schmidt     Helmholtz-Rosatom 2015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6FB1FF9-AF8A-4420-9286-7DB94EE5B37B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3688642"/>
      </p:ext>
    </p:extLst>
  </p:cSld>
  <p:clrMapOvr>
    <a:masterClrMapping/>
  </p:clrMapOvr>
  <p:transition>
    <p:dissolve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66935175"/>
      </p:ext>
    </p:extLst>
  </p:cSld>
  <p:clrMapOvr>
    <a:masterClrMapping/>
  </p:clrMapOvr>
  <p:transition spd="med">
    <p:fade thruBlk="1"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7357379"/>
      </p:ext>
    </p:extLst>
  </p:cSld>
  <p:clrMapOvr>
    <a:masterClrMapping/>
  </p:clrMapOvr>
  <p:transition spd="med">
    <p:fade thruBlk="1"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00869529"/>
      </p:ext>
    </p:extLst>
  </p:cSld>
  <p:clrMapOvr>
    <a:masterClrMapping/>
  </p:clrMapOvr>
  <p:transition spd="med">
    <p:fade thruBlk="1"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7246571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378122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8112786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42302731"/>
      </p:ext>
    </p:extLst>
  </p:cSld>
  <p:clrMapOvr>
    <a:masterClrMapping/>
  </p:clrMapOvr>
  <p:transition spd="med">
    <p:fade thruBlk="1"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367102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5150" y="0"/>
            <a:ext cx="222885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0"/>
            <a:ext cx="653415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6586017"/>
      </p:ext>
    </p:extLst>
  </p:cSld>
  <p:clrMapOvr>
    <a:masterClrMapping/>
  </p:clrMapOvr>
  <p:transition spd="med">
    <p:fade thruBlk="1"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Templa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  <a:prstGeom prst="rect">
            <a:avLst/>
          </a:prstGeom>
        </p:spPr>
        <p:txBody>
          <a:bodyPr/>
          <a:lstStyle/>
          <a:p>
            <a:pPr algn="l" eaLnBrk="1" hangingPunct="1"/>
            <a:fld id="{2C1C7F64-630B-4998-9764-685EC88B06E4}" type="slidenum">
              <a:rPr lang="en-US" sz="2400" smtClean="0">
                <a:solidFill>
                  <a:srgbClr val="FF0000"/>
                </a:solidFill>
                <a:latin typeface="Arial" charset="0"/>
              </a:rPr>
              <a:pPr algn="l" eaLnBrk="1" hangingPunct="1"/>
              <a:t>‹#›</a:t>
            </a:fld>
            <a:endParaRPr lang="en-US" sz="2400" dirty="0">
              <a:solidFill>
                <a:srgbClr val="FF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804545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R.Schmidt     Helmholtz-Rosatom 2015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5BDF330-8C77-4DB4-A845-6478987EEB4E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4327540"/>
      </p:ext>
    </p:extLst>
  </p:cSld>
  <p:clrMapOvr>
    <a:masterClrMapping/>
  </p:clrMapOvr>
  <p:transition>
    <p:dissolve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grammatical 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7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>
              <a:defRPr/>
            </a:pPr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13" y="92077"/>
            <a:ext cx="633412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7801" y="160338"/>
            <a:ext cx="49053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17"/>
          <p:cNvSpPr txBox="1"/>
          <p:nvPr userDrawn="1"/>
        </p:nvSpPr>
        <p:spPr>
          <a:xfrm>
            <a:off x="-9525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100" dirty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2" name="Rectangle 47"/>
          <p:cNvSpPr>
            <a:spLocks noChangeArrowheads="1"/>
          </p:cNvSpPr>
          <p:nvPr userDrawn="1"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>
              <a:defRPr/>
            </a:pPr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3" name="Rectangle 34"/>
          <p:cNvSpPr>
            <a:spLocks noChangeArrowheads="1"/>
          </p:cNvSpPr>
          <p:nvPr userDrawn="1"/>
        </p:nvSpPr>
        <p:spPr bwMode="auto">
          <a:xfrm>
            <a:off x="0" y="6629400"/>
            <a:ext cx="89916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l" eaLnBrk="1" hangingPunct="1"/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         Rüdiger Schmidt                    JAS 2014						page </a:t>
            </a:r>
            <a:fld id="{20038FFA-3A97-494A-BECD-4DC9B4D1BD4C}" type="slidenum">
              <a:rPr lang="en-US" sz="1200" smtClean="0">
                <a:solidFill>
                  <a:srgbClr val="FFFFFF"/>
                </a:solidFill>
                <a:latin typeface="Calibri" pitchFamily="34" charset="0"/>
              </a:rPr>
              <a:pPr algn="l" eaLnBrk="1" hangingPunct="1"/>
              <a:t>‹#›</a:t>
            </a:fld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4" name="Rectangle 34"/>
          <p:cNvSpPr>
            <a:spLocks noChangeArrowheads="1"/>
          </p:cNvSpPr>
          <p:nvPr userDrawn="1"/>
        </p:nvSpPr>
        <p:spPr bwMode="auto">
          <a:xfrm>
            <a:off x="0" y="6642100"/>
            <a:ext cx="73152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eaLnBrk="1" hangingPunct="1"/>
            <a:endParaRPr lang="de-DE" sz="1200">
              <a:solidFill>
                <a:srgbClr val="FFFFFF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464452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tatement of Fa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  <a:prstGeom prst="rect">
            <a:avLst/>
          </a:prstGeom>
        </p:spPr>
        <p:txBody>
          <a:bodyPr/>
          <a:lstStyle>
            <a:lvl1pPr>
              <a:defRPr sz="1100" b="1"/>
            </a:lvl1pPr>
          </a:lstStyle>
          <a:p>
            <a:pPr algn="l" eaLnBrk="1" hangingPunct="1"/>
            <a:fld id="{2C1C7F64-630B-4998-9764-685EC88B06E4}" type="slidenum">
              <a:rPr lang="en-US" smtClean="0">
                <a:solidFill>
                  <a:srgbClr val="FFFFFF"/>
                </a:solidFill>
                <a:latin typeface="Arial" charset="0"/>
              </a:rPr>
              <a:pPr algn="l" eaLnBrk="1" hangingPunct="1"/>
              <a:t>‹#›</a:t>
            </a:fld>
            <a:endParaRPr lang="en-US" dirty="0">
              <a:solidFill>
                <a:srgbClr val="FFFF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827843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mpletel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537007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1887795" y="110614"/>
            <a:ext cx="5937106" cy="740942"/>
          </a:xfrm>
          <a:prstGeom prst="rect">
            <a:avLst/>
          </a:prstGeom>
        </p:spPr>
        <p:txBody>
          <a:bodyPr vert="horz" lIns="61183" tIns="30591" rIns="61183" bIns="30591"/>
          <a:lstStyle>
            <a:lvl1pPr marL="0" indent="0" algn="l">
              <a:buFontTx/>
              <a:buNone/>
              <a:defRPr sz="4000" b="0">
                <a:solidFill>
                  <a:srgbClr val="FAF032"/>
                </a:solidFill>
                <a:effectLst>
                  <a:outerShdw dist="25400" dir="5400000" algn="tl" rotWithShape="0">
                    <a:schemeClr val="tx2">
                      <a:lumMod val="75000"/>
                      <a:alpha val="50000"/>
                    </a:schemeClr>
                  </a:outerShdw>
                </a:effectLst>
                <a:latin typeface="+mn-lt"/>
                <a:cs typeface="Arial"/>
              </a:defRPr>
            </a:lvl1pPr>
          </a:lstStyle>
          <a:p>
            <a:pPr lvl="0"/>
            <a:r>
              <a:rPr lang="en-US" dirty="0" smtClean="0"/>
              <a:t>Click to edit Master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49580" y="1094684"/>
            <a:ext cx="8275320" cy="50450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+mn-lt"/>
                <a:cs typeface="Arial"/>
              </a:defRPr>
            </a:lvl1pPr>
            <a:lvl2pPr>
              <a:defRPr sz="2400">
                <a:latin typeface="+mn-lt"/>
                <a:cs typeface="Arial"/>
              </a:defRPr>
            </a:lvl2pPr>
            <a:lvl3pPr>
              <a:defRPr sz="2000">
                <a:latin typeface="+mn-lt"/>
                <a:cs typeface="Arial"/>
              </a:defRPr>
            </a:lvl3pPr>
            <a:lvl4pPr>
              <a:defRPr sz="1800">
                <a:latin typeface="+mn-lt"/>
                <a:cs typeface="Arial"/>
              </a:defRPr>
            </a:lvl4pPr>
            <a:lvl5pPr>
              <a:defRPr sz="1800">
                <a:latin typeface="+mn-lt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2"/>
          </p:nvPr>
        </p:nvSpPr>
        <p:spPr>
          <a:xfrm>
            <a:off x="449580" y="6356352"/>
            <a:ext cx="2236470" cy="365125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pPr algn="l" eaLnBrk="1" hangingPunct="1"/>
            <a:r>
              <a:rPr lang="en-US" smtClean="0">
                <a:solidFill>
                  <a:srgbClr val="FFFFFF"/>
                </a:solidFill>
                <a:latin typeface="Arial" charset="0"/>
              </a:rPr>
              <a:t>CERN, 11th March 2015</a:t>
            </a:r>
            <a:endParaRPr lang="en-GB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3028950" y="6356352"/>
            <a:ext cx="3086100" cy="365125"/>
          </a:xfrm>
          <a:prstGeom prst="rect">
            <a:avLst/>
          </a:prstGeom>
        </p:spPr>
        <p:txBody>
          <a:bodyPr/>
          <a:lstStyle/>
          <a:p>
            <a:pPr algn="l" eaLnBrk="1" hangingPunct="1"/>
            <a:r>
              <a:rPr lang="en-GB" smtClean="0">
                <a:solidFill>
                  <a:srgbClr val="FFFFFF"/>
                </a:solidFill>
                <a:latin typeface="Arial" charset="0"/>
              </a:rPr>
              <a:t>F. Bordry</a:t>
            </a:r>
            <a:endParaRPr lang="en-GB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4"/>
          </p:nvPr>
        </p:nvSpPr>
        <p:spPr>
          <a:xfrm>
            <a:off x="6457950" y="6356352"/>
            <a:ext cx="2266950" cy="365125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pPr algn="l" eaLnBrk="1" hangingPunct="1"/>
            <a:fld id="{698FBEFE-EF3C-442C-ADEA-7E54C5213979}" type="slidenum">
              <a:rPr lang="en-GB" smtClean="0">
                <a:solidFill>
                  <a:srgbClr val="FFFFFF"/>
                </a:solidFill>
                <a:latin typeface="Arial" charset="0"/>
              </a:rPr>
              <a:pPr algn="l" eaLnBrk="1" hangingPunct="1"/>
              <a:t>‹#›</a:t>
            </a:fld>
            <a:endParaRPr lang="en-GB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784" y="174050"/>
            <a:ext cx="1620000" cy="677505"/>
          </a:xfrm>
          <a:prstGeom prst="rect">
            <a:avLst/>
          </a:prstGeom>
        </p:spPr>
      </p:pic>
      <p:pic>
        <p:nvPicPr>
          <p:cNvPr id="8" name="Picture 5" descr="\\typhoon\MarketingII\NIWeek\NIWeek 2013\Day 2 2013\Guest Speaker Notes\MedAustron\Content from Johannes\CERN Images\LogoBadge-04.jpg"/>
          <p:cNvPicPr>
            <a:picLocks noChangeAspect="1" noChangeArrowheads="1"/>
          </p:cNvPicPr>
          <p:nvPr userDrawn="1"/>
        </p:nvPicPr>
        <p:blipFill rotWithShape="1">
          <a:blip r:embed="rId3" cstate="screen">
            <a:clrChange>
              <a:clrFrom>
                <a:srgbClr val="0054A1"/>
              </a:clrFrom>
              <a:clrTo>
                <a:srgbClr val="0054A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824900" y="58955"/>
            <a:ext cx="900000" cy="84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194014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R.Schmidt     Helmholtz-Rosatom 2015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35EF2F6-F7F0-4D38-B2FD-7B5B50D09EC4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5827170"/>
      </p:ext>
    </p:extLst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slideLayout" Target="../slideLayouts/slideLayout47.xml"/><Relationship Id="rId18" Type="http://schemas.openxmlformats.org/officeDocument/2006/relationships/image" Target="../media/image3.emf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17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6" Type="http://schemas.openxmlformats.org/officeDocument/2006/relationships/slideLayout" Target="../slideLayouts/slideLayout50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44.xml"/><Relationship Id="rId19" Type="http://schemas.openxmlformats.org/officeDocument/2006/relationships/image" Target="../media/image4.wmf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slideLayout" Target="../slideLayouts/slideLayout48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8.xml"/><Relationship Id="rId13" Type="http://schemas.openxmlformats.org/officeDocument/2006/relationships/slideLayout" Target="../slideLayouts/slideLayout63.xml"/><Relationship Id="rId18" Type="http://schemas.openxmlformats.org/officeDocument/2006/relationships/theme" Target="../theme/theme5.xml"/><Relationship Id="rId3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7.xml"/><Relationship Id="rId12" Type="http://schemas.openxmlformats.org/officeDocument/2006/relationships/slideLayout" Target="../slideLayouts/slideLayout62.xml"/><Relationship Id="rId17" Type="http://schemas.openxmlformats.org/officeDocument/2006/relationships/slideLayout" Target="../slideLayouts/slideLayout67.xml"/><Relationship Id="rId2" Type="http://schemas.openxmlformats.org/officeDocument/2006/relationships/slideLayout" Target="../slideLayouts/slideLayout52.xml"/><Relationship Id="rId16" Type="http://schemas.openxmlformats.org/officeDocument/2006/relationships/slideLayout" Target="../slideLayouts/slideLayout66.xml"/><Relationship Id="rId20" Type="http://schemas.openxmlformats.org/officeDocument/2006/relationships/image" Target="../media/image4.wmf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61.xml"/><Relationship Id="rId5" Type="http://schemas.openxmlformats.org/officeDocument/2006/relationships/slideLayout" Target="../slideLayouts/slideLayout55.xml"/><Relationship Id="rId1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60.xml"/><Relationship Id="rId19" Type="http://schemas.openxmlformats.org/officeDocument/2006/relationships/image" Target="../media/image3.emf"/><Relationship Id="rId4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9.xml"/><Relationship Id="rId14" Type="http://schemas.openxmlformats.org/officeDocument/2006/relationships/slideLayout" Target="../slideLayouts/slideLayout6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13" Type="http://schemas.openxmlformats.org/officeDocument/2006/relationships/slideLayout" Target="../slideLayouts/slideLayout80.xml"/><Relationship Id="rId18" Type="http://schemas.openxmlformats.org/officeDocument/2006/relationships/image" Target="../media/image3.emf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slideLayout" Target="../slideLayouts/slideLayout79.xml"/><Relationship Id="rId17" Type="http://schemas.openxmlformats.org/officeDocument/2006/relationships/theme" Target="../theme/theme6.xml"/><Relationship Id="rId2" Type="http://schemas.openxmlformats.org/officeDocument/2006/relationships/slideLayout" Target="../slideLayouts/slideLayout69.xml"/><Relationship Id="rId16" Type="http://schemas.openxmlformats.org/officeDocument/2006/relationships/slideLayout" Target="../slideLayouts/slideLayout83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77.xml"/><Relationship Id="rId19" Type="http://schemas.openxmlformats.org/officeDocument/2006/relationships/image" Target="../media/image4.wmf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Relationship Id="rId14" Type="http://schemas.openxmlformats.org/officeDocument/2006/relationships/slideLayout" Target="../slideLayouts/slideLayout8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55650" y="4765"/>
            <a:ext cx="8388350" cy="765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edit Master title style</a:t>
            </a:r>
          </a:p>
        </p:txBody>
      </p:sp>
      <p:sp>
        <p:nvSpPr>
          <p:cNvPr id="5836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958789"/>
            <a:ext cx="8534400" cy="55130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83684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484438" y="6597650"/>
            <a:ext cx="4032250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pitchFamily="18" charset="0"/>
              </a:defRPr>
            </a:lvl1pPr>
          </a:lstStyle>
          <a:p>
            <a:r>
              <a:rPr lang="en-GB" dirty="0" err="1" smtClean="0">
                <a:solidFill>
                  <a:srgbClr val="FFFFFF"/>
                </a:solidFill>
              </a:rPr>
              <a:t>R.Schmidt</a:t>
            </a:r>
            <a:r>
              <a:rPr lang="en-GB" dirty="0" smtClean="0">
                <a:solidFill>
                  <a:srgbClr val="FFFFFF"/>
                </a:solidFill>
              </a:rPr>
              <a:t>     Helmholtz-</a:t>
            </a:r>
            <a:r>
              <a:rPr lang="en-GB" dirty="0" err="1" smtClean="0">
                <a:solidFill>
                  <a:srgbClr val="FFFFFF"/>
                </a:solidFill>
              </a:rPr>
              <a:t>Rosatom</a:t>
            </a:r>
            <a:r>
              <a:rPr lang="en-GB" dirty="0" smtClean="0">
                <a:solidFill>
                  <a:srgbClr val="FFFFFF"/>
                </a:solidFill>
              </a:rPr>
              <a:t> 2015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58368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597650"/>
            <a:ext cx="2133600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30F6DEC6-2A4C-4D92-8911-7A8B6B1E9C3C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pic>
        <p:nvPicPr>
          <p:cNvPr id="583686" name="Picture 6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708025" cy="76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35861437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  <p:sldLayoutId id="2147483888" r:id="rId12"/>
  </p:sldLayoutIdLst>
  <p:transition>
    <p:dissolve/>
  </p:transition>
  <p:hf hdr="0" dt="0"/>
  <p:txStyles>
    <p:titleStyle>
      <a:lvl1pPr algn="ctr" rtl="0" fontAlgn="base">
        <a:spcBef>
          <a:spcPct val="0"/>
        </a:spcBef>
        <a:spcAft>
          <a:spcPct val="0"/>
        </a:spcAft>
        <a:defRPr sz="2800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2800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2800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2800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2800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Monotype Sorts" pitchFamily="2" charset="2"/>
        <a:buChar char="l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120000"/>
        <a:buChar char="•"/>
        <a:defRPr sz="2000">
          <a:solidFill>
            <a:schemeClr val="hlink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Monotype Sorts" pitchFamily="2" charset="2"/>
        <a:buChar char="u"/>
        <a:defRPr sz="2000">
          <a:solidFill>
            <a:schemeClr val="hlink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Monotype Sorts" pitchFamily="2" charset="2"/>
        <a:buChar char="u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Monotype Sorts" pitchFamily="2" charset="2"/>
        <a:buChar char="u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Monotype Sorts" pitchFamily="2" charset="2"/>
        <a:buChar char="u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Monotype Sorts" pitchFamily="2" charset="2"/>
        <a:buChar char="u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Monotype Sorts" pitchFamily="2" charset="2"/>
        <a:buChar char="u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Monotype Sorts" pitchFamily="2" charset="2"/>
        <a:buChar char="u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06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83274" y="0"/>
            <a:ext cx="8160726" cy="762000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    Click to edit Master title style</a:t>
            </a:r>
          </a:p>
        </p:txBody>
      </p:sp>
      <p:sp>
        <p:nvSpPr>
          <p:cNvPr id="7106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143000"/>
            <a:ext cx="86106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710660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92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 eaLnBrk="1" hangingPunct="1"/>
            <a:fld id="{13DEF19C-21CF-4C71-9732-877FB4E6C33B}" type="slidenum">
              <a:rPr lang="en-GB">
                <a:solidFill>
                  <a:srgbClr val="000000"/>
                </a:solidFill>
              </a:rPr>
              <a:pPr eaLnBrk="1" hangingPunct="1"/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710661" name="Picture 5"/>
          <p:cNvPicPr>
            <a:picLocks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10712" cy="76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0662" name="Rectangle 6"/>
          <p:cNvSpPr>
            <a:spLocks noChangeArrowheads="1"/>
          </p:cNvSpPr>
          <p:nvPr userDrawn="1"/>
        </p:nvSpPr>
        <p:spPr bwMode="auto">
          <a:xfrm>
            <a:off x="685800" y="0"/>
            <a:ext cx="549520" cy="762000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l" eaLnBrk="1" hangingPunct="1"/>
            <a:endParaRPr lang="en-US" sz="2215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10663" name="Line 7"/>
          <p:cNvSpPr>
            <a:spLocks noChangeShapeType="1"/>
          </p:cNvSpPr>
          <p:nvPr userDrawn="1"/>
        </p:nvSpPr>
        <p:spPr bwMode="auto">
          <a:xfrm>
            <a:off x="0" y="765175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6360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2" r:id="rId1"/>
    <p:sldLayoutId id="2147483893" r:id="rId2"/>
    <p:sldLayoutId id="2147483894" r:id="rId3"/>
    <p:sldLayoutId id="2147483895" r:id="rId4"/>
    <p:sldLayoutId id="2147483896" r:id="rId5"/>
    <p:sldLayoutId id="2147483897" r:id="rId6"/>
    <p:sldLayoutId id="2147483898" r:id="rId7"/>
    <p:sldLayoutId id="2147483899" r:id="rId8"/>
    <p:sldLayoutId id="2147483900" r:id="rId9"/>
    <p:sldLayoutId id="2147483901" r:id="rId10"/>
    <p:sldLayoutId id="2147483902" r:id="rId11"/>
  </p:sldLayoutIdLst>
  <p:transition>
    <p:dissolve/>
  </p:transition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2215" b="1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215" b="1">
          <a:solidFill>
            <a:schemeClr val="tx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215" b="1">
          <a:solidFill>
            <a:schemeClr val="tx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215" b="1">
          <a:solidFill>
            <a:schemeClr val="tx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215" b="1">
          <a:solidFill>
            <a:schemeClr val="tx1"/>
          </a:solidFill>
          <a:latin typeface="Arial" charset="0"/>
        </a:defRPr>
      </a:lvl5pPr>
      <a:lvl6pPr marL="422041" algn="l" rtl="0" fontAlgn="base">
        <a:spcBef>
          <a:spcPct val="0"/>
        </a:spcBef>
        <a:spcAft>
          <a:spcPct val="0"/>
        </a:spcAft>
        <a:defRPr sz="2215" b="1">
          <a:solidFill>
            <a:schemeClr val="tx1"/>
          </a:solidFill>
          <a:latin typeface="Arial" charset="0"/>
        </a:defRPr>
      </a:lvl6pPr>
      <a:lvl7pPr marL="844083" algn="l" rtl="0" fontAlgn="base">
        <a:spcBef>
          <a:spcPct val="0"/>
        </a:spcBef>
        <a:spcAft>
          <a:spcPct val="0"/>
        </a:spcAft>
        <a:defRPr sz="2215" b="1">
          <a:solidFill>
            <a:schemeClr val="tx1"/>
          </a:solidFill>
          <a:latin typeface="Arial" charset="0"/>
        </a:defRPr>
      </a:lvl7pPr>
      <a:lvl8pPr marL="1266124" algn="l" rtl="0" fontAlgn="base">
        <a:spcBef>
          <a:spcPct val="0"/>
        </a:spcBef>
        <a:spcAft>
          <a:spcPct val="0"/>
        </a:spcAft>
        <a:defRPr sz="2215" b="1">
          <a:solidFill>
            <a:schemeClr val="tx1"/>
          </a:solidFill>
          <a:latin typeface="Arial" charset="0"/>
        </a:defRPr>
      </a:lvl8pPr>
      <a:lvl9pPr marL="1688165" algn="l" rtl="0" fontAlgn="base">
        <a:spcBef>
          <a:spcPct val="0"/>
        </a:spcBef>
        <a:spcAft>
          <a:spcPct val="0"/>
        </a:spcAft>
        <a:defRPr sz="2215" b="1">
          <a:solidFill>
            <a:schemeClr val="tx1"/>
          </a:solidFill>
          <a:latin typeface="Arial" charset="0"/>
        </a:defRPr>
      </a:lvl9pPr>
    </p:titleStyle>
    <p:bodyStyle>
      <a:lvl1pPr marL="316531" indent="-316531" algn="l" rtl="0" fontAlgn="base">
        <a:spcBef>
          <a:spcPct val="20000"/>
        </a:spcBef>
        <a:spcAft>
          <a:spcPct val="0"/>
        </a:spcAft>
        <a:defRPr sz="1846">
          <a:solidFill>
            <a:schemeClr val="tx1"/>
          </a:solidFill>
          <a:latin typeface="+mn-lt"/>
          <a:ea typeface="+mn-ea"/>
          <a:cs typeface="+mn-cs"/>
        </a:defRPr>
      </a:lvl1pPr>
      <a:lvl2pPr marL="685817" indent="-263776" algn="l" rtl="0" fontAlgn="base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2pPr>
      <a:lvl3pPr marL="1055103" indent="-211021" algn="l" rtl="0" fontAlgn="base">
        <a:spcBef>
          <a:spcPct val="20000"/>
        </a:spcBef>
        <a:spcAft>
          <a:spcPct val="0"/>
        </a:spcAft>
        <a:buChar char="•"/>
        <a:defRPr sz="1477">
          <a:solidFill>
            <a:schemeClr val="tx1"/>
          </a:solidFill>
          <a:latin typeface="+mn-lt"/>
        </a:defRPr>
      </a:lvl3pPr>
      <a:lvl4pPr marL="1477145" indent="-211021" algn="l" rtl="0" fontAlgn="base">
        <a:spcBef>
          <a:spcPct val="20000"/>
        </a:spcBef>
        <a:spcAft>
          <a:spcPct val="0"/>
        </a:spcAft>
        <a:buChar char="–"/>
        <a:defRPr sz="1477">
          <a:solidFill>
            <a:schemeClr val="tx1"/>
          </a:solidFill>
          <a:latin typeface="+mn-lt"/>
        </a:defRPr>
      </a:lvl4pPr>
      <a:lvl5pPr marL="1899186" indent="-211021" algn="l" rtl="0" fontAlgn="base">
        <a:spcBef>
          <a:spcPct val="20000"/>
        </a:spcBef>
        <a:spcAft>
          <a:spcPct val="0"/>
        </a:spcAft>
        <a:buChar char="»"/>
        <a:defRPr sz="1477">
          <a:solidFill>
            <a:schemeClr val="tx1"/>
          </a:solidFill>
          <a:latin typeface="Times New Roman" pitchFamily="18" charset="0"/>
        </a:defRPr>
      </a:lvl5pPr>
      <a:lvl6pPr marL="2321227" indent="-211021" algn="l" rtl="0" fontAlgn="base">
        <a:spcBef>
          <a:spcPct val="20000"/>
        </a:spcBef>
        <a:spcAft>
          <a:spcPct val="0"/>
        </a:spcAft>
        <a:buChar char="»"/>
        <a:defRPr sz="1477">
          <a:solidFill>
            <a:schemeClr val="tx1"/>
          </a:solidFill>
          <a:latin typeface="Times New Roman" pitchFamily="18" charset="0"/>
        </a:defRPr>
      </a:lvl6pPr>
      <a:lvl7pPr marL="2743269" indent="-211021" algn="l" rtl="0" fontAlgn="base">
        <a:spcBef>
          <a:spcPct val="20000"/>
        </a:spcBef>
        <a:spcAft>
          <a:spcPct val="0"/>
        </a:spcAft>
        <a:buChar char="»"/>
        <a:defRPr sz="1477">
          <a:solidFill>
            <a:schemeClr val="tx1"/>
          </a:solidFill>
          <a:latin typeface="Times New Roman" pitchFamily="18" charset="0"/>
        </a:defRPr>
      </a:lvl7pPr>
      <a:lvl8pPr marL="3165310" indent="-211021" algn="l" rtl="0" fontAlgn="base">
        <a:spcBef>
          <a:spcPct val="20000"/>
        </a:spcBef>
        <a:spcAft>
          <a:spcPct val="0"/>
        </a:spcAft>
        <a:buChar char="»"/>
        <a:defRPr sz="1477">
          <a:solidFill>
            <a:schemeClr val="tx1"/>
          </a:solidFill>
          <a:latin typeface="Times New Roman" pitchFamily="18" charset="0"/>
        </a:defRPr>
      </a:lvl8pPr>
      <a:lvl9pPr marL="3587351" indent="-211021" algn="l" rtl="0" fontAlgn="base">
        <a:spcBef>
          <a:spcPct val="20000"/>
        </a:spcBef>
        <a:spcAft>
          <a:spcPct val="0"/>
        </a:spcAft>
        <a:buChar char="»"/>
        <a:defRPr sz="1477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de-DE"/>
      </a:defPPr>
      <a:lvl1pPr marL="0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2041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4083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6124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8165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10207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2248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4289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6331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44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83274" y="0"/>
            <a:ext cx="8160726" cy="762000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    Click to edit Master title style</a:t>
            </a:r>
          </a:p>
        </p:txBody>
      </p:sp>
      <p:sp>
        <p:nvSpPr>
          <p:cNvPr id="7444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143000"/>
            <a:ext cx="86106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744452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92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 eaLnBrk="1" hangingPunct="1"/>
            <a:fld id="{7E789811-F07B-49C0-8604-6D1C7D11BE89}" type="slidenum">
              <a:rPr lang="en-GB">
                <a:solidFill>
                  <a:srgbClr val="000000"/>
                </a:solidFill>
              </a:rPr>
              <a:pPr eaLnBrk="1" hangingPunct="1"/>
              <a:t>‹#›</a:t>
            </a:fld>
            <a:endParaRPr lang="en-GB">
              <a:solidFill>
                <a:srgbClr val="000000"/>
              </a:solidFill>
            </a:endParaRPr>
          </a:p>
        </p:txBody>
      </p:sp>
      <p:pic>
        <p:nvPicPr>
          <p:cNvPr id="744453" name="Picture 5"/>
          <p:cNvPicPr>
            <a:picLocks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10712" cy="76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44454" name="Rectangle 6"/>
          <p:cNvSpPr>
            <a:spLocks noChangeArrowheads="1"/>
          </p:cNvSpPr>
          <p:nvPr/>
        </p:nvSpPr>
        <p:spPr bwMode="auto">
          <a:xfrm>
            <a:off x="685801" y="0"/>
            <a:ext cx="586154" cy="762000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l" eaLnBrk="1" hangingPunct="1"/>
            <a:endParaRPr lang="en-US" sz="2215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44455" name="Line 7"/>
          <p:cNvSpPr>
            <a:spLocks noChangeShapeType="1"/>
          </p:cNvSpPr>
          <p:nvPr userDrawn="1"/>
        </p:nvSpPr>
        <p:spPr bwMode="auto">
          <a:xfrm>
            <a:off x="0" y="765175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l" eaLnBrk="1" hangingPunct="1"/>
            <a:endParaRPr lang="de-DE" sz="1846" b="1">
              <a:solidFill>
                <a:srgbClr val="3333CC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5610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4" r:id="rId1"/>
    <p:sldLayoutId id="2147483905" r:id="rId2"/>
    <p:sldLayoutId id="2147483906" r:id="rId3"/>
    <p:sldLayoutId id="2147483907" r:id="rId4"/>
    <p:sldLayoutId id="2147483908" r:id="rId5"/>
    <p:sldLayoutId id="2147483909" r:id="rId6"/>
    <p:sldLayoutId id="2147483910" r:id="rId7"/>
    <p:sldLayoutId id="2147483911" r:id="rId8"/>
    <p:sldLayoutId id="2147483912" r:id="rId9"/>
    <p:sldLayoutId id="2147483913" r:id="rId10"/>
    <p:sldLayoutId id="2147483914" r:id="rId11"/>
  </p:sldLayoutIdLst>
  <p:transition>
    <p:dissolve/>
  </p:transition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2215" b="1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215" b="1">
          <a:solidFill>
            <a:schemeClr val="tx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215" b="1">
          <a:solidFill>
            <a:schemeClr val="tx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215" b="1">
          <a:solidFill>
            <a:schemeClr val="tx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215" b="1">
          <a:solidFill>
            <a:schemeClr val="tx1"/>
          </a:solidFill>
          <a:latin typeface="Arial" charset="0"/>
        </a:defRPr>
      </a:lvl5pPr>
      <a:lvl6pPr marL="422041" algn="l" rtl="0" fontAlgn="base">
        <a:spcBef>
          <a:spcPct val="0"/>
        </a:spcBef>
        <a:spcAft>
          <a:spcPct val="0"/>
        </a:spcAft>
        <a:defRPr sz="2215" b="1">
          <a:solidFill>
            <a:schemeClr val="tx1"/>
          </a:solidFill>
          <a:latin typeface="Arial" charset="0"/>
        </a:defRPr>
      </a:lvl6pPr>
      <a:lvl7pPr marL="844083" algn="l" rtl="0" fontAlgn="base">
        <a:spcBef>
          <a:spcPct val="0"/>
        </a:spcBef>
        <a:spcAft>
          <a:spcPct val="0"/>
        </a:spcAft>
        <a:defRPr sz="2215" b="1">
          <a:solidFill>
            <a:schemeClr val="tx1"/>
          </a:solidFill>
          <a:latin typeface="Arial" charset="0"/>
        </a:defRPr>
      </a:lvl7pPr>
      <a:lvl8pPr marL="1266124" algn="l" rtl="0" fontAlgn="base">
        <a:spcBef>
          <a:spcPct val="0"/>
        </a:spcBef>
        <a:spcAft>
          <a:spcPct val="0"/>
        </a:spcAft>
        <a:defRPr sz="2215" b="1">
          <a:solidFill>
            <a:schemeClr val="tx1"/>
          </a:solidFill>
          <a:latin typeface="Arial" charset="0"/>
        </a:defRPr>
      </a:lvl8pPr>
      <a:lvl9pPr marL="1688165" algn="l" rtl="0" fontAlgn="base">
        <a:spcBef>
          <a:spcPct val="0"/>
        </a:spcBef>
        <a:spcAft>
          <a:spcPct val="0"/>
        </a:spcAft>
        <a:defRPr sz="2215" b="1">
          <a:solidFill>
            <a:schemeClr val="tx1"/>
          </a:solidFill>
          <a:latin typeface="Arial" charset="0"/>
        </a:defRPr>
      </a:lvl9pPr>
    </p:titleStyle>
    <p:bodyStyle>
      <a:lvl1pPr marL="316531" indent="-316531" algn="l" rtl="0" fontAlgn="base">
        <a:spcBef>
          <a:spcPct val="20000"/>
        </a:spcBef>
        <a:spcAft>
          <a:spcPct val="0"/>
        </a:spcAft>
        <a:defRPr sz="1846">
          <a:solidFill>
            <a:schemeClr val="tx1"/>
          </a:solidFill>
          <a:latin typeface="+mn-lt"/>
          <a:ea typeface="+mn-ea"/>
          <a:cs typeface="+mn-cs"/>
        </a:defRPr>
      </a:lvl1pPr>
      <a:lvl2pPr marL="685817" indent="-263776" algn="l" rtl="0" fontAlgn="base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2pPr>
      <a:lvl3pPr marL="1055103" indent="-211021" algn="l" rtl="0" fontAlgn="base">
        <a:spcBef>
          <a:spcPct val="20000"/>
        </a:spcBef>
        <a:spcAft>
          <a:spcPct val="0"/>
        </a:spcAft>
        <a:buChar char="•"/>
        <a:defRPr sz="1477">
          <a:solidFill>
            <a:schemeClr val="tx1"/>
          </a:solidFill>
          <a:latin typeface="+mn-lt"/>
        </a:defRPr>
      </a:lvl3pPr>
      <a:lvl4pPr marL="1477145" indent="-211021" algn="l" rtl="0" fontAlgn="base">
        <a:spcBef>
          <a:spcPct val="20000"/>
        </a:spcBef>
        <a:spcAft>
          <a:spcPct val="0"/>
        </a:spcAft>
        <a:buChar char="–"/>
        <a:defRPr sz="1477">
          <a:solidFill>
            <a:schemeClr val="tx1"/>
          </a:solidFill>
          <a:latin typeface="+mn-lt"/>
        </a:defRPr>
      </a:lvl4pPr>
      <a:lvl5pPr marL="1899186" indent="-211021" algn="l" rtl="0" fontAlgn="base">
        <a:spcBef>
          <a:spcPct val="20000"/>
        </a:spcBef>
        <a:spcAft>
          <a:spcPct val="0"/>
        </a:spcAft>
        <a:buChar char="»"/>
        <a:defRPr sz="1477">
          <a:solidFill>
            <a:schemeClr val="tx1"/>
          </a:solidFill>
          <a:latin typeface="Times New Roman" pitchFamily="18" charset="0"/>
        </a:defRPr>
      </a:lvl5pPr>
      <a:lvl6pPr marL="2321227" indent="-211021" algn="l" rtl="0" fontAlgn="base">
        <a:spcBef>
          <a:spcPct val="20000"/>
        </a:spcBef>
        <a:spcAft>
          <a:spcPct val="0"/>
        </a:spcAft>
        <a:buChar char="»"/>
        <a:defRPr sz="1477">
          <a:solidFill>
            <a:schemeClr val="tx1"/>
          </a:solidFill>
          <a:latin typeface="Times New Roman" pitchFamily="18" charset="0"/>
        </a:defRPr>
      </a:lvl6pPr>
      <a:lvl7pPr marL="2743269" indent="-211021" algn="l" rtl="0" fontAlgn="base">
        <a:spcBef>
          <a:spcPct val="20000"/>
        </a:spcBef>
        <a:spcAft>
          <a:spcPct val="0"/>
        </a:spcAft>
        <a:buChar char="»"/>
        <a:defRPr sz="1477">
          <a:solidFill>
            <a:schemeClr val="tx1"/>
          </a:solidFill>
          <a:latin typeface="Times New Roman" pitchFamily="18" charset="0"/>
        </a:defRPr>
      </a:lvl7pPr>
      <a:lvl8pPr marL="3165310" indent="-211021" algn="l" rtl="0" fontAlgn="base">
        <a:spcBef>
          <a:spcPct val="20000"/>
        </a:spcBef>
        <a:spcAft>
          <a:spcPct val="0"/>
        </a:spcAft>
        <a:buChar char="»"/>
        <a:defRPr sz="1477">
          <a:solidFill>
            <a:schemeClr val="tx1"/>
          </a:solidFill>
          <a:latin typeface="Times New Roman" pitchFamily="18" charset="0"/>
        </a:defRPr>
      </a:lvl8pPr>
      <a:lvl9pPr marL="3587351" indent="-211021" algn="l" rtl="0" fontAlgn="base">
        <a:spcBef>
          <a:spcPct val="20000"/>
        </a:spcBef>
        <a:spcAft>
          <a:spcPct val="0"/>
        </a:spcAft>
        <a:buChar char="»"/>
        <a:defRPr sz="1477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de-DE"/>
      </a:defPPr>
      <a:lvl1pPr marL="0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2041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4083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6124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8165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10207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2248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4289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6331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47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>
              <a:defRPr/>
            </a:pPr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5" name="Rectangle 47"/>
          <p:cNvSpPr>
            <a:spLocks noChangeArrowheads="1"/>
          </p:cNvSpPr>
          <p:nvPr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>
              <a:defRPr/>
            </a:pPr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138244" name="Picture 1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3" y="92077"/>
            <a:ext cx="633412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8245" name="Picture 2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1" y="160338"/>
            <a:ext cx="490538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-9525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100" dirty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34"/>
          <p:cNvSpPr>
            <a:spLocks noChangeArrowheads="1"/>
          </p:cNvSpPr>
          <p:nvPr/>
        </p:nvSpPr>
        <p:spPr bwMode="auto">
          <a:xfrm>
            <a:off x="0" y="6629400"/>
            <a:ext cx="89916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l" eaLnBrk="1" hangingPunct="1"/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Rüdiger Schmidt</a:t>
            </a:r>
            <a:r>
              <a:rPr lang="en-US" sz="1200" baseline="0" dirty="0" smtClean="0">
                <a:solidFill>
                  <a:srgbClr val="FFFFFF"/>
                </a:solidFill>
                <a:latin typeface="Calibri" pitchFamily="34" charset="0"/>
              </a:rPr>
              <a:t> </a:t>
            </a:r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KIT Workshop </a:t>
            </a:r>
            <a:r>
              <a:rPr lang="en-US" sz="1200" dirty="0" err="1" smtClean="0">
                <a:solidFill>
                  <a:srgbClr val="FFFFFF"/>
                </a:solidFill>
                <a:latin typeface="Calibri" pitchFamily="34" charset="0"/>
              </a:rPr>
              <a:t>Freudenstadt</a:t>
            </a:r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 			page </a:t>
            </a:r>
            <a:fld id="{20038FFA-3A97-494A-BECD-4DC9B4D1BD4C}" type="slidenum">
              <a:rPr lang="en-US" sz="1200" smtClean="0">
                <a:solidFill>
                  <a:srgbClr val="FFFFFF"/>
                </a:solidFill>
                <a:latin typeface="Calibri" pitchFamily="34" charset="0"/>
              </a:rPr>
              <a:pPr algn="l" eaLnBrk="1" hangingPunct="1"/>
              <a:t>‹#›</a:t>
            </a:fld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20" name="Rectangle 34"/>
          <p:cNvSpPr>
            <a:spLocks noChangeArrowheads="1"/>
          </p:cNvSpPr>
          <p:nvPr/>
        </p:nvSpPr>
        <p:spPr bwMode="auto">
          <a:xfrm>
            <a:off x="0" y="6642100"/>
            <a:ext cx="73152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eaLnBrk="1" hangingPunct="1"/>
            <a:endParaRPr lang="de-DE" sz="12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3824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967668"/>
            <a:ext cx="8686800" cy="543313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3825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838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06929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6" r:id="rId1"/>
    <p:sldLayoutId id="2147483917" r:id="rId2"/>
    <p:sldLayoutId id="2147483918" r:id="rId3"/>
    <p:sldLayoutId id="2147483919" r:id="rId4"/>
    <p:sldLayoutId id="2147483920" r:id="rId5"/>
    <p:sldLayoutId id="2147483921" r:id="rId6"/>
    <p:sldLayoutId id="2147483922" r:id="rId7"/>
    <p:sldLayoutId id="2147483923" r:id="rId8"/>
    <p:sldLayoutId id="2147483924" r:id="rId9"/>
    <p:sldLayoutId id="2147483925" r:id="rId10"/>
    <p:sldLayoutId id="2147483926" r:id="rId11"/>
    <p:sldLayoutId id="2147483927" r:id="rId12"/>
    <p:sldLayoutId id="2147483928" r:id="rId13"/>
    <p:sldLayoutId id="2147483929" r:id="rId14"/>
    <p:sldLayoutId id="2147483930" r:id="rId15"/>
    <p:sldLayoutId id="2147483931" r:id="rId16"/>
  </p:sldLayoutIdLst>
  <p:transition spd="med">
    <p:fade thruBlk="1"/>
  </p:transition>
  <p:timing>
    <p:tnLst>
      <p:par>
        <p:cTn id="1" dur="indefinite" restart="never" nodeType="tmRoot"/>
      </p:par>
    </p:tnLst>
  </p:timing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6pPr>
      <a:lvl7pPr marL="9144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7pPr>
      <a:lvl8pPr marL="13716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8pPr>
      <a:lvl9pPr marL="18288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80000"/>
        <a:buFont typeface="Arial Unicode MS" pitchFamily="34" charset="-128"/>
        <a:buChar char="●"/>
        <a:defRPr sz="2400">
          <a:solidFill>
            <a:srgbClr val="062F67"/>
          </a:solidFill>
          <a:latin typeface="+mn-lt"/>
          <a:ea typeface="+mn-ea"/>
          <a:cs typeface="+mn-cs"/>
        </a:defRPr>
      </a:lvl1pPr>
      <a:lvl2pPr marL="914400" indent="-457200" algn="l" rtl="0" eaLnBrk="0" fontAlgn="base" hangingPunct="0">
        <a:spcBef>
          <a:spcPct val="20000"/>
        </a:spcBef>
        <a:spcAft>
          <a:spcPct val="0"/>
        </a:spcAft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2000">
          <a:solidFill>
            <a:srgbClr val="0080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defRPr sz="2000">
          <a:solidFill>
            <a:srgbClr val="6666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47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>
              <a:defRPr/>
            </a:pPr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5" name="Rectangle 47"/>
          <p:cNvSpPr>
            <a:spLocks noChangeArrowheads="1"/>
          </p:cNvSpPr>
          <p:nvPr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>
              <a:defRPr/>
            </a:pPr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138244" name="Picture 1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3" y="92077"/>
            <a:ext cx="633412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8245" name="Picture 2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1" y="160338"/>
            <a:ext cx="490538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-9525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100" dirty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34"/>
          <p:cNvSpPr>
            <a:spLocks noChangeArrowheads="1"/>
          </p:cNvSpPr>
          <p:nvPr/>
        </p:nvSpPr>
        <p:spPr bwMode="auto">
          <a:xfrm>
            <a:off x="0" y="6629400"/>
            <a:ext cx="89916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l" eaLnBrk="1" hangingPunct="1"/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Rüdiger Schmidt</a:t>
            </a:r>
            <a:r>
              <a:rPr lang="en-US" sz="1200" baseline="0" dirty="0" smtClean="0">
                <a:solidFill>
                  <a:srgbClr val="FFFFFF"/>
                </a:solidFill>
                <a:latin typeface="Calibri" pitchFamily="34" charset="0"/>
              </a:rPr>
              <a:t> </a:t>
            </a:r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KIT Workshop </a:t>
            </a:r>
            <a:r>
              <a:rPr lang="en-US" sz="1200" dirty="0" err="1" smtClean="0">
                <a:solidFill>
                  <a:srgbClr val="FFFFFF"/>
                </a:solidFill>
                <a:latin typeface="Calibri" pitchFamily="34" charset="0"/>
              </a:rPr>
              <a:t>Freudenstadt</a:t>
            </a:r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 				page </a:t>
            </a:r>
            <a:fld id="{20038FFA-3A97-494A-BECD-4DC9B4D1BD4C}" type="slidenum">
              <a:rPr lang="en-US" sz="1200" smtClean="0">
                <a:solidFill>
                  <a:srgbClr val="FFFFFF"/>
                </a:solidFill>
                <a:latin typeface="Calibri" pitchFamily="34" charset="0"/>
              </a:rPr>
              <a:pPr algn="l" eaLnBrk="1" hangingPunct="1"/>
              <a:t>‹#›</a:t>
            </a:fld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20" name="Rectangle 34"/>
          <p:cNvSpPr>
            <a:spLocks noChangeArrowheads="1"/>
          </p:cNvSpPr>
          <p:nvPr/>
        </p:nvSpPr>
        <p:spPr bwMode="auto">
          <a:xfrm>
            <a:off x="0" y="6642100"/>
            <a:ext cx="73152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eaLnBrk="1" hangingPunct="1"/>
            <a:endParaRPr lang="de-DE" sz="12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3824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967668"/>
            <a:ext cx="8686800" cy="543313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3825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838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42424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4" r:id="rId1"/>
    <p:sldLayoutId id="2147483935" r:id="rId2"/>
    <p:sldLayoutId id="2147483936" r:id="rId3"/>
    <p:sldLayoutId id="2147483937" r:id="rId4"/>
    <p:sldLayoutId id="2147483938" r:id="rId5"/>
    <p:sldLayoutId id="2147483939" r:id="rId6"/>
    <p:sldLayoutId id="2147483940" r:id="rId7"/>
    <p:sldLayoutId id="2147483941" r:id="rId8"/>
    <p:sldLayoutId id="2147483942" r:id="rId9"/>
    <p:sldLayoutId id="2147483943" r:id="rId10"/>
    <p:sldLayoutId id="2147483944" r:id="rId11"/>
    <p:sldLayoutId id="2147483945" r:id="rId12"/>
    <p:sldLayoutId id="2147483946" r:id="rId13"/>
    <p:sldLayoutId id="2147483947" r:id="rId14"/>
    <p:sldLayoutId id="2147483948" r:id="rId15"/>
    <p:sldLayoutId id="2147483949" r:id="rId16"/>
    <p:sldLayoutId id="2147483950" r:id="rId17"/>
  </p:sldLayoutIdLst>
  <p:transition spd="med">
    <p:fade thruBlk="1"/>
  </p:transition>
  <p:timing>
    <p:tnLst>
      <p:par>
        <p:cTn id="1" dur="indefinite" restart="never" nodeType="tmRoot"/>
      </p:par>
    </p:tnLst>
  </p:timing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6pPr>
      <a:lvl7pPr marL="9144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7pPr>
      <a:lvl8pPr marL="13716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8pPr>
      <a:lvl9pPr marL="18288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80000"/>
        <a:buFont typeface="Arial Unicode MS" pitchFamily="34" charset="-128"/>
        <a:buChar char="●"/>
        <a:defRPr sz="2400">
          <a:solidFill>
            <a:srgbClr val="062F67"/>
          </a:solidFill>
          <a:latin typeface="+mn-lt"/>
          <a:ea typeface="+mn-ea"/>
          <a:cs typeface="+mn-cs"/>
        </a:defRPr>
      </a:lvl1pPr>
      <a:lvl2pPr marL="914400" indent="-457200" algn="l" rtl="0" eaLnBrk="0" fontAlgn="base" hangingPunct="0">
        <a:spcBef>
          <a:spcPct val="20000"/>
        </a:spcBef>
        <a:spcAft>
          <a:spcPct val="0"/>
        </a:spcAft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2000">
          <a:solidFill>
            <a:srgbClr val="0080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defRPr sz="2000">
          <a:solidFill>
            <a:srgbClr val="6666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47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>
              <a:defRPr/>
            </a:pPr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5" name="Rectangle 47"/>
          <p:cNvSpPr>
            <a:spLocks noChangeArrowheads="1"/>
          </p:cNvSpPr>
          <p:nvPr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>
              <a:defRPr/>
            </a:pPr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138244" name="Picture 1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3" y="92077"/>
            <a:ext cx="633412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8245" name="Picture 2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1" y="160338"/>
            <a:ext cx="490538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-9525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100" dirty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34"/>
          <p:cNvSpPr>
            <a:spLocks noChangeArrowheads="1"/>
          </p:cNvSpPr>
          <p:nvPr/>
        </p:nvSpPr>
        <p:spPr bwMode="auto">
          <a:xfrm>
            <a:off x="0" y="6629400"/>
            <a:ext cx="89916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l" eaLnBrk="1" hangingPunct="1"/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         Rüdiger Schmidt                    DPG </a:t>
            </a:r>
            <a:r>
              <a:rPr lang="en-US" sz="1200" dirty="0" err="1" smtClean="0">
                <a:solidFill>
                  <a:srgbClr val="FFFFFF"/>
                </a:solidFill>
                <a:latin typeface="Calibri" pitchFamily="34" charset="0"/>
              </a:rPr>
              <a:t>Tagung</a:t>
            </a:r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 Wuppertal 2015				page </a:t>
            </a:r>
            <a:fld id="{20038FFA-3A97-494A-BECD-4DC9B4D1BD4C}" type="slidenum">
              <a:rPr lang="en-US" sz="1200" smtClean="0">
                <a:solidFill>
                  <a:srgbClr val="FFFFFF"/>
                </a:solidFill>
                <a:latin typeface="Calibri" pitchFamily="34" charset="0"/>
              </a:rPr>
              <a:pPr algn="l" eaLnBrk="1" hangingPunct="1"/>
              <a:t>‹#›</a:t>
            </a:fld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20" name="Rectangle 34"/>
          <p:cNvSpPr>
            <a:spLocks noChangeArrowheads="1"/>
          </p:cNvSpPr>
          <p:nvPr/>
        </p:nvSpPr>
        <p:spPr bwMode="auto">
          <a:xfrm>
            <a:off x="0" y="6642100"/>
            <a:ext cx="73152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eaLnBrk="1" hangingPunct="1"/>
            <a:endParaRPr lang="de-DE" sz="12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3824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967668"/>
            <a:ext cx="8686800" cy="543313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3825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838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78928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2" r:id="rId1"/>
    <p:sldLayoutId id="2147483953" r:id="rId2"/>
    <p:sldLayoutId id="2147483954" r:id="rId3"/>
    <p:sldLayoutId id="2147483955" r:id="rId4"/>
    <p:sldLayoutId id="2147483956" r:id="rId5"/>
    <p:sldLayoutId id="2147483957" r:id="rId6"/>
    <p:sldLayoutId id="2147483958" r:id="rId7"/>
    <p:sldLayoutId id="2147483959" r:id="rId8"/>
    <p:sldLayoutId id="2147483960" r:id="rId9"/>
    <p:sldLayoutId id="2147483961" r:id="rId10"/>
    <p:sldLayoutId id="2147483962" r:id="rId11"/>
    <p:sldLayoutId id="2147483963" r:id="rId12"/>
    <p:sldLayoutId id="2147483964" r:id="rId13"/>
    <p:sldLayoutId id="2147483965" r:id="rId14"/>
    <p:sldLayoutId id="2147483966" r:id="rId15"/>
    <p:sldLayoutId id="2147483967" r:id="rId16"/>
  </p:sldLayoutIdLst>
  <p:transition spd="med">
    <p:fade thruBlk="1"/>
  </p:transition>
  <p:timing>
    <p:tnLst>
      <p:par>
        <p:cTn id="1" dur="indefinite" restart="never" nodeType="tmRoot"/>
      </p:par>
    </p:tnLst>
  </p:timing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6pPr>
      <a:lvl7pPr marL="9144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7pPr>
      <a:lvl8pPr marL="13716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8pPr>
      <a:lvl9pPr marL="18288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80000"/>
        <a:buFont typeface="Arial Unicode MS" pitchFamily="34" charset="-128"/>
        <a:buChar char="●"/>
        <a:defRPr sz="2400">
          <a:solidFill>
            <a:srgbClr val="062F67"/>
          </a:solidFill>
          <a:latin typeface="+mn-lt"/>
          <a:ea typeface="+mn-ea"/>
          <a:cs typeface="+mn-cs"/>
        </a:defRPr>
      </a:lvl1pPr>
      <a:lvl2pPr marL="914400" indent="-457200" algn="l" rtl="0" eaLnBrk="0" fontAlgn="base" hangingPunct="0">
        <a:spcBef>
          <a:spcPct val="20000"/>
        </a:spcBef>
        <a:spcAft>
          <a:spcPct val="0"/>
        </a:spcAft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2000">
          <a:solidFill>
            <a:srgbClr val="0080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defRPr sz="2000">
          <a:solidFill>
            <a:srgbClr val="6666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56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gif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52.xml"/><Relationship Id="rId4" Type="http://schemas.openxmlformats.org/officeDocument/2006/relationships/image" Target="../media/image104.gif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56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52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52.xml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emf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56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56.xml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5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2.xml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56.xml"/></Relationships>
</file>

<file path=ppt/slides/_rels/slide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56.xml"/></Relationships>
</file>

<file path=ppt/slides/_rels/slide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52.xml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tiff"/><Relationship Id="rId2" Type="http://schemas.openxmlformats.org/officeDocument/2006/relationships/image" Target="../media/image114.tiff"/><Relationship Id="rId1" Type="http://schemas.openxmlformats.org/officeDocument/2006/relationships/slideLayout" Target="../slideLayouts/slideLayout56.xml"/><Relationship Id="rId5" Type="http://schemas.openxmlformats.org/officeDocument/2006/relationships/image" Target="../media/image117.png"/><Relationship Id="rId4" Type="http://schemas.openxmlformats.org/officeDocument/2006/relationships/image" Target="../media/image116.png"/></Relationships>
</file>

<file path=ppt/slides/_rels/slide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56.xml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56.xm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56.xml"/></Relationships>
</file>

<file path=ppt/slides/_rels/slide1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0.xml"/><Relationship Id="rId2" Type="http://schemas.openxmlformats.org/officeDocument/2006/relationships/slideLayout" Target="../slideLayouts/slideLayout56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121.wmf"/><Relationship Id="rId4" Type="http://schemas.openxmlformats.org/officeDocument/2006/relationships/oleObject" Target="../embeddings/oleObject13.bin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1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2.emf"/><Relationship Id="rId1" Type="http://schemas.openxmlformats.org/officeDocument/2006/relationships/slideLayout" Target="../slideLayouts/slideLayout5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2.xml"/><Relationship Id="rId4" Type="http://schemas.openxmlformats.org/officeDocument/2006/relationships/image" Target="../media/image16.png"/></Relationships>
</file>

<file path=ppt/slides/_rels/slide1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0.png"/><Relationship Id="rId1" Type="http://schemas.openxmlformats.org/officeDocument/2006/relationships/slideLayout" Target="../slideLayouts/slideLayout52.xml"/></Relationships>
</file>

<file path=ppt/slides/_rels/slide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0.png"/><Relationship Id="rId2" Type="http://schemas.openxmlformats.org/officeDocument/2006/relationships/image" Target="../media/image123.jpeg"/><Relationship Id="rId1" Type="http://schemas.openxmlformats.org/officeDocument/2006/relationships/slideLayout" Target="../slideLayouts/slideLayout52.xml"/><Relationship Id="rId6" Type="http://schemas.openxmlformats.org/officeDocument/2006/relationships/image" Target="../media/image260.png"/><Relationship Id="rId5" Type="http://schemas.openxmlformats.org/officeDocument/2006/relationships/image" Target="../media/image28.png"/></Relationships>
</file>

<file path=ppt/slides/_rels/slide1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52.xml"/></Relationships>
</file>

<file path=ppt/slides/_rels/slide1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0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52.xml"/></Relationships>
</file>

<file path=ppt/slides/_rels/slide1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9.png"/><Relationship Id="rId13" Type="http://schemas.openxmlformats.org/officeDocument/2006/relationships/image" Target="../media/image134.png"/><Relationship Id="rId3" Type="http://schemas.openxmlformats.org/officeDocument/2006/relationships/image" Target="../media/image124.png"/><Relationship Id="rId7" Type="http://schemas.openxmlformats.org/officeDocument/2006/relationships/image" Target="../media/image128.jpeg"/><Relationship Id="rId12" Type="http://schemas.openxmlformats.org/officeDocument/2006/relationships/image" Target="../media/image133.jpe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54.xml"/><Relationship Id="rId6" Type="http://schemas.openxmlformats.org/officeDocument/2006/relationships/image" Target="../media/image127.png"/><Relationship Id="rId11" Type="http://schemas.openxmlformats.org/officeDocument/2006/relationships/image" Target="../media/image132.png"/><Relationship Id="rId5" Type="http://schemas.openxmlformats.org/officeDocument/2006/relationships/image" Target="../media/image126.png"/><Relationship Id="rId10" Type="http://schemas.openxmlformats.org/officeDocument/2006/relationships/image" Target="../media/image131.png"/><Relationship Id="rId4" Type="http://schemas.openxmlformats.org/officeDocument/2006/relationships/image" Target="../media/image125.png"/><Relationship Id="rId9" Type="http://schemas.openxmlformats.org/officeDocument/2006/relationships/image" Target="../media/image130.jpeg"/><Relationship Id="rId14" Type="http://schemas.openxmlformats.org/officeDocument/2006/relationships/image" Target="../media/image135.jpeg"/></Relationships>
</file>

<file path=ppt/slides/_rels/slide1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6.png"/><Relationship Id="rId1" Type="http://schemas.openxmlformats.org/officeDocument/2006/relationships/slideLayout" Target="../slideLayouts/slideLayout54.xml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1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0.png"/><Relationship Id="rId2" Type="http://schemas.openxmlformats.org/officeDocument/2006/relationships/image" Target="../media/image137.png"/><Relationship Id="rId1" Type="http://schemas.openxmlformats.org/officeDocument/2006/relationships/slideLayout" Target="../slideLayouts/slideLayout54.xml"/></Relationships>
</file>

<file path=ppt/slides/_rels/slide128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lamontm/Desktop/Screen%20Shot%202014-02-16%20at%205.40.28%20PM.png" TargetMode="External"/><Relationship Id="rId2" Type="http://schemas.openxmlformats.org/officeDocument/2006/relationships/image" Target="../media/image138.png"/><Relationship Id="rId1" Type="http://schemas.openxmlformats.org/officeDocument/2006/relationships/slideLayout" Target="../slideLayouts/slideLayout52.xml"/></Relationships>
</file>

<file path=ppt/slides/_rels/slide1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2.xml"/></Relationships>
</file>

<file path=ppt/slides/_rels/slide1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2.xml"/></Relationships>
</file>

<file path=ppt/slides/_rels/slide1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png"/><Relationship Id="rId2" Type="http://schemas.openxmlformats.org/officeDocument/2006/relationships/image" Target="../media/image139.png"/><Relationship Id="rId1" Type="http://schemas.openxmlformats.org/officeDocument/2006/relationships/slideLayout" Target="../slideLayouts/slideLayout54.xml"/></Relationships>
</file>

<file path=ppt/slides/_rels/slide1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3.jpeg"/><Relationship Id="rId2" Type="http://schemas.openxmlformats.org/officeDocument/2006/relationships/image" Target="../media/image142.jpeg"/><Relationship Id="rId1" Type="http://schemas.openxmlformats.org/officeDocument/2006/relationships/slideLayout" Target="../slideLayouts/slideLayout54.xml"/></Relationships>
</file>

<file path=ppt/slides/_rels/slide13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52.xml"/></Relationships>
</file>

<file path=ppt/slides/_rels/slide1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1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4.png"/><Relationship Id="rId1" Type="http://schemas.openxmlformats.org/officeDocument/2006/relationships/slideLayout" Target="../slideLayouts/slideLayout52.xml"/></Relationships>
</file>

<file path=ppt/slides/_rels/slide13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56.xml"/></Relationships>
</file>

<file path=ppt/slides/_rels/slide1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1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image" Target="../media/image149.jpeg"/><Relationship Id="rId1" Type="http://schemas.openxmlformats.org/officeDocument/2006/relationships/slideLayout" Target="../slideLayouts/slideLayout52.xml"/></Relationships>
</file>

<file path=ppt/slides/_rels/slide1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6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1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1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1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1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4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jacow.org/" TargetMode="External"/><Relationship Id="rId1" Type="http://schemas.openxmlformats.org/officeDocument/2006/relationships/slideLayout" Target="../slideLayouts/slideLayout52.xml"/></Relationships>
</file>

<file path=ppt/slides/_rels/slide1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1.png"/><Relationship Id="rId1" Type="http://schemas.openxmlformats.org/officeDocument/2006/relationships/slideLayout" Target="../slideLayouts/slideLayout52.xml"/></Relationships>
</file>

<file path=ppt/slides/_rels/slide1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2.png"/><Relationship Id="rId1" Type="http://schemas.openxmlformats.org/officeDocument/2006/relationships/slideLayout" Target="../slideLayouts/slideLayout52.xml"/></Relationships>
</file>

<file path=ppt/slides/_rels/slide1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3.jpeg"/><Relationship Id="rId1" Type="http://schemas.openxmlformats.org/officeDocument/2006/relationships/slideLayout" Target="../slideLayouts/slideLayout5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5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5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8.w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30.wmf"/><Relationship Id="rId4" Type="http://schemas.openxmlformats.org/officeDocument/2006/relationships/image" Target="../media/image27.wmf"/><Relationship Id="rId9" Type="http://schemas.openxmlformats.org/officeDocument/2006/relationships/oleObject" Target="../embeddings/oleObject4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32.wmf"/><Relationship Id="rId2" Type="http://schemas.openxmlformats.org/officeDocument/2006/relationships/slideLayout" Target="../slideLayouts/slideLayout5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31.wmf"/><Relationship Id="rId4" Type="http://schemas.openxmlformats.org/officeDocument/2006/relationships/oleObject" Target="../embeddings/oleObject5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file:///C:\My%20Videos\HammerWerfer.wmv" TargetMode="External"/><Relationship Id="rId1" Type="http://schemas.microsoft.com/office/2007/relationships/media" Target="file:///C:\My%20Videos\HammerWerfer.wmv" TargetMode="External"/><Relationship Id="rId5" Type="http://schemas.openxmlformats.org/officeDocument/2006/relationships/image" Target="../media/image7.png"/><Relationship Id="rId4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6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6.png"/><Relationship Id="rId5" Type="http://schemas.openxmlformats.org/officeDocument/2006/relationships/image" Target="../media/image33.wmf"/><Relationship Id="rId4" Type="http://schemas.openxmlformats.org/officeDocument/2006/relationships/oleObject" Target="../embeddings/oleObject7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2.xml"/><Relationship Id="rId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2.xml"/><Relationship Id="rId4" Type="http://schemas.openxmlformats.org/officeDocument/2006/relationships/image" Target="../media/image37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2.xml"/><Relationship Id="rId4" Type="http://schemas.openxmlformats.org/officeDocument/2006/relationships/image" Target="../media/image45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0.png"/><Relationship Id="rId3" Type="http://schemas.openxmlformats.org/officeDocument/2006/relationships/notesSlide" Target="../notesSlides/notesSlide21.xml"/><Relationship Id="rId7" Type="http://schemas.openxmlformats.org/officeDocument/2006/relationships/image" Target="../media/image38.wmf"/><Relationship Id="rId2" Type="http://schemas.openxmlformats.org/officeDocument/2006/relationships/slideLayout" Target="../slideLayouts/slideLayout5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9.bin"/><Relationship Id="rId5" Type="http://schemas.openxmlformats.org/officeDocument/2006/relationships/image" Target="../media/image37.wmf"/><Relationship Id="rId4" Type="http://schemas.openxmlformats.org/officeDocument/2006/relationships/oleObject" Target="../embeddings/oleObject8.bin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52.xml"/><Relationship Id="rId1" Type="http://schemas.openxmlformats.org/officeDocument/2006/relationships/tags" Target="../tags/tag1.xml"/><Relationship Id="rId5" Type="http://schemas.openxmlformats.org/officeDocument/2006/relationships/image" Target="../media/image43.png"/><Relationship Id="rId4" Type="http://schemas.openxmlformats.org/officeDocument/2006/relationships/image" Target="../media/image160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52.xml"/><Relationship Id="rId5" Type="http://schemas.openxmlformats.org/officeDocument/2006/relationships/image" Target="../media/image44.png"/><Relationship Id="rId4" Type="http://schemas.openxmlformats.org/officeDocument/2006/relationships/image" Target="../media/image42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57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45.wmf"/><Relationship Id="rId4" Type="http://schemas.openxmlformats.org/officeDocument/2006/relationships/oleObject" Target="../embeddings/oleObject10.bin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w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2.xml"/><Relationship Id="rId4" Type="http://schemas.openxmlformats.org/officeDocument/2006/relationships/image" Target="../media/image49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2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2.xml"/><Relationship Id="rId4" Type="http://schemas.openxmlformats.org/officeDocument/2006/relationships/image" Target="../media/image52.wmf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5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2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0.png"/><Relationship Id="rId1" Type="http://schemas.openxmlformats.org/officeDocument/2006/relationships/slideLayout" Target="../slideLayouts/slideLayout5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2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52.xml"/><Relationship Id="rId4" Type="http://schemas.openxmlformats.org/officeDocument/2006/relationships/image" Target="../media/image60.jpe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5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61.wmf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5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61.wmf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gif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7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wmf"/><Relationship Id="rId2" Type="http://schemas.openxmlformats.org/officeDocument/2006/relationships/image" Target="../media/image65.wmf"/><Relationship Id="rId1" Type="http://schemas.openxmlformats.org/officeDocument/2006/relationships/slideLayout" Target="../slideLayouts/slideLayout52.xml"/><Relationship Id="rId4" Type="http://schemas.openxmlformats.org/officeDocument/2006/relationships/image" Target="../media/image67.jpe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7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7.xml"/><Relationship Id="rId4" Type="http://schemas.openxmlformats.org/officeDocument/2006/relationships/image" Target="../media/image70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wmf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6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wmf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2.xml"/><Relationship Id="rId2" Type="http://schemas.openxmlformats.org/officeDocument/2006/relationships/video" Target="file:///C:\Users\rudigerschmidt\Videos\MOVIE_DIPOLE.wmv" TargetMode="External"/><Relationship Id="rId1" Type="http://schemas.microsoft.com/office/2007/relationships/media" Target="file:///C:\Users\rudigerschmidt\Videos\MOVIE_DIPOLE.wmv" TargetMode="External"/><Relationship Id="rId4" Type="http://schemas.openxmlformats.org/officeDocument/2006/relationships/image" Target="../media/image73.png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56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5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56.xml"/><Relationship Id="rId4" Type="http://schemas.openxmlformats.org/officeDocument/2006/relationships/image" Target="../media/image79.jpeg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5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5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56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2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5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5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5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5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5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5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5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5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57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emf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57.xml"/><Relationship Id="rId4" Type="http://schemas.openxmlformats.org/officeDocument/2006/relationships/image" Target="../media/image91.png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5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2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wmf"/><Relationship Id="rId1" Type="http://schemas.openxmlformats.org/officeDocument/2006/relationships/slideLayout" Target="../slideLayouts/slideLayout56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jpeg"/><Relationship Id="rId2" Type="http://schemas.openxmlformats.org/officeDocument/2006/relationships/image" Target="../media/image93.jpeg"/><Relationship Id="rId1" Type="http://schemas.openxmlformats.org/officeDocument/2006/relationships/slideLayout" Target="../slideLayouts/slideLayout56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52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hyperlink" Target="file:///E:\..\talks\VisitsAtCERN\Collimation%20Picture%20Gallery\IMG_3385.JPG" TargetMode="External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57.xml"/><Relationship Id="rId4" Type="http://schemas.openxmlformats.org/officeDocument/2006/relationships/image" Target="../media/image96.jpeg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52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jpe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57.xml"/><Relationship Id="rId4" Type="http://schemas.openxmlformats.org/officeDocument/2006/relationships/image" Target="../media/image98.jpeg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52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52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52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5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1570" name="Rectangle 2"/>
          <p:cNvSpPr>
            <a:spLocks noGrp="1" noChangeArrowheads="1"/>
          </p:cNvSpPr>
          <p:nvPr>
            <p:ph type="title"/>
          </p:nvPr>
        </p:nvSpPr>
        <p:spPr>
          <a:xfrm>
            <a:off x="387352" y="1562582"/>
            <a:ext cx="8424863" cy="3923820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GB" sz="3200" dirty="0">
                <a:solidFill>
                  <a:srgbClr val="FFFF00"/>
                </a:solidFill>
              </a:rPr>
              <a:t>From </a:t>
            </a:r>
            <a:r>
              <a:rPr lang="en-GB" sz="3200" dirty="0" smtClean="0">
                <a:solidFill>
                  <a:srgbClr val="FFFF00"/>
                </a:solidFill>
              </a:rPr>
              <a:t>10</a:t>
            </a:r>
            <a:r>
              <a:rPr lang="en-GB" sz="3200" baseline="30000" dirty="0" smtClean="0">
                <a:solidFill>
                  <a:srgbClr val="FFFF00"/>
                </a:solidFill>
              </a:rPr>
              <a:t>-12</a:t>
            </a:r>
            <a:r>
              <a:rPr lang="en-GB" sz="3200" dirty="0" smtClean="0">
                <a:solidFill>
                  <a:srgbClr val="FFFF00"/>
                </a:solidFill>
              </a:rPr>
              <a:t> TeV to 10</a:t>
            </a:r>
            <a:r>
              <a:rPr lang="en-GB" sz="3200" baseline="30000" dirty="0" smtClean="0">
                <a:solidFill>
                  <a:srgbClr val="FFFF00"/>
                </a:solidFill>
              </a:rPr>
              <a:t>16</a:t>
            </a:r>
            <a:r>
              <a:rPr lang="en-GB" sz="3200" dirty="0" smtClean="0">
                <a:solidFill>
                  <a:srgbClr val="FFFF00"/>
                </a:solidFill>
              </a:rPr>
              <a:t> TeV</a:t>
            </a:r>
            <a:r>
              <a:rPr lang="en-GB" sz="4400" dirty="0" smtClean="0">
                <a:solidFill>
                  <a:srgbClr val="FFFF00"/>
                </a:solidFill>
              </a:rPr>
              <a:t/>
            </a:r>
            <a:br>
              <a:rPr lang="en-GB" sz="4400" dirty="0" smtClean="0">
                <a:solidFill>
                  <a:srgbClr val="FFFF00"/>
                </a:solidFill>
              </a:rPr>
            </a:br>
            <a:r>
              <a:rPr lang="en-GB" sz="4400" dirty="0">
                <a:solidFill>
                  <a:srgbClr val="FFFF00"/>
                </a:solidFill>
              </a:rPr>
              <a:t/>
            </a:r>
            <a:br>
              <a:rPr lang="en-GB" sz="4400" dirty="0">
                <a:solidFill>
                  <a:srgbClr val="FFFF00"/>
                </a:solidFill>
              </a:rPr>
            </a:br>
            <a:r>
              <a:rPr lang="en-GB" sz="4400" dirty="0">
                <a:solidFill>
                  <a:srgbClr val="FFFF00"/>
                </a:solidFill>
              </a:rPr>
              <a:t>Introduction to accelerator physics and technology: The Large Hadron Collider</a:t>
            </a:r>
            <a:r>
              <a:rPr lang="en-GB" sz="4800" dirty="0" smtClean="0">
                <a:solidFill>
                  <a:srgbClr val="FFFF00"/>
                </a:solidFill>
              </a:rPr>
              <a:t/>
            </a:r>
            <a:br>
              <a:rPr lang="en-GB" sz="4800" dirty="0" smtClean="0">
                <a:solidFill>
                  <a:srgbClr val="FFFF00"/>
                </a:solidFill>
              </a:rPr>
            </a:br>
            <a:r>
              <a:rPr lang="en-GB" sz="4800" dirty="0">
                <a:solidFill>
                  <a:srgbClr val="FFFF00"/>
                </a:solidFill>
              </a:rPr>
              <a:t/>
            </a:r>
            <a:br>
              <a:rPr lang="en-GB" sz="4800" dirty="0">
                <a:solidFill>
                  <a:srgbClr val="FFFF00"/>
                </a:solidFill>
              </a:rPr>
            </a:br>
            <a:r>
              <a:rPr lang="en-US" sz="2400" dirty="0">
                <a:solidFill>
                  <a:srgbClr val="FFFFFF"/>
                </a:solidFill>
                <a:latin typeface="Calibri" pitchFamily="34" charset="0"/>
              </a:rPr>
              <a:t>Rüdiger Schmidt </a:t>
            </a:r>
            <a:r>
              <a:rPr lang="en-US" sz="2400" dirty="0" smtClean="0">
                <a:solidFill>
                  <a:srgbClr val="FFFFFF"/>
                </a:solidFill>
                <a:latin typeface="Calibri" pitchFamily="34" charset="0"/>
              </a:rPr>
              <a:t/>
            </a:r>
            <a:br>
              <a:rPr lang="en-US" sz="2400" dirty="0" smtClean="0">
                <a:solidFill>
                  <a:srgbClr val="FFFFFF"/>
                </a:solidFill>
                <a:latin typeface="Calibri" pitchFamily="34" charset="0"/>
              </a:rPr>
            </a:br>
            <a:r>
              <a:rPr lang="en-US" sz="2400" dirty="0" smtClean="0">
                <a:solidFill>
                  <a:srgbClr val="FFFFFF"/>
                </a:solidFill>
                <a:latin typeface="Calibri" pitchFamily="34" charset="0"/>
              </a:rPr>
              <a:t>KIT </a:t>
            </a:r>
            <a:r>
              <a:rPr lang="en-US" sz="2400" dirty="0">
                <a:solidFill>
                  <a:srgbClr val="FFFFFF"/>
                </a:solidFill>
                <a:latin typeface="Calibri" pitchFamily="34" charset="0"/>
              </a:rPr>
              <a:t>Workshop </a:t>
            </a:r>
            <a:r>
              <a:rPr lang="en-US" sz="2400" dirty="0" err="1" smtClean="0">
                <a:solidFill>
                  <a:srgbClr val="FFFFFF"/>
                </a:solidFill>
                <a:latin typeface="Calibri" pitchFamily="34" charset="0"/>
              </a:rPr>
              <a:t>Freudenstadt</a:t>
            </a:r>
            <a:r>
              <a:rPr lang="en-US" sz="2400" dirty="0" smtClean="0">
                <a:solidFill>
                  <a:srgbClr val="FFFFFF"/>
                </a:solidFill>
                <a:latin typeface="Calibri" pitchFamily="34" charset="0"/>
              </a:rPr>
              <a:t> 2015</a:t>
            </a:r>
            <a:endParaRPr lang="en-GB" sz="2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3757706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LHC: just another collider ?</a:t>
            </a:r>
          </a:p>
        </p:txBody>
      </p:sp>
      <p:graphicFrame>
        <p:nvGraphicFramePr>
          <p:cNvPr id="1335299" name="Group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0838683"/>
              </p:ext>
            </p:extLst>
          </p:nvPr>
        </p:nvGraphicFramePr>
        <p:xfrm>
          <a:off x="110719" y="850933"/>
          <a:ext cx="8974915" cy="5697337"/>
        </p:xfrm>
        <a:graphic>
          <a:graphicData uri="http://schemas.openxmlformats.org/drawingml/2006/table">
            <a:tbl>
              <a:tblPr/>
              <a:tblGrid>
                <a:gridCol w="1630532"/>
                <a:gridCol w="749030"/>
                <a:gridCol w="988210"/>
                <a:gridCol w="1190786"/>
                <a:gridCol w="972766"/>
                <a:gridCol w="943583"/>
                <a:gridCol w="1274323"/>
                <a:gridCol w="1225685"/>
              </a:tblGrid>
              <a:tr h="8412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</a:rPr>
                        <a:t>Start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</a:rPr>
                        <a:t>Type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</a:rPr>
                        <a:t>Max proton energy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</a:rPr>
                        <a:t>[GeV]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</a:rPr>
                        <a:t>Length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</a:rPr>
                        <a:t>[m]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</a:rPr>
                        <a:t>B Field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</a:rPr>
                        <a:t>[Tesla]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</a:rPr>
                        <a:t>Lumi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</a:rPr>
                        <a:t>[cm</a:t>
                      </a:r>
                      <a:r>
                        <a:rPr kumimoji="0" lang="en-GB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</a:rPr>
                        <a:t>-2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</a:rPr>
                        <a:t>s</a:t>
                      </a:r>
                      <a:r>
                        <a:rPr kumimoji="0" lang="en-GB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</a:rPr>
                        <a:t>-1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</a:rPr>
                        <a:t>]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</a:rPr>
                        <a:t>Stored beam energy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</a:rPr>
                        <a:t>[MJoule]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66"/>
                    </a:solidFill>
                  </a:tcPr>
                </a:tc>
              </a:tr>
              <a:tr h="93469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TEVATRON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Fermilab Illinois USA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1983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p-pbar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980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6300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4.5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4.3 10</a:t>
                      </a:r>
                      <a:r>
                        <a:rPr kumimoji="0" lang="en-GB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32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1.6 for protons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66"/>
                    </a:solidFill>
                  </a:tcPr>
                </a:tc>
              </a:tr>
              <a:tr h="93469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HERA DESY Hamburg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1992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p – e+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p – e-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920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6300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5.5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5.1 10</a:t>
                      </a:r>
                      <a:r>
                        <a:rPr kumimoji="0" lang="en-GB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31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2.7 for protons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66"/>
                    </a:solidFill>
                  </a:tcPr>
                </a:tc>
              </a:tr>
              <a:tr h="120575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RHIC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Brookhaven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Long Island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2000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Ion-Ion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p-p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3834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4.3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  <a:defRPr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1.5 10</a:t>
                      </a:r>
                      <a:r>
                        <a:rPr kumimoji="0" lang="en-GB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32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0.9 per proton beam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66"/>
                    </a:solidFill>
                  </a:tcPr>
                </a:tc>
              </a:tr>
              <a:tr h="73580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LHC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CERN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2008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Ion-Ion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p-p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CCCC"/>
                        </a:buClr>
                        <a:buSzPct val="75000"/>
                        <a:buFont typeface="Monotype Sorts" pitchFamily="2" charset="2"/>
                        <a:buNone/>
                        <a:tabLst/>
                        <a:defRPr/>
                      </a:pPr>
                      <a:r>
                        <a:rPr kumimoji="0" lang="en-GB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+mn-cs"/>
                        </a:rPr>
                        <a:t>7000</a:t>
                      </a:r>
                      <a:endParaRPr kumimoji="0" lang="en-GB" sz="2000" b="0" i="0" u="none" strike="noStrike" kern="1200" cap="none" spc="0" normalizeH="0" baseline="30000" noProof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CCCC"/>
                        </a:buClr>
                        <a:buSzPct val="75000"/>
                        <a:buFont typeface="Monotype Sorts" pitchFamily="2" charset="2"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+mn-cs"/>
                        </a:rPr>
                        <a:t> Now 6500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26800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8.3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</a:rPr>
                        <a:t>10</a:t>
                      </a:r>
                      <a:r>
                        <a:rPr kumimoji="0" lang="en-GB" sz="20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</a:rPr>
                        <a:t>34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  <a:defRPr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</a:rPr>
                        <a:t>Now 7.7× 10</a:t>
                      </a:r>
                      <a:r>
                        <a:rPr kumimoji="0" lang="en-GB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</a:rPr>
                        <a:t>33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  <a:defRPr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</a:rPr>
                        <a:t>362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  <a:defRPr/>
                      </a:pPr>
                      <a:r>
                        <a:rPr kumimoji="0" lang="de-CH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</a:rPr>
                        <a:t>now</a:t>
                      </a:r>
                      <a:r>
                        <a:rPr kumimoji="0" lang="de-CH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</a:rPr>
                        <a:t> 180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66"/>
                    </a:solidFill>
                  </a:tcPr>
                </a:tc>
              </a:tr>
              <a:tr h="5058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Factor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</a:rPr>
                        <a:t>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</a:rPr>
                        <a:t>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66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9987414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/>
        </p:nvSpPr>
        <p:spPr bwMode="auto">
          <a:xfrm>
            <a:off x="598080" y="2871034"/>
            <a:ext cx="7855620" cy="1232334"/>
          </a:xfrm>
          <a:prstGeom prst="rect">
            <a:avLst/>
          </a:prstGeom>
          <a:solidFill>
            <a:srgbClr val="000066"/>
          </a:solidFill>
          <a:ln w="12700" cap="flat" cmpd="sng" algn="ctr">
            <a:solidFill>
              <a:srgbClr val="000066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bg1"/>
              </a:solidFill>
            </a:endParaRPr>
          </a:p>
        </p:txBody>
      </p:sp>
      <p:sp>
        <p:nvSpPr>
          <p:cNvPr id="35" name="Oval 34"/>
          <p:cNvSpPr/>
          <p:nvPr/>
        </p:nvSpPr>
        <p:spPr bwMode="auto">
          <a:xfrm>
            <a:off x="1864659" y="3102918"/>
            <a:ext cx="4745226" cy="870438"/>
          </a:xfrm>
          <a:prstGeom prst="ellipse">
            <a:avLst/>
          </a:prstGeom>
          <a:solidFill>
            <a:srgbClr val="8E0000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Limits to the bunch population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14327" y="977902"/>
            <a:ext cx="8829675" cy="779463"/>
          </a:xfrm>
          <a:ln>
            <a:solidFill>
              <a:srgbClr val="000066"/>
            </a:solidFill>
          </a:ln>
        </p:spPr>
        <p:txBody>
          <a:bodyPr/>
          <a:lstStyle/>
          <a:p>
            <a:r>
              <a:rPr lang="en-GB" sz="2000" dirty="0">
                <a:solidFill>
                  <a:srgbClr val="000066"/>
                </a:solidFill>
              </a:rPr>
              <a:t>High bunch population and tight bunch spacing make the beams prone to instabilities related to impedances i.e. to </a:t>
            </a:r>
            <a:r>
              <a:rPr lang="en-GB" sz="2000" b="1" dirty="0">
                <a:solidFill>
                  <a:srgbClr val="000066"/>
                </a:solidFill>
              </a:rPr>
              <a:t>self-generated fields</a:t>
            </a:r>
            <a:endParaRPr lang="en-GB" sz="2000" dirty="0">
              <a:solidFill>
                <a:srgbClr val="000066"/>
              </a:solidFill>
            </a:endParaRPr>
          </a:p>
        </p:txBody>
      </p:sp>
      <p:sp>
        <p:nvSpPr>
          <p:cNvPr id="5" name="Straight Connector 4"/>
          <p:cNvSpPr/>
          <p:nvPr/>
        </p:nvSpPr>
        <p:spPr>
          <a:xfrm>
            <a:off x="183687" y="3466252"/>
            <a:ext cx="8511741" cy="0"/>
          </a:xfrm>
          <a:prstGeom prst="line">
            <a:avLst/>
          </a:prstGeom>
          <a:noFill/>
          <a:ln w="0">
            <a:solidFill>
              <a:srgbClr val="00B0F0"/>
            </a:solidFill>
            <a:custDash>
              <a:ds d="144567" sp="144567"/>
              <a:ds d="144567" sp="144567"/>
            </a:custDash>
            <a:tailEnd type="arrow"/>
          </a:ln>
        </p:spPr>
        <p:txBody>
          <a:bodyPr vert="horz" lIns="81639" tIns="40820" rIns="0" bIns="40820" anchor="ctr" anchorCtr="1" compatLnSpc="0"/>
          <a:lstStyle/>
          <a:p>
            <a:pPr hangingPunct="0"/>
            <a:endParaRPr lang="fi-FI" sz="1400">
              <a:solidFill>
                <a:schemeClr val="bg1"/>
              </a:solidFill>
              <a:ea typeface="DejaVu Sans" pitchFamily="2"/>
              <a:cs typeface="DejaVu Sans" pitchFamily="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805025" y="3386252"/>
            <a:ext cx="207360" cy="301600"/>
          </a:xfrm>
          <a:prstGeom prst="rect">
            <a:avLst/>
          </a:prstGeom>
          <a:noFill/>
          <a:ln>
            <a:solidFill>
              <a:srgbClr val="000066"/>
            </a:solidFill>
          </a:ln>
        </p:spPr>
        <p:txBody>
          <a:bodyPr vert="horz" lIns="72000" tIns="40820" rIns="72000" bIns="40820" compatLnSpc="0">
            <a:spAutoFit/>
          </a:bodyPr>
          <a:lstStyle/>
          <a:p>
            <a:pPr hangingPunct="0"/>
            <a:r>
              <a:rPr lang="fi-FI" sz="1400" i="1" dirty="0">
                <a:solidFill>
                  <a:srgbClr val="000066"/>
                </a:solidFill>
                <a:latin typeface="+mj-lt"/>
                <a:ea typeface="DejaVu Sans" pitchFamily="2"/>
                <a:cs typeface="DejaVu Sans" pitchFamily="2"/>
              </a:rPr>
              <a:t>s</a:t>
            </a:r>
          </a:p>
        </p:txBody>
      </p:sp>
      <p:sp>
        <p:nvSpPr>
          <p:cNvPr id="7" name="Straight Connector 6"/>
          <p:cNvSpPr/>
          <p:nvPr/>
        </p:nvSpPr>
        <p:spPr>
          <a:xfrm>
            <a:off x="5989441" y="3310299"/>
            <a:ext cx="620447" cy="0"/>
          </a:xfrm>
          <a:prstGeom prst="line">
            <a:avLst/>
          </a:prstGeom>
          <a:noFill/>
          <a:ln w="19050">
            <a:solidFill>
              <a:srgbClr val="FFFF00"/>
            </a:solidFill>
            <a:prstDash val="solid"/>
            <a:tailEnd type="arrow"/>
          </a:ln>
        </p:spPr>
        <p:txBody>
          <a:bodyPr vert="horz" lIns="114295" tIns="73475" rIns="32656" bIns="73475" anchor="ctr" anchorCtr="1" compatLnSpc="0"/>
          <a:lstStyle/>
          <a:p>
            <a:pPr hangingPunct="0"/>
            <a:endParaRPr lang="fi-FI" sz="1400">
              <a:solidFill>
                <a:schemeClr val="bg1"/>
              </a:solidFill>
              <a:ea typeface="DejaVu Sans" pitchFamily="2"/>
              <a:cs typeface="DejaVu Sans" pitchFamily="2"/>
            </a:endParaRPr>
          </a:p>
        </p:txBody>
      </p:sp>
      <p:sp>
        <p:nvSpPr>
          <p:cNvPr id="9" name="Straight Connector 8"/>
          <p:cNvSpPr/>
          <p:nvPr/>
        </p:nvSpPr>
        <p:spPr>
          <a:xfrm>
            <a:off x="598080" y="2871034"/>
            <a:ext cx="7880006" cy="0"/>
          </a:xfrm>
          <a:prstGeom prst="line">
            <a:avLst/>
          </a:prstGeom>
          <a:noFill/>
          <a:ln w="18360">
            <a:solidFill>
              <a:srgbClr val="FFFF00"/>
            </a:solidFill>
            <a:prstDash val="solid"/>
          </a:ln>
        </p:spPr>
        <p:txBody>
          <a:bodyPr vert="horz" lIns="89803" tIns="48983" rIns="8164" bIns="48983" anchor="ctr" anchorCtr="1" compatLnSpc="0"/>
          <a:lstStyle/>
          <a:p>
            <a:pPr hangingPunct="0"/>
            <a:endParaRPr lang="fi-FI" sz="1400">
              <a:solidFill>
                <a:schemeClr val="bg1"/>
              </a:solidFill>
              <a:ea typeface="DejaVu Sans" pitchFamily="2"/>
              <a:cs typeface="DejaVu Sans" pitchFamily="2"/>
            </a:endParaRPr>
          </a:p>
        </p:txBody>
      </p:sp>
      <p:sp>
        <p:nvSpPr>
          <p:cNvPr id="10" name="Straight Connector 9"/>
          <p:cNvSpPr/>
          <p:nvPr/>
        </p:nvSpPr>
        <p:spPr>
          <a:xfrm>
            <a:off x="598080" y="4103368"/>
            <a:ext cx="7855620" cy="0"/>
          </a:xfrm>
          <a:prstGeom prst="line">
            <a:avLst/>
          </a:prstGeom>
          <a:noFill/>
          <a:ln w="18360">
            <a:solidFill>
              <a:srgbClr val="FFFF00"/>
            </a:solidFill>
            <a:prstDash val="solid"/>
          </a:ln>
        </p:spPr>
        <p:txBody>
          <a:bodyPr vert="horz" lIns="89803" tIns="48983" rIns="8164" bIns="48983" anchor="ctr" anchorCtr="1" compatLnSpc="0"/>
          <a:lstStyle/>
          <a:p>
            <a:pPr hangingPunct="0"/>
            <a:endParaRPr lang="fi-FI" sz="1400">
              <a:solidFill>
                <a:schemeClr val="bg1"/>
              </a:solidFill>
              <a:ea typeface="DejaVu Sans" pitchFamily="2"/>
              <a:cs typeface="DejaVu Sans" pitchFamily="2"/>
            </a:endParaRPr>
          </a:p>
        </p:txBody>
      </p:sp>
      <p:sp>
        <p:nvSpPr>
          <p:cNvPr id="11" name="Freeform 10"/>
          <p:cNvSpPr>
            <a:spLocks noChangeAspect="1"/>
          </p:cNvSpPr>
          <p:nvPr/>
        </p:nvSpPr>
        <p:spPr>
          <a:xfrm>
            <a:off x="5838896" y="3248574"/>
            <a:ext cx="117819" cy="121065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FF3300"/>
          </a:solidFill>
          <a:ln w="0">
            <a:solidFill>
              <a:srgbClr val="FFFF00"/>
            </a:solidFill>
            <a:prstDash val="solid"/>
          </a:ln>
        </p:spPr>
        <p:txBody>
          <a:bodyPr vert="horz" lIns="81639" tIns="40820" rIns="0" bIns="40820" anchor="ctr" anchorCtr="0" compatLnSpc="0"/>
          <a:lstStyle/>
          <a:p>
            <a:pPr hangingPunct="0"/>
            <a:endParaRPr lang="fi-FI" sz="1400">
              <a:solidFill>
                <a:schemeClr val="bg1"/>
              </a:solidFill>
              <a:ea typeface="DejaVu Sans" pitchFamily="2"/>
              <a:cs typeface="DejaVu Sans" pitchFamily="2"/>
            </a:endParaRPr>
          </a:p>
        </p:txBody>
      </p:sp>
      <p:sp>
        <p:nvSpPr>
          <p:cNvPr id="12" name="Freeform 11"/>
          <p:cNvSpPr/>
          <p:nvPr/>
        </p:nvSpPr>
        <p:spPr>
          <a:xfrm>
            <a:off x="2771931" y="3725065"/>
            <a:ext cx="107109" cy="110059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008000"/>
          </a:solidFill>
          <a:ln w="0">
            <a:solidFill>
              <a:srgbClr val="FFFF00"/>
            </a:solidFill>
            <a:prstDash val="solid"/>
          </a:ln>
        </p:spPr>
        <p:txBody>
          <a:bodyPr vert="horz" lIns="81639" tIns="40820" rIns="0" bIns="40820" anchor="ctr" anchorCtr="0" compatLnSpc="0"/>
          <a:lstStyle/>
          <a:p>
            <a:pPr hangingPunct="0"/>
            <a:endParaRPr lang="fi-FI" sz="1400">
              <a:solidFill>
                <a:schemeClr val="bg1"/>
              </a:solidFill>
              <a:ea typeface="DejaVu Sans" pitchFamily="2"/>
              <a:cs typeface="DejaVu Sans" pitchFamily="2"/>
            </a:endParaRPr>
          </a:p>
        </p:txBody>
      </p:sp>
      <p:sp>
        <p:nvSpPr>
          <p:cNvPr id="13" name="Straight Connector 12"/>
          <p:cNvSpPr/>
          <p:nvPr/>
        </p:nvSpPr>
        <p:spPr>
          <a:xfrm>
            <a:off x="2879038" y="3781562"/>
            <a:ext cx="620448" cy="0"/>
          </a:xfrm>
          <a:prstGeom prst="line">
            <a:avLst/>
          </a:prstGeom>
          <a:noFill/>
          <a:ln w="19050">
            <a:solidFill>
              <a:srgbClr val="FFFF00"/>
            </a:solidFill>
            <a:prstDash val="solid"/>
            <a:tailEnd type="arrow"/>
          </a:ln>
        </p:spPr>
        <p:txBody>
          <a:bodyPr vert="horz" lIns="114295" tIns="73475" rIns="32656" bIns="73475" anchor="ctr" anchorCtr="1" compatLnSpc="0"/>
          <a:lstStyle/>
          <a:p>
            <a:pPr hangingPunct="0"/>
            <a:endParaRPr lang="fi-FI" sz="1400">
              <a:solidFill>
                <a:schemeClr val="bg1"/>
              </a:solidFill>
              <a:ea typeface="DejaVu Sans" pitchFamily="2"/>
              <a:cs typeface="DejaVu Sans" pitchFamily="2"/>
            </a:endParaRPr>
          </a:p>
        </p:txBody>
      </p:sp>
      <p:sp>
        <p:nvSpPr>
          <p:cNvPr id="15" name="Straight Connector 14"/>
          <p:cNvSpPr>
            <a:spLocks noChangeAspect="1"/>
          </p:cNvSpPr>
          <p:nvPr/>
        </p:nvSpPr>
        <p:spPr>
          <a:xfrm flipH="1">
            <a:off x="2839527" y="3341928"/>
            <a:ext cx="2999365" cy="424608"/>
          </a:xfrm>
          <a:prstGeom prst="line">
            <a:avLst/>
          </a:prstGeom>
          <a:noFill/>
          <a:ln w="28575">
            <a:solidFill>
              <a:srgbClr val="FFFF00"/>
            </a:solidFill>
            <a:custDash>
              <a:ds d="0" sp="0"/>
            </a:custDash>
            <a:tailEnd type="arrow"/>
          </a:ln>
        </p:spPr>
        <p:txBody>
          <a:bodyPr vert="horz" lIns="97967" tIns="57147" rIns="16328" bIns="57147" anchor="ctr" anchorCtr="1" compatLnSpc="0"/>
          <a:lstStyle/>
          <a:p>
            <a:pPr hangingPunct="0"/>
            <a:endParaRPr lang="fi-FI" sz="1400">
              <a:solidFill>
                <a:schemeClr val="bg1"/>
              </a:solidFill>
              <a:ea typeface="DejaVu Sans" pitchFamily="2"/>
              <a:cs typeface="DejaVu Sans" pitchFamily="2"/>
            </a:endParaRPr>
          </a:p>
        </p:txBody>
      </p:sp>
      <p:sp>
        <p:nvSpPr>
          <p:cNvPr id="16" name="Straight Connector 15"/>
          <p:cNvSpPr/>
          <p:nvPr/>
        </p:nvSpPr>
        <p:spPr>
          <a:xfrm flipH="1" flipV="1">
            <a:off x="4304435" y="2895536"/>
            <a:ext cx="1464909" cy="362836"/>
          </a:xfrm>
          <a:prstGeom prst="line">
            <a:avLst/>
          </a:prstGeom>
          <a:noFill/>
          <a:ln w="28575">
            <a:solidFill>
              <a:srgbClr val="FFFF00"/>
            </a:solidFill>
            <a:custDash>
              <a:ds d="0" sp="0"/>
            </a:custDash>
            <a:tailEnd type="arrow"/>
          </a:ln>
        </p:spPr>
        <p:txBody>
          <a:bodyPr vert="horz" lIns="97967" tIns="57147" rIns="16328" bIns="57147" anchor="ctr" anchorCtr="1" compatLnSpc="0"/>
          <a:lstStyle/>
          <a:p>
            <a:pPr hangingPunct="0"/>
            <a:endParaRPr lang="fi-FI" sz="1400">
              <a:solidFill>
                <a:schemeClr val="bg1"/>
              </a:solidFill>
              <a:ea typeface="DejaVu Sans" pitchFamily="2"/>
              <a:cs typeface="DejaVu Sans" pitchFamily="2"/>
            </a:endParaRPr>
          </a:p>
        </p:txBody>
      </p:sp>
      <p:sp>
        <p:nvSpPr>
          <p:cNvPr id="17" name="Straight Connector 16"/>
          <p:cNvSpPr/>
          <p:nvPr/>
        </p:nvSpPr>
        <p:spPr>
          <a:xfrm flipH="1">
            <a:off x="2839525" y="2895538"/>
            <a:ext cx="1387354" cy="787071"/>
          </a:xfrm>
          <a:prstGeom prst="line">
            <a:avLst/>
          </a:prstGeom>
          <a:noFill/>
          <a:ln w="28575">
            <a:solidFill>
              <a:srgbClr val="FFFF00"/>
            </a:solidFill>
            <a:custDash>
              <a:ds d="0" sp="0"/>
            </a:custDash>
            <a:tailEnd type="arrow"/>
          </a:ln>
        </p:spPr>
        <p:txBody>
          <a:bodyPr vert="horz" lIns="97967" tIns="57147" rIns="16328" bIns="57147" anchor="ctr" anchorCtr="1" compatLnSpc="0"/>
          <a:lstStyle/>
          <a:p>
            <a:pPr hangingPunct="0"/>
            <a:endParaRPr lang="fi-FI" sz="1400">
              <a:solidFill>
                <a:schemeClr val="bg1"/>
              </a:solidFill>
              <a:ea typeface="DejaVu Sans" pitchFamily="2"/>
              <a:cs typeface="DejaVu Sans" pitchFamily="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048366" y="2930228"/>
            <a:ext cx="1327700" cy="520762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vert="horz" wrap="square" lIns="81639" tIns="40820" rIns="0" bIns="40820" compatLnSpc="0">
            <a:spAutoFit/>
          </a:bodyPr>
          <a:lstStyle/>
          <a:p>
            <a:pPr hangingPunct="0"/>
            <a:r>
              <a:rPr lang="fi-FI" sz="1400" dirty="0">
                <a:solidFill>
                  <a:schemeClr val="bg1"/>
                </a:solidFill>
                <a:latin typeface="+mj-lt"/>
                <a:ea typeface="DejaVu Sans" pitchFamily="2"/>
                <a:cs typeface="DejaVu Sans" pitchFamily="2"/>
              </a:rPr>
              <a:t>Orbit (pipe axis of symmetry)</a:t>
            </a:r>
          </a:p>
        </p:txBody>
      </p:sp>
      <p:grpSp>
        <p:nvGrpSpPr>
          <p:cNvPr id="38" name="Group 37"/>
          <p:cNvGrpSpPr/>
          <p:nvPr/>
        </p:nvGrpSpPr>
        <p:grpSpPr>
          <a:xfrm>
            <a:off x="7694960" y="2090562"/>
            <a:ext cx="1317427" cy="749992"/>
            <a:chOff x="7694958" y="2090562"/>
            <a:chExt cx="1317427" cy="749992"/>
          </a:xfrm>
        </p:grpSpPr>
        <p:sp>
          <p:nvSpPr>
            <p:cNvPr id="20" name="Straight Connector 19"/>
            <p:cNvSpPr/>
            <p:nvPr/>
          </p:nvSpPr>
          <p:spPr>
            <a:xfrm flipH="1">
              <a:off x="7694958" y="2338247"/>
              <a:ext cx="346589" cy="502307"/>
            </a:xfrm>
            <a:prstGeom prst="line">
              <a:avLst/>
            </a:prstGeom>
            <a:noFill/>
            <a:ln w="0">
              <a:solidFill>
                <a:srgbClr val="000066"/>
              </a:solidFill>
              <a:prstDash val="solid"/>
              <a:tailEnd type="arrow"/>
            </a:ln>
          </p:spPr>
          <p:txBody>
            <a:bodyPr vert="horz" lIns="81639" tIns="40820" rIns="0" bIns="40820" anchor="ctr" anchorCtr="1" compatLnSpc="0"/>
            <a:lstStyle/>
            <a:p>
              <a:pPr hangingPunct="0"/>
              <a:endParaRPr lang="fi-FI" sz="1400">
                <a:solidFill>
                  <a:schemeClr val="bg1"/>
                </a:solidFill>
                <a:ea typeface="DejaVu Sans" pitchFamily="2"/>
                <a:cs typeface="DejaVu Sans" pitchFamily="2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8041548" y="2090562"/>
              <a:ext cx="970837" cy="520762"/>
            </a:xfrm>
            <a:prstGeom prst="rect">
              <a:avLst/>
            </a:prstGeom>
            <a:solidFill>
              <a:srgbClr val="000066"/>
            </a:solidFill>
            <a:ln>
              <a:solidFill>
                <a:srgbClr val="000066"/>
              </a:solidFill>
            </a:ln>
          </p:spPr>
          <p:txBody>
            <a:bodyPr vert="horz" lIns="81639" tIns="40820" rIns="0" bIns="40820" compatLnSpc="0">
              <a:spAutoFit/>
            </a:bodyPr>
            <a:lstStyle/>
            <a:p>
              <a:pPr hangingPunct="0"/>
              <a:r>
                <a:rPr lang="fi-FI" sz="1400" dirty="0">
                  <a:solidFill>
                    <a:schemeClr val="bg1"/>
                  </a:solidFill>
                  <a:latin typeface="+mj-lt"/>
                  <a:ea typeface="DejaVu Sans" pitchFamily="2"/>
                  <a:cs typeface="DejaVu Sans" pitchFamily="2"/>
                </a:rPr>
                <a:t>Vacuum chamber</a:t>
              </a: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2911141" y="2090564"/>
            <a:ext cx="2353568" cy="633393"/>
            <a:chOff x="2911141" y="2090562"/>
            <a:chExt cx="2353568" cy="633393"/>
          </a:xfrm>
        </p:grpSpPr>
        <p:sp>
          <p:nvSpPr>
            <p:cNvPr id="22" name="Straight Connector 21"/>
            <p:cNvSpPr/>
            <p:nvPr/>
          </p:nvSpPr>
          <p:spPr>
            <a:xfrm>
              <a:off x="3293922" y="2723955"/>
              <a:ext cx="1244161" cy="0"/>
            </a:xfrm>
            <a:prstGeom prst="line">
              <a:avLst/>
            </a:prstGeom>
            <a:noFill/>
            <a:ln w="54720">
              <a:solidFill>
                <a:srgbClr val="C00000"/>
              </a:solidFill>
              <a:prstDash val="solid"/>
              <a:tailEnd type="arrow"/>
            </a:ln>
          </p:spPr>
          <p:txBody>
            <a:bodyPr vert="horz" lIns="106131" tIns="65311" rIns="24492" bIns="65311" compatLnSpc="0"/>
            <a:lstStyle/>
            <a:p>
              <a:pPr hangingPunct="0"/>
              <a:endParaRPr lang="fi-FI" sz="1400">
                <a:solidFill>
                  <a:schemeClr val="bg1"/>
                </a:solidFill>
                <a:ea typeface="DejaVu Sans" pitchFamily="2"/>
                <a:cs typeface="DejaVu Sans" pitchFamily="2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911141" y="2090562"/>
              <a:ext cx="2353568" cy="495371"/>
            </a:xfrm>
            <a:prstGeom prst="rect">
              <a:avLst/>
            </a:prstGeom>
            <a:solidFill>
              <a:srgbClr val="000066"/>
            </a:solidFill>
            <a:ln>
              <a:solidFill>
                <a:srgbClr val="C00000"/>
              </a:solidFill>
            </a:ln>
          </p:spPr>
          <p:txBody>
            <a:bodyPr vert="horz" lIns="81639" tIns="40820" rIns="0" bIns="40820" compatLnSpc="0"/>
            <a:lstStyle/>
            <a:p>
              <a:pPr hangingPunct="0"/>
              <a:r>
                <a:rPr lang="fi-FI" sz="1400" dirty="0">
                  <a:solidFill>
                    <a:schemeClr val="bg1"/>
                  </a:solidFill>
                  <a:latin typeface="+mj-lt"/>
                  <a:ea typeface="DejaVu Sans" pitchFamily="2"/>
                  <a:cs typeface="DejaVu Sans" pitchFamily="2"/>
                </a:rPr>
                <a:t>Induced (or ”image”) currents</a:t>
              </a: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5449520" y="3365495"/>
            <a:ext cx="1713414" cy="662439"/>
            <a:chOff x="5449520" y="3365493"/>
            <a:chExt cx="1713414" cy="662439"/>
          </a:xfrm>
        </p:grpSpPr>
        <p:sp>
          <p:nvSpPr>
            <p:cNvPr id="26" name="Straight Connector 25"/>
            <p:cNvSpPr/>
            <p:nvPr/>
          </p:nvSpPr>
          <p:spPr>
            <a:xfrm flipH="1" flipV="1">
              <a:off x="5879717" y="3365493"/>
              <a:ext cx="419944" cy="359570"/>
            </a:xfrm>
            <a:prstGeom prst="line">
              <a:avLst/>
            </a:prstGeom>
            <a:noFill/>
            <a:ln w="18360">
              <a:solidFill>
                <a:srgbClr val="FFFF00"/>
              </a:solidFill>
              <a:prstDash val="solid"/>
              <a:tailEnd type="arrow"/>
            </a:ln>
          </p:spPr>
          <p:txBody>
            <a:bodyPr vert="horz" lIns="89803" tIns="48983" rIns="8164" bIns="48983" anchor="ctr" anchorCtr="1" compatLnSpc="0"/>
            <a:lstStyle/>
            <a:p>
              <a:pPr hangingPunct="0"/>
              <a:endParaRPr lang="fi-FI" sz="1400">
                <a:solidFill>
                  <a:schemeClr val="bg1"/>
                </a:solidFill>
                <a:ea typeface="DejaVu Sans" pitchFamily="2"/>
                <a:cs typeface="DejaVu Sans" pitchFamily="2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449520" y="3726332"/>
              <a:ext cx="1713414" cy="301600"/>
            </a:xfrm>
            <a:prstGeom prst="rect">
              <a:avLst/>
            </a:prstGeom>
            <a:solidFill>
              <a:srgbClr val="000066"/>
            </a:solidFill>
            <a:ln>
              <a:solidFill>
                <a:srgbClr val="FFFF00"/>
              </a:solidFill>
            </a:ln>
          </p:spPr>
          <p:txBody>
            <a:bodyPr vert="horz" lIns="81639" tIns="40820" rIns="0" bIns="40820" compatLnSpc="0">
              <a:spAutoFit/>
            </a:bodyPr>
            <a:lstStyle/>
            <a:p>
              <a:pPr hangingPunct="0"/>
              <a:r>
                <a:rPr lang="fi-FI" sz="1400" dirty="0">
                  <a:solidFill>
                    <a:schemeClr val="bg1"/>
                  </a:solidFill>
                  <a:latin typeface="+mj-lt"/>
                  <a:ea typeface="DejaVu Sans" pitchFamily="2"/>
                  <a:cs typeface="DejaVu Sans" pitchFamily="2"/>
                </a:rPr>
                <a:t>”Source” particle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3493015" y="3572792"/>
            <a:ext cx="2173849" cy="1176616"/>
            <a:chOff x="3493013" y="3572792"/>
            <a:chExt cx="2173849" cy="1176616"/>
          </a:xfrm>
        </p:grpSpPr>
        <p:sp>
          <p:nvSpPr>
            <p:cNvPr id="28" name="Straight Connector 27"/>
            <p:cNvSpPr/>
            <p:nvPr/>
          </p:nvSpPr>
          <p:spPr>
            <a:xfrm flipH="1" flipV="1">
              <a:off x="3916001" y="3572792"/>
              <a:ext cx="622081" cy="655854"/>
            </a:xfrm>
            <a:prstGeom prst="line">
              <a:avLst/>
            </a:prstGeom>
            <a:noFill/>
            <a:ln w="0">
              <a:solidFill>
                <a:srgbClr val="FFFF00"/>
              </a:solidFill>
              <a:custDash>
                <a:ds d="144567" sp="144567"/>
                <a:ds d="144567" sp="144567"/>
              </a:custDash>
              <a:tailEnd type="arrow"/>
            </a:ln>
          </p:spPr>
          <p:txBody>
            <a:bodyPr vert="horz" lIns="81639" tIns="40820" rIns="0" bIns="40820" anchor="ctr" anchorCtr="1" compatLnSpc="0"/>
            <a:lstStyle/>
            <a:p>
              <a:pPr hangingPunct="0"/>
              <a:endParaRPr lang="fi-FI" sz="1400">
                <a:solidFill>
                  <a:schemeClr val="bg1"/>
                </a:solidFill>
                <a:ea typeface="DejaVu Sans" pitchFamily="2"/>
                <a:cs typeface="DejaVu Sans" pitchFamily="2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493013" y="4228646"/>
              <a:ext cx="2173849" cy="520762"/>
            </a:xfrm>
            <a:prstGeom prst="rect">
              <a:avLst/>
            </a:prstGeom>
            <a:solidFill>
              <a:srgbClr val="000066"/>
            </a:solidFill>
            <a:ln>
              <a:solidFill>
                <a:srgbClr val="000066"/>
              </a:solidFill>
            </a:ln>
          </p:spPr>
          <p:txBody>
            <a:bodyPr vert="horz" wrap="square" lIns="81639" tIns="40820" rIns="0" bIns="40820" compatLnSpc="0">
              <a:spAutoFit/>
            </a:bodyPr>
            <a:lstStyle/>
            <a:p>
              <a:pPr hangingPunct="0"/>
              <a:r>
                <a:rPr lang="fi-FI" sz="1400" dirty="0">
                  <a:solidFill>
                    <a:schemeClr val="bg1"/>
                  </a:solidFill>
                  <a:latin typeface="+mj-lt"/>
                  <a:ea typeface="DejaVu Sans" pitchFamily="2"/>
                  <a:cs typeface="DejaVu Sans" pitchFamily="2"/>
                </a:rPr>
                <a:t>Direct EM interaction → ”direct space-charge”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277882" y="2094029"/>
            <a:ext cx="2519128" cy="982926"/>
            <a:chOff x="5277882" y="2094029"/>
            <a:chExt cx="2519128" cy="982926"/>
          </a:xfrm>
        </p:grpSpPr>
        <p:sp>
          <p:nvSpPr>
            <p:cNvPr id="30" name="Straight Connector 29"/>
            <p:cNvSpPr/>
            <p:nvPr/>
          </p:nvSpPr>
          <p:spPr>
            <a:xfrm flipH="1">
              <a:off x="5277882" y="2589400"/>
              <a:ext cx="1332003" cy="487555"/>
            </a:xfrm>
            <a:prstGeom prst="line">
              <a:avLst/>
            </a:prstGeom>
            <a:noFill/>
            <a:ln w="0">
              <a:solidFill>
                <a:schemeClr val="accent1">
                  <a:lumMod val="60000"/>
                  <a:lumOff val="40000"/>
                </a:schemeClr>
              </a:solidFill>
              <a:custDash>
                <a:ds d="144567" sp="144567"/>
                <a:ds d="144567" sp="144567"/>
              </a:custDash>
              <a:tailEnd type="arrow"/>
            </a:ln>
          </p:spPr>
          <p:txBody>
            <a:bodyPr vert="horz" lIns="81639" tIns="40820" rIns="0" bIns="40820" anchor="ctr" anchorCtr="1" compatLnSpc="0"/>
            <a:lstStyle/>
            <a:p>
              <a:pPr hangingPunct="0"/>
              <a:endParaRPr lang="fi-FI" sz="1400">
                <a:solidFill>
                  <a:schemeClr val="bg1"/>
                </a:solidFill>
                <a:ea typeface="DejaVu Sans" pitchFamily="2"/>
                <a:cs typeface="DejaVu Sans" pitchFamily="2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422762" y="2094029"/>
              <a:ext cx="2374248" cy="520762"/>
            </a:xfrm>
            <a:prstGeom prst="rect">
              <a:avLst/>
            </a:prstGeom>
            <a:solidFill>
              <a:srgbClr val="000066"/>
            </a:solidFill>
            <a:ln>
              <a:solidFill>
                <a:srgbClr val="000066"/>
              </a:solidFill>
            </a:ln>
          </p:spPr>
          <p:txBody>
            <a:bodyPr vert="horz" wrap="square" lIns="81639" tIns="40820" rIns="0" bIns="40820" compatLnSpc="0">
              <a:spAutoFit/>
            </a:bodyPr>
            <a:lstStyle/>
            <a:p>
              <a:pPr hangingPunct="0"/>
              <a:r>
                <a:rPr lang="fi-FI" sz="1400" dirty="0">
                  <a:solidFill>
                    <a:schemeClr val="bg1"/>
                  </a:solidFill>
                  <a:latin typeface="+mj-lt"/>
                  <a:ea typeface="DejaVu Sans" pitchFamily="2"/>
                  <a:cs typeface="DejaVu Sans" pitchFamily="2"/>
                </a:rPr>
                <a:t>EM interaction through the chamber wall→ ”impedance”</a:t>
              </a:r>
            </a:p>
          </p:txBody>
        </p:sp>
      </p:grpSp>
      <p:sp>
        <p:nvSpPr>
          <p:cNvPr id="32" name="Straight Connector 31"/>
          <p:cNvSpPr/>
          <p:nvPr/>
        </p:nvSpPr>
        <p:spPr>
          <a:xfrm flipV="1">
            <a:off x="390718" y="2841748"/>
            <a:ext cx="0" cy="622145"/>
          </a:xfrm>
          <a:prstGeom prst="line">
            <a:avLst/>
          </a:prstGeom>
          <a:noFill/>
          <a:ln w="0">
            <a:solidFill>
              <a:srgbClr val="000066"/>
            </a:solidFill>
            <a:prstDash val="solid"/>
            <a:tailEnd type="arrow"/>
          </a:ln>
        </p:spPr>
        <p:txBody>
          <a:bodyPr vert="horz" lIns="81639" tIns="40820" rIns="0" bIns="40820" anchor="ctr" anchorCtr="1" compatLnSpc="0"/>
          <a:lstStyle/>
          <a:p>
            <a:pPr hangingPunct="0"/>
            <a:endParaRPr lang="fi-FI" sz="1400">
              <a:solidFill>
                <a:srgbClr val="000066"/>
              </a:solidFill>
              <a:ea typeface="DejaVu Sans" pitchFamily="2"/>
              <a:cs typeface="DejaVu Sans" pitchFamily="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36336" y="3102918"/>
            <a:ext cx="207360" cy="305512"/>
          </a:xfrm>
          <a:prstGeom prst="rect">
            <a:avLst/>
          </a:prstGeom>
          <a:noFill/>
          <a:ln>
            <a:solidFill>
              <a:srgbClr val="000066"/>
            </a:solidFill>
          </a:ln>
        </p:spPr>
        <p:txBody>
          <a:bodyPr vert="horz" lIns="72000" tIns="40820" rIns="72000" bIns="40820" compatLnSpc="0">
            <a:spAutoFit/>
          </a:bodyPr>
          <a:lstStyle/>
          <a:p>
            <a:pPr hangingPunct="0"/>
            <a:r>
              <a:rPr lang="fi-FI" sz="1400" dirty="0">
                <a:solidFill>
                  <a:srgbClr val="000066"/>
                </a:solidFill>
                <a:ea typeface="DejaVu Sans" pitchFamily="2"/>
                <a:cs typeface="DejaVu Sans" pitchFamily="2"/>
              </a:rPr>
              <a:t>x</a:t>
            </a:r>
          </a:p>
        </p:txBody>
      </p:sp>
      <p:grpSp>
        <p:nvGrpSpPr>
          <p:cNvPr id="41" name="Group 40"/>
          <p:cNvGrpSpPr/>
          <p:nvPr/>
        </p:nvGrpSpPr>
        <p:grpSpPr>
          <a:xfrm>
            <a:off x="783681" y="3684453"/>
            <a:ext cx="1936654" cy="301600"/>
            <a:chOff x="783681" y="3684453"/>
            <a:chExt cx="1936654" cy="301600"/>
          </a:xfrm>
        </p:grpSpPr>
        <p:sp>
          <p:nvSpPr>
            <p:cNvPr id="24" name="Straight Connector 23"/>
            <p:cNvSpPr/>
            <p:nvPr/>
          </p:nvSpPr>
          <p:spPr>
            <a:xfrm flipV="1">
              <a:off x="2235201" y="3835122"/>
              <a:ext cx="485134" cy="25963"/>
            </a:xfrm>
            <a:prstGeom prst="line">
              <a:avLst/>
            </a:prstGeom>
            <a:noFill/>
            <a:ln w="18360">
              <a:solidFill>
                <a:srgbClr val="FFFF00"/>
              </a:solidFill>
              <a:prstDash val="solid"/>
              <a:tailEnd type="arrow"/>
            </a:ln>
          </p:spPr>
          <p:txBody>
            <a:bodyPr vert="horz" lIns="89803" tIns="48983" rIns="8164" bIns="48983" anchor="ctr" anchorCtr="1" compatLnSpc="0"/>
            <a:lstStyle/>
            <a:p>
              <a:pPr hangingPunct="0"/>
              <a:endParaRPr lang="fi-FI" sz="1400">
                <a:solidFill>
                  <a:schemeClr val="bg1"/>
                </a:solidFill>
                <a:ea typeface="DejaVu Sans" pitchFamily="2"/>
                <a:cs typeface="DejaVu Sans" pitchFamily="2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83681" y="3684453"/>
              <a:ext cx="1451520" cy="301600"/>
            </a:xfrm>
            <a:prstGeom prst="rect">
              <a:avLst/>
            </a:prstGeom>
            <a:noFill/>
            <a:ln>
              <a:solidFill>
                <a:srgbClr val="FFFF00"/>
              </a:solidFill>
            </a:ln>
          </p:spPr>
          <p:txBody>
            <a:bodyPr vert="horz" lIns="81639" tIns="40820" rIns="0" bIns="40820" compatLnSpc="0">
              <a:spAutoFit/>
            </a:bodyPr>
            <a:lstStyle/>
            <a:p>
              <a:pPr hangingPunct="0"/>
              <a:r>
                <a:rPr lang="fi-FI" sz="1400" dirty="0">
                  <a:solidFill>
                    <a:schemeClr val="bg1"/>
                  </a:solidFill>
                  <a:latin typeface="+mj-lt"/>
                  <a:ea typeface="DejaVu Sans" pitchFamily="2"/>
                  <a:cs typeface="DejaVu Sans" pitchFamily="2"/>
                </a:rPr>
                <a:t>”Test” particle</a:t>
              </a:r>
            </a:p>
          </p:txBody>
        </p:sp>
      </p:grpSp>
      <p:sp>
        <p:nvSpPr>
          <p:cNvPr id="43" name="Straight Connector 42"/>
          <p:cNvSpPr/>
          <p:nvPr/>
        </p:nvSpPr>
        <p:spPr>
          <a:xfrm>
            <a:off x="301358" y="5805944"/>
            <a:ext cx="8294400" cy="0"/>
          </a:xfrm>
          <a:prstGeom prst="line">
            <a:avLst/>
          </a:prstGeom>
          <a:noFill/>
          <a:ln w="0">
            <a:solidFill>
              <a:srgbClr val="000066"/>
            </a:solidFill>
            <a:custDash>
              <a:ds d="144567" sp="144567"/>
              <a:ds d="144567" sp="144567"/>
            </a:custDash>
            <a:tailEnd type="arrow"/>
          </a:ln>
        </p:spPr>
        <p:txBody>
          <a:bodyPr vert="horz" lIns="81639" tIns="40820" rIns="0" bIns="40820" anchor="ctr" anchorCtr="1" compatLnSpc="0"/>
          <a:lstStyle/>
          <a:p>
            <a:pPr hangingPunct="0"/>
            <a:endParaRPr lang="fi-FI" sz="1600">
              <a:solidFill>
                <a:srgbClr val="000066"/>
              </a:solidFill>
              <a:latin typeface="Arial" pitchFamily="18"/>
              <a:ea typeface="DejaVu Sans" pitchFamily="2"/>
              <a:cs typeface="DejaVu Sans" pitchFamily="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595758" y="5805946"/>
            <a:ext cx="207360" cy="318399"/>
          </a:xfrm>
          <a:prstGeom prst="rect">
            <a:avLst/>
          </a:prstGeom>
          <a:noFill/>
          <a:ln>
            <a:solidFill>
              <a:srgbClr val="000066"/>
            </a:solidFill>
          </a:ln>
        </p:spPr>
        <p:txBody>
          <a:bodyPr vert="horz" lIns="81639" tIns="40820" rIns="0" bIns="40820" compatLnSpc="0">
            <a:spAutoFit/>
          </a:bodyPr>
          <a:lstStyle/>
          <a:p>
            <a:pPr hangingPunct="0"/>
            <a:r>
              <a:rPr lang="fi-FI" sz="1600" i="1">
                <a:solidFill>
                  <a:srgbClr val="000066"/>
                </a:solidFill>
                <a:latin typeface="Arial" pitchFamily="18"/>
                <a:ea typeface="DejaVu Sans" pitchFamily="2"/>
                <a:cs typeface="DejaVu Sans" pitchFamily="2"/>
              </a:rPr>
              <a:t>s</a:t>
            </a:r>
          </a:p>
        </p:txBody>
      </p:sp>
      <p:sp>
        <p:nvSpPr>
          <p:cNvPr id="45" name="Freeform 44"/>
          <p:cNvSpPr/>
          <p:nvPr/>
        </p:nvSpPr>
        <p:spPr>
          <a:xfrm>
            <a:off x="508718" y="5719398"/>
            <a:ext cx="1036800" cy="20738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FF6633"/>
          </a:solidFill>
          <a:ln w="18360">
            <a:solidFill>
              <a:srgbClr val="000066"/>
            </a:solidFill>
            <a:prstDash val="solid"/>
          </a:ln>
        </p:spPr>
        <p:txBody>
          <a:bodyPr vert="horz" lIns="89803" tIns="48983" rIns="8164" bIns="48983" anchor="ctr" anchorCtr="0" compatLnSpc="0"/>
          <a:lstStyle/>
          <a:p>
            <a:pPr hangingPunct="0"/>
            <a:endParaRPr lang="fi-FI" sz="1600">
              <a:solidFill>
                <a:srgbClr val="000066"/>
              </a:solidFill>
              <a:latin typeface="Arial" pitchFamily="18"/>
              <a:ea typeface="DejaVu Sans" pitchFamily="2"/>
              <a:cs typeface="DejaVu Sans" pitchFamily="2"/>
            </a:endParaRPr>
          </a:p>
        </p:txBody>
      </p:sp>
      <p:sp>
        <p:nvSpPr>
          <p:cNvPr id="46" name="Straight Connector 45"/>
          <p:cNvSpPr/>
          <p:nvPr/>
        </p:nvSpPr>
        <p:spPr>
          <a:xfrm>
            <a:off x="7177896" y="5618969"/>
            <a:ext cx="1036800" cy="0"/>
          </a:xfrm>
          <a:prstGeom prst="line">
            <a:avLst/>
          </a:prstGeom>
          <a:noFill/>
          <a:ln w="18360">
            <a:solidFill>
              <a:srgbClr val="000066"/>
            </a:solidFill>
            <a:prstDash val="solid"/>
            <a:tailEnd type="arrow"/>
          </a:ln>
        </p:spPr>
        <p:txBody>
          <a:bodyPr vert="horz" lIns="89803" tIns="48983" rIns="8164" bIns="48983" anchor="ctr" anchorCtr="1" compatLnSpc="0"/>
          <a:lstStyle/>
          <a:p>
            <a:pPr hangingPunct="0"/>
            <a:endParaRPr lang="fi-FI" sz="1600">
              <a:solidFill>
                <a:srgbClr val="000066"/>
              </a:solidFill>
              <a:latin typeface="Arial" pitchFamily="18"/>
              <a:ea typeface="DejaVu Sans" pitchFamily="2"/>
              <a:cs typeface="DejaVu Sans" pitchFamily="2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7418213" y="5242230"/>
            <a:ext cx="288671" cy="318399"/>
          </a:xfrm>
          <a:prstGeom prst="rect">
            <a:avLst/>
          </a:prstGeom>
          <a:noFill/>
          <a:ln>
            <a:solidFill>
              <a:srgbClr val="000066"/>
            </a:solidFill>
          </a:ln>
        </p:spPr>
        <p:txBody>
          <a:bodyPr vert="horz" wrap="square" lIns="81639" tIns="40820" rIns="0" bIns="40820" compatLnSpc="0">
            <a:spAutoFit/>
          </a:bodyPr>
          <a:lstStyle/>
          <a:p>
            <a:pPr algn="l" hangingPunct="0"/>
            <a:r>
              <a:rPr lang="fi-FI" sz="1600" i="1" dirty="0">
                <a:solidFill>
                  <a:srgbClr val="000066"/>
                </a:solidFill>
                <a:latin typeface="Arial" pitchFamily="18"/>
                <a:ea typeface="DejaVu Sans" pitchFamily="2"/>
                <a:cs typeface="DejaVu Sans" pitchFamily="2"/>
              </a:rPr>
              <a:t>V </a:t>
            </a:r>
          </a:p>
        </p:txBody>
      </p:sp>
      <p:sp>
        <p:nvSpPr>
          <p:cNvPr id="48" name="Straight Connector 47"/>
          <p:cNvSpPr/>
          <p:nvPr/>
        </p:nvSpPr>
        <p:spPr>
          <a:xfrm>
            <a:off x="508718" y="5598562"/>
            <a:ext cx="1043004" cy="0"/>
          </a:xfrm>
          <a:prstGeom prst="line">
            <a:avLst/>
          </a:prstGeom>
          <a:noFill/>
          <a:ln w="18360">
            <a:solidFill>
              <a:srgbClr val="000066"/>
            </a:solidFill>
            <a:prstDash val="solid"/>
            <a:headEnd type="arrow"/>
            <a:tailEnd type="arrow"/>
          </a:ln>
        </p:spPr>
        <p:txBody>
          <a:bodyPr vert="horz" lIns="89803" tIns="48983" rIns="8164" bIns="48983" anchor="ctr" anchorCtr="1" compatLnSpc="0"/>
          <a:lstStyle/>
          <a:p>
            <a:pPr hangingPunct="0"/>
            <a:endParaRPr lang="fi-FI" sz="1600">
              <a:solidFill>
                <a:srgbClr val="000066"/>
              </a:solidFill>
              <a:latin typeface="Arial" pitchFamily="18"/>
              <a:ea typeface="DejaVu Sans" pitchFamily="2"/>
              <a:cs typeface="DejaVu Sans" pitchFamily="2"/>
            </a:endParaRPr>
          </a:p>
        </p:txBody>
      </p:sp>
      <p:sp>
        <p:nvSpPr>
          <p:cNvPr id="49" name="Straight Connector 48"/>
          <p:cNvSpPr/>
          <p:nvPr/>
        </p:nvSpPr>
        <p:spPr>
          <a:xfrm>
            <a:off x="3533071" y="5598562"/>
            <a:ext cx="2788420" cy="0"/>
          </a:xfrm>
          <a:prstGeom prst="line">
            <a:avLst/>
          </a:prstGeom>
          <a:noFill/>
          <a:ln w="18360">
            <a:solidFill>
              <a:srgbClr val="000066"/>
            </a:solidFill>
            <a:prstDash val="solid"/>
            <a:headEnd type="arrow"/>
            <a:tailEnd type="arrow"/>
          </a:ln>
        </p:spPr>
        <p:txBody>
          <a:bodyPr vert="horz" lIns="89803" tIns="48983" rIns="8164" bIns="48983" anchor="ctr" anchorCtr="1" compatLnSpc="0"/>
          <a:lstStyle/>
          <a:p>
            <a:pPr hangingPunct="0"/>
            <a:endParaRPr lang="fi-FI" sz="1600">
              <a:solidFill>
                <a:srgbClr val="000066"/>
              </a:solidFill>
              <a:latin typeface="Arial" pitchFamily="18"/>
              <a:ea typeface="DejaVu Sans" pitchFamily="2"/>
              <a:cs typeface="DejaVu Sans" pitchFamily="2"/>
            </a:endParaRPr>
          </a:p>
        </p:txBody>
      </p:sp>
      <p:sp>
        <p:nvSpPr>
          <p:cNvPr id="50" name="Freeform 49"/>
          <p:cNvSpPr/>
          <p:nvPr/>
        </p:nvSpPr>
        <p:spPr>
          <a:xfrm>
            <a:off x="3014671" y="5696210"/>
            <a:ext cx="1036800" cy="20738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FF6633"/>
          </a:solidFill>
          <a:ln w="18360">
            <a:solidFill>
              <a:srgbClr val="000066"/>
            </a:solidFill>
            <a:prstDash val="solid"/>
          </a:ln>
        </p:spPr>
        <p:txBody>
          <a:bodyPr vert="horz" lIns="89803" tIns="48983" rIns="8164" bIns="48983" anchor="ctr" anchorCtr="0" compatLnSpc="0"/>
          <a:lstStyle/>
          <a:p>
            <a:pPr hangingPunct="0"/>
            <a:endParaRPr lang="fi-FI" sz="1600">
              <a:solidFill>
                <a:srgbClr val="000066"/>
              </a:solidFill>
              <a:latin typeface="Arial" pitchFamily="18"/>
              <a:ea typeface="DejaVu Sans" pitchFamily="2"/>
              <a:cs typeface="DejaVu Sans" pitchFamily="2"/>
            </a:endParaRPr>
          </a:p>
        </p:txBody>
      </p:sp>
      <p:sp>
        <p:nvSpPr>
          <p:cNvPr id="51" name="Freeform 50"/>
          <p:cNvSpPr/>
          <p:nvPr/>
        </p:nvSpPr>
        <p:spPr>
          <a:xfrm>
            <a:off x="5803091" y="5712214"/>
            <a:ext cx="1036800" cy="20738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FF6633"/>
          </a:solidFill>
          <a:ln w="18360">
            <a:solidFill>
              <a:srgbClr val="000066"/>
            </a:solidFill>
            <a:prstDash val="solid"/>
          </a:ln>
        </p:spPr>
        <p:txBody>
          <a:bodyPr vert="horz" lIns="89803" tIns="48983" rIns="8164" bIns="48983" anchor="ctr" anchorCtr="0" compatLnSpc="0"/>
          <a:lstStyle/>
          <a:p>
            <a:pPr hangingPunct="0"/>
            <a:endParaRPr lang="fi-FI" sz="1600">
              <a:solidFill>
                <a:srgbClr val="000066"/>
              </a:solidFill>
              <a:latin typeface="Arial" pitchFamily="18"/>
              <a:ea typeface="DejaVu Sans" pitchFamily="2"/>
              <a:cs typeface="DejaVu Sans" pitchFamily="2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43696" y="5159328"/>
            <a:ext cx="1249159" cy="318399"/>
          </a:xfrm>
          <a:prstGeom prst="rect">
            <a:avLst/>
          </a:prstGeom>
          <a:noFill/>
          <a:ln>
            <a:solidFill>
              <a:srgbClr val="000066"/>
            </a:solidFill>
          </a:ln>
        </p:spPr>
        <p:txBody>
          <a:bodyPr vert="horz" wrap="square" lIns="81639" tIns="40820" rIns="0" bIns="40820" compatLnSpc="0">
            <a:spAutoFit/>
          </a:bodyPr>
          <a:lstStyle/>
          <a:p>
            <a:pPr hangingPunct="0"/>
            <a:r>
              <a:rPr lang="fi-FI" sz="1600" dirty="0" smtClean="0">
                <a:solidFill>
                  <a:srgbClr val="000066"/>
                </a:solidFill>
                <a:latin typeface="Arial" pitchFamily="18"/>
                <a:ea typeface="DejaVu Sans" pitchFamily="2"/>
                <a:cs typeface="DejaVu Sans" pitchFamily="2"/>
              </a:rPr>
              <a:t>~r.m.s  8 cm</a:t>
            </a:r>
            <a:endParaRPr lang="fi-FI" sz="1600" dirty="0">
              <a:solidFill>
                <a:srgbClr val="000066"/>
              </a:solidFill>
              <a:latin typeface="Arial" pitchFamily="18"/>
              <a:ea typeface="DejaVu Sans" pitchFamily="2"/>
              <a:cs typeface="DejaVu Sans" pitchFamily="2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4518440" y="5221666"/>
            <a:ext cx="829440" cy="318399"/>
          </a:xfrm>
          <a:prstGeom prst="rect">
            <a:avLst/>
          </a:prstGeom>
          <a:noFill/>
          <a:ln>
            <a:solidFill>
              <a:srgbClr val="000066"/>
            </a:solidFill>
          </a:ln>
        </p:spPr>
        <p:txBody>
          <a:bodyPr vert="horz" lIns="81639" tIns="40820" rIns="0" bIns="40820" compatLnSpc="0">
            <a:spAutoFit/>
          </a:bodyPr>
          <a:lstStyle/>
          <a:p>
            <a:pPr hangingPunct="0"/>
            <a:r>
              <a:rPr lang="fi-FI" sz="1600">
                <a:solidFill>
                  <a:srgbClr val="000066"/>
                </a:solidFill>
                <a:latin typeface="Arial" pitchFamily="18"/>
                <a:ea typeface="DejaVu Sans" pitchFamily="2"/>
                <a:cs typeface="DejaVu Sans" pitchFamily="2"/>
              </a:rPr>
              <a:t>~15 m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5764336" y="5669925"/>
            <a:ext cx="1030268" cy="328274"/>
          </a:xfrm>
          <a:prstGeom prst="rect">
            <a:avLst/>
          </a:prstGeom>
          <a:noFill/>
          <a:ln>
            <a:solidFill>
              <a:srgbClr val="000066"/>
            </a:solidFill>
          </a:ln>
        </p:spPr>
        <p:txBody>
          <a:bodyPr vert="horz" wrap="square" lIns="81639" tIns="40820" rIns="0" bIns="40820" compatLnSpc="0">
            <a:spAutoFit/>
          </a:bodyPr>
          <a:lstStyle/>
          <a:p>
            <a:pPr hangingPunct="0"/>
            <a:r>
              <a:rPr lang="fi-FI" sz="1200" dirty="0">
                <a:solidFill>
                  <a:srgbClr val="000066"/>
                </a:solidFill>
                <a:latin typeface="Arial" pitchFamily="18"/>
                <a:ea typeface="DejaVu Sans" pitchFamily="2"/>
                <a:cs typeface="DejaVu Sans" pitchFamily="2"/>
              </a:rPr>
              <a:t>~1.6×10</a:t>
            </a:r>
            <a:r>
              <a:rPr lang="fi-FI" sz="1200" baseline="33000" dirty="0">
                <a:solidFill>
                  <a:srgbClr val="000066"/>
                </a:solidFill>
                <a:latin typeface="Arial" pitchFamily="18"/>
                <a:ea typeface="DejaVu Sans" pitchFamily="2"/>
                <a:cs typeface="DejaVu Sans" pitchFamily="2"/>
              </a:rPr>
              <a:t>11</a:t>
            </a:r>
            <a:r>
              <a:rPr lang="fi-FI" sz="1200" dirty="0">
                <a:solidFill>
                  <a:srgbClr val="000066"/>
                </a:solidFill>
                <a:latin typeface="Arial" pitchFamily="18"/>
                <a:ea typeface="DejaVu Sans" pitchFamily="2"/>
                <a:cs typeface="DejaVu Sans" pitchFamily="2"/>
              </a:rPr>
              <a:t> p</a:t>
            </a:r>
            <a:endParaRPr lang="fi-FI" sz="1200" baseline="33000" dirty="0">
              <a:solidFill>
                <a:srgbClr val="000066"/>
              </a:solidFill>
              <a:latin typeface="Arial" pitchFamily="18"/>
              <a:ea typeface="DejaVu Sans" pitchFamily="2"/>
              <a:cs typeface="DejaVu Sans" pitchFamily="2"/>
            </a:endParaRPr>
          </a:p>
        </p:txBody>
      </p:sp>
      <p:sp>
        <p:nvSpPr>
          <p:cNvPr id="40" name="Rectangle 39"/>
          <p:cNvSpPr/>
          <p:nvPr/>
        </p:nvSpPr>
        <p:spPr bwMode="auto">
          <a:xfrm>
            <a:off x="78648" y="4966450"/>
            <a:ext cx="8841231" cy="1524000"/>
          </a:xfrm>
          <a:prstGeom prst="rect">
            <a:avLst/>
          </a:prstGeom>
          <a:noFill/>
          <a:ln w="12700" cap="flat" cmpd="sng" algn="ctr">
            <a:solidFill>
              <a:srgbClr val="000066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584398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7" grpId="0" animBg="1"/>
      <p:bldP spid="11" grpId="0" animBg="1"/>
      <p:bldP spid="12" grpId="0" animBg="1"/>
      <p:bldP spid="13" grpId="0" animBg="1"/>
      <p:bldP spid="15" grpId="0" animBg="1"/>
      <p:bldP spid="16" grpId="0" animBg="1"/>
      <p:bldP spid="17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40" grpId="0" animBg="1"/>
    </p:bld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/>
        </p:nvSpPr>
        <p:spPr bwMode="auto">
          <a:xfrm>
            <a:off x="598080" y="2871034"/>
            <a:ext cx="7855620" cy="1232334"/>
          </a:xfrm>
          <a:prstGeom prst="rect">
            <a:avLst/>
          </a:prstGeom>
          <a:solidFill>
            <a:srgbClr val="000066"/>
          </a:solidFill>
          <a:ln w="12700" cap="flat" cmpd="sng" algn="ctr">
            <a:solidFill>
              <a:srgbClr val="FFFF00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bg1"/>
              </a:solidFill>
            </a:endParaRPr>
          </a:p>
        </p:txBody>
      </p:sp>
      <p:sp>
        <p:nvSpPr>
          <p:cNvPr id="35" name="Oval 34"/>
          <p:cNvSpPr/>
          <p:nvPr/>
        </p:nvSpPr>
        <p:spPr bwMode="auto">
          <a:xfrm>
            <a:off x="1864659" y="3102918"/>
            <a:ext cx="4745226" cy="870438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Limits to the bunch population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14327" y="977902"/>
            <a:ext cx="8829675" cy="779463"/>
          </a:xfrm>
          <a:ln>
            <a:solidFill>
              <a:srgbClr val="000066"/>
            </a:solidFill>
          </a:ln>
        </p:spPr>
        <p:txBody>
          <a:bodyPr/>
          <a:lstStyle/>
          <a:p>
            <a:r>
              <a:rPr lang="en-GB" sz="2000" dirty="0">
                <a:solidFill>
                  <a:srgbClr val="000066"/>
                </a:solidFill>
              </a:rPr>
              <a:t>High bunch population and tight bunch spacing make the beams prone to instabilities related to impedances i.e. to </a:t>
            </a:r>
            <a:r>
              <a:rPr lang="en-GB" sz="2000" b="1" dirty="0">
                <a:solidFill>
                  <a:srgbClr val="000066"/>
                </a:solidFill>
              </a:rPr>
              <a:t>self-generated fields</a:t>
            </a:r>
            <a:endParaRPr lang="en-GB" sz="2000" dirty="0">
              <a:solidFill>
                <a:srgbClr val="000066"/>
              </a:solidFill>
            </a:endParaRPr>
          </a:p>
        </p:txBody>
      </p:sp>
      <p:sp>
        <p:nvSpPr>
          <p:cNvPr id="5" name="Straight Connector 4"/>
          <p:cNvSpPr/>
          <p:nvPr/>
        </p:nvSpPr>
        <p:spPr>
          <a:xfrm>
            <a:off x="183687" y="3466252"/>
            <a:ext cx="8511741" cy="0"/>
          </a:xfrm>
          <a:prstGeom prst="line">
            <a:avLst/>
          </a:prstGeom>
          <a:noFill/>
          <a:ln w="0">
            <a:solidFill>
              <a:srgbClr val="00B0F0"/>
            </a:solidFill>
            <a:custDash>
              <a:ds d="144567" sp="144567"/>
              <a:ds d="144567" sp="144567"/>
            </a:custDash>
            <a:tailEnd type="arrow"/>
          </a:ln>
        </p:spPr>
        <p:txBody>
          <a:bodyPr vert="horz" lIns="81639" tIns="40820" rIns="0" bIns="40820" anchor="ctr" anchorCtr="1" compatLnSpc="0"/>
          <a:lstStyle/>
          <a:p>
            <a:pPr hangingPunct="0"/>
            <a:endParaRPr lang="fi-FI" sz="1400">
              <a:solidFill>
                <a:schemeClr val="bg1"/>
              </a:solidFill>
              <a:ea typeface="DejaVu Sans" pitchFamily="2"/>
              <a:cs typeface="DejaVu Sans" pitchFamily="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805025" y="3386252"/>
            <a:ext cx="207360" cy="301600"/>
          </a:xfrm>
          <a:prstGeom prst="rect">
            <a:avLst/>
          </a:prstGeom>
          <a:noFill/>
          <a:ln>
            <a:solidFill>
              <a:srgbClr val="000066"/>
            </a:solidFill>
          </a:ln>
        </p:spPr>
        <p:txBody>
          <a:bodyPr vert="horz" lIns="72000" tIns="40820" rIns="72000" bIns="40820" compatLnSpc="0">
            <a:spAutoFit/>
          </a:bodyPr>
          <a:lstStyle/>
          <a:p>
            <a:pPr hangingPunct="0"/>
            <a:r>
              <a:rPr lang="fi-FI" sz="1400" i="1" dirty="0">
                <a:solidFill>
                  <a:srgbClr val="000066"/>
                </a:solidFill>
                <a:latin typeface="+mj-lt"/>
                <a:ea typeface="DejaVu Sans" pitchFamily="2"/>
                <a:cs typeface="DejaVu Sans" pitchFamily="2"/>
              </a:rPr>
              <a:t>s</a:t>
            </a:r>
          </a:p>
        </p:txBody>
      </p:sp>
      <p:sp>
        <p:nvSpPr>
          <p:cNvPr id="7" name="Straight Connector 6"/>
          <p:cNvSpPr/>
          <p:nvPr/>
        </p:nvSpPr>
        <p:spPr>
          <a:xfrm>
            <a:off x="5989441" y="3310299"/>
            <a:ext cx="620447" cy="0"/>
          </a:xfrm>
          <a:prstGeom prst="line">
            <a:avLst/>
          </a:prstGeom>
          <a:noFill/>
          <a:ln w="19050">
            <a:solidFill>
              <a:srgbClr val="FFFF00"/>
            </a:solidFill>
            <a:prstDash val="solid"/>
            <a:tailEnd type="arrow"/>
          </a:ln>
        </p:spPr>
        <p:txBody>
          <a:bodyPr vert="horz" lIns="114295" tIns="73475" rIns="32656" bIns="73475" anchor="ctr" anchorCtr="1" compatLnSpc="0"/>
          <a:lstStyle/>
          <a:p>
            <a:pPr hangingPunct="0"/>
            <a:endParaRPr lang="fi-FI" sz="1400">
              <a:solidFill>
                <a:schemeClr val="bg1"/>
              </a:solidFill>
              <a:ea typeface="DejaVu Sans" pitchFamily="2"/>
              <a:cs typeface="DejaVu Sans" pitchFamily="2"/>
            </a:endParaRPr>
          </a:p>
        </p:txBody>
      </p:sp>
      <p:sp>
        <p:nvSpPr>
          <p:cNvPr id="9" name="Straight Connector 8"/>
          <p:cNvSpPr/>
          <p:nvPr/>
        </p:nvSpPr>
        <p:spPr>
          <a:xfrm>
            <a:off x="598080" y="2871034"/>
            <a:ext cx="7880006" cy="0"/>
          </a:xfrm>
          <a:prstGeom prst="line">
            <a:avLst/>
          </a:prstGeom>
          <a:noFill/>
          <a:ln w="18360">
            <a:solidFill>
              <a:srgbClr val="FFFF00"/>
            </a:solidFill>
            <a:prstDash val="solid"/>
          </a:ln>
        </p:spPr>
        <p:txBody>
          <a:bodyPr vert="horz" lIns="89803" tIns="48983" rIns="8164" bIns="48983" anchor="ctr" anchorCtr="1" compatLnSpc="0"/>
          <a:lstStyle/>
          <a:p>
            <a:pPr hangingPunct="0"/>
            <a:endParaRPr lang="fi-FI" sz="1400">
              <a:solidFill>
                <a:schemeClr val="bg1"/>
              </a:solidFill>
              <a:ea typeface="DejaVu Sans" pitchFamily="2"/>
              <a:cs typeface="DejaVu Sans" pitchFamily="2"/>
            </a:endParaRPr>
          </a:p>
        </p:txBody>
      </p:sp>
      <p:sp>
        <p:nvSpPr>
          <p:cNvPr id="10" name="Straight Connector 9"/>
          <p:cNvSpPr/>
          <p:nvPr/>
        </p:nvSpPr>
        <p:spPr>
          <a:xfrm>
            <a:off x="598080" y="4103368"/>
            <a:ext cx="7855620" cy="0"/>
          </a:xfrm>
          <a:prstGeom prst="line">
            <a:avLst/>
          </a:prstGeom>
          <a:noFill/>
          <a:ln w="18360">
            <a:solidFill>
              <a:srgbClr val="FFFF00"/>
            </a:solidFill>
            <a:prstDash val="solid"/>
          </a:ln>
        </p:spPr>
        <p:txBody>
          <a:bodyPr vert="horz" lIns="89803" tIns="48983" rIns="8164" bIns="48983" anchor="ctr" anchorCtr="1" compatLnSpc="0"/>
          <a:lstStyle/>
          <a:p>
            <a:pPr hangingPunct="0"/>
            <a:endParaRPr lang="fi-FI" sz="1400">
              <a:solidFill>
                <a:schemeClr val="bg1"/>
              </a:solidFill>
              <a:ea typeface="DejaVu Sans" pitchFamily="2"/>
              <a:cs typeface="DejaVu Sans" pitchFamily="2"/>
            </a:endParaRPr>
          </a:p>
        </p:txBody>
      </p:sp>
      <p:sp>
        <p:nvSpPr>
          <p:cNvPr id="11" name="Freeform 10"/>
          <p:cNvSpPr>
            <a:spLocks noChangeAspect="1"/>
          </p:cNvSpPr>
          <p:nvPr/>
        </p:nvSpPr>
        <p:spPr>
          <a:xfrm>
            <a:off x="5838896" y="3248574"/>
            <a:ext cx="117819" cy="121065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FF3300"/>
          </a:solidFill>
          <a:ln w="0">
            <a:solidFill>
              <a:srgbClr val="FFFF00"/>
            </a:solidFill>
            <a:prstDash val="solid"/>
          </a:ln>
        </p:spPr>
        <p:txBody>
          <a:bodyPr vert="horz" lIns="81639" tIns="40820" rIns="0" bIns="40820" anchor="ctr" anchorCtr="0" compatLnSpc="0"/>
          <a:lstStyle/>
          <a:p>
            <a:pPr hangingPunct="0"/>
            <a:endParaRPr lang="fi-FI" sz="1400">
              <a:solidFill>
                <a:schemeClr val="bg1"/>
              </a:solidFill>
              <a:ea typeface="DejaVu Sans" pitchFamily="2"/>
              <a:cs typeface="DejaVu Sans" pitchFamily="2"/>
            </a:endParaRPr>
          </a:p>
        </p:txBody>
      </p:sp>
      <p:sp>
        <p:nvSpPr>
          <p:cNvPr id="12" name="Freeform 11"/>
          <p:cNvSpPr/>
          <p:nvPr/>
        </p:nvSpPr>
        <p:spPr>
          <a:xfrm>
            <a:off x="2771931" y="3725065"/>
            <a:ext cx="107109" cy="110059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008000"/>
          </a:solidFill>
          <a:ln w="0">
            <a:solidFill>
              <a:srgbClr val="FFFF00"/>
            </a:solidFill>
            <a:prstDash val="solid"/>
          </a:ln>
        </p:spPr>
        <p:txBody>
          <a:bodyPr vert="horz" lIns="81639" tIns="40820" rIns="0" bIns="40820" anchor="ctr" anchorCtr="0" compatLnSpc="0"/>
          <a:lstStyle/>
          <a:p>
            <a:pPr hangingPunct="0"/>
            <a:endParaRPr lang="fi-FI" sz="1400">
              <a:solidFill>
                <a:schemeClr val="bg1"/>
              </a:solidFill>
              <a:ea typeface="DejaVu Sans" pitchFamily="2"/>
              <a:cs typeface="DejaVu Sans" pitchFamily="2"/>
            </a:endParaRPr>
          </a:p>
        </p:txBody>
      </p:sp>
      <p:sp>
        <p:nvSpPr>
          <p:cNvPr id="13" name="Straight Connector 12"/>
          <p:cNvSpPr/>
          <p:nvPr/>
        </p:nvSpPr>
        <p:spPr>
          <a:xfrm>
            <a:off x="2879038" y="3781562"/>
            <a:ext cx="620448" cy="0"/>
          </a:xfrm>
          <a:prstGeom prst="line">
            <a:avLst/>
          </a:prstGeom>
          <a:noFill/>
          <a:ln w="19050">
            <a:solidFill>
              <a:srgbClr val="FFFF00"/>
            </a:solidFill>
            <a:prstDash val="solid"/>
            <a:tailEnd type="arrow"/>
          </a:ln>
        </p:spPr>
        <p:txBody>
          <a:bodyPr vert="horz" lIns="114295" tIns="73475" rIns="32656" bIns="73475" anchor="ctr" anchorCtr="1" compatLnSpc="0"/>
          <a:lstStyle/>
          <a:p>
            <a:pPr hangingPunct="0"/>
            <a:endParaRPr lang="fi-FI" sz="1400">
              <a:solidFill>
                <a:schemeClr val="bg1"/>
              </a:solidFill>
              <a:ea typeface="DejaVu Sans" pitchFamily="2"/>
              <a:cs typeface="DejaVu Sans" pitchFamily="2"/>
            </a:endParaRPr>
          </a:p>
        </p:txBody>
      </p:sp>
      <p:sp>
        <p:nvSpPr>
          <p:cNvPr id="15" name="Straight Connector 14"/>
          <p:cNvSpPr>
            <a:spLocks noChangeAspect="1"/>
          </p:cNvSpPr>
          <p:nvPr/>
        </p:nvSpPr>
        <p:spPr>
          <a:xfrm flipH="1">
            <a:off x="2839527" y="3341928"/>
            <a:ext cx="2999365" cy="424608"/>
          </a:xfrm>
          <a:prstGeom prst="line">
            <a:avLst/>
          </a:prstGeom>
          <a:noFill/>
          <a:ln w="28575">
            <a:solidFill>
              <a:srgbClr val="FFFF00"/>
            </a:solidFill>
            <a:custDash>
              <a:ds d="0" sp="0"/>
            </a:custDash>
            <a:tailEnd type="arrow"/>
          </a:ln>
        </p:spPr>
        <p:txBody>
          <a:bodyPr vert="horz" lIns="97967" tIns="57147" rIns="16328" bIns="57147" anchor="ctr" anchorCtr="1" compatLnSpc="0"/>
          <a:lstStyle/>
          <a:p>
            <a:pPr hangingPunct="0"/>
            <a:endParaRPr lang="fi-FI" sz="1400">
              <a:solidFill>
                <a:schemeClr val="bg1"/>
              </a:solidFill>
              <a:ea typeface="DejaVu Sans" pitchFamily="2"/>
              <a:cs typeface="DejaVu Sans" pitchFamily="2"/>
            </a:endParaRPr>
          </a:p>
        </p:txBody>
      </p:sp>
      <p:sp>
        <p:nvSpPr>
          <p:cNvPr id="16" name="Straight Connector 15"/>
          <p:cNvSpPr/>
          <p:nvPr/>
        </p:nvSpPr>
        <p:spPr>
          <a:xfrm flipH="1" flipV="1">
            <a:off x="4304435" y="2895536"/>
            <a:ext cx="1464909" cy="362836"/>
          </a:xfrm>
          <a:prstGeom prst="line">
            <a:avLst/>
          </a:prstGeom>
          <a:noFill/>
          <a:ln w="28575">
            <a:solidFill>
              <a:srgbClr val="FFFF00"/>
            </a:solidFill>
            <a:custDash>
              <a:ds d="0" sp="0"/>
            </a:custDash>
            <a:tailEnd type="arrow"/>
          </a:ln>
        </p:spPr>
        <p:txBody>
          <a:bodyPr vert="horz" lIns="97967" tIns="57147" rIns="16328" bIns="57147" anchor="ctr" anchorCtr="1" compatLnSpc="0"/>
          <a:lstStyle/>
          <a:p>
            <a:pPr hangingPunct="0"/>
            <a:endParaRPr lang="fi-FI" sz="1400">
              <a:solidFill>
                <a:schemeClr val="bg1"/>
              </a:solidFill>
              <a:ea typeface="DejaVu Sans" pitchFamily="2"/>
              <a:cs typeface="DejaVu Sans" pitchFamily="2"/>
            </a:endParaRPr>
          </a:p>
        </p:txBody>
      </p:sp>
      <p:sp>
        <p:nvSpPr>
          <p:cNvPr id="17" name="Straight Connector 16"/>
          <p:cNvSpPr/>
          <p:nvPr/>
        </p:nvSpPr>
        <p:spPr>
          <a:xfrm flipH="1">
            <a:off x="2839525" y="2895538"/>
            <a:ext cx="1387354" cy="787071"/>
          </a:xfrm>
          <a:prstGeom prst="line">
            <a:avLst/>
          </a:prstGeom>
          <a:noFill/>
          <a:ln w="28575">
            <a:solidFill>
              <a:srgbClr val="FFFF00"/>
            </a:solidFill>
            <a:custDash>
              <a:ds d="0" sp="0"/>
            </a:custDash>
            <a:tailEnd type="arrow"/>
          </a:ln>
        </p:spPr>
        <p:txBody>
          <a:bodyPr vert="horz" lIns="97967" tIns="57147" rIns="16328" bIns="57147" anchor="ctr" anchorCtr="1" compatLnSpc="0"/>
          <a:lstStyle/>
          <a:p>
            <a:pPr hangingPunct="0"/>
            <a:endParaRPr lang="fi-FI" sz="1400">
              <a:solidFill>
                <a:schemeClr val="bg1"/>
              </a:solidFill>
              <a:ea typeface="DejaVu Sans" pitchFamily="2"/>
              <a:cs typeface="DejaVu Sans" pitchFamily="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048366" y="2930228"/>
            <a:ext cx="1327700" cy="520762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vert="horz" wrap="square" lIns="81639" tIns="40820" rIns="0" bIns="40820" compatLnSpc="0">
            <a:spAutoFit/>
          </a:bodyPr>
          <a:lstStyle/>
          <a:p>
            <a:pPr hangingPunct="0"/>
            <a:r>
              <a:rPr lang="fi-FI" sz="1400" dirty="0">
                <a:solidFill>
                  <a:schemeClr val="bg1"/>
                </a:solidFill>
                <a:latin typeface="+mj-lt"/>
                <a:ea typeface="DejaVu Sans" pitchFamily="2"/>
                <a:cs typeface="DejaVu Sans" pitchFamily="2"/>
              </a:rPr>
              <a:t>Orbit (pipe axis of symmetry)</a:t>
            </a:r>
          </a:p>
        </p:txBody>
      </p:sp>
      <p:grpSp>
        <p:nvGrpSpPr>
          <p:cNvPr id="38" name="Group 37"/>
          <p:cNvGrpSpPr/>
          <p:nvPr/>
        </p:nvGrpSpPr>
        <p:grpSpPr>
          <a:xfrm>
            <a:off x="7694960" y="2090562"/>
            <a:ext cx="1317427" cy="749992"/>
            <a:chOff x="7694958" y="2090562"/>
            <a:chExt cx="1317427" cy="749992"/>
          </a:xfrm>
        </p:grpSpPr>
        <p:sp>
          <p:nvSpPr>
            <p:cNvPr id="20" name="Straight Connector 19"/>
            <p:cNvSpPr/>
            <p:nvPr/>
          </p:nvSpPr>
          <p:spPr>
            <a:xfrm flipH="1">
              <a:off x="7694958" y="2338247"/>
              <a:ext cx="346589" cy="502307"/>
            </a:xfrm>
            <a:prstGeom prst="line">
              <a:avLst/>
            </a:prstGeom>
            <a:noFill/>
            <a:ln w="0">
              <a:solidFill>
                <a:schemeClr val="accent4">
                  <a:lumMod val="10000"/>
                </a:schemeClr>
              </a:solidFill>
              <a:prstDash val="solid"/>
              <a:tailEnd type="arrow"/>
            </a:ln>
          </p:spPr>
          <p:txBody>
            <a:bodyPr vert="horz" lIns="81639" tIns="40820" rIns="0" bIns="40820" anchor="ctr" anchorCtr="1" compatLnSpc="0"/>
            <a:lstStyle/>
            <a:p>
              <a:pPr hangingPunct="0"/>
              <a:endParaRPr lang="fi-FI" sz="1400">
                <a:solidFill>
                  <a:schemeClr val="bg1"/>
                </a:solidFill>
                <a:ea typeface="DejaVu Sans" pitchFamily="2"/>
                <a:cs typeface="DejaVu Sans" pitchFamily="2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8041548" y="2090562"/>
              <a:ext cx="970837" cy="520762"/>
            </a:xfrm>
            <a:prstGeom prst="rect">
              <a:avLst/>
            </a:prstGeom>
            <a:solidFill>
              <a:srgbClr val="000066"/>
            </a:solidFill>
            <a:ln>
              <a:solidFill>
                <a:schemeClr val="accent4">
                  <a:lumMod val="10000"/>
                </a:schemeClr>
              </a:solidFill>
            </a:ln>
          </p:spPr>
          <p:txBody>
            <a:bodyPr vert="horz" lIns="81639" tIns="40820" rIns="0" bIns="40820" compatLnSpc="0">
              <a:spAutoFit/>
            </a:bodyPr>
            <a:lstStyle/>
            <a:p>
              <a:pPr hangingPunct="0"/>
              <a:r>
                <a:rPr lang="fi-FI" sz="1400" dirty="0">
                  <a:solidFill>
                    <a:schemeClr val="bg1"/>
                  </a:solidFill>
                  <a:latin typeface="+mj-lt"/>
                  <a:ea typeface="DejaVu Sans" pitchFamily="2"/>
                  <a:cs typeface="DejaVu Sans" pitchFamily="2"/>
                </a:rPr>
                <a:t>Vacuum chamber</a:t>
              </a: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2911141" y="2090564"/>
            <a:ext cx="2353568" cy="633393"/>
            <a:chOff x="2911141" y="2090562"/>
            <a:chExt cx="2353568" cy="633393"/>
          </a:xfrm>
        </p:grpSpPr>
        <p:sp>
          <p:nvSpPr>
            <p:cNvPr id="22" name="Straight Connector 21"/>
            <p:cNvSpPr/>
            <p:nvPr/>
          </p:nvSpPr>
          <p:spPr>
            <a:xfrm>
              <a:off x="3293922" y="2723955"/>
              <a:ext cx="1244161" cy="0"/>
            </a:xfrm>
            <a:prstGeom prst="line">
              <a:avLst/>
            </a:prstGeom>
            <a:noFill/>
            <a:ln w="54720">
              <a:solidFill>
                <a:srgbClr val="C00000"/>
              </a:solidFill>
              <a:prstDash val="solid"/>
              <a:tailEnd type="arrow"/>
            </a:ln>
          </p:spPr>
          <p:txBody>
            <a:bodyPr vert="horz" lIns="106131" tIns="65311" rIns="24492" bIns="65311" compatLnSpc="0"/>
            <a:lstStyle/>
            <a:p>
              <a:pPr hangingPunct="0"/>
              <a:endParaRPr lang="fi-FI" sz="1400">
                <a:solidFill>
                  <a:schemeClr val="bg1"/>
                </a:solidFill>
                <a:ea typeface="DejaVu Sans" pitchFamily="2"/>
                <a:cs typeface="DejaVu Sans" pitchFamily="2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911141" y="2090562"/>
              <a:ext cx="2353568" cy="495371"/>
            </a:xfrm>
            <a:prstGeom prst="rect">
              <a:avLst/>
            </a:prstGeom>
            <a:solidFill>
              <a:srgbClr val="000066"/>
            </a:solidFill>
            <a:ln>
              <a:noFill/>
            </a:ln>
          </p:spPr>
          <p:txBody>
            <a:bodyPr vert="horz" lIns="81639" tIns="40820" rIns="0" bIns="40820" compatLnSpc="0"/>
            <a:lstStyle/>
            <a:p>
              <a:pPr hangingPunct="0"/>
              <a:r>
                <a:rPr lang="fi-FI" sz="1400" dirty="0">
                  <a:solidFill>
                    <a:schemeClr val="bg1"/>
                  </a:solidFill>
                  <a:latin typeface="+mj-lt"/>
                  <a:ea typeface="DejaVu Sans" pitchFamily="2"/>
                  <a:cs typeface="DejaVu Sans" pitchFamily="2"/>
                </a:rPr>
                <a:t>Induced (or ”image”) currents</a:t>
              </a: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5449520" y="3365495"/>
            <a:ext cx="1713414" cy="662439"/>
            <a:chOff x="5449520" y="3365493"/>
            <a:chExt cx="1713414" cy="662439"/>
          </a:xfrm>
        </p:grpSpPr>
        <p:sp>
          <p:nvSpPr>
            <p:cNvPr id="26" name="Straight Connector 25"/>
            <p:cNvSpPr/>
            <p:nvPr/>
          </p:nvSpPr>
          <p:spPr>
            <a:xfrm flipH="1" flipV="1">
              <a:off x="5879717" y="3365493"/>
              <a:ext cx="419944" cy="359570"/>
            </a:xfrm>
            <a:prstGeom prst="line">
              <a:avLst/>
            </a:prstGeom>
            <a:noFill/>
            <a:ln w="18360">
              <a:solidFill>
                <a:srgbClr val="FFFF00"/>
              </a:solidFill>
              <a:prstDash val="solid"/>
              <a:tailEnd type="arrow"/>
            </a:ln>
          </p:spPr>
          <p:txBody>
            <a:bodyPr vert="horz" lIns="89803" tIns="48983" rIns="8164" bIns="48983" anchor="ctr" anchorCtr="1" compatLnSpc="0"/>
            <a:lstStyle/>
            <a:p>
              <a:pPr hangingPunct="0"/>
              <a:endParaRPr lang="fi-FI" sz="1400">
                <a:solidFill>
                  <a:schemeClr val="bg1"/>
                </a:solidFill>
                <a:ea typeface="DejaVu Sans" pitchFamily="2"/>
                <a:cs typeface="DejaVu Sans" pitchFamily="2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449520" y="3726332"/>
              <a:ext cx="1713414" cy="301600"/>
            </a:xfrm>
            <a:prstGeom prst="rect">
              <a:avLst/>
            </a:prstGeom>
            <a:solidFill>
              <a:srgbClr val="000066"/>
            </a:solidFill>
            <a:ln>
              <a:solidFill>
                <a:srgbClr val="FFFF00"/>
              </a:solidFill>
            </a:ln>
          </p:spPr>
          <p:txBody>
            <a:bodyPr vert="horz" lIns="81639" tIns="40820" rIns="0" bIns="40820" compatLnSpc="0">
              <a:spAutoFit/>
            </a:bodyPr>
            <a:lstStyle/>
            <a:p>
              <a:pPr hangingPunct="0"/>
              <a:r>
                <a:rPr lang="fi-FI" sz="1400" dirty="0">
                  <a:solidFill>
                    <a:schemeClr val="bg1"/>
                  </a:solidFill>
                  <a:latin typeface="+mj-lt"/>
                  <a:ea typeface="DejaVu Sans" pitchFamily="2"/>
                  <a:cs typeface="DejaVu Sans" pitchFamily="2"/>
                </a:rPr>
                <a:t>”Source” particle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3493015" y="3572792"/>
            <a:ext cx="2173849" cy="1176616"/>
            <a:chOff x="3493013" y="3572792"/>
            <a:chExt cx="2173849" cy="1176616"/>
          </a:xfrm>
        </p:grpSpPr>
        <p:sp>
          <p:nvSpPr>
            <p:cNvPr id="28" name="Straight Connector 27"/>
            <p:cNvSpPr/>
            <p:nvPr/>
          </p:nvSpPr>
          <p:spPr>
            <a:xfrm flipH="1" flipV="1">
              <a:off x="3916001" y="3572792"/>
              <a:ext cx="622081" cy="655854"/>
            </a:xfrm>
            <a:prstGeom prst="line">
              <a:avLst/>
            </a:prstGeom>
            <a:noFill/>
            <a:ln w="0">
              <a:solidFill>
                <a:srgbClr val="FFFF00"/>
              </a:solidFill>
              <a:custDash>
                <a:ds d="144567" sp="144567"/>
                <a:ds d="144567" sp="144567"/>
              </a:custDash>
              <a:tailEnd type="arrow"/>
            </a:ln>
          </p:spPr>
          <p:txBody>
            <a:bodyPr vert="horz" lIns="81639" tIns="40820" rIns="0" bIns="40820" anchor="ctr" anchorCtr="1" compatLnSpc="0"/>
            <a:lstStyle/>
            <a:p>
              <a:pPr hangingPunct="0"/>
              <a:endParaRPr lang="fi-FI" sz="1400">
                <a:solidFill>
                  <a:schemeClr val="bg1"/>
                </a:solidFill>
                <a:ea typeface="DejaVu Sans" pitchFamily="2"/>
                <a:cs typeface="DejaVu Sans" pitchFamily="2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493013" y="4228646"/>
              <a:ext cx="2173849" cy="520762"/>
            </a:xfrm>
            <a:prstGeom prst="rect">
              <a:avLst/>
            </a:prstGeom>
            <a:solidFill>
              <a:srgbClr val="000066"/>
            </a:solidFill>
            <a:ln>
              <a:noFill/>
            </a:ln>
          </p:spPr>
          <p:txBody>
            <a:bodyPr vert="horz" wrap="square" lIns="81639" tIns="40820" rIns="0" bIns="40820" compatLnSpc="0">
              <a:spAutoFit/>
            </a:bodyPr>
            <a:lstStyle/>
            <a:p>
              <a:pPr hangingPunct="0"/>
              <a:r>
                <a:rPr lang="fi-FI" sz="1400" dirty="0">
                  <a:solidFill>
                    <a:schemeClr val="bg1"/>
                  </a:solidFill>
                  <a:latin typeface="+mj-lt"/>
                  <a:ea typeface="DejaVu Sans" pitchFamily="2"/>
                  <a:cs typeface="DejaVu Sans" pitchFamily="2"/>
                </a:rPr>
                <a:t>Direct EM interaction → ”direct space-charge”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277882" y="2094029"/>
            <a:ext cx="2519128" cy="982926"/>
            <a:chOff x="5277882" y="2094029"/>
            <a:chExt cx="2519128" cy="982926"/>
          </a:xfrm>
        </p:grpSpPr>
        <p:sp>
          <p:nvSpPr>
            <p:cNvPr id="30" name="Straight Connector 29"/>
            <p:cNvSpPr/>
            <p:nvPr/>
          </p:nvSpPr>
          <p:spPr>
            <a:xfrm flipH="1">
              <a:off x="5277882" y="2589400"/>
              <a:ext cx="1332003" cy="487555"/>
            </a:xfrm>
            <a:prstGeom prst="line">
              <a:avLst/>
            </a:prstGeom>
            <a:noFill/>
            <a:ln w="0">
              <a:solidFill>
                <a:srgbClr val="00B0F0"/>
              </a:solidFill>
              <a:custDash>
                <a:ds d="144567" sp="144567"/>
                <a:ds d="144567" sp="144567"/>
              </a:custDash>
              <a:tailEnd type="arrow"/>
            </a:ln>
          </p:spPr>
          <p:txBody>
            <a:bodyPr vert="horz" lIns="81639" tIns="40820" rIns="0" bIns="40820" anchor="ctr" anchorCtr="1" compatLnSpc="0"/>
            <a:lstStyle/>
            <a:p>
              <a:pPr hangingPunct="0"/>
              <a:endParaRPr lang="fi-FI" sz="1400">
                <a:solidFill>
                  <a:schemeClr val="bg1"/>
                </a:solidFill>
                <a:ea typeface="DejaVu Sans" pitchFamily="2"/>
                <a:cs typeface="DejaVu Sans" pitchFamily="2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422762" y="2094029"/>
              <a:ext cx="2374248" cy="520762"/>
            </a:xfrm>
            <a:prstGeom prst="rect">
              <a:avLst/>
            </a:prstGeom>
            <a:solidFill>
              <a:srgbClr val="000066"/>
            </a:solidFill>
            <a:ln>
              <a:solidFill>
                <a:schemeClr val="accent4">
                  <a:lumMod val="10000"/>
                </a:schemeClr>
              </a:solidFill>
            </a:ln>
          </p:spPr>
          <p:txBody>
            <a:bodyPr vert="horz" wrap="square" lIns="81639" tIns="40820" rIns="0" bIns="40820" compatLnSpc="0">
              <a:spAutoFit/>
            </a:bodyPr>
            <a:lstStyle/>
            <a:p>
              <a:pPr hangingPunct="0"/>
              <a:r>
                <a:rPr lang="fi-FI" sz="1400" dirty="0">
                  <a:solidFill>
                    <a:schemeClr val="bg1"/>
                  </a:solidFill>
                  <a:latin typeface="+mj-lt"/>
                  <a:ea typeface="DejaVu Sans" pitchFamily="2"/>
                  <a:cs typeface="DejaVu Sans" pitchFamily="2"/>
                </a:rPr>
                <a:t>EM interaction through the chamber wall→ ”impedance”</a:t>
              </a:r>
            </a:p>
          </p:txBody>
        </p:sp>
      </p:grpSp>
      <p:sp>
        <p:nvSpPr>
          <p:cNvPr id="32" name="Straight Connector 31"/>
          <p:cNvSpPr/>
          <p:nvPr/>
        </p:nvSpPr>
        <p:spPr>
          <a:xfrm flipV="1">
            <a:off x="390718" y="2841748"/>
            <a:ext cx="0" cy="622145"/>
          </a:xfrm>
          <a:prstGeom prst="line">
            <a:avLst/>
          </a:prstGeom>
          <a:noFill/>
          <a:ln w="0">
            <a:solidFill>
              <a:srgbClr val="000066"/>
            </a:solidFill>
            <a:prstDash val="solid"/>
            <a:tailEnd type="arrow"/>
          </a:ln>
        </p:spPr>
        <p:txBody>
          <a:bodyPr vert="horz" lIns="81639" tIns="40820" rIns="0" bIns="40820" anchor="ctr" anchorCtr="1" compatLnSpc="0"/>
          <a:lstStyle/>
          <a:p>
            <a:pPr hangingPunct="0"/>
            <a:endParaRPr lang="fi-FI" sz="1400">
              <a:solidFill>
                <a:srgbClr val="000066"/>
              </a:solidFill>
              <a:ea typeface="DejaVu Sans" pitchFamily="2"/>
              <a:cs typeface="DejaVu Sans" pitchFamily="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36336" y="3102918"/>
            <a:ext cx="207360" cy="305512"/>
          </a:xfrm>
          <a:prstGeom prst="rect">
            <a:avLst/>
          </a:prstGeom>
          <a:noFill/>
          <a:ln>
            <a:solidFill>
              <a:srgbClr val="000066"/>
            </a:solidFill>
          </a:ln>
        </p:spPr>
        <p:txBody>
          <a:bodyPr vert="horz" lIns="72000" tIns="40820" rIns="72000" bIns="40820" compatLnSpc="0">
            <a:spAutoFit/>
          </a:bodyPr>
          <a:lstStyle/>
          <a:p>
            <a:pPr hangingPunct="0"/>
            <a:r>
              <a:rPr lang="fi-FI" sz="1400" dirty="0">
                <a:solidFill>
                  <a:srgbClr val="000066"/>
                </a:solidFill>
                <a:ea typeface="DejaVu Sans" pitchFamily="2"/>
                <a:cs typeface="DejaVu Sans" pitchFamily="2"/>
              </a:rPr>
              <a:t>x</a:t>
            </a:r>
          </a:p>
        </p:txBody>
      </p:sp>
      <p:sp>
        <p:nvSpPr>
          <p:cNvPr id="37" name="Content Placeholder 2"/>
          <p:cNvSpPr txBox="1">
            <a:spLocks/>
          </p:cNvSpPr>
          <p:nvPr/>
        </p:nvSpPr>
        <p:spPr bwMode="auto">
          <a:xfrm>
            <a:off x="240017" y="4741796"/>
            <a:ext cx="8772369" cy="1870021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rgbClr val="000066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Clr>
                <a:schemeClr val="tx1"/>
              </a:buClr>
              <a:buFont typeface="Arial" pitchFamily="34" charset="0"/>
              <a:buChar char="•"/>
            </a:pPr>
            <a:r>
              <a:rPr lang="en-GB" kern="0" dirty="0" smtClean="0">
                <a:solidFill>
                  <a:srgbClr val="000066"/>
                </a:solidFill>
              </a:rPr>
              <a:t>In 2012 instabilities have become critical due to higher bunch intensity and tighter collimators settings </a:t>
            </a:r>
            <a:r>
              <a:rPr lang="en-GB" kern="0" dirty="0" smtClean="0">
                <a:solidFill>
                  <a:srgbClr val="000066"/>
                </a:solidFill>
                <a:sym typeface="Wingdings" pitchFamily="2" charset="2"/>
              </a:rPr>
              <a:t> larger impedance.</a:t>
            </a:r>
            <a:r>
              <a:rPr lang="en-GB" kern="0" dirty="0">
                <a:solidFill>
                  <a:srgbClr val="000066"/>
                </a:solidFill>
                <a:sym typeface="Wingdings" pitchFamily="2" charset="2"/>
              </a:rPr>
              <a:t> </a:t>
            </a:r>
            <a:r>
              <a:rPr lang="en-GB" kern="0" dirty="0" smtClean="0">
                <a:solidFill>
                  <a:srgbClr val="000066"/>
                </a:solidFill>
              </a:rPr>
              <a:t>Cures:</a:t>
            </a:r>
          </a:p>
          <a:p>
            <a:pPr lvl="1">
              <a:buClr>
                <a:schemeClr val="tx1"/>
              </a:buClr>
              <a:buFont typeface="Arial" pitchFamily="34" charset="0"/>
              <a:buChar char="•"/>
            </a:pPr>
            <a:r>
              <a:rPr lang="en-GB" sz="1800" kern="0" dirty="0">
                <a:solidFill>
                  <a:srgbClr val="000066"/>
                </a:solidFill>
              </a:rPr>
              <a:t>Transverse feedback</a:t>
            </a:r>
          </a:p>
          <a:p>
            <a:pPr lvl="1">
              <a:buClr>
                <a:schemeClr val="tx1"/>
              </a:buClr>
              <a:buFont typeface="Arial" pitchFamily="34" charset="0"/>
              <a:buChar char="•"/>
            </a:pPr>
            <a:r>
              <a:rPr lang="en-GB" sz="1800" kern="0" dirty="0">
                <a:solidFill>
                  <a:srgbClr val="000066"/>
                </a:solidFill>
              </a:rPr>
              <a:t>Non-linear magnetic fields (</a:t>
            </a:r>
            <a:r>
              <a:rPr lang="en-GB" sz="1800" kern="0" dirty="0" err="1">
                <a:solidFill>
                  <a:srgbClr val="000066"/>
                </a:solidFill>
              </a:rPr>
              <a:t>sextupoles</a:t>
            </a:r>
            <a:r>
              <a:rPr lang="en-GB" sz="1800" kern="0" dirty="0">
                <a:solidFill>
                  <a:srgbClr val="000066"/>
                </a:solidFill>
              </a:rPr>
              <a:t>, </a:t>
            </a:r>
            <a:r>
              <a:rPr lang="en-GB" sz="1800" kern="0" dirty="0" err="1">
                <a:solidFill>
                  <a:srgbClr val="000066"/>
                </a:solidFill>
              </a:rPr>
              <a:t>octupoles</a:t>
            </a:r>
            <a:r>
              <a:rPr lang="en-GB" sz="1800" kern="0" dirty="0">
                <a:solidFill>
                  <a:srgbClr val="000066"/>
                </a:solidFill>
              </a:rPr>
              <a:t>, beam-beam) that produce a frequency spread among particles – kill coherent motion</a:t>
            </a:r>
          </a:p>
          <a:p>
            <a:pPr>
              <a:buClr>
                <a:schemeClr val="tx1"/>
              </a:buClr>
              <a:buFont typeface="Arial" pitchFamily="34" charset="0"/>
              <a:buChar char="•"/>
            </a:pPr>
            <a:r>
              <a:rPr lang="en-GB" kern="0" dirty="0" smtClean="0">
                <a:solidFill>
                  <a:srgbClr val="000066"/>
                </a:solidFill>
              </a:rPr>
              <a:t>We are far away from a full understanding!</a:t>
            </a:r>
          </a:p>
        </p:txBody>
      </p:sp>
      <p:grpSp>
        <p:nvGrpSpPr>
          <p:cNvPr id="41" name="Group 40"/>
          <p:cNvGrpSpPr/>
          <p:nvPr/>
        </p:nvGrpSpPr>
        <p:grpSpPr>
          <a:xfrm>
            <a:off x="783681" y="3684453"/>
            <a:ext cx="1936654" cy="301600"/>
            <a:chOff x="783681" y="3684453"/>
            <a:chExt cx="1936654" cy="301600"/>
          </a:xfrm>
        </p:grpSpPr>
        <p:sp>
          <p:nvSpPr>
            <p:cNvPr id="24" name="Straight Connector 23"/>
            <p:cNvSpPr/>
            <p:nvPr/>
          </p:nvSpPr>
          <p:spPr>
            <a:xfrm flipV="1">
              <a:off x="2235201" y="3835122"/>
              <a:ext cx="485134" cy="25963"/>
            </a:xfrm>
            <a:prstGeom prst="line">
              <a:avLst/>
            </a:prstGeom>
            <a:noFill/>
            <a:ln w="18360">
              <a:solidFill>
                <a:srgbClr val="FFFF00"/>
              </a:solidFill>
              <a:prstDash val="solid"/>
              <a:tailEnd type="arrow"/>
            </a:ln>
          </p:spPr>
          <p:txBody>
            <a:bodyPr vert="horz" lIns="89803" tIns="48983" rIns="8164" bIns="48983" anchor="ctr" anchorCtr="1" compatLnSpc="0"/>
            <a:lstStyle/>
            <a:p>
              <a:pPr hangingPunct="0"/>
              <a:endParaRPr lang="fi-FI" sz="1400">
                <a:solidFill>
                  <a:schemeClr val="bg1"/>
                </a:solidFill>
                <a:ea typeface="DejaVu Sans" pitchFamily="2"/>
                <a:cs typeface="DejaVu Sans" pitchFamily="2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83681" y="3684453"/>
              <a:ext cx="1451520" cy="301600"/>
            </a:xfrm>
            <a:prstGeom prst="rect">
              <a:avLst/>
            </a:prstGeom>
            <a:noFill/>
            <a:ln>
              <a:solidFill>
                <a:srgbClr val="FFFF00"/>
              </a:solidFill>
            </a:ln>
          </p:spPr>
          <p:txBody>
            <a:bodyPr vert="horz" lIns="81639" tIns="40820" rIns="0" bIns="40820" compatLnSpc="0">
              <a:spAutoFit/>
            </a:bodyPr>
            <a:lstStyle/>
            <a:p>
              <a:pPr hangingPunct="0"/>
              <a:r>
                <a:rPr lang="fi-FI" sz="1400" dirty="0">
                  <a:solidFill>
                    <a:schemeClr val="bg1"/>
                  </a:solidFill>
                  <a:latin typeface="+mj-lt"/>
                  <a:ea typeface="DejaVu Sans" pitchFamily="2"/>
                  <a:cs typeface="DejaVu Sans" pitchFamily="2"/>
                </a:rPr>
                <a:t>”Test” particle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1395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Wake fields and Impedances Challenge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fi-FI" sz="2200" dirty="0">
                <a:solidFill>
                  <a:srgbClr val="000066"/>
                </a:solidFill>
              </a:rPr>
              <a:t>Intense bunches generate electromagnetic fields when passing inside a structure (in particular Carbon collimators – opening of ~1 mm!!!)</a:t>
            </a:r>
          </a:p>
          <a:p>
            <a:r>
              <a:rPr lang="fi-FI" sz="2200" dirty="0">
                <a:solidFill>
                  <a:srgbClr val="000066"/>
                </a:solidFill>
              </a:rPr>
              <a:t>→ results in an EM force, called wake field in time domain coupling with the </a:t>
            </a:r>
            <a:r>
              <a:rPr lang="fi-FI" sz="2200" dirty="0" smtClean="0">
                <a:solidFill>
                  <a:srgbClr val="000066"/>
                </a:solidFill>
              </a:rPr>
              <a:t>beam</a:t>
            </a:r>
          </a:p>
          <a:p>
            <a:endParaRPr lang="fi-FI" sz="2200" dirty="0">
              <a:solidFill>
                <a:srgbClr val="000066"/>
              </a:solidFill>
            </a:endParaRPr>
          </a:p>
          <a:p>
            <a:endParaRPr lang="fi-FI" sz="2200" dirty="0">
              <a:solidFill>
                <a:srgbClr val="000066"/>
              </a:solidFill>
            </a:endParaRPr>
          </a:p>
          <a:p>
            <a:endParaRPr lang="fi-FI" sz="2200" dirty="0">
              <a:solidFill>
                <a:srgbClr val="000066"/>
              </a:solidFill>
            </a:endParaRPr>
          </a:p>
          <a:p>
            <a:endParaRPr lang="fi-FI" sz="2200" dirty="0">
              <a:solidFill>
                <a:srgbClr val="000066"/>
              </a:solidFill>
            </a:endParaRPr>
          </a:p>
          <a:p>
            <a:endParaRPr lang="fi-FI" sz="2200" dirty="0">
              <a:solidFill>
                <a:srgbClr val="000066"/>
              </a:solidFill>
            </a:endParaRPr>
          </a:p>
          <a:p>
            <a:pPr marL="36576" indent="0">
              <a:buNone/>
            </a:pPr>
            <a:endParaRPr lang="en-GB" sz="2200" dirty="0">
              <a:solidFill>
                <a:srgbClr val="000066"/>
              </a:solidFill>
            </a:endParaRPr>
          </a:p>
          <a:p>
            <a:pPr marL="0" indent="0">
              <a:buNone/>
            </a:pPr>
            <a:endParaRPr lang="en-GB" sz="2200" dirty="0">
              <a:solidFill>
                <a:srgbClr val="000066"/>
              </a:solidFill>
            </a:endParaRPr>
          </a:p>
          <a:p>
            <a:r>
              <a:rPr lang="en-GB" sz="2200" dirty="0">
                <a:solidFill>
                  <a:srgbClr val="000066"/>
                </a:solidFill>
              </a:rPr>
              <a:t>Avoid the abrupt transition for the beam fields at the location of the beam passage (taper)</a:t>
            </a:r>
          </a:p>
          <a:p>
            <a:r>
              <a:rPr lang="en-GB" sz="2200" dirty="0">
                <a:solidFill>
                  <a:srgbClr val="000066"/>
                </a:solidFill>
              </a:rPr>
              <a:t>Reduce the resistivity of the material</a:t>
            </a:r>
            <a:endParaRPr lang="en-GB" sz="2200" dirty="0">
              <a:solidFill>
                <a:srgbClr val="000066"/>
              </a:solidFill>
              <a:sym typeface="Wingdings" pitchFamily="2" charset="2"/>
            </a:endParaRPr>
          </a:p>
        </p:txBody>
      </p:sp>
      <p:pic>
        <p:nvPicPr>
          <p:cNvPr id="4" name="Picture 5" descr="E:\Benoit\System2\Benoit\2013\EM simulations\example LMC\exampleRPtaper_01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694910"/>
            <a:ext cx="4265274" cy="2414306"/>
          </a:xfrm>
          <a:prstGeom prst="rect">
            <a:avLst/>
          </a:prstGeom>
          <a:noFill/>
          <a:ln>
            <a:solidFill>
              <a:srgbClr val="00006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E:\Benoit\System2\Benoit\2013\EM simulations\example LMC\exampleRP_01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626" y="2694910"/>
            <a:ext cx="4350032" cy="2462282"/>
          </a:xfrm>
          <a:prstGeom prst="rect">
            <a:avLst/>
          </a:prstGeom>
          <a:noFill/>
          <a:ln>
            <a:solidFill>
              <a:srgbClr val="00006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205856" y="2818853"/>
            <a:ext cx="1981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66"/>
                </a:solidFill>
              </a:rPr>
              <a:t>Abrupt transition</a:t>
            </a:r>
            <a:endParaRPr lang="en-GB" dirty="0">
              <a:solidFill>
                <a:srgbClr val="00006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01122" y="2830704"/>
            <a:ext cx="12827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66"/>
                </a:solidFill>
              </a:rPr>
              <a:t>With taper</a:t>
            </a:r>
            <a:endParaRPr lang="en-GB" dirty="0">
              <a:solidFill>
                <a:srgbClr val="000066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754473" y="4867837"/>
            <a:ext cx="1298827" cy="232381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rgbClr val="000066"/>
                </a:solidFill>
              </a:rPr>
              <a:t>B. Salvant</a:t>
            </a:r>
          </a:p>
        </p:txBody>
      </p:sp>
    </p:spTree>
    <p:extLst>
      <p:ext uri="{BB962C8B-B14F-4D97-AF65-F5344CB8AC3E}">
        <p14:creationId xmlns:p14="http://schemas.microsoft.com/office/powerpoint/2010/main" val="2425085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auto">
          <a:xfrm>
            <a:off x="0" y="2113466"/>
            <a:ext cx="9144000" cy="2669985"/>
          </a:xfrm>
          <a:prstGeom prst="rect">
            <a:avLst/>
          </a:prstGeom>
          <a:solidFill>
            <a:schemeClr val="tx1">
              <a:lumMod val="8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198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Electron cloud challenge</a:t>
            </a:r>
          </a:p>
        </p:txBody>
      </p:sp>
      <p:sp>
        <p:nvSpPr>
          <p:cNvPr id="48" name="Rectangle 3"/>
          <p:cNvSpPr txBox="1">
            <a:spLocks noChangeArrowheads="1"/>
          </p:cNvSpPr>
          <p:nvPr/>
        </p:nvSpPr>
        <p:spPr>
          <a:xfrm>
            <a:off x="438152" y="855867"/>
            <a:ext cx="8512175" cy="1190555"/>
          </a:xfrm>
          <a:prstGeom prst="rect">
            <a:avLst/>
          </a:prstGeom>
        </p:spPr>
        <p:txBody>
          <a:bodyPr/>
          <a:lstStyle/>
          <a:p>
            <a:pPr algn="l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defRPr/>
            </a:pPr>
            <a:r>
              <a:rPr lang="en-US" sz="2000" kern="0" dirty="0">
                <a:solidFill>
                  <a:srgbClr val="000066"/>
                </a:solidFill>
                <a:latin typeface="+mn-lt"/>
              </a:rPr>
              <a:t>In high intensity accelerators with positively charged beams and closely spaced bunches, electrons liberated on vacuum chamber surface can multiply and build up a cloud of electrons.</a:t>
            </a:r>
          </a:p>
        </p:txBody>
      </p:sp>
      <p:sp>
        <p:nvSpPr>
          <p:cNvPr id="51" name="Rectangle 3"/>
          <p:cNvSpPr txBox="1">
            <a:spLocks noChangeArrowheads="1"/>
          </p:cNvSpPr>
          <p:nvPr/>
        </p:nvSpPr>
        <p:spPr>
          <a:xfrm>
            <a:off x="462667" y="5379575"/>
            <a:ext cx="8512175" cy="901671"/>
          </a:xfrm>
          <a:prstGeom prst="rect">
            <a:avLst/>
          </a:prstGeom>
        </p:spPr>
        <p:txBody>
          <a:bodyPr/>
          <a:lstStyle/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  <a:defRPr/>
            </a:pPr>
            <a:endParaRPr lang="en-US" sz="1600" kern="0" dirty="0">
              <a:solidFill>
                <a:srgbClr val="000066"/>
              </a:solidFill>
              <a:latin typeface="+mn-lt"/>
            </a:endParaRPr>
          </a:p>
        </p:txBody>
      </p:sp>
      <p:sp>
        <p:nvSpPr>
          <p:cNvPr id="53" name="Rectangle 3"/>
          <p:cNvSpPr txBox="1">
            <a:spLocks noChangeArrowheads="1"/>
          </p:cNvSpPr>
          <p:nvPr/>
        </p:nvSpPr>
        <p:spPr>
          <a:xfrm>
            <a:off x="438150" y="5119917"/>
            <a:ext cx="8496388" cy="1058147"/>
          </a:xfrm>
          <a:prstGeom prst="rect">
            <a:avLst/>
          </a:prstGeom>
        </p:spPr>
        <p:txBody>
          <a:bodyPr/>
          <a:lstStyle/>
          <a:p>
            <a:pPr algn="l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defRPr/>
            </a:pPr>
            <a:r>
              <a:rPr lang="en-US" sz="2000" kern="0" dirty="0">
                <a:solidFill>
                  <a:srgbClr val="000066"/>
                </a:solidFill>
                <a:latin typeface="+mn-lt"/>
              </a:rPr>
              <a:t>The cloud triggers vacuum pressure increases and beam instabilities!</a:t>
            </a:r>
          </a:p>
          <a:p>
            <a:pPr algn="l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defRPr/>
            </a:pPr>
            <a:r>
              <a:rPr lang="en-US" sz="2000" kern="0" dirty="0" smtClean="0">
                <a:solidFill>
                  <a:srgbClr val="000066"/>
                </a:solidFill>
                <a:latin typeface="+mn-lt"/>
              </a:rPr>
              <a:t>Electron </a:t>
            </a:r>
            <a:r>
              <a:rPr lang="en-US" sz="2000" kern="0" dirty="0">
                <a:solidFill>
                  <a:srgbClr val="000066"/>
                </a:solidFill>
                <a:latin typeface="+mn-lt"/>
              </a:rPr>
              <a:t>energies are in the </a:t>
            </a:r>
            <a:r>
              <a:rPr lang="en-US" sz="2000" kern="0" dirty="0" smtClean="0">
                <a:solidFill>
                  <a:srgbClr val="000066"/>
                </a:solidFill>
                <a:latin typeface="+mn-lt"/>
              </a:rPr>
              <a:t>10 to </a:t>
            </a:r>
            <a:r>
              <a:rPr lang="en-US" sz="2000" kern="0" dirty="0">
                <a:solidFill>
                  <a:srgbClr val="000066"/>
                </a:solidFill>
                <a:latin typeface="+mn-lt"/>
              </a:rPr>
              <a:t>few 100 </a:t>
            </a:r>
            <a:r>
              <a:rPr lang="en-US" sz="2000" kern="0" dirty="0" err="1">
                <a:solidFill>
                  <a:srgbClr val="000066"/>
                </a:solidFill>
                <a:latin typeface="+mn-lt"/>
              </a:rPr>
              <a:t>eV</a:t>
            </a:r>
            <a:r>
              <a:rPr lang="en-US" sz="2000" kern="0" dirty="0">
                <a:solidFill>
                  <a:srgbClr val="000066"/>
                </a:solidFill>
                <a:latin typeface="+mn-lt"/>
              </a:rPr>
              <a:t> range</a:t>
            </a:r>
            <a:r>
              <a:rPr lang="en-US" sz="2000" kern="0" dirty="0" smtClean="0">
                <a:solidFill>
                  <a:srgbClr val="000066"/>
                </a:solidFill>
                <a:latin typeface="+mn-lt"/>
              </a:rPr>
              <a:t>.</a:t>
            </a:r>
            <a:endParaRPr lang="en-US" sz="2000" kern="0" dirty="0">
              <a:solidFill>
                <a:srgbClr val="000066"/>
              </a:solidFill>
              <a:latin typeface="+mn-lt"/>
            </a:endParaRPr>
          </a:p>
        </p:txBody>
      </p:sp>
      <p:grpSp>
        <p:nvGrpSpPr>
          <p:cNvPr id="142" name="Group 141"/>
          <p:cNvGrpSpPr/>
          <p:nvPr/>
        </p:nvGrpSpPr>
        <p:grpSpPr>
          <a:xfrm>
            <a:off x="1384387" y="2349598"/>
            <a:ext cx="1963999" cy="1942479"/>
            <a:chOff x="6010948" y="3906408"/>
            <a:chExt cx="1963999" cy="1942479"/>
          </a:xfrm>
        </p:grpSpPr>
        <p:grpSp>
          <p:nvGrpSpPr>
            <p:cNvPr id="143" name="Group 64"/>
            <p:cNvGrpSpPr>
              <a:grpSpLocks/>
            </p:cNvGrpSpPr>
            <p:nvPr/>
          </p:nvGrpSpPr>
          <p:grpSpPr bwMode="auto">
            <a:xfrm>
              <a:off x="6387846" y="4251968"/>
              <a:ext cx="1358384" cy="1596919"/>
              <a:chOff x="4614798" y="4211444"/>
              <a:chExt cx="1358539" cy="1597980"/>
            </a:xfrm>
          </p:grpSpPr>
          <p:grpSp>
            <p:nvGrpSpPr>
              <p:cNvPr id="147" name="Group 47"/>
              <p:cNvGrpSpPr>
                <a:grpSpLocks/>
              </p:cNvGrpSpPr>
              <p:nvPr/>
            </p:nvGrpSpPr>
            <p:grpSpPr bwMode="auto">
              <a:xfrm>
                <a:off x="4614798" y="4220266"/>
                <a:ext cx="914400" cy="1244210"/>
                <a:chOff x="923745" y="4153359"/>
                <a:chExt cx="914400" cy="1244210"/>
              </a:xfrm>
            </p:grpSpPr>
            <p:sp>
              <p:nvSpPr>
                <p:cNvPr id="151" name="Oval 8"/>
                <p:cNvSpPr>
                  <a:spLocks noChangeArrowheads="1"/>
                </p:cNvSpPr>
                <p:nvPr/>
              </p:nvSpPr>
              <p:spPr bwMode="auto">
                <a:xfrm>
                  <a:off x="923745" y="4972692"/>
                  <a:ext cx="914400" cy="133564"/>
                </a:xfrm>
                <a:prstGeom prst="ellipse">
                  <a:avLst/>
                </a:prstGeom>
                <a:solidFill>
                  <a:srgbClr val="BBE0E3"/>
                </a:solidFill>
                <a:ln w="9525" algn="ctr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l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>
                    <a:solidFill>
                      <a:srgbClr val="000000"/>
                    </a:solidFill>
                    <a:latin typeface="Comic Sans MS" pitchFamily="66" charset="0"/>
                  </a:endParaRPr>
                </a:p>
              </p:txBody>
            </p:sp>
            <p:sp>
              <p:nvSpPr>
                <p:cNvPr id="152" name="Freeform 9"/>
                <p:cNvSpPr>
                  <a:spLocks noChangeArrowheads="1"/>
                </p:cNvSpPr>
                <p:nvPr/>
              </p:nvSpPr>
              <p:spPr bwMode="auto">
                <a:xfrm rot="412966">
                  <a:off x="1344058" y="4153359"/>
                  <a:ext cx="369065" cy="369066"/>
                </a:xfrm>
                <a:custGeom>
                  <a:avLst/>
                  <a:gdLst>
                    <a:gd name="T0" fmla="*/ 1 w 530832"/>
                    <a:gd name="T1" fmla="*/ 428 h 422953"/>
                    <a:gd name="T2" fmla="*/ 1 w 530832"/>
                    <a:gd name="T3" fmla="*/ 271 h 422953"/>
                    <a:gd name="T4" fmla="*/ 1 w 530832"/>
                    <a:gd name="T5" fmla="*/ 451 h 422953"/>
                    <a:gd name="T6" fmla="*/ 1 w 530832"/>
                    <a:gd name="T7" fmla="*/ 193 h 422953"/>
                    <a:gd name="T8" fmla="*/ 1 w 530832"/>
                    <a:gd name="T9" fmla="*/ 339 h 422953"/>
                    <a:gd name="T10" fmla="*/ 1 w 530832"/>
                    <a:gd name="T11" fmla="*/ 90 h 422953"/>
                    <a:gd name="T12" fmla="*/ 1 w 530832"/>
                    <a:gd name="T13" fmla="*/ 248 h 422953"/>
                    <a:gd name="T14" fmla="*/ 1 w 530832"/>
                    <a:gd name="T15" fmla="*/ 68 h 422953"/>
                    <a:gd name="T16" fmla="*/ 1 w 530832"/>
                    <a:gd name="T17" fmla="*/ 0 h 422953"/>
                    <a:gd name="T18" fmla="*/ 1 w 530832"/>
                    <a:gd name="T19" fmla="*/ 0 h 422953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530832"/>
                    <a:gd name="T31" fmla="*/ 0 h 422953"/>
                    <a:gd name="T32" fmla="*/ 530832 w 530832"/>
                    <a:gd name="T33" fmla="*/ 422953 h 422953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530832" h="422953">
                      <a:moveTo>
                        <a:pt x="99317" y="390418"/>
                      </a:moveTo>
                      <a:cubicBezTo>
                        <a:pt x="49658" y="316786"/>
                        <a:pt x="0" y="243155"/>
                        <a:pt x="27398" y="246580"/>
                      </a:cubicBezTo>
                      <a:cubicBezTo>
                        <a:pt x="54796" y="250005"/>
                        <a:pt x="243156" y="422953"/>
                        <a:pt x="263704" y="410967"/>
                      </a:cubicBezTo>
                      <a:cubicBezTo>
                        <a:pt x="284252" y="398981"/>
                        <a:pt x="133564" y="191785"/>
                        <a:pt x="150688" y="174661"/>
                      </a:cubicBezTo>
                      <a:cubicBezTo>
                        <a:pt x="167812" y="157537"/>
                        <a:pt x="345898" y="323636"/>
                        <a:pt x="366446" y="308225"/>
                      </a:cubicBezTo>
                      <a:cubicBezTo>
                        <a:pt x="386994" y="292814"/>
                        <a:pt x="251717" y="95893"/>
                        <a:pt x="273978" y="82194"/>
                      </a:cubicBezTo>
                      <a:cubicBezTo>
                        <a:pt x="296239" y="68495"/>
                        <a:pt x="469188" y="229457"/>
                        <a:pt x="500010" y="226032"/>
                      </a:cubicBezTo>
                      <a:cubicBezTo>
                        <a:pt x="530832" y="222607"/>
                        <a:pt x="455488" y="99317"/>
                        <a:pt x="458913" y="61645"/>
                      </a:cubicBezTo>
                      <a:cubicBezTo>
                        <a:pt x="462338" y="23973"/>
                        <a:pt x="520558" y="0"/>
                        <a:pt x="520558" y="0"/>
                      </a:cubicBezTo>
                    </a:path>
                  </a:pathLst>
                </a:custGeom>
                <a:noFill/>
                <a:ln w="12700" algn="ctr">
                  <a:solidFill>
                    <a:srgbClr val="00206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algn="l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GB" kern="0">
                    <a:solidFill>
                      <a:srgbClr val="000000"/>
                    </a:solidFill>
                    <a:latin typeface="Comic Sans MS" pitchFamily="66" charset="0"/>
                  </a:endParaRPr>
                </a:p>
              </p:txBody>
            </p:sp>
            <p:cxnSp>
              <p:nvCxnSpPr>
                <p:cNvPr id="153" name="Straight Arrow Connector 11"/>
                <p:cNvCxnSpPr>
                  <a:cxnSpLocks noChangeShapeType="1"/>
                </p:cNvCxnSpPr>
                <p:nvPr/>
              </p:nvCxnSpPr>
              <p:spPr bwMode="auto">
                <a:xfrm rot="16200000" flipH="1">
                  <a:off x="1649776" y="4310349"/>
                  <a:ext cx="286438" cy="60593"/>
                </a:xfrm>
                <a:prstGeom prst="straightConnector1">
                  <a:avLst/>
                </a:prstGeom>
                <a:noFill/>
                <a:ln w="12700" algn="ctr">
                  <a:solidFill>
                    <a:srgbClr val="FF0000"/>
                  </a:solidFill>
                  <a:prstDash val="sysDash"/>
                  <a:round/>
                  <a:headEnd/>
                  <a:tailEnd type="arrow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sp>
              <p:nvSpPr>
                <p:cNvPr id="154" name="TextBox 13"/>
                <p:cNvSpPr txBox="1">
                  <a:spLocks noChangeArrowheads="1"/>
                </p:cNvSpPr>
                <p:nvPr/>
              </p:nvSpPr>
              <p:spPr bwMode="auto">
                <a:xfrm>
                  <a:off x="1222873" y="5089792"/>
                  <a:ext cx="330540" cy="30777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9pPr>
                </a:lstStyle>
                <a:p>
                  <a:pPr algn="l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400" b="1" kern="0">
                      <a:solidFill>
                        <a:srgbClr val="000000"/>
                      </a:solidFill>
                    </a:rPr>
                    <a:t>N</a:t>
                  </a:r>
                </a:p>
              </p:txBody>
            </p:sp>
          </p:grpSp>
          <p:cxnSp>
            <p:nvCxnSpPr>
              <p:cNvPr id="148" name="Straight Connector 55"/>
              <p:cNvCxnSpPr>
                <a:cxnSpLocks noChangeShapeType="1"/>
              </p:cNvCxnSpPr>
              <p:nvPr/>
            </p:nvCxnSpPr>
            <p:spPr bwMode="auto">
              <a:xfrm flipV="1">
                <a:off x="4638699" y="4211444"/>
                <a:ext cx="1334638" cy="1629"/>
              </a:xfrm>
              <a:prstGeom prst="line">
                <a:avLst/>
              </a:prstGeom>
              <a:noFill/>
              <a:ln w="2857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49" name="Straight Connector 58"/>
              <p:cNvCxnSpPr>
                <a:cxnSpLocks noChangeShapeType="1"/>
              </p:cNvCxnSpPr>
              <p:nvPr/>
            </p:nvCxnSpPr>
            <p:spPr bwMode="auto">
              <a:xfrm flipV="1">
                <a:off x="4638699" y="5807795"/>
                <a:ext cx="1334638" cy="1629"/>
              </a:xfrm>
              <a:prstGeom prst="line">
                <a:avLst/>
              </a:prstGeom>
              <a:noFill/>
              <a:ln w="2857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50" name="TextBox 59"/>
              <p:cNvSpPr txBox="1">
                <a:spLocks noChangeArrowheads="1"/>
              </p:cNvSpPr>
              <p:nvPr/>
            </p:nvSpPr>
            <p:spPr bwMode="auto">
              <a:xfrm>
                <a:off x="5523526" y="4271255"/>
                <a:ext cx="365806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algn="l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200" b="1" kern="0">
                    <a:solidFill>
                      <a:srgbClr val="FF0000"/>
                    </a:solidFill>
                  </a:rPr>
                  <a:t>e-</a:t>
                </a:r>
              </a:p>
            </p:txBody>
          </p:sp>
        </p:grpSp>
        <p:sp>
          <p:nvSpPr>
            <p:cNvPr id="144" name="TextBox 65"/>
            <p:cNvSpPr txBox="1">
              <a:spLocks noChangeArrowheads="1"/>
            </p:cNvSpPr>
            <p:nvPr/>
          </p:nvSpPr>
          <p:spPr bwMode="auto">
            <a:xfrm>
              <a:off x="6010948" y="3906408"/>
              <a:ext cx="1963999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kern="0" dirty="0">
                  <a:solidFill>
                    <a:srgbClr val="000000"/>
                  </a:solidFill>
                  <a:latin typeface="Arial"/>
                </a:rPr>
                <a:t>Bunch N liberates e-</a:t>
              </a:r>
            </a:p>
          </p:txBody>
        </p:sp>
        <p:sp>
          <p:nvSpPr>
            <p:cNvPr id="145" name="TextBox 68"/>
            <p:cNvSpPr txBox="1">
              <a:spLocks noChangeArrowheads="1"/>
            </p:cNvSpPr>
            <p:nvPr/>
          </p:nvSpPr>
          <p:spPr bwMode="auto">
            <a:xfrm>
              <a:off x="6556733" y="5034091"/>
              <a:ext cx="588556" cy="261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kern="0">
                  <a:solidFill>
                    <a:srgbClr val="7030A0"/>
                  </a:solidFill>
                </a:rPr>
                <a:t>++++++</a:t>
              </a:r>
            </a:p>
          </p:txBody>
        </p:sp>
        <p:cxnSp>
          <p:nvCxnSpPr>
            <p:cNvPr id="146" name="Straight Arrow Connector 72"/>
            <p:cNvCxnSpPr>
              <a:cxnSpLocks noChangeShapeType="1"/>
              <a:stCxn id="151" idx="6"/>
            </p:cNvCxnSpPr>
            <p:nvPr/>
          </p:nvCxnSpPr>
          <p:spPr bwMode="auto">
            <a:xfrm flipV="1">
              <a:off x="7302142" y="5144508"/>
              <a:ext cx="384127" cy="1808"/>
            </a:xfrm>
            <a:prstGeom prst="straightConnector1">
              <a:avLst/>
            </a:prstGeom>
            <a:noFill/>
            <a:ln w="9525" algn="ctr">
              <a:solidFill>
                <a:srgbClr val="0070C0"/>
              </a:solidFill>
              <a:prstDash val="dash"/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55" name="Group 154"/>
          <p:cNvGrpSpPr/>
          <p:nvPr/>
        </p:nvGrpSpPr>
        <p:grpSpPr>
          <a:xfrm>
            <a:off x="3573470" y="2210316"/>
            <a:ext cx="2515432" cy="2108505"/>
            <a:chOff x="3488503" y="3736240"/>
            <a:chExt cx="2515432" cy="2108505"/>
          </a:xfrm>
        </p:grpSpPr>
        <p:grpSp>
          <p:nvGrpSpPr>
            <p:cNvPr id="156" name="Group 63"/>
            <p:cNvGrpSpPr>
              <a:grpSpLocks/>
            </p:cNvGrpSpPr>
            <p:nvPr/>
          </p:nvGrpSpPr>
          <p:grpSpPr bwMode="auto">
            <a:xfrm>
              <a:off x="4012083" y="4260692"/>
              <a:ext cx="1390234" cy="1584053"/>
              <a:chOff x="2676085" y="4200291"/>
              <a:chExt cx="1390393" cy="1585104"/>
            </a:xfrm>
          </p:grpSpPr>
          <p:grpSp>
            <p:nvGrpSpPr>
              <p:cNvPr id="160" name="Group 48"/>
              <p:cNvGrpSpPr>
                <a:grpSpLocks/>
              </p:cNvGrpSpPr>
              <p:nvPr/>
            </p:nvGrpSpPr>
            <p:grpSpPr bwMode="auto">
              <a:xfrm>
                <a:off x="2849189" y="4271769"/>
                <a:ext cx="914400" cy="1493414"/>
                <a:chOff x="2849189" y="4271769"/>
                <a:chExt cx="914400" cy="1493414"/>
              </a:xfrm>
            </p:grpSpPr>
            <p:sp>
              <p:nvSpPr>
                <p:cNvPr id="164" name="Oval 14"/>
                <p:cNvSpPr>
                  <a:spLocks noChangeArrowheads="1"/>
                </p:cNvSpPr>
                <p:nvPr/>
              </p:nvSpPr>
              <p:spPr bwMode="auto">
                <a:xfrm>
                  <a:off x="2849189" y="4968974"/>
                  <a:ext cx="914400" cy="133564"/>
                </a:xfrm>
                <a:prstGeom prst="ellipse">
                  <a:avLst/>
                </a:prstGeom>
                <a:solidFill>
                  <a:srgbClr val="BBE0E3"/>
                </a:solidFill>
                <a:ln w="9525" algn="ctr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l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>
                    <a:solidFill>
                      <a:srgbClr val="000000"/>
                    </a:solidFill>
                    <a:latin typeface="Comic Sans MS" pitchFamily="66" charset="0"/>
                  </a:endParaRPr>
                </a:p>
              </p:txBody>
            </p:sp>
            <p:sp>
              <p:nvSpPr>
                <p:cNvPr id="165" name="TextBox 15"/>
                <p:cNvSpPr txBox="1">
                  <a:spLocks noChangeArrowheads="1"/>
                </p:cNvSpPr>
                <p:nvPr/>
              </p:nvSpPr>
              <p:spPr bwMode="auto">
                <a:xfrm>
                  <a:off x="3148317" y="5086074"/>
                  <a:ext cx="548548" cy="30777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9pPr>
                </a:lstStyle>
                <a:p>
                  <a:pPr algn="l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400" b="1" kern="0">
                      <a:solidFill>
                        <a:srgbClr val="000000"/>
                      </a:solidFill>
                    </a:rPr>
                    <a:t>N+1</a:t>
                  </a:r>
                </a:p>
              </p:txBody>
            </p:sp>
            <p:cxnSp>
              <p:nvCxnSpPr>
                <p:cNvPr id="166" name="Straight Arrow Connector 16"/>
                <p:cNvCxnSpPr>
                  <a:cxnSpLocks noChangeShapeType="1"/>
                </p:cNvCxnSpPr>
                <p:nvPr/>
              </p:nvCxnSpPr>
              <p:spPr bwMode="auto">
                <a:xfrm rot="16200000" flipH="1">
                  <a:off x="2574902" y="5017019"/>
                  <a:ext cx="1493414" cy="2914"/>
                </a:xfrm>
                <a:prstGeom prst="straightConnector1">
                  <a:avLst/>
                </a:prstGeom>
                <a:noFill/>
                <a:ln w="12700" algn="ctr">
                  <a:solidFill>
                    <a:srgbClr val="FF0000"/>
                  </a:solidFill>
                  <a:prstDash val="sysDash"/>
                  <a:round/>
                  <a:headEnd/>
                  <a:tailEnd type="arrow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67" name="Straight Arrow Connector 18"/>
                <p:cNvCxnSpPr>
                  <a:cxnSpLocks noChangeShapeType="1"/>
                </p:cNvCxnSpPr>
                <p:nvPr/>
              </p:nvCxnSpPr>
              <p:spPr bwMode="auto">
                <a:xfrm rot="16200000" flipV="1">
                  <a:off x="3161372" y="5625790"/>
                  <a:ext cx="167271" cy="89213"/>
                </a:xfrm>
                <a:prstGeom prst="straightConnector1">
                  <a:avLst/>
                </a:prstGeom>
                <a:noFill/>
                <a:ln w="12700" algn="ctr">
                  <a:solidFill>
                    <a:srgbClr val="FF0000"/>
                  </a:solidFill>
                  <a:prstDash val="sysDash"/>
                  <a:round/>
                  <a:headEnd/>
                  <a:tailEnd type="arrow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68" name="Straight Arrow Connector 19"/>
                <p:cNvCxnSpPr>
                  <a:cxnSpLocks noChangeShapeType="1"/>
                </p:cNvCxnSpPr>
                <p:nvPr/>
              </p:nvCxnSpPr>
              <p:spPr bwMode="auto">
                <a:xfrm rot="5400000" flipH="1" flipV="1">
                  <a:off x="3334215" y="5564461"/>
                  <a:ext cx="223027" cy="178418"/>
                </a:xfrm>
                <a:prstGeom prst="straightConnector1">
                  <a:avLst/>
                </a:prstGeom>
                <a:noFill/>
                <a:ln w="12700" algn="ctr">
                  <a:solidFill>
                    <a:srgbClr val="FF0000"/>
                  </a:solidFill>
                  <a:prstDash val="sysDash"/>
                  <a:round/>
                  <a:headEnd/>
                  <a:tailEnd type="arrow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cxnSp>
            <p:nvCxnSpPr>
              <p:cNvPr id="161" name="Straight Connector 54"/>
              <p:cNvCxnSpPr>
                <a:cxnSpLocks noChangeShapeType="1"/>
              </p:cNvCxnSpPr>
              <p:nvPr/>
            </p:nvCxnSpPr>
            <p:spPr bwMode="auto">
              <a:xfrm flipV="1">
                <a:off x="2676085" y="4200291"/>
                <a:ext cx="1334638" cy="1629"/>
              </a:xfrm>
              <a:prstGeom prst="line">
                <a:avLst/>
              </a:prstGeom>
              <a:noFill/>
              <a:ln w="2857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62" name="Straight Connector 57"/>
              <p:cNvCxnSpPr>
                <a:cxnSpLocks noChangeShapeType="1"/>
              </p:cNvCxnSpPr>
              <p:nvPr/>
            </p:nvCxnSpPr>
            <p:spPr bwMode="auto">
              <a:xfrm flipV="1">
                <a:off x="2731840" y="5783766"/>
                <a:ext cx="1334638" cy="1629"/>
              </a:xfrm>
              <a:prstGeom prst="line">
                <a:avLst/>
              </a:prstGeom>
              <a:noFill/>
              <a:ln w="2857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63" name="TextBox 60"/>
              <p:cNvSpPr txBox="1">
                <a:spLocks noChangeArrowheads="1"/>
              </p:cNvSpPr>
              <p:nvPr/>
            </p:nvSpPr>
            <p:spPr bwMode="auto">
              <a:xfrm>
                <a:off x="3504226" y="5470643"/>
                <a:ext cx="365806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algn="l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200" b="1" kern="0">
                    <a:solidFill>
                      <a:srgbClr val="FF0000"/>
                    </a:solidFill>
                  </a:rPr>
                  <a:t>e-</a:t>
                </a:r>
              </a:p>
            </p:txBody>
          </p:sp>
        </p:grpSp>
        <p:sp>
          <p:nvSpPr>
            <p:cNvPr id="157" name="TextBox 66"/>
            <p:cNvSpPr txBox="1">
              <a:spLocks noChangeArrowheads="1"/>
            </p:cNvSpPr>
            <p:nvPr/>
          </p:nvSpPr>
          <p:spPr bwMode="auto">
            <a:xfrm>
              <a:off x="3488503" y="3736240"/>
              <a:ext cx="251543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kern="0" dirty="0">
                  <a:solidFill>
                    <a:srgbClr val="000000"/>
                  </a:solidFill>
                  <a:latin typeface="Arial"/>
                </a:rPr>
                <a:t>Bunch N+1 accelerates  e-,</a:t>
              </a: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kern="0" dirty="0">
                  <a:solidFill>
                    <a:srgbClr val="000000"/>
                  </a:solidFill>
                  <a:latin typeface="Arial"/>
                </a:rPr>
                <a:t>multiplication at impact</a:t>
              </a:r>
            </a:p>
          </p:txBody>
        </p:sp>
        <p:sp>
          <p:nvSpPr>
            <p:cNvPr id="158" name="TextBox 69"/>
            <p:cNvSpPr txBox="1">
              <a:spLocks noChangeArrowheads="1"/>
            </p:cNvSpPr>
            <p:nvPr/>
          </p:nvSpPr>
          <p:spPr bwMode="auto">
            <a:xfrm>
              <a:off x="4370043" y="4965557"/>
              <a:ext cx="588556" cy="261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kern="0" dirty="0">
                  <a:solidFill>
                    <a:srgbClr val="7030A0"/>
                  </a:solidFill>
                </a:rPr>
                <a:t>++++++</a:t>
              </a:r>
            </a:p>
          </p:txBody>
        </p:sp>
        <p:cxnSp>
          <p:nvCxnSpPr>
            <p:cNvPr id="159" name="Straight Arrow Connector 73"/>
            <p:cNvCxnSpPr>
              <a:cxnSpLocks noChangeShapeType="1"/>
            </p:cNvCxnSpPr>
            <p:nvPr/>
          </p:nvCxnSpPr>
          <p:spPr bwMode="auto">
            <a:xfrm flipV="1">
              <a:off x="5102118" y="5106433"/>
              <a:ext cx="384127" cy="1808"/>
            </a:xfrm>
            <a:prstGeom prst="straightConnector1">
              <a:avLst/>
            </a:prstGeom>
            <a:noFill/>
            <a:ln w="9525" algn="ctr">
              <a:solidFill>
                <a:srgbClr val="0070C0"/>
              </a:solidFill>
              <a:prstDash val="dash"/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69" name="Group 168"/>
          <p:cNvGrpSpPr/>
          <p:nvPr/>
        </p:nvGrpSpPr>
        <p:grpSpPr>
          <a:xfrm>
            <a:off x="6163766" y="2248721"/>
            <a:ext cx="2056711" cy="2074487"/>
            <a:chOff x="1105628" y="3726033"/>
            <a:chExt cx="2056711" cy="2074487"/>
          </a:xfrm>
        </p:grpSpPr>
        <p:grpSp>
          <p:nvGrpSpPr>
            <p:cNvPr id="170" name="Group 62"/>
            <p:cNvGrpSpPr>
              <a:grpSpLocks/>
            </p:cNvGrpSpPr>
            <p:nvPr/>
          </p:nvGrpSpPr>
          <p:grpSpPr bwMode="auto">
            <a:xfrm>
              <a:off x="1440809" y="4228476"/>
              <a:ext cx="1438551" cy="1572044"/>
              <a:chOff x="780378" y="4177991"/>
              <a:chExt cx="1438715" cy="1573087"/>
            </a:xfrm>
          </p:grpSpPr>
          <p:cxnSp>
            <p:nvCxnSpPr>
              <p:cNvPr id="174" name="Straight Connector 6"/>
              <p:cNvCxnSpPr>
                <a:cxnSpLocks noChangeShapeType="1"/>
              </p:cNvCxnSpPr>
              <p:nvPr/>
            </p:nvCxnSpPr>
            <p:spPr bwMode="auto">
              <a:xfrm flipV="1">
                <a:off x="884455" y="4181707"/>
                <a:ext cx="1334638" cy="1629"/>
              </a:xfrm>
              <a:prstGeom prst="line">
                <a:avLst/>
              </a:prstGeom>
              <a:noFill/>
              <a:ln w="2857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grpSp>
            <p:nvGrpSpPr>
              <p:cNvPr id="175" name="Group 49"/>
              <p:cNvGrpSpPr>
                <a:grpSpLocks/>
              </p:cNvGrpSpPr>
              <p:nvPr/>
            </p:nvGrpSpPr>
            <p:grpSpPr bwMode="auto">
              <a:xfrm>
                <a:off x="927462" y="4177991"/>
                <a:ext cx="914400" cy="1524003"/>
                <a:chOff x="4607364" y="4211444"/>
                <a:chExt cx="914400" cy="1524003"/>
              </a:xfrm>
            </p:grpSpPr>
            <p:sp>
              <p:nvSpPr>
                <p:cNvPr id="178" name="Oval 26"/>
                <p:cNvSpPr>
                  <a:spLocks noChangeArrowheads="1"/>
                </p:cNvSpPr>
                <p:nvPr/>
              </p:nvSpPr>
              <p:spPr bwMode="auto">
                <a:xfrm>
                  <a:off x="4607364" y="4931804"/>
                  <a:ext cx="914400" cy="133564"/>
                </a:xfrm>
                <a:prstGeom prst="ellipse">
                  <a:avLst/>
                </a:prstGeom>
                <a:solidFill>
                  <a:srgbClr val="BBE0E3"/>
                </a:solidFill>
                <a:ln w="9525" algn="ctr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l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>
                    <a:solidFill>
                      <a:srgbClr val="000000"/>
                    </a:solidFill>
                    <a:latin typeface="Comic Sans MS" pitchFamily="66" charset="0"/>
                  </a:endParaRPr>
                </a:p>
              </p:txBody>
            </p:sp>
            <p:sp>
              <p:nvSpPr>
                <p:cNvPr id="179" name="TextBox 27"/>
                <p:cNvSpPr txBox="1">
                  <a:spLocks noChangeArrowheads="1"/>
                </p:cNvSpPr>
                <p:nvPr/>
              </p:nvSpPr>
              <p:spPr bwMode="auto">
                <a:xfrm>
                  <a:off x="4906492" y="5048904"/>
                  <a:ext cx="548548" cy="30777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9pPr>
                </a:lstStyle>
                <a:p>
                  <a:pPr algn="l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400" b="1" kern="0">
                      <a:solidFill>
                        <a:srgbClr val="000000"/>
                      </a:solidFill>
                    </a:rPr>
                    <a:t>N+2</a:t>
                  </a:r>
                </a:p>
              </p:txBody>
            </p:sp>
            <p:cxnSp>
              <p:nvCxnSpPr>
                <p:cNvPr id="180" name="Straight Arrow Connector 28"/>
                <p:cNvCxnSpPr>
                  <a:cxnSpLocks noChangeShapeType="1"/>
                </p:cNvCxnSpPr>
                <p:nvPr/>
              </p:nvCxnSpPr>
              <p:spPr bwMode="auto">
                <a:xfrm rot="16200000" flipH="1">
                  <a:off x="4333077" y="4979849"/>
                  <a:ext cx="1493414" cy="2914"/>
                </a:xfrm>
                <a:prstGeom prst="straightConnector1">
                  <a:avLst/>
                </a:prstGeom>
                <a:noFill/>
                <a:ln w="12700" algn="ctr">
                  <a:solidFill>
                    <a:srgbClr val="FF0000"/>
                  </a:solidFill>
                  <a:prstDash val="sysDash"/>
                  <a:round/>
                  <a:headEnd type="arrow" w="med" len="med"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81" name="Straight Arrow Connector 31"/>
                <p:cNvCxnSpPr>
                  <a:cxnSpLocks noChangeShapeType="1"/>
                </p:cNvCxnSpPr>
                <p:nvPr/>
              </p:nvCxnSpPr>
              <p:spPr bwMode="auto">
                <a:xfrm rot="16200000" flipH="1">
                  <a:off x="4206696" y="4987283"/>
                  <a:ext cx="1493414" cy="2914"/>
                </a:xfrm>
                <a:prstGeom prst="straightConnector1">
                  <a:avLst/>
                </a:prstGeom>
                <a:noFill/>
                <a:ln w="12700" algn="ctr">
                  <a:solidFill>
                    <a:srgbClr val="FF0000"/>
                  </a:solidFill>
                  <a:prstDash val="sysDash"/>
                  <a:round/>
                  <a:headEnd type="arrow" w="med" len="med"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82" name="Straight Arrow Connector 32"/>
                <p:cNvCxnSpPr>
                  <a:cxnSpLocks noChangeShapeType="1"/>
                </p:cNvCxnSpPr>
                <p:nvPr/>
              </p:nvCxnSpPr>
              <p:spPr bwMode="auto">
                <a:xfrm rot="5400000" flipH="1" flipV="1">
                  <a:off x="4690948" y="4233749"/>
                  <a:ext cx="223027" cy="178418"/>
                </a:xfrm>
                <a:prstGeom prst="straightConnector1">
                  <a:avLst/>
                </a:prstGeom>
                <a:noFill/>
                <a:ln w="12700" algn="ctr">
                  <a:solidFill>
                    <a:srgbClr val="FF0000"/>
                  </a:solidFill>
                  <a:prstDash val="sysDash"/>
                  <a:round/>
                  <a:headEnd type="arrow" w="med" len="med"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83" name="Straight Arrow Connector 36"/>
                <p:cNvCxnSpPr>
                  <a:cxnSpLocks noChangeShapeType="1"/>
                </p:cNvCxnSpPr>
                <p:nvPr/>
              </p:nvCxnSpPr>
              <p:spPr bwMode="auto">
                <a:xfrm rot="5400000" flipH="1" flipV="1">
                  <a:off x="4733695" y="4354553"/>
                  <a:ext cx="234175" cy="111510"/>
                </a:xfrm>
                <a:prstGeom prst="straightConnector1">
                  <a:avLst/>
                </a:prstGeom>
                <a:noFill/>
                <a:ln w="12700" algn="ctr">
                  <a:solidFill>
                    <a:srgbClr val="FF0000"/>
                  </a:solidFill>
                  <a:prstDash val="sysDash"/>
                  <a:round/>
                  <a:headEnd type="arrow" w="med" len="med"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84" name="Straight Arrow Connector 37"/>
                <p:cNvCxnSpPr>
                  <a:cxnSpLocks noChangeShapeType="1"/>
                </p:cNvCxnSpPr>
                <p:nvPr/>
              </p:nvCxnSpPr>
              <p:spPr bwMode="auto">
                <a:xfrm rot="16200000" flipV="1">
                  <a:off x="5034779" y="4388005"/>
                  <a:ext cx="234174" cy="44606"/>
                </a:xfrm>
                <a:prstGeom prst="straightConnector1">
                  <a:avLst/>
                </a:prstGeom>
                <a:noFill/>
                <a:ln w="12700" algn="ctr">
                  <a:solidFill>
                    <a:srgbClr val="FF0000"/>
                  </a:solidFill>
                  <a:prstDash val="sysDash"/>
                  <a:round/>
                  <a:headEnd type="arrow" w="med" len="med"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85" name="Straight Arrow Connector 38"/>
                <p:cNvCxnSpPr>
                  <a:cxnSpLocks noChangeShapeType="1"/>
                </p:cNvCxnSpPr>
                <p:nvPr/>
              </p:nvCxnSpPr>
              <p:spPr bwMode="auto">
                <a:xfrm rot="16200000" flipV="1">
                  <a:off x="5107262" y="4259769"/>
                  <a:ext cx="189569" cy="167264"/>
                </a:xfrm>
                <a:prstGeom prst="straightConnector1">
                  <a:avLst/>
                </a:prstGeom>
                <a:noFill/>
                <a:ln w="12700" algn="ctr">
                  <a:solidFill>
                    <a:srgbClr val="FF0000"/>
                  </a:solidFill>
                  <a:prstDash val="sysDash"/>
                  <a:round/>
                  <a:headEnd type="arrow" w="med" len="med"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cxnSp>
            <p:nvCxnSpPr>
              <p:cNvPr id="176" name="Straight Connector 56"/>
              <p:cNvCxnSpPr>
                <a:cxnSpLocks noChangeShapeType="1"/>
              </p:cNvCxnSpPr>
              <p:nvPr/>
            </p:nvCxnSpPr>
            <p:spPr bwMode="auto">
              <a:xfrm flipV="1">
                <a:off x="780378" y="5749449"/>
                <a:ext cx="1334638" cy="1629"/>
              </a:xfrm>
              <a:prstGeom prst="line">
                <a:avLst/>
              </a:prstGeom>
              <a:noFill/>
              <a:ln w="2857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77" name="TextBox 61"/>
              <p:cNvSpPr txBox="1">
                <a:spLocks noChangeArrowheads="1"/>
              </p:cNvSpPr>
              <p:nvPr/>
            </p:nvSpPr>
            <p:spPr bwMode="auto">
              <a:xfrm>
                <a:off x="1602274" y="4249919"/>
                <a:ext cx="365806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algn="l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200" b="1" kern="0">
                    <a:solidFill>
                      <a:srgbClr val="FF0000"/>
                    </a:solidFill>
                  </a:rPr>
                  <a:t>e-</a:t>
                </a:r>
              </a:p>
            </p:txBody>
          </p:sp>
        </p:grpSp>
        <p:sp>
          <p:nvSpPr>
            <p:cNvPr id="171" name="TextBox 67"/>
            <p:cNvSpPr txBox="1">
              <a:spLocks noChangeArrowheads="1"/>
            </p:cNvSpPr>
            <p:nvPr/>
          </p:nvSpPr>
          <p:spPr bwMode="auto">
            <a:xfrm>
              <a:off x="1105628" y="3726033"/>
              <a:ext cx="2056711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kern="0" dirty="0">
                  <a:solidFill>
                    <a:srgbClr val="000000"/>
                  </a:solidFill>
                  <a:latin typeface="Arial"/>
                </a:rPr>
                <a:t>Process repeats for Bunch N+2 …</a:t>
              </a:r>
            </a:p>
          </p:txBody>
        </p:sp>
        <p:sp>
          <p:nvSpPr>
            <p:cNvPr id="172" name="TextBox 70"/>
            <p:cNvSpPr txBox="1">
              <a:spLocks noChangeArrowheads="1"/>
            </p:cNvSpPr>
            <p:nvPr/>
          </p:nvSpPr>
          <p:spPr bwMode="auto">
            <a:xfrm>
              <a:off x="1726205" y="4897022"/>
              <a:ext cx="588556" cy="261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kern="0">
                  <a:solidFill>
                    <a:srgbClr val="7030A0"/>
                  </a:solidFill>
                </a:rPr>
                <a:t>++++++</a:t>
              </a:r>
            </a:p>
          </p:txBody>
        </p:sp>
        <p:cxnSp>
          <p:nvCxnSpPr>
            <p:cNvPr id="173" name="Straight Arrow Connector 74"/>
            <p:cNvCxnSpPr>
              <a:cxnSpLocks noChangeShapeType="1"/>
            </p:cNvCxnSpPr>
            <p:nvPr/>
          </p:nvCxnSpPr>
          <p:spPr bwMode="auto">
            <a:xfrm flipV="1">
              <a:off x="2530662" y="5020765"/>
              <a:ext cx="384127" cy="1808"/>
            </a:xfrm>
            <a:prstGeom prst="straightConnector1">
              <a:avLst/>
            </a:prstGeom>
            <a:noFill/>
            <a:ln w="9525" algn="ctr">
              <a:solidFill>
                <a:srgbClr val="0070C0"/>
              </a:solidFill>
              <a:prstDash val="dash"/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5" name="Straight Arrow Connector 4"/>
          <p:cNvCxnSpPr/>
          <p:nvPr/>
        </p:nvCxnSpPr>
        <p:spPr>
          <a:xfrm flipV="1">
            <a:off x="2518728" y="4305962"/>
            <a:ext cx="0" cy="3841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 bwMode="auto">
          <a:xfrm>
            <a:off x="1831173" y="4703959"/>
            <a:ext cx="1375109" cy="25965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  <a:extLst/>
        </p:spPr>
        <p:txBody>
          <a:bodyPr wrap="none" rtlCol="0" anchor="ctr"/>
          <a:lstStyle/>
          <a:p>
            <a:pPr algn="ctr" eaLnBrk="0" hangingPunct="0"/>
            <a:r>
              <a:rPr lang="en-GB" sz="1400" dirty="0" smtClean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 screen</a:t>
            </a:r>
            <a:endParaRPr lang="en-GB" sz="1400" dirty="0"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089855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6" grpId="0" animBg="1"/>
    </p:bld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 bwMode="auto">
          <a:xfrm>
            <a:off x="2" y="8966"/>
            <a:ext cx="9121775" cy="6856412"/>
          </a:xfrm>
          <a:prstGeom prst="rect">
            <a:avLst/>
          </a:prstGeom>
          <a:solidFill>
            <a:schemeClr val="tx1">
              <a:lumMod val="95000"/>
            </a:schemeClr>
          </a:solidFill>
          <a:ln w="12700" cap="flat" cmpd="sng" algn="ctr">
            <a:solidFill>
              <a:schemeClr val="bg2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0" name="Title 1"/>
          <p:cNvSpPr txBox="1">
            <a:spLocks/>
          </p:cNvSpPr>
          <p:nvPr/>
        </p:nvSpPr>
        <p:spPr>
          <a:xfrm>
            <a:off x="17986" y="1"/>
            <a:ext cx="4894729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en-US" sz="3200" dirty="0">
                <a:solidFill>
                  <a:sysClr val="windowText" lastClr="000000">
                    <a:lumMod val="75000"/>
                    <a:lumOff val="25000"/>
                  </a:sysClr>
                </a:solidFill>
                <a:effectLst>
                  <a:outerShdw blurRad="63500" dist="63500" dir="2700000" algn="tl" rotWithShape="0">
                    <a:sysClr val="window" lastClr="FFFFFF">
                      <a:lumMod val="75000"/>
                      <a:alpha val="50000"/>
                    </a:sysClr>
                  </a:outerShdw>
                </a:effectLst>
                <a:latin typeface="Calibri"/>
              </a:rPr>
              <a:t>Electron cloud effects</a:t>
            </a: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457200" y="4310608"/>
            <a:ext cx="8229600" cy="990600"/>
          </a:xfrm>
          <a:prstGeom prst="rect">
            <a:avLst/>
          </a:prstGeom>
          <a:ln>
            <a:solidFill>
              <a:schemeClr val="bg2"/>
            </a:solidFill>
          </a:ln>
        </p:spPr>
        <p:txBody>
          <a:bodyPr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  <a:defRPr/>
            </a:pPr>
            <a:r>
              <a:rPr lang="en-US" sz="2300" dirty="0">
                <a:solidFill>
                  <a:prstClr val="black"/>
                </a:solidFill>
                <a:latin typeface="Calibri"/>
              </a:rPr>
              <a:t>Possible consequences: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sz="1900" dirty="0">
                <a:solidFill>
                  <a:prstClr val="black"/>
                </a:solidFill>
                <a:latin typeface="Calibri"/>
              </a:rPr>
              <a:t>instabilities, emittance growth, desorption, vacuum degradation, background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sz="1900" dirty="0">
                <a:solidFill>
                  <a:prstClr val="black"/>
                </a:solidFill>
                <a:latin typeface="Calibri"/>
              </a:rPr>
              <a:t>excessive energy deposition in the cold sectors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57201" y="5367772"/>
            <a:ext cx="8229600" cy="923330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 anchor="ctr">
            <a:spAutoFit/>
          </a:bodyPr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kern="0" dirty="0">
                <a:solidFill>
                  <a:prstClr val="black"/>
                </a:solidFill>
                <a:latin typeface="Calibri"/>
              </a:rPr>
              <a:t>Electron bombardment of a surface has been proven to reduce </a:t>
            </a:r>
            <a:r>
              <a:rPr lang="en-US" b="1" kern="0" dirty="0">
                <a:solidFill>
                  <a:srgbClr val="FF0000"/>
                </a:solidFill>
                <a:latin typeface="Calibri"/>
              </a:rPr>
              <a:t>secondary electron yield (SEY) </a:t>
            </a:r>
            <a:r>
              <a:rPr lang="en-US" kern="0" dirty="0">
                <a:solidFill>
                  <a:prstClr val="black"/>
                </a:solidFill>
                <a:latin typeface="Calibri"/>
              </a:rPr>
              <a:t>of a material as a function of the delivered electron dose. </a:t>
            </a:r>
            <a:r>
              <a:rPr lang="en-US" kern="0" dirty="0">
                <a:solidFill>
                  <a:srgbClr val="FF0000"/>
                </a:solidFill>
                <a:latin typeface="Calibri"/>
              </a:rPr>
              <a:t>This technique, known as </a:t>
            </a:r>
            <a:r>
              <a:rPr lang="en-US" b="1" kern="0" dirty="0">
                <a:solidFill>
                  <a:srgbClr val="FF0000"/>
                </a:solidFill>
                <a:latin typeface="Calibri"/>
              </a:rPr>
              <a:t>scrubbing</a:t>
            </a:r>
            <a:r>
              <a:rPr lang="en-US" kern="0" dirty="0">
                <a:solidFill>
                  <a:srgbClr val="FF0000"/>
                </a:solidFill>
                <a:latin typeface="Calibri"/>
              </a:rPr>
              <a:t>, provides a mean to suppress electron cloud build-up.</a:t>
            </a:r>
          </a:p>
        </p:txBody>
      </p:sp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43160"/>
            <a:ext cx="6516216" cy="1955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3601310" y="3168443"/>
            <a:ext cx="5112568" cy="923330"/>
          </a:xfrm>
          <a:prstGeom prst="rect">
            <a:avLst/>
          </a:prstGeom>
          <a:solidFill>
            <a:schemeClr val="tx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Secondary emission yield [SEY]</a:t>
            </a:r>
          </a:p>
          <a:p>
            <a:pPr marL="285750" indent="-285750" algn="l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SEY&gt;</a:t>
            </a:r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SEY</a:t>
            </a:r>
            <a:r>
              <a:rPr lang="en-US" baseline="-25000" dirty="0" err="1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th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Calibri"/>
                <a:sym typeface="Wingdings" pitchFamily="2" charset="2"/>
              </a:rPr>
              <a:t> avalanche effect (</a:t>
            </a:r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  <a:latin typeface="Calibri"/>
                <a:sym typeface="Wingdings" pitchFamily="2" charset="2"/>
              </a:rPr>
              <a:t>multipacting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Calibri"/>
                <a:sym typeface="Wingdings" pitchFamily="2" charset="2"/>
              </a:rPr>
              <a:t>)</a:t>
            </a:r>
          </a:p>
          <a:p>
            <a:pPr marL="285750" indent="-285750" algn="l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  <a:latin typeface="Calibri"/>
                <a:sym typeface="Wingdings" pitchFamily="2" charset="2"/>
              </a:rPr>
              <a:t>SEY</a:t>
            </a:r>
            <a:r>
              <a:rPr lang="en-US" baseline="-25000" dirty="0" err="1" smtClean="0">
                <a:solidFill>
                  <a:schemeClr val="accent6">
                    <a:lumMod val="50000"/>
                  </a:schemeClr>
                </a:solidFill>
                <a:latin typeface="Calibri"/>
                <a:sym typeface="Wingdings" pitchFamily="2" charset="2"/>
              </a:rPr>
              <a:t>th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Calibri"/>
                <a:sym typeface="Wingdings" pitchFamily="2" charset="2"/>
              </a:rPr>
              <a:t> depends on bunch spacing and population</a:t>
            </a:r>
            <a:endParaRPr lang="en-US" dirty="0">
              <a:solidFill>
                <a:schemeClr val="accent6">
                  <a:lumMod val="50000"/>
                </a:schemeClr>
              </a:solidFill>
              <a:latin typeface="Calibri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" y="6517859"/>
            <a:ext cx="2465348" cy="338554"/>
          </a:xfrm>
          <a:prstGeom prst="rect">
            <a:avLst/>
          </a:prstGeom>
          <a:solidFill>
            <a:schemeClr val="tx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srgbClr val="000066"/>
                </a:solidFill>
                <a:latin typeface="Calibri"/>
              </a:rPr>
              <a:t>G. Iadarola, G. Rumolo</a:t>
            </a:r>
          </a:p>
        </p:txBody>
      </p:sp>
    </p:spTree>
    <p:extLst>
      <p:ext uri="{BB962C8B-B14F-4D97-AF65-F5344CB8AC3E}">
        <p14:creationId xmlns:p14="http://schemas.microsoft.com/office/powerpoint/2010/main" val="2523196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Electron cloud mitigation </a:t>
            </a:r>
            <a:endParaRPr lang="en-GB" dirty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392011" y="1245721"/>
            <a:ext cx="8359978" cy="814570"/>
          </a:xfrm>
          <a:prstGeom prst="rect">
            <a:avLst/>
          </a:prstGeom>
        </p:spPr>
        <p:txBody>
          <a:bodyPr/>
          <a:lstStyle/>
          <a:p>
            <a:pPr algn="l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defRPr/>
            </a:pPr>
            <a:r>
              <a:rPr lang="en-US" sz="2400" kern="0" dirty="0">
                <a:solidFill>
                  <a:srgbClr val="000066"/>
                </a:solidFill>
                <a:latin typeface="+mj-lt"/>
                <a:sym typeface="Wingdings" pitchFamily="2" charset="2"/>
              </a:rPr>
              <a:t>Strong </a:t>
            </a:r>
            <a:r>
              <a:rPr lang="en-US" sz="2400" kern="0" dirty="0">
                <a:solidFill>
                  <a:srgbClr val="C00000"/>
                </a:solidFill>
                <a:latin typeface="+mj-lt"/>
                <a:sym typeface="Wingdings" pitchFamily="2" charset="2"/>
              </a:rPr>
              <a:t>reduction of e-clouds </a:t>
            </a:r>
            <a:r>
              <a:rPr lang="en-US" sz="2400" kern="0" dirty="0">
                <a:solidFill>
                  <a:srgbClr val="000066"/>
                </a:solidFill>
                <a:latin typeface="+mj-lt"/>
                <a:sym typeface="Wingdings" pitchFamily="2" charset="2"/>
              </a:rPr>
              <a:t>with </a:t>
            </a:r>
            <a:r>
              <a:rPr lang="en-US" sz="2400" kern="0" dirty="0">
                <a:solidFill>
                  <a:srgbClr val="C00000"/>
                </a:solidFill>
                <a:latin typeface="+mj-lt"/>
                <a:sym typeface="Wingdings" pitchFamily="2" charset="2"/>
              </a:rPr>
              <a:t>larger bunch spacin</a:t>
            </a:r>
            <a:r>
              <a:rPr lang="en-US" sz="2400" kern="0" dirty="0">
                <a:solidFill>
                  <a:srgbClr val="000066"/>
                </a:solidFill>
                <a:latin typeface="+mj-lt"/>
                <a:sym typeface="Wingdings" pitchFamily="2" charset="2"/>
              </a:rPr>
              <a:t>g</a:t>
            </a:r>
            <a:r>
              <a:rPr lang="en-US" sz="2400" kern="0" dirty="0" smtClean="0">
                <a:solidFill>
                  <a:srgbClr val="000066"/>
                </a:solidFill>
                <a:latin typeface="+mj-lt"/>
                <a:sym typeface="Wingdings" pitchFamily="2" charset="2"/>
              </a:rPr>
              <a:t>:</a:t>
            </a:r>
          </a:p>
          <a:p>
            <a:pPr algn="l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defRPr/>
            </a:pPr>
            <a:r>
              <a:rPr lang="en-GB" sz="2400" kern="0" dirty="0">
                <a:solidFill>
                  <a:srgbClr val="000066"/>
                </a:solidFill>
                <a:latin typeface="+mj-lt"/>
                <a:sym typeface="Wingdings" pitchFamily="2" charset="2"/>
              </a:rPr>
              <a:t>With </a:t>
            </a:r>
            <a:r>
              <a:rPr lang="en-GB" sz="2400" b="1" kern="0" dirty="0">
                <a:solidFill>
                  <a:srgbClr val="000066"/>
                </a:solidFill>
                <a:latin typeface="+mj-lt"/>
                <a:sym typeface="Wingdings" pitchFamily="2" charset="2"/>
              </a:rPr>
              <a:t>50 ns spacing </a:t>
            </a:r>
            <a:r>
              <a:rPr lang="en-GB" sz="2400" kern="0" dirty="0">
                <a:solidFill>
                  <a:srgbClr val="000066"/>
                </a:solidFill>
                <a:latin typeface="+mj-lt"/>
                <a:sym typeface="Wingdings" pitchFamily="2" charset="2"/>
              </a:rPr>
              <a:t>e-clouds are </a:t>
            </a:r>
            <a:r>
              <a:rPr lang="en-GB" sz="2400" b="1" kern="0" dirty="0">
                <a:solidFill>
                  <a:srgbClr val="000066"/>
                </a:solidFill>
                <a:latin typeface="+mj-lt"/>
                <a:sym typeface="Wingdings" pitchFamily="2" charset="2"/>
              </a:rPr>
              <a:t>much weaker </a:t>
            </a:r>
            <a:r>
              <a:rPr lang="en-GB" sz="2400" kern="0" dirty="0">
                <a:solidFill>
                  <a:srgbClr val="000066"/>
                </a:solidFill>
                <a:latin typeface="+mj-lt"/>
                <a:sym typeface="Wingdings" pitchFamily="2" charset="2"/>
              </a:rPr>
              <a:t>than </a:t>
            </a:r>
            <a:r>
              <a:rPr lang="en-GB" sz="2400" b="1" kern="0" dirty="0">
                <a:solidFill>
                  <a:srgbClr val="000066"/>
                </a:solidFill>
                <a:latin typeface="+mj-lt"/>
                <a:sym typeface="Wingdings" pitchFamily="2" charset="2"/>
              </a:rPr>
              <a:t>with 25 ns </a:t>
            </a:r>
            <a:r>
              <a:rPr lang="en-GB" sz="2400" kern="0" dirty="0">
                <a:solidFill>
                  <a:srgbClr val="000066"/>
                </a:solidFill>
                <a:latin typeface="+mj-lt"/>
                <a:sym typeface="Wingdings" pitchFamily="2" charset="2"/>
              </a:rPr>
              <a:t>!</a:t>
            </a:r>
          </a:p>
          <a:p>
            <a:pPr algn="l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defRPr/>
            </a:pPr>
            <a:r>
              <a:rPr lang="en-GB" sz="2400" kern="0" dirty="0">
                <a:solidFill>
                  <a:srgbClr val="000066"/>
                </a:solidFill>
                <a:latin typeface="+mj-lt"/>
                <a:sym typeface="Wingdings" pitchFamily="2" charset="2"/>
              </a:rPr>
              <a:t> One of the main reason to operate in 2012 with 50 ns spacing</a:t>
            </a:r>
          </a:p>
          <a:p>
            <a:pPr algn="l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defRPr/>
            </a:pPr>
            <a:endParaRPr lang="en-US" sz="2400" kern="0" dirty="0">
              <a:solidFill>
                <a:srgbClr val="000066"/>
              </a:solidFill>
              <a:latin typeface="+mj-lt"/>
              <a:sym typeface="Wingdings" pitchFamily="2" charset="2"/>
            </a:endParaRPr>
          </a:p>
        </p:txBody>
      </p:sp>
      <p:sp>
        <p:nvSpPr>
          <p:cNvPr id="19" name="Rectangle 3"/>
          <p:cNvSpPr txBox="1">
            <a:spLocks noChangeArrowheads="1"/>
          </p:cNvSpPr>
          <p:nvPr/>
        </p:nvSpPr>
        <p:spPr>
          <a:xfrm>
            <a:off x="240512" y="3358582"/>
            <a:ext cx="8662976" cy="1191248"/>
          </a:xfrm>
          <a:prstGeom prst="rect">
            <a:avLst/>
          </a:prstGeom>
        </p:spPr>
        <p:txBody>
          <a:bodyPr/>
          <a:lstStyle/>
          <a:p>
            <a:pPr algn="l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defRPr/>
            </a:pPr>
            <a:r>
              <a:rPr lang="en-US" sz="2400" kern="0" dirty="0">
                <a:solidFill>
                  <a:srgbClr val="000066"/>
                </a:solidFill>
                <a:latin typeface="+mj-lt"/>
                <a:sym typeface="Wingdings" pitchFamily="2" charset="2"/>
              </a:rPr>
              <a:t>Remedy: </a:t>
            </a:r>
            <a:r>
              <a:rPr lang="en-US" sz="2400" kern="0" dirty="0">
                <a:solidFill>
                  <a:srgbClr val="C00000"/>
                </a:solidFill>
                <a:latin typeface="+mj-lt"/>
                <a:sym typeface="Wingdings" pitchFamily="2" charset="2"/>
              </a:rPr>
              <a:t>conditioning by beam-induced electron bombardment </a:t>
            </a:r>
            <a:r>
              <a:rPr lang="en-US" sz="2400" kern="0" dirty="0">
                <a:solidFill>
                  <a:srgbClr val="000066"/>
                </a:solidFill>
                <a:latin typeface="+mj-lt"/>
                <a:sym typeface="Wingdings" pitchFamily="2" charset="2"/>
              </a:rPr>
              <a:t>(“scrubbing”) </a:t>
            </a:r>
            <a:r>
              <a:rPr lang="en-US" sz="2400" kern="0" dirty="0" smtClean="0">
                <a:solidFill>
                  <a:srgbClr val="000066"/>
                </a:solidFill>
                <a:latin typeface="+mj-lt"/>
                <a:sym typeface="Wingdings" pitchFamily="2" charset="2"/>
              </a:rPr>
              <a:t>leading to a progressive reduction of the SEY (Secondary Electron Yield).</a:t>
            </a:r>
            <a:endParaRPr lang="en-US" sz="2000" kern="0" dirty="0" smtClean="0">
              <a:solidFill>
                <a:srgbClr val="000066"/>
              </a:solidFill>
              <a:latin typeface="+mj-lt"/>
              <a:sym typeface="Wingdings" pitchFamily="2" charset="2"/>
            </a:endParaRPr>
          </a:p>
          <a:p>
            <a:pPr marL="628650" lvl="1" indent="-271463" algn="l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Courier New" pitchFamily="49" charset="0"/>
              <a:buChar char="o"/>
              <a:defRPr/>
            </a:pPr>
            <a:r>
              <a:rPr lang="en-US" sz="2400" kern="0" dirty="0" smtClean="0">
                <a:solidFill>
                  <a:srgbClr val="000066"/>
                </a:solidFill>
                <a:latin typeface="+mj-lt"/>
                <a:sym typeface="Wingdings" pitchFamily="2" charset="2"/>
              </a:rPr>
              <a:t>Done at 450 GeV where fresh beams can be injected easily.</a:t>
            </a:r>
          </a:p>
        </p:txBody>
      </p:sp>
    </p:spTree>
    <p:extLst>
      <p:ext uri="{BB962C8B-B14F-4D97-AF65-F5344CB8AC3E}">
        <p14:creationId xmlns:p14="http://schemas.microsoft.com/office/powerpoint/2010/main" val="37876614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7474" name="Rectangle 2"/>
          <p:cNvSpPr>
            <a:spLocks noGrp="1" noChangeArrowheads="1"/>
          </p:cNvSpPr>
          <p:nvPr>
            <p:ph type="title"/>
          </p:nvPr>
        </p:nvSpPr>
        <p:spPr>
          <a:xfrm>
            <a:off x="387352" y="2312264"/>
            <a:ext cx="8424863" cy="2963863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GB" sz="4800" dirty="0" smtClean="0">
                <a:solidFill>
                  <a:srgbClr val="000066"/>
                </a:solidFill>
              </a:rPr>
              <a:t>From 2012 to 2015 </a:t>
            </a:r>
            <a:r>
              <a:rPr lang="en-US" sz="4800" dirty="0">
                <a:solidFill>
                  <a:srgbClr val="000066"/>
                </a:solidFill>
              </a:rPr>
              <a:t>…and </a:t>
            </a:r>
            <a:r>
              <a:rPr lang="en-US" sz="4800" dirty="0" smtClean="0">
                <a:solidFill>
                  <a:srgbClr val="000066"/>
                </a:solidFill>
              </a:rPr>
              <a:t>beyond</a:t>
            </a:r>
            <a:r>
              <a:rPr lang="en-GB" sz="4800" dirty="0" smtClean="0">
                <a:solidFill>
                  <a:srgbClr val="000066"/>
                </a:solidFill>
              </a:rPr>
              <a:t/>
            </a:r>
            <a:br>
              <a:rPr lang="en-GB" sz="4800" dirty="0" smtClean="0">
                <a:solidFill>
                  <a:srgbClr val="000066"/>
                </a:solidFill>
              </a:rPr>
            </a:br>
            <a:r>
              <a:rPr lang="en-GB" sz="2800" i="1" dirty="0" smtClean="0">
                <a:solidFill>
                  <a:srgbClr val="000066"/>
                </a:solidFill>
              </a:rPr>
              <a:t>2012: high intensity proton operation at 4 TeV</a:t>
            </a:r>
            <a:br>
              <a:rPr lang="en-GB" sz="2800" i="1" dirty="0" smtClean="0">
                <a:solidFill>
                  <a:srgbClr val="000066"/>
                </a:solidFill>
              </a:rPr>
            </a:br>
            <a:r>
              <a:rPr lang="en-GB" sz="2800" i="1" dirty="0" smtClean="0">
                <a:solidFill>
                  <a:srgbClr val="000066"/>
                </a:solidFill>
              </a:rPr>
              <a:t>2013: few weeks for ion operation</a:t>
            </a:r>
            <a:br>
              <a:rPr lang="en-GB" sz="2800" i="1" dirty="0" smtClean="0">
                <a:solidFill>
                  <a:srgbClr val="000066"/>
                </a:solidFill>
              </a:rPr>
            </a:br>
            <a:r>
              <a:rPr lang="en-GB" sz="2800" i="1" dirty="0" smtClean="0">
                <a:solidFill>
                  <a:srgbClr val="000066"/>
                </a:solidFill>
              </a:rPr>
              <a:t>2013-2015: consolidation (interconnects, others)</a:t>
            </a:r>
            <a:br>
              <a:rPr lang="en-GB" sz="2800" i="1" dirty="0" smtClean="0">
                <a:solidFill>
                  <a:srgbClr val="000066"/>
                </a:solidFill>
              </a:rPr>
            </a:br>
            <a:r>
              <a:rPr lang="en-GB" sz="2800" i="1" dirty="0" smtClean="0">
                <a:solidFill>
                  <a:srgbClr val="000066"/>
                </a:solidFill>
              </a:rPr>
              <a:t/>
            </a:r>
            <a:br>
              <a:rPr lang="en-GB" sz="2800" i="1" dirty="0" smtClean="0">
                <a:solidFill>
                  <a:srgbClr val="000066"/>
                </a:solidFill>
              </a:rPr>
            </a:br>
            <a:r>
              <a:rPr lang="en-GB" sz="2800" i="1" dirty="0" smtClean="0">
                <a:solidFill>
                  <a:srgbClr val="000066"/>
                </a:solidFill>
              </a:rPr>
              <a:t>2015…..2017: proton and ion operation at 6.5 </a:t>
            </a:r>
            <a:r>
              <a:rPr lang="en-GB" sz="2800" i="1" dirty="0">
                <a:solidFill>
                  <a:srgbClr val="000066"/>
                </a:solidFill>
              </a:rPr>
              <a:t>TeV</a:t>
            </a:r>
            <a:br>
              <a:rPr lang="en-GB" sz="2800" i="1" dirty="0">
                <a:solidFill>
                  <a:srgbClr val="000066"/>
                </a:solidFill>
              </a:rPr>
            </a:br>
            <a:r>
              <a:rPr lang="en-GB" sz="2400" dirty="0">
                <a:solidFill>
                  <a:schemeClr val="accent1">
                    <a:lumMod val="75000"/>
                  </a:schemeClr>
                </a:solidFill>
              </a:rPr>
              <a:t>Operate with 25 ns bunch </a:t>
            </a: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</a:rPr>
              <a:t>spacing (50 </a:t>
            </a:r>
            <a:r>
              <a:rPr lang="en-GB" sz="2400" dirty="0">
                <a:solidFill>
                  <a:schemeClr val="accent1">
                    <a:lumMod val="75000"/>
                  </a:schemeClr>
                </a:solidFill>
              </a:rPr>
              <a:t>ns spacing not </a:t>
            </a: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</a:rPr>
              <a:t>favoured </a:t>
            </a:r>
            <a:r>
              <a:rPr lang="en-GB" sz="2400" dirty="0">
                <a:solidFill>
                  <a:schemeClr val="accent1">
                    <a:lumMod val="75000"/>
                  </a:schemeClr>
                </a:solidFill>
              </a:rPr>
              <a:t>due to event </a:t>
            </a: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</a:rPr>
              <a:t>pile-up)</a:t>
            </a:r>
            <a:r>
              <a:rPr lang="en-GB" sz="2400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GB" sz="24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GB" sz="2400" dirty="0">
                <a:solidFill>
                  <a:schemeClr val="accent1">
                    <a:lumMod val="75000"/>
                  </a:schemeClr>
                </a:solidFill>
              </a:rPr>
              <a:t>Maximize the integrated </a:t>
            </a: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</a:rPr>
              <a:t>luminosity</a:t>
            </a:r>
            <a:r>
              <a:rPr lang="en-GB" sz="2400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GB" sz="24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GB" sz="2400" dirty="0">
                <a:solidFill>
                  <a:schemeClr val="accent1">
                    <a:lumMod val="75000"/>
                  </a:schemeClr>
                </a:solidFill>
              </a:rPr>
              <a:t>Small focusing – </a:t>
            </a:r>
            <a:r>
              <a:rPr lang="el-GR" sz="2400" dirty="0" smtClean="0">
                <a:solidFill>
                  <a:schemeClr val="accent1">
                    <a:lumMod val="75000"/>
                  </a:schemeClr>
                </a:solidFill>
              </a:rPr>
              <a:t>β</a:t>
            </a: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</a:rPr>
              <a:t>* </a:t>
            </a:r>
            <a:r>
              <a:rPr lang="en-GB" sz="2400" dirty="0">
                <a:solidFill>
                  <a:schemeClr val="accent1">
                    <a:lumMod val="75000"/>
                  </a:schemeClr>
                </a:solidFill>
              </a:rPr>
              <a:t>as small as </a:t>
            </a: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</a:rPr>
              <a:t>possible</a:t>
            </a:r>
            <a:r>
              <a:rPr lang="en-GB" sz="2400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GB" sz="24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GB" sz="2400" dirty="0">
                <a:solidFill>
                  <a:schemeClr val="accent1">
                    <a:lumMod val="75000"/>
                  </a:schemeClr>
                </a:solidFill>
              </a:rPr>
              <a:t>Highest possible efficiency </a:t>
            </a:r>
            <a:r>
              <a:rPr lang="en-GB" sz="4800" i="1" dirty="0">
                <a:solidFill>
                  <a:srgbClr val="000066"/>
                </a:solidFill>
              </a:rPr>
              <a:t/>
            </a:r>
            <a:br>
              <a:rPr lang="en-GB" sz="4800" i="1" dirty="0">
                <a:solidFill>
                  <a:srgbClr val="000066"/>
                </a:solidFill>
              </a:rPr>
            </a:br>
            <a:endParaRPr lang="en-GB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384642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Dipole training </a:t>
            </a:r>
            <a:r>
              <a:rPr lang="en-GB" dirty="0"/>
              <a:t>c</a:t>
            </a:r>
            <a:r>
              <a:rPr lang="en-GB" dirty="0" smtClean="0"/>
              <a:t>ampaign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0910" y="3101268"/>
            <a:ext cx="6825405" cy="3471522"/>
          </a:xfrm>
          <a:prstGeom prst="rect">
            <a:avLst/>
          </a:prstGeom>
          <a:ln>
            <a:solidFill>
              <a:srgbClr val="000066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7" name="Text Placeholder 6"/>
          <p:cNvSpPr>
            <a:spLocks noGrp="1"/>
          </p:cNvSpPr>
          <p:nvPr>
            <p:ph type="body" idx="4294967295"/>
          </p:nvPr>
        </p:nvSpPr>
        <p:spPr>
          <a:xfrm>
            <a:off x="228600" y="843843"/>
            <a:ext cx="8686800" cy="2204157"/>
          </a:xfrm>
          <a:noFill/>
        </p:spPr>
        <p:txBody>
          <a:bodyPr/>
          <a:lstStyle/>
          <a:p>
            <a:r>
              <a:rPr lang="en-GB" sz="2000" dirty="0"/>
              <a:t>The 1232 main dipole magnets had to be trained for 6.5 TeV operation.</a:t>
            </a:r>
          </a:p>
          <a:p>
            <a:pPr lvl="1"/>
            <a:r>
              <a:rPr lang="en-GB" sz="1600" dirty="0"/>
              <a:t>2-3 training quenches could be performed for each sector in 24 hours, limited by the recovery time of the cryogenic system.</a:t>
            </a:r>
          </a:p>
          <a:p>
            <a:pPr lvl="1"/>
            <a:r>
              <a:rPr lang="en-GB" sz="1600" dirty="0"/>
              <a:t>About 150 training quenches were required. </a:t>
            </a:r>
          </a:p>
          <a:p>
            <a:r>
              <a:rPr lang="en-GB" sz="2000" dirty="0"/>
              <a:t>The large spread in number of quenches between the eight sectors (arcs) is due to the mixture of magnets from the 3 producers.</a:t>
            </a:r>
          </a:p>
          <a:p>
            <a:r>
              <a:rPr lang="en-GB" sz="2000" dirty="0"/>
              <a:t>Training quenches are due to frictional energy from coil movements.</a:t>
            </a:r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63213451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Electron cloud mitigation 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5108572" y="2036598"/>
            <a:ext cx="3717692" cy="130702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kern="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With 50 ns spacing e-clouds are much weaker than for 25 ns spacing !</a:t>
            </a:r>
          </a:p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kern="0" dirty="0" smtClean="0">
                <a:solidFill>
                  <a:schemeClr val="accent1">
                    <a:lumMod val="75000"/>
                  </a:schemeClr>
                </a:solidFill>
                <a:latin typeface="+mn-lt"/>
                <a:sym typeface="Wingdings" pitchFamily="2" charset="2"/>
              </a:rPr>
              <a:t> To ease life during Run 1, bunch spacing was reduced to 50 ns </a:t>
            </a:r>
            <a:endParaRPr lang="en-GB" kern="0" dirty="0" smtClean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654690" y="817460"/>
            <a:ext cx="8359978" cy="602488"/>
          </a:xfrm>
          <a:prstGeom prst="rect">
            <a:avLst/>
          </a:prstGeom>
        </p:spPr>
        <p:txBody>
          <a:bodyPr/>
          <a:lstStyle/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  <a:defRPr/>
            </a:pPr>
            <a:endParaRPr lang="en-US" kern="0" dirty="0" smtClean="0">
              <a:solidFill>
                <a:schemeClr val="accent1">
                  <a:lumMod val="75000"/>
                </a:schemeClr>
              </a:solidFill>
              <a:latin typeface="+mj-lt"/>
              <a:sym typeface="Wingdings" pitchFamily="2" charset="2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984" y="1391565"/>
            <a:ext cx="3918015" cy="2938511"/>
          </a:xfrm>
          <a:prstGeom prst="rect">
            <a:avLst/>
          </a:prstGeom>
          <a:ln>
            <a:solidFill>
              <a:srgbClr val="0000FF"/>
            </a:solidFill>
          </a:ln>
        </p:spPr>
      </p:pic>
      <p:sp>
        <p:nvSpPr>
          <p:cNvPr id="7" name="Oval 6"/>
          <p:cNvSpPr/>
          <p:nvPr/>
        </p:nvSpPr>
        <p:spPr bwMode="auto">
          <a:xfrm>
            <a:off x="2753170" y="3485235"/>
            <a:ext cx="345645" cy="268835"/>
          </a:xfrm>
          <a:prstGeom prst="ellipse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75665" y="2505940"/>
            <a:ext cx="1003876" cy="738664"/>
          </a:xfrm>
          <a:prstGeom prst="rect">
            <a:avLst/>
          </a:prstGeom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1400" kern="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Vacuum chamber in 2012 run</a:t>
            </a:r>
            <a:endParaRPr lang="en-GB" sz="1400" kern="0" dirty="0" smtClean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cxnSp>
        <p:nvCxnSpPr>
          <p:cNvPr id="12" name="Straight Arrow Connector 11"/>
          <p:cNvCxnSpPr/>
          <p:nvPr/>
        </p:nvCxnSpPr>
        <p:spPr bwMode="auto">
          <a:xfrm flipH="1">
            <a:off x="3049403" y="3244601"/>
            <a:ext cx="213900" cy="198043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13" name="Text Placeholder 12"/>
          <p:cNvSpPr>
            <a:spLocks noGrp="1"/>
          </p:cNvSpPr>
          <p:nvPr>
            <p:ph type="body" idx="4294967295"/>
          </p:nvPr>
        </p:nvSpPr>
        <p:spPr>
          <a:xfrm>
            <a:off x="228600" y="967668"/>
            <a:ext cx="8786068" cy="4346367"/>
          </a:xfrm>
          <a:noFill/>
        </p:spPr>
        <p:txBody>
          <a:bodyPr/>
          <a:lstStyle/>
          <a:p>
            <a:r>
              <a:rPr lang="en-GB" sz="2200" dirty="0" smtClean="0"/>
              <a:t>Strong </a:t>
            </a:r>
            <a:r>
              <a:rPr lang="en-GB" sz="2200" dirty="0"/>
              <a:t>dependence of e-clouds on bunch spacing.</a:t>
            </a:r>
          </a:p>
          <a:p>
            <a:pPr>
              <a:lnSpc>
                <a:spcPct val="150000"/>
              </a:lnSpc>
            </a:pPr>
            <a:endParaRPr lang="en-GB" sz="2200" dirty="0" smtClean="0"/>
          </a:p>
          <a:p>
            <a:endParaRPr lang="en-GB" sz="2200" dirty="0" smtClean="0"/>
          </a:p>
          <a:p>
            <a:pPr marL="0" indent="0">
              <a:buNone/>
            </a:pPr>
            <a:endParaRPr lang="en-GB" sz="2200" dirty="0" smtClean="0"/>
          </a:p>
          <a:p>
            <a:endParaRPr lang="en-GB" sz="2200" dirty="0"/>
          </a:p>
          <a:p>
            <a:endParaRPr lang="en-GB" sz="2200" dirty="0" smtClean="0"/>
          </a:p>
          <a:p>
            <a:endParaRPr lang="en-GB" sz="2200" dirty="0" smtClean="0"/>
          </a:p>
          <a:p>
            <a:endParaRPr lang="en-GB" sz="2200" dirty="0"/>
          </a:p>
          <a:p>
            <a:r>
              <a:rPr lang="en-GB" sz="2200" dirty="0" smtClean="0"/>
              <a:t>Conditioning </a:t>
            </a:r>
            <a:r>
              <a:rPr lang="en-GB" sz="2200" dirty="0"/>
              <a:t>of the vacuum chamber by beam-induced electron bombardment (“scrubbing</a:t>
            </a:r>
            <a:r>
              <a:rPr lang="en-GB" sz="2200" dirty="0" smtClean="0"/>
              <a:t>”): progressive </a:t>
            </a:r>
            <a:r>
              <a:rPr lang="en-GB" sz="2200" dirty="0"/>
              <a:t>reduction of the </a:t>
            </a:r>
            <a:r>
              <a:rPr lang="en-GB" sz="2200" dirty="0" smtClean="0"/>
              <a:t>SEY</a:t>
            </a:r>
            <a:endParaRPr lang="en-GB" sz="2200" dirty="0"/>
          </a:p>
          <a:p>
            <a:r>
              <a:rPr lang="en-GB" sz="2200" dirty="0" smtClean="0"/>
              <a:t>Conditioning </a:t>
            </a:r>
            <a:r>
              <a:rPr lang="en-GB" sz="2200" dirty="0"/>
              <a:t>is performed at 450 GeV where fresh beams can be injected easily.</a:t>
            </a:r>
          </a:p>
          <a:p>
            <a:r>
              <a:rPr lang="en-GB" sz="2200" dirty="0"/>
              <a:t>One must condition with a beam that is more powerful ( more electron could generation) that the beam one plans to use for operation.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088214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897" y="1340287"/>
            <a:ext cx="8624456" cy="531266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410059" y="1634174"/>
            <a:ext cx="1838294" cy="13351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0066"/>
              </a:solidFill>
            </a:endParaRPr>
          </a:p>
        </p:txBody>
      </p:sp>
      <p:sp>
        <p:nvSpPr>
          <p:cNvPr id="11" name="Multiply 10"/>
          <p:cNvSpPr/>
          <p:nvPr/>
        </p:nvSpPr>
        <p:spPr>
          <a:xfrm>
            <a:off x="7259143" y="2846887"/>
            <a:ext cx="150917" cy="159793"/>
          </a:xfrm>
          <a:prstGeom prst="mathMultiply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0066"/>
              </a:solidFill>
            </a:endParaRPr>
          </a:p>
        </p:txBody>
      </p:sp>
      <p:sp>
        <p:nvSpPr>
          <p:cNvPr id="13" name="Multiply 12"/>
          <p:cNvSpPr/>
          <p:nvPr/>
        </p:nvSpPr>
        <p:spPr>
          <a:xfrm>
            <a:off x="6803699" y="3005900"/>
            <a:ext cx="150917" cy="159793"/>
          </a:xfrm>
          <a:prstGeom prst="mathMultiply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0066"/>
              </a:solidFill>
            </a:endParaRPr>
          </a:p>
        </p:txBody>
      </p:sp>
      <p:sp>
        <p:nvSpPr>
          <p:cNvPr id="14" name="Multiply 13"/>
          <p:cNvSpPr/>
          <p:nvPr/>
        </p:nvSpPr>
        <p:spPr>
          <a:xfrm>
            <a:off x="6811357" y="2224108"/>
            <a:ext cx="150917" cy="159793"/>
          </a:xfrm>
          <a:prstGeom prst="mathMultiply">
            <a:avLst/>
          </a:prstGeom>
          <a:ln>
            <a:solidFill>
              <a:srgbClr val="0000FF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0066"/>
              </a:solidFill>
            </a:endParaRPr>
          </a:p>
        </p:txBody>
      </p:sp>
      <p:sp>
        <p:nvSpPr>
          <p:cNvPr id="15" name="Multiply 14"/>
          <p:cNvSpPr/>
          <p:nvPr/>
        </p:nvSpPr>
        <p:spPr>
          <a:xfrm>
            <a:off x="4109657" y="2548583"/>
            <a:ext cx="150917" cy="159793"/>
          </a:xfrm>
          <a:prstGeom prst="mathMultiply">
            <a:avLst/>
          </a:prstGeom>
          <a:ln>
            <a:solidFill>
              <a:srgbClr val="0000FF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0066"/>
              </a:solidFill>
            </a:endParaRPr>
          </a:p>
        </p:txBody>
      </p:sp>
      <p:sp>
        <p:nvSpPr>
          <p:cNvPr id="16" name="Multiply 15"/>
          <p:cNvSpPr/>
          <p:nvPr/>
        </p:nvSpPr>
        <p:spPr>
          <a:xfrm>
            <a:off x="4034330" y="5343077"/>
            <a:ext cx="150917" cy="159793"/>
          </a:xfrm>
          <a:prstGeom prst="mathMultiply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0066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6811357" y="2787423"/>
            <a:ext cx="447786" cy="181895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996184" y="3134949"/>
            <a:ext cx="993861" cy="461665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000066"/>
                </a:solidFill>
                <a:latin typeface="+mj-lt"/>
              </a:rPr>
              <a:t>50 ns </a:t>
            </a:r>
          </a:p>
          <a:p>
            <a:pPr algn="ctr"/>
            <a:r>
              <a:rPr lang="en-US" sz="1200" b="1" dirty="0" smtClean="0">
                <a:solidFill>
                  <a:srgbClr val="000066"/>
                </a:solidFill>
                <a:latin typeface="+mj-lt"/>
              </a:rPr>
              <a:t>Scrubbing</a:t>
            </a:r>
            <a:endParaRPr lang="en-US" sz="1200" b="1" dirty="0">
              <a:solidFill>
                <a:srgbClr val="000066"/>
              </a:solidFill>
              <a:latin typeface="+mj-lt"/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4223927" y="2404727"/>
            <a:ext cx="2655230" cy="345334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764025" y="2691141"/>
            <a:ext cx="1689052" cy="276999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000066"/>
                </a:solidFill>
                <a:latin typeface="+mj-lt"/>
              </a:rPr>
              <a:t>25 ns Scrubbing</a:t>
            </a:r>
            <a:endParaRPr lang="en-US" sz="1200" b="1" dirty="0">
              <a:solidFill>
                <a:srgbClr val="000066"/>
              </a:solidFill>
              <a:latin typeface="+mj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034330" y="4569240"/>
            <a:ext cx="2032564" cy="584775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000066"/>
                </a:solidFill>
                <a:latin typeface="+mj-lt"/>
              </a:rPr>
              <a:t>50 </a:t>
            </a:r>
            <a:r>
              <a:rPr lang="en-US" sz="1600" b="1" dirty="0">
                <a:solidFill>
                  <a:srgbClr val="000066"/>
                </a:solidFill>
                <a:latin typeface="+mj-lt"/>
              </a:rPr>
              <a:t>ns physics</a:t>
            </a:r>
          </a:p>
          <a:p>
            <a:pPr algn="ctr"/>
            <a:r>
              <a:rPr lang="en-US" sz="1600" b="1" u="sng" dirty="0" smtClean="0">
                <a:solidFill>
                  <a:srgbClr val="000066"/>
                </a:solidFill>
                <a:latin typeface="+mj-lt"/>
              </a:rPr>
              <a:t>e-cloud </a:t>
            </a:r>
            <a:r>
              <a:rPr lang="en-US" sz="1600" b="1" u="sng" dirty="0">
                <a:solidFill>
                  <a:srgbClr val="000066"/>
                </a:solidFill>
                <a:latin typeface="+mj-lt"/>
              </a:rPr>
              <a:t>free</a:t>
            </a:r>
            <a:r>
              <a:rPr lang="en-US" sz="1600" b="1" dirty="0">
                <a:solidFill>
                  <a:srgbClr val="000066"/>
                </a:solidFill>
                <a:latin typeface="+mj-lt"/>
              </a:rPr>
              <a:t> </a:t>
            </a:r>
            <a:r>
              <a:rPr lang="en-US" sz="1600" b="1" dirty="0">
                <a:solidFill>
                  <a:srgbClr val="000066"/>
                </a:solidFill>
                <a:latin typeface="+mj-lt"/>
                <a:sym typeface="Wingdings" panose="05000000000000000000" pitchFamily="2" charset="2"/>
              </a:rPr>
              <a:t></a:t>
            </a:r>
            <a:endParaRPr lang="en-US" sz="1600" b="1" dirty="0">
              <a:solidFill>
                <a:srgbClr val="000066"/>
              </a:solidFill>
              <a:latin typeface="+mj-lt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7637124" y="3927809"/>
            <a:ext cx="1236236" cy="730151"/>
            <a:chOff x="7602964" y="3425041"/>
            <a:chExt cx="1236236" cy="730151"/>
          </a:xfrm>
        </p:grpSpPr>
        <p:sp>
          <p:nvSpPr>
            <p:cNvPr id="33" name="Rectangle 32"/>
            <p:cNvSpPr/>
            <p:nvPr/>
          </p:nvSpPr>
          <p:spPr>
            <a:xfrm>
              <a:off x="7602964" y="3508861"/>
              <a:ext cx="1236236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rgbClr val="00006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25 ns beam</a:t>
              </a:r>
            </a:p>
            <a:p>
              <a:pPr algn="ctr"/>
              <a:r>
                <a:rPr lang="en-US" sz="1200" dirty="0" smtClean="0">
                  <a:solidFill>
                    <a:srgbClr val="00006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~2800 bunches</a:t>
              </a:r>
            </a:p>
            <a:p>
              <a:pPr algn="ctr"/>
              <a:r>
                <a:rPr lang="en-US" sz="1200" dirty="0" smtClean="0">
                  <a:solidFill>
                    <a:srgbClr val="00006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1.15 x 10</a:t>
              </a:r>
              <a:r>
                <a:rPr lang="en-US" sz="1200" baseline="30000" dirty="0" smtClean="0">
                  <a:solidFill>
                    <a:srgbClr val="00006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11 </a:t>
              </a:r>
              <a:r>
                <a:rPr lang="en-US" sz="1200" dirty="0" smtClean="0">
                  <a:solidFill>
                    <a:srgbClr val="00006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p/b</a:t>
              </a:r>
              <a:endParaRPr lang="en-US" sz="1200" baseline="30000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4" name="Straight Connector 33"/>
            <p:cNvCxnSpPr/>
            <p:nvPr/>
          </p:nvCxnSpPr>
          <p:spPr>
            <a:xfrm>
              <a:off x="7801982" y="3425041"/>
              <a:ext cx="838200" cy="0"/>
            </a:xfrm>
            <a:prstGeom prst="line">
              <a:avLst/>
            </a:prstGeom>
            <a:ln w="2857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/>
          <p:cNvGrpSpPr/>
          <p:nvPr/>
        </p:nvGrpSpPr>
        <p:grpSpPr>
          <a:xfrm>
            <a:off x="7675529" y="2199584"/>
            <a:ext cx="1236236" cy="730151"/>
            <a:chOff x="7616064" y="2307748"/>
            <a:chExt cx="1236236" cy="730151"/>
          </a:xfrm>
        </p:grpSpPr>
        <p:sp>
          <p:nvSpPr>
            <p:cNvPr id="36" name="Rectangle 35"/>
            <p:cNvSpPr/>
            <p:nvPr/>
          </p:nvSpPr>
          <p:spPr>
            <a:xfrm>
              <a:off x="7616064" y="2391568"/>
              <a:ext cx="1236236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rgbClr val="00006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50 ns beam</a:t>
              </a:r>
            </a:p>
            <a:p>
              <a:pPr algn="ctr"/>
              <a:r>
                <a:rPr lang="en-US" sz="1200" dirty="0" smtClean="0">
                  <a:solidFill>
                    <a:srgbClr val="00006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~1400 bunches</a:t>
              </a:r>
            </a:p>
            <a:p>
              <a:pPr algn="ctr"/>
              <a:r>
                <a:rPr lang="en-US" sz="1200" dirty="0" smtClean="0">
                  <a:solidFill>
                    <a:srgbClr val="00006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1.7 x 10</a:t>
              </a:r>
              <a:r>
                <a:rPr lang="en-US" sz="1200" baseline="30000" dirty="0" smtClean="0">
                  <a:solidFill>
                    <a:srgbClr val="00006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11 </a:t>
              </a:r>
              <a:r>
                <a:rPr lang="en-US" sz="1200" dirty="0" smtClean="0">
                  <a:solidFill>
                    <a:srgbClr val="00006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p/b</a:t>
              </a:r>
              <a:endParaRPr lang="en-US" sz="1200" baseline="30000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8" name="Straight Connector 37"/>
            <p:cNvCxnSpPr/>
            <p:nvPr/>
          </p:nvCxnSpPr>
          <p:spPr>
            <a:xfrm>
              <a:off x="7815082" y="2307748"/>
              <a:ext cx="838200" cy="0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738" y="522"/>
            <a:ext cx="8394262" cy="800100"/>
          </a:xfrm>
        </p:spPr>
        <p:txBody>
          <a:bodyPr/>
          <a:lstStyle/>
          <a:p>
            <a:r>
              <a:rPr lang="en-GB" dirty="0" smtClean="0"/>
              <a:t>Scrubbing for 50 ns operation</a:t>
            </a:r>
            <a:endParaRPr lang="en-GB" dirty="0"/>
          </a:p>
        </p:txBody>
      </p:sp>
      <p:sp>
        <p:nvSpPr>
          <p:cNvPr id="6" name="Down Arrow 5"/>
          <p:cNvSpPr/>
          <p:nvPr/>
        </p:nvSpPr>
        <p:spPr bwMode="auto">
          <a:xfrm rot="10800000">
            <a:off x="6684275" y="2462837"/>
            <a:ext cx="330988" cy="390088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rgbClr val="000066"/>
              </a:solidFill>
              <a:effectLst/>
              <a:latin typeface="Comic Sans MS" pitchFamily="66" charset="0"/>
            </a:endParaRPr>
          </a:p>
        </p:txBody>
      </p:sp>
      <p:sp>
        <p:nvSpPr>
          <p:cNvPr id="29" name="Down Arrow 28"/>
          <p:cNvSpPr/>
          <p:nvPr/>
        </p:nvSpPr>
        <p:spPr bwMode="auto">
          <a:xfrm>
            <a:off x="3959201" y="3153878"/>
            <a:ext cx="308460" cy="1735483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rgbClr val="000066"/>
              </a:solidFill>
              <a:effectLst/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9550" y="940200"/>
            <a:ext cx="8548595" cy="707886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2000" kern="0" dirty="0" smtClean="0">
                <a:solidFill>
                  <a:srgbClr val="000066"/>
                </a:solidFill>
                <a:latin typeface="+mn-lt"/>
              </a:rPr>
              <a:t>During the first scrubbing run for 50 ns operation, a 25 ns beam is used to condition the vacuum chamber.</a:t>
            </a:r>
          </a:p>
        </p:txBody>
      </p:sp>
    </p:spTree>
    <p:extLst>
      <p:ext uri="{BB962C8B-B14F-4D97-AF65-F5344CB8AC3E}">
        <p14:creationId xmlns:p14="http://schemas.microsoft.com/office/powerpoint/2010/main" val="320227523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1570" name="Rectangle 2"/>
          <p:cNvSpPr>
            <a:spLocks noGrp="1" noChangeArrowheads="1"/>
          </p:cNvSpPr>
          <p:nvPr>
            <p:ph type="title"/>
          </p:nvPr>
        </p:nvSpPr>
        <p:spPr>
          <a:xfrm>
            <a:off x="387352" y="1419227"/>
            <a:ext cx="8424863" cy="4067175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GB" sz="4800" dirty="0">
                <a:solidFill>
                  <a:srgbClr val="000066"/>
                </a:solidFill>
              </a:rPr>
              <a:t>What is </a:t>
            </a:r>
            <a:r>
              <a:rPr lang="en-GB" sz="4800" dirty="0" smtClean="0">
                <a:solidFill>
                  <a:srgbClr val="000066"/>
                </a:solidFill>
              </a:rPr>
              <a:t>Accelerator </a:t>
            </a:r>
            <a:r>
              <a:rPr lang="en-GB" sz="4800" dirty="0">
                <a:solidFill>
                  <a:srgbClr val="000066"/>
                </a:solidFill>
              </a:rPr>
              <a:t>P</a:t>
            </a:r>
            <a:r>
              <a:rPr lang="en-GB" sz="4800" dirty="0" smtClean="0">
                <a:solidFill>
                  <a:srgbClr val="000066"/>
                </a:solidFill>
              </a:rPr>
              <a:t>hysics </a:t>
            </a:r>
            <a:r>
              <a:rPr lang="en-GB" sz="4800" dirty="0">
                <a:solidFill>
                  <a:srgbClr val="000066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98160566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(Second) </a:t>
            </a:r>
            <a:r>
              <a:rPr lang="en-US" dirty="0"/>
              <a:t>2015 scrubbing run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 rot="16200000">
            <a:off x="-552450" y="5962650"/>
            <a:ext cx="1447800" cy="3429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24.08.2015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 rot="16200000">
            <a:off x="-2133600" y="2933700"/>
            <a:ext cx="4610100" cy="3429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fr-FR" smtClean="0"/>
              <a:t>Congrès Général SFP 2015 - Strasbourg</a:t>
            </a:r>
            <a:endParaRPr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1000335" y="4619555"/>
            <a:ext cx="1190555" cy="422455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1" y="844004"/>
            <a:ext cx="7458722" cy="4353734"/>
          </a:xfrm>
          <a:prstGeom prst="rect">
            <a:avLst/>
          </a:prstGeom>
          <a:ln>
            <a:solidFill>
              <a:srgbClr val="000066"/>
            </a:solidFill>
          </a:ln>
        </p:spPr>
      </p:pic>
      <p:sp>
        <p:nvSpPr>
          <p:cNvPr id="13" name="TextBox 12"/>
          <p:cNvSpPr txBox="1"/>
          <p:nvPr/>
        </p:nvSpPr>
        <p:spPr>
          <a:xfrm>
            <a:off x="1425209" y="841337"/>
            <a:ext cx="1369286" cy="61760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400" kern="0" dirty="0" smtClean="0">
                <a:solidFill>
                  <a:srgbClr val="0000FF"/>
                </a:solidFill>
                <a:latin typeface="+mn-lt"/>
              </a:rPr>
              <a:t>Beam1 intensity</a:t>
            </a:r>
          </a:p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400" kern="0" dirty="0" smtClean="0">
                <a:solidFill>
                  <a:srgbClr val="FF0000"/>
                </a:solidFill>
                <a:latin typeface="+mn-lt"/>
              </a:rPr>
              <a:t>Beam2 intensity</a:t>
            </a:r>
          </a:p>
        </p:txBody>
      </p:sp>
      <p:sp>
        <p:nvSpPr>
          <p:cNvPr id="14" name="Rectangle 13"/>
          <p:cNvSpPr/>
          <p:nvPr/>
        </p:nvSpPr>
        <p:spPr>
          <a:xfrm>
            <a:off x="0" y="5232645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00FF"/>
                </a:solidFill>
                <a:latin typeface="+mn-lt"/>
              </a:rPr>
              <a:t>Scrubbing </a:t>
            </a:r>
            <a:r>
              <a:rPr lang="en-GB" sz="2000" dirty="0" smtClean="0">
                <a:solidFill>
                  <a:srgbClr val="0000FF"/>
                </a:solidFill>
                <a:latin typeface="+mn-lt"/>
              </a:rPr>
              <a:t>with </a:t>
            </a:r>
            <a:r>
              <a:rPr lang="en-GB" sz="2000" dirty="0">
                <a:solidFill>
                  <a:srgbClr val="0000FF"/>
                </a:solidFill>
                <a:latin typeface="+mn-lt"/>
              </a:rPr>
              <a:t>25 ns </a:t>
            </a:r>
            <a:r>
              <a:rPr lang="en-GB" sz="2000" dirty="0" smtClean="0">
                <a:solidFill>
                  <a:srgbClr val="0000FF"/>
                </a:solidFill>
                <a:latin typeface="+mn-lt"/>
              </a:rPr>
              <a:t>beams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00FF"/>
                </a:solidFill>
                <a:latin typeface="+mn-lt"/>
              </a:rPr>
              <a:t>At </a:t>
            </a:r>
            <a:r>
              <a:rPr lang="en-GB" sz="2000" dirty="0">
                <a:solidFill>
                  <a:srgbClr val="0000FF"/>
                </a:solidFill>
                <a:latin typeface="+mn-lt"/>
              </a:rPr>
              <a:t>the </a:t>
            </a:r>
            <a:r>
              <a:rPr lang="en-GB" sz="2000" dirty="0" smtClean="0">
                <a:solidFill>
                  <a:srgbClr val="0000FF"/>
                </a:solidFill>
                <a:latin typeface="+mn-lt"/>
              </a:rPr>
              <a:t>end, machine </a:t>
            </a:r>
            <a:r>
              <a:rPr lang="en-GB" sz="2000" dirty="0">
                <a:solidFill>
                  <a:srgbClr val="0000FF"/>
                </a:solidFill>
                <a:latin typeface="+mn-lt"/>
              </a:rPr>
              <a:t>conditions were reasonable for ~1200 </a:t>
            </a:r>
            <a:r>
              <a:rPr lang="en-GB" sz="2000" dirty="0" smtClean="0">
                <a:solidFill>
                  <a:srgbClr val="0000FF"/>
                </a:solidFill>
                <a:latin typeface="+mn-lt"/>
              </a:rPr>
              <a:t>bunches </a:t>
            </a:r>
            <a:r>
              <a:rPr lang="en-GB" sz="2000" dirty="0">
                <a:solidFill>
                  <a:srgbClr val="0000FF"/>
                </a:solidFill>
                <a:latin typeface="+mn-lt"/>
              </a:rPr>
              <a:t>operation (max. possible 2800). </a:t>
            </a:r>
            <a:r>
              <a:rPr lang="en-GB" sz="2000" dirty="0" smtClean="0">
                <a:solidFill>
                  <a:srgbClr val="0000FF"/>
                </a:solidFill>
                <a:latin typeface="+mn-lt"/>
              </a:rPr>
              <a:t>Number </a:t>
            </a:r>
            <a:r>
              <a:rPr lang="en-GB" sz="2000" dirty="0">
                <a:solidFill>
                  <a:srgbClr val="0000FF"/>
                </a:solidFill>
                <a:latin typeface="+mn-lt"/>
              </a:rPr>
              <a:t>of bunches </a:t>
            </a:r>
            <a:r>
              <a:rPr lang="en-GB" sz="2000" dirty="0" smtClean="0">
                <a:solidFill>
                  <a:srgbClr val="0000FF"/>
                </a:solidFill>
                <a:latin typeface="+mn-lt"/>
              </a:rPr>
              <a:t>limited by high </a:t>
            </a:r>
            <a:r>
              <a:rPr lang="en-GB" sz="2000" dirty="0">
                <a:solidFill>
                  <a:srgbClr val="0000FF"/>
                </a:solidFill>
                <a:latin typeface="+mn-lt"/>
              </a:rPr>
              <a:t>vacuum pressures at injection on some </a:t>
            </a:r>
            <a:r>
              <a:rPr lang="en-GB" sz="2000" dirty="0" smtClean="0">
                <a:solidFill>
                  <a:srgbClr val="0000FF"/>
                </a:solidFill>
                <a:latin typeface="+mn-lt"/>
              </a:rPr>
              <a:t>absorbers and cryogenic </a:t>
            </a:r>
            <a:r>
              <a:rPr lang="en-GB" sz="2000" dirty="0">
                <a:solidFill>
                  <a:srgbClr val="0000FF"/>
                </a:solidFill>
                <a:latin typeface="+mn-lt"/>
              </a:rPr>
              <a:t>heat load </a:t>
            </a:r>
            <a:r>
              <a:rPr lang="en-GB" sz="2000" dirty="0" smtClean="0">
                <a:solidFill>
                  <a:srgbClr val="0000FF"/>
                </a:solidFill>
                <a:latin typeface="+mn-lt"/>
              </a:rPr>
              <a:t> </a:t>
            </a:r>
            <a:endParaRPr lang="en-GB" sz="2000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440367" y="3381647"/>
            <a:ext cx="2364750" cy="307777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400" kern="0" dirty="0" smtClean="0">
                <a:solidFill>
                  <a:srgbClr val="FF0000"/>
                </a:solidFill>
                <a:latin typeface="+mn-lt"/>
              </a:rPr>
              <a:t>Heat load in cryogenic system</a:t>
            </a:r>
          </a:p>
        </p:txBody>
      </p:sp>
    </p:spTree>
    <p:extLst>
      <p:ext uri="{BB962C8B-B14F-4D97-AF65-F5344CB8AC3E}">
        <p14:creationId xmlns:p14="http://schemas.microsoft.com/office/powerpoint/2010/main" val="389919348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25 ns beam quality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5014" y="926212"/>
            <a:ext cx="6634586" cy="2178938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6715" y="3355783"/>
            <a:ext cx="4254544" cy="3201580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</p:pic>
      <p:sp>
        <p:nvSpPr>
          <p:cNvPr id="8" name="TextBox 7"/>
          <p:cNvSpPr txBox="1"/>
          <p:nvPr/>
        </p:nvSpPr>
        <p:spPr>
          <a:xfrm>
            <a:off x="5489858" y="3352190"/>
            <a:ext cx="3575527" cy="318241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l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kern="0" dirty="0" smtClean="0">
                <a:solidFill>
                  <a:srgbClr val="000066"/>
                </a:solidFill>
                <a:latin typeface="+mn-lt"/>
              </a:rPr>
              <a:t>The 25 ns beams are operated with trains of 48, 72 or 144 bunches (nominal 288), the signature of electron clouds is visible:</a:t>
            </a:r>
          </a:p>
          <a:p>
            <a:pPr marL="342900" indent="-342900" algn="l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GB" i="1" kern="0" dirty="0" smtClean="0">
                <a:solidFill>
                  <a:srgbClr val="C00000"/>
                </a:solidFill>
                <a:latin typeface="+mn-lt"/>
              </a:rPr>
              <a:t>Intensity along the trains.</a:t>
            </a:r>
          </a:p>
          <a:p>
            <a:pPr marL="342900" indent="-342900" algn="l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GB" i="1" kern="0" dirty="0" smtClean="0">
                <a:solidFill>
                  <a:srgbClr val="C00000"/>
                </a:solidFill>
                <a:latin typeface="+mn-lt"/>
              </a:rPr>
              <a:t>Blown up bunches.</a:t>
            </a:r>
          </a:p>
          <a:p>
            <a:pPr algn="l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kern="0" dirty="0">
                <a:solidFill>
                  <a:srgbClr val="000066"/>
                </a:solidFill>
                <a:latin typeface="Arial"/>
              </a:rPr>
              <a:t>S</a:t>
            </a:r>
            <a:r>
              <a:rPr lang="en-GB" kern="0" dirty="0" smtClean="0">
                <a:solidFill>
                  <a:srgbClr val="000066"/>
                </a:solidFill>
                <a:latin typeface="Arial"/>
              </a:rPr>
              <a:t>crubbing </a:t>
            </a:r>
            <a:r>
              <a:rPr lang="en-GB" kern="0" dirty="0">
                <a:solidFill>
                  <a:srgbClr val="000066"/>
                </a:solidFill>
                <a:latin typeface="Arial"/>
              </a:rPr>
              <a:t>has not completely removed </a:t>
            </a:r>
            <a:r>
              <a:rPr lang="en-GB" kern="0" dirty="0" smtClean="0">
                <a:solidFill>
                  <a:srgbClr val="000066"/>
                </a:solidFill>
                <a:latin typeface="Arial"/>
              </a:rPr>
              <a:t>e-clouds. The conditioning has to continue in parallel to physics operation.</a:t>
            </a:r>
            <a:endParaRPr lang="en-GB" sz="1600" i="1" kern="0" dirty="0" smtClean="0">
              <a:solidFill>
                <a:srgbClr val="000066"/>
              </a:solidFill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9612" y="926212"/>
            <a:ext cx="838691" cy="52322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80000"/>
            </a:pPr>
            <a:r>
              <a:rPr lang="en-GB" sz="1400" b="1" kern="0" dirty="0" smtClean="0">
                <a:solidFill>
                  <a:srgbClr val="000066"/>
                </a:solidFill>
                <a:latin typeface="+mn-lt"/>
              </a:rPr>
              <a:t>Bunch</a:t>
            </a:r>
          </a:p>
          <a:p>
            <a:pPr algn="ctr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80000"/>
            </a:pPr>
            <a:r>
              <a:rPr lang="en-GB" sz="1400" b="1" kern="0" dirty="0" smtClean="0">
                <a:solidFill>
                  <a:srgbClr val="000066"/>
                </a:solidFill>
                <a:latin typeface="+mn-lt"/>
              </a:rPr>
              <a:t>intensity</a:t>
            </a:r>
          </a:p>
        </p:txBody>
      </p:sp>
      <p:cxnSp>
        <p:nvCxnSpPr>
          <p:cNvPr id="11" name="Straight Arrow Connector 10"/>
          <p:cNvCxnSpPr/>
          <p:nvPr/>
        </p:nvCxnSpPr>
        <p:spPr bwMode="auto">
          <a:xfrm flipV="1">
            <a:off x="1428379" y="926212"/>
            <a:ext cx="0" cy="184990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232939" y="2638045"/>
            <a:ext cx="1121561" cy="73866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80000"/>
            </a:pPr>
            <a:r>
              <a:rPr lang="en-GB" sz="1400" b="1" kern="0" dirty="0" smtClean="0">
                <a:solidFill>
                  <a:srgbClr val="000066"/>
                </a:solidFill>
                <a:latin typeface="+mn-lt"/>
              </a:rPr>
              <a:t>Bunch emittance (</a:t>
            </a:r>
            <a:r>
              <a:rPr lang="en-GB" sz="1400" b="1" kern="0" dirty="0" smtClean="0">
                <a:solidFill>
                  <a:srgbClr val="000066"/>
                </a:solidFill>
                <a:latin typeface="Symbol" panose="05050102010706020507" pitchFamily="18" charset="2"/>
              </a:rPr>
              <a:t>m</a:t>
            </a:r>
            <a:r>
              <a:rPr lang="en-GB" sz="1400" b="1" kern="0" dirty="0" smtClean="0">
                <a:solidFill>
                  <a:srgbClr val="000066"/>
                </a:solidFill>
                <a:latin typeface="+mn-lt"/>
              </a:rPr>
              <a:t>m)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053525" y="2291518"/>
            <a:ext cx="1715534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400" b="1" kern="0" dirty="0" smtClean="0">
                <a:solidFill>
                  <a:srgbClr val="000066"/>
                </a:solidFill>
                <a:latin typeface="+mn-lt"/>
              </a:rPr>
              <a:t>Trains of 72 bunches</a:t>
            </a:r>
          </a:p>
        </p:txBody>
      </p:sp>
    </p:spTree>
    <p:extLst>
      <p:ext uri="{BB962C8B-B14F-4D97-AF65-F5344CB8AC3E}">
        <p14:creationId xmlns:p14="http://schemas.microsoft.com/office/powerpoint/2010/main" val="427654466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UFOs at LHC </a:t>
            </a:r>
            <a:endParaRPr lang="de-DE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1782" y="3153922"/>
            <a:ext cx="2705877" cy="20308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540883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Surprising ‘Unidentified </a:t>
            </a:r>
            <a:r>
              <a:rPr lang="en-GB" dirty="0"/>
              <a:t>Falling </a:t>
            </a:r>
            <a:r>
              <a:rPr lang="en-GB" dirty="0" smtClean="0"/>
              <a:t>Objects’</a:t>
            </a:r>
            <a:endParaRPr lang="de-DE" dirty="0"/>
          </a:p>
        </p:txBody>
      </p:sp>
      <p:sp>
        <p:nvSpPr>
          <p:cNvPr id="18" name="Content Placeholder 2"/>
          <p:cNvSpPr txBox="1">
            <a:spLocks/>
          </p:cNvSpPr>
          <p:nvPr/>
        </p:nvSpPr>
        <p:spPr bwMode="auto">
          <a:xfrm>
            <a:off x="185351" y="817461"/>
            <a:ext cx="4924319" cy="2786874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88900" indent="0">
              <a:buClr>
                <a:schemeClr val="tx1"/>
              </a:buClr>
              <a:buSzPct val="90000"/>
              <a:buNone/>
            </a:pPr>
            <a:r>
              <a:rPr lang="en-US" dirty="0" smtClean="0">
                <a:solidFill>
                  <a:srgbClr val="000066"/>
                </a:solidFill>
              </a:rPr>
              <a:t>Very fast localized beam losses are observed when the LHC beam intensity is increased.</a:t>
            </a:r>
            <a:endParaRPr lang="en-GB" dirty="0" smtClean="0">
              <a:solidFill>
                <a:srgbClr val="000066"/>
              </a:solidFill>
            </a:endParaRPr>
          </a:p>
          <a:p>
            <a:pPr marL="92075" indent="-92075">
              <a:buClr>
                <a:schemeClr val="tx1"/>
              </a:buClr>
              <a:buSzPct val="90000"/>
              <a:buFont typeface="Arial" pitchFamily="34" charset="0"/>
              <a:buChar char="•"/>
            </a:pPr>
            <a:r>
              <a:rPr lang="en-GB" dirty="0" smtClean="0">
                <a:solidFill>
                  <a:srgbClr val="000066"/>
                </a:solidFill>
              </a:rPr>
              <a:t>The beam losses were traced to </a:t>
            </a:r>
            <a:r>
              <a:rPr lang="en-GB" b="1" dirty="0" smtClean="0">
                <a:solidFill>
                  <a:srgbClr val="000066"/>
                </a:solidFill>
              </a:rPr>
              <a:t>dust particles entering into the beam</a:t>
            </a:r>
            <a:r>
              <a:rPr lang="en-GB" dirty="0" smtClean="0">
                <a:solidFill>
                  <a:srgbClr val="000066"/>
                </a:solidFill>
              </a:rPr>
              <a:t> – ‘</a:t>
            </a:r>
            <a:r>
              <a:rPr lang="en-GB" b="1" dirty="0" smtClean="0">
                <a:solidFill>
                  <a:srgbClr val="000066"/>
                </a:solidFill>
              </a:rPr>
              <a:t>UFO</a:t>
            </a:r>
            <a:r>
              <a:rPr lang="en-GB" dirty="0" smtClean="0">
                <a:solidFill>
                  <a:srgbClr val="000066"/>
                </a:solidFill>
              </a:rPr>
              <a:t>’.</a:t>
            </a:r>
          </a:p>
          <a:p>
            <a:pPr marL="92075" indent="-92075">
              <a:buClr>
                <a:schemeClr val="tx1"/>
              </a:buClr>
              <a:buSzPct val="90000"/>
              <a:buFont typeface="Arial" pitchFamily="34" charset="0"/>
              <a:buChar char="•"/>
            </a:pPr>
            <a:r>
              <a:rPr lang="en-GB" b="1" dirty="0">
                <a:solidFill>
                  <a:srgbClr val="000066"/>
                </a:solidFill>
              </a:rPr>
              <a:t>L</a:t>
            </a:r>
            <a:r>
              <a:rPr lang="en-GB" b="1" dirty="0" smtClean="0">
                <a:solidFill>
                  <a:srgbClr val="000066"/>
                </a:solidFill>
              </a:rPr>
              <a:t>osses too high</a:t>
            </a:r>
            <a:r>
              <a:rPr lang="en-GB" dirty="0">
                <a:solidFill>
                  <a:srgbClr val="000066"/>
                </a:solidFill>
              </a:rPr>
              <a:t> </a:t>
            </a:r>
            <a:r>
              <a:rPr lang="en-GB" dirty="0" smtClean="0">
                <a:solidFill>
                  <a:srgbClr val="000066"/>
                </a:solidFill>
              </a:rPr>
              <a:t>=&gt; beams dumped to avoid a quench, but sometimes magnets quench</a:t>
            </a:r>
          </a:p>
          <a:p>
            <a:pPr marL="92075" indent="-92075">
              <a:buClr>
                <a:schemeClr val="tx1"/>
              </a:buClr>
              <a:buSzPct val="90000"/>
              <a:buFont typeface="Arial" pitchFamily="34" charset="0"/>
              <a:buChar char="•"/>
            </a:pPr>
            <a:r>
              <a:rPr lang="en-GB" sz="1800" dirty="0" smtClean="0">
                <a:solidFill>
                  <a:srgbClr val="000066"/>
                </a:solidFill>
              </a:rPr>
              <a:t>2015: </a:t>
            </a:r>
            <a:r>
              <a:rPr lang="en-GB" sz="1800" b="1" dirty="0" smtClean="0">
                <a:solidFill>
                  <a:srgbClr val="000066"/>
                </a:solidFill>
              </a:rPr>
              <a:t>2 </a:t>
            </a:r>
            <a:r>
              <a:rPr lang="en-GB" sz="1800" b="1" dirty="0">
                <a:solidFill>
                  <a:srgbClr val="000066"/>
                </a:solidFill>
              </a:rPr>
              <a:t>UFO quenches </a:t>
            </a:r>
            <a:r>
              <a:rPr lang="en-GB" sz="1800" dirty="0">
                <a:solidFill>
                  <a:srgbClr val="000066"/>
                </a:solidFill>
              </a:rPr>
              <a:t>(vs. </a:t>
            </a:r>
            <a:r>
              <a:rPr lang="en-GB" sz="1800" b="1" dirty="0" smtClean="0">
                <a:solidFill>
                  <a:srgbClr val="000066"/>
                </a:solidFill>
              </a:rPr>
              <a:t>&gt;10 </a:t>
            </a:r>
            <a:r>
              <a:rPr lang="en-GB" sz="1800" b="1" dirty="0">
                <a:solidFill>
                  <a:srgbClr val="000066"/>
                </a:solidFill>
              </a:rPr>
              <a:t>beam dumps</a:t>
            </a:r>
            <a:r>
              <a:rPr lang="en-GB" sz="1800" dirty="0">
                <a:solidFill>
                  <a:srgbClr val="000066"/>
                </a:solidFill>
              </a:rPr>
              <a:t> due to UFOs in the arc + 2 in </a:t>
            </a:r>
            <a:r>
              <a:rPr lang="en-GB" sz="1800" dirty="0" smtClean="0">
                <a:solidFill>
                  <a:srgbClr val="000066"/>
                </a:solidFill>
              </a:rPr>
              <a:t>LSS)</a:t>
            </a:r>
          </a:p>
          <a:p>
            <a:pPr marL="92075" indent="-92075">
              <a:buClr>
                <a:schemeClr val="tx1"/>
              </a:buClr>
              <a:buSzPct val="90000"/>
              <a:buFont typeface="Arial" pitchFamily="34" charset="0"/>
              <a:buChar char="•"/>
            </a:pPr>
            <a:r>
              <a:rPr lang="en-US" dirty="0">
                <a:solidFill>
                  <a:srgbClr val="000066"/>
                </a:solidFill>
              </a:rPr>
              <a:t>C</a:t>
            </a:r>
            <a:r>
              <a:rPr lang="en-US" sz="1800" dirty="0" smtClean="0">
                <a:solidFill>
                  <a:srgbClr val="000066"/>
                </a:solidFill>
              </a:rPr>
              <a:t>onditioning </a:t>
            </a:r>
            <a:r>
              <a:rPr lang="en-US" sz="1800" dirty="0">
                <a:solidFill>
                  <a:srgbClr val="000066"/>
                </a:solidFill>
              </a:rPr>
              <a:t>of the </a:t>
            </a:r>
            <a:r>
              <a:rPr lang="en-US" sz="1800" dirty="0" smtClean="0">
                <a:solidFill>
                  <a:srgbClr val="000066"/>
                </a:solidFill>
              </a:rPr>
              <a:t>UFO-rate expected</a:t>
            </a:r>
            <a:endParaRPr lang="en-US" sz="1800" dirty="0">
              <a:solidFill>
                <a:srgbClr val="000066"/>
              </a:solidFill>
            </a:endParaRPr>
          </a:p>
        </p:txBody>
      </p:sp>
      <p:grpSp>
        <p:nvGrpSpPr>
          <p:cNvPr id="21" name="Gruppieren 32"/>
          <p:cNvGrpSpPr/>
          <p:nvPr/>
        </p:nvGrpSpPr>
        <p:grpSpPr>
          <a:xfrm>
            <a:off x="6185385" y="1740446"/>
            <a:ext cx="2880000" cy="2160000"/>
            <a:chOff x="5745830" y="1419635"/>
            <a:chExt cx="2880000" cy="2160000"/>
          </a:xfrm>
        </p:grpSpPr>
        <p:pic>
          <p:nvPicPr>
            <p:cNvPr id="22" name="Picture 18" descr="Filtre6-distrib-200x-1.tif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45830" y="1419635"/>
              <a:ext cx="2880000" cy="2160000"/>
            </a:xfrm>
            <a:prstGeom prst="rect">
              <a:avLst/>
            </a:prstGeom>
            <a:ln w="25400">
              <a:solidFill>
                <a:schemeClr val="tx2"/>
              </a:solidFill>
            </a:ln>
          </p:spPr>
        </p:pic>
        <p:grpSp>
          <p:nvGrpSpPr>
            <p:cNvPr id="23" name="Gruppieren 31"/>
            <p:cNvGrpSpPr/>
            <p:nvPr/>
          </p:nvGrpSpPr>
          <p:grpSpPr>
            <a:xfrm>
              <a:off x="6125933" y="1513937"/>
              <a:ext cx="756024" cy="369543"/>
              <a:chOff x="6125933" y="1513937"/>
              <a:chExt cx="756024" cy="369543"/>
            </a:xfrm>
            <a:solidFill>
              <a:schemeClr val="bg1">
                <a:alpha val="50000"/>
              </a:schemeClr>
            </a:solidFill>
          </p:grpSpPr>
          <p:sp>
            <p:nvSpPr>
              <p:cNvPr id="24" name="Textfeld 30"/>
              <p:cNvSpPr txBox="1"/>
              <p:nvPr/>
            </p:nvSpPr>
            <p:spPr>
              <a:xfrm>
                <a:off x="6125933" y="1513937"/>
                <a:ext cx="756024" cy="36954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rtlCol="0" anchor="b">
                <a:noAutofit/>
              </a:bodyPr>
              <a:lstStyle/>
              <a:p>
                <a:pPr algn="ctr"/>
                <a:r>
                  <a:rPr lang="de-DE" sz="1600" b="1" dirty="0">
                    <a:solidFill>
                      <a:srgbClr val="FFFF00"/>
                    </a:solidFill>
                  </a:rPr>
                  <a:t>100µm</a:t>
                </a:r>
              </a:p>
            </p:txBody>
          </p:sp>
          <p:cxnSp>
            <p:nvCxnSpPr>
              <p:cNvPr id="25" name="Gerade Verbindung 27"/>
              <p:cNvCxnSpPr/>
              <p:nvPr/>
            </p:nvCxnSpPr>
            <p:spPr bwMode="auto">
              <a:xfrm>
                <a:off x="6237300" y="1537835"/>
                <a:ext cx="511518" cy="0"/>
              </a:xfrm>
              <a:prstGeom prst="line">
                <a:avLst/>
              </a:prstGeom>
              <a:grpFill/>
              <a:ln w="25400" cap="flat" cmpd="sng" algn="ctr">
                <a:solidFill>
                  <a:srgbClr val="FFFF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</p:grpSp>
      <p:grpSp>
        <p:nvGrpSpPr>
          <p:cNvPr id="26" name="Gruppieren 5"/>
          <p:cNvGrpSpPr/>
          <p:nvPr/>
        </p:nvGrpSpPr>
        <p:grpSpPr>
          <a:xfrm>
            <a:off x="6731658" y="2398890"/>
            <a:ext cx="2333727" cy="1742131"/>
            <a:chOff x="6115047" y="3391647"/>
            <a:chExt cx="2333727" cy="1742131"/>
          </a:xfrm>
        </p:grpSpPr>
        <p:pic>
          <p:nvPicPr>
            <p:cNvPr id="27" name="Picture 12" descr="10-1500x-6.tif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25933" y="3391647"/>
              <a:ext cx="2322841" cy="1742131"/>
            </a:xfrm>
            <a:prstGeom prst="rect">
              <a:avLst/>
            </a:prstGeom>
            <a:ln w="25400">
              <a:solidFill>
                <a:schemeClr val="tx2"/>
              </a:solidFill>
            </a:ln>
          </p:spPr>
        </p:pic>
        <p:sp>
          <p:nvSpPr>
            <p:cNvPr id="28" name="Textfeld 34"/>
            <p:cNvSpPr txBox="1"/>
            <p:nvPr/>
          </p:nvSpPr>
          <p:spPr>
            <a:xfrm>
              <a:off x="6115047" y="3394864"/>
              <a:ext cx="756024" cy="369543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noAutofit/>
            </a:bodyPr>
            <a:lstStyle/>
            <a:p>
              <a:pPr algn="ctr"/>
              <a:r>
                <a:rPr lang="de-DE" sz="1600" b="1" dirty="0">
                  <a:solidFill>
                    <a:srgbClr val="FFFF00"/>
                  </a:solidFill>
                </a:rPr>
                <a:t>10µm</a:t>
              </a:r>
            </a:p>
          </p:txBody>
        </p:sp>
        <p:cxnSp>
          <p:nvCxnSpPr>
            <p:cNvPr id="29" name="Gerade Verbindung 35"/>
            <p:cNvCxnSpPr/>
            <p:nvPr/>
          </p:nvCxnSpPr>
          <p:spPr bwMode="auto">
            <a:xfrm>
              <a:off x="6293816" y="3491267"/>
              <a:ext cx="303046" cy="0"/>
            </a:xfrm>
            <a:prstGeom prst="line">
              <a:avLst/>
            </a:prstGeom>
            <a:solidFill>
              <a:schemeClr val="bg1">
                <a:alpha val="50000"/>
              </a:schemeClr>
            </a:solidFill>
            <a:ln w="254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3" name="TextBox 2"/>
          <p:cNvSpPr txBox="1"/>
          <p:nvPr/>
        </p:nvSpPr>
        <p:spPr>
          <a:xfrm>
            <a:off x="5297419" y="817462"/>
            <a:ext cx="3767966" cy="923330"/>
          </a:xfrm>
          <a:prstGeom prst="rect">
            <a:avLst/>
          </a:prstGeom>
          <a:solidFill>
            <a:srgbClr val="FFFF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kern="0" dirty="0">
                <a:solidFill>
                  <a:srgbClr val="0000FF"/>
                </a:solidFill>
                <a:latin typeface="+mn-lt"/>
              </a:rPr>
              <a:t>In one accelerator component UFOs were traced to Aluminum oxide particles.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51190" y="3808476"/>
            <a:ext cx="6034195" cy="2894288"/>
            <a:chOff x="151190" y="3808476"/>
            <a:chExt cx="6034195" cy="2894288"/>
          </a:xfrm>
        </p:grpSpPr>
        <p:pic>
          <p:nvPicPr>
            <p:cNvPr id="30" name="Picture 29" descr="C:\Users\Tobias Bär\Desktop\Bild1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1190" y="3808476"/>
              <a:ext cx="6034195" cy="28942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32" name="Group 31"/>
            <p:cNvGrpSpPr/>
            <p:nvPr/>
          </p:nvGrpSpPr>
          <p:grpSpPr>
            <a:xfrm>
              <a:off x="1555146" y="6189582"/>
              <a:ext cx="4284326" cy="338554"/>
              <a:chOff x="1614815" y="6408530"/>
              <a:chExt cx="6029585" cy="462901"/>
            </a:xfrm>
          </p:grpSpPr>
          <p:sp>
            <p:nvSpPr>
              <p:cNvPr id="33" name="Rectangle 32"/>
              <p:cNvSpPr/>
              <p:nvPr/>
            </p:nvSpPr>
            <p:spPr bwMode="auto">
              <a:xfrm>
                <a:off x="1614815" y="6462996"/>
                <a:ext cx="6029585" cy="268834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l"/>
                <a:endParaRPr lang="en-GB" dirty="0">
                  <a:latin typeface="Comic Sans MS" pitchFamily="66" charset="0"/>
                </a:endParaRPr>
              </a:p>
            </p:txBody>
          </p:sp>
          <p:cxnSp>
            <p:nvCxnSpPr>
              <p:cNvPr id="34" name="Straight Arrow Connector 33"/>
              <p:cNvCxnSpPr/>
              <p:nvPr/>
            </p:nvCxnSpPr>
            <p:spPr bwMode="auto">
              <a:xfrm>
                <a:off x="1998865" y="6597413"/>
                <a:ext cx="4685410" cy="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000066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</p:cxnSp>
          <p:sp>
            <p:nvSpPr>
              <p:cNvPr id="35" name="TextBox 34"/>
              <p:cNvSpPr txBox="1"/>
              <p:nvPr/>
            </p:nvSpPr>
            <p:spPr>
              <a:xfrm>
                <a:off x="6939527" y="6408530"/>
                <a:ext cx="680058" cy="46290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ct val="20000"/>
                  </a:spcBef>
                  <a:spcAft>
                    <a:spcPts val="400"/>
                  </a:spcAft>
                  <a:buClr>
                    <a:srgbClr val="0000FF"/>
                  </a:buClr>
                  <a:buSzPct val="80000"/>
                </a:pPr>
                <a:r>
                  <a:rPr lang="en-US" sz="1600" b="1" kern="0" dirty="0">
                    <a:solidFill>
                      <a:srgbClr val="000066"/>
                    </a:solidFill>
                    <a:latin typeface="+mn-lt"/>
                  </a:rPr>
                  <a:t>time</a:t>
                </a:r>
                <a:endParaRPr lang="en-GB" sz="1600" b="1" kern="0" dirty="0">
                  <a:solidFill>
                    <a:srgbClr val="000066"/>
                  </a:solidFill>
                  <a:latin typeface="+mn-lt"/>
                </a:endParaRPr>
              </a:p>
            </p:txBody>
          </p:sp>
        </p:grpSp>
      </p:grpSp>
      <p:sp>
        <p:nvSpPr>
          <p:cNvPr id="36" name="TextBox 35"/>
          <p:cNvSpPr txBox="1"/>
          <p:nvPr/>
        </p:nvSpPr>
        <p:spPr>
          <a:xfrm>
            <a:off x="575132" y="3923691"/>
            <a:ext cx="1127407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1600" b="1" kern="0" dirty="0">
                <a:latin typeface="+mn-lt"/>
              </a:rPr>
              <a:t>Rate (/hour)</a:t>
            </a:r>
            <a:endParaRPr lang="en-GB" sz="1600" b="1" kern="0" dirty="0">
              <a:latin typeface="+mn-lt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5821840" y="3565770"/>
            <a:ext cx="3533676" cy="2893660"/>
            <a:chOff x="5800544" y="3582620"/>
            <a:chExt cx="3533676" cy="2893660"/>
          </a:xfrm>
        </p:grpSpPr>
        <p:pic>
          <p:nvPicPr>
            <p:cNvPr id="37" name="Picture 36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00544" y="3826023"/>
              <a:ext cx="3533676" cy="2650257"/>
            </a:xfrm>
            <a:prstGeom prst="rect">
              <a:avLst/>
            </a:prstGeom>
          </p:spPr>
        </p:pic>
        <p:sp>
          <p:nvSpPr>
            <p:cNvPr id="38" name="TextBox 37"/>
            <p:cNvSpPr txBox="1"/>
            <p:nvPr/>
          </p:nvSpPr>
          <p:spPr>
            <a:xfrm>
              <a:off x="7405018" y="3582620"/>
              <a:ext cx="1463862" cy="3385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GB" sz="1600" b="1" kern="0" dirty="0" smtClean="0">
                  <a:solidFill>
                    <a:srgbClr val="000066"/>
                  </a:solidFill>
                  <a:latin typeface="+mn-lt"/>
                </a:rPr>
                <a:t>25ns scrubbing</a:t>
              </a:r>
            </a:p>
          </p:txBody>
        </p:sp>
        <p:sp>
          <p:nvSpPr>
            <p:cNvPr id="39" name="Down Arrow 38"/>
            <p:cNvSpPr/>
            <p:nvPr/>
          </p:nvSpPr>
          <p:spPr bwMode="auto">
            <a:xfrm>
              <a:off x="8105260" y="3964267"/>
              <a:ext cx="153620" cy="1134506"/>
            </a:xfrm>
            <a:prstGeom prst="down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0750228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2524" y="980398"/>
            <a:ext cx="7580952" cy="544761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2015 </a:t>
            </a:r>
            <a:r>
              <a:rPr lang="de-CH" dirty="0" err="1"/>
              <a:t>O</a:t>
            </a:r>
            <a:r>
              <a:rPr lang="de-CH" dirty="0" err="1" smtClean="0"/>
              <a:t>verview</a:t>
            </a:r>
            <a:r>
              <a:rPr lang="de-CH" dirty="0" smtClean="0"/>
              <a:t> </a:t>
            </a:r>
            <a:endParaRPr lang="en-GB" dirty="0"/>
          </a:p>
        </p:txBody>
      </p:sp>
      <p:sp>
        <p:nvSpPr>
          <p:cNvPr id="5" name="AutoShape 2" descr="https://atlas.web.cern.ch/Atlas/GROUPS/DATAPREPARATION/PublicPlots/2015/DataSummary/figs/sumLumiByDay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" name="Rectangle 6"/>
          <p:cNvSpPr/>
          <p:nvPr/>
        </p:nvSpPr>
        <p:spPr bwMode="auto">
          <a:xfrm rot="16200000">
            <a:off x="2383660" y="3725662"/>
            <a:ext cx="2032986" cy="53266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  <a:extLst/>
        </p:spPr>
        <p:txBody>
          <a:bodyPr wrap="none" rtlCol="0" anchor="ctr"/>
          <a:lstStyle/>
          <a:p>
            <a:pPr algn="ctr" eaLnBrk="0" hangingPunct="0"/>
            <a:r>
              <a:rPr lang="de-CH" dirty="0" smtClean="0">
                <a:solidFill>
                  <a:srgbClr val="000066"/>
                </a:solidFill>
                <a:latin typeface="+mn-lt"/>
              </a:rPr>
              <a:t>50 </a:t>
            </a:r>
            <a:r>
              <a:rPr lang="de-CH" dirty="0" err="1" smtClean="0">
                <a:solidFill>
                  <a:srgbClr val="000066"/>
                </a:solidFill>
                <a:latin typeface="+mn-lt"/>
              </a:rPr>
              <a:t>ns</a:t>
            </a:r>
            <a:r>
              <a:rPr lang="de-CH" dirty="0" smtClean="0">
                <a:solidFill>
                  <a:srgbClr val="000066"/>
                </a:solidFill>
                <a:latin typeface="+mn-lt"/>
              </a:rPr>
              <a:t> </a:t>
            </a:r>
            <a:r>
              <a:rPr lang="de-CH" dirty="0" err="1" smtClean="0">
                <a:solidFill>
                  <a:srgbClr val="000066"/>
                </a:solidFill>
                <a:latin typeface="+mn-lt"/>
              </a:rPr>
              <a:t>scrubbing</a:t>
            </a:r>
            <a:r>
              <a:rPr lang="de-CH" dirty="0" smtClean="0">
                <a:solidFill>
                  <a:srgbClr val="000066"/>
                </a:solidFill>
                <a:latin typeface="+mn-lt"/>
              </a:rPr>
              <a:t> </a:t>
            </a:r>
            <a:r>
              <a:rPr lang="de-CH" dirty="0" err="1" smtClean="0">
                <a:solidFill>
                  <a:srgbClr val="000066"/>
                </a:solidFill>
                <a:latin typeface="+mn-lt"/>
              </a:rPr>
              <a:t>run</a:t>
            </a:r>
            <a:endParaRPr lang="en-GB" dirty="0">
              <a:solidFill>
                <a:srgbClr val="000066"/>
              </a:solidFill>
              <a:latin typeface="+mn-lt"/>
            </a:endParaRPr>
          </a:p>
        </p:txBody>
      </p:sp>
      <p:sp>
        <p:nvSpPr>
          <p:cNvPr id="8" name="Rectangle 7"/>
          <p:cNvSpPr/>
          <p:nvPr/>
        </p:nvSpPr>
        <p:spPr bwMode="auto">
          <a:xfrm rot="16200000">
            <a:off x="4071890" y="3743417"/>
            <a:ext cx="2032986" cy="53266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  <a:extLst/>
        </p:spPr>
        <p:txBody>
          <a:bodyPr wrap="none" rtlCol="0" anchor="ctr"/>
          <a:lstStyle/>
          <a:p>
            <a:pPr algn="ctr" eaLnBrk="0" hangingPunct="0"/>
            <a:r>
              <a:rPr lang="de-CH" dirty="0" smtClean="0">
                <a:solidFill>
                  <a:srgbClr val="000066"/>
                </a:solidFill>
                <a:latin typeface="+mn-lt"/>
              </a:rPr>
              <a:t>25 </a:t>
            </a:r>
            <a:r>
              <a:rPr lang="de-CH" dirty="0" err="1" smtClean="0">
                <a:solidFill>
                  <a:srgbClr val="000066"/>
                </a:solidFill>
                <a:latin typeface="+mn-lt"/>
              </a:rPr>
              <a:t>ns</a:t>
            </a:r>
            <a:r>
              <a:rPr lang="de-CH" dirty="0" smtClean="0">
                <a:solidFill>
                  <a:srgbClr val="000066"/>
                </a:solidFill>
                <a:latin typeface="+mn-lt"/>
              </a:rPr>
              <a:t> </a:t>
            </a:r>
            <a:r>
              <a:rPr lang="de-CH" dirty="0" err="1" smtClean="0">
                <a:solidFill>
                  <a:srgbClr val="000066"/>
                </a:solidFill>
                <a:latin typeface="+mn-lt"/>
              </a:rPr>
              <a:t>scrubbing</a:t>
            </a:r>
            <a:r>
              <a:rPr lang="de-CH" dirty="0" smtClean="0">
                <a:solidFill>
                  <a:srgbClr val="000066"/>
                </a:solidFill>
                <a:latin typeface="+mn-lt"/>
              </a:rPr>
              <a:t> </a:t>
            </a:r>
            <a:r>
              <a:rPr lang="de-CH" dirty="0" err="1" smtClean="0">
                <a:solidFill>
                  <a:srgbClr val="000066"/>
                </a:solidFill>
                <a:latin typeface="+mn-lt"/>
              </a:rPr>
              <a:t>run</a:t>
            </a:r>
            <a:endParaRPr lang="en-GB" dirty="0">
              <a:solidFill>
                <a:srgbClr val="000066"/>
              </a:solidFill>
              <a:latin typeface="+mn-lt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3787068" y="2993254"/>
            <a:ext cx="914400" cy="435746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rtlCol="0" anchor="ctr"/>
          <a:lstStyle/>
          <a:p>
            <a:pPr algn="ctr" eaLnBrk="0" hangingPunct="0"/>
            <a:r>
              <a:rPr lang="de-CH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 </a:t>
            </a:r>
            <a:r>
              <a:rPr lang="de-CH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ns</a:t>
            </a:r>
            <a:endParaRPr lang="en-GB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5619287" y="2993254"/>
            <a:ext cx="914400" cy="42317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rtlCol="0" anchor="ctr"/>
          <a:lstStyle/>
          <a:p>
            <a:pPr algn="ctr" eaLnBrk="0" hangingPunct="0"/>
            <a:r>
              <a:rPr lang="de-CH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 </a:t>
            </a:r>
            <a:r>
              <a:rPr lang="de-CH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ns</a:t>
            </a:r>
            <a:endParaRPr lang="en-GB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596102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2015 </a:t>
            </a:r>
            <a:r>
              <a:rPr lang="de-CH" dirty="0" err="1"/>
              <a:t>O</a:t>
            </a:r>
            <a:r>
              <a:rPr lang="de-CH" dirty="0" err="1" smtClean="0"/>
              <a:t>verview</a:t>
            </a:r>
            <a:r>
              <a:rPr lang="de-CH" dirty="0" smtClean="0"/>
              <a:t> </a:t>
            </a:r>
            <a:endParaRPr lang="en-GB" dirty="0"/>
          </a:p>
        </p:txBody>
      </p:sp>
      <p:sp>
        <p:nvSpPr>
          <p:cNvPr id="5" name="AutoShape 2" descr="https://atlas.web.cern.ch/Atlas/GROUPS/DATAPREPARATION/PublicPlots/2015/DataSummary/figs/sumLumiByDay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736156"/>
            <a:ext cx="8007322" cy="575400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 bwMode="auto">
          <a:xfrm rot="16200000">
            <a:off x="2392537" y="4097044"/>
            <a:ext cx="2032986" cy="53266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  <a:extLst/>
        </p:spPr>
        <p:txBody>
          <a:bodyPr wrap="none" rtlCol="0" anchor="ctr"/>
          <a:lstStyle/>
          <a:p>
            <a:pPr algn="ctr" eaLnBrk="0" hangingPunct="0"/>
            <a:r>
              <a:rPr lang="de-CH" dirty="0" smtClean="0">
                <a:solidFill>
                  <a:srgbClr val="C00000"/>
                </a:solidFill>
                <a:latin typeface="+mn-lt"/>
              </a:rPr>
              <a:t>50 ns scrubbing run</a:t>
            </a:r>
            <a:endParaRPr lang="en-GB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8" name="Rectangle 7"/>
          <p:cNvSpPr/>
          <p:nvPr/>
        </p:nvSpPr>
        <p:spPr bwMode="auto">
          <a:xfrm rot="16200000">
            <a:off x="4302716" y="3743417"/>
            <a:ext cx="2032986" cy="53266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  <a:extLst/>
        </p:spPr>
        <p:txBody>
          <a:bodyPr wrap="none" rtlCol="0" anchor="ctr"/>
          <a:lstStyle/>
          <a:p>
            <a:pPr algn="ctr" eaLnBrk="0" hangingPunct="0"/>
            <a:r>
              <a:rPr lang="de-CH" dirty="0" smtClean="0">
                <a:solidFill>
                  <a:srgbClr val="C00000"/>
                </a:solidFill>
                <a:latin typeface="+mn-lt"/>
              </a:rPr>
              <a:t>25 ns scrubbing run</a:t>
            </a:r>
            <a:endParaRPr lang="en-GB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3906920" y="4039340"/>
            <a:ext cx="914400" cy="64511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rtlCol="0" anchor="ctr"/>
          <a:lstStyle/>
          <a:p>
            <a:pPr algn="ctr" eaLnBrk="0" hangingPunct="0"/>
            <a:r>
              <a:rPr lang="de-CH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 </a:t>
            </a:r>
            <a:r>
              <a:rPr lang="de-CH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ns</a:t>
            </a:r>
            <a:endParaRPr lang="en-GB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5864969" y="4052840"/>
            <a:ext cx="914400" cy="64511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rtlCol="0" anchor="ctr"/>
          <a:lstStyle/>
          <a:p>
            <a:pPr algn="ctr" eaLnBrk="0" hangingPunct="0"/>
            <a:r>
              <a:rPr lang="de-CH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 ns</a:t>
            </a:r>
            <a:endParaRPr lang="en-GB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090606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Run 1 versus Run 2 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543149" y="817460"/>
            <a:ext cx="8265285" cy="112851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2000" kern="0" dirty="0" smtClean="0">
                <a:solidFill>
                  <a:srgbClr val="000066"/>
                </a:solidFill>
                <a:latin typeface="+mn-lt"/>
              </a:rPr>
              <a:t>The start-up of Run 2 was faster then for Run 1, but we are still far from the Run 1 performance. We are still in the learning phase for 25 ns.</a:t>
            </a:r>
          </a:p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2000" i="1" kern="0" dirty="0" smtClean="0">
                <a:solidFill>
                  <a:srgbClr val="000066"/>
                </a:solidFill>
                <a:latin typeface="Arial"/>
                <a:sym typeface="Wingdings" panose="05000000000000000000" pitchFamily="2" charset="2"/>
              </a:rPr>
              <a:t>	Operation </a:t>
            </a:r>
            <a:r>
              <a:rPr lang="en-GB" sz="2000" i="1" kern="0" dirty="0">
                <a:solidFill>
                  <a:srgbClr val="000066"/>
                </a:solidFill>
                <a:latin typeface="Arial"/>
                <a:sym typeface="Wingdings" panose="05000000000000000000" pitchFamily="2" charset="2"/>
              </a:rPr>
              <a:t>with </a:t>
            </a:r>
            <a:r>
              <a:rPr lang="en-GB" sz="2000" i="1" kern="0" dirty="0" smtClean="0">
                <a:solidFill>
                  <a:srgbClr val="000066"/>
                </a:solidFill>
                <a:latin typeface="Arial"/>
                <a:sym typeface="Wingdings" panose="05000000000000000000" pitchFamily="2" charset="2"/>
              </a:rPr>
              <a:t>50 ns </a:t>
            </a:r>
            <a:r>
              <a:rPr lang="en-GB" sz="2000" i="1" kern="0" dirty="0">
                <a:solidFill>
                  <a:srgbClr val="000066"/>
                </a:solidFill>
                <a:latin typeface="Arial"/>
                <a:sym typeface="Wingdings" panose="05000000000000000000" pitchFamily="2" charset="2"/>
              </a:rPr>
              <a:t>beams </a:t>
            </a:r>
            <a:r>
              <a:rPr lang="en-GB" sz="2000" i="1" kern="0" dirty="0" smtClean="0">
                <a:solidFill>
                  <a:srgbClr val="000066"/>
                </a:solidFill>
                <a:latin typeface="Arial"/>
                <a:sym typeface="Wingdings" panose="05000000000000000000" pitchFamily="2" charset="2"/>
              </a:rPr>
              <a:t>is easier !</a:t>
            </a:r>
            <a:endParaRPr lang="en-GB" sz="2000" kern="0" dirty="0" smtClean="0">
              <a:solidFill>
                <a:srgbClr val="000066"/>
              </a:solidFill>
              <a:latin typeface="+mn-lt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2883" y="2116502"/>
            <a:ext cx="7421017" cy="4131095"/>
          </a:xfrm>
          <a:prstGeom prst="rect">
            <a:avLst/>
          </a:prstGeom>
          <a:ln>
            <a:solidFill>
              <a:srgbClr val="000066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  <p:extLst>
      <p:ext uri="{BB962C8B-B14F-4D97-AF65-F5344CB8AC3E}">
        <p14:creationId xmlns:p14="http://schemas.microsoft.com/office/powerpoint/2010/main" val="301622958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Luminosity projections</a:t>
            </a:r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5283669"/>
              </p:ext>
            </p:extLst>
          </p:nvPr>
        </p:nvGraphicFramePr>
        <p:xfrm>
          <a:off x="270640" y="1902931"/>
          <a:ext cx="8684079" cy="3153812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1942681"/>
                <a:gridCol w="905666"/>
                <a:gridCol w="966427"/>
                <a:gridCol w="743406"/>
                <a:gridCol w="817746"/>
                <a:gridCol w="1468549"/>
                <a:gridCol w="883390"/>
                <a:gridCol w="956214"/>
              </a:tblGrid>
              <a:tr h="577077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Beam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k</a:t>
                      </a:r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err="1" smtClean="0">
                          <a:solidFill>
                            <a:schemeClr val="tx1"/>
                          </a:solidFill>
                        </a:rPr>
                        <a:t>N</a:t>
                      </a:r>
                      <a:r>
                        <a:rPr lang="en-US" sz="1800" b="0" baseline="-25000" dirty="0" err="1" smtClean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GB" sz="18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[10</a:t>
                      </a:r>
                      <a:r>
                        <a:rPr lang="en-US" sz="1800" b="0" baseline="30000" dirty="0" smtClean="0">
                          <a:solidFill>
                            <a:schemeClr val="tx1"/>
                          </a:solidFill>
                        </a:rPr>
                        <a:t>11 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]</a:t>
                      </a:r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e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[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m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m]</a:t>
                      </a:r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b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* </a:t>
                      </a:r>
                    </a:p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[m]</a:t>
                      </a:r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Peak L</a:t>
                      </a:r>
                    </a:p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[10</a:t>
                      </a:r>
                      <a:r>
                        <a:rPr lang="en-US" sz="1800" b="0" baseline="30000" dirty="0" smtClean="0">
                          <a:solidFill>
                            <a:schemeClr val="tx1"/>
                          </a:solidFill>
                        </a:rPr>
                        <a:t>34 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</a:rPr>
                        <a:t>cm</a:t>
                      </a:r>
                      <a:r>
                        <a:rPr lang="en-US" sz="1800" b="0" baseline="30000" dirty="0" smtClean="0">
                          <a:solidFill>
                            <a:schemeClr val="tx1"/>
                          </a:solidFill>
                        </a:rPr>
                        <a:t>-2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</a:rPr>
                        <a:t>s</a:t>
                      </a:r>
                      <a:r>
                        <a:rPr lang="en-US" sz="1800" b="0" baseline="30000" dirty="0" smtClean="0">
                          <a:solidFill>
                            <a:schemeClr val="tx1"/>
                          </a:solidFill>
                        </a:rPr>
                        <a:t>-1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]</a:t>
                      </a:r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Event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</a:rPr>
                        <a:t> p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ile-up</a:t>
                      </a:r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Int.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L(*)</a:t>
                      </a:r>
                    </a:p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[fb</a:t>
                      </a:r>
                      <a:r>
                        <a:rPr lang="en-US" sz="1800" b="0" baseline="30000" dirty="0" smtClean="0">
                          <a:solidFill>
                            <a:schemeClr val="tx1"/>
                          </a:solidFill>
                        </a:rPr>
                        <a:t>-1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]</a:t>
                      </a:r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28433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25 ns</a:t>
                      </a:r>
                      <a:r>
                        <a:rPr lang="en-GB" sz="1800" b="1" i="0" u="none" strike="noStrike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 – 2015</a:t>
                      </a:r>
                      <a:endParaRPr lang="en-GB" sz="18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~1500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1.1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3.5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0.8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 smtClean="0">
                          <a:solidFill>
                            <a:srgbClr val="008E40"/>
                          </a:solidFill>
                          <a:effectLst/>
                          <a:latin typeface="+mj-lt"/>
                        </a:rPr>
                        <a:t>0.31</a:t>
                      </a:r>
                      <a:endParaRPr lang="en-GB" sz="1800" b="1" i="0" u="none" strike="noStrike" dirty="0">
                        <a:solidFill>
                          <a:srgbClr val="008E4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14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~2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</a:tr>
              <a:tr h="628433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25 </a:t>
                      </a:r>
                      <a:r>
                        <a:rPr lang="en-GB" sz="1800" b="1" i="0" u="none" strike="noStrik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ns</a:t>
                      </a:r>
                      <a:r>
                        <a:rPr lang="en-GB" sz="1800" b="1" i="0" u="none" strike="noStrike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en-GB" sz="1800" b="1" i="0" u="none" strike="noStrike" kern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lang="en-GB" sz="1800" b="1" i="0" u="none" strike="noStrike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standard</a:t>
                      </a:r>
                      <a:endParaRPr lang="en-GB" sz="18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~2700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1.2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3.0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0.8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rgbClr val="008E40"/>
                          </a:solidFill>
                          <a:effectLst/>
                          <a:latin typeface="+mj-lt"/>
                        </a:rPr>
                        <a:t>0.78</a:t>
                      </a:r>
                      <a:endParaRPr lang="en-GB" sz="1800" b="1" i="0" u="none" strike="noStrike" dirty="0">
                        <a:solidFill>
                          <a:srgbClr val="008E4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21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~20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</a:tr>
              <a:tr h="628433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dirty="0">
                          <a:solidFill>
                            <a:srgbClr val="0000FF"/>
                          </a:solidFill>
                          <a:effectLst/>
                          <a:latin typeface="+mj-lt"/>
                        </a:rPr>
                        <a:t>25 </a:t>
                      </a:r>
                      <a:r>
                        <a:rPr lang="en-GB" sz="1800" b="1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+mj-lt"/>
                        </a:rPr>
                        <a:t>ns</a:t>
                      </a:r>
                      <a:r>
                        <a:rPr lang="en-GB" sz="1800" b="1" i="0" u="none" strike="noStrike" baseline="0" dirty="0" smtClean="0">
                          <a:solidFill>
                            <a:srgbClr val="0000FF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en-GB" sz="1800" b="1" i="0" u="none" strike="noStrike" kern="1200" baseline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</a:t>
                      </a:r>
                      <a:r>
                        <a:rPr lang="en-GB" sz="1800" b="1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800" b="1" i="0" u="none" strike="noStrike" baseline="0" dirty="0" smtClean="0">
                          <a:solidFill>
                            <a:srgbClr val="0000FF"/>
                          </a:solidFill>
                          <a:effectLst/>
                          <a:latin typeface="+mj-lt"/>
                        </a:rPr>
                        <a:t>pushed</a:t>
                      </a:r>
                      <a:endParaRPr lang="en-GB" sz="1800" b="1" i="0" u="none" strike="noStrike" dirty="0">
                        <a:solidFill>
                          <a:srgbClr val="0000FF"/>
                        </a:solidFill>
                        <a:effectLst/>
                        <a:latin typeface="Symbol" pitchFamily="18" charset="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~2500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1.2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2.0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 smtClean="0">
                          <a:solidFill>
                            <a:srgbClr val="008E40"/>
                          </a:solidFill>
                          <a:effectLst/>
                          <a:latin typeface="+mj-lt"/>
                        </a:rPr>
                        <a:t>1.7</a:t>
                      </a:r>
                      <a:endParaRPr lang="en-GB" sz="1800" b="1" i="0" u="none" strike="noStrike" dirty="0">
                        <a:solidFill>
                          <a:srgbClr val="008E4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51</a:t>
                      </a:r>
                      <a:endParaRPr lang="en-GB" sz="1800" b="0" i="0" u="none" strike="noStrike" dirty="0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~40-50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</a:tr>
              <a:tr h="628433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dirty="0">
                          <a:solidFill>
                            <a:srgbClr val="0000FF"/>
                          </a:solidFill>
                          <a:effectLst/>
                          <a:latin typeface="+mj-lt"/>
                        </a:rPr>
                        <a:t>50 </a:t>
                      </a:r>
                      <a:r>
                        <a:rPr lang="en-GB" sz="1800" b="1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+mj-lt"/>
                        </a:rPr>
                        <a:t>ns</a:t>
                      </a:r>
                      <a:endParaRPr lang="en-GB" sz="1800" b="1" i="0" u="none" strike="noStrike" dirty="0">
                        <a:solidFill>
                          <a:srgbClr val="0000FF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1360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1.6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rgbClr val="008E40"/>
                          </a:solidFill>
                          <a:effectLst/>
                          <a:latin typeface="+mj-lt"/>
                        </a:rPr>
                        <a:t>1.65</a:t>
                      </a:r>
                      <a:endParaRPr lang="en-GB" sz="1800" b="1" i="0" u="none" strike="noStrike" dirty="0">
                        <a:solidFill>
                          <a:srgbClr val="008E4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90</a:t>
                      </a:r>
                      <a:endParaRPr lang="en-GB" sz="1800" b="0" i="0" u="none" strike="noStrike" dirty="0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~30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 bwMode="auto">
          <a:xfrm>
            <a:off x="693095" y="956525"/>
            <a:ext cx="3913635" cy="494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buClr>
                <a:srgbClr val="0000FF"/>
              </a:buClr>
              <a:buSzPct val="80000"/>
            </a:pPr>
            <a:r>
              <a:rPr lang="en-US" sz="2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Some scenarios @ 6.5 TeV</a:t>
            </a:r>
            <a:endParaRPr lang="en-GB" sz="2400" dirty="0" smtClean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30156" y="6150122"/>
            <a:ext cx="1327607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i="1" kern="0" dirty="0" smtClean="0">
                <a:solidFill>
                  <a:srgbClr val="000066"/>
                </a:solidFill>
                <a:latin typeface="+mn-lt"/>
              </a:rPr>
              <a:t>(*): </a:t>
            </a:r>
            <a:r>
              <a:rPr lang="en-US" i="1" kern="0" dirty="0">
                <a:solidFill>
                  <a:srgbClr val="000066"/>
                </a:solidFill>
                <a:latin typeface="+mn-lt"/>
              </a:rPr>
              <a:t>p</a:t>
            </a:r>
            <a:r>
              <a:rPr lang="en-US" i="1" kern="0" dirty="0" smtClean="0">
                <a:solidFill>
                  <a:srgbClr val="000066"/>
                </a:solidFill>
                <a:latin typeface="+mn-lt"/>
              </a:rPr>
              <a:t>er year</a:t>
            </a:r>
            <a:endParaRPr lang="fr-FR" i="1" kern="0" dirty="0" smtClean="0">
              <a:solidFill>
                <a:srgbClr val="000066"/>
              </a:solidFill>
              <a:latin typeface="+mn-lt"/>
            </a:endParaRP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21890142"/>
              </p:ext>
            </p:extLst>
          </p:nvPr>
        </p:nvGraphicFramePr>
        <p:xfrm>
          <a:off x="7129463" y="900113"/>
          <a:ext cx="1416050" cy="815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9031" name="Equation" r:id="rId4" imgW="888840" imgH="482400" progId="Equation.3">
                  <p:embed/>
                </p:oleObj>
              </mc:Choice>
              <mc:Fallback>
                <p:oleObj name="Equation" r:id="rId4" imgW="88884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29463" y="900113"/>
                        <a:ext cx="1416050" cy="815975"/>
                      </a:xfrm>
                      <a:prstGeom prst="rect">
                        <a:avLst/>
                      </a:prstGeom>
                      <a:solidFill>
                        <a:schemeClr val="bg1">
                          <a:lumMod val="95000"/>
                        </a:schemeClr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2296690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sz="3600" dirty="0" smtClean="0"/>
              <a:t>The next 20 years</a:t>
            </a:r>
          </a:p>
          <a:p>
            <a:pPr marL="0" indent="0" algn="ctr">
              <a:lnSpc>
                <a:spcPct val="100000"/>
              </a:lnSpc>
              <a:buNone/>
            </a:pPr>
            <a:endParaRPr lang="en-GB" sz="2800" dirty="0" smtClean="0"/>
          </a:p>
          <a:p>
            <a:pPr marL="0" indent="0" algn="ctr">
              <a:buNone/>
            </a:pPr>
            <a:r>
              <a:rPr lang="en-GB" sz="4800" dirty="0" smtClean="0">
                <a:solidFill>
                  <a:srgbClr val="C00000"/>
                </a:solidFill>
              </a:rPr>
              <a:t>LHC </a:t>
            </a:r>
          </a:p>
          <a:p>
            <a:pPr marL="0" indent="0" algn="ctr">
              <a:buNone/>
            </a:pPr>
            <a:r>
              <a:rPr lang="en-GB" sz="4000" dirty="0" smtClean="0">
                <a:solidFill>
                  <a:srgbClr val="C00000"/>
                </a:solidFill>
              </a:rPr>
              <a:t>and</a:t>
            </a:r>
            <a:r>
              <a:rPr lang="en-GB" sz="5400" dirty="0" smtClean="0">
                <a:solidFill>
                  <a:srgbClr val="C00000"/>
                </a:solidFill>
              </a:rPr>
              <a:t> </a:t>
            </a:r>
          </a:p>
          <a:p>
            <a:pPr marL="0" indent="0" algn="ctr">
              <a:buNone/>
            </a:pPr>
            <a:r>
              <a:rPr lang="en-GB" sz="4800" dirty="0" smtClean="0">
                <a:solidFill>
                  <a:srgbClr val="C00000"/>
                </a:solidFill>
              </a:rPr>
              <a:t>High Luminosity-LHC (HL-LHC)</a:t>
            </a:r>
            <a:endParaRPr lang="en-GB" sz="4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910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- the </a:t>
            </a:r>
            <a:r>
              <a:rPr lang="en-US" dirty="0"/>
              <a:t>next years</a:t>
            </a: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784225"/>
            <a:ext cx="8991600" cy="538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ounded Rectangle 4"/>
          <p:cNvSpPr/>
          <p:nvPr/>
        </p:nvSpPr>
        <p:spPr>
          <a:xfrm>
            <a:off x="3339447" y="2149288"/>
            <a:ext cx="2480982" cy="38100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 eaLnBrk="0" hangingPunct="0"/>
            <a:r>
              <a:rPr lang="en-US" dirty="0" smtClean="0">
                <a:solidFill>
                  <a:srgbClr val="0000E7"/>
                </a:solidFill>
              </a:rPr>
              <a:t>Long Shutdown 1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2533777" y="3238959"/>
            <a:ext cx="4132728" cy="38100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 eaLnBrk="0" hangingPunct="0"/>
            <a:r>
              <a:rPr lang="en-US" sz="2000" dirty="0" smtClean="0">
                <a:solidFill>
                  <a:srgbClr val="0000E7"/>
                </a:solidFill>
              </a:rPr>
              <a:t>LHC Run 2 Physics at 6.5 TeV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3086108" y="4966448"/>
            <a:ext cx="2987660" cy="38100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 eaLnBrk="0" hangingPunct="0"/>
            <a:r>
              <a:rPr lang="en-US" sz="2000" dirty="0" smtClean="0">
                <a:solidFill>
                  <a:srgbClr val="0000E7"/>
                </a:solidFill>
              </a:rPr>
              <a:t>“Ultimate” Physics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3208338" y="6219092"/>
            <a:ext cx="2743200" cy="38100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 eaLnBrk="0" hangingPunct="0"/>
            <a:r>
              <a:rPr lang="en-US" sz="2000" dirty="0" smtClean="0">
                <a:solidFill>
                  <a:srgbClr val="0000E7"/>
                </a:solidFill>
              </a:rPr>
              <a:t>High Luminosity LHC</a:t>
            </a:r>
          </a:p>
        </p:txBody>
      </p:sp>
      <p:sp>
        <p:nvSpPr>
          <p:cNvPr id="9" name="Up-Down Arrow 8"/>
          <p:cNvSpPr/>
          <p:nvPr/>
        </p:nvSpPr>
        <p:spPr bwMode="auto">
          <a:xfrm>
            <a:off x="2075675" y="2933700"/>
            <a:ext cx="273077" cy="1019735"/>
          </a:xfrm>
          <a:prstGeom prst="upDownArrow">
            <a:avLst/>
          </a:prstGeom>
          <a:solidFill>
            <a:srgbClr val="FFFF00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GB" smtClean="0">
              <a:solidFill>
                <a:srgbClr val="FFFFFF"/>
              </a:solidFill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66505" y="3953435"/>
            <a:ext cx="1997060" cy="707886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pPr algn="ctr" eaLnBrk="0" hangingPunct="0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000" kern="0" dirty="0" smtClean="0">
                <a:solidFill>
                  <a:srgbClr val="000066"/>
                </a:solidFill>
                <a:latin typeface="Arial"/>
              </a:rPr>
              <a:t>Deliver 300 fb</a:t>
            </a:r>
            <a:r>
              <a:rPr lang="en-US" sz="2000" kern="0" baseline="30000" dirty="0" smtClean="0">
                <a:solidFill>
                  <a:srgbClr val="000066"/>
                </a:solidFill>
                <a:latin typeface="Arial"/>
              </a:rPr>
              <a:t>-1</a:t>
            </a:r>
            <a:r>
              <a:rPr lang="en-US" sz="2000" kern="0" dirty="0" smtClean="0">
                <a:solidFill>
                  <a:srgbClr val="000066"/>
                </a:solidFill>
                <a:latin typeface="Arial"/>
              </a:rPr>
              <a:t> at ≥ 6.5 TeV/c</a:t>
            </a:r>
            <a:endParaRPr lang="en-GB" sz="2000" kern="0" dirty="0" smtClean="0">
              <a:solidFill>
                <a:srgbClr val="000066"/>
              </a:solidFill>
              <a:latin typeface="Arial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3554201" y="1306606"/>
            <a:ext cx="2035598" cy="38100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 eaLnBrk="0" hangingPunct="0"/>
            <a:r>
              <a:rPr lang="en-US" dirty="0" smtClean="0">
                <a:solidFill>
                  <a:srgbClr val="0000E7"/>
                </a:solidFill>
              </a:rPr>
              <a:t>LHC Run 1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3376843" y="4103594"/>
            <a:ext cx="2480982" cy="38100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 eaLnBrk="0" hangingPunct="0"/>
            <a:r>
              <a:rPr lang="en-US" dirty="0" smtClean="0">
                <a:solidFill>
                  <a:srgbClr val="0000E7"/>
                </a:solidFill>
              </a:rPr>
              <a:t>Long Shutdown 2</a:t>
            </a:r>
          </a:p>
        </p:txBody>
      </p:sp>
      <p:sp>
        <p:nvSpPr>
          <p:cNvPr id="13" name="Up-Down Arrow 12"/>
          <p:cNvSpPr/>
          <p:nvPr/>
        </p:nvSpPr>
        <p:spPr bwMode="auto">
          <a:xfrm>
            <a:off x="2075674" y="4574241"/>
            <a:ext cx="273077" cy="1019735"/>
          </a:xfrm>
          <a:prstGeom prst="upDownArrow">
            <a:avLst/>
          </a:prstGeom>
          <a:solidFill>
            <a:srgbClr val="FFFF00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GB" smtClean="0">
              <a:solidFill>
                <a:srgbClr val="FFFFFF"/>
              </a:solidFill>
              <a:latin typeface="Comic Sans MS" pitchFamily="66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3331509" y="5727879"/>
            <a:ext cx="2480982" cy="38100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 eaLnBrk="0" hangingPunct="0"/>
            <a:r>
              <a:rPr lang="en-US" dirty="0" smtClean="0">
                <a:solidFill>
                  <a:srgbClr val="0000E7"/>
                </a:solidFill>
              </a:rPr>
              <a:t>Long Shutdown 3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477000" y="1307123"/>
            <a:ext cx="2438400" cy="1323439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pPr algn="ctr" eaLnBrk="0" hangingPunct="0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000" kern="0" dirty="0" smtClean="0">
                <a:solidFill>
                  <a:srgbClr val="000066"/>
                </a:solidFill>
                <a:latin typeface="Arial"/>
              </a:rPr>
              <a:t>At 4 TeV/c, demonstrated LHC potential, integrated luminosity </a:t>
            </a:r>
            <a:r>
              <a:rPr lang="en-US" sz="2000" kern="0" dirty="0">
                <a:solidFill>
                  <a:srgbClr val="000066"/>
                </a:solidFill>
                <a:latin typeface="Arial"/>
              </a:rPr>
              <a:t>of </a:t>
            </a:r>
            <a:r>
              <a:rPr lang="en-US" sz="2000" kern="0" dirty="0" smtClean="0">
                <a:solidFill>
                  <a:srgbClr val="000066"/>
                </a:solidFill>
                <a:latin typeface="Arial"/>
              </a:rPr>
              <a:t>30 fb</a:t>
            </a:r>
            <a:r>
              <a:rPr lang="en-US" sz="2000" kern="0" baseline="30000" dirty="0" smtClean="0">
                <a:solidFill>
                  <a:srgbClr val="000066"/>
                </a:solidFill>
                <a:latin typeface="Arial"/>
              </a:rPr>
              <a:t>-1</a:t>
            </a:r>
            <a:r>
              <a:rPr lang="en-US" sz="2000" kern="0" dirty="0" smtClean="0">
                <a:solidFill>
                  <a:srgbClr val="000066"/>
                </a:solidFill>
                <a:latin typeface="Arial"/>
              </a:rPr>
              <a:t> </a:t>
            </a:r>
            <a:endParaRPr lang="en-GB" sz="2000" kern="0" dirty="0" smtClean="0">
              <a:solidFill>
                <a:srgbClr val="000066"/>
              </a:solidFill>
              <a:latin typeface="Arial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666505" y="6108879"/>
            <a:ext cx="2149460" cy="707886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pPr algn="ctr" eaLnBrk="0" hangingPunct="0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000" kern="0" dirty="0" smtClean="0">
                <a:solidFill>
                  <a:srgbClr val="000066"/>
                </a:solidFill>
                <a:latin typeface="Arial"/>
              </a:rPr>
              <a:t>Deliver 3000 fb</a:t>
            </a:r>
            <a:r>
              <a:rPr lang="en-US" sz="2000" kern="0" baseline="30000" dirty="0" smtClean="0">
                <a:solidFill>
                  <a:srgbClr val="000066"/>
                </a:solidFill>
                <a:latin typeface="Arial"/>
              </a:rPr>
              <a:t>-1</a:t>
            </a:r>
            <a:r>
              <a:rPr lang="en-US" sz="2000" kern="0" dirty="0" smtClean="0">
                <a:solidFill>
                  <a:srgbClr val="000066"/>
                </a:solidFill>
                <a:latin typeface="Arial"/>
              </a:rPr>
              <a:t> at ≥ 6.5 TeV/c</a:t>
            </a:r>
            <a:endParaRPr lang="en-GB" sz="2000" kern="0" dirty="0" smtClean="0">
              <a:solidFill>
                <a:srgbClr val="000066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72613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1314" name="Picture 2" descr="http://i992.photobucket.com/albums/af47/ema6068/Of%20The%20Years/tpoftheyea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"/>
            <a:ext cx="4784503" cy="3269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784503" y="799474"/>
            <a:ext cx="4230102" cy="1486526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>
                <a:solidFill>
                  <a:srgbClr val="C00000"/>
                </a:solidFill>
              </a:rPr>
              <a:t>thinking, thinking, thinking ….  and predicting </a:t>
            </a:r>
            <a:r>
              <a:rPr lang="en-GB" dirty="0">
                <a:solidFill>
                  <a:srgbClr val="C00000"/>
                </a:solidFill>
              </a:rPr>
              <a:t>the </a:t>
            </a:r>
            <a:r>
              <a:rPr lang="en-GB" dirty="0" smtClean="0">
                <a:solidFill>
                  <a:srgbClr val="C00000"/>
                </a:solidFill>
              </a:rPr>
              <a:t>results</a:t>
            </a:r>
          </a:p>
          <a:p>
            <a:pPr marL="0" indent="0">
              <a:buNone/>
            </a:pPr>
            <a:endParaRPr lang="en-GB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en-GB" dirty="0" smtClean="0">
                <a:solidFill>
                  <a:srgbClr val="C00000"/>
                </a:solidFill>
              </a:rPr>
              <a:t>       ....sometimes correctly!</a:t>
            </a:r>
          </a:p>
        </p:txBody>
      </p:sp>
      <p:sp>
        <p:nvSpPr>
          <p:cNvPr id="6" name="Content Placeholder 4"/>
          <p:cNvSpPr txBox="1">
            <a:spLocks/>
          </p:cNvSpPr>
          <p:nvPr/>
        </p:nvSpPr>
        <p:spPr bwMode="auto">
          <a:xfrm>
            <a:off x="0" y="3001992"/>
            <a:ext cx="1730188" cy="267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20000"/>
              <a:buChar char="•"/>
              <a:defRPr sz="2000">
                <a:solidFill>
                  <a:schemeClr val="hlink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Monotype Sorts" pitchFamily="2" charset="2"/>
              <a:buChar char="u"/>
              <a:defRPr sz="2000">
                <a:solidFill>
                  <a:schemeClr val="hlink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Monotype Sorts" pitchFamily="2" charset="2"/>
              <a:buChar char="u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Monotype Sorts" pitchFamily="2" charset="2"/>
              <a:buChar char="u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Monotype Sorts" pitchFamily="2" charset="2"/>
              <a:buChar char="u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Monotype Sorts" pitchFamily="2" charset="2"/>
              <a:buChar char="u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Monotype Sorts" pitchFamily="2" charset="2"/>
              <a:buChar char="u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Monotype Sorts" pitchFamily="2" charset="2"/>
              <a:buChar char="u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buNone/>
            </a:pPr>
            <a:r>
              <a:rPr lang="en-GB" kern="0" dirty="0">
                <a:solidFill>
                  <a:srgbClr val="C00000"/>
                </a:solidFill>
              </a:rPr>
              <a:t/>
            </a:r>
            <a:br>
              <a:rPr lang="en-GB" kern="0" dirty="0">
                <a:solidFill>
                  <a:srgbClr val="C00000"/>
                </a:solidFill>
              </a:rPr>
            </a:br>
            <a:endParaRPr lang="en-GB" kern="0" dirty="0">
              <a:solidFill>
                <a:srgbClr val="C00000"/>
              </a:solidFill>
            </a:endParaRPr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728" y="3244447"/>
            <a:ext cx="5580272" cy="3611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9959" y="2930856"/>
            <a:ext cx="12490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C00000"/>
                </a:solidFill>
              </a:rPr>
              <a:t>Peter Higgs</a:t>
            </a:r>
          </a:p>
        </p:txBody>
      </p:sp>
      <p:pic>
        <p:nvPicPr>
          <p:cNvPr id="142233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5270" y="258435"/>
            <a:ext cx="1675658" cy="2116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307262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Horizon 2025: LHC High Luminosity Upgrade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28600" y="967666"/>
                <a:ext cx="8686800" cy="5597257"/>
              </a:xfrm>
            </p:spPr>
            <p:txBody>
              <a:bodyPr>
                <a:noAutofit/>
              </a:bodyPr>
              <a:lstStyle/>
              <a:p>
                <a:pPr marL="0" indent="0">
                  <a:spcBef>
                    <a:spcPts val="600"/>
                  </a:spcBef>
                  <a:buNone/>
                </a:pPr>
                <a:r>
                  <a:rPr lang="en-US" dirty="0" smtClean="0">
                    <a:solidFill>
                      <a:srgbClr val="000099"/>
                    </a:solidFill>
                  </a:rPr>
                  <a:t>Motivation</a:t>
                </a:r>
              </a:p>
              <a:p>
                <a:pPr>
                  <a:spcBef>
                    <a:spcPts val="600"/>
                  </a:spcBef>
                  <a:buFont typeface="Arial" pitchFamily="34" charset="0"/>
                  <a:buChar char="•"/>
                </a:pPr>
                <a:r>
                  <a:rPr lang="en-US" sz="2200" dirty="0">
                    <a:solidFill>
                      <a:srgbClr val="000099"/>
                    </a:solidFill>
                  </a:rPr>
                  <a:t>V</a:t>
                </a:r>
                <a:r>
                  <a:rPr lang="en-US" sz="2200" dirty="0" smtClean="0">
                    <a:solidFill>
                      <a:srgbClr val="000099"/>
                    </a:solidFill>
                  </a:rPr>
                  <a:t>ery </a:t>
                </a:r>
                <a:r>
                  <a:rPr lang="en-US" sz="2200" b="1" dirty="0">
                    <a:solidFill>
                      <a:srgbClr val="000099"/>
                    </a:solidFill>
                  </a:rPr>
                  <a:t>ambitious </a:t>
                </a:r>
                <a:r>
                  <a:rPr lang="en-US" sz="2200" b="1" dirty="0" smtClean="0">
                    <a:solidFill>
                      <a:srgbClr val="000099"/>
                    </a:solidFill>
                  </a:rPr>
                  <a:t>target </a:t>
                </a:r>
                <a:r>
                  <a:rPr lang="en-US" sz="2200" dirty="0" smtClean="0">
                    <a:solidFill>
                      <a:srgbClr val="000099"/>
                    </a:solidFill>
                  </a:rPr>
                  <a:t>for </a:t>
                </a:r>
                <a14:m>
                  <m:oMath xmlns:m="http://schemas.openxmlformats.org/officeDocument/2006/math">
                    <m:r>
                      <a:rPr lang="en-GB" sz="2000" i="1" smtClean="0">
                        <a:solidFill>
                          <a:schemeClr val="accent4">
                            <a:lumMod val="10000"/>
                          </a:schemeClr>
                        </a:solidFill>
                        <a:latin typeface="Cambria Math"/>
                      </a:rPr>
                      <m:t>∫</m:t>
                    </m:r>
                    <m:r>
                      <a:rPr lang="en-GB" sz="2000" i="1" smtClean="0">
                        <a:solidFill>
                          <a:schemeClr val="accent4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𝐿</m:t>
                    </m:r>
                    <m:d>
                      <m:dPr>
                        <m:ctrlPr>
                          <a:rPr lang="en-GB" sz="2000" i="1" smtClean="0">
                            <a:solidFill>
                              <a:schemeClr val="accent4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000" i="1">
                            <a:solidFill>
                              <a:schemeClr val="accent4">
                                <a:lumMod val="10000"/>
                              </a:schemeClr>
                            </a:solidFill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GB" sz="2000" i="1" smtClean="0">
                        <a:solidFill>
                          <a:schemeClr val="accent4">
                            <a:lumMod val="10000"/>
                          </a:schemeClr>
                        </a:solidFill>
                        <a:latin typeface="Cambria Math"/>
                      </a:rPr>
                      <m:t>×</m:t>
                    </m:r>
                    <m:r>
                      <a:rPr lang="en-GB" sz="2000" i="1" smtClean="0">
                        <a:solidFill>
                          <a:schemeClr val="accent4">
                            <a:lumMod val="10000"/>
                          </a:schemeClr>
                        </a:solidFill>
                        <a:latin typeface="Cambria Math"/>
                      </a:rPr>
                      <m:t>𝑑𝑡</m:t>
                    </m:r>
                    <m:r>
                      <a:rPr lang="en-GB" sz="2000" b="0" i="0" smtClean="0">
                        <a:solidFill>
                          <a:schemeClr val="accent4">
                            <a:lumMod val="10000"/>
                          </a:schemeClr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sz="2200" dirty="0" smtClean="0">
                    <a:solidFill>
                      <a:srgbClr val="000099"/>
                    </a:solidFill>
                  </a:rPr>
                  <a:t> : </a:t>
                </a:r>
                <a:r>
                  <a:rPr lang="en-US" sz="2200" dirty="0">
                    <a:solidFill>
                      <a:srgbClr val="000099"/>
                    </a:solidFill>
                  </a:rPr>
                  <a:t>200 – 300 fb</a:t>
                </a:r>
                <a:r>
                  <a:rPr lang="en-US" sz="2200" baseline="30000" dirty="0">
                    <a:solidFill>
                      <a:srgbClr val="000099"/>
                    </a:solidFill>
                  </a:rPr>
                  <a:t>-1</a:t>
                </a:r>
                <a:r>
                  <a:rPr lang="en-US" sz="2200" dirty="0">
                    <a:solidFill>
                      <a:srgbClr val="000099"/>
                    </a:solidFill>
                  </a:rPr>
                  <a:t>/y (×10 today)</a:t>
                </a:r>
              </a:p>
              <a:p>
                <a:pPr>
                  <a:spcBef>
                    <a:spcPts val="600"/>
                  </a:spcBef>
                  <a:buFont typeface="Arial" pitchFamily="34" charset="0"/>
                  <a:buChar char="•"/>
                </a:pPr>
                <a:r>
                  <a:rPr lang="en-US" sz="2200" dirty="0" smtClean="0">
                    <a:solidFill>
                      <a:srgbClr val="000099"/>
                    </a:solidFill>
                  </a:rPr>
                  <a:t>Radiation damage limit of existing </a:t>
                </a:r>
                <a:r>
                  <a:rPr lang="en-US" sz="2200" dirty="0" err="1" smtClean="0">
                    <a:solidFill>
                      <a:srgbClr val="000099"/>
                    </a:solidFill>
                  </a:rPr>
                  <a:t>sc</a:t>
                </a:r>
                <a:r>
                  <a:rPr lang="en-US" sz="2200" dirty="0" smtClean="0">
                    <a:solidFill>
                      <a:srgbClr val="000099"/>
                    </a:solidFill>
                  </a:rPr>
                  <a:t> quadrupoles close to experiments</a:t>
                </a:r>
              </a:p>
              <a:p>
                <a:pPr marL="0" indent="0">
                  <a:spcBef>
                    <a:spcPts val="600"/>
                  </a:spcBef>
                  <a:buNone/>
                </a:pPr>
                <a:r>
                  <a:rPr lang="en-US" dirty="0" smtClean="0">
                    <a:solidFill>
                      <a:srgbClr val="000099"/>
                    </a:solidFill>
                  </a:rPr>
                  <a:t>Past experience from 2010-2012 operating with 50 ns bunch spacing</a:t>
                </a:r>
              </a:p>
              <a:p>
                <a:pPr>
                  <a:spcBef>
                    <a:spcPts val="600"/>
                  </a:spcBef>
                  <a:buFont typeface="Arial" pitchFamily="34" charset="0"/>
                  <a:buChar char="•"/>
                </a:pPr>
                <a:r>
                  <a:rPr lang="en-US" sz="2200" b="1" dirty="0" smtClean="0">
                    <a:solidFill>
                      <a:srgbClr val="000099"/>
                    </a:solidFill>
                  </a:rPr>
                  <a:t>Operation with large bunch </a:t>
                </a:r>
                <a:r>
                  <a:rPr lang="en-US" sz="2200" dirty="0" smtClean="0">
                    <a:solidFill>
                      <a:srgbClr val="000099"/>
                    </a:solidFill>
                  </a:rPr>
                  <a:t>intensity possible (no serious limitation)</a:t>
                </a:r>
              </a:p>
              <a:p>
                <a:pPr>
                  <a:spcBef>
                    <a:spcPts val="600"/>
                  </a:spcBef>
                  <a:buFont typeface="Arial" pitchFamily="34" charset="0"/>
                  <a:buChar char="•"/>
                </a:pPr>
                <a:r>
                  <a:rPr lang="en-US" sz="2200" dirty="0" smtClean="0">
                    <a:solidFill>
                      <a:srgbClr val="000099"/>
                    </a:solidFill>
                  </a:rPr>
                  <a:t>Single bunch with &gt; 3x10</a:t>
                </a:r>
                <a:r>
                  <a:rPr lang="en-US" sz="2200" baseline="30000" dirty="0" smtClean="0">
                    <a:solidFill>
                      <a:srgbClr val="000099"/>
                    </a:solidFill>
                  </a:rPr>
                  <a:t>11</a:t>
                </a:r>
                <a:r>
                  <a:rPr lang="en-US" sz="2200" dirty="0" smtClean="0">
                    <a:solidFill>
                      <a:srgbClr val="000099"/>
                    </a:solidFill>
                  </a:rPr>
                  <a:t> protons per bunch with 2.5 um emittance provided by injector complex</a:t>
                </a:r>
              </a:p>
              <a:p>
                <a:pPr>
                  <a:spcBef>
                    <a:spcPts val="600"/>
                  </a:spcBef>
                  <a:buFont typeface="Arial" pitchFamily="34" charset="0"/>
                  <a:buChar char="•"/>
                </a:pPr>
                <a:r>
                  <a:rPr lang="en-US" sz="2200" b="1" dirty="0" smtClean="0">
                    <a:solidFill>
                      <a:srgbClr val="000099"/>
                    </a:solidFill>
                  </a:rPr>
                  <a:t>Operation with very small beams </a:t>
                </a:r>
                <a:r>
                  <a:rPr lang="en-US" sz="2200" dirty="0" smtClean="0">
                    <a:solidFill>
                      <a:srgbClr val="000099"/>
                    </a:solidFill>
                  </a:rPr>
                  <a:t>(low </a:t>
                </a:r>
                <a:r>
                  <a:rPr lang="el-GR" sz="2200" dirty="0" smtClean="0">
                    <a:solidFill>
                      <a:srgbClr val="000099"/>
                    </a:solidFill>
                  </a:rPr>
                  <a:t>β</a:t>
                </a:r>
                <a:r>
                  <a:rPr lang="en-US" sz="2200" dirty="0" smtClean="0">
                    <a:solidFill>
                      <a:srgbClr val="000099"/>
                    </a:solidFill>
                  </a:rPr>
                  <a:t>* optics) successfully </a:t>
                </a:r>
                <a:r>
                  <a:rPr lang="en-US" sz="2200" dirty="0">
                    <a:solidFill>
                      <a:srgbClr val="000099"/>
                    </a:solidFill>
                  </a:rPr>
                  <a:t>tested </a:t>
                </a:r>
                <a:r>
                  <a:rPr lang="en-US" sz="2200" dirty="0" smtClean="0">
                    <a:solidFill>
                      <a:srgbClr val="000099"/>
                    </a:solidFill>
                  </a:rPr>
                  <a:t>in injector complex</a:t>
                </a:r>
              </a:p>
              <a:p>
                <a:pPr marL="0" indent="0">
                  <a:spcBef>
                    <a:spcPts val="600"/>
                  </a:spcBef>
                  <a:buNone/>
                </a:pPr>
                <a:r>
                  <a:rPr lang="en-US" b="1" dirty="0" smtClean="0">
                    <a:solidFill>
                      <a:srgbClr val="C00000"/>
                    </a:solidFill>
                  </a:rPr>
                  <a:t>Pile-up/pile-up density HL-LHC beam physics constraint</a:t>
                </a:r>
                <a:r>
                  <a:rPr lang="en-US" dirty="0" smtClean="0">
                    <a:solidFill>
                      <a:srgbClr val="000099"/>
                    </a:solidFill>
                  </a:rPr>
                  <a:t> </a:t>
                </a:r>
                <a:r>
                  <a:rPr lang="en-US" dirty="0" smtClean="0">
                    <a:solidFill>
                      <a:srgbClr val="000099"/>
                    </a:solidFill>
                    <a:sym typeface="Wingdings" panose="05000000000000000000" pitchFamily="2" charset="2"/>
                  </a:rPr>
                  <a:t></a:t>
                </a:r>
                <a:r>
                  <a:rPr lang="en-US" dirty="0" smtClean="0">
                    <a:solidFill>
                      <a:srgbClr val="000099"/>
                    </a:solidFill>
                  </a:rPr>
                  <a:t> bunch spacing of 25 ns and luminosity leveling required for 2015 and later</a:t>
                </a:r>
              </a:p>
              <a:p>
                <a:pPr>
                  <a:spcBef>
                    <a:spcPts val="600"/>
                  </a:spcBef>
                  <a:buFont typeface="Arial" pitchFamily="34" charset="0"/>
                  <a:buChar char="•"/>
                </a:pPr>
                <a:r>
                  <a:rPr lang="en-US" sz="2200" dirty="0" smtClean="0">
                    <a:solidFill>
                      <a:srgbClr val="000099"/>
                    </a:solidFill>
                  </a:rPr>
                  <a:t>Total current: collimation efficiency, upper limits from: beam dump</a:t>
                </a:r>
                <a:r>
                  <a:rPr lang="en-US" sz="2200" dirty="0">
                    <a:solidFill>
                      <a:srgbClr val="000099"/>
                    </a:solidFill>
                  </a:rPr>
                  <a:t>, vacuum, </a:t>
                </a:r>
                <a:r>
                  <a:rPr lang="en-US" sz="2200" dirty="0" smtClean="0">
                    <a:solidFill>
                      <a:srgbClr val="000099"/>
                    </a:solidFill>
                  </a:rPr>
                  <a:t>machine </a:t>
                </a:r>
                <a:r>
                  <a:rPr lang="en-US" sz="2200" dirty="0">
                    <a:solidFill>
                      <a:srgbClr val="000099"/>
                    </a:solidFill>
                  </a:rPr>
                  <a:t>protection, </a:t>
                </a:r>
                <a:r>
                  <a:rPr lang="en-US" sz="2200" dirty="0" smtClean="0">
                    <a:solidFill>
                      <a:srgbClr val="000099"/>
                    </a:solidFill>
                  </a:rPr>
                  <a:t>radiation protection, …</a:t>
                </a:r>
              </a:p>
              <a:p>
                <a:pPr>
                  <a:spcBef>
                    <a:spcPts val="600"/>
                  </a:spcBef>
                  <a:buFont typeface="Arial" pitchFamily="34" charset="0"/>
                  <a:buChar char="•"/>
                </a:pPr>
                <a:r>
                  <a:rPr lang="en-US" sz="2200" dirty="0" smtClean="0">
                    <a:solidFill>
                      <a:srgbClr val="000099"/>
                    </a:solidFill>
                  </a:rPr>
                  <a:t>Electron cloud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8600" y="967666"/>
                <a:ext cx="8686800" cy="5597257"/>
              </a:xfrm>
              <a:blipFill rotWithShape="1">
                <a:blip r:embed="rId2"/>
                <a:stretch>
                  <a:fillRect l="-1123" t="-871" r="-632" b="-207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707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Integrated Luminosity increase by levelling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 bwMode="auto">
          <a:xfrm>
            <a:off x="997030" y="2209800"/>
            <a:ext cx="3728061" cy="629836"/>
          </a:xfrm>
          <a:prstGeom prst="rect">
            <a:avLst/>
          </a:prstGeom>
          <a:noFill/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GB" smtClean="0">
              <a:solidFill>
                <a:srgbClr val="FFFFFF"/>
              </a:solidFill>
              <a:latin typeface="Book Antiqua" pitchFamily="18" charset="0"/>
            </a:endParaRPr>
          </a:p>
        </p:txBody>
      </p:sp>
      <p:pic>
        <p:nvPicPr>
          <p:cNvPr id="47" name="Picture 1" descr="luminosityleveling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7030" y="2209800"/>
            <a:ext cx="7286415" cy="4364611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8" name="Rectangle 47"/>
          <p:cNvSpPr/>
          <p:nvPr/>
        </p:nvSpPr>
        <p:spPr bwMode="auto">
          <a:xfrm>
            <a:off x="1535838" y="3001109"/>
            <a:ext cx="5630081" cy="3258123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GB" smtClean="0">
              <a:solidFill>
                <a:srgbClr val="FFFFFF"/>
              </a:solidFill>
              <a:latin typeface="Book Antiqua" pitchFamily="18" charset="0"/>
            </a:endParaRPr>
          </a:p>
        </p:txBody>
      </p:sp>
      <p:sp>
        <p:nvSpPr>
          <p:cNvPr id="49" name="Freeform 48"/>
          <p:cNvSpPr/>
          <p:nvPr/>
        </p:nvSpPr>
        <p:spPr bwMode="auto">
          <a:xfrm>
            <a:off x="1605550" y="3010608"/>
            <a:ext cx="5449842" cy="3200098"/>
          </a:xfrm>
          <a:custGeom>
            <a:avLst/>
            <a:gdLst>
              <a:gd name="connsiteX0" fmla="*/ 0 w 4842164"/>
              <a:gd name="connsiteY0" fmla="*/ 0 h 3020291"/>
              <a:gd name="connsiteX1" fmla="*/ 152400 w 4842164"/>
              <a:gd name="connsiteY1" fmla="*/ 574964 h 3020291"/>
              <a:gd name="connsiteX2" fmla="*/ 374073 w 4842164"/>
              <a:gd name="connsiteY2" fmla="*/ 1080655 h 3020291"/>
              <a:gd name="connsiteX3" fmla="*/ 595745 w 4842164"/>
              <a:gd name="connsiteY3" fmla="*/ 1475509 h 3020291"/>
              <a:gd name="connsiteX4" fmla="*/ 803564 w 4842164"/>
              <a:gd name="connsiteY4" fmla="*/ 1745673 h 3020291"/>
              <a:gd name="connsiteX5" fmla="*/ 1087582 w 4842164"/>
              <a:gd name="connsiteY5" fmla="*/ 2015836 h 3020291"/>
              <a:gd name="connsiteX6" fmla="*/ 1239982 w 4842164"/>
              <a:gd name="connsiteY6" fmla="*/ 2119745 h 3020291"/>
              <a:gd name="connsiteX7" fmla="*/ 1246909 w 4842164"/>
              <a:gd name="connsiteY7" fmla="*/ 2119745 h 3020291"/>
              <a:gd name="connsiteX8" fmla="*/ 1253836 w 4842164"/>
              <a:gd name="connsiteY8" fmla="*/ 3020291 h 3020291"/>
              <a:gd name="connsiteX9" fmla="*/ 1253836 w 4842164"/>
              <a:gd name="connsiteY9" fmla="*/ 3020291 h 3020291"/>
              <a:gd name="connsiteX10" fmla="*/ 2251364 w 4842164"/>
              <a:gd name="connsiteY10" fmla="*/ 3020291 h 3020291"/>
              <a:gd name="connsiteX11" fmla="*/ 2251364 w 4842164"/>
              <a:gd name="connsiteY11" fmla="*/ 3020291 h 3020291"/>
              <a:gd name="connsiteX12" fmla="*/ 2258291 w 4842164"/>
              <a:gd name="connsiteY12" fmla="*/ 20782 h 3020291"/>
              <a:gd name="connsiteX13" fmla="*/ 2258291 w 4842164"/>
              <a:gd name="connsiteY13" fmla="*/ 20782 h 3020291"/>
              <a:gd name="connsiteX14" fmla="*/ 2389909 w 4842164"/>
              <a:gd name="connsiteY14" fmla="*/ 512618 h 3020291"/>
              <a:gd name="connsiteX15" fmla="*/ 2563091 w 4842164"/>
              <a:gd name="connsiteY15" fmla="*/ 949036 h 3020291"/>
              <a:gd name="connsiteX16" fmla="*/ 2867891 w 4842164"/>
              <a:gd name="connsiteY16" fmla="*/ 1517073 h 3020291"/>
              <a:gd name="connsiteX17" fmla="*/ 3262745 w 4842164"/>
              <a:gd name="connsiteY17" fmla="*/ 1953491 h 3020291"/>
              <a:gd name="connsiteX18" fmla="*/ 3477491 w 4842164"/>
              <a:gd name="connsiteY18" fmla="*/ 2112818 h 3020291"/>
              <a:gd name="connsiteX19" fmla="*/ 3477491 w 4842164"/>
              <a:gd name="connsiteY19" fmla="*/ 2112818 h 3020291"/>
              <a:gd name="connsiteX20" fmla="*/ 3491345 w 4842164"/>
              <a:gd name="connsiteY20" fmla="*/ 3020291 h 3020291"/>
              <a:gd name="connsiteX21" fmla="*/ 3491345 w 4842164"/>
              <a:gd name="connsiteY21" fmla="*/ 3020291 h 3020291"/>
              <a:gd name="connsiteX22" fmla="*/ 4495800 w 4842164"/>
              <a:gd name="connsiteY22" fmla="*/ 3020291 h 3020291"/>
              <a:gd name="connsiteX23" fmla="*/ 4495800 w 4842164"/>
              <a:gd name="connsiteY23" fmla="*/ 3020291 h 3020291"/>
              <a:gd name="connsiteX24" fmla="*/ 4488873 w 4842164"/>
              <a:gd name="connsiteY24" fmla="*/ 27709 h 3020291"/>
              <a:gd name="connsiteX25" fmla="*/ 4488873 w 4842164"/>
              <a:gd name="connsiteY25" fmla="*/ 27709 h 3020291"/>
              <a:gd name="connsiteX26" fmla="*/ 4662054 w 4842164"/>
              <a:gd name="connsiteY26" fmla="*/ 595745 h 3020291"/>
              <a:gd name="connsiteX27" fmla="*/ 4842164 w 4842164"/>
              <a:gd name="connsiteY27" fmla="*/ 1046018 h 3020291"/>
              <a:gd name="connsiteX28" fmla="*/ 4842164 w 4842164"/>
              <a:gd name="connsiteY28" fmla="*/ 1046018 h 3020291"/>
              <a:gd name="connsiteX29" fmla="*/ 4842164 w 4842164"/>
              <a:gd name="connsiteY29" fmla="*/ 1046018 h 3020291"/>
              <a:gd name="connsiteX0" fmla="*/ 0 w 4842164"/>
              <a:gd name="connsiteY0" fmla="*/ 0 h 3020291"/>
              <a:gd name="connsiteX1" fmla="*/ 152400 w 4842164"/>
              <a:gd name="connsiteY1" fmla="*/ 574964 h 3020291"/>
              <a:gd name="connsiteX2" fmla="*/ 374073 w 4842164"/>
              <a:gd name="connsiteY2" fmla="*/ 1080655 h 3020291"/>
              <a:gd name="connsiteX3" fmla="*/ 595745 w 4842164"/>
              <a:gd name="connsiteY3" fmla="*/ 1475509 h 3020291"/>
              <a:gd name="connsiteX4" fmla="*/ 803564 w 4842164"/>
              <a:gd name="connsiteY4" fmla="*/ 1745673 h 3020291"/>
              <a:gd name="connsiteX5" fmla="*/ 1087582 w 4842164"/>
              <a:gd name="connsiteY5" fmla="*/ 2015836 h 3020291"/>
              <a:gd name="connsiteX6" fmla="*/ 1239982 w 4842164"/>
              <a:gd name="connsiteY6" fmla="*/ 2119745 h 3020291"/>
              <a:gd name="connsiteX7" fmla="*/ 1246909 w 4842164"/>
              <a:gd name="connsiteY7" fmla="*/ 2119745 h 3020291"/>
              <a:gd name="connsiteX8" fmla="*/ 1253836 w 4842164"/>
              <a:gd name="connsiteY8" fmla="*/ 3020291 h 3020291"/>
              <a:gd name="connsiteX9" fmla="*/ 1253836 w 4842164"/>
              <a:gd name="connsiteY9" fmla="*/ 3020291 h 3020291"/>
              <a:gd name="connsiteX10" fmla="*/ 2251364 w 4842164"/>
              <a:gd name="connsiteY10" fmla="*/ 3020291 h 3020291"/>
              <a:gd name="connsiteX11" fmla="*/ 2251364 w 4842164"/>
              <a:gd name="connsiteY11" fmla="*/ 3020291 h 3020291"/>
              <a:gd name="connsiteX12" fmla="*/ 2258291 w 4842164"/>
              <a:gd name="connsiteY12" fmla="*/ 20782 h 3020291"/>
              <a:gd name="connsiteX13" fmla="*/ 2258291 w 4842164"/>
              <a:gd name="connsiteY13" fmla="*/ 20782 h 3020291"/>
              <a:gd name="connsiteX14" fmla="*/ 2389909 w 4842164"/>
              <a:gd name="connsiteY14" fmla="*/ 512618 h 3020291"/>
              <a:gd name="connsiteX15" fmla="*/ 2563091 w 4842164"/>
              <a:gd name="connsiteY15" fmla="*/ 949036 h 3020291"/>
              <a:gd name="connsiteX16" fmla="*/ 2867891 w 4842164"/>
              <a:gd name="connsiteY16" fmla="*/ 1517073 h 3020291"/>
              <a:gd name="connsiteX17" fmla="*/ 3262745 w 4842164"/>
              <a:gd name="connsiteY17" fmla="*/ 1953491 h 3020291"/>
              <a:gd name="connsiteX18" fmla="*/ 3477491 w 4842164"/>
              <a:gd name="connsiteY18" fmla="*/ 2112818 h 3020291"/>
              <a:gd name="connsiteX19" fmla="*/ 3477491 w 4842164"/>
              <a:gd name="connsiteY19" fmla="*/ 2112818 h 3020291"/>
              <a:gd name="connsiteX20" fmla="*/ 3491345 w 4842164"/>
              <a:gd name="connsiteY20" fmla="*/ 3020291 h 3020291"/>
              <a:gd name="connsiteX21" fmla="*/ 3491345 w 4842164"/>
              <a:gd name="connsiteY21" fmla="*/ 3020291 h 3020291"/>
              <a:gd name="connsiteX22" fmla="*/ 4495800 w 4842164"/>
              <a:gd name="connsiteY22" fmla="*/ 3020291 h 3020291"/>
              <a:gd name="connsiteX23" fmla="*/ 4495800 w 4842164"/>
              <a:gd name="connsiteY23" fmla="*/ 3020291 h 3020291"/>
              <a:gd name="connsiteX24" fmla="*/ 4488873 w 4842164"/>
              <a:gd name="connsiteY24" fmla="*/ 27709 h 3020291"/>
              <a:gd name="connsiteX25" fmla="*/ 4488873 w 4842164"/>
              <a:gd name="connsiteY25" fmla="*/ 27709 h 3020291"/>
              <a:gd name="connsiteX26" fmla="*/ 4662054 w 4842164"/>
              <a:gd name="connsiteY26" fmla="*/ 595745 h 3020291"/>
              <a:gd name="connsiteX27" fmla="*/ 4842164 w 4842164"/>
              <a:gd name="connsiteY27" fmla="*/ 1046018 h 3020291"/>
              <a:gd name="connsiteX28" fmla="*/ 4842164 w 4842164"/>
              <a:gd name="connsiteY28" fmla="*/ 1046018 h 3020291"/>
              <a:gd name="connsiteX29" fmla="*/ 4842164 w 4842164"/>
              <a:gd name="connsiteY29" fmla="*/ 1046018 h 3020291"/>
              <a:gd name="connsiteX0" fmla="*/ 0 w 4842164"/>
              <a:gd name="connsiteY0" fmla="*/ 0 h 3020291"/>
              <a:gd name="connsiteX1" fmla="*/ 152400 w 4842164"/>
              <a:gd name="connsiteY1" fmla="*/ 574964 h 3020291"/>
              <a:gd name="connsiteX2" fmla="*/ 374073 w 4842164"/>
              <a:gd name="connsiteY2" fmla="*/ 1080655 h 3020291"/>
              <a:gd name="connsiteX3" fmla="*/ 595745 w 4842164"/>
              <a:gd name="connsiteY3" fmla="*/ 1475509 h 3020291"/>
              <a:gd name="connsiteX4" fmla="*/ 803564 w 4842164"/>
              <a:gd name="connsiteY4" fmla="*/ 1745673 h 3020291"/>
              <a:gd name="connsiteX5" fmla="*/ 1087582 w 4842164"/>
              <a:gd name="connsiteY5" fmla="*/ 2015836 h 3020291"/>
              <a:gd name="connsiteX6" fmla="*/ 1239982 w 4842164"/>
              <a:gd name="connsiteY6" fmla="*/ 2119745 h 3020291"/>
              <a:gd name="connsiteX7" fmla="*/ 1246909 w 4842164"/>
              <a:gd name="connsiteY7" fmla="*/ 2119745 h 3020291"/>
              <a:gd name="connsiteX8" fmla="*/ 1253836 w 4842164"/>
              <a:gd name="connsiteY8" fmla="*/ 3020291 h 3020291"/>
              <a:gd name="connsiteX9" fmla="*/ 1253836 w 4842164"/>
              <a:gd name="connsiteY9" fmla="*/ 3020291 h 3020291"/>
              <a:gd name="connsiteX10" fmla="*/ 2251364 w 4842164"/>
              <a:gd name="connsiteY10" fmla="*/ 3020291 h 3020291"/>
              <a:gd name="connsiteX11" fmla="*/ 2251364 w 4842164"/>
              <a:gd name="connsiteY11" fmla="*/ 3020291 h 3020291"/>
              <a:gd name="connsiteX12" fmla="*/ 2258291 w 4842164"/>
              <a:gd name="connsiteY12" fmla="*/ 20782 h 3020291"/>
              <a:gd name="connsiteX13" fmla="*/ 2258291 w 4842164"/>
              <a:gd name="connsiteY13" fmla="*/ 20782 h 3020291"/>
              <a:gd name="connsiteX14" fmla="*/ 2389909 w 4842164"/>
              <a:gd name="connsiteY14" fmla="*/ 512618 h 3020291"/>
              <a:gd name="connsiteX15" fmla="*/ 2563091 w 4842164"/>
              <a:gd name="connsiteY15" fmla="*/ 949036 h 3020291"/>
              <a:gd name="connsiteX16" fmla="*/ 2867891 w 4842164"/>
              <a:gd name="connsiteY16" fmla="*/ 1517073 h 3020291"/>
              <a:gd name="connsiteX17" fmla="*/ 3262745 w 4842164"/>
              <a:gd name="connsiteY17" fmla="*/ 1953491 h 3020291"/>
              <a:gd name="connsiteX18" fmla="*/ 3477491 w 4842164"/>
              <a:gd name="connsiteY18" fmla="*/ 2112818 h 3020291"/>
              <a:gd name="connsiteX19" fmla="*/ 3477491 w 4842164"/>
              <a:gd name="connsiteY19" fmla="*/ 2112818 h 3020291"/>
              <a:gd name="connsiteX20" fmla="*/ 3491345 w 4842164"/>
              <a:gd name="connsiteY20" fmla="*/ 3020291 h 3020291"/>
              <a:gd name="connsiteX21" fmla="*/ 3491345 w 4842164"/>
              <a:gd name="connsiteY21" fmla="*/ 3020291 h 3020291"/>
              <a:gd name="connsiteX22" fmla="*/ 4495800 w 4842164"/>
              <a:gd name="connsiteY22" fmla="*/ 3020291 h 3020291"/>
              <a:gd name="connsiteX23" fmla="*/ 4495800 w 4842164"/>
              <a:gd name="connsiteY23" fmla="*/ 3020291 h 3020291"/>
              <a:gd name="connsiteX24" fmla="*/ 4488873 w 4842164"/>
              <a:gd name="connsiteY24" fmla="*/ 27709 h 3020291"/>
              <a:gd name="connsiteX25" fmla="*/ 4488873 w 4842164"/>
              <a:gd name="connsiteY25" fmla="*/ 27709 h 3020291"/>
              <a:gd name="connsiteX26" fmla="*/ 4662054 w 4842164"/>
              <a:gd name="connsiteY26" fmla="*/ 595745 h 3020291"/>
              <a:gd name="connsiteX27" fmla="*/ 4842164 w 4842164"/>
              <a:gd name="connsiteY27" fmla="*/ 1046018 h 3020291"/>
              <a:gd name="connsiteX28" fmla="*/ 4842164 w 4842164"/>
              <a:gd name="connsiteY28" fmla="*/ 1046018 h 3020291"/>
              <a:gd name="connsiteX29" fmla="*/ 4842164 w 4842164"/>
              <a:gd name="connsiteY29" fmla="*/ 1046018 h 3020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4842164" h="3020291">
                <a:moveTo>
                  <a:pt x="0" y="0"/>
                </a:moveTo>
                <a:cubicBezTo>
                  <a:pt x="45027" y="197427"/>
                  <a:pt x="90055" y="394855"/>
                  <a:pt x="152400" y="574964"/>
                </a:cubicBezTo>
                <a:cubicBezTo>
                  <a:pt x="214746" y="755073"/>
                  <a:pt x="300182" y="930564"/>
                  <a:pt x="374073" y="1080655"/>
                </a:cubicBezTo>
                <a:cubicBezTo>
                  <a:pt x="447964" y="1230746"/>
                  <a:pt x="524163" y="1364673"/>
                  <a:pt x="595745" y="1475509"/>
                </a:cubicBezTo>
                <a:cubicBezTo>
                  <a:pt x="667327" y="1586345"/>
                  <a:pt x="721591" y="1655619"/>
                  <a:pt x="803564" y="1745673"/>
                </a:cubicBezTo>
                <a:cubicBezTo>
                  <a:pt x="885537" y="1835727"/>
                  <a:pt x="1014846" y="1953491"/>
                  <a:pt x="1087582" y="2015836"/>
                </a:cubicBezTo>
                <a:cubicBezTo>
                  <a:pt x="1160318" y="2078181"/>
                  <a:pt x="1213428" y="2102427"/>
                  <a:pt x="1239982" y="2119745"/>
                </a:cubicBezTo>
                <a:cubicBezTo>
                  <a:pt x="1266536" y="2137063"/>
                  <a:pt x="1237226" y="2122054"/>
                  <a:pt x="1246909" y="2119745"/>
                </a:cubicBezTo>
                <a:cubicBezTo>
                  <a:pt x="1256592" y="2117436"/>
                  <a:pt x="1252682" y="2870200"/>
                  <a:pt x="1253836" y="3020291"/>
                </a:cubicBezTo>
                <a:lnTo>
                  <a:pt x="1253836" y="3020291"/>
                </a:lnTo>
                <a:lnTo>
                  <a:pt x="2251364" y="3020291"/>
                </a:lnTo>
                <a:lnTo>
                  <a:pt x="2251364" y="3020291"/>
                </a:lnTo>
                <a:cubicBezTo>
                  <a:pt x="2252518" y="2520373"/>
                  <a:pt x="2258291" y="20782"/>
                  <a:pt x="2258291" y="20782"/>
                </a:cubicBezTo>
                <a:lnTo>
                  <a:pt x="2258291" y="20782"/>
                </a:lnTo>
                <a:cubicBezTo>
                  <a:pt x="2280227" y="102755"/>
                  <a:pt x="2339109" y="357909"/>
                  <a:pt x="2389909" y="512618"/>
                </a:cubicBezTo>
                <a:cubicBezTo>
                  <a:pt x="2440709" y="667327"/>
                  <a:pt x="2483427" y="781627"/>
                  <a:pt x="2563091" y="949036"/>
                </a:cubicBezTo>
                <a:cubicBezTo>
                  <a:pt x="2642755" y="1116445"/>
                  <a:pt x="2751282" y="1349664"/>
                  <a:pt x="2867891" y="1517073"/>
                </a:cubicBezTo>
                <a:cubicBezTo>
                  <a:pt x="2984500" y="1684482"/>
                  <a:pt x="3161145" y="1854200"/>
                  <a:pt x="3262745" y="1953491"/>
                </a:cubicBezTo>
                <a:cubicBezTo>
                  <a:pt x="3364345" y="2052782"/>
                  <a:pt x="3477491" y="2112818"/>
                  <a:pt x="3477491" y="2112818"/>
                </a:cubicBezTo>
                <a:lnTo>
                  <a:pt x="3477491" y="2112818"/>
                </a:lnTo>
                <a:lnTo>
                  <a:pt x="3491345" y="3020291"/>
                </a:lnTo>
                <a:lnTo>
                  <a:pt x="3491345" y="3020291"/>
                </a:lnTo>
                <a:lnTo>
                  <a:pt x="4495800" y="3020291"/>
                </a:lnTo>
                <a:lnTo>
                  <a:pt x="4495800" y="3020291"/>
                </a:lnTo>
                <a:cubicBezTo>
                  <a:pt x="4494646" y="2521527"/>
                  <a:pt x="4488873" y="27709"/>
                  <a:pt x="4488873" y="27709"/>
                </a:cubicBezTo>
                <a:lnTo>
                  <a:pt x="4488873" y="27709"/>
                </a:lnTo>
                <a:cubicBezTo>
                  <a:pt x="4517736" y="122382"/>
                  <a:pt x="4603172" y="426027"/>
                  <a:pt x="4662054" y="595745"/>
                </a:cubicBezTo>
                <a:cubicBezTo>
                  <a:pt x="4720936" y="765463"/>
                  <a:pt x="4842164" y="1046018"/>
                  <a:pt x="4842164" y="1046018"/>
                </a:cubicBezTo>
                <a:lnTo>
                  <a:pt x="4842164" y="1046018"/>
                </a:lnTo>
                <a:lnTo>
                  <a:pt x="4842164" y="1046018"/>
                </a:lnTo>
              </a:path>
            </a:pathLst>
          </a:custGeom>
          <a:solidFill>
            <a:schemeClr val="bg1">
              <a:lumMod val="95000"/>
            </a:schemeClr>
          </a:solidFill>
          <a:ln w="28575" cap="flat" cmpd="sng" algn="ctr">
            <a:noFill/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GB" smtClean="0">
              <a:solidFill>
                <a:srgbClr val="FFFFFF"/>
              </a:solidFill>
              <a:latin typeface="Book Antiqua" pitchFamily="18" charset="0"/>
            </a:endParaRPr>
          </a:p>
        </p:txBody>
      </p:sp>
      <p:sp>
        <p:nvSpPr>
          <p:cNvPr id="50" name="Freeform 49"/>
          <p:cNvSpPr/>
          <p:nvPr/>
        </p:nvSpPr>
        <p:spPr bwMode="auto">
          <a:xfrm>
            <a:off x="1582159" y="4625336"/>
            <a:ext cx="5387469" cy="1592709"/>
          </a:xfrm>
          <a:custGeom>
            <a:avLst/>
            <a:gdLst>
              <a:gd name="connsiteX0" fmla="*/ 0 w 4786746"/>
              <a:gd name="connsiteY0" fmla="*/ 0 h 1503218"/>
              <a:gd name="connsiteX1" fmla="*/ 907473 w 4786746"/>
              <a:gd name="connsiteY1" fmla="*/ 0 h 1503218"/>
              <a:gd name="connsiteX2" fmla="*/ 907473 w 4786746"/>
              <a:gd name="connsiteY2" fmla="*/ 0 h 1503218"/>
              <a:gd name="connsiteX3" fmla="*/ 1239982 w 4786746"/>
              <a:gd name="connsiteY3" fmla="*/ 277091 h 1503218"/>
              <a:gd name="connsiteX4" fmla="*/ 1586346 w 4786746"/>
              <a:gd name="connsiteY4" fmla="*/ 505691 h 1503218"/>
              <a:gd name="connsiteX5" fmla="*/ 1898073 w 4786746"/>
              <a:gd name="connsiteY5" fmla="*/ 658091 h 1503218"/>
              <a:gd name="connsiteX6" fmla="*/ 1898073 w 4786746"/>
              <a:gd name="connsiteY6" fmla="*/ 658091 h 1503218"/>
              <a:gd name="connsiteX7" fmla="*/ 1905000 w 4786746"/>
              <a:gd name="connsiteY7" fmla="*/ 1496291 h 1503218"/>
              <a:gd name="connsiteX8" fmla="*/ 1905000 w 4786746"/>
              <a:gd name="connsiteY8" fmla="*/ 1496291 h 1503218"/>
              <a:gd name="connsiteX9" fmla="*/ 2909455 w 4786746"/>
              <a:gd name="connsiteY9" fmla="*/ 1496291 h 1503218"/>
              <a:gd name="connsiteX10" fmla="*/ 2909455 w 4786746"/>
              <a:gd name="connsiteY10" fmla="*/ 1496291 h 1503218"/>
              <a:gd name="connsiteX11" fmla="*/ 2930236 w 4786746"/>
              <a:gd name="connsiteY11" fmla="*/ 13855 h 1503218"/>
              <a:gd name="connsiteX12" fmla="*/ 2930236 w 4786746"/>
              <a:gd name="connsiteY12" fmla="*/ 13855 h 1503218"/>
              <a:gd name="connsiteX13" fmla="*/ 3782291 w 4786746"/>
              <a:gd name="connsiteY13" fmla="*/ 6927 h 1503218"/>
              <a:gd name="connsiteX14" fmla="*/ 3782291 w 4786746"/>
              <a:gd name="connsiteY14" fmla="*/ 6927 h 1503218"/>
              <a:gd name="connsiteX15" fmla="*/ 4156364 w 4786746"/>
              <a:gd name="connsiteY15" fmla="*/ 304800 h 1503218"/>
              <a:gd name="connsiteX16" fmla="*/ 4468091 w 4786746"/>
              <a:gd name="connsiteY16" fmla="*/ 491836 h 1503218"/>
              <a:gd name="connsiteX17" fmla="*/ 4786746 w 4786746"/>
              <a:gd name="connsiteY17" fmla="*/ 651164 h 1503218"/>
              <a:gd name="connsiteX18" fmla="*/ 4786746 w 4786746"/>
              <a:gd name="connsiteY18" fmla="*/ 651164 h 1503218"/>
              <a:gd name="connsiteX19" fmla="*/ 4786746 w 4786746"/>
              <a:gd name="connsiteY19" fmla="*/ 1503218 h 1503218"/>
              <a:gd name="connsiteX20" fmla="*/ 4786746 w 4786746"/>
              <a:gd name="connsiteY20" fmla="*/ 1503218 h 1503218"/>
              <a:gd name="connsiteX21" fmla="*/ 4786746 w 4786746"/>
              <a:gd name="connsiteY21" fmla="*/ 1489364 h 1503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4786746" h="1503218">
                <a:moveTo>
                  <a:pt x="0" y="0"/>
                </a:moveTo>
                <a:lnTo>
                  <a:pt x="907473" y="0"/>
                </a:lnTo>
                <a:lnTo>
                  <a:pt x="907473" y="0"/>
                </a:lnTo>
                <a:cubicBezTo>
                  <a:pt x="962891" y="46182"/>
                  <a:pt x="1126837" y="192809"/>
                  <a:pt x="1239982" y="277091"/>
                </a:cubicBezTo>
                <a:cubicBezTo>
                  <a:pt x="1353127" y="361373"/>
                  <a:pt x="1476664" y="442191"/>
                  <a:pt x="1586346" y="505691"/>
                </a:cubicBezTo>
                <a:cubicBezTo>
                  <a:pt x="1696028" y="569191"/>
                  <a:pt x="1898073" y="658091"/>
                  <a:pt x="1898073" y="658091"/>
                </a:cubicBezTo>
                <a:lnTo>
                  <a:pt x="1898073" y="658091"/>
                </a:lnTo>
                <a:cubicBezTo>
                  <a:pt x="1899228" y="797791"/>
                  <a:pt x="1905000" y="1496291"/>
                  <a:pt x="1905000" y="1496291"/>
                </a:cubicBezTo>
                <a:lnTo>
                  <a:pt x="1905000" y="1496291"/>
                </a:lnTo>
                <a:lnTo>
                  <a:pt x="2909455" y="1496291"/>
                </a:lnTo>
                <a:lnTo>
                  <a:pt x="2909455" y="1496291"/>
                </a:lnTo>
                <a:cubicBezTo>
                  <a:pt x="2912918" y="1249218"/>
                  <a:pt x="2930236" y="13855"/>
                  <a:pt x="2930236" y="13855"/>
                </a:cubicBezTo>
                <a:lnTo>
                  <a:pt x="2930236" y="13855"/>
                </a:lnTo>
                <a:lnTo>
                  <a:pt x="3782291" y="6927"/>
                </a:lnTo>
                <a:lnTo>
                  <a:pt x="3782291" y="6927"/>
                </a:lnTo>
                <a:cubicBezTo>
                  <a:pt x="3844637" y="56573"/>
                  <a:pt x="4042064" y="223982"/>
                  <a:pt x="4156364" y="304800"/>
                </a:cubicBezTo>
                <a:cubicBezTo>
                  <a:pt x="4270664" y="385618"/>
                  <a:pt x="4363027" y="434109"/>
                  <a:pt x="4468091" y="491836"/>
                </a:cubicBezTo>
                <a:cubicBezTo>
                  <a:pt x="4573155" y="549563"/>
                  <a:pt x="4786746" y="651164"/>
                  <a:pt x="4786746" y="651164"/>
                </a:cubicBezTo>
                <a:lnTo>
                  <a:pt x="4786746" y="651164"/>
                </a:lnTo>
                <a:lnTo>
                  <a:pt x="4786746" y="1503218"/>
                </a:lnTo>
                <a:lnTo>
                  <a:pt x="4786746" y="1503218"/>
                </a:lnTo>
                <a:lnTo>
                  <a:pt x="4786746" y="1489364"/>
                </a:lnTo>
              </a:path>
            </a:pathLst>
          </a:custGeom>
          <a:solidFill>
            <a:schemeClr val="bg1">
              <a:lumMod val="95000"/>
            </a:schemeClr>
          </a:solidFill>
          <a:ln w="28575" cap="flat" cmpd="sng" algn="ctr">
            <a:solidFill>
              <a:srgbClr val="0066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GB" smtClean="0">
              <a:solidFill>
                <a:srgbClr val="FFFFFF"/>
              </a:solidFill>
              <a:latin typeface="Book Antiqua" pitchFamily="18" charset="0"/>
            </a:endParaRPr>
          </a:p>
        </p:txBody>
      </p:sp>
      <p:sp>
        <p:nvSpPr>
          <p:cNvPr id="51" name="Rectangle 50"/>
          <p:cNvSpPr/>
          <p:nvPr/>
        </p:nvSpPr>
        <p:spPr bwMode="auto">
          <a:xfrm>
            <a:off x="997030" y="2209800"/>
            <a:ext cx="3728061" cy="629836"/>
          </a:xfrm>
          <a:prstGeom prst="rect">
            <a:avLst/>
          </a:prstGeom>
          <a:noFill/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GB" smtClean="0">
              <a:solidFill>
                <a:srgbClr val="FFFFFF"/>
              </a:solidFill>
              <a:latin typeface="Book Antiqua" pitchFamily="18" charset="0"/>
            </a:endParaRPr>
          </a:p>
        </p:txBody>
      </p:sp>
      <p:sp>
        <p:nvSpPr>
          <p:cNvPr id="52" name="Rectangle 51"/>
          <p:cNvSpPr/>
          <p:nvPr/>
        </p:nvSpPr>
        <p:spPr bwMode="auto">
          <a:xfrm>
            <a:off x="7288540" y="5918937"/>
            <a:ext cx="986359" cy="629836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GB" smtClean="0">
              <a:solidFill>
                <a:srgbClr val="FFFFFF"/>
              </a:solidFill>
              <a:latin typeface="Book Antiqua" pitchFamily="18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7405154" y="6145929"/>
            <a:ext cx="753130" cy="46166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eaLnBrk="0" hangingPunct="0"/>
            <a:r>
              <a:rPr lang="en-US" sz="2400" dirty="0" smtClean="0">
                <a:solidFill>
                  <a:srgbClr val="500093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[h]</a:t>
            </a:r>
            <a:endParaRPr lang="en-GB" sz="2400" dirty="0">
              <a:solidFill>
                <a:srgbClr val="500093">
                  <a:lumMod val="7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4" name="Group 53"/>
          <p:cNvGrpSpPr/>
          <p:nvPr/>
        </p:nvGrpSpPr>
        <p:grpSpPr>
          <a:xfrm>
            <a:off x="1746145" y="3094497"/>
            <a:ext cx="2052918" cy="646331"/>
            <a:chOff x="903020" y="3177484"/>
            <a:chExt cx="2052918" cy="646331"/>
          </a:xfrm>
        </p:grpSpPr>
        <p:sp>
          <p:nvSpPr>
            <p:cNvPr id="55" name="Rectangle 54"/>
            <p:cNvSpPr/>
            <p:nvPr/>
          </p:nvSpPr>
          <p:spPr>
            <a:xfrm>
              <a:off x="1189890" y="3177484"/>
              <a:ext cx="1766048" cy="646331"/>
            </a:xfrm>
            <a:prstGeom prst="rect">
              <a:avLst/>
            </a:prstGeom>
            <a:ln>
              <a:solidFill>
                <a:schemeClr val="accent4">
                  <a:lumMod val="10000"/>
                </a:schemeClr>
              </a:solidFill>
            </a:ln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GB" sz="1200" dirty="0">
                  <a:solidFill>
                    <a:srgbClr val="A5002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Too many events per bunch crossing, pile-up too high for experiment</a:t>
              </a:r>
              <a:endParaRPr lang="en-GB" sz="1200" dirty="0">
                <a:solidFill>
                  <a:srgbClr val="FFFFFF"/>
                </a:solidFill>
                <a:latin typeface="Book Antiqua" pitchFamily="18" charset="0"/>
              </a:endParaRPr>
            </a:p>
          </p:txBody>
        </p:sp>
        <p:cxnSp>
          <p:nvCxnSpPr>
            <p:cNvPr id="56" name="Straight Arrow Connector 55"/>
            <p:cNvCxnSpPr>
              <a:stCxn id="55" idx="1"/>
            </p:cNvCxnSpPr>
            <p:nvPr/>
          </p:nvCxnSpPr>
          <p:spPr bwMode="auto">
            <a:xfrm flipH="1" flipV="1">
              <a:off x="903020" y="3249203"/>
              <a:ext cx="286870" cy="251447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accent4">
                  <a:lumMod val="10000"/>
                </a:schemeClr>
              </a:solidFill>
              <a:prstDash val="solid"/>
              <a:round/>
              <a:headEnd type="none" w="sm" len="sm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57" name="Group 56"/>
          <p:cNvGrpSpPr/>
          <p:nvPr/>
        </p:nvGrpSpPr>
        <p:grpSpPr>
          <a:xfrm>
            <a:off x="2509232" y="3848066"/>
            <a:ext cx="1417063" cy="864107"/>
            <a:chOff x="1666107" y="3931053"/>
            <a:chExt cx="1417063" cy="86410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Rectangle 57"/>
                <p:cNvSpPr/>
                <p:nvPr/>
              </p:nvSpPr>
              <p:spPr>
                <a:xfrm>
                  <a:off x="1666107" y="3931053"/>
                  <a:ext cx="1417063" cy="653384"/>
                </a:xfrm>
                <a:prstGeom prst="rect">
                  <a:avLst/>
                </a:prstGeom>
                <a:ln>
                  <a:solidFill>
                    <a:schemeClr val="accent4">
                      <a:lumMod val="10000"/>
                    </a:schemeClr>
                  </a:solidFill>
                </a:ln>
              </p:spPr>
              <p:txBody>
                <a:bodyPr wrap="square">
                  <a:spAutoFit/>
                </a:bodyPr>
                <a:lstStyle/>
                <a:p>
                  <a:pPr algn="ctr" eaLnBrk="0" hangingPunct="0"/>
                  <a:r>
                    <a:rPr lang="en-GB" sz="1200" b="1" dirty="0" smtClean="0">
                      <a:solidFill>
                        <a:srgbClr val="006600"/>
                      </a:solidFill>
                      <a:latin typeface="+mn-lt"/>
                      <a:cs typeface="Arial" panose="020B0604020202020204" pitchFamily="34" charset="0"/>
                    </a:rPr>
                    <a:t>Increase of </a:t>
                  </a:r>
                  <a14:m>
                    <m:oMath xmlns:m="http://schemas.openxmlformats.org/officeDocument/2006/math">
                      <m:r>
                        <a:rPr lang="de-CH" sz="1200" b="1" i="1" smtClean="0">
                          <a:solidFill>
                            <a:srgbClr val="006600"/>
                          </a:solidFill>
                          <a:latin typeface="Cambria Math"/>
                          <a:cs typeface="Arial" panose="020B0604020202020204" pitchFamily="34" charset="0"/>
                        </a:rPr>
                        <m:t>∫</m:t>
                      </m:r>
                      <m:r>
                        <a:rPr lang="de-CH" sz="1200" b="1" i="1" smtClean="0">
                          <a:solidFill>
                            <a:srgbClr val="006600"/>
                          </a:solidFill>
                          <a:latin typeface="Cambria Math"/>
                          <a:cs typeface="Arial" panose="020B0604020202020204" pitchFamily="34" charset="0"/>
                        </a:rPr>
                        <m:t>𝑳𝒅𝒕</m:t>
                      </m:r>
                    </m:oMath>
                  </a14:m>
                  <a:r>
                    <a:rPr lang="en-GB" sz="1200" b="1" dirty="0" smtClean="0">
                      <a:solidFill>
                        <a:srgbClr val="006600"/>
                      </a:solidFill>
                      <a:latin typeface="+mn-lt"/>
                    </a:rPr>
                    <a:t> with Luminosity levelling</a:t>
                  </a:r>
                  <a:endParaRPr lang="en-GB" sz="1200" b="1" dirty="0">
                    <a:solidFill>
                      <a:srgbClr val="006600"/>
                    </a:solidFill>
                    <a:latin typeface="+mn-lt"/>
                  </a:endParaRPr>
                </a:p>
              </p:txBody>
            </p:sp>
          </mc:Choice>
          <mc:Fallback xmlns="">
            <p:sp>
              <p:nvSpPr>
                <p:cNvPr id="58" name="Rectangle 5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66107" y="3931053"/>
                  <a:ext cx="1417063" cy="653384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 b="-6422"/>
                  </a:stretch>
                </a:blipFill>
                <a:ln>
                  <a:solidFill>
                    <a:schemeClr val="accent4">
                      <a:lumMod val="10000"/>
                    </a:schemeClr>
                  </a:solidFill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9" name="Straight Arrow Connector 58"/>
            <p:cNvCxnSpPr/>
            <p:nvPr/>
          </p:nvCxnSpPr>
          <p:spPr bwMode="auto">
            <a:xfrm flipH="1">
              <a:off x="2042627" y="4611583"/>
              <a:ext cx="466112" cy="183577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accent4">
                  <a:lumMod val="10000"/>
                </a:schemeClr>
              </a:solidFill>
              <a:prstDash val="solid"/>
              <a:round/>
              <a:headEnd type="none" w="sm" len="sm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62" name="Freeform 61"/>
          <p:cNvSpPr/>
          <p:nvPr/>
        </p:nvSpPr>
        <p:spPr bwMode="auto">
          <a:xfrm>
            <a:off x="1605550" y="3007636"/>
            <a:ext cx="5449842" cy="3200098"/>
          </a:xfrm>
          <a:custGeom>
            <a:avLst/>
            <a:gdLst>
              <a:gd name="connsiteX0" fmla="*/ 0 w 4842164"/>
              <a:gd name="connsiteY0" fmla="*/ 0 h 3020291"/>
              <a:gd name="connsiteX1" fmla="*/ 152400 w 4842164"/>
              <a:gd name="connsiteY1" fmla="*/ 574964 h 3020291"/>
              <a:gd name="connsiteX2" fmla="*/ 374073 w 4842164"/>
              <a:gd name="connsiteY2" fmla="*/ 1080655 h 3020291"/>
              <a:gd name="connsiteX3" fmla="*/ 595745 w 4842164"/>
              <a:gd name="connsiteY3" fmla="*/ 1475509 h 3020291"/>
              <a:gd name="connsiteX4" fmla="*/ 803564 w 4842164"/>
              <a:gd name="connsiteY4" fmla="*/ 1745673 h 3020291"/>
              <a:gd name="connsiteX5" fmla="*/ 1087582 w 4842164"/>
              <a:gd name="connsiteY5" fmla="*/ 2015836 h 3020291"/>
              <a:gd name="connsiteX6" fmla="*/ 1239982 w 4842164"/>
              <a:gd name="connsiteY6" fmla="*/ 2119745 h 3020291"/>
              <a:gd name="connsiteX7" fmla="*/ 1246909 w 4842164"/>
              <a:gd name="connsiteY7" fmla="*/ 2119745 h 3020291"/>
              <a:gd name="connsiteX8" fmla="*/ 1253836 w 4842164"/>
              <a:gd name="connsiteY8" fmla="*/ 3020291 h 3020291"/>
              <a:gd name="connsiteX9" fmla="*/ 1253836 w 4842164"/>
              <a:gd name="connsiteY9" fmla="*/ 3020291 h 3020291"/>
              <a:gd name="connsiteX10" fmla="*/ 2251364 w 4842164"/>
              <a:gd name="connsiteY10" fmla="*/ 3020291 h 3020291"/>
              <a:gd name="connsiteX11" fmla="*/ 2251364 w 4842164"/>
              <a:gd name="connsiteY11" fmla="*/ 3020291 h 3020291"/>
              <a:gd name="connsiteX12" fmla="*/ 2258291 w 4842164"/>
              <a:gd name="connsiteY12" fmla="*/ 20782 h 3020291"/>
              <a:gd name="connsiteX13" fmla="*/ 2258291 w 4842164"/>
              <a:gd name="connsiteY13" fmla="*/ 20782 h 3020291"/>
              <a:gd name="connsiteX14" fmla="*/ 2389909 w 4842164"/>
              <a:gd name="connsiteY14" fmla="*/ 512618 h 3020291"/>
              <a:gd name="connsiteX15" fmla="*/ 2563091 w 4842164"/>
              <a:gd name="connsiteY15" fmla="*/ 949036 h 3020291"/>
              <a:gd name="connsiteX16" fmla="*/ 2867891 w 4842164"/>
              <a:gd name="connsiteY16" fmla="*/ 1517073 h 3020291"/>
              <a:gd name="connsiteX17" fmla="*/ 3262745 w 4842164"/>
              <a:gd name="connsiteY17" fmla="*/ 1953491 h 3020291"/>
              <a:gd name="connsiteX18" fmla="*/ 3477491 w 4842164"/>
              <a:gd name="connsiteY18" fmla="*/ 2112818 h 3020291"/>
              <a:gd name="connsiteX19" fmla="*/ 3477491 w 4842164"/>
              <a:gd name="connsiteY19" fmla="*/ 2112818 h 3020291"/>
              <a:gd name="connsiteX20" fmla="*/ 3491345 w 4842164"/>
              <a:gd name="connsiteY20" fmla="*/ 3020291 h 3020291"/>
              <a:gd name="connsiteX21" fmla="*/ 3491345 w 4842164"/>
              <a:gd name="connsiteY21" fmla="*/ 3020291 h 3020291"/>
              <a:gd name="connsiteX22" fmla="*/ 4495800 w 4842164"/>
              <a:gd name="connsiteY22" fmla="*/ 3020291 h 3020291"/>
              <a:gd name="connsiteX23" fmla="*/ 4495800 w 4842164"/>
              <a:gd name="connsiteY23" fmla="*/ 3020291 h 3020291"/>
              <a:gd name="connsiteX24" fmla="*/ 4488873 w 4842164"/>
              <a:gd name="connsiteY24" fmla="*/ 27709 h 3020291"/>
              <a:gd name="connsiteX25" fmla="*/ 4488873 w 4842164"/>
              <a:gd name="connsiteY25" fmla="*/ 27709 h 3020291"/>
              <a:gd name="connsiteX26" fmla="*/ 4662054 w 4842164"/>
              <a:gd name="connsiteY26" fmla="*/ 595745 h 3020291"/>
              <a:gd name="connsiteX27" fmla="*/ 4842164 w 4842164"/>
              <a:gd name="connsiteY27" fmla="*/ 1046018 h 3020291"/>
              <a:gd name="connsiteX28" fmla="*/ 4842164 w 4842164"/>
              <a:gd name="connsiteY28" fmla="*/ 1046018 h 3020291"/>
              <a:gd name="connsiteX29" fmla="*/ 4842164 w 4842164"/>
              <a:gd name="connsiteY29" fmla="*/ 1046018 h 3020291"/>
              <a:gd name="connsiteX0" fmla="*/ 0 w 4842164"/>
              <a:gd name="connsiteY0" fmla="*/ 0 h 3020291"/>
              <a:gd name="connsiteX1" fmla="*/ 152400 w 4842164"/>
              <a:gd name="connsiteY1" fmla="*/ 574964 h 3020291"/>
              <a:gd name="connsiteX2" fmla="*/ 374073 w 4842164"/>
              <a:gd name="connsiteY2" fmla="*/ 1080655 h 3020291"/>
              <a:gd name="connsiteX3" fmla="*/ 595745 w 4842164"/>
              <a:gd name="connsiteY3" fmla="*/ 1475509 h 3020291"/>
              <a:gd name="connsiteX4" fmla="*/ 803564 w 4842164"/>
              <a:gd name="connsiteY4" fmla="*/ 1745673 h 3020291"/>
              <a:gd name="connsiteX5" fmla="*/ 1087582 w 4842164"/>
              <a:gd name="connsiteY5" fmla="*/ 2015836 h 3020291"/>
              <a:gd name="connsiteX6" fmla="*/ 1239982 w 4842164"/>
              <a:gd name="connsiteY6" fmla="*/ 2119745 h 3020291"/>
              <a:gd name="connsiteX7" fmla="*/ 1246909 w 4842164"/>
              <a:gd name="connsiteY7" fmla="*/ 2119745 h 3020291"/>
              <a:gd name="connsiteX8" fmla="*/ 1253836 w 4842164"/>
              <a:gd name="connsiteY8" fmla="*/ 3020291 h 3020291"/>
              <a:gd name="connsiteX9" fmla="*/ 1253836 w 4842164"/>
              <a:gd name="connsiteY9" fmla="*/ 3020291 h 3020291"/>
              <a:gd name="connsiteX10" fmla="*/ 2251364 w 4842164"/>
              <a:gd name="connsiteY10" fmla="*/ 3020291 h 3020291"/>
              <a:gd name="connsiteX11" fmla="*/ 2251364 w 4842164"/>
              <a:gd name="connsiteY11" fmla="*/ 3020291 h 3020291"/>
              <a:gd name="connsiteX12" fmla="*/ 2258291 w 4842164"/>
              <a:gd name="connsiteY12" fmla="*/ 20782 h 3020291"/>
              <a:gd name="connsiteX13" fmla="*/ 2258291 w 4842164"/>
              <a:gd name="connsiteY13" fmla="*/ 20782 h 3020291"/>
              <a:gd name="connsiteX14" fmla="*/ 2389909 w 4842164"/>
              <a:gd name="connsiteY14" fmla="*/ 512618 h 3020291"/>
              <a:gd name="connsiteX15" fmla="*/ 2563091 w 4842164"/>
              <a:gd name="connsiteY15" fmla="*/ 949036 h 3020291"/>
              <a:gd name="connsiteX16" fmla="*/ 2867891 w 4842164"/>
              <a:gd name="connsiteY16" fmla="*/ 1517073 h 3020291"/>
              <a:gd name="connsiteX17" fmla="*/ 3262745 w 4842164"/>
              <a:gd name="connsiteY17" fmla="*/ 1953491 h 3020291"/>
              <a:gd name="connsiteX18" fmla="*/ 3477491 w 4842164"/>
              <a:gd name="connsiteY18" fmla="*/ 2112818 h 3020291"/>
              <a:gd name="connsiteX19" fmla="*/ 3477491 w 4842164"/>
              <a:gd name="connsiteY19" fmla="*/ 2112818 h 3020291"/>
              <a:gd name="connsiteX20" fmla="*/ 3491345 w 4842164"/>
              <a:gd name="connsiteY20" fmla="*/ 3020291 h 3020291"/>
              <a:gd name="connsiteX21" fmla="*/ 3491345 w 4842164"/>
              <a:gd name="connsiteY21" fmla="*/ 3020291 h 3020291"/>
              <a:gd name="connsiteX22" fmla="*/ 4495800 w 4842164"/>
              <a:gd name="connsiteY22" fmla="*/ 3020291 h 3020291"/>
              <a:gd name="connsiteX23" fmla="*/ 4495800 w 4842164"/>
              <a:gd name="connsiteY23" fmla="*/ 3020291 h 3020291"/>
              <a:gd name="connsiteX24" fmla="*/ 4488873 w 4842164"/>
              <a:gd name="connsiteY24" fmla="*/ 27709 h 3020291"/>
              <a:gd name="connsiteX25" fmla="*/ 4488873 w 4842164"/>
              <a:gd name="connsiteY25" fmla="*/ 27709 h 3020291"/>
              <a:gd name="connsiteX26" fmla="*/ 4662054 w 4842164"/>
              <a:gd name="connsiteY26" fmla="*/ 595745 h 3020291"/>
              <a:gd name="connsiteX27" fmla="*/ 4842164 w 4842164"/>
              <a:gd name="connsiteY27" fmla="*/ 1046018 h 3020291"/>
              <a:gd name="connsiteX28" fmla="*/ 4842164 w 4842164"/>
              <a:gd name="connsiteY28" fmla="*/ 1046018 h 3020291"/>
              <a:gd name="connsiteX29" fmla="*/ 4842164 w 4842164"/>
              <a:gd name="connsiteY29" fmla="*/ 1046018 h 3020291"/>
              <a:gd name="connsiteX0" fmla="*/ 0 w 4842164"/>
              <a:gd name="connsiteY0" fmla="*/ 0 h 3020291"/>
              <a:gd name="connsiteX1" fmla="*/ 152400 w 4842164"/>
              <a:gd name="connsiteY1" fmla="*/ 574964 h 3020291"/>
              <a:gd name="connsiteX2" fmla="*/ 374073 w 4842164"/>
              <a:gd name="connsiteY2" fmla="*/ 1080655 h 3020291"/>
              <a:gd name="connsiteX3" fmla="*/ 595745 w 4842164"/>
              <a:gd name="connsiteY3" fmla="*/ 1475509 h 3020291"/>
              <a:gd name="connsiteX4" fmla="*/ 803564 w 4842164"/>
              <a:gd name="connsiteY4" fmla="*/ 1745673 h 3020291"/>
              <a:gd name="connsiteX5" fmla="*/ 1087582 w 4842164"/>
              <a:gd name="connsiteY5" fmla="*/ 2015836 h 3020291"/>
              <a:gd name="connsiteX6" fmla="*/ 1239982 w 4842164"/>
              <a:gd name="connsiteY6" fmla="*/ 2119745 h 3020291"/>
              <a:gd name="connsiteX7" fmla="*/ 1246909 w 4842164"/>
              <a:gd name="connsiteY7" fmla="*/ 2119745 h 3020291"/>
              <a:gd name="connsiteX8" fmla="*/ 1253836 w 4842164"/>
              <a:gd name="connsiteY8" fmla="*/ 3020291 h 3020291"/>
              <a:gd name="connsiteX9" fmla="*/ 1253836 w 4842164"/>
              <a:gd name="connsiteY9" fmla="*/ 3020291 h 3020291"/>
              <a:gd name="connsiteX10" fmla="*/ 2251364 w 4842164"/>
              <a:gd name="connsiteY10" fmla="*/ 3020291 h 3020291"/>
              <a:gd name="connsiteX11" fmla="*/ 2251364 w 4842164"/>
              <a:gd name="connsiteY11" fmla="*/ 3020291 h 3020291"/>
              <a:gd name="connsiteX12" fmla="*/ 2258291 w 4842164"/>
              <a:gd name="connsiteY12" fmla="*/ 20782 h 3020291"/>
              <a:gd name="connsiteX13" fmla="*/ 2258291 w 4842164"/>
              <a:gd name="connsiteY13" fmla="*/ 20782 h 3020291"/>
              <a:gd name="connsiteX14" fmla="*/ 2389909 w 4842164"/>
              <a:gd name="connsiteY14" fmla="*/ 512618 h 3020291"/>
              <a:gd name="connsiteX15" fmla="*/ 2563091 w 4842164"/>
              <a:gd name="connsiteY15" fmla="*/ 949036 h 3020291"/>
              <a:gd name="connsiteX16" fmla="*/ 2867891 w 4842164"/>
              <a:gd name="connsiteY16" fmla="*/ 1517073 h 3020291"/>
              <a:gd name="connsiteX17" fmla="*/ 3262745 w 4842164"/>
              <a:gd name="connsiteY17" fmla="*/ 1953491 h 3020291"/>
              <a:gd name="connsiteX18" fmla="*/ 3477491 w 4842164"/>
              <a:gd name="connsiteY18" fmla="*/ 2112818 h 3020291"/>
              <a:gd name="connsiteX19" fmla="*/ 3477491 w 4842164"/>
              <a:gd name="connsiteY19" fmla="*/ 2112818 h 3020291"/>
              <a:gd name="connsiteX20" fmla="*/ 3491345 w 4842164"/>
              <a:gd name="connsiteY20" fmla="*/ 3020291 h 3020291"/>
              <a:gd name="connsiteX21" fmla="*/ 3491345 w 4842164"/>
              <a:gd name="connsiteY21" fmla="*/ 3020291 h 3020291"/>
              <a:gd name="connsiteX22" fmla="*/ 4495800 w 4842164"/>
              <a:gd name="connsiteY22" fmla="*/ 3020291 h 3020291"/>
              <a:gd name="connsiteX23" fmla="*/ 4495800 w 4842164"/>
              <a:gd name="connsiteY23" fmla="*/ 3020291 h 3020291"/>
              <a:gd name="connsiteX24" fmla="*/ 4488873 w 4842164"/>
              <a:gd name="connsiteY24" fmla="*/ 27709 h 3020291"/>
              <a:gd name="connsiteX25" fmla="*/ 4488873 w 4842164"/>
              <a:gd name="connsiteY25" fmla="*/ 27709 h 3020291"/>
              <a:gd name="connsiteX26" fmla="*/ 4662054 w 4842164"/>
              <a:gd name="connsiteY26" fmla="*/ 595745 h 3020291"/>
              <a:gd name="connsiteX27" fmla="*/ 4842164 w 4842164"/>
              <a:gd name="connsiteY27" fmla="*/ 1046018 h 3020291"/>
              <a:gd name="connsiteX28" fmla="*/ 4842164 w 4842164"/>
              <a:gd name="connsiteY28" fmla="*/ 1046018 h 3020291"/>
              <a:gd name="connsiteX29" fmla="*/ 4842164 w 4842164"/>
              <a:gd name="connsiteY29" fmla="*/ 1046018 h 3020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4842164" h="3020291">
                <a:moveTo>
                  <a:pt x="0" y="0"/>
                </a:moveTo>
                <a:cubicBezTo>
                  <a:pt x="45027" y="197427"/>
                  <a:pt x="90055" y="394855"/>
                  <a:pt x="152400" y="574964"/>
                </a:cubicBezTo>
                <a:cubicBezTo>
                  <a:pt x="214746" y="755073"/>
                  <a:pt x="300182" y="930564"/>
                  <a:pt x="374073" y="1080655"/>
                </a:cubicBezTo>
                <a:cubicBezTo>
                  <a:pt x="447964" y="1230746"/>
                  <a:pt x="524163" y="1364673"/>
                  <a:pt x="595745" y="1475509"/>
                </a:cubicBezTo>
                <a:cubicBezTo>
                  <a:pt x="667327" y="1586345"/>
                  <a:pt x="721591" y="1655619"/>
                  <a:pt x="803564" y="1745673"/>
                </a:cubicBezTo>
                <a:cubicBezTo>
                  <a:pt x="885537" y="1835727"/>
                  <a:pt x="1014846" y="1953491"/>
                  <a:pt x="1087582" y="2015836"/>
                </a:cubicBezTo>
                <a:cubicBezTo>
                  <a:pt x="1160318" y="2078181"/>
                  <a:pt x="1213428" y="2102427"/>
                  <a:pt x="1239982" y="2119745"/>
                </a:cubicBezTo>
                <a:cubicBezTo>
                  <a:pt x="1266536" y="2137063"/>
                  <a:pt x="1237226" y="2122054"/>
                  <a:pt x="1246909" y="2119745"/>
                </a:cubicBezTo>
                <a:cubicBezTo>
                  <a:pt x="1256592" y="2117436"/>
                  <a:pt x="1252682" y="2870200"/>
                  <a:pt x="1253836" y="3020291"/>
                </a:cubicBezTo>
                <a:lnTo>
                  <a:pt x="1253836" y="3020291"/>
                </a:lnTo>
                <a:lnTo>
                  <a:pt x="2251364" y="3020291"/>
                </a:lnTo>
                <a:lnTo>
                  <a:pt x="2251364" y="3020291"/>
                </a:lnTo>
                <a:cubicBezTo>
                  <a:pt x="2252518" y="2520373"/>
                  <a:pt x="2258291" y="20782"/>
                  <a:pt x="2258291" y="20782"/>
                </a:cubicBezTo>
                <a:lnTo>
                  <a:pt x="2258291" y="20782"/>
                </a:lnTo>
                <a:cubicBezTo>
                  <a:pt x="2280227" y="102755"/>
                  <a:pt x="2339109" y="357909"/>
                  <a:pt x="2389909" y="512618"/>
                </a:cubicBezTo>
                <a:cubicBezTo>
                  <a:pt x="2440709" y="667327"/>
                  <a:pt x="2483427" y="781627"/>
                  <a:pt x="2563091" y="949036"/>
                </a:cubicBezTo>
                <a:cubicBezTo>
                  <a:pt x="2642755" y="1116445"/>
                  <a:pt x="2751282" y="1349664"/>
                  <a:pt x="2867891" y="1517073"/>
                </a:cubicBezTo>
                <a:cubicBezTo>
                  <a:pt x="2984500" y="1684482"/>
                  <a:pt x="3161145" y="1854200"/>
                  <a:pt x="3262745" y="1953491"/>
                </a:cubicBezTo>
                <a:cubicBezTo>
                  <a:pt x="3364345" y="2052782"/>
                  <a:pt x="3477491" y="2112818"/>
                  <a:pt x="3477491" y="2112818"/>
                </a:cubicBezTo>
                <a:lnTo>
                  <a:pt x="3477491" y="2112818"/>
                </a:lnTo>
                <a:lnTo>
                  <a:pt x="3491345" y="3020291"/>
                </a:lnTo>
                <a:lnTo>
                  <a:pt x="3491345" y="3020291"/>
                </a:lnTo>
                <a:lnTo>
                  <a:pt x="4495800" y="3020291"/>
                </a:lnTo>
                <a:lnTo>
                  <a:pt x="4495800" y="3020291"/>
                </a:lnTo>
                <a:cubicBezTo>
                  <a:pt x="4494646" y="2521527"/>
                  <a:pt x="4488873" y="27709"/>
                  <a:pt x="4488873" y="27709"/>
                </a:cubicBezTo>
                <a:lnTo>
                  <a:pt x="4488873" y="27709"/>
                </a:lnTo>
                <a:cubicBezTo>
                  <a:pt x="4517736" y="122382"/>
                  <a:pt x="4603172" y="426027"/>
                  <a:pt x="4662054" y="595745"/>
                </a:cubicBezTo>
                <a:cubicBezTo>
                  <a:pt x="4720936" y="765463"/>
                  <a:pt x="4842164" y="1046018"/>
                  <a:pt x="4842164" y="1046018"/>
                </a:cubicBezTo>
                <a:lnTo>
                  <a:pt x="4842164" y="1046018"/>
                </a:lnTo>
                <a:lnTo>
                  <a:pt x="4842164" y="1046018"/>
                </a:lnTo>
              </a:path>
            </a:pathLst>
          </a:custGeom>
          <a:noFill/>
          <a:ln w="28575" cap="flat" cmpd="sng" algn="ctr">
            <a:solidFill>
              <a:srgbClr val="A5002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GB" smtClean="0">
              <a:solidFill>
                <a:srgbClr val="FFFFFF"/>
              </a:solidFill>
              <a:latin typeface="Book Antiqua" pitchFamily="18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1041237" y="2562172"/>
            <a:ext cx="3353848" cy="3149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ectangle 1"/>
          <p:cNvSpPr/>
          <p:nvPr/>
        </p:nvSpPr>
        <p:spPr bwMode="auto">
          <a:xfrm>
            <a:off x="843129" y="2209800"/>
            <a:ext cx="3931583" cy="66729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 rtlCol="0" anchor="ctr"/>
          <a:lstStyle/>
          <a:p>
            <a:pPr algn="ctr" eaLnBrk="0" hangingPunct="0"/>
            <a:endParaRPr lang="en-GB">
              <a:solidFill>
                <a:srgbClr val="FFFFFF"/>
              </a:solidFill>
              <a:latin typeface="Book Antiqua" pitchFamily="18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906904" y="2376891"/>
            <a:ext cx="231086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US" sz="2400" dirty="0">
                <a:solidFill>
                  <a:srgbClr val="500093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 [10</a:t>
            </a:r>
            <a:r>
              <a:rPr lang="en-US" sz="2400" baseline="30000" dirty="0">
                <a:solidFill>
                  <a:srgbClr val="500093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34</a:t>
            </a:r>
            <a:r>
              <a:rPr lang="en-US" sz="2400" dirty="0">
                <a:solidFill>
                  <a:srgbClr val="500093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cm</a:t>
            </a:r>
            <a:r>
              <a:rPr lang="en-US" sz="2400" baseline="30000" dirty="0">
                <a:solidFill>
                  <a:srgbClr val="500093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-2</a:t>
            </a:r>
            <a:r>
              <a:rPr lang="en-US" sz="2400" dirty="0">
                <a:solidFill>
                  <a:srgbClr val="500093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2400" baseline="30000" dirty="0">
                <a:solidFill>
                  <a:srgbClr val="500093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-1</a:t>
            </a:r>
            <a:r>
              <a:rPr lang="en-US" sz="2400" dirty="0" smtClean="0">
                <a:solidFill>
                  <a:srgbClr val="500093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  <a:endParaRPr lang="en-US" sz="2400" dirty="0">
              <a:solidFill>
                <a:srgbClr val="500093">
                  <a:lumMod val="7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idx="1"/>
              </p:nvPr>
            </p:nvSpPr>
            <p:spPr>
              <a:xfrm>
                <a:off x="315868" y="838200"/>
                <a:ext cx="8592360" cy="1371600"/>
              </a:xfrm>
              <a:ln>
                <a:solidFill>
                  <a:srgbClr val="000099"/>
                </a:solidFill>
              </a:ln>
            </p:spPr>
            <p:txBody>
              <a:bodyPr/>
              <a:lstStyle/>
              <a:p>
                <a14:m>
                  <m:oMath xmlns:m="http://schemas.openxmlformats.org/officeDocument/2006/math"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GB" b="1" i="1" smtClean="0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n-GB" b="1" i="1">
                            <a:latin typeface="Cambria Math"/>
                          </a:rPr>
                          <m:t>𝑳𝒅𝒕</m:t>
                        </m:r>
                      </m:e>
                    </m:nary>
                    <m:r>
                      <a:rPr lang="en-GB" b="0" i="1" smtClean="0">
                        <a:latin typeface="Cambria Math"/>
                      </a:rPr>
                      <m:t> </m:t>
                    </m:r>
                  </m:oMath>
                </a14:m>
                <a:r>
                  <a:rPr lang="en-GB" dirty="0" smtClean="0"/>
                  <a:t> increase by increasing </a:t>
                </a:r>
                <a14:m>
                  <m:oMath xmlns:m="http://schemas.openxmlformats.org/officeDocument/2006/math">
                    <m:r>
                      <a:rPr lang="en-GB" b="1" i="1" smtClean="0">
                        <a:latin typeface="Cambria Math"/>
                      </a:rPr>
                      <m:t>𝑳</m:t>
                    </m:r>
                    <m:r>
                      <a:rPr lang="en-GB" b="1" i="1" smtClean="0">
                        <a:latin typeface="Cambria Math"/>
                      </a:rPr>
                      <m:t>_</m:t>
                    </m:r>
                    <m:func>
                      <m:funcPr>
                        <m:ctrlPr>
                          <a:rPr lang="en-GB" b="1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a:rPr lang="en-GB" b="1" i="1" smtClean="0">
                            <a:latin typeface="Cambria Math"/>
                          </a:rPr>
                          <m:t>𝒎𝒂𝒙</m:t>
                        </m:r>
                      </m:fName>
                      <m:e>
                        <m:r>
                          <a:rPr lang="en-GB" b="1" i="1" smtClean="0">
                            <a:latin typeface="Cambria Math"/>
                          </a:rPr>
                          <m:t> </m:t>
                        </m:r>
                      </m:e>
                    </m:func>
                  </m:oMath>
                </a14:m>
                <a:r>
                  <a:rPr lang="en-GB" dirty="0" smtClean="0"/>
                  <a:t>not feasible (pile up too high): </a:t>
                </a:r>
                <a:r>
                  <a:rPr lang="en-GB" b="1" dirty="0"/>
                  <a:t>L</a:t>
                </a:r>
                <a:r>
                  <a:rPr lang="en-GB" b="1" dirty="0" smtClean="0"/>
                  <a:t>uminosity levelling </a:t>
                </a:r>
                <a:r>
                  <a:rPr lang="en-GB" dirty="0" smtClean="0"/>
                  <a:t>can increase </a:t>
                </a:r>
                <a14:m>
                  <m:oMath xmlns:m="http://schemas.openxmlformats.org/officeDocument/2006/math"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GB" b="1" i="1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n-GB" b="1" i="1">
                            <a:latin typeface="Cambria Math"/>
                          </a:rPr>
                          <m:t>𝑳𝒅𝒕</m:t>
                        </m:r>
                      </m:e>
                    </m:nary>
                  </m:oMath>
                </a14:m>
                <a:endParaRPr lang="en-GB" dirty="0" smtClean="0"/>
              </a:p>
              <a:p>
                <a:r>
                  <a:rPr lang="en-GB" b="1" dirty="0" smtClean="0"/>
                  <a:t>High availability </a:t>
                </a:r>
                <a:r>
                  <a:rPr lang="en-GB" dirty="0" smtClean="0"/>
                  <a:t>is required </a:t>
                </a:r>
                <a:r>
                  <a:rPr lang="en-GB" b="1" dirty="0" smtClean="0"/>
                  <a:t>(optimise length of fills)</a:t>
                </a:r>
                <a:endParaRPr lang="en-GB" b="1" dirty="0"/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15868" y="838200"/>
                <a:ext cx="8592360" cy="1371600"/>
              </a:xfrm>
              <a:blipFill rotWithShape="1">
                <a:blip r:embed="rId5"/>
                <a:stretch>
                  <a:fillRect l="-2622" t="-52863" b="-44053"/>
                </a:stretch>
              </a:blipFill>
              <a:ln>
                <a:solidFill>
                  <a:srgbClr val="000099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oup 7"/>
          <p:cNvGrpSpPr/>
          <p:nvPr/>
        </p:nvGrpSpPr>
        <p:grpSpPr>
          <a:xfrm>
            <a:off x="1443997" y="4595962"/>
            <a:ext cx="5611394" cy="1729645"/>
            <a:chOff x="600872" y="4595962"/>
            <a:chExt cx="5611394" cy="1729645"/>
          </a:xfrm>
        </p:grpSpPr>
        <p:sp>
          <p:nvSpPr>
            <p:cNvPr id="64" name="Freeform 63"/>
            <p:cNvSpPr/>
            <p:nvPr/>
          </p:nvSpPr>
          <p:spPr bwMode="auto">
            <a:xfrm>
              <a:off x="766425" y="4595962"/>
              <a:ext cx="5445841" cy="1633626"/>
            </a:xfrm>
            <a:custGeom>
              <a:avLst/>
              <a:gdLst>
                <a:gd name="connsiteX0" fmla="*/ 0 w 4842164"/>
                <a:gd name="connsiteY0" fmla="*/ 0 h 3020291"/>
                <a:gd name="connsiteX1" fmla="*/ 152400 w 4842164"/>
                <a:gd name="connsiteY1" fmla="*/ 574964 h 3020291"/>
                <a:gd name="connsiteX2" fmla="*/ 374073 w 4842164"/>
                <a:gd name="connsiteY2" fmla="*/ 1080655 h 3020291"/>
                <a:gd name="connsiteX3" fmla="*/ 595745 w 4842164"/>
                <a:gd name="connsiteY3" fmla="*/ 1475509 h 3020291"/>
                <a:gd name="connsiteX4" fmla="*/ 803564 w 4842164"/>
                <a:gd name="connsiteY4" fmla="*/ 1745673 h 3020291"/>
                <a:gd name="connsiteX5" fmla="*/ 1087582 w 4842164"/>
                <a:gd name="connsiteY5" fmla="*/ 2015836 h 3020291"/>
                <a:gd name="connsiteX6" fmla="*/ 1239982 w 4842164"/>
                <a:gd name="connsiteY6" fmla="*/ 2119745 h 3020291"/>
                <a:gd name="connsiteX7" fmla="*/ 1246909 w 4842164"/>
                <a:gd name="connsiteY7" fmla="*/ 2119745 h 3020291"/>
                <a:gd name="connsiteX8" fmla="*/ 1253836 w 4842164"/>
                <a:gd name="connsiteY8" fmla="*/ 3020291 h 3020291"/>
                <a:gd name="connsiteX9" fmla="*/ 1253836 w 4842164"/>
                <a:gd name="connsiteY9" fmla="*/ 3020291 h 3020291"/>
                <a:gd name="connsiteX10" fmla="*/ 2251364 w 4842164"/>
                <a:gd name="connsiteY10" fmla="*/ 3020291 h 3020291"/>
                <a:gd name="connsiteX11" fmla="*/ 2251364 w 4842164"/>
                <a:gd name="connsiteY11" fmla="*/ 3020291 h 3020291"/>
                <a:gd name="connsiteX12" fmla="*/ 2258291 w 4842164"/>
                <a:gd name="connsiteY12" fmla="*/ 20782 h 3020291"/>
                <a:gd name="connsiteX13" fmla="*/ 2258291 w 4842164"/>
                <a:gd name="connsiteY13" fmla="*/ 20782 h 3020291"/>
                <a:gd name="connsiteX14" fmla="*/ 2389909 w 4842164"/>
                <a:gd name="connsiteY14" fmla="*/ 512618 h 3020291"/>
                <a:gd name="connsiteX15" fmla="*/ 2563091 w 4842164"/>
                <a:gd name="connsiteY15" fmla="*/ 949036 h 3020291"/>
                <a:gd name="connsiteX16" fmla="*/ 2867891 w 4842164"/>
                <a:gd name="connsiteY16" fmla="*/ 1517073 h 3020291"/>
                <a:gd name="connsiteX17" fmla="*/ 3262745 w 4842164"/>
                <a:gd name="connsiteY17" fmla="*/ 1953491 h 3020291"/>
                <a:gd name="connsiteX18" fmla="*/ 3477491 w 4842164"/>
                <a:gd name="connsiteY18" fmla="*/ 2112818 h 3020291"/>
                <a:gd name="connsiteX19" fmla="*/ 3477491 w 4842164"/>
                <a:gd name="connsiteY19" fmla="*/ 2112818 h 3020291"/>
                <a:gd name="connsiteX20" fmla="*/ 3491345 w 4842164"/>
                <a:gd name="connsiteY20" fmla="*/ 3020291 h 3020291"/>
                <a:gd name="connsiteX21" fmla="*/ 3491345 w 4842164"/>
                <a:gd name="connsiteY21" fmla="*/ 3020291 h 3020291"/>
                <a:gd name="connsiteX22" fmla="*/ 4495800 w 4842164"/>
                <a:gd name="connsiteY22" fmla="*/ 3020291 h 3020291"/>
                <a:gd name="connsiteX23" fmla="*/ 4495800 w 4842164"/>
                <a:gd name="connsiteY23" fmla="*/ 3020291 h 3020291"/>
                <a:gd name="connsiteX24" fmla="*/ 4488873 w 4842164"/>
                <a:gd name="connsiteY24" fmla="*/ 27709 h 3020291"/>
                <a:gd name="connsiteX25" fmla="*/ 4488873 w 4842164"/>
                <a:gd name="connsiteY25" fmla="*/ 27709 h 3020291"/>
                <a:gd name="connsiteX26" fmla="*/ 4662054 w 4842164"/>
                <a:gd name="connsiteY26" fmla="*/ 595745 h 3020291"/>
                <a:gd name="connsiteX27" fmla="*/ 4842164 w 4842164"/>
                <a:gd name="connsiteY27" fmla="*/ 1046018 h 3020291"/>
                <a:gd name="connsiteX28" fmla="*/ 4842164 w 4842164"/>
                <a:gd name="connsiteY28" fmla="*/ 1046018 h 3020291"/>
                <a:gd name="connsiteX29" fmla="*/ 4842164 w 4842164"/>
                <a:gd name="connsiteY29" fmla="*/ 1046018 h 3020291"/>
                <a:gd name="connsiteX0" fmla="*/ 0 w 4842164"/>
                <a:gd name="connsiteY0" fmla="*/ 0 h 3020291"/>
                <a:gd name="connsiteX1" fmla="*/ 152400 w 4842164"/>
                <a:gd name="connsiteY1" fmla="*/ 574964 h 3020291"/>
                <a:gd name="connsiteX2" fmla="*/ 374073 w 4842164"/>
                <a:gd name="connsiteY2" fmla="*/ 1080655 h 3020291"/>
                <a:gd name="connsiteX3" fmla="*/ 595745 w 4842164"/>
                <a:gd name="connsiteY3" fmla="*/ 1475509 h 3020291"/>
                <a:gd name="connsiteX4" fmla="*/ 803564 w 4842164"/>
                <a:gd name="connsiteY4" fmla="*/ 1745673 h 3020291"/>
                <a:gd name="connsiteX5" fmla="*/ 1087582 w 4842164"/>
                <a:gd name="connsiteY5" fmla="*/ 2015836 h 3020291"/>
                <a:gd name="connsiteX6" fmla="*/ 1239982 w 4842164"/>
                <a:gd name="connsiteY6" fmla="*/ 2119745 h 3020291"/>
                <a:gd name="connsiteX7" fmla="*/ 1246909 w 4842164"/>
                <a:gd name="connsiteY7" fmla="*/ 2119745 h 3020291"/>
                <a:gd name="connsiteX8" fmla="*/ 1253836 w 4842164"/>
                <a:gd name="connsiteY8" fmla="*/ 3020291 h 3020291"/>
                <a:gd name="connsiteX9" fmla="*/ 1253836 w 4842164"/>
                <a:gd name="connsiteY9" fmla="*/ 3020291 h 3020291"/>
                <a:gd name="connsiteX10" fmla="*/ 2251364 w 4842164"/>
                <a:gd name="connsiteY10" fmla="*/ 3020291 h 3020291"/>
                <a:gd name="connsiteX11" fmla="*/ 2251364 w 4842164"/>
                <a:gd name="connsiteY11" fmla="*/ 3020291 h 3020291"/>
                <a:gd name="connsiteX12" fmla="*/ 2258291 w 4842164"/>
                <a:gd name="connsiteY12" fmla="*/ 20782 h 3020291"/>
                <a:gd name="connsiteX13" fmla="*/ 2258291 w 4842164"/>
                <a:gd name="connsiteY13" fmla="*/ 20782 h 3020291"/>
                <a:gd name="connsiteX14" fmla="*/ 2389909 w 4842164"/>
                <a:gd name="connsiteY14" fmla="*/ 512618 h 3020291"/>
                <a:gd name="connsiteX15" fmla="*/ 2563091 w 4842164"/>
                <a:gd name="connsiteY15" fmla="*/ 949036 h 3020291"/>
                <a:gd name="connsiteX16" fmla="*/ 2867891 w 4842164"/>
                <a:gd name="connsiteY16" fmla="*/ 1517073 h 3020291"/>
                <a:gd name="connsiteX17" fmla="*/ 3262745 w 4842164"/>
                <a:gd name="connsiteY17" fmla="*/ 1953491 h 3020291"/>
                <a:gd name="connsiteX18" fmla="*/ 3477491 w 4842164"/>
                <a:gd name="connsiteY18" fmla="*/ 2112818 h 3020291"/>
                <a:gd name="connsiteX19" fmla="*/ 3477491 w 4842164"/>
                <a:gd name="connsiteY19" fmla="*/ 2112818 h 3020291"/>
                <a:gd name="connsiteX20" fmla="*/ 3491345 w 4842164"/>
                <a:gd name="connsiteY20" fmla="*/ 3020291 h 3020291"/>
                <a:gd name="connsiteX21" fmla="*/ 3491345 w 4842164"/>
                <a:gd name="connsiteY21" fmla="*/ 3020291 h 3020291"/>
                <a:gd name="connsiteX22" fmla="*/ 4495800 w 4842164"/>
                <a:gd name="connsiteY22" fmla="*/ 3020291 h 3020291"/>
                <a:gd name="connsiteX23" fmla="*/ 4495800 w 4842164"/>
                <a:gd name="connsiteY23" fmla="*/ 3020291 h 3020291"/>
                <a:gd name="connsiteX24" fmla="*/ 4488873 w 4842164"/>
                <a:gd name="connsiteY24" fmla="*/ 27709 h 3020291"/>
                <a:gd name="connsiteX25" fmla="*/ 4488873 w 4842164"/>
                <a:gd name="connsiteY25" fmla="*/ 27709 h 3020291"/>
                <a:gd name="connsiteX26" fmla="*/ 4662054 w 4842164"/>
                <a:gd name="connsiteY26" fmla="*/ 595745 h 3020291"/>
                <a:gd name="connsiteX27" fmla="*/ 4842164 w 4842164"/>
                <a:gd name="connsiteY27" fmla="*/ 1046018 h 3020291"/>
                <a:gd name="connsiteX28" fmla="*/ 4842164 w 4842164"/>
                <a:gd name="connsiteY28" fmla="*/ 1046018 h 3020291"/>
                <a:gd name="connsiteX29" fmla="*/ 4842164 w 4842164"/>
                <a:gd name="connsiteY29" fmla="*/ 1046018 h 3020291"/>
                <a:gd name="connsiteX0" fmla="*/ 0 w 4842164"/>
                <a:gd name="connsiteY0" fmla="*/ 0 h 3020291"/>
                <a:gd name="connsiteX1" fmla="*/ 152400 w 4842164"/>
                <a:gd name="connsiteY1" fmla="*/ 574964 h 3020291"/>
                <a:gd name="connsiteX2" fmla="*/ 374073 w 4842164"/>
                <a:gd name="connsiteY2" fmla="*/ 1080655 h 3020291"/>
                <a:gd name="connsiteX3" fmla="*/ 595745 w 4842164"/>
                <a:gd name="connsiteY3" fmla="*/ 1475509 h 3020291"/>
                <a:gd name="connsiteX4" fmla="*/ 803564 w 4842164"/>
                <a:gd name="connsiteY4" fmla="*/ 1745673 h 3020291"/>
                <a:gd name="connsiteX5" fmla="*/ 1087582 w 4842164"/>
                <a:gd name="connsiteY5" fmla="*/ 2015836 h 3020291"/>
                <a:gd name="connsiteX6" fmla="*/ 1239982 w 4842164"/>
                <a:gd name="connsiteY6" fmla="*/ 2119745 h 3020291"/>
                <a:gd name="connsiteX7" fmla="*/ 1246909 w 4842164"/>
                <a:gd name="connsiteY7" fmla="*/ 2119745 h 3020291"/>
                <a:gd name="connsiteX8" fmla="*/ 1253836 w 4842164"/>
                <a:gd name="connsiteY8" fmla="*/ 3020291 h 3020291"/>
                <a:gd name="connsiteX9" fmla="*/ 1253836 w 4842164"/>
                <a:gd name="connsiteY9" fmla="*/ 3020291 h 3020291"/>
                <a:gd name="connsiteX10" fmla="*/ 2251364 w 4842164"/>
                <a:gd name="connsiteY10" fmla="*/ 3020291 h 3020291"/>
                <a:gd name="connsiteX11" fmla="*/ 2251364 w 4842164"/>
                <a:gd name="connsiteY11" fmla="*/ 3020291 h 3020291"/>
                <a:gd name="connsiteX12" fmla="*/ 2258291 w 4842164"/>
                <a:gd name="connsiteY12" fmla="*/ 20782 h 3020291"/>
                <a:gd name="connsiteX13" fmla="*/ 2258291 w 4842164"/>
                <a:gd name="connsiteY13" fmla="*/ 20782 h 3020291"/>
                <a:gd name="connsiteX14" fmla="*/ 2389909 w 4842164"/>
                <a:gd name="connsiteY14" fmla="*/ 512618 h 3020291"/>
                <a:gd name="connsiteX15" fmla="*/ 2563091 w 4842164"/>
                <a:gd name="connsiteY15" fmla="*/ 949036 h 3020291"/>
                <a:gd name="connsiteX16" fmla="*/ 2867891 w 4842164"/>
                <a:gd name="connsiteY16" fmla="*/ 1517073 h 3020291"/>
                <a:gd name="connsiteX17" fmla="*/ 3262745 w 4842164"/>
                <a:gd name="connsiteY17" fmla="*/ 1953491 h 3020291"/>
                <a:gd name="connsiteX18" fmla="*/ 3477491 w 4842164"/>
                <a:gd name="connsiteY18" fmla="*/ 2112818 h 3020291"/>
                <a:gd name="connsiteX19" fmla="*/ 3477491 w 4842164"/>
                <a:gd name="connsiteY19" fmla="*/ 2112818 h 3020291"/>
                <a:gd name="connsiteX20" fmla="*/ 3491345 w 4842164"/>
                <a:gd name="connsiteY20" fmla="*/ 3020291 h 3020291"/>
                <a:gd name="connsiteX21" fmla="*/ 3491345 w 4842164"/>
                <a:gd name="connsiteY21" fmla="*/ 3020291 h 3020291"/>
                <a:gd name="connsiteX22" fmla="*/ 4495800 w 4842164"/>
                <a:gd name="connsiteY22" fmla="*/ 3020291 h 3020291"/>
                <a:gd name="connsiteX23" fmla="*/ 4495800 w 4842164"/>
                <a:gd name="connsiteY23" fmla="*/ 3020291 h 3020291"/>
                <a:gd name="connsiteX24" fmla="*/ 4488873 w 4842164"/>
                <a:gd name="connsiteY24" fmla="*/ 27709 h 3020291"/>
                <a:gd name="connsiteX25" fmla="*/ 4488873 w 4842164"/>
                <a:gd name="connsiteY25" fmla="*/ 27709 h 3020291"/>
                <a:gd name="connsiteX26" fmla="*/ 4662054 w 4842164"/>
                <a:gd name="connsiteY26" fmla="*/ 595745 h 3020291"/>
                <a:gd name="connsiteX27" fmla="*/ 4842164 w 4842164"/>
                <a:gd name="connsiteY27" fmla="*/ 1046018 h 3020291"/>
                <a:gd name="connsiteX28" fmla="*/ 4842164 w 4842164"/>
                <a:gd name="connsiteY28" fmla="*/ 1046018 h 3020291"/>
                <a:gd name="connsiteX29" fmla="*/ 4842164 w 4842164"/>
                <a:gd name="connsiteY29" fmla="*/ 1046018 h 30202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842164" h="3020291">
                  <a:moveTo>
                    <a:pt x="0" y="0"/>
                  </a:moveTo>
                  <a:cubicBezTo>
                    <a:pt x="45027" y="197427"/>
                    <a:pt x="90055" y="394855"/>
                    <a:pt x="152400" y="574964"/>
                  </a:cubicBezTo>
                  <a:cubicBezTo>
                    <a:pt x="214746" y="755073"/>
                    <a:pt x="300182" y="930564"/>
                    <a:pt x="374073" y="1080655"/>
                  </a:cubicBezTo>
                  <a:cubicBezTo>
                    <a:pt x="447964" y="1230746"/>
                    <a:pt x="524163" y="1364673"/>
                    <a:pt x="595745" y="1475509"/>
                  </a:cubicBezTo>
                  <a:cubicBezTo>
                    <a:pt x="667327" y="1586345"/>
                    <a:pt x="721591" y="1655619"/>
                    <a:pt x="803564" y="1745673"/>
                  </a:cubicBezTo>
                  <a:cubicBezTo>
                    <a:pt x="885537" y="1835727"/>
                    <a:pt x="1014846" y="1953491"/>
                    <a:pt x="1087582" y="2015836"/>
                  </a:cubicBezTo>
                  <a:cubicBezTo>
                    <a:pt x="1160318" y="2078181"/>
                    <a:pt x="1213428" y="2102427"/>
                    <a:pt x="1239982" y="2119745"/>
                  </a:cubicBezTo>
                  <a:cubicBezTo>
                    <a:pt x="1266536" y="2137063"/>
                    <a:pt x="1237226" y="2122054"/>
                    <a:pt x="1246909" y="2119745"/>
                  </a:cubicBezTo>
                  <a:cubicBezTo>
                    <a:pt x="1256592" y="2117436"/>
                    <a:pt x="1252682" y="2870200"/>
                    <a:pt x="1253836" y="3020291"/>
                  </a:cubicBezTo>
                  <a:lnTo>
                    <a:pt x="1253836" y="3020291"/>
                  </a:lnTo>
                  <a:lnTo>
                    <a:pt x="2251364" y="3020291"/>
                  </a:lnTo>
                  <a:lnTo>
                    <a:pt x="2251364" y="3020291"/>
                  </a:lnTo>
                  <a:cubicBezTo>
                    <a:pt x="2252518" y="2520373"/>
                    <a:pt x="2258291" y="20782"/>
                    <a:pt x="2258291" y="20782"/>
                  </a:cubicBezTo>
                  <a:lnTo>
                    <a:pt x="2258291" y="20782"/>
                  </a:lnTo>
                  <a:cubicBezTo>
                    <a:pt x="2280227" y="102755"/>
                    <a:pt x="2339109" y="357909"/>
                    <a:pt x="2389909" y="512618"/>
                  </a:cubicBezTo>
                  <a:cubicBezTo>
                    <a:pt x="2440709" y="667327"/>
                    <a:pt x="2483427" y="781627"/>
                    <a:pt x="2563091" y="949036"/>
                  </a:cubicBezTo>
                  <a:cubicBezTo>
                    <a:pt x="2642755" y="1116445"/>
                    <a:pt x="2751282" y="1349664"/>
                    <a:pt x="2867891" y="1517073"/>
                  </a:cubicBezTo>
                  <a:cubicBezTo>
                    <a:pt x="2984500" y="1684482"/>
                    <a:pt x="3161145" y="1854200"/>
                    <a:pt x="3262745" y="1953491"/>
                  </a:cubicBezTo>
                  <a:cubicBezTo>
                    <a:pt x="3364345" y="2052782"/>
                    <a:pt x="3477491" y="2112818"/>
                    <a:pt x="3477491" y="2112818"/>
                  </a:cubicBezTo>
                  <a:lnTo>
                    <a:pt x="3477491" y="2112818"/>
                  </a:lnTo>
                  <a:lnTo>
                    <a:pt x="3491345" y="3020291"/>
                  </a:lnTo>
                  <a:lnTo>
                    <a:pt x="3491345" y="3020291"/>
                  </a:lnTo>
                  <a:lnTo>
                    <a:pt x="4495800" y="3020291"/>
                  </a:lnTo>
                  <a:lnTo>
                    <a:pt x="4495800" y="3020291"/>
                  </a:lnTo>
                  <a:cubicBezTo>
                    <a:pt x="4494646" y="2521527"/>
                    <a:pt x="4488873" y="27709"/>
                    <a:pt x="4488873" y="27709"/>
                  </a:cubicBezTo>
                  <a:lnTo>
                    <a:pt x="4488873" y="27709"/>
                  </a:lnTo>
                  <a:cubicBezTo>
                    <a:pt x="4517736" y="122382"/>
                    <a:pt x="4603172" y="426027"/>
                    <a:pt x="4662054" y="595745"/>
                  </a:cubicBezTo>
                  <a:cubicBezTo>
                    <a:pt x="4720936" y="765463"/>
                    <a:pt x="4842164" y="1046018"/>
                    <a:pt x="4842164" y="1046018"/>
                  </a:cubicBezTo>
                  <a:lnTo>
                    <a:pt x="4842164" y="1046018"/>
                  </a:lnTo>
                  <a:lnTo>
                    <a:pt x="4842164" y="1046018"/>
                  </a:lnTo>
                </a:path>
              </a:pathLst>
            </a:custGeom>
            <a:noFill/>
            <a:ln w="28575" cap="flat" cmpd="sng" algn="ctr">
              <a:solidFill>
                <a:srgbClr val="000099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eaLnBrk="0" hangingPunct="0"/>
              <a:endParaRPr lang="en-GB" smtClean="0">
                <a:solidFill>
                  <a:srgbClr val="FFFFFF"/>
                </a:solidFill>
                <a:latin typeface="Book Antiqua" pitchFamily="18" charset="0"/>
              </a:endParaRPr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600872" y="5255180"/>
              <a:ext cx="1417063" cy="1070427"/>
              <a:chOff x="2113074" y="3710983"/>
              <a:chExt cx="1417063" cy="1070427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6" name="Rectangle 25"/>
                  <p:cNvSpPr/>
                  <p:nvPr/>
                </p:nvSpPr>
                <p:spPr>
                  <a:xfrm>
                    <a:off x="2113074" y="4128026"/>
                    <a:ext cx="1417063" cy="653384"/>
                  </a:xfrm>
                  <a:prstGeom prst="rect">
                    <a:avLst/>
                  </a:prstGeom>
                  <a:ln>
                    <a:solidFill>
                      <a:schemeClr val="accent4">
                        <a:lumMod val="10000"/>
                      </a:schemeClr>
                    </a:solidFill>
                  </a:ln>
                </p:spPr>
                <p:txBody>
                  <a:bodyPr wrap="square">
                    <a:spAutoFit/>
                  </a:bodyPr>
                  <a:lstStyle/>
                  <a:p>
                    <a:pPr algn="ctr" eaLnBrk="0" hangingPunct="0"/>
                    <a:r>
                      <a:rPr lang="en-GB" sz="1200" dirty="0" smtClean="0">
                        <a:solidFill>
                          <a:srgbClr val="000066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No way to achieve</a:t>
                    </a:r>
                    <a:r>
                      <a:rPr lang="de-CH" sz="1200" dirty="0" smtClean="0">
                        <a:solidFill>
                          <a:srgbClr val="000066"/>
                        </a:solidFill>
                        <a:cs typeface="Arial" panose="020B0604020202020204" pitchFamily="34" charset="0"/>
                      </a:rPr>
                      <a:t> </a:t>
                    </a:r>
                    <a14:m>
                      <m:oMath xmlns:m="http://schemas.openxmlformats.org/officeDocument/2006/math">
                        <m:r>
                          <a:rPr lang="de-CH" sz="1200" i="1">
                            <a:solidFill>
                              <a:srgbClr val="000066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∫</m:t>
                        </m:r>
                        <m:r>
                          <a:rPr lang="de-CH" sz="1200" i="1">
                            <a:solidFill>
                              <a:srgbClr val="000066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𝐿𝑑𝑡</m:t>
                        </m:r>
                      </m:oMath>
                    </a14:m>
                    <a:r>
                      <a:rPr lang="en-GB" sz="1200" dirty="0" smtClean="0">
                        <a:solidFill>
                          <a:srgbClr val="000066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 for HL-LHC</a:t>
                    </a:r>
                    <a:endParaRPr lang="en-GB" sz="1200" dirty="0">
                      <a:solidFill>
                        <a:srgbClr val="000066"/>
                      </a:solidFill>
                      <a:latin typeface="+mn-lt"/>
                    </a:endParaRPr>
                  </a:p>
                </p:txBody>
              </p:sp>
            </mc:Choice>
            <mc:Fallback xmlns="">
              <p:sp>
                <p:nvSpPr>
                  <p:cNvPr id="26" name="Rectangle 25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113074" y="4128026"/>
                    <a:ext cx="1417063" cy="653384"/>
                  </a:xfrm>
                  <a:prstGeom prst="rect">
                    <a:avLst/>
                  </a:prstGeom>
                  <a:blipFill rotWithShape="1">
                    <a:blip r:embed="rId6"/>
                    <a:stretch>
                      <a:fillRect b="-3636"/>
                    </a:stretch>
                  </a:blipFill>
                  <a:ln>
                    <a:solidFill>
                      <a:schemeClr val="accent4">
                        <a:lumMod val="10000"/>
                      </a:schemeClr>
                    </a:solidFill>
                  </a:ln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27" name="Straight Arrow Connector 26"/>
              <p:cNvCxnSpPr/>
              <p:nvPr/>
            </p:nvCxnSpPr>
            <p:spPr bwMode="auto">
              <a:xfrm flipV="1">
                <a:off x="2620075" y="3710983"/>
                <a:ext cx="111336" cy="417043"/>
              </a:xfrm>
              <a:prstGeom prst="straightConnector1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accent4">
                    <a:lumMod val="10000"/>
                  </a:schemeClr>
                </a:solidFill>
                <a:prstDash val="solid"/>
                <a:round/>
                <a:headEnd type="none" w="sm" len="sm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</p:spTree>
    <p:extLst>
      <p:ext uri="{BB962C8B-B14F-4D97-AF65-F5344CB8AC3E}">
        <p14:creationId xmlns:p14="http://schemas.microsoft.com/office/powerpoint/2010/main" val="1754229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</p:bld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4117189" y="826683"/>
            <a:ext cx="4038600" cy="162758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>
                <a:solidFill>
                  <a:srgbClr val="FFFFFF"/>
                </a:solidFill>
                <a:effectLst/>
                <a:latin typeface="Calibri"/>
                <a:ea typeface="+mj-ea"/>
                <a:cs typeface="+mj-cs"/>
              </a:rPr>
              <a:t>Luminosity parameters with crossing angle</a:t>
            </a:r>
            <a:endParaRPr lang="en-GB" dirty="0"/>
          </a:p>
        </p:txBody>
      </p:sp>
      <p:sp>
        <p:nvSpPr>
          <p:cNvPr id="13" name="Oval 20"/>
          <p:cNvSpPr>
            <a:spLocks noChangeAspect="1" noChangeArrowheads="1"/>
          </p:cNvSpPr>
          <p:nvPr/>
        </p:nvSpPr>
        <p:spPr bwMode="auto">
          <a:xfrm>
            <a:off x="6797581" y="1612902"/>
            <a:ext cx="1030175" cy="175120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de-DE">
              <a:solidFill>
                <a:srgbClr val="FFFFFF"/>
              </a:solidFill>
              <a:latin typeface="Book Antiqua" pitchFamily="18" charset="0"/>
            </a:endParaRPr>
          </a:p>
        </p:txBody>
      </p:sp>
      <p:sp>
        <p:nvSpPr>
          <p:cNvPr id="14" name="Oval 13"/>
          <p:cNvSpPr>
            <a:spLocks noChangeAspect="1" noChangeArrowheads="1"/>
          </p:cNvSpPr>
          <p:nvPr/>
        </p:nvSpPr>
        <p:spPr bwMode="auto">
          <a:xfrm>
            <a:off x="4423823" y="1614368"/>
            <a:ext cx="1030170" cy="175121"/>
          </a:xfrm>
          <a:prstGeom prst="ellipse">
            <a:avLst/>
          </a:prstGeom>
          <a:solidFill>
            <a:srgbClr val="000099"/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ctr" eaLnBrk="0" hangingPunct="0"/>
            <a:endParaRPr lang="de-DE">
              <a:solidFill>
                <a:srgbClr val="FFFFFF"/>
              </a:solidFill>
              <a:latin typeface="Book Antiqua" pitchFamily="18" charset="0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4263242" y="1697806"/>
            <a:ext cx="196134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>
            <a:off x="6224588" y="1690054"/>
            <a:ext cx="1931201" cy="0"/>
          </a:xfrm>
          <a:prstGeom prst="straightConnector1">
            <a:avLst/>
          </a:prstGeom>
          <a:ln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70338" y="1109932"/>
            <a:ext cx="3106616" cy="646331"/>
          </a:xfrm>
          <a:prstGeom prst="rect">
            <a:avLst/>
          </a:prstGeom>
          <a:noFill/>
          <a:ln>
            <a:solidFill>
              <a:schemeClr val="accent4">
                <a:lumMod val="1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Head-on collision…..</a:t>
            </a:r>
          </a:p>
          <a:p>
            <a:r>
              <a:rPr lang="en-GB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…..not an option for HL-LHC</a:t>
            </a:r>
            <a:endParaRPr lang="en-GB" dirty="0">
              <a:solidFill>
                <a:srgbClr val="0000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1675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57"/>
          <p:cNvSpPr/>
          <p:nvPr/>
        </p:nvSpPr>
        <p:spPr>
          <a:xfrm>
            <a:off x="4117189" y="2527522"/>
            <a:ext cx="4038600" cy="162758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4117189" y="826683"/>
            <a:ext cx="4038600" cy="162758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>
                <a:solidFill>
                  <a:srgbClr val="FFFFFF"/>
                </a:solidFill>
                <a:effectLst/>
                <a:latin typeface="Calibri"/>
                <a:ea typeface="+mj-ea"/>
                <a:cs typeface="+mj-cs"/>
              </a:rPr>
              <a:t>Luminosity parameters with crossing angle</a:t>
            </a:r>
            <a:endParaRPr lang="en-GB" dirty="0"/>
          </a:p>
        </p:txBody>
      </p:sp>
      <p:sp>
        <p:nvSpPr>
          <p:cNvPr id="13" name="Oval 20"/>
          <p:cNvSpPr>
            <a:spLocks noChangeAspect="1" noChangeArrowheads="1"/>
          </p:cNvSpPr>
          <p:nvPr/>
        </p:nvSpPr>
        <p:spPr bwMode="auto">
          <a:xfrm rot="-1500000">
            <a:off x="6401688" y="1272523"/>
            <a:ext cx="1030175" cy="175120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de-DE">
              <a:solidFill>
                <a:srgbClr val="FFFFFF"/>
              </a:solidFill>
              <a:latin typeface="Book Antiqua" pitchFamily="18" charset="0"/>
            </a:endParaRPr>
          </a:p>
        </p:txBody>
      </p:sp>
      <p:sp>
        <p:nvSpPr>
          <p:cNvPr id="14" name="Oval 13"/>
          <p:cNvSpPr>
            <a:spLocks noChangeAspect="1" noChangeArrowheads="1"/>
          </p:cNvSpPr>
          <p:nvPr/>
        </p:nvSpPr>
        <p:spPr bwMode="auto">
          <a:xfrm rot="1500000">
            <a:off x="4959356" y="1268716"/>
            <a:ext cx="1030170" cy="175121"/>
          </a:xfrm>
          <a:prstGeom prst="ellipse">
            <a:avLst/>
          </a:prstGeom>
          <a:solidFill>
            <a:srgbClr val="000099"/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ctr" eaLnBrk="0" hangingPunct="0"/>
            <a:endParaRPr lang="de-DE">
              <a:solidFill>
                <a:srgbClr val="FFFFFF"/>
              </a:solidFill>
              <a:latin typeface="Book Antiqua" pitchFamily="18" charset="0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4634032" y="957395"/>
            <a:ext cx="3004915" cy="140121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flipV="1">
            <a:off x="4754525" y="970527"/>
            <a:ext cx="3007806" cy="1402563"/>
          </a:xfrm>
          <a:prstGeom prst="straightConnector1">
            <a:avLst/>
          </a:prstGeom>
          <a:ln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Oval 20"/>
          <p:cNvSpPr>
            <a:spLocks noChangeAspect="1" noChangeArrowheads="1"/>
          </p:cNvSpPr>
          <p:nvPr/>
        </p:nvSpPr>
        <p:spPr bwMode="auto">
          <a:xfrm rot="-1500000">
            <a:off x="5536036" y="3303580"/>
            <a:ext cx="1030175" cy="175120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de-DE">
              <a:solidFill>
                <a:srgbClr val="FFFFFF"/>
              </a:solidFill>
              <a:latin typeface="Book Antiqua" pitchFamily="18" charset="0"/>
            </a:endParaRPr>
          </a:p>
        </p:txBody>
      </p:sp>
      <p:sp>
        <p:nvSpPr>
          <p:cNvPr id="55" name="Oval 54"/>
          <p:cNvSpPr>
            <a:spLocks noChangeAspect="1" noChangeArrowheads="1"/>
          </p:cNvSpPr>
          <p:nvPr/>
        </p:nvSpPr>
        <p:spPr bwMode="auto">
          <a:xfrm rot="1500000">
            <a:off x="5563964" y="3299773"/>
            <a:ext cx="1030170" cy="175121"/>
          </a:xfrm>
          <a:prstGeom prst="ellipse">
            <a:avLst/>
          </a:prstGeom>
          <a:solidFill>
            <a:srgbClr val="000099"/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ctr" eaLnBrk="0" hangingPunct="0"/>
            <a:endParaRPr lang="de-DE">
              <a:solidFill>
                <a:srgbClr val="FFFFFF"/>
              </a:solidFill>
              <a:latin typeface="Book Antiqua" pitchFamily="18" charset="0"/>
            </a:endParaRPr>
          </a:p>
        </p:txBody>
      </p:sp>
      <p:cxnSp>
        <p:nvCxnSpPr>
          <p:cNvPr id="56" name="Straight Arrow Connector 55"/>
          <p:cNvCxnSpPr/>
          <p:nvPr/>
        </p:nvCxnSpPr>
        <p:spPr>
          <a:xfrm>
            <a:off x="4602125" y="2701572"/>
            <a:ext cx="3004915" cy="140121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 flipV="1">
            <a:off x="4722618" y="2616089"/>
            <a:ext cx="3007806" cy="1402563"/>
          </a:xfrm>
          <a:prstGeom prst="straightConnector1">
            <a:avLst/>
          </a:prstGeom>
          <a:ln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70338" y="1109932"/>
            <a:ext cx="3106616" cy="1200329"/>
          </a:xfrm>
          <a:prstGeom prst="rect">
            <a:avLst/>
          </a:prstGeom>
          <a:noFill/>
          <a:ln>
            <a:solidFill>
              <a:schemeClr val="accent4">
                <a:lumMod val="1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HL-LHC: Bunches collide with smaller beams and a larger crossing angle as in LHC: reduction of luminosity</a:t>
            </a:r>
            <a:endParaRPr lang="en-GB" dirty="0">
              <a:solidFill>
                <a:srgbClr val="0000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70338" y="5017960"/>
            <a:ext cx="2930771" cy="1200329"/>
          </a:xfrm>
          <a:prstGeom prst="rect">
            <a:avLst/>
          </a:prstGeom>
          <a:noFill/>
          <a:ln>
            <a:solidFill>
              <a:srgbClr val="006666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Tilt bunches before collisions with </a:t>
            </a:r>
            <a:r>
              <a:rPr lang="en-GB" b="1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crab cavities:</a:t>
            </a:r>
            <a:r>
              <a:rPr lang="en-GB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recovering luminosity =&gt; R ~1</a:t>
            </a:r>
            <a:endParaRPr lang="en-GB" dirty="0">
              <a:solidFill>
                <a:srgbClr val="0000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70339" y="2596256"/>
                <a:ext cx="2930770" cy="2176237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rgbClr val="000099"/>
                </a:solidFill>
              </a:ln>
            </p:spPr>
            <p:txBody>
              <a:bodyPr wrap="square">
                <a:spAutoFit/>
              </a:bodyPr>
              <a:lstStyle/>
              <a:p>
                <a:pPr eaLnBrk="0" hangingPunct="0"/>
                <a:r>
                  <a:rPr lang="en-GB" dirty="0" smtClean="0">
                    <a:solidFill>
                      <a:srgbClr val="000099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Angle crossing (ineffective overlap)</a:t>
                </a:r>
                <a:r>
                  <a:rPr lang="en-GB" sz="2000" dirty="0" smtClean="0">
                    <a:solidFill>
                      <a:srgbClr val="000099"/>
                    </a:solidFill>
                    <a:latin typeface="Book Antiqua" pitchFamily="18" charset="0"/>
                  </a:rPr>
                  <a:t>:  </a:t>
                </a:r>
              </a:p>
              <a:p>
                <a:pPr algn="ctr" eaLnBrk="0" hangingPunct="0"/>
                <a:r>
                  <a:rPr lang="en-GB" sz="2400" dirty="0" smtClean="0">
                    <a:solidFill>
                      <a:srgbClr val="000099"/>
                    </a:solidFill>
                    <a:latin typeface="Book Antiqua" pitchFamily="18" charset="0"/>
                  </a:rPr>
                  <a:t>L </a:t>
                </a:r>
                <a:r>
                  <a:rPr lang="en-GB" sz="2400" dirty="0">
                    <a:solidFill>
                      <a:srgbClr val="000099"/>
                    </a:solidFill>
                    <a:latin typeface="Book Antiqua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800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sz="2800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GB" sz="2800">
                                <a:solidFill>
                                  <a:srgbClr val="000099"/>
                                </a:solidFill>
                                <a:latin typeface="Cambria Math"/>
                              </a:rPr>
                              <m:t>N</m:t>
                            </m:r>
                          </m:e>
                          <m:sup>
                            <m:r>
                              <a:rPr lang="en-GB" sz="2800">
                                <a:solidFill>
                                  <a:srgbClr val="000099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de-CH" sz="2800" i="1">
                            <a:solidFill>
                              <a:srgbClr val="000099"/>
                            </a:solidFill>
                            <a:latin typeface="Cambria Math"/>
                          </a:rPr>
                          <m:t>⋅</m:t>
                        </m:r>
                        <m:r>
                          <a:rPr lang="de-CH" sz="2800">
                            <a:solidFill>
                              <a:srgbClr val="000099"/>
                            </a:solidFill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GB" sz="2800">
                            <a:solidFill>
                              <a:srgbClr val="000099"/>
                            </a:solidFill>
                            <a:latin typeface="Cambria Math"/>
                          </a:rPr>
                          <m:t>f</m:t>
                        </m:r>
                        <m:r>
                          <a:rPr lang="de-CH" sz="2800" i="1">
                            <a:solidFill>
                              <a:srgbClr val="000099"/>
                            </a:solidFill>
                            <a:latin typeface="Cambria Math"/>
                          </a:rPr>
                          <m:t>⋅</m:t>
                        </m:r>
                        <m:sSub>
                          <m:sSubPr>
                            <m:ctrlPr>
                              <a:rPr lang="en-GB" sz="2800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GB" sz="2800">
                                <a:solidFill>
                                  <a:srgbClr val="000099"/>
                                </a:solidFill>
                                <a:latin typeface="Cambria Math"/>
                              </a:rPr>
                              <m:t>n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2800">
                                <a:solidFill>
                                  <a:srgbClr val="000099"/>
                                </a:solidFill>
                                <a:latin typeface="Cambria Math"/>
                              </a:rPr>
                              <m:t>b</m:t>
                            </m:r>
                          </m:sub>
                        </m:sSub>
                      </m:num>
                      <m:den>
                        <m:r>
                          <a:rPr lang="en-GB" sz="2800">
                            <a:solidFill>
                              <a:srgbClr val="000099"/>
                            </a:solidFill>
                            <a:latin typeface="Cambria Math"/>
                          </a:rPr>
                          <m:t>4</m:t>
                        </m:r>
                        <m:r>
                          <a:rPr lang="de-CH" sz="2800" i="1">
                            <a:solidFill>
                              <a:srgbClr val="000099"/>
                            </a:solidFill>
                            <a:latin typeface="Cambria Math"/>
                          </a:rPr>
                          <m:t>⋅</m:t>
                        </m:r>
                        <m:r>
                          <m:rPr>
                            <m:sty m:val="p"/>
                          </m:rPr>
                          <a:rPr lang="en-GB" sz="2800">
                            <a:solidFill>
                              <a:srgbClr val="000099"/>
                            </a:solidFill>
                            <a:latin typeface="Cambria Math"/>
                          </a:rPr>
                          <m:t>π</m:t>
                        </m:r>
                        <m:sSub>
                          <m:sSubPr>
                            <m:ctrlPr>
                              <a:rPr lang="en-GB" sz="2800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CH" sz="2800" i="1">
                                <a:solidFill>
                                  <a:srgbClr val="000099"/>
                                </a:solidFill>
                                <a:latin typeface="Cambria Math"/>
                              </a:rPr>
                              <m:t>⋅</m:t>
                            </m:r>
                            <m:r>
                              <m:rPr>
                                <m:sty m:val="p"/>
                              </m:rPr>
                              <a:rPr lang="en-GB" sz="2800">
                                <a:solidFill>
                                  <a:srgbClr val="000099"/>
                                </a:solidFill>
                                <a:latin typeface="Cambria Math"/>
                              </a:rPr>
                              <m:t>σ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2800">
                                <a:solidFill>
                                  <a:srgbClr val="000099"/>
                                </a:solidFill>
                                <a:latin typeface="Cambria Math"/>
                              </a:rPr>
                              <m:t>x</m:t>
                            </m:r>
                          </m:sub>
                        </m:sSub>
                        <m:r>
                          <a:rPr lang="de-CH" sz="2800" i="1">
                            <a:solidFill>
                              <a:srgbClr val="000099"/>
                            </a:solidFill>
                            <a:latin typeface="Cambria Math"/>
                          </a:rPr>
                          <m:t>⋅</m:t>
                        </m:r>
                        <m:sSub>
                          <m:sSubPr>
                            <m:ctrlPr>
                              <a:rPr lang="en-GB" sz="2800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GB" sz="2800">
                                <a:solidFill>
                                  <a:srgbClr val="000099"/>
                                </a:solidFill>
                                <a:latin typeface="Cambria Math"/>
                              </a:rPr>
                              <m:t>σ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2800">
                                <a:solidFill>
                                  <a:srgbClr val="000099"/>
                                </a:solidFill>
                                <a:latin typeface="Cambria Math"/>
                              </a:rPr>
                              <m:t>y</m:t>
                            </m:r>
                          </m:sub>
                        </m:sSub>
                      </m:den>
                    </m:f>
                    <m:r>
                      <a:rPr lang="de-CH" sz="2800" b="0" i="1" smtClean="0">
                        <a:solidFill>
                          <a:srgbClr val="000099"/>
                        </a:solidFill>
                        <a:latin typeface="Cambria Math"/>
                      </a:rPr>
                      <m:t>⋅</m:t>
                    </m:r>
                    <m:r>
                      <a:rPr lang="de-CH" sz="2800" b="0" i="1" smtClean="0">
                        <a:solidFill>
                          <a:srgbClr val="000099"/>
                        </a:solidFill>
                        <a:latin typeface="Cambria Math"/>
                      </a:rPr>
                      <m:t>𝑅</m:t>
                    </m:r>
                  </m:oMath>
                </a14:m>
                <a:endParaRPr lang="en-GB" sz="2400" dirty="0" smtClean="0">
                  <a:solidFill>
                    <a:srgbClr val="000099"/>
                  </a:solidFill>
                  <a:latin typeface="Book Antiqua" pitchFamily="18" charset="0"/>
                </a:endParaRPr>
              </a:p>
              <a:p>
                <a:pPr eaLnBrk="0" hangingPunct="0"/>
                <a:endParaRPr lang="de-CH" sz="2400" i="1" dirty="0" smtClean="0">
                  <a:solidFill>
                    <a:srgbClr val="000099"/>
                  </a:solidFill>
                  <a:latin typeface="Cambria Math"/>
                </a:endParaRPr>
              </a:p>
              <a:p>
                <a:pPr eaLnBrk="0" hangingPunct="0"/>
                <a14:m>
                  <m:oMath xmlns:m="http://schemas.openxmlformats.org/officeDocument/2006/math">
                    <m:r>
                      <a:rPr lang="de-CH" sz="2400" i="1">
                        <a:solidFill>
                          <a:srgbClr val="000099"/>
                        </a:solidFill>
                        <a:latin typeface="Cambria Math"/>
                      </a:rPr>
                      <m:t>𝑅</m:t>
                    </m:r>
                    <m:r>
                      <a:rPr lang="de-CH" sz="2400" b="0" i="1" smtClean="0">
                        <a:solidFill>
                          <a:srgbClr val="000099"/>
                        </a:solidFill>
                        <a:latin typeface="Cambria Math"/>
                      </a:rPr>
                      <m:t>…</m:t>
                    </m:r>
                  </m:oMath>
                </a14:m>
                <a:r>
                  <a:rPr lang="en-GB" sz="2000" dirty="0" smtClean="0">
                    <a:solidFill>
                      <a:srgbClr val="000099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reduction factor</a:t>
                </a:r>
                <a:endParaRPr lang="en-GB" sz="2000" dirty="0">
                  <a:solidFill>
                    <a:srgbClr val="000099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39" y="2596256"/>
                <a:ext cx="2930770" cy="2176237"/>
              </a:xfrm>
              <a:prstGeom prst="rect">
                <a:avLst/>
              </a:prstGeom>
              <a:blipFill rotWithShape="1">
                <a:blip r:embed="rId3"/>
                <a:stretch>
                  <a:fillRect l="-1660" t="-1114" r="-830" b="-3343"/>
                </a:stretch>
              </a:blipFill>
              <a:ln>
                <a:solidFill>
                  <a:srgbClr val="000099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" name="Group 9"/>
          <p:cNvGrpSpPr/>
          <p:nvPr/>
        </p:nvGrpSpPr>
        <p:grpSpPr>
          <a:xfrm>
            <a:off x="3348661" y="4335435"/>
            <a:ext cx="5732263" cy="2198217"/>
            <a:chOff x="3348661" y="4335435"/>
            <a:chExt cx="5732263" cy="2198217"/>
          </a:xfrm>
        </p:grpSpPr>
        <p:sp>
          <p:nvSpPr>
            <p:cNvPr id="59" name="Rectangle 58"/>
            <p:cNvSpPr/>
            <p:nvPr/>
          </p:nvSpPr>
          <p:spPr>
            <a:xfrm>
              <a:off x="3348661" y="4335435"/>
              <a:ext cx="5721007" cy="219821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" name="Oval 20"/>
            <p:cNvSpPr>
              <a:spLocks noChangeAspect="1" noChangeArrowheads="1"/>
            </p:cNvSpPr>
            <p:nvPr/>
          </p:nvSpPr>
          <p:spPr bwMode="auto">
            <a:xfrm>
              <a:off x="6524971" y="5406301"/>
              <a:ext cx="1030175" cy="17512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endParaRPr lang="de-DE">
                <a:solidFill>
                  <a:srgbClr val="FFFFFF"/>
                </a:solidFill>
                <a:latin typeface="Book Antiqua" pitchFamily="18" charset="0"/>
              </a:endParaRPr>
            </a:p>
          </p:txBody>
        </p:sp>
        <p:sp>
          <p:nvSpPr>
            <p:cNvPr id="61" name="Oval 60"/>
            <p:cNvSpPr>
              <a:spLocks noChangeAspect="1" noChangeArrowheads="1"/>
            </p:cNvSpPr>
            <p:nvPr/>
          </p:nvSpPr>
          <p:spPr bwMode="auto">
            <a:xfrm>
              <a:off x="5221523" y="5413280"/>
              <a:ext cx="1030170" cy="175121"/>
            </a:xfrm>
            <a:prstGeom prst="ellipse">
              <a:avLst/>
            </a:prstGeom>
            <a:solidFill>
              <a:srgbClr val="000099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 algn="ctr" eaLnBrk="0" hangingPunct="0"/>
              <a:endParaRPr lang="de-DE">
                <a:solidFill>
                  <a:srgbClr val="FFFFFF"/>
                </a:solidFill>
                <a:latin typeface="Book Antiqua" pitchFamily="18" charset="0"/>
              </a:endParaRPr>
            </a:p>
          </p:txBody>
        </p:sp>
        <p:cxnSp>
          <p:nvCxnSpPr>
            <p:cNvPr id="62" name="Straight Arrow Connector 61"/>
            <p:cNvCxnSpPr/>
            <p:nvPr/>
          </p:nvCxnSpPr>
          <p:spPr>
            <a:xfrm>
              <a:off x="3348662" y="4365891"/>
              <a:ext cx="4536589" cy="211544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Arrow Connector 62"/>
            <p:cNvCxnSpPr/>
            <p:nvPr/>
          </p:nvCxnSpPr>
          <p:spPr>
            <a:xfrm flipV="1">
              <a:off x="5000829" y="4513384"/>
              <a:ext cx="4039861" cy="1883819"/>
            </a:xfrm>
            <a:prstGeom prst="straightConnector1">
              <a:avLst/>
            </a:prstGeom>
            <a:ln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/>
            <p:cNvCxnSpPr/>
            <p:nvPr/>
          </p:nvCxnSpPr>
          <p:spPr>
            <a:xfrm>
              <a:off x="6251693" y="5500840"/>
              <a:ext cx="12251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/>
            <p:cNvCxnSpPr/>
            <p:nvPr/>
          </p:nvCxnSpPr>
          <p:spPr>
            <a:xfrm flipH="1">
              <a:off x="6405076" y="5498343"/>
              <a:ext cx="119895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Oval 67"/>
            <p:cNvSpPr>
              <a:spLocks noChangeAspect="1" noChangeArrowheads="1"/>
            </p:cNvSpPr>
            <p:nvPr/>
          </p:nvSpPr>
          <p:spPr bwMode="auto">
            <a:xfrm>
              <a:off x="4481944" y="5033871"/>
              <a:ext cx="1030170" cy="175121"/>
            </a:xfrm>
            <a:prstGeom prst="ellipse">
              <a:avLst/>
            </a:prstGeom>
            <a:solidFill>
              <a:srgbClr val="000099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 algn="ctr" eaLnBrk="0" hangingPunct="0"/>
              <a:endParaRPr lang="de-DE">
                <a:solidFill>
                  <a:srgbClr val="FFFFFF"/>
                </a:solidFill>
                <a:latin typeface="Book Antiqua" pitchFamily="18" charset="0"/>
              </a:endParaRPr>
            </a:p>
          </p:txBody>
        </p:sp>
        <p:sp>
          <p:nvSpPr>
            <p:cNvPr id="69" name="Oval 20"/>
            <p:cNvSpPr>
              <a:spLocks noChangeAspect="1" noChangeArrowheads="1"/>
            </p:cNvSpPr>
            <p:nvPr/>
          </p:nvSpPr>
          <p:spPr bwMode="auto">
            <a:xfrm>
              <a:off x="7242147" y="5017960"/>
              <a:ext cx="1030175" cy="17512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 algn="ctr" eaLnBrk="0" hangingPunct="0"/>
              <a:endParaRPr lang="de-DE">
                <a:solidFill>
                  <a:srgbClr val="FFFFFF"/>
                </a:solidFill>
                <a:latin typeface="Book Antiqua" pitchFamily="18" charset="0"/>
              </a:endParaRPr>
            </a:p>
          </p:txBody>
        </p:sp>
        <p:sp>
          <p:nvSpPr>
            <p:cNvPr id="25" name="Oval 24"/>
            <p:cNvSpPr>
              <a:spLocks noChangeAspect="1" noChangeArrowheads="1"/>
            </p:cNvSpPr>
            <p:nvPr/>
          </p:nvSpPr>
          <p:spPr bwMode="auto">
            <a:xfrm rot="1500000">
              <a:off x="3439583" y="4544916"/>
              <a:ext cx="1030170" cy="175121"/>
            </a:xfrm>
            <a:prstGeom prst="ellipse">
              <a:avLst/>
            </a:prstGeom>
            <a:solidFill>
              <a:srgbClr val="000099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 algn="ctr" eaLnBrk="0" hangingPunct="0"/>
              <a:endParaRPr lang="de-DE">
                <a:solidFill>
                  <a:srgbClr val="FFFFFF"/>
                </a:solidFill>
                <a:latin typeface="Book Antiqua" pitchFamily="18" charset="0"/>
              </a:endParaRPr>
            </a:p>
          </p:txBody>
        </p:sp>
        <p:sp>
          <p:nvSpPr>
            <p:cNvPr id="27" name="Oval 20"/>
            <p:cNvSpPr>
              <a:spLocks noChangeAspect="1" noChangeArrowheads="1"/>
            </p:cNvSpPr>
            <p:nvPr/>
          </p:nvSpPr>
          <p:spPr bwMode="auto">
            <a:xfrm rot="-1500000">
              <a:off x="8050749" y="4633358"/>
              <a:ext cx="1030175" cy="17512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endParaRPr lang="de-DE">
                <a:solidFill>
                  <a:srgbClr val="FFFFFF"/>
                </a:solidFill>
                <a:latin typeface="Book Antiqua" pitchFamily="18" charset="0"/>
              </a:endParaRPr>
            </a:p>
          </p:txBody>
        </p:sp>
        <p:cxnSp>
          <p:nvCxnSpPr>
            <p:cNvPr id="7" name="Straight Arrow Connector 6"/>
            <p:cNvCxnSpPr/>
            <p:nvPr/>
          </p:nvCxnSpPr>
          <p:spPr>
            <a:xfrm>
              <a:off x="3521175" y="4443046"/>
              <a:ext cx="0" cy="277872"/>
            </a:xfrm>
            <a:prstGeom prst="straightConnector1">
              <a:avLst/>
            </a:prstGeom>
            <a:ln>
              <a:solidFill>
                <a:schemeClr val="accent4">
                  <a:lumMod val="1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>
              <a:off x="9005521" y="4528709"/>
              <a:ext cx="0" cy="277872"/>
            </a:xfrm>
            <a:prstGeom prst="straightConnector1">
              <a:avLst/>
            </a:prstGeom>
            <a:ln>
              <a:solidFill>
                <a:schemeClr val="accent4">
                  <a:lumMod val="1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 flipV="1">
              <a:off x="8155789" y="4620317"/>
              <a:ext cx="0" cy="280049"/>
            </a:xfrm>
            <a:prstGeom prst="straightConnector1">
              <a:avLst/>
            </a:prstGeom>
            <a:ln>
              <a:solidFill>
                <a:schemeClr val="accent4">
                  <a:lumMod val="1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 flipV="1">
              <a:off x="4419857" y="4538256"/>
              <a:ext cx="0" cy="280049"/>
            </a:xfrm>
            <a:prstGeom prst="straightConnector1">
              <a:avLst/>
            </a:prstGeom>
            <a:ln>
              <a:solidFill>
                <a:schemeClr val="accent4">
                  <a:lumMod val="1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35936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dirty="0" smtClean="0"/>
              <a:t>Hardware for the Upgrade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3406588" y="990599"/>
            <a:ext cx="5660570" cy="5499847"/>
            <a:chOff x="4633654" y="1122680"/>
            <a:chExt cx="4433504" cy="4585752"/>
          </a:xfrm>
        </p:grpSpPr>
        <p:grpSp>
          <p:nvGrpSpPr>
            <p:cNvPr id="4" name="Group 3"/>
            <p:cNvGrpSpPr/>
            <p:nvPr/>
          </p:nvGrpSpPr>
          <p:grpSpPr>
            <a:xfrm>
              <a:off x="5137300" y="1954008"/>
              <a:ext cx="3504790" cy="3231077"/>
              <a:chOff x="4486463" y="2281674"/>
              <a:chExt cx="3504790" cy="3231077"/>
            </a:xfrm>
          </p:grpSpPr>
          <p:pic>
            <p:nvPicPr>
              <p:cNvPr id="5" name="Object 1"/>
              <p:cNvPicPr>
                <a:picLocks noChangeAspect="1" noChangeArrowheads="1"/>
              </p:cNvPicPr>
              <p:nvPr/>
            </p:nvPicPr>
            <p:blipFill rotWithShape="1">
              <a:blip r:embed="rId3" cstate="print"/>
              <a:srcRect l="12598" t="16269" r="12934" b="11419"/>
              <a:stretch/>
            </p:blipFill>
            <p:spPr bwMode="auto">
              <a:xfrm>
                <a:off x="4776293" y="2393867"/>
                <a:ext cx="2904529" cy="29360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" name="Rectangle 5"/>
              <p:cNvSpPr/>
              <p:nvPr/>
            </p:nvSpPr>
            <p:spPr>
              <a:xfrm>
                <a:off x="4486463" y="3577573"/>
                <a:ext cx="408227" cy="36014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0" hangingPunct="0"/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7" name="Rectangle 6"/>
              <p:cNvSpPr/>
              <p:nvPr/>
            </p:nvSpPr>
            <p:spPr>
              <a:xfrm>
                <a:off x="7583026" y="3594271"/>
                <a:ext cx="408227" cy="36014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0" hangingPunct="0"/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7127255" y="4713535"/>
                <a:ext cx="764741" cy="71989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0" hangingPunct="0"/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7272595" y="2371750"/>
                <a:ext cx="408227" cy="45458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0" hangingPunct="0"/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4671931" y="4691066"/>
                <a:ext cx="639077" cy="70160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0" hangingPunct="0"/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4671931" y="2281675"/>
                <a:ext cx="525261" cy="54465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0" hangingPunct="0"/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5006610" y="5135955"/>
                <a:ext cx="408227" cy="36014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0" hangingPunct="0"/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5755931" y="5152603"/>
                <a:ext cx="932235" cy="36014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0" hangingPunct="0"/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6193872" y="5086861"/>
                <a:ext cx="104381" cy="36014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0" hangingPunct="0"/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6181076" y="2281674"/>
                <a:ext cx="117177" cy="15984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0" hangingPunct="0"/>
                <a:endParaRPr lang="en-US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6" name="Group 15"/>
            <p:cNvGrpSpPr/>
            <p:nvPr/>
          </p:nvGrpSpPr>
          <p:grpSpPr>
            <a:xfrm>
              <a:off x="4935838" y="3047485"/>
              <a:ext cx="3900375" cy="765711"/>
              <a:chOff x="4977802" y="3230588"/>
              <a:chExt cx="3900375" cy="765711"/>
            </a:xfrm>
          </p:grpSpPr>
          <p:pic>
            <p:nvPicPr>
              <p:cNvPr id="17" name="Picture 16" descr="Unknown.png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977802" y="3608087"/>
                <a:ext cx="482464" cy="388212"/>
              </a:xfrm>
              <a:prstGeom prst="rect">
                <a:avLst/>
              </a:prstGeom>
            </p:spPr>
          </p:pic>
          <p:pic>
            <p:nvPicPr>
              <p:cNvPr id="18" name="Picture 17" descr="Unknown.png"/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73624" y="3230588"/>
                <a:ext cx="504553" cy="405986"/>
              </a:xfrm>
              <a:prstGeom prst="rect">
                <a:avLst/>
              </a:prstGeom>
            </p:spPr>
          </p:pic>
        </p:grpSp>
        <p:grpSp>
          <p:nvGrpSpPr>
            <p:cNvPr id="19" name="Group 18"/>
            <p:cNvGrpSpPr/>
            <p:nvPr/>
          </p:nvGrpSpPr>
          <p:grpSpPr>
            <a:xfrm>
              <a:off x="5101301" y="1122680"/>
              <a:ext cx="2468823" cy="4585752"/>
              <a:chOff x="5143265" y="1305783"/>
              <a:chExt cx="2468823" cy="4585752"/>
            </a:xfrm>
          </p:grpSpPr>
          <p:pic>
            <p:nvPicPr>
              <p:cNvPr id="20" name="Picture 2"/>
              <p:cNvPicPr>
                <a:picLocks noChangeAspect="1" noChangeArrowheads="1"/>
              </p:cNvPicPr>
              <p:nvPr/>
            </p:nvPicPr>
            <p:blipFill rotWithShape="1">
              <a:blip r:embed="rId6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749" r="9346"/>
              <a:stretch/>
            </p:blipFill>
            <p:spPr bwMode="auto">
              <a:xfrm>
                <a:off x="5143265" y="1867741"/>
                <a:ext cx="792088" cy="83670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21" name="Picture 4"/>
              <p:cNvPicPr>
                <a:picLocks noChangeAspect="1" noChangeArrowheads="1"/>
              </p:cNvPicPr>
              <p:nvPr/>
            </p:nvPicPr>
            <p:blipFill>
              <a:blip r:embed="rId7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036325" y="5120065"/>
                <a:ext cx="575763" cy="77147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22" name="Picture 3"/>
              <p:cNvPicPr>
                <a:picLocks noChangeAspect="1" noChangeArrowheads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226694" y="1305783"/>
                <a:ext cx="576262" cy="77152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23" name="Group 22"/>
            <p:cNvGrpSpPr/>
            <p:nvPr/>
          </p:nvGrpSpPr>
          <p:grpSpPr>
            <a:xfrm>
              <a:off x="6145054" y="1130161"/>
              <a:ext cx="1462561" cy="4564327"/>
              <a:chOff x="6187018" y="1313264"/>
              <a:chExt cx="1462561" cy="4564327"/>
            </a:xfrm>
          </p:grpSpPr>
          <p:grpSp>
            <p:nvGrpSpPr>
              <p:cNvPr id="24" name="Group 23"/>
              <p:cNvGrpSpPr/>
              <p:nvPr/>
            </p:nvGrpSpPr>
            <p:grpSpPr>
              <a:xfrm>
                <a:off x="6782312" y="2137112"/>
                <a:ext cx="302143" cy="2948933"/>
                <a:chOff x="4629896" y="1916832"/>
                <a:chExt cx="302143" cy="2948933"/>
              </a:xfrm>
            </p:grpSpPr>
            <p:sp>
              <p:nvSpPr>
                <p:cNvPr id="27" name="Oval 26"/>
                <p:cNvSpPr/>
                <p:nvPr/>
              </p:nvSpPr>
              <p:spPr>
                <a:xfrm>
                  <a:off x="4629896" y="1916832"/>
                  <a:ext cx="288033" cy="441176"/>
                </a:xfrm>
                <a:prstGeom prst="ellipse">
                  <a:avLst/>
                </a:prstGeom>
                <a:solidFill>
                  <a:srgbClr val="FF0000">
                    <a:alpha val="50000"/>
                  </a:srgbClr>
                </a:solidFill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/>
                  <a:endParaRPr lang="en-US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28" name="Oval 27"/>
                <p:cNvSpPr/>
                <p:nvPr/>
              </p:nvSpPr>
              <p:spPr>
                <a:xfrm>
                  <a:off x="4644006" y="4424589"/>
                  <a:ext cx="288033" cy="441176"/>
                </a:xfrm>
                <a:prstGeom prst="ellipse">
                  <a:avLst/>
                </a:prstGeom>
                <a:solidFill>
                  <a:srgbClr val="FF0000">
                    <a:alpha val="50000"/>
                  </a:srgbClr>
                </a:solidFill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/>
                  <a:endParaRPr lang="en-US">
                    <a:solidFill>
                      <a:srgbClr val="FFFFFF"/>
                    </a:solidFill>
                  </a:endParaRPr>
                </a:p>
              </p:txBody>
            </p:sp>
          </p:grpSp>
          <p:pic>
            <p:nvPicPr>
              <p:cNvPr id="25" name="Picture 2" descr="C:\Documents and Settings\caspi\Desktop\Reviews-Talks-conference\LARP-meetings\CM-12-April-NAPA_2009\hq_struct_assy_xsect-end-wht.jpg"/>
              <p:cNvPicPr>
                <a:picLocks noChangeAspect="1" noChangeArrowheads="1"/>
              </p:cNvPicPr>
              <p:nvPr/>
            </p:nvPicPr>
            <p:blipFill>
              <a:blip r:embed="rId9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3635" t="10588" r="24545" b="9412"/>
              <a:stretch>
                <a:fillRect/>
              </a:stretch>
            </p:blipFill>
            <p:spPr bwMode="auto">
              <a:xfrm>
                <a:off x="6856959" y="1313264"/>
                <a:ext cx="792620" cy="7805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6" name="Picture 2" descr="C:\Documents and Settings\caspi\Desktop\Reviews-Talks-conference\LARP-meetings\CM-12-April-NAPA_2009\hq_struct_assy_xsect-end-wht.jpg"/>
              <p:cNvPicPr>
                <a:picLocks noChangeAspect="1" noChangeArrowheads="1"/>
              </p:cNvPicPr>
              <p:nvPr/>
            </p:nvPicPr>
            <p:blipFill>
              <a:blip r:embed="rId9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3635" t="10588" r="24545" b="9412"/>
              <a:stretch>
                <a:fillRect/>
              </a:stretch>
            </p:blipFill>
            <p:spPr bwMode="auto">
              <a:xfrm>
                <a:off x="6187018" y="5097053"/>
                <a:ext cx="792620" cy="7805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29" name="Group 28"/>
            <p:cNvGrpSpPr/>
            <p:nvPr/>
          </p:nvGrpSpPr>
          <p:grpSpPr>
            <a:xfrm>
              <a:off x="4633654" y="2048514"/>
              <a:ext cx="4433504" cy="2795573"/>
              <a:chOff x="4675618" y="2231617"/>
              <a:chExt cx="4433504" cy="2795573"/>
            </a:xfrm>
          </p:grpSpPr>
          <p:sp>
            <p:nvSpPr>
              <p:cNvPr id="30" name="Oval 29"/>
              <p:cNvSpPr/>
              <p:nvPr/>
            </p:nvSpPr>
            <p:spPr>
              <a:xfrm rot="20483837">
                <a:off x="7114921" y="4693154"/>
                <a:ext cx="333178" cy="334036"/>
              </a:xfrm>
              <a:prstGeom prst="ellipse">
                <a:avLst/>
              </a:prstGeom>
              <a:solidFill>
                <a:srgbClr val="008000">
                  <a:alpha val="50000"/>
                </a:srgbClr>
              </a:solidFill>
              <a:ln>
                <a:solidFill>
                  <a:srgbClr val="008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0" hangingPunct="0"/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1" name="Oval 30"/>
              <p:cNvSpPr/>
              <p:nvPr/>
            </p:nvSpPr>
            <p:spPr>
              <a:xfrm rot="816634" flipH="1">
                <a:off x="6451043" y="4692347"/>
                <a:ext cx="302675" cy="334036"/>
              </a:xfrm>
              <a:prstGeom prst="ellipse">
                <a:avLst/>
              </a:prstGeom>
              <a:solidFill>
                <a:srgbClr val="008000">
                  <a:alpha val="50000"/>
                </a:srgbClr>
              </a:solidFill>
              <a:ln>
                <a:solidFill>
                  <a:srgbClr val="008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0" hangingPunct="0"/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2" name="Oval 31"/>
              <p:cNvSpPr/>
              <p:nvPr/>
            </p:nvSpPr>
            <p:spPr>
              <a:xfrm rot="2498725" flipH="1">
                <a:off x="6014672" y="4477852"/>
                <a:ext cx="294837" cy="334036"/>
              </a:xfrm>
              <a:prstGeom prst="ellipse">
                <a:avLst/>
              </a:prstGeom>
              <a:solidFill>
                <a:srgbClr val="008000">
                  <a:alpha val="50000"/>
                </a:srgbClr>
              </a:solidFill>
              <a:ln>
                <a:solidFill>
                  <a:srgbClr val="008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0" hangingPunct="0"/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3" name="Oval 32"/>
              <p:cNvSpPr/>
              <p:nvPr/>
            </p:nvSpPr>
            <p:spPr>
              <a:xfrm rot="1116163" flipV="1">
                <a:off x="7003213" y="2245111"/>
                <a:ext cx="333178" cy="334036"/>
              </a:xfrm>
              <a:prstGeom prst="ellipse">
                <a:avLst/>
              </a:prstGeom>
              <a:solidFill>
                <a:srgbClr val="008000">
                  <a:alpha val="50000"/>
                </a:srgbClr>
              </a:solidFill>
              <a:ln>
                <a:solidFill>
                  <a:srgbClr val="008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0" hangingPunct="0"/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4" name="Oval 33"/>
              <p:cNvSpPr/>
              <p:nvPr/>
            </p:nvSpPr>
            <p:spPr>
              <a:xfrm rot="20783366" flipH="1" flipV="1">
                <a:off x="6493520" y="2231617"/>
                <a:ext cx="302675" cy="334036"/>
              </a:xfrm>
              <a:prstGeom prst="ellipse">
                <a:avLst/>
              </a:prstGeom>
              <a:solidFill>
                <a:srgbClr val="008000">
                  <a:alpha val="50000"/>
                </a:srgbClr>
              </a:solidFill>
              <a:ln>
                <a:solidFill>
                  <a:srgbClr val="008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0" hangingPunct="0"/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5" name="Oval 34"/>
              <p:cNvSpPr/>
              <p:nvPr/>
            </p:nvSpPr>
            <p:spPr>
              <a:xfrm rot="3828857" flipH="1">
                <a:off x="5742575" y="4166703"/>
                <a:ext cx="294837" cy="334036"/>
              </a:xfrm>
              <a:prstGeom prst="ellipse">
                <a:avLst/>
              </a:prstGeom>
              <a:solidFill>
                <a:srgbClr val="008000">
                  <a:alpha val="50000"/>
                </a:srgbClr>
              </a:solidFill>
              <a:ln>
                <a:solidFill>
                  <a:srgbClr val="008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0" hangingPunct="0"/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6" name="Oval 35"/>
              <p:cNvSpPr/>
              <p:nvPr/>
            </p:nvSpPr>
            <p:spPr>
              <a:xfrm rot="5400000" flipH="1">
                <a:off x="5561120" y="3231769"/>
                <a:ext cx="294837" cy="334036"/>
              </a:xfrm>
              <a:prstGeom prst="ellipse">
                <a:avLst/>
              </a:prstGeom>
              <a:solidFill>
                <a:srgbClr val="008000">
                  <a:alpha val="50000"/>
                </a:srgbClr>
              </a:solidFill>
              <a:ln>
                <a:solidFill>
                  <a:srgbClr val="008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0" hangingPunct="0"/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" name="Oval 36"/>
              <p:cNvSpPr/>
              <p:nvPr/>
            </p:nvSpPr>
            <p:spPr>
              <a:xfrm rot="5400000" flipH="1">
                <a:off x="5575556" y="3661024"/>
                <a:ext cx="294837" cy="334036"/>
              </a:xfrm>
              <a:prstGeom prst="ellipse">
                <a:avLst/>
              </a:prstGeom>
              <a:solidFill>
                <a:srgbClr val="008000">
                  <a:alpha val="50000"/>
                </a:srgbClr>
              </a:solidFill>
              <a:ln>
                <a:solidFill>
                  <a:srgbClr val="008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0" hangingPunct="0"/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8" name="Oval 37"/>
              <p:cNvSpPr/>
              <p:nvPr/>
            </p:nvSpPr>
            <p:spPr>
              <a:xfrm rot="5400000" flipH="1">
                <a:off x="8016198" y="3231770"/>
                <a:ext cx="294837" cy="334036"/>
              </a:xfrm>
              <a:prstGeom prst="ellipse">
                <a:avLst/>
              </a:prstGeom>
              <a:solidFill>
                <a:srgbClr val="008000">
                  <a:alpha val="50000"/>
                </a:srgbClr>
              </a:solidFill>
              <a:ln>
                <a:solidFill>
                  <a:srgbClr val="008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0" hangingPunct="0"/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9" name="Oval 38"/>
              <p:cNvSpPr/>
              <p:nvPr/>
            </p:nvSpPr>
            <p:spPr>
              <a:xfrm rot="5400000" flipH="1">
                <a:off x="8016198" y="3732380"/>
                <a:ext cx="294837" cy="334036"/>
              </a:xfrm>
              <a:prstGeom prst="ellipse">
                <a:avLst/>
              </a:prstGeom>
              <a:solidFill>
                <a:srgbClr val="008000">
                  <a:alpha val="50000"/>
                </a:srgbClr>
              </a:solidFill>
              <a:ln>
                <a:solidFill>
                  <a:srgbClr val="008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0" hangingPunct="0"/>
                <a:endParaRPr lang="en-US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40" name="Group 39"/>
              <p:cNvGrpSpPr/>
              <p:nvPr/>
            </p:nvGrpSpPr>
            <p:grpSpPr>
              <a:xfrm>
                <a:off x="8339279" y="3667648"/>
                <a:ext cx="769843" cy="517937"/>
                <a:chOff x="9312986" y="1602354"/>
                <a:chExt cx="4729578" cy="2806516"/>
              </a:xfrm>
            </p:grpSpPr>
            <p:pic>
              <p:nvPicPr>
                <p:cNvPr id="48" name="Picture 47" descr="ColdVsWarm.png"/>
                <p:cNvPicPr>
                  <a:picLocks noChangeAspect="1"/>
                </p:cNvPicPr>
                <p:nvPr/>
              </p:nvPicPr>
              <p:blipFill rotWithShape="1">
                <a:blip r:embed="rId10" cstate="email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46727" b="21408"/>
                <a:stretch/>
              </p:blipFill>
              <p:spPr>
                <a:xfrm>
                  <a:off x="9312986" y="1602354"/>
                  <a:ext cx="4729578" cy="2806055"/>
                </a:xfrm>
                <a:prstGeom prst="rect">
                  <a:avLst/>
                </a:prstGeom>
              </p:spPr>
            </p:pic>
            <p:sp>
              <p:nvSpPr>
                <p:cNvPr id="49" name="Rectangle 48"/>
                <p:cNvSpPr/>
                <p:nvPr/>
              </p:nvSpPr>
              <p:spPr>
                <a:xfrm>
                  <a:off x="10815438" y="4046817"/>
                  <a:ext cx="2773562" cy="362053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/>
                  <a:endParaRPr lang="en-US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50" name="Rectangle 49"/>
                <p:cNvSpPr/>
                <p:nvPr/>
              </p:nvSpPr>
              <p:spPr>
                <a:xfrm>
                  <a:off x="9312986" y="1608969"/>
                  <a:ext cx="360622" cy="41206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/>
                  <a:endParaRPr lang="en-US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51" name="Rectangle 50"/>
                <p:cNvSpPr/>
                <p:nvPr/>
              </p:nvSpPr>
              <p:spPr>
                <a:xfrm>
                  <a:off x="10815438" y="1608968"/>
                  <a:ext cx="2188680" cy="328557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/>
                  <a:endParaRPr lang="en-US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41" name="Group 40"/>
              <p:cNvGrpSpPr/>
              <p:nvPr/>
            </p:nvGrpSpPr>
            <p:grpSpPr>
              <a:xfrm>
                <a:off x="4675618" y="2961005"/>
                <a:ext cx="851773" cy="521257"/>
                <a:chOff x="4675618" y="2961005"/>
                <a:chExt cx="851773" cy="521257"/>
              </a:xfrm>
            </p:grpSpPr>
            <p:grpSp>
              <p:nvGrpSpPr>
                <p:cNvPr id="42" name="Group 41"/>
                <p:cNvGrpSpPr/>
                <p:nvPr/>
              </p:nvGrpSpPr>
              <p:grpSpPr>
                <a:xfrm>
                  <a:off x="4675618" y="2961005"/>
                  <a:ext cx="851773" cy="521257"/>
                  <a:chOff x="9312986" y="1232397"/>
                  <a:chExt cx="5232920" cy="2824511"/>
                </a:xfrm>
              </p:grpSpPr>
              <p:pic>
                <p:nvPicPr>
                  <p:cNvPr id="44" name="Picture 43" descr="ColdVsWarm.png"/>
                  <p:cNvPicPr>
                    <a:picLocks noChangeAspect="1"/>
                  </p:cNvPicPr>
                  <p:nvPr/>
                </p:nvPicPr>
                <p:blipFill rotWithShape="1">
                  <a:blip r:embed="rId10" cstate="email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6727" b="21408"/>
                  <a:stretch/>
                </p:blipFill>
                <p:spPr>
                  <a:xfrm>
                    <a:off x="9816328" y="1232397"/>
                    <a:ext cx="4729578" cy="2806060"/>
                  </a:xfrm>
                  <a:prstGeom prst="rect">
                    <a:avLst/>
                  </a:prstGeom>
                </p:spPr>
              </p:pic>
              <p:sp>
                <p:nvSpPr>
                  <p:cNvPr id="45" name="Rectangle 44"/>
                  <p:cNvSpPr/>
                  <p:nvPr/>
                </p:nvSpPr>
                <p:spPr>
                  <a:xfrm>
                    <a:off x="11358479" y="3694855"/>
                    <a:ext cx="2773560" cy="362053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eaLnBrk="0" hangingPunct="0"/>
                    <a:endParaRPr lang="en-US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46" name="Rectangle 45"/>
                  <p:cNvSpPr/>
                  <p:nvPr/>
                </p:nvSpPr>
                <p:spPr>
                  <a:xfrm>
                    <a:off x="9312986" y="1608969"/>
                    <a:ext cx="360622" cy="412068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eaLnBrk="0" hangingPunct="0"/>
                    <a:endParaRPr lang="en-US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47" name="Rectangle 46"/>
                  <p:cNvSpPr/>
                  <p:nvPr/>
                </p:nvSpPr>
                <p:spPr>
                  <a:xfrm>
                    <a:off x="11358479" y="1263484"/>
                    <a:ext cx="2188681" cy="32855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eaLnBrk="0" hangingPunct="0"/>
                    <a:endParaRPr lang="en-US">
                      <a:solidFill>
                        <a:srgbClr val="FFFFFF"/>
                      </a:solidFill>
                    </a:endParaRPr>
                  </a:p>
                </p:txBody>
              </p:sp>
            </p:grpSp>
            <p:sp>
              <p:nvSpPr>
                <p:cNvPr id="43" name="Rectangle 42"/>
                <p:cNvSpPr/>
                <p:nvPr/>
              </p:nvSpPr>
              <p:spPr>
                <a:xfrm>
                  <a:off x="4675618" y="2961005"/>
                  <a:ext cx="152380" cy="10326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/>
                  <a:endParaRPr lang="en-US">
                    <a:solidFill>
                      <a:srgbClr val="FFFFFF"/>
                    </a:solidFill>
                  </a:endParaRPr>
                </a:p>
              </p:txBody>
            </p:sp>
          </p:grpSp>
        </p:grpSp>
        <p:grpSp>
          <p:nvGrpSpPr>
            <p:cNvPr id="52" name="Group 51"/>
            <p:cNvGrpSpPr/>
            <p:nvPr/>
          </p:nvGrpSpPr>
          <p:grpSpPr>
            <a:xfrm>
              <a:off x="6341275" y="2066202"/>
              <a:ext cx="1073402" cy="2656801"/>
              <a:chOff x="6383239" y="2249305"/>
              <a:chExt cx="1073402" cy="2656801"/>
            </a:xfrm>
          </p:grpSpPr>
          <p:pic>
            <p:nvPicPr>
              <p:cNvPr id="53" name="Picture 52" descr="Screen shot 2011-11-04 at 7.29.57 PM.png"/>
              <p:cNvPicPr>
                <a:picLocks noChangeAspect="1"/>
              </p:cNvPicPr>
              <p:nvPr/>
            </p:nvPicPr>
            <p:blipFill>
              <a:blip r:embed="rId11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383239" y="2263416"/>
                <a:ext cx="317764" cy="293020"/>
              </a:xfrm>
              <a:prstGeom prst="rect">
                <a:avLst/>
              </a:prstGeom>
            </p:spPr>
          </p:pic>
          <p:pic>
            <p:nvPicPr>
              <p:cNvPr id="54" name="Picture 53" descr="Screen shot 2011-11-04 at 7.29.57 PM.png"/>
              <p:cNvPicPr>
                <a:picLocks noChangeAspect="1"/>
              </p:cNvPicPr>
              <p:nvPr/>
            </p:nvPicPr>
            <p:blipFill>
              <a:blip r:embed="rId12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143146" y="2249305"/>
                <a:ext cx="313495" cy="289084"/>
              </a:xfrm>
              <a:prstGeom prst="rect">
                <a:avLst/>
              </a:prstGeom>
            </p:spPr>
          </p:pic>
          <p:pic>
            <p:nvPicPr>
              <p:cNvPr id="55" name="Picture 54" descr="Screen shot 2011-11-04 at 7.30.03 PM.png"/>
              <p:cNvPicPr>
                <a:picLocks noChangeAspect="1"/>
              </p:cNvPicPr>
              <p:nvPr/>
            </p:nvPicPr>
            <p:blipFill>
              <a:blip r:embed="rId13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481147" y="4612403"/>
                <a:ext cx="280196" cy="264857"/>
              </a:xfrm>
              <a:prstGeom prst="rect">
                <a:avLst/>
              </a:prstGeom>
            </p:spPr>
          </p:pic>
          <p:pic>
            <p:nvPicPr>
              <p:cNvPr id="56" name="Picture 55" descr="Screen shot 2011-11-04 at 7.30.03 PM.png"/>
              <p:cNvPicPr>
                <a:picLocks noChangeAspect="1"/>
              </p:cNvPicPr>
              <p:nvPr/>
            </p:nvPicPr>
            <p:blipFill>
              <a:blip r:embed="rId14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169803" y="4634971"/>
                <a:ext cx="286838" cy="271135"/>
              </a:xfrm>
              <a:prstGeom prst="rect">
                <a:avLst/>
              </a:prstGeom>
            </p:spPr>
          </p:pic>
        </p:grpSp>
      </p:grpSp>
      <p:sp>
        <p:nvSpPr>
          <p:cNvPr id="261123" name="Content Placeholder 2"/>
          <p:cNvSpPr>
            <a:spLocks noGrp="1"/>
          </p:cNvSpPr>
          <p:nvPr>
            <p:ph sz="half" idx="1"/>
          </p:nvPr>
        </p:nvSpPr>
        <p:spPr>
          <a:xfrm>
            <a:off x="43789" y="1268986"/>
            <a:ext cx="3568987" cy="4853835"/>
          </a:xfr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10000"/>
              </a:lnSpc>
              <a:spcBef>
                <a:spcPts val="1200"/>
              </a:spcBef>
              <a:buNone/>
            </a:pPr>
            <a:r>
              <a:rPr lang="en-US" sz="2400" b="1" dirty="0" smtClean="0">
                <a:solidFill>
                  <a:srgbClr val="000099"/>
                </a:solidFill>
              </a:rPr>
              <a:t>Main modifications of LHC</a:t>
            </a:r>
            <a:endParaRPr lang="en-GB" sz="2400" b="1" dirty="0" smtClean="0">
              <a:solidFill>
                <a:srgbClr val="000099"/>
              </a:solidFill>
            </a:endParaRPr>
          </a:p>
          <a:p>
            <a:pPr marL="363538" lvl="1" indent="-269875">
              <a:lnSpc>
                <a:spcPct val="110000"/>
              </a:lnSpc>
              <a:spcBef>
                <a:spcPts val="1200"/>
              </a:spcBef>
              <a:buFont typeface="Arial" charset="0"/>
              <a:buChar char="•"/>
            </a:pPr>
            <a:r>
              <a:rPr lang="en-GB" sz="2100" dirty="0" smtClean="0">
                <a:solidFill>
                  <a:srgbClr val="000099"/>
                </a:solidFill>
              </a:rPr>
              <a:t>New </a:t>
            </a:r>
            <a:r>
              <a:rPr lang="en-GB" sz="2100" b="1" dirty="0" smtClean="0">
                <a:solidFill>
                  <a:srgbClr val="000099"/>
                </a:solidFill>
              </a:rPr>
              <a:t>high field/larger aperture </a:t>
            </a:r>
            <a:r>
              <a:rPr lang="en-GB" sz="2100" dirty="0" smtClean="0">
                <a:solidFill>
                  <a:srgbClr val="000099"/>
                </a:solidFill>
              </a:rPr>
              <a:t>interaction region </a:t>
            </a:r>
            <a:r>
              <a:rPr lang="en-GB" sz="2100" b="1" dirty="0" err="1" smtClean="0">
                <a:solidFill>
                  <a:srgbClr val="000099"/>
                </a:solidFill>
              </a:rPr>
              <a:t>sc</a:t>
            </a:r>
            <a:r>
              <a:rPr lang="en-GB" sz="2100" b="1" dirty="0" smtClean="0">
                <a:solidFill>
                  <a:srgbClr val="000099"/>
                </a:solidFill>
              </a:rPr>
              <a:t> magnets</a:t>
            </a:r>
          </a:p>
          <a:p>
            <a:pPr marL="363538" lvl="1" indent="-269875">
              <a:lnSpc>
                <a:spcPct val="110000"/>
              </a:lnSpc>
              <a:spcBef>
                <a:spcPts val="1200"/>
              </a:spcBef>
              <a:buFont typeface="Arial" charset="0"/>
              <a:buChar char="•"/>
            </a:pPr>
            <a:r>
              <a:rPr lang="en-GB" sz="2100" b="1" dirty="0" smtClean="0">
                <a:solidFill>
                  <a:srgbClr val="000099"/>
                </a:solidFill>
              </a:rPr>
              <a:t>Crab Cavities </a:t>
            </a:r>
            <a:r>
              <a:rPr lang="en-GB" sz="2100" dirty="0" smtClean="0">
                <a:solidFill>
                  <a:srgbClr val="000099"/>
                </a:solidFill>
              </a:rPr>
              <a:t>to take advantage of the small </a:t>
            </a:r>
            <a:r>
              <a:rPr lang="en-GB" sz="2100" dirty="0" smtClean="0">
                <a:solidFill>
                  <a:srgbClr val="000099"/>
                </a:solidFill>
                <a:latin typeface="Symbol" pitchFamily="18" charset="2"/>
              </a:rPr>
              <a:t>b</a:t>
            </a:r>
            <a:r>
              <a:rPr lang="en-GB" sz="2100" dirty="0" smtClean="0">
                <a:solidFill>
                  <a:srgbClr val="000099"/>
                </a:solidFill>
              </a:rPr>
              <a:t>*</a:t>
            </a:r>
            <a:endParaRPr lang="en-US" sz="2100" dirty="0" smtClean="0">
              <a:solidFill>
                <a:srgbClr val="000099"/>
              </a:solidFill>
            </a:endParaRPr>
          </a:p>
          <a:p>
            <a:pPr marL="363538" lvl="1" indent="-269875">
              <a:lnSpc>
                <a:spcPct val="110000"/>
              </a:lnSpc>
              <a:spcBef>
                <a:spcPts val="1200"/>
              </a:spcBef>
              <a:buFont typeface="Arial" charset="0"/>
              <a:buChar char="•"/>
            </a:pPr>
            <a:r>
              <a:rPr lang="en-US" sz="2100" b="1" dirty="0">
                <a:solidFill>
                  <a:srgbClr val="000099"/>
                </a:solidFill>
              </a:rPr>
              <a:t>New collimators </a:t>
            </a:r>
            <a:r>
              <a:rPr lang="en-US" sz="2100" dirty="0">
                <a:solidFill>
                  <a:srgbClr val="000099"/>
                </a:solidFill>
              </a:rPr>
              <a:t>(lower </a:t>
            </a:r>
            <a:r>
              <a:rPr lang="en-US" sz="2100" dirty="0" smtClean="0">
                <a:solidFill>
                  <a:srgbClr val="000099"/>
                </a:solidFill>
              </a:rPr>
              <a:t>impedance)</a:t>
            </a:r>
            <a:endParaRPr lang="en-GB" sz="2100" dirty="0" smtClean="0">
              <a:solidFill>
                <a:srgbClr val="000099"/>
              </a:solidFill>
            </a:endParaRPr>
          </a:p>
          <a:p>
            <a:pPr marL="363538" lvl="1" indent="-269875">
              <a:lnSpc>
                <a:spcPct val="110000"/>
              </a:lnSpc>
              <a:spcBef>
                <a:spcPts val="1200"/>
              </a:spcBef>
              <a:buFont typeface="Arial" charset="0"/>
              <a:buChar char="•"/>
            </a:pPr>
            <a:r>
              <a:rPr lang="en-US" sz="2100" b="1" dirty="0">
                <a:solidFill>
                  <a:srgbClr val="000099"/>
                </a:solidFill>
              </a:rPr>
              <a:t>C</a:t>
            </a:r>
            <a:r>
              <a:rPr lang="en-US" sz="2100" b="1" dirty="0" smtClean="0">
                <a:solidFill>
                  <a:srgbClr val="000099"/>
                </a:solidFill>
              </a:rPr>
              <a:t>ryo-collimators</a:t>
            </a:r>
            <a:r>
              <a:rPr lang="en-US" sz="2100" dirty="0" smtClean="0">
                <a:solidFill>
                  <a:srgbClr val="000099"/>
                </a:solidFill>
              </a:rPr>
              <a:t> </a:t>
            </a:r>
            <a:r>
              <a:rPr lang="en-US" sz="2100" dirty="0">
                <a:solidFill>
                  <a:srgbClr val="000099"/>
                </a:solidFill>
              </a:rPr>
              <a:t>and </a:t>
            </a:r>
            <a:r>
              <a:rPr lang="en-US" sz="2100" b="1" dirty="0">
                <a:solidFill>
                  <a:srgbClr val="000099"/>
                </a:solidFill>
              </a:rPr>
              <a:t>high </a:t>
            </a:r>
            <a:r>
              <a:rPr lang="en-US" sz="2100" b="1" dirty="0" smtClean="0">
                <a:solidFill>
                  <a:srgbClr val="000099"/>
                </a:solidFill>
              </a:rPr>
              <a:t>field 11 </a:t>
            </a:r>
            <a:r>
              <a:rPr lang="en-US" sz="2100" b="1" dirty="0">
                <a:solidFill>
                  <a:srgbClr val="000099"/>
                </a:solidFill>
              </a:rPr>
              <a:t>T dipoles</a:t>
            </a:r>
            <a:r>
              <a:rPr lang="en-US" sz="2100" dirty="0">
                <a:solidFill>
                  <a:srgbClr val="000099"/>
                </a:solidFill>
              </a:rPr>
              <a:t> in </a:t>
            </a:r>
            <a:r>
              <a:rPr lang="en-US" sz="2100" dirty="0" smtClean="0">
                <a:solidFill>
                  <a:srgbClr val="000099"/>
                </a:solidFill>
              </a:rPr>
              <a:t>cold part of LHC</a:t>
            </a:r>
          </a:p>
          <a:p>
            <a:pPr marL="363538" lvl="1" indent="-269875">
              <a:lnSpc>
                <a:spcPct val="110000"/>
              </a:lnSpc>
              <a:spcBef>
                <a:spcPts val="1200"/>
              </a:spcBef>
              <a:buFont typeface="Arial" charset="0"/>
              <a:buChar char="•"/>
            </a:pPr>
            <a:r>
              <a:rPr lang="en-GB" sz="2100" dirty="0" smtClean="0">
                <a:solidFill>
                  <a:srgbClr val="000099"/>
                </a:solidFill>
              </a:rPr>
              <a:t>Additional </a:t>
            </a:r>
            <a:r>
              <a:rPr lang="en-GB" sz="2100" b="1" dirty="0" err="1" smtClean="0">
                <a:solidFill>
                  <a:srgbClr val="000099"/>
                </a:solidFill>
              </a:rPr>
              <a:t>cryo</a:t>
            </a:r>
            <a:r>
              <a:rPr lang="en-GB" sz="2100" b="1" dirty="0" smtClean="0">
                <a:solidFill>
                  <a:srgbClr val="000099"/>
                </a:solidFill>
              </a:rPr>
              <a:t> plants </a:t>
            </a:r>
            <a:r>
              <a:rPr lang="en-GB" sz="2100" dirty="0" smtClean="0">
                <a:solidFill>
                  <a:srgbClr val="000099"/>
                </a:solidFill>
              </a:rPr>
              <a:t>for magnets and RF (P1, P4, P5)</a:t>
            </a:r>
          </a:p>
          <a:p>
            <a:pPr marL="363538" lvl="1" indent="-269875">
              <a:lnSpc>
                <a:spcPct val="11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100" b="1" dirty="0" smtClean="0">
                <a:solidFill>
                  <a:srgbClr val="000099"/>
                </a:solidFill>
              </a:rPr>
              <a:t>Superconducting links </a:t>
            </a:r>
            <a:r>
              <a:rPr lang="en-GB" sz="2100" dirty="0" smtClean="0">
                <a:solidFill>
                  <a:srgbClr val="000099"/>
                </a:solidFill>
              </a:rPr>
              <a:t>to allow power converters to be moved to protected areas (availability)</a:t>
            </a:r>
          </a:p>
        </p:txBody>
      </p:sp>
      <p:sp>
        <p:nvSpPr>
          <p:cNvPr id="2" name="Oval 1"/>
          <p:cNvSpPr/>
          <p:nvPr/>
        </p:nvSpPr>
        <p:spPr bwMode="auto">
          <a:xfrm>
            <a:off x="5474677" y="1915914"/>
            <a:ext cx="1728979" cy="885901"/>
          </a:xfrm>
          <a:prstGeom prst="ellipse">
            <a:avLst/>
          </a:prstGeom>
          <a:noFill/>
          <a:ln w="19050">
            <a:solidFill>
              <a:schemeClr val="tx1"/>
            </a:solidFill>
          </a:ln>
          <a:effectLst/>
          <a:extLst/>
        </p:spPr>
        <p:txBody>
          <a:bodyPr wrap="none" rtlCol="0" anchor="ctr"/>
          <a:lstStyle/>
          <a:p>
            <a:pPr algn="ctr" eaLnBrk="0" hangingPunct="0"/>
            <a:endParaRPr lang="en-GB">
              <a:solidFill>
                <a:srgbClr val="FFFFFF"/>
              </a:solidFill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9738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LHC operational cycle</a:t>
            </a:r>
            <a:endParaRPr lang="en-GB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4716016" y="1761009"/>
            <a:ext cx="2160240" cy="0"/>
          </a:xfrm>
          <a:prstGeom prst="straightConnector1">
            <a:avLst/>
          </a:prstGeom>
          <a:ln w="19050">
            <a:solidFill>
              <a:srgbClr val="005A9E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755576" y="1761009"/>
            <a:ext cx="3960440" cy="0"/>
          </a:xfrm>
          <a:prstGeom prst="straightConnector1">
            <a:avLst/>
          </a:prstGeom>
          <a:ln w="1905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333875" y="1112937"/>
            <a:ext cx="26955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rgbClr val="1F1A5C"/>
                </a:solidFill>
              </a:rPr>
              <a:t>Stable beams: Luminosity production (~10 h)</a:t>
            </a:r>
            <a:endParaRPr lang="en-GB" sz="1600" dirty="0">
              <a:solidFill>
                <a:srgbClr val="1F1A5C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99592" y="1112937"/>
            <a:ext cx="29485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rgbClr val="1F1A5C"/>
                </a:solidFill>
              </a:rPr>
              <a:t>Machine setup: (Optimum turnaround time ~2h 20m)</a:t>
            </a:r>
            <a:endParaRPr lang="en-GB" sz="1600" dirty="0">
              <a:solidFill>
                <a:srgbClr val="1F1A5C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6876256" y="1761009"/>
            <a:ext cx="1512168" cy="0"/>
          </a:xfrm>
          <a:prstGeom prst="straightConnector1">
            <a:avLst/>
          </a:prstGeom>
          <a:ln w="1905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5" y="1768375"/>
            <a:ext cx="8997950" cy="4529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631704" y="3848388"/>
            <a:ext cx="2841524" cy="1477328"/>
          </a:xfrm>
          <a:prstGeom prst="rect">
            <a:avLst/>
          </a:prstGeom>
          <a:noFill/>
          <a:ln w="12700">
            <a:solidFill>
              <a:srgbClr val="1F1A5C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1F1A5C"/>
                </a:solidFill>
              </a:rPr>
              <a:t>Beam dump due to a failure implies on average 5.5 hours of turnaround – impacting availability for physics significantly!</a:t>
            </a:r>
            <a:endParaRPr lang="en-US" dirty="0">
              <a:solidFill>
                <a:srgbClr val="1F1A5C"/>
              </a:solidFill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4258816" y="6021288"/>
            <a:ext cx="914400" cy="5524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 rtlCol="0" anchor="ctr"/>
          <a:lstStyle/>
          <a:p>
            <a:pPr algn="ctr" eaLnBrk="0" hangingPunct="0"/>
            <a:r>
              <a:rPr lang="en-GB" dirty="0">
                <a:solidFill>
                  <a:schemeClr val="accent4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GB" dirty="0" smtClean="0">
                <a:solidFill>
                  <a:schemeClr val="accent4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ime</a:t>
            </a:r>
            <a:endParaRPr lang="en-GB" dirty="0">
              <a:solidFill>
                <a:schemeClr val="accent4">
                  <a:lumMod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 rot="16200000">
            <a:off x="-278616" y="3594012"/>
            <a:ext cx="914400" cy="268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 rtlCol="0" anchor="ctr"/>
          <a:lstStyle/>
          <a:p>
            <a:pPr algn="ctr" eaLnBrk="0" hangingPunct="0"/>
            <a:r>
              <a:rPr lang="en-GB" dirty="0" smtClean="0">
                <a:solidFill>
                  <a:schemeClr val="accent4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Energy</a:t>
            </a:r>
            <a:endParaRPr lang="en-GB" dirty="0">
              <a:solidFill>
                <a:schemeClr val="accent4">
                  <a:lumMod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 rot="5400000">
            <a:off x="8322460" y="3709777"/>
            <a:ext cx="914400" cy="268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 rtlCol="0" anchor="ctr"/>
          <a:lstStyle/>
          <a:p>
            <a:pPr algn="ctr" eaLnBrk="0" hangingPunct="0"/>
            <a:r>
              <a:rPr lang="en-GB" dirty="0" smtClean="0">
                <a:solidFill>
                  <a:schemeClr val="accent4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 Intensity</a:t>
            </a:r>
            <a:endParaRPr lang="en-GB" dirty="0">
              <a:solidFill>
                <a:schemeClr val="accent4">
                  <a:lumMod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1898539" y="2728480"/>
            <a:ext cx="950614" cy="247159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 rtlCol="0" anchor="ctr"/>
          <a:lstStyle/>
          <a:p>
            <a:pPr algn="ctr" eaLnBrk="0" hangingPunct="0"/>
            <a:endParaRPr lang="en-GB">
              <a:solidFill>
                <a:srgbClr val="FFFFFF"/>
              </a:solidFill>
              <a:latin typeface="Book Antiqua" pitchFamily="18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2747294" y="2850246"/>
            <a:ext cx="475307" cy="104798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  <a:extLst/>
        </p:spPr>
        <p:txBody>
          <a:bodyPr wrap="none" rtlCol="0" anchor="ctr"/>
          <a:lstStyle/>
          <a:p>
            <a:pPr algn="ctr" eaLnBrk="0" hangingPunct="0"/>
            <a:endParaRPr lang="en-GB">
              <a:solidFill>
                <a:srgbClr val="FFFFFF"/>
              </a:solidFill>
              <a:latin typeface="Book Antiqua" pitchFamily="18" charset="0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2066774" y="5124261"/>
            <a:ext cx="118826" cy="58323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  <a:extLst/>
        </p:spPr>
        <p:txBody>
          <a:bodyPr wrap="none" rtlCol="0" anchor="ctr"/>
          <a:lstStyle/>
          <a:p>
            <a:pPr algn="ctr" eaLnBrk="0" hangingPunct="0"/>
            <a:endParaRPr lang="en-GB">
              <a:solidFill>
                <a:srgbClr val="FFFFFF"/>
              </a:solidFill>
              <a:latin typeface="Book Antiqua" pitchFamily="18" charset="0"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1976244" y="5325716"/>
            <a:ext cx="30707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 flipV="1">
            <a:off x="2041829" y="5235563"/>
            <a:ext cx="2457" cy="36062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2286606" y="4857978"/>
            <a:ext cx="1" cy="37758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2529207" y="4479202"/>
            <a:ext cx="1" cy="38898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2747294" y="4032945"/>
            <a:ext cx="3716" cy="44625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2979185" y="3483281"/>
            <a:ext cx="0" cy="54966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V="1">
            <a:off x="3224720" y="3014006"/>
            <a:ext cx="0" cy="46927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H="1">
            <a:off x="2038442" y="5235563"/>
            <a:ext cx="247235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H="1">
            <a:off x="2294986" y="4868182"/>
            <a:ext cx="243091" cy="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H="1">
            <a:off x="2529207" y="4480352"/>
            <a:ext cx="227031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>
            <a:off x="2744236" y="4032945"/>
            <a:ext cx="243091" cy="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>
            <a:off x="2966791" y="3477639"/>
            <a:ext cx="257929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157850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Integrated Luminosity and Availability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51519" y="2722858"/>
            <a:ext cx="6192689" cy="648072"/>
            <a:chOff x="1471056" y="1268760"/>
            <a:chExt cx="6192689" cy="648072"/>
          </a:xfrm>
        </p:grpSpPr>
        <p:grpSp>
          <p:nvGrpSpPr>
            <p:cNvPr id="6" name="Group 5"/>
            <p:cNvGrpSpPr/>
            <p:nvPr/>
          </p:nvGrpSpPr>
          <p:grpSpPr>
            <a:xfrm>
              <a:off x="1471056" y="1268760"/>
              <a:ext cx="6192689" cy="648072"/>
              <a:chOff x="1471056" y="1412776"/>
              <a:chExt cx="6192689" cy="648072"/>
            </a:xfrm>
          </p:grpSpPr>
          <p:sp>
            <p:nvSpPr>
              <p:cNvPr id="10" name="Rectangle 9"/>
              <p:cNvSpPr/>
              <p:nvPr/>
            </p:nvSpPr>
            <p:spPr>
              <a:xfrm>
                <a:off x="1471056" y="1412776"/>
                <a:ext cx="2053637" cy="648072"/>
              </a:xfrm>
              <a:prstGeom prst="rect">
                <a:avLst/>
              </a:prstGeom>
              <a:solidFill>
                <a:srgbClr val="0033CC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rgbClr val="FFFF00"/>
                  </a:solidFill>
                </a:endParaRPr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3524694" y="1412776"/>
                <a:ext cx="1800156" cy="648072"/>
              </a:xfrm>
              <a:prstGeom prst="rect">
                <a:avLst/>
              </a:prstGeom>
              <a:solidFill>
                <a:srgbClr val="006666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rgbClr val="FFFF00"/>
                  </a:solidFill>
                </a:endParaRPr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5324850" y="1412776"/>
                <a:ext cx="2338895" cy="648072"/>
              </a:xfrm>
              <a:prstGeom prst="rect">
                <a:avLst/>
              </a:prstGeom>
              <a:solidFill>
                <a:srgbClr val="C0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rgbClr val="FFFF00"/>
                  </a:solidFill>
                </a:endParaRPr>
              </a:p>
            </p:txBody>
          </p:sp>
        </p:grpSp>
        <p:sp>
          <p:nvSpPr>
            <p:cNvPr id="7" name="TextBox 6"/>
            <p:cNvSpPr txBox="1"/>
            <p:nvPr/>
          </p:nvSpPr>
          <p:spPr>
            <a:xfrm>
              <a:off x="1687081" y="1412776"/>
              <a:ext cx="15121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FFFF00"/>
                  </a:solidFill>
                </a:rPr>
                <a:t>Turnaround</a:t>
              </a:r>
              <a:endParaRPr lang="en-GB" dirty="0">
                <a:solidFill>
                  <a:srgbClr val="FFFF00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596658" y="1412776"/>
              <a:ext cx="17281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FFFF00"/>
                  </a:solidFill>
                </a:rPr>
                <a:t>Stable Beams</a:t>
              </a:r>
              <a:endParaRPr lang="en-GB" dirty="0">
                <a:solidFill>
                  <a:srgbClr val="FFFF00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503505" y="1412776"/>
              <a:ext cx="18722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rgbClr val="FFFF00"/>
                  </a:solidFill>
                </a:rPr>
                <a:t>Fault</a:t>
              </a:r>
              <a:endParaRPr lang="en-GB" dirty="0">
                <a:solidFill>
                  <a:srgbClr val="FFFF00"/>
                </a:solidFill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209228" y="3969638"/>
            <a:ext cx="8316416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GB" sz="2200" b="1" dirty="0">
                <a:solidFill>
                  <a:srgbClr val="1F1A5C"/>
                </a:solidFill>
                <a:latin typeface="+mn-lt"/>
              </a:rPr>
              <a:t>Machine Failure Rate </a:t>
            </a:r>
            <a:r>
              <a:rPr lang="en-GB" sz="2200" dirty="0">
                <a:solidFill>
                  <a:srgbClr val="1F1A5C"/>
                </a:solidFill>
                <a:latin typeface="+mn-lt"/>
              </a:rPr>
              <a:t>(MFR) = fraction of premature </a:t>
            </a:r>
            <a:r>
              <a:rPr lang="en-GB" sz="2200" dirty="0" smtClean="0">
                <a:solidFill>
                  <a:srgbClr val="1F1A5C"/>
                </a:solidFill>
                <a:latin typeface="+mn-lt"/>
              </a:rPr>
              <a:t>beam dumps due to a failure = </a:t>
            </a:r>
            <a:r>
              <a:rPr lang="en-GB" sz="2200" dirty="0">
                <a:solidFill>
                  <a:srgbClr val="1F1A5C"/>
                </a:solidFill>
                <a:latin typeface="+mn-lt"/>
              </a:rPr>
              <a:t>70 %</a:t>
            </a:r>
          </a:p>
          <a:p>
            <a:pPr marL="800100" lvl="1" indent="-342900">
              <a:buClr>
                <a:srgbClr val="3366FF"/>
              </a:buClr>
              <a:buFont typeface="Arial" panose="020B0604020202020204" pitchFamily="34" charset="0"/>
              <a:buChar char="•"/>
            </a:pPr>
            <a:endParaRPr lang="en-GB" sz="2200" dirty="0" smtClean="0">
              <a:solidFill>
                <a:schemeClr val="accent1">
                  <a:lumMod val="75000"/>
                </a:schemeClr>
              </a:solidFill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b="1" dirty="0">
                <a:solidFill>
                  <a:srgbClr val="000066"/>
                </a:solidFill>
                <a:latin typeface="+mn-lt"/>
              </a:rPr>
              <a:t>Monte Carlo model </a:t>
            </a:r>
            <a:r>
              <a:rPr lang="en-GB" sz="2200" dirty="0">
                <a:solidFill>
                  <a:srgbClr val="000066"/>
                </a:solidFill>
                <a:latin typeface="+mn-lt"/>
              </a:rPr>
              <a:t>for </a:t>
            </a:r>
            <a:r>
              <a:rPr lang="en-GB" sz="2200" dirty="0" smtClean="0">
                <a:solidFill>
                  <a:srgbClr val="000066"/>
                </a:solidFill>
                <a:latin typeface="+mn-lt"/>
              </a:rPr>
              <a:t>integrated luminosity:</a:t>
            </a:r>
            <a:endParaRPr lang="en-GB" sz="2200" dirty="0">
              <a:solidFill>
                <a:srgbClr val="000066"/>
              </a:solidFill>
              <a:latin typeface="+mn-lt"/>
            </a:endParaRPr>
          </a:p>
          <a:p>
            <a:pPr marL="800100" lvl="1" indent="-342900">
              <a:buClr>
                <a:srgbClr val="3366FF"/>
              </a:buClr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Based on </a:t>
            </a:r>
            <a:r>
              <a:rPr lang="en-GB" sz="22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observed failure </a:t>
            </a:r>
            <a:r>
              <a:rPr lang="en-GB" sz="22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distributions</a:t>
            </a:r>
          </a:p>
          <a:p>
            <a:pPr marL="800100" lvl="1" indent="-342900">
              <a:buClr>
                <a:srgbClr val="3366FF"/>
              </a:buClr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The model accurately reproduces 2012 </a:t>
            </a:r>
            <a:r>
              <a:rPr lang="en-GB" sz="22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operation</a:t>
            </a:r>
            <a:endParaRPr lang="en-GB" sz="2200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  <a:p>
            <a:pPr marL="800100" lvl="1" indent="-342900">
              <a:buClr>
                <a:srgbClr val="3366FF"/>
              </a:buClr>
              <a:buFont typeface="Arial" panose="020B0604020202020204" pitchFamily="34" charset="0"/>
              <a:buChar char="•"/>
            </a:pPr>
            <a:r>
              <a:rPr lang="en-GB" sz="22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Extrapolated distributions </a:t>
            </a:r>
            <a:r>
              <a:rPr lang="en-GB" sz="22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for future LHC runs and HL-LHC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251519" y="1278052"/>
            <a:ext cx="4320482" cy="666522"/>
            <a:chOff x="1471056" y="1268760"/>
            <a:chExt cx="4320482" cy="666522"/>
          </a:xfrm>
        </p:grpSpPr>
        <p:grpSp>
          <p:nvGrpSpPr>
            <p:cNvPr id="15" name="Group 14"/>
            <p:cNvGrpSpPr/>
            <p:nvPr/>
          </p:nvGrpSpPr>
          <p:grpSpPr>
            <a:xfrm>
              <a:off x="1471056" y="1268760"/>
              <a:ext cx="4320482" cy="648072"/>
              <a:chOff x="1471056" y="1412776"/>
              <a:chExt cx="4320482" cy="648072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1471056" y="1412776"/>
                <a:ext cx="2053637" cy="648072"/>
              </a:xfrm>
              <a:prstGeom prst="rect">
                <a:avLst/>
              </a:prstGeom>
              <a:solidFill>
                <a:srgbClr val="0033CC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rgbClr val="FFFF00"/>
                  </a:solidFill>
                </a:endParaRPr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3524694" y="1412776"/>
                <a:ext cx="2266844" cy="648072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rgbClr val="FFFF00"/>
                  </a:solidFill>
                </a:endParaRPr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>
              <a:off x="1687081" y="1412776"/>
              <a:ext cx="15121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FFFF00"/>
                  </a:solidFill>
                </a:rPr>
                <a:t>Turnaround</a:t>
              </a:r>
              <a:endParaRPr lang="en-GB" dirty="0">
                <a:solidFill>
                  <a:srgbClr val="FFFF00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848462" y="1288951"/>
              <a:ext cx="172819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rgbClr val="FFFF00"/>
                  </a:solidFill>
                </a:rPr>
                <a:t>Stable </a:t>
              </a:r>
            </a:p>
            <a:p>
              <a:pPr algn="ctr"/>
              <a:r>
                <a:rPr lang="en-GB" dirty="0" smtClean="0">
                  <a:solidFill>
                    <a:srgbClr val="FFFF00"/>
                  </a:solidFill>
                </a:rPr>
                <a:t>Beams</a:t>
              </a:r>
              <a:endParaRPr lang="en-GB" dirty="0">
                <a:solidFill>
                  <a:srgbClr val="FFFF00"/>
                </a:solidFill>
              </a:endParaRPr>
            </a:p>
          </p:txBody>
        </p:sp>
      </p:grpSp>
      <p:sp>
        <p:nvSpPr>
          <p:cNvPr id="20" name="Rectangle 19"/>
          <p:cNvSpPr/>
          <p:nvPr/>
        </p:nvSpPr>
        <p:spPr>
          <a:xfrm>
            <a:off x="4572001" y="1278052"/>
            <a:ext cx="2160239" cy="648072"/>
          </a:xfrm>
          <a:prstGeom prst="rect">
            <a:avLst/>
          </a:prstGeom>
          <a:solidFill>
            <a:srgbClr val="00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010522" y="1422068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FF00"/>
                </a:solidFill>
              </a:rPr>
              <a:t>Turnaround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444208" y="2722858"/>
            <a:ext cx="1546763" cy="648072"/>
          </a:xfrm>
          <a:prstGeom prst="rect">
            <a:avLst/>
          </a:prstGeom>
          <a:solidFill>
            <a:srgbClr val="00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444208" y="2866874"/>
            <a:ext cx="15467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FF00"/>
                </a:solidFill>
              </a:rPr>
              <a:t>Turnaround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6732240" y="1278052"/>
            <a:ext cx="1258731" cy="64807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27584" y="908720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1F1A5C"/>
                </a:solidFill>
              </a:rPr>
              <a:t>5.5 h</a:t>
            </a:r>
            <a:endParaRPr lang="en-GB" b="1" dirty="0">
              <a:solidFill>
                <a:srgbClr val="1F1A5C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347864" y="91801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1F1A5C"/>
                </a:solidFill>
              </a:rPr>
              <a:t>6.1 h</a:t>
            </a:r>
            <a:endParaRPr lang="en-GB" b="1" dirty="0">
              <a:solidFill>
                <a:srgbClr val="1F1A5C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860032" y="2348880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accent4">
                    <a:lumMod val="10000"/>
                  </a:schemeClr>
                </a:solidFill>
              </a:rPr>
              <a:t>6.9 h</a:t>
            </a:r>
            <a:endParaRPr lang="en-GB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100392" y="1422068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F1A5C"/>
                </a:solidFill>
              </a:rPr>
              <a:t>30 %</a:t>
            </a:r>
            <a:endParaRPr lang="en-GB" dirty="0">
              <a:solidFill>
                <a:srgbClr val="1F1A5C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100392" y="2862228"/>
            <a:ext cx="864096" cy="369332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F1A5C"/>
                </a:solidFill>
              </a:rPr>
              <a:t>70 %</a:t>
            </a:r>
            <a:endParaRPr lang="en-GB" dirty="0">
              <a:solidFill>
                <a:srgbClr val="1F1A5C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497509" y="127805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FF00"/>
                </a:solidFill>
              </a:rPr>
              <a:t>Stable </a:t>
            </a:r>
          </a:p>
          <a:p>
            <a:pPr algn="ctr"/>
            <a:r>
              <a:rPr lang="en-GB" dirty="0" smtClean="0">
                <a:solidFill>
                  <a:srgbClr val="FFFF00"/>
                </a:solidFill>
              </a:rPr>
              <a:t>Beams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781925" y="6248400"/>
            <a:ext cx="1362075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eaLnBrk="0" hangingPunct="0"/>
            <a:r>
              <a:rPr lang="fr-CH" dirty="0" smtClean="0">
                <a:solidFill>
                  <a:srgbClr val="000099"/>
                </a:solidFill>
              </a:rPr>
              <a:t>A. Apollonio</a:t>
            </a:r>
            <a:endParaRPr lang="en-GB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812674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Availability for HL-LHC</a:t>
            </a:r>
            <a:endParaRPr lang="en-GB" dirty="0"/>
          </a:p>
        </p:txBody>
      </p:sp>
      <p:grpSp>
        <p:nvGrpSpPr>
          <p:cNvPr id="6" name="Group 5"/>
          <p:cNvGrpSpPr/>
          <p:nvPr/>
        </p:nvGrpSpPr>
        <p:grpSpPr>
          <a:xfrm>
            <a:off x="1219596" y="877236"/>
            <a:ext cx="6520756" cy="4597520"/>
            <a:chOff x="787548" y="793291"/>
            <a:chExt cx="7312844" cy="5155989"/>
          </a:xfrm>
        </p:grpSpPr>
        <p:grpSp>
          <p:nvGrpSpPr>
            <p:cNvPr id="7" name="Group 6"/>
            <p:cNvGrpSpPr/>
            <p:nvPr/>
          </p:nvGrpSpPr>
          <p:grpSpPr>
            <a:xfrm>
              <a:off x="787548" y="793291"/>
              <a:ext cx="7312844" cy="5155989"/>
              <a:chOff x="1003572" y="1652736"/>
              <a:chExt cx="6808788" cy="4800600"/>
            </a:xfrm>
          </p:grpSpPr>
          <p:pic>
            <p:nvPicPr>
              <p:cNvPr id="10" name="Picture 3" descr="\\cern.ch\dfs\Users\a\aapollon\Desktop\R2E analysis\sensitivity_HL.png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03572" y="1652736"/>
                <a:ext cx="6808788" cy="48006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1" name="5-Point Star 10"/>
              <p:cNvSpPr/>
              <p:nvPr/>
            </p:nvSpPr>
            <p:spPr>
              <a:xfrm>
                <a:off x="3601792" y="4862621"/>
                <a:ext cx="432048" cy="432048"/>
              </a:xfrm>
              <a:prstGeom prst="star5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3606672" y="4432938"/>
                <a:ext cx="1818305" cy="394356"/>
              </a:xfrm>
              <a:prstGeom prst="rect">
                <a:avLst/>
              </a:prstGeom>
              <a:noFill/>
              <a:ln w="31750">
                <a:solidFill>
                  <a:schemeClr val="accent2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 smtClean="0">
                    <a:solidFill>
                      <a:schemeClr val="accent2"/>
                    </a:solidFill>
                  </a:rPr>
                  <a:t>SCENARIO 1</a:t>
                </a:r>
                <a:endParaRPr lang="en-GB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13" name="5-Point Star 12"/>
              <p:cNvSpPr/>
              <p:nvPr/>
            </p:nvSpPr>
            <p:spPr>
              <a:xfrm>
                <a:off x="2155700" y="5157192"/>
                <a:ext cx="432048" cy="432048"/>
              </a:xfrm>
              <a:prstGeom prst="star5">
                <a:avLst/>
              </a:prstGeom>
              <a:solidFill>
                <a:schemeClr val="accent2"/>
              </a:solidFill>
              <a:ln>
                <a:solidFill>
                  <a:srgbClr val="00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2100048" y="4392404"/>
                <a:ext cx="1200989" cy="674881"/>
              </a:xfrm>
              <a:prstGeom prst="rect">
                <a:avLst/>
              </a:prstGeom>
              <a:noFill/>
              <a:ln w="31750">
                <a:solidFill>
                  <a:srgbClr val="000066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 smtClean="0">
                    <a:solidFill>
                      <a:srgbClr val="000066"/>
                    </a:solidFill>
                  </a:rPr>
                  <a:t>HL TARGET</a:t>
                </a:r>
                <a:endParaRPr lang="en-GB" dirty="0">
                  <a:solidFill>
                    <a:srgbClr val="000066"/>
                  </a:solidFill>
                </a:endParaRPr>
              </a:p>
            </p:txBody>
          </p:sp>
        </p:grpSp>
        <p:sp>
          <p:nvSpPr>
            <p:cNvPr id="8" name="5-Point Star 7"/>
            <p:cNvSpPr/>
            <p:nvPr/>
          </p:nvSpPr>
          <p:spPr>
            <a:xfrm>
              <a:off x="3091405" y="1979666"/>
              <a:ext cx="464033" cy="464033"/>
            </a:xfrm>
            <a:prstGeom prst="star5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014063" y="1505653"/>
              <a:ext cx="1936886" cy="414195"/>
            </a:xfrm>
            <a:prstGeom prst="rect">
              <a:avLst/>
            </a:prstGeom>
            <a:noFill/>
            <a:ln w="31750">
              <a:solidFill>
                <a:schemeClr val="accent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chemeClr val="accent2"/>
                  </a:solidFill>
                </a:rPr>
                <a:t>SCENARIO 2</a:t>
              </a:r>
              <a:endParaRPr lang="en-GB" dirty="0">
                <a:solidFill>
                  <a:schemeClr val="accent2"/>
                </a:solidFill>
              </a:endParaRPr>
            </a:p>
          </p:txBody>
        </p:sp>
      </p:grpSp>
      <p:sp>
        <p:nvSpPr>
          <p:cNvPr id="15" name="Rectangle 14"/>
          <p:cNvSpPr/>
          <p:nvPr/>
        </p:nvSpPr>
        <p:spPr>
          <a:xfrm>
            <a:off x="683568" y="5504599"/>
            <a:ext cx="6839862" cy="707886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GB" sz="2000" dirty="0" smtClean="0">
                <a:solidFill>
                  <a:srgbClr val="002060"/>
                </a:solidFill>
                <a:latin typeface="Calibri" pitchFamily="34" charset="0"/>
                <a:sym typeface="Wingdings" panose="05000000000000000000" pitchFamily="2" charset="2"/>
              </a:rPr>
              <a:t>To achieve HL-LHC parameters, challenging upgrades to achieve availability is required</a:t>
            </a:r>
            <a:endParaRPr lang="en-GB" sz="2000" dirty="0">
              <a:solidFill>
                <a:srgbClr val="000066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5430511" y="764704"/>
                <a:ext cx="375000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b="0" i="1" smtClean="0">
                          <a:solidFill>
                            <a:srgbClr val="000066"/>
                          </a:solidFill>
                          <a:latin typeface="Cambria Math"/>
                        </a:rPr>
                        <m:t>𝑀𝐹𝑅</m:t>
                      </m:r>
                      <m:r>
                        <a:rPr lang="en-GB" sz="1400" b="0" i="1" smtClean="0">
                          <a:solidFill>
                            <a:srgbClr val="000066"/>
                          </a:solidFill>
                          <a:latin typeface="Cambria Math"/>
                        </a:rPr>
                        <m:t>=</m:t>
                      </m:r>
                      <m:r>
                        <a:rPr lang="en-GB" sz="1400" i="1" smtClean="0">
                          <a:solidFill>
                            <a:srgbClr val="000066"/>
                          </a:solidFill>
                          <a:latin typeface="Cambria Math"/>
                        </a:rPr>
                        <m:t>𝐹</m:t>
                      </m:r>
                      <m:r>
                        <a:rPr lang="en-GB" sz="1400" b="0" i="1" smtClean="0">
                          <a:solidFill>
                            <a:srgbClr val="000066"/>
                          </a:solidFill>
                          <a:latin typeface="Cambria Math"/>
                        </a:rPr>
                        <m:t>𝑅𝐴𝐶𝑇𝐼𝑂𝑁</m:t>
                      </m:r>
                      <m:r>
                        <a:rPr lang="en-GB" sz="1400" b="0" i="1" smtClean="0">
                          <a:solidFill>
                            <a:srgbClr val="000066"/>
                          </a:solidFill>
                          <a:latin typeface="Cambria Math"/>
                        </a:rPr>
                        <m:t> </m:t>
                      </m:r>
                      <m:r>
                        <a:rPr lang="en-GB" sz="1400" b="0" i="1" smtClean="0">
                          <a:solidFill>
                            <a:srgbClr val="000066"/>
                          </a:solidFill>
                          <a:latin typeface="Cambria Math"/>
                        </a:rPr>
                        <m:t>𝑂𝐹</m:t>
                      </m:r>
                      <m:r>
                        <a:rPr lang="en-GB" sz="1400" b="0" i="1" smtClean="0">
                          <a:solidFill>
                            <a:srgbClr val="000066"/>
                          </a:solidFill>
                          <a:latin typeface="Cambria Math"/>
                        </a:rPr>
                        <m:t> </m:t>
                      </m:r>
                      <m:r>
                        <a:rPr lang="en-GB" sz="1400" b="0" i="1" smtClean="0">
                          <a:solidFill>
                            <a:srgbClr val="000066"/>
                          </a:solidFill>
                          <a:latin typeface="Cambria Math"/>
                        </a:rPr>
                        <m:t>𝑃𝑅𝐸𝑀𝐴𝑇𝑈𝑅𝐸</m:t>
                      </m:r>
                      <m:r>
                        <a:rPr lang="en-GB" sz="1400" b="0" i="1" smtClean="0">
                          <a:solidFill>
                            <a:srgbClr val="000066"/>
                          </a:solidFill>
                          <a:latin typeface="Cambria Math"/>
                        </a:rPr>
                        <m:t> </m:t>
                      </m:r>
                      <m:r>
                        <a:rPr lang="en-GB" sz="1400" b="0" i="1" smtClean="0">
                          <a:solidFill>
                            <a:srgbClr val="000066"/>
                          </a:solidFill>
                          <a:latin typeface="Cambria Math"/>
                        </a:rPr>
                        <m:t>𝐷𝑈𝑀𝑃𝑆</m:t>
                      </m:r>
                    </m:oMath>
                  </m:oMathPara>
                </a14:m>
                <a:endParaRPr lang="en-GB" sz="1400" i="1" dirty="0">
                  <a:solidFill>
                    <a:srgbClr val="000066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0511" y="764704"/>
                <a:ext cx="3750001" cy="30777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5-Point Star 16"/>
          <p:cNvSpPr/>
          <p:nvPr/>
        </p:nvSpPr>
        <p:spPr>
          <a:xfrm>
            <a:off x="3726181" y="2852936"/>
            <a:ext cx="413771" cy="413771"/>
          </a:xfrm>
          <a:prstGeom prst="star5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4013641" y="2492896"/>
            <a:ext cx="2358559" cy="377674"/>
          </a:xfrm>
          <a:prstGeom prst="rect">
            <a:avLst/>
          </a:prstGeom>
          <a:noFill/>
          <a:ln w="3175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accent2"/>
                </a:solidFill>
              </a:rPr>
              <a:t>2012 AVAILABILITY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745016" y="6248400"/>
            <a:ext cx="1398984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eaLnBrk="0" hangingPunct="0"/>
            <a:r>
              <a:rPr lang="fr-CH" dirty="0" smtClean="0">
                <a:solidFill>
                  <a:srgbClr val="000099"/>
                </a:solidFill>
              </a:rPr>
              <a:t>A. Apollonio</a:t>
            </a:r>
            <a:endParaRPr lang="en-GB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999566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LHC High </a:t>
            </a:r>
            <a:r>
              <a:rPr lang="fr-CH" dirty="0" err="1" smtClean="0"/>
              <a:t>Luminosity</a:t>
            </a:r>
            <a:r>
              <a:rPr lang="fr-CH" dirty="0" smtClean="0"/>
              <a:t> Upgrade</a:t>
            </a:r>
            <a:endParaRPr lang="en-GB" dirty="0"/>
          </a:p>
        </p:txBody>
      </p:sp>
      <p:pic>
        <p:nvPicPr>
          <p:cNvPr id="5" name="Screen Shot 2014-02-16 at 5.40.28 PM.png" descr="/Users/lamontm/Desktop/Screen Shot 2014-02-16 at 5.40.28 PM.png"/>
          <p:cNvPicPr>
            <a:picLocks noChangeAspect="1"/>
          </p:cNvPicPr>
          <p:nvPr/>
        </p:nvPicPr>
        <p:blipFill>
          <a:blip r:embed="rId2" r:link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9" y="1219200"/>
            <a:ext cx="9144000" cy="478104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745016" y="6248400"/>
            <a:ext cx="1398984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eaLnBrk="0" hangingPunct="0"/>
            <a:r>
              <a:rPr lang="fr-CH" dirty="0" smtClean="0">
                <a:solidFill>
                  <a:srgbClr val="000099"/>
                </a:solidFill>
              </a:rPr>
              <a:t>M. Lamont</a:t>
            </a:r>
            <a:endParaRPr lang="en-GB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5491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sz="3600" dirty="0" smtClean="0">
                <a:solidFill>
                  <a:schemeClr val="bg1">
                    <a:lumMod val="65000"/>
                  </a:schemeClr>
                </a:solidFill>
              </a:rPr>
              <a:t>First ideas for LHC presented in 1984</a:t>
            </a:r>
          </a:p>
          <a:p>
            <a:pPr marL="0" indent="0" algn="ctr">
              <a:buNone/>
            </a:pPr>
            <a:r>
              <a:rPr lang="en-GB" sz="3600" dirty="0" smtClean="0">
                <a:solidFill>
                  <a:schemeClr val="bg1">
                    <a:lumMod val="65000"/>
                  </a:schemeClr>
                </a:solidFill>
              </a:rPr>
              <a:t>Physics operation started 25 years later</a:t>
            </a:r>
          </a:p>
          <a:p>
            <a:pPr marL="0" indent="0" algn="ctr">
              <a:buNone/>
            </a:pPr>
            <a:endParaRPr lang="en-GB" sz="3600" dirty="0" smtClean="0"/>
          </a:p>
          <a:p>
            <a:pPr marL="0" indent="0" algn="ctr">
              <a:buNone/>
            </a:pPr>
            <a:r>
              <a:rPr lang="en-GB" sz="3600" dirty="0" smtClean="0"/>
              <a:t>Preparing </a:t>
            </a:r>
            <a:r>
              <a:rPr lang="en-GB" sz="3600" dirty="0"/>
              <a:t>for the next 50 </a:t>
            </a:r>
            <a:r>
              <a:rPr lang="en-GB" sz="3600" dirty="0" smtClean="0"/>
              <a:t>years</a:t>
            </a:r>
            <a:r>
              <a:rPr lang="en-GB" sz="4800" dirty="0">
                <a:solidFill>
                  <a:srgbClr val="C00000"/>
                </a:solidFill>
              </a:rPr>
              <a:t/>
            </a:r>
            <a:br>
              <a:rPr lang="en-GB" sz="4800" dirty="0">
                <a:solidFill>
                  <a:srgbClr val="C00000"/>
                </a:solidFill>
              </a:rPr>
            </a:br>
            <a:r>
              <a:rPr lang="en-GB" sz="4800" dirty="0">
                <a:solidFill>
                  <a:srgbClr val="C00000"/>
                </a:solidFill>
              </a:rPr>
              <a:t/>
            </a:r>
            <a:br>
              <a:rPr lang="en-GB" sz="4800" dirty="0">
                <a:solidFill>
                  <a:srgbClr val="C00000"/>
                </a:solidFill>
              </a:rPr>
            </a:br>
            <a:r>
              <a:rPr lang="en-GB" sz="4800" dirty="0">
                <a:solidFill>
                  <a:srgbClr val="C00000"/>
                </a:solidFill>
              </a:rPr>
              <a:t>FCC </a:t>
            </a:r>
            <a:r>
              <a:rPr lang="en-GB" sz="4800" dirty="0" smtClean="0">
                <a:solidFill>
                  <a:srgbClr val="C00000"/>
                </a:solidFill>
              </a:rPr>
              <a:t>Study – Proton collisions at a </a:t>
            </a:r>
            <a:r>
              <a:rPr lang="en-GB" sz="4800" dirty="0" err="1" smtClean="0">
                <a:solidFill>
                  <a:srgbClr val="C00000"/>
                </a:solidFill>
              </a:rPr>
              <a:t>c.m</a:t>
            </a:r>
            <a:r>
              <a:rPr lang="en-GB" sz="4800" dirty="0" smtClean="0">
                <a:solidFill>
                  <a:srgbClr val="C00000"/>
                </a:solidFill>
              </a:rPr>
              <a:t>. energy of 100 TeV </a:t>
            </a:r>
            <a:endParaRPr lang="en-GB" sz="4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0783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1316" name="Picture 4" descr="http://www.weltmaschine.de/sites/site_weltmaschine/content/e161/e164/e694/0607006_02-A4-at-144-dp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744" y="2430118"/>
            <a:ext cx="5857256" cy="4427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4"/>
          <p:cNvSpPr txBox="1">
            <a:spLocks/>
          </p:cNvSpPr>
          <p:nvPr/>
        </p:nvSpPr>
        <p:spPr bwMode="auto">
          <a:xfrm>
            <a:off x="4416725" y="915936"/>
            <a:ext cx="4727277" cy="766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20000"/>
              <a:buChar char="•"/>
              <a:defRPr sz="2000">
                <a:solidFill>
                  <a:schemeClr val="hlink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Monotype Sorts" pitchFamily="2" charset="2"/>
              <a:buChar char="u"/>
              <a:defRPr sz="2000">
                <a:solidFill>
                  <a:schemeClr val="hlink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Monotype Sorts" pitchFamily="2" charset="2"/>
              <a:buChar char="u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Monotype Sorts" pitchFamily="2" charset="2"/>
              <a:buChar char="u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Monotype Sorts" pitchFamily="2" charset="2"/>
              <a:buChar char="u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Monotype Sorts" pitchFamily="2" charset="2"/>
              <a:buChar char="u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Monotype Sorts" pitchFamily="2" charset="2"/>
              <a:buChar char="u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Monotype Sorts" pitchFamily="2" charset="2"/>
              <a:buChar char="u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lnSpc>
                <a:spcPts val="2200"/>
              </a:lnSpc>
              <a:spcBef>
                <a:spcPts val="0"/>
              </a:spcBef>
              <a:buNone/>
            </a:pPr>
            <a:r>
              <a:rPr lang="en-GB" kern="0" dirty="0">
                <a:solidFill>
                  <a:srgbClr val="C00000"/>
                </a:solidFill>
              </a:rPr>
              <a:t>…building the detectors and</a:t>
            </a:r>
          </a:p>
          <a:p>
            <a:pPr marL="0" indent="0" eaLnBrk="1" hangingPunct="1">
              <a:lnSpc>
                <a:spcPts val="2200"/>
              </a:lnSpc>
              <a:spcBef>
                <a:spcPts val="0"/>
              </a:spcBef>
              <a:buNone/>
            </a:pPr>
            <a:r>
              <a:rPr lang="en-GB" kern="0" dirty="0">
                <a:solidFill>
                  <a:srgbClr val="C00000"/>
                </a:solidFill>
              </a:rPr>
              <a:t>    analysing the results</a:t>
            </a:r>
            <a:br>
              <a:rPr lang="en-GB" kern="0" dirty="0">
                <a:solidFill>
                  <a:srgbClr val="C00000"/>
                </a:solidFill>
              </a:rPr>
            </a:br>
            <a:endParaRPr lang="en-GB" kern="0" dirty="0">
              <a:solidFill>
                <a:srgbClr val="C00000"/>
              </a:solidFill>
            </a:endParaRPr>
          </a:p>
        </p:txBody>
      </p:sp>
      <p:pic>
        <p:nvPicPr>
          <p:cNvPr id="1420290" name="Picture 2" descr="http://i2.cdn.turner.com/cnn/dam/assets/120612014400-leading-women-fabiola-inner-detector-story-top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2"/>
            <a:ext cx="4252823" cy="2392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ontent Placeholder 4"/>
          <p:cNvSpPr txBox="1">
            <a:spLocks/>
          </p:cNvSpPr>
          <p:nvPr/>
        </p:nvSpPr>
        <p:spPr bwMode="auto">
          <a:xfrm>
            <a:off x="2" y="2392215"/>
            <a:ext cx="4252823" cy="799561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20000"/>
              <a:buChar char="•"/>
              <a:defRPr sz="2000">
                <a:solidFill>
                  <a:schemeClr val="hlink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Monotype Sorts" pitchFamily="2" charset="2"/>
              <a:buChar char="u"/>
              <a:defRPr sz="2000">
                <a:solidFill>
                  <a:schemeClr val="hlink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Monotype Sorts" pitchFamily="2" charset="2"/>
              <a:buChar char="u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Monotype Sorts" pitchFamily="2" charset="2"/>
              <a:buChar char="u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Monotype Sorts" pitchFamily="2" charset="2"/>
              <a:buChar char="u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Monotype Sorts" pitchFamily="2" charset="2"/>
              <a:buChar char="u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Monotype Sorts" pitchFamily="2" charset="2"/>
              <a:buChar char="u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Monotype Sorts" pitchFamily="2" charset="2"/>
              <a:buChar char="u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 eaLnBrk="1" hangingPunct="1">
              <a:buNone/>
            </a:pPr>
            <a:r>
              <a:rPr lang="en-GB" sz="2800" b="1" kern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Experimental Physicist</a:t>
            </a:r>
          </a:p>
          <a:p>
            <a:pPr marL="0" indent="0" eaLnBrk="1" hangingPunct="1">
              <a:buNone/>
            </a:pPr>
            <a:r>
              <a:rPr lang="en-GB" sz="2000" kern="0" dirty="0" err="1" smtClean="0">
                <a:solidFill>
                  <a:srgbClr val="C00000"/>
                </a:solidFill>
                <a:cs typeface="Times New Roman" pitchFamily="18" charset="0"/>
              </a:rPr>
              <a:t>F.Gianotti</a:t>
            </a:r>
            <a:r>
              <a:rPr lang="en-GB" sz="2000" kern="0" dirty="0" smtClean="0">
                <a:solidFill>
                  <a:srgbClr val="C00000"/>
                </a:solidFill>
                <a:cs typeface="Times New Roman" pitchFamily="18" charset="0"/>
              </a:rPr>
              <a:t>             </a:t>
            </a:r>
            <a:r>
              <a:rPr lang="en-GB" sz="1800" b="1" kern="0" dirty="0" smtClean="0">
                <a:solidFill>
                  <a:srgbClr val="C00000"/>
                </a:solidFill>
                <a:latin typeface="Lucida Calligraphy" pitchFamily="66" charset="0"/>
                <a:cs typeface="Times New Roman" pitchFamily="18" charset="0"/>
              </a:rPr>
              <a:t>Person </a:t>
            </a:r>
            <a:r>
              <a:rPr lang="en-GB" sz="1800" b="1" kern="0" dirty="0">
                <a:solidFill>
                  <a:srgbClr val="C00000"/>
                </a:solidFill>
                <a:latin typeface="Lucida Calligraphy" pitchFamily="66" charset="0"/>
                <a:cs typeface="Times New Roman" pitchFamily="18" charset="0"/>
              </a:rPr>
              <a:t>of the year</a:t>
            </a:r>
          </a:p>
        </p:txBody>
      </p:sp>
    </p:spTree>
    <p:extLst>
      <p:ext uri="{BB962C8B-B14F-4D97-AF65-F5344CB8AC3E}">
        <p14:creationId xmlns:p14="http://schemas.microsoft.com/office/powerpoint/2010/main" val="346383956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C.M. energy evolution</a:t>
            </a:r>
            <a:endParaRPr lang="en-GB" dirty="0"/>
          </a:p>
        </p:txBody>
      </p:sp>
      <p:sp>
        <p:nvSpPr>
          <p:cNvPr id="4" name="Round Same Side Corner Rectangle 3"/>
          <p:cNvSpPr/>
          <p:nvPr/>
        </p:nvSpPr>
        <p:spPr>
          <a:xfrm>
            <a:off x="1887796" y="1169441"/>
            <a:ext cx="5392151" cy="4523255"/>
          </a:xfrm>
          <a:prstGeom prst="round2SameRect">
            <a:avLst>
              <a:gd name="adj1" fmla="val 2789"/>
              <a:gd name="adj2" fmla="val 0"/>
            </a:avLst>
          </a:prstGeom>
          <a:gradFill flip="none" rotWithShape="1">
            <a:gsLst>
              <a:gs pos="0">
                <a:sysClr val="window" lastClr="FFFFFF"/>
              </a:gs>
              <a:gs pos="46000">
                <a:sysClr val="window" lastClr="FFFFFF">
                  <a:lumMod val="95000"/>
                </a:sysClr>
              </a:gs>
              <a:gs pos="100000">
                <a:sysClr val="window" lastClr="FFFFFF">
                  <a:lumMod val="85000"/>
                </a:sysClr>
              </a:gs>
            </a:gsLst>
            <a:path path="circle">
              <a:fillToRect l="50000" t="130000" r="50000" b="-30000"/>
            </a:path>
            <a:tileRect/>
          </a:gradFill>
          <a:ln w="12700" cap="flat" cmpd="sng" algn="ctr">
            <a:solidFill>
              <a:srgbClr val="44546A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Round Same Side Corner Rectangle 4"/>
          <p:cNvSpPr/>
          <p:nvPr/>
        </p:nvSpPr>
        <p:spPr>
          <a:xfrm flipV="1">
            <a:off x="1887795" y="5692696"/>
            <a:ext cx="5392151" cy="432882"/>
          </a:xfrm>
          <a:prstGeom prst="round2SameRect">
            <a:avLst/>
          </a:prstGeom>
          <a:solidFill>
            <a:srgbClr val="E7E6E6"/>
          </a:solidFill>
          <a:ln w="12700" cap="flat" cmpd="sng" algn="ctr">
            <a:solidFill>
              <a:srgbClr val="44546A"/>
            </a:solidFill>
            <a:prstDash val="solid"/>
            <a:miter lim="800000"/>
          </a:ln>
          <a:effectLst/>
        </p:spPr>
        <p:txBody>
          <a:bodyPr rtlCol="0" anchor="ctr">
            <a:scene3d>
              <a:camera prst="orthographicFront">
                <a:rot lat="0" lon="0" rev="10800000"/>
              </a:camera>
              <a:lightRig rig="threePt" dir="t"/>
            </a:scene3d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 dirty="0" smtClean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887794" y="5692696"/>
            <a:ext cx="5392152" cy="432882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i="0" u="none" strike="noStrike" kern="0" cap="none" spc="0" normalizeH="0" baseline="0" noProof="0" dirty="0" smtClean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Hadron collider </a:t>
            </a:r>
            <a:r>
              <a:rPr kumimoji="0" lang="en-GB" sz="1800" i="0" u="none" strike="noStrike" kern="0" cap="none" spc="0" normalizeH="0" baseline="0" noProof="0" dirty="0" err="1" smtClean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c.m</a:t>
            </a:r>
            <a:r>
              <a:rPr kumimoji="0" lang="en-GB" sz="1800" i="0" u="none" strike="noStrike" kern="0" cap="none" spc="0" normalizeH="0" baseline="0" noProof="0" dirty="0" smtClean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energy evolution [GeV vs. year]</a:t>
            </a: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/>
          </p:nvPr>
        </p:nvGraphicFramePr>
        <p:xfrm>
          <a:off x="1956988" y="1303260"/>
          <a:ext cx="5442124" cy="43894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751914" y="4311809"/>
            <a:ext cx="15558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solidFill>
                  <a:srgbClr val="7D564B"/>
                </a:solidFill>
              </a:rPr>
              <a:t>30 years</a:t>
            </a:r>
          </a:p>
          <a:p>
            <a:pPr algn="ctr"/>
            <a:r>
              <a:rPr lang="en-GB" sz="2000" dirty="0" smtClean="0">
                <a:solidFill>
                  <a:srgbClr val="7D564B"/>
                </a:solidFill>
              </a:rPr>
              <a:t>10 x energy</a:t>
            </a:r>
            <a:endParaRPr lang="en-GB" sz="2000" dirty="0">
              <a:solidFill>
                <a:srgbClr val="7D564B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3751913" y="2847279"/>
            <a:ext cx="0" cy="1947745"/>
          </a:xfrm>
          <a:prstGeom prst="straightConnector1">
            <a:avLst/>
          </a:prstGeom>
          <a:ln w="25400">
            <a:solidFill>
              <a:schemeClr val="accent6"/>
            </a:solidFill>
            <a:tailEnd type="triangle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5367205" y="2219095"/>
            <a:ext cx="0" cy="2575929"/>
          </a:xfrm>
          <a:prstGeom prst="straightConnector1">
            <a:avLst/>
          </a:prstGeom>
          <a:ln w="25400">
            <a:solidFill>
              <a:schemeClr val="accent6"/>
            </a:solidFill>
            <a:tailEnd type="triangle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6805713" y="1596484"/>
            <a:ext cx="0" cy="3198540"/>
          </a:xfrm>
          <a:prstGeom prst="straightConnector1">
            <a:avLst/>
          </a:prstGeom>
          <a:ln w="25400">
            <a:solidFill>
              <a:schemeClr val="accent6"/>
            </a:solidFill>
            <a:tailEnd type="triangle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307732" y="4311809"/>
            <a:ext cx="14979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solidFill>
                  <a:srgbClr val="7D564B"/>
                </a:solidFill>
              </a:rPr>
              <a:t>25 years</a:t>
            </a:r>
          </a:p>
          <a:p>
            <a:pPr algn="ctr"/>
            <a:r>
              <a:rPr lang="en-GB" sz="2000" dirty="0" smtClean="0">
                <a:solidFill>
                  <a:srgbClr val="7D564B"/>
                </a:solidFill>
              </a:rPr>
              <a:t>7 x energy</a:t>
            </a:r>
            <a:endParaRPr lang="en-GB" sz="2000" dirty="0">
              <a:solidFill>
                <a:srgbClr val="7D564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510045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68" r="-173"/>
          <a:stretch/>
        </p:blipFill>
        <p:spPr>
          <a:xfrm>
            <a:off x="4255918" y="1020472"/>
            <a:ext cx="4896000" cy="51849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5410200" cy="762000"/>
          </a:xfrm>
        </p:spPr>
        <p:txBody>
          <a:bodyPr/>
          <a:lstStyle/>
          <a:p>
            <a:r>
              <a:rPr lang="en-US" dirty="0" smtClean="0"/>
              <a:t>FCC Study Scope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24967" y="1245749"/>
            <a:ext cx="3996480" cy="4959715"/>
          </a:xfrm>
          <a:ln>
            <a:solidFill>
              <a:schemeClr val="tx1"/>
            </a:solidFill>
          </a:ln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20000"/>
              </a:lnSpc>
              <a:spcAft>
                <a:spcPts val="600"/>
              </a:spcAft>
              <a:buNone/>
            </a:pPr>
            <a:r>
              <a:rPr lang="en-US" dirty="0">
                <a:solidFill>
                  <a:srgbClr val="000099"/>
                </a:solidFill>
              </a:rPr>
              <a:t>Conceptual Design Report (CDR) </a:t>
            </a:r>
            <a:r>
              <a:rPr lang="en-US" dirty="0" smtClean="0">
                <a:solidFill>
                  <a:srgbClr val="000099"/>
                </a:solidFill>
              </a:rPr>
              <a:t>and cost review for the next European Strategy Update in 2018:</a:t>
            </a:r>
            <a:endParaRPr lang="en-US" dirty="0">
              <a:solidFill>
                <a:srgbClr val="000099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n-US" sz="2400" b="1" kern="0" dirty="0" smtClean="0">
              <a:solidFill>
                <a:srgbClr val="C00000"/>
              </a:solidFill>
              <a:cs typeface="Calibri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400" b="1" kern="0" dirty="0" smtClean="0">
                <a:solidFill>
                  <a:srgbClr val="C00000"/>
                </a:solidFill>
                <a:cs typeface="Calibri" pitchFamily="34" charset="0"/>
              </a:rPr>
              <a:t>pp-collider </a:t>
            </a:r>
            <a:r>
              <a:rPr lang="en-US" sz="2400" b="1" kern="0" dirty="0">
                <a:solidFill>
                  <a:srgbClr val="C00000"/>
                </a:solidFill>
                <a:cs typeface="Calibri" pitchFamily="34" charset="0"/>
              </a:rPr>
              <a:t>(</a:t>
            </a:r>
            <a:r>
              <a:rPr lang="en-US" sz="2400" b="1" kern="0" dirty="0" smtClean="0">
                <a:solidFill>
                  <a:srgbClr val="C00000"/>
                </a:solidFill>
                <a:cs typeface="Calibri" pitchFamily="34" charset="0"/>
              </a:rPr>
              <a:t>FCC-</a:t>
            </a:r>
            <a:r>
              <a:rPr lang="en-US" sz="2400" b="1" kern="0" dirty="0" err="1" smtClean="0">
                <a:solidFill>
                  <a:srgbClr val="C00000"/>
                </a:solidFill>
                <a:cs typeface="Calibri" pitchFamily="34" charset="0"/>
              </a:rPr>
              <a:t>hh</a:t>
            </a:r>
            <a:r>
              <a:rPr lang="en-US" sz="2400" b="1" kern="0" dirty="0" smtClean="0">
                <a:solidFill>
                  <a:srgbClr val="C00000"/>
                </a:solidFill>
                <a:cs typeface="Calibri" pitchFamily="34" charset="0"/>
              </a:rPr>
              <a:t>)</a:t>
            </a:r>
            <a:endParaRPr lang="en-US" sz="2400" kern="0" dirty="0" smtClean="0">
              <a:solidFill>
                <a:srgbClr val="000099"/>
              </a:solidFill>
              <a:cs typeface="Calibri" pitchFamily="34" charset="0"/>
            </a:endParaRPr>
          </a:p>
          <a:p>
            <a:pPr marL="176213" lvl="1" indent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100" kern="0" dirty="0" smtClean="0">
                <a:solidFill>
                  <a:srgbClr val="C00000"/>
                </a:solidFill>
                <a:cs typeface="Calibri" pitchFamily="34" charset="0"/>
              </a:rPr>
              <a:t>~</a:t>
            </a:r>
            <a:r>
              <a:rPr lang="en-US" sz="2100" b="1" kern="0" dirty="0" smtClean="0">
                <a:solidFill>
                  <a:srgbClr val="C00000"/>
                </a:solidFill>
                <a:cs typeface="Calibri" pitchFamily="34" charset="0"/>
              </a:rPr>
              <a:t>16 T</a:t>
            </a:r>
            <a:r>
              <a:rPr lang="en-US" sz="2100" kern="0" dirty="0" smtClean="0">
                <a:solidFill>
                  <a:srgbClr val="C00000"/>
                </a:solidFill>
                <a:cs typeface="Calibri" pitchFamily="34" charset="0"/>
                <a:sym typeface="Wingdings" panose="05000000000000000000" pitchFamily="2" charset="2"/>
              </a:rPr>
              <a:t>-&gt; </a:t>
            </a:r>
            <a:r>
              <a:rPr lang="en-US" sz="2100" kern="0" dirty="0" smtClean="0">
                <a:solidFill>
                  <a:srgbClr val="C00000"/>
                </a:solidFill>
                <a:cs typeface="Calibri" pitchFamily="34" charset="0"/>
              </a:rPr>
              <a:t>100 </a:t>
            </a:r>
            <a:r>
              <a:rPr lang="en-US" sz="2100" kern="0" dirty="0" err="1" smtClean="0">
                <a:solidFill>
                  <a:srgbClr val="C00000"/>
                </a:solidFill>
                <a:cs typeface="Calibri" pitchFamily="34" charset="0"/>
              </a:rPr>
              <a:t>TeV</a:t>
            </a:r>
            <a:r>
              <a:rPr lang="en-US" sz="2100" dirty="0" smtClean="0">
                <a:solidFill>
                  <a:srgbClr val="C00000"/>
                </a:solidFill>
                <a:cs typeface="Calibri" pitchFamily="34" charset="0"/>
              </a:rPr>
              <a:t> </a:t>
            </a:r>
            <a:r>
              <a:rPr lang="en-US" sz="2100" dirty="0" err="1" smtClean="0">
                <a:solidFill>
                  <a:srgbClr val="C00000"/>
                </a:solidFill>
                <a:cs typeface="Calibri" pitchFamily="34" charset="0"/>
              </a:rPr>
              <a:t>c.m</a:t>
            </a:r>
            <a:r>
              <a:rPr lang="en-US" sz="2100" dirty="0" smtClean="0">
                <a:solidFill>
                  <a:srgbClr val="C00000"/>
                </a:solidFill>
                <a:cs typeface="Calibri" pitchFamily="34" charset="0"/>
              </a:rPr>
              <a:t>. </a:t>
            </a:r>
            <a:r>
              <a:rPr lang="en-US" sz="2100" kern="0" dirty="0" smtClean="0">
                <a:solidFill>
                  <a:srgbClr val="C00000"/>
                </a:solidFill>
                <a:cs typeface="Calibri" pitchFamily="34" charset="0"/>
              </a:rPr>
              <a:t>pp in 100 km</a:t>
            </a:r>
          </a:p>
          <a:p>
            <a:pPr marL="176213" lvl="1" indent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100" kern="0" dirty="0" smtClean="0">
                <a:solidFill>
                  <a:srgbClr val="C00000"/>
                </a:solidFill>
                <a:cs typeface="Calibri" pitchFamily="34" charset="0"/>
              </a:rPr>
              <a:t>~</a:t>
            </a:r>
            <a:r>
              <a:rPr lang="en-US" sz="2100" b="1" kern="0" dirty="0" smtClean="0">
                <a:solidFill>
                  <a:srgbClr val="C00000"/>
                </a:solidFill>
                <a:cs typeface="Calibri" pitchFamily="34" charset="0"/>
              </a:rPr>
              <a:t>20 T</a:t>
            </a:r>
            <a:r>
              <a:rPr lang="en-US" sz="2100" dirty="0">
                <a:solidFill>
                  <a:srgbClr val="C00000"/>
                </a:solidFill>
                <a:cs typeface="Calibri" pitchFamily="34" charset="0"/>
                <a:sym typeface="Wingdings" panose="05000000000000000000" pitchFamily="2" charset="2"/>
              </a:rPr>
              <a:t>-&gt; </a:t>
            </a:r>
            <a:r>
              <a:rPr lang="en-US" sz="2100" kern="0" dirty="0" smtClean="0">
                <a:solidFill>
                  <a:srgbClr val="C00000"/>
                </a:solidFill>
                <a:cs typeface="Calibri" pitchFamily="34" charset="0"/>
              </a:rPr>
              <a:t>100 </a:t>
            </a:r>
            <a:r>
              <a:rPr lang="en-US" sz="2100" kern="0" dirty="0" err="1">
                <a:solidFill>
                  <a:srgbClr val="C00000"/>
                </a:solidFill>
                <a:cs typeface="Calibri" pitchFamily="34" charset="0"/>
              </a:rPr>
              <a:t>TeV</a:t>
            </a:r>
            <a:r>
              <a:rPr lang="en-US" sz="2100" kern="0" dirty="0">
                <a:solidFill>
                  <a:srgbClr val="C00000"/>
                </a:solidFill>
                <a:cs typeface="Calibri" pitchFamily="34" charset="0"/>
              </a:rPr>
              <a:t> </a:t>
            </a:r>
            <a:r>
              <a:rPr lang="en-US" sz="2100" kern="0" dirty="0" err="1" smtClean="0">
                <a:solidFill>
                  <a:srgbClr val="C00000"/>
                </a:solidFill>
                <a:cs typeface="Calibri" pitchFamily="34" charset="0"/>
              </a:rPr>
              <a:t>c.m</a:t>
            </a:r>
            <a:r>
              <a:rPr lang="en-US" sz="2100" kern="0" dirty="0" smtClean="0">
                <a:solidFill>
                  <a:srgbClr val="C00000"/>
                </a:solidFill>
                <a:cs typeface="Calibri" pitchFamily="34" charset="0"/>
              </a:rPr>
              <a:t>. pp </a:t>
            </a:r>
            <a:r>
              <a:rPr lang="en-US" sz="2100" kern="0" dirty="0">
                <a:solidFill>
                  <a:srgbClr val="C00000"/>
                </a:solidFill>
                <a:cs typeface="Calibri" pitchFamily="34" charset="0"/>
              </a:rPr>
              <a:t>in </a:t>
            </a:r>
            <a:r>
              <a:rPr lang="en-US" sz="2100" kern="0" dirty="0" smtClean="0">
                <a:solidFill>
                  <a:srgbClr val="C00000"/>
                </a:solidFill>
                <a:cs typeface="Calibri" pitchFamily="34" charset="0"/>
              </a:rPr>
              <a:t>80 km</a:t>
            </a:r>
          </a:p>
          <a:p>
            <a:pPr marL="176213" lvl="1" indent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n-US" sz="2100" kern="0" dirty="0" smtClean="0">
              <a:solidFill>
                <a:srgbClr val="C00000"/>
              </a:solidFill>
              <a:cs typeface="Calibri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400" kern="0" dirty="0" err="1" smtClean="0">
                <a:solidFill>
                  <a:srgbClr val="000099"/>
                </a:solidFill>
                <a:cs typeface="Calibri" pitchFamily="34" charset="0"/>
              </a:rPr>
              <a:t>e</a:t>
            </a:r>
            <a:r>
              <a:rPr lang="en-US" sz="2400" kern="0" baseline="30000" dirty="0" err="1" smtClean="0">
                <a:solidFill>
                  <a:srgbClr val="000099"/>
                </a:solidFill>
                <a:cs typeface="Calibri" pitchFamily="34" charset="0"/>
              </a:rPr>
              <a:t>+</a:t>
            </a:r>
            <a:r>
              <a:rPr lang="en-US" sz="2400" kern="0" dirty="0" err="1" smtClean="0">
                <a:solidFill>
                  <a:srgbClr val="000099"/>
                </a:solidFill>
                <a:cs typeface="Calibri" pitchFamily="34" charset="0"/>
              </a:rPr>
              <a:t>e</a:t>
            </a:r>
            <a:r>
              <a:rPr lang="en-US" sz="2400" kern="0" baseline="30000" dirty="0" smtClean="0">
                <a:solidFill>
                  <a:srgbClr val="000099"/>
                </a:solidFill>
                <a:cs typeface="Calibri" pitchFamily="34" charset="0"/>
              </a:rPr>
              <a:t>-</a:t>
            </a:r>
            <a:r>
              <a:rPr lang="en-US" sz="2400" kern="0" dirty="0" smtClean="0">
                <a:solidFill>
                  <a:srgbClr val="000099"/>
                </a:solidFill>
                <a:cs typeface="Calibri" pitchFamily="34" charset="0"/>
              </a:rPr>
              <a:t> </a:t>
            </a:r>
            <a:r>
              <a:rPr lang="en-US" sz="2400" kern="0" dirty="0">
                <a:solidFill>
                  <a:srgbClr val="000099"/>
                </a:solidFill>
                <a:cs typeface="Calibri" pitchFamily="34" charset="0"/>
              </a:rPr>
              <a:t>collider (FCC-</a:t>
            </a:r>
            <a:r>
              <a:rPr lang="en-US" sz="2400" kern="0" dirty="0" err="1">
                <a:solidFill>
                  <a:srgbClr val="000099"/>
                </a:solidFill>
                <a:cs typeface="Calibri" pitchFamily="34" charset="0"/>
              </a:rPr>
              <a:t>ee</a:t>
            </a:r>
            <a:r>
              <a:rPr lang="en-US" sz="2400" kern="0" dirty="0">
                <a:solidFill>
                  <a:srgbClr val="000099"/>
                </a:solidFill>
                <a:cs typeface="Calibri" pitchFamily="34" charset="0"/>
              </a:rPr>
              <a:t>) as potential intermediate </a:t>
            </a:r>
            <a:r>
              <a:rPr lang="en-US" sz="2400" kern="0" dirty="0" smtClean="0">
                <a:solidFill>
                  <a:srgbClr val="000099"/>
                </a:solidFill>
                <a:cs typeface="Calibri" pitchFamily="34" charset="0"/>
              </a:rPr>
              <a:t>step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400" kern="0" dirty="0" smtClean="0">
                <a:solidFill>
                  <a:srgbClr val="000099"/>
                </a:solidFill>
                <a:cs typeface="Calibri" pitchFamily="34" charset="0"/>
              </a:rPr>
              <a:t>p-e collider (FCC-he</a:t>
            </a:r>
            <a:r>
              <a:rPr lang="en-US" sz="2400" kern="0" dirty="0">
                <a:solidFill>
                  <a:srgbClr val="000099"/>
                </a:solidFill>
                <a:cs typeface="Calibri" pitchFamily="34" charset="0"/>
              </a:rPr>
              <a:t>) </a:t>
            </a:r>
            <a:r>
              <a:rPr lang="en-US" sz="2400" kern="0" dirty="0" smtClean="0">
                <a:solidFill>
                  <a:srgbClr val="000099"/>
                </a:solidFill>
                <a:cs typeface="Calibri" pitchFamily="34" charset="0"/>
              </a:rPr>
              <a:t>option</a:t>
            </a:r>
            <a:endParaRPr lang="en-US" sz="2400" dirty="0" smtClean="0">
              <a:solidFill>
                <a:srgbClr val="000099"/>
              </a:solidFill>
            </a:endParaRPr>
          </a:p>
          <a:p>
            <a:endParaRPr lang="en-GB" sz="2000" dirty="0">
              <a:solidFill>
                <a:srgbClr val="000099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55918" y="6012702"/>
            <a:ext cx="4896000" cy="830997"/>
          </a:xfrm>
          <a:prstGeom prst="rect">
            <a:avLst/>
          </a:prstGeom>
          <a:solidFill>
            <a:srgbClr val="006600"/>
          </a:solidFill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  <a:spcAft>
                <a:spcPts val="600"/>
              </a:spcAft>
              <a:buClr>
                <a:srgbClr val="00CCCC"/>
              </a:buClr>
              <a:buSzPct val="75000"/>
              <a:defRPr/>
            </a:pPr>
            <a:r>
              <a:rPr lang="en-US" sz="2400" kern="0" dirty="0" smtClean="0">
                <a:solidFill>
                  <a:srgbClr val="FFFFFF"/>
                </a:solidFill>
                <a:latin typeface="Arial"/>
                <a:cs typeface="Calibri" pitchFamily="34" charset="0"/>
              </a:rPr>
              <a:t>Requires a 80-100 </a:t>
            </a:r>
            <a:r>
              <a:rPr lang="en-US" sz="2400" kern="0" dirty="0">
                <a:solidFill>
                  <a:srgbClr val="FFFFFF"/>
                </a:solidFill>
                <a:latin typeface="Arial"/>
                <a:cs typeface="Calibri" pitchFamily="34" charset="0"/>
              </a:rPr>
              <a:t>km infrastructure in Geneva </a:t>
            </a:r>
            <a:r>
              <a:rPr lang="en-US" sz="2400" kern="0" dirty="0" smtClean="0">
                <a:solidFill>
                  <a:srgbClr val="FFFFFF"/>
                </a:solidFill>
                <a:latin typeface="Arial"/>
                <a:cs typeface="Calibri" pitchFamily="34" charset="0"/>
              </a:rPr>
              <a:t>area</a:t>
            </a:r>
            <a:endParaRPr lang="en-US" sz="2400" kern="0" dirty="0">
              <a:solidFill>
                <a:srgbClr val="FFFFFF"/>
              </a:solidFill>
              <a:latin typeface="Arial"/>
              <a:cs typeface="Calibri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0" y="0"/>
            <a:ext cx="1907080" cy="797564"/>
          </a:xfrm>
          <a:prstGeom prst="rect">
            <a:avLst/>
          </a:prstGeom>
          <a:solidFill>
            <a:srgbClr val="FFFFCC"/>
          </a:solidFill>
        </p:spPr>
      </p:pic>
    </p:spTree>
    <p:extLst>
      <p:ext uri="{BB962C8B-B14F-4D97-AF65-F5344CB8AC3E}">
        <p14:creationId xmlns:p14="http://schemas.microsoft.com/office/powerpoint/2010/main" val="2931153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762000"/>
            <a:ext cx="9144000" cy="58674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45506" y="2148638"/>
            <a:ext cx="5798494" cy="4480761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GB" sz="2200" dirty="0" smtClean="0"/>
              <a:t>SSC (Superconducting </a:t>
            </a:r>
            <a:r>
              <a:rPr lang="en-GB" sz="2200" dirty="0"/>
              <a:t>Super </a:t>
            </a:r>
            <a:r>
              <a:rPr lang="en-GB" sz="2200" dirty="0" smtClean="0"/>
              <a:t>Collider): particle </a:t>
            </a:r>
            <a:r>
              <a:rPr lang="en-GB" sz="2200" dirty="0"/>
              <a:t>accelerator complex under construction in the vicinity of Waxahachie, Texas, </a:t>
            </a:r>
            <a:r>
              <a:rPr lang="en-GB" sz="2200" dirty="0" smtClean="0"/>
              <a:t>to </a:t>
            </a:r>
            <a:r>
              <a:rPr lang="en-GB" sz="2200" dirty="0"/>
              <a:t>be the world's largest and most </a:t>
            </a:r>
            <a:r>
              <a:rPr lang="en-GB" sz="2200" dirty="0" smtClean="0"/>
              <a:t>energetic Hadron Collider 87.1 km and an </a:t>
            </a:r>
            <a:r>
              <a:rPr lang="en-GB" sz="2200" dirty="0" err="1" smtClean="0"/>
              <a:t>c.m</a:t>
            </a:r>
            <a:r>
              <a:rPr lang="en-GB" sz="2200" dirty="0" smtClean="0"/>
              <a:t>. energy </a:t>
            </a:r>
            <a:r>
              <a:rPr lang="en-GB" sz="2200" dirty="0"/>
              <a:t>of  </a:t>
            </a:r>
            <a:r>
              <a:rPr lang="en-GB" sz="2200" dirty="0" smtClean="0"/>
              <a:t>        40 TeV.</a:t>
            </a:r>
          </a:p>
          <a:p>
            <a:r>
              <a:rPr lang="en-GB" sz="2200" dirty="0" smtClean="0"/>
              <a:t>When </a:t>
            </a:r>
            <a:r>
              <a:rPr lang="en-GB" sz="2200" dirty="0"/>
              <a:t>the project was </a:t>
            </a:r>
            <a:r>
              <a:rPr lang="en-GB" sz="2200" dirty="0" smtClean="0"/>
              <a:t>cancelled in 1993,   22.5 km of </a:t>
            </a:r>
            <a:r>
              <a:rPr lang="en-GB" sz="2200" dirty="0"/>
              <a:t>tunnel and 17 shafts to the surface were already dug, </a:t>
            </a:r>
            <a:r>
              <a:rPr lang="en-GB" sz="2200" dirty="0" smtClean="0"/>
              <a:t>nearly </a:t>
            </a:r>
            <a:r>
              <a:rPr lang="en-GB" sz="2200" dirty="0"/>
              <a:t>two billion dollars had already been spent on </a:t>
            </a:r>
            <a:r>
              <a:rPr lang="en-GB" sz="2200" dirty="0" smtClean="0"/>
              <a:t>this facility.</a:t>
            </a:r>
          </a:p>
          <a:p>
            <a:r>
              <a:rPr lang="en-GB" sz="2200" b="1" dirty="0" smtClean="0">
                <a:solidFill>
                  <a:srgbClr val="C00000"/>
                </a:solidFill>
              </a:rPr>
              <a:t>Green field: no lab, no injectors, area moderately attractive….. and no working LHC</a:t>
            </a:r>
            <a:endParaRPr lang="en-GB" sz="2200" b="1" dirty="0">
              <a:solidFill>
                <a:srgbClr val="C00000"/>
              </a:solidFill>
            </a:endParaRPr>
          </a:p>
        </p:txBody>
      </p:sp>
      <p:pic>
        <p:nvPicPr>
          <p:cNvPr id="1436674" name="Picture 2" descr="http://upload.wikimedia.org/wikipedia/commons/thumb/4/4c/SSC_panorama.jpg/1920px-SSC_panoram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2148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6676" name="Picture 4" descr="http://upload.wikimedia.org/wikipedia/commons/9/9e/Sscmap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48639"/>
            <a:ext cx="3345506" cy="4480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1572969" y="2628445"/>
            <a:ext cx="6013938" cy="18620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/>
            <a:r>
              <a:rPr lang="en-US" sz="115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 Antiqua" pitchFamily="18" charset="0"/>
              </a:rPr>
              <a:t>Crazy ?</a:t>
            </a:r>
            <a:endParaRPr lang="en-US" sz="115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 Antiqua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257800"/>
            <a:ext cx="1600200" cy="765175"/>
          </a:xfrm>
          <a:noFill/>
        </p:spPr>
        <p:txBody>
          <a:bodyPr/>
          <a:lstStyle/>
          <a:p>
            <a:r>
              <a:rPr lang="en-GB" b="1" dirty="0" smtClean="0">
                <a:solidFill>
                  <a:srgbClr val="C00000"/>
                </a:solidFill>
                <a:effectLst/>
              </a:rPr>
              <a:t>SSC</a:t>
            </a:r>
            <a:endParaRPr lang="en-GB" b="1" dirty="0">
              <a:solidFill>
                <a:srgbClr val="C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873518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36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36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7" grpId="0"/>
      <p:bldP spid="2" grpId="0"/>
    </p:bldLst>
  </p:timing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Luminosity evolution</a:t>
            </a:r>
            <a:endParaRPr lang="en-GB" dirty="0"/>
          </a:p>
        </p:txBody>
      </p:sp>
      <p:grpSp>
        <p:nvGrpSpPr>
          <p:cNvPr id="10" name="Group 9"/>
          <p:cNvGrpSpPr/>
          <p:nvPr/>
        </p:nvGrpSpPr>
        <p:grpSpPr>
          <a:xfrm>
            <a:off x="542693" y="1330956"/>
            <a:ext cx="8045862" cy="4521953"/>
            <a:chOff x="377687" y="1441525"/>
            <a:chExt cx="11589025" cy="452195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1" name="Round Same Side Corner Rectangle 10"/>
            <p:cNvSpPr/>
            <p:nvPr/>
          </p:nvSpPr>
          <p:spPr>
            <a:xfrm>
              <a:off x="377687" y="1441525"/>
              <a:ext cx="11589025" cy="4140000"/>
            </a:xfrm>
            <a:prstGeom prst="round2SameRect">
              <a:avLst>
                <a:gd name="adj1" fmla="val 3441"/>
                <a:gd name="adj2" fmla="val 0"/>
              </a:avLst>
            </a:prstGeom>
            <a:solidFill>
              <a:srgbClr val="F0F0F0"/>
            </a:solidFill>
            <a:ln w="25400" cap="flat" cmpd="sng" algn="ctr">
              <a:solidFill>
                <a:srgbClr val="092A55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584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300" b="0" i="0" u="none" strike="noStrike" kern="0" cap="none" spc="0" normalizeH="0" baseline="0" noProof="0" smtClean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2" name="Round Same Side Corner Rectangle 11"/>
            <p:cNvSpPr/>
            <p:nvPr/>
          </p:nvSpPr>
          <p:spPr>
            <a:xfrm flipV="1">
              <a:off x="377687" y="5581524"/>
              <a:ext cx="11589025" cy="381954"/>
            </a:xfrm>
            <a:prstGeom prst="round2SameRect">
              <a:avLst/>
            </a:prstGeom>
            <a:solidFill>
              <a:srgbClr val="F0F0F0"/>
            </a:solidFill>
            <a:ln w="25400" cap="flat" cmpd="sng" algn="ctr">
              <a:solidFill>
                <a:srgbClr val="092A55"/>
              </a:solidFill>
              <a:prstDash val="solid"/>
            </a:ln>
            <a:effectLst/>
          </p:spPr>
          <p:txBody>
            <a:bodyPr rtlCol="0" anchor="ctr">
              <a:scene3d>
                <a:camera prst="orthographicFront">
                  <a:rot lat="0" lon="0" rev="10800000"/>
                </a:camera>
                <a:lightRig rig="threePt" dir="t"/>
              </a:scene3d>
            </a:bodyPr>
            <a:lstStyle/>
            <a:p>
              <a:pPr marL="0" marR="0" lvl="0" indent="0" algn="ctr" defTabSz="584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67A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13" name="Rounded Rectangle 12"/>
          <p:cNvSpPr/>
          <p:nvPr/>
        </p:nvSpPr>
        <p:spPr>
          <a:xfrm>
            <a:off x="6952088" y="1503501"/>
            <a:ext cx="1462677" cy="765319"/>
          </a:xfrm>
          <a:prstGeom prst="roundRect">
            <a:avLst/>
          </a:prstGeom>
          <a:solidFill>
            <a:srgbClr val="E0A92C">
              <a:lumMod val="40000"/>
              <a:lumOff val="60000"/>
            </a:srgbClr>
          </a:solidFill>
          <a:ln w="19050" cap="flat" cmpd="sng" algn="ctr">
            <a:solidFill>
              <a:srgbClr val="E0A92C">
                <a:lumMod val="75000"/>
              </a:srgbClr>
            </a:solidFill>
            <a:prstDash val="solid"/>
          </a:ln>
          <a:effectLst/>
        </p:spPr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584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0" cap="none" spc="0" normalizeH="0" baseline="0" noProof="0">
              <a:ln>
                <a:noFill/>
              </a:ln>
              <a:solidFill>
                <a:srgbClr val="F0F0F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42692" y="5470955"/>
            <a:ext cx="8045863" cy="381954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584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92A55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Hadron collider peak luminosity evolution per Interaction Point [x 10</a:t>
            </a:r>
            <a:r>
              <a:rPr kumimoji="0" lang="en-GB" sz="1600" b="0" i="0" u="none" strike="noStrike" kern="0" cap="none" spc="0" normalizeH="0" baseline="30000" noProof="0" dirty="0" smtClean="0">
                <a:ln>
                  <a:noFill/>
                </a:ln>
                <a:solidFill>
                  <a:srgbClr val="092A55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30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92A55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cm</a:t>
            </a:r>
            <a:r>
              <a:rPr kumimoji="0" lang="en-GB" sz="1600" b="0" i="0" u="none" strike="noStrike" kern="0" cap="none" spc="0" normalizeH="0" baseline="30000" noProof="0" dirty="0" smtClean="0">
                <a:ln>
                  <a:noFill/>
                </a:ln>
                <a:solidFill>
                  <a:srgbClr val="092A55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-2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92A55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</a:t>
            </a:r>
            <a:r>
              <a:rPr kumimoji="0" lang="en-GB" sz="1600" b="0" i="0" u="none" strike="noStrike" kern="0" cap="none" spc="0" normalizeH="0" baseline="30000" noProof="0" dirty="0" smtClean="0">
                <a:ln>
                  <a:noFill/>
                </a:ln>
                <a:solidFill>
                  <a:srgbClr val="092A55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-1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92A55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]</a:t>
            </a:r>
          </a:p>
        </p:txBody>
      </p:sp>
      <p:graphicFrame>
        <p:nvGraphicFramePr>
          <p:cNvPr id="15" name="Chart 14"/>
          <p:cNvGraphicFramePr>
            <a:graphicFrameLocks/>
          </p:cNvGraphicFramePr>
          <p:nvPr>
            <p:extLst/>
          </p:nvPr>
        </p:nvGraphicFramePr>
        <p:xfrm>
          <a:off x="248857" y="1330955"/>
          <a:ext cx="8339697" cy="419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4402596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FCC-</a:t>
            </a:r>
            <a:r>
              <a:rPr lang="de-CH" dirty="0" err="1" smtClean="0"/>
              <a:t>hh</a:t>
            </a:r>
            <a:r>
              <a:rPr lang="de-CH" dirty="0" smtClean="0"/>
              <a:t> </a:t>
            </a:r>
            <a:r>
              <a:rPr lang="de-CH" dirty="0" err="1" smtClean="0"/>
              <a:t>parameter</a:t>
            </a:r>
            <a:r>
              <a:rPr lang="de-CH" dirty="0" smtClean="0"/>
              <a:t> </a:t>
            </a:r>
            <a:r>
              <a:rPr lang="de-CH" sz="2400" dirty="0" smtClean="0"/>
              <a:t>(</a:t>
            </a:r>
            <a:r>
              <a:rPr lang="de-CH" sz="2400" dirty="0" err="1" smtClean="0"/>
              <a:t>other</a:t>
            </a:r>
            <a:r>
              <a:rPr lang="de-CH" sz="2400" dirty="0" smtClean="0"/>
              <a:t> </a:t>
            </a:r>
            <a:r>
              <a:rPr lang="de-CH" sz="2400" dirty="0" err="1" smtClean="0"/>
              <a:t>parameter</a:t>
            </a:r>
            <a:r>
              <a:rPr lang="de-CH" sz="2400" dirty="0" smtClean="0"/>
              <a:t> </a:t>
            </a:r>
            <a:r>
              <a:rPr lang="de-CH" sz="2400" dirty="0" err="1" smtClean="0"/>
              <a:t>sets</a:t>
            </a:r>
            <a:r>
              <a:rPr lang="de-CH" sz="2400" dirty="0" smtClean="0"/>
              <a:t> </a:t>
            </a:r>
            <a:r>
              <a:rPr lang="de-CH" sz="2400" dirty="0" err="1" smtClean="0"/>
              <a:t>exist</a:t>
            </a:r>
            <a:r>
              <a:rPr lang="de-CH" sz="2400" dirty="0" smtClean="0"/>
              <a:t>)</a:t>
            </a:r>
            <a:endParaRPr lang="en-GB" sz="2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359567" y="1124744"/>
          <a:ext cx="8560315" cy="4907280"/>
        </p:xfrm>
        <a:graphic>
          <a:graphicData uri="http://schemas.openxmlformats.org/drawingml/2006/table">
            <a:tbl>
              <a:tblPr firstRow="1" bandRow="1"/>
              <a:tblGrid>
                <a:gridCol w="3344308"/>
                <a:gridCol w="2562454"/>
                <a:gridCol w="2653553"/>
              </a:tblGrid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2400" dirty="0" smtClean="0"/>
                        <a:t>parameter</a:t>
                      </a:r>
                      <a:endParaRPr lang="en-GB" sz="2400" dirty="0"/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2400" dirty="0" smtClean="0"/>
                        <a:t>FCC-</a:t>
                      </a:r>
                      <a:r>
                        <a:rPr lang="en-GB" sz="2400" dirty="0" err="1" smtClean="0"/>
                        <a:t>hh</a:t>
                      </a:r>
                      <a:endParaRPr lang="en-GB" sz="2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2400" b="1" dirty="0" smtClean="0"/>
                        <a:t>LHC nominal</a:t>
                      </a:r>
                      <a:endParaRPr lang="en-GB" sz="2400" b="1" dirty="0"/>
                    </a:p>
                  </a:txBody>
                  <a:tcPr>
                    <a:lnL>
                      <a:noFill/>
                    </a:lnL>
                    <a:lnR w="12700" cmpd="sng">
                      <a:solidFill>
                        <a:srgbClr val="A26B2D"/>
                      </a:solidFill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2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Energy</a:t>
                      </a:r>
                      <a:endParaRPr lang="en-GB" sz="24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100 </a:t>
                      </a:r>
                      <a:r>
                        <a:rPr lang="en-GB" sz="2400" b="1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TeV</a:t>
                      </a:r>
                      <a:r>
                        <a:rPr lang="en-GB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GB" sz="2400" b="1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c.m</a:t>
                      </a:r>
                      <a:r>
                        <a:rPr lang="en-GB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.</a:t>
                      </a:r>
                      <a:endParaRPr lang="en-GB" sz="24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2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14 </a:t>
                      </a:r>
                      <a:r>
                        <a:rPr lang="en-GB" sz="24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TeV</a:t>
                      </a:r>
                      <a:r>
                        <a:rPr lang="en-GB" sz="2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GB" sz="24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c.m</a:t>
                      </a:r>
                      <a:r>
                        <a:rPr lang="en-GB" sz="2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.</a:t>
                      </a:r>
                      <a:endParaRPr lang="en-GB" sz="24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 w="12700" cmpd="sng">
                      <a:solidFill>
                        <a:srgbClr val="A26B2D"/>
                      </a:solidFill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2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Dipole field</a:t>
                      </a:r>
                      <a:endParaRPr lang="en-GB" sz="24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16 T</a:t>
                      </a:r>
                      <a:endParaRPr lang="en-GB" sz="24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2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8.33 T</a:t>
                      </a:r>
                      <a:endParaRPr lang="en-GB" sz="24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 w="12700" cmpd="sng">
                      <a:solidFill>
                        <a:srgbClr val="A26B2D"/>
                      </a:solidFill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0F0"/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2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Number of IP</a:t>
                      </a:r>
                      <a:endParaRPr lang="en-GB" sz="24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2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2 main</a:t>
                      </a:r>
                      <a:r>
                        <a:rPr lang="en-GB" sz="24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+ 2</a:t>
                      </a:r>
                      <a:endParaRPr lang="en-GB" sz="24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2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4</a:t>
                      </a:r>
                      <a:endParaRPr lang="en-GB" sz="24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 w="12700" cmpd="sng">
                      <a:solidFill>
                        <a:srgbClr val="A26B2D"/>
                      </a:solidFill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24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</a:rPr>
                        <a:t>Normalized emittance </a:t>
                      </a:r>
                      <a:endParaRPr lang="en-GB" sz="2400" baseline="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24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2.2 </a:t>
                      </a:r>
                      <a:r>
                        <a:rPr kumimoji="0" lang="en-GB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Symbol" panose="05050102010706020507" pitchFamily="18" charset="2"/>
                          <a:ea typeface="+mn-ea"/>
                          <a:cs typeface="+mn-cs"/>
                        </a:rPr>
                        <a:t>m</a:t>
                      </a:r>
                      <a:r>
                        <a:rPr kumimoji="0" lang="en-GB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endParaRPr lang="en-GB" sz="2400" baseline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l" defTabSz="58559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3.75 </a:t>
                      </a:r>
                      <a:r>
                        <a:rPr kumimoji="0" lang="en-GB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Symbol" panose="05050102010706020507" pitchFamily="18" charset="2"/>
                          <a:ea typeface="+mn-ea"/>
                          <a:cs typeface="+mn-cs"/>
                        </a:rPr>
                        <a:t>m</a:t>
                      </a:r>
                      <a:r>
                        <a:rPr kumimoji="0" lang="en-GB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endParaRPr lang="en-GB" sz="2400" baseline="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 w="12700" cmpd="sng">
                      <a:solidFill>
                        <a:srgbClr val="A26B2D"/>
                      </a:solidFill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0F0"/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2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Luminosity / </a:t>
                      </a:r>
                      <a:r>
                        <a:rPr lang="en-GB" sz="24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IP</a:t>
                      </a:r>
                      <a:r>
                        <a:rPr lang="en-GB" sz="2400" baseline="-250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main</a:t>
                      </a:r>
                      <a:endParaRPr lang="en-GB" sz="2400" baseline="-250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24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5 x 10</a:t>
                      </a:r>
                      <a:r>
                        <a:rPr lang="en-GB" sz="2400" b="0" baseline="300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34</a:t>
                      </a:r>
                      <a:r>
                        <a:rPr lang="en-GB" sz="24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cm</a:t>
                      </a:r>
                      <a:r>
                        <a:rPr lang="en-GB" sz="2400" b="0" baseline="300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-2</a:t>
                      </a:r>
                      <a:r>
                        <a:rPr lang="en-GB" sz="24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</a:t>
                      </a:r>
                      <a:r>
                        <a:rPr lang="en-GB" sz="2400" b="0" baseline="300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-1</a:t>
                      </a:r>
                      <a:endParaRPr lang="en-GB" sz="2400" b="0" baseline="300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l" defTabSz="58559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 x 10</a:t>
                      </a:r>
                      <a:r>
                        <a:rPr lang="en-GB" sz="2400" baseline="300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34</a:t>
                      </a:r>
                      <a:r>
                        <a:rPr lang="en-GB" sz="2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cm</a:t>
                      </a:r>
                      <a:r>
                        <a:rPr lang="en-GB" sz="2400" baseline="300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-2</a:t>
                      </a:r>
                      <a:r>
                        <a:rPr lang="en-GB" sz="2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</a:t>
                      </a:r>
                      <a:r>
                        <a:rPr lang="en-GB" sz="2400" baseline="300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-1</a:t>
                      </a:r>
                    </a:p>
                  </a:txBody>
                  <a:tcPr>
                    <a:lnL>
                      <a:noFill/>
                    </a:lnL>
                    <a:lnR w="12700" cmpd="sng">
                      <a:solidFill>
                        <a:srgbClr val="A26B2D"/>
                      </a:solidFill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2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Energy stored in each beam</a:t>
                      </a:r>
                      <a:endParaRPr lang="en-GB" sz="24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8.4 GJ</a:t>
                      </a:r>
                      <a:endParaRPr lang="en-GB" sz="24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2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0.36 GJ</a:t>
                      </a:r>
                      <a:endParaRPr lang="en-GB" sz="24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 w="12700" cmpd="sng">
                      <a:solidFill>
                        <a:srgbClr val="A26B2D"/>
                      </a:solidFill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0F0"/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2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Synchrotron radiation</a:t>
                      </a:r>
                      <a:endParaRPr lang="en-GB" sz="24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28.4</a:t>
                      </a:r>
                      <a:r>
                        <a:rPr lang="en-GB" sz="2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GB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W/m/aperture</a:t>
                      </a:r>
                      <a:endParaRPr lang="en-GB" sz="24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l" defTabSz="58559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0.17 W/m/aperture</a:t>
                      </a:r>
                    </a:p>
                  </a:txBody>
                  <a:tcPr>
                    <a:lnL>
                      <a:noFill/>
                    </a:lnL>
                    <a:lnR w="12700" cmpd="sng">
                      <a:solidFill>
                        <a:srgbClr val="A26B2D"/>
                      </a:solidFill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2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Bunch spacing</a:t>
                      </a:r>
                      <a:endParaRPr lang="en-GB" sz="24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2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25 ns (5</a:t>
                      </a:r>
                      <a:r>
                        <a:rPr lang="en-GB" sz="24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ns)</a:t>
                      </a:r>
                      <a:endParaRPr lang="en-GB" sz="24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2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25 ns</a:t>
                      </a:r>
                      <a:endParaRPr lang="en-GB" sz="24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 w="12700" cmpd="sng">
                      <a:solidFill>
                        <a:srgbClr val="A26B2D"/>
                      </a:solidFill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0F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4966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FCC-</a:t>
            </a:r>
            <a:r>
              <a:rPr lang="en-GB" dirty="0" err="1" smtClean="0"/>
              <a:t>hh</a:t>
            </a:r>
            <a:r>
              <a:rPr lang="en-GB" dirty="0" smtClean="0"/>
              <a:t> design targets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850" y="980729"/>
            <a:ext cx="8496300" cy="720080"/>
          </a:xfrm>
        </p:spPr>
        <p:txBody>
          <a:bodyPr/>
          <a:lstStyle/>
          <a:p>
            <a:r>
              <a:rPr lang="en-GB" sz="2200" dirty="0" smtClean="0"/>
              <a:t>Pushing the energy frontier by </a:t>
            </a:r>
            <a:r>
              <a:rPr lang="en-GB" sz="2200" b="1" dirty="0" smtClean="0">
                <a:solidFill>
                  <a:srgbClr val="3366CC"/>
                </a:solidFill>
              </a:rPr>
              <a:t>maximizing the energy reach</a:t>
            </a:r>
          </a:p>
          <a:p>
            <a:r>
              <a:rPr lang="en-GB" sz="2200" b="1" dirty="0">
                <a:solidFill>
                  <a:srgbClr val="0033CC"/>
                </a:solidFill>
              </a:rPr>
              <a:t>H</a:t>
            </a:r>
            <a:r>
              <a:rPr lang="en-GB" sz="2200" b="1" dirty="0" smtClean="0">
                <a:solidFill>
                  <a:srgbClr val="0033CC"/>
                </a:solidFill>
              </a:rPr>
              <a:t>adron collider only </a:t>
            </a:r>
            <a:r>
              <a:rPr lang="en-GB" sz="2200" b="1" dirty="0">
                <a:solidFill>
                  <a:srgbClr val="0033CC"/>
                </a:solidFill>
              </a:rPr>
              <a:t>option for</a:t>
            </a:r>
            <a:r>
              <a:rPr lang="en-GB" sz="2200" dirty="0">
                <a:solidFill>
                  <a:srgbClr val="0033CC"/>
                </a:solidFill>
              </a:rPr>
              <a:t> </a:t>
            </a:r>
            <a:r>
              <a:rPr lang="en-GB" sz="2200" dirty="0"/>
              <a:t>exploring energy scale at </a:t>
            </a:r>
            <a:r>
              <a:rPr lang="en-GB" sz="2200" b="1" dirty="0" smtClean="0">
                <a:solidFill>
                  <a:srgbClr val="3366CC"/>
                </a:solidFill>
              </a:rPr>
              <a:t>tens </a:t>
            </a:r>
            <a:r>
              <a:rPr lang="en-GB" sz="2200" b="1" dirty="0">
                <a:solidFill>
                  <a:srgbClr val="3366CC"/>
                </a:solidFill>
              </a:rPr>
              <a:t>of </a:t>
            </a:r>
            <a:r>
              <a:rPr lang="en-GB" sz="2200" b="1" dirty="0" err="1" smtClean="0">
                <a:solidFill>
                  <a:srgbClr val="3366CC"/>
                </a:solidFill>
              </a:rPr>
              <a:t>TeV</a:t>
            </a:r>
            <a:endParaRPr lang="en-GB" sz="2200" b="1" dirty="0"/>
          </a:p>
          <a:p>
            <a:pPr marL="0" indent="0">
              <a:buNone/>
            </a:pPr>
            <a:endParaRPr lang="en-GB" sz="2200" dirty="0" smtClean="0"/>
          </a:p>
          <a:p>
            <a:pPr marL="0" indent="0">
              <a:buNone/>
            </a:pPr>
            <a:endParaRPr lang="en-GB" sz="2200" dirty="0"/>
          </a:p>
          <a:p>
            <a:pPr marL="0" indent="0">
              <a:buNone/>
            </a:pPr>
            <a:endParaRPr lang="en-GB" sz="22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394" y="1944688"/>
            <a:ext cx="7553022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Straight Arrow Connector 7"/>
          <p:cNvCxnSpPr/>
          <p:nvPr/>
        </p:nvCxnSpPr>
        <p:spPr bwMode="auto">
          <a:xfrm flipV="1">
            <a:off x="3563710" y="2952800"/>
            <a:ext cx="3888610" cy="1247823"/>
          </a:xfrm>
          <a:prstGeom prst="straightConnector1">
            <a:avLst/>
          </a:prstGeom>
          <a:noFill/>
          <a:ln w="25400" cap="flat" cmpd="sng" algn="ctr">
            <a:solidFill>
              <a:srgbClr val="D60093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>
            <a:off x="3582857" y="4248944"/>
            <a:ext cx="4157495" cy="1"/>
          </a:xfrm>
          <a:prstGeom prst="straightConnector1">
            <a:avLst/>
          </a:prstGeom>
          <a:noFill/>
          <a:ln w="12700" cap="flat" cmpd="sng" algn="ctr">
            <a:solidFill>
              <a:srgbClr val="D60093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" name="Straight Arrow Connector 15"/>
          <p:cNvCxnSpPr/>
          <p:nvPr/>
        </p:nvCxnSpPr>
        <p:spPr bwMode="auto">
          <a:xfrm flipV="1">
            <a:off x="7740352" y="3096816"/>
            <a:ext cx="0" cy="1152129"/>
          </a:xfrm>
          <a:prstGeom prst="straightConnector1">
            <a:avLst/>
          </a:prstGeom>
          <a:noFill/>
          <a:ln w="12700" cap="flat" cmpd="sng" algn="ctr">
            <a:solidFill>
              <a:srgbClr val="D60093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5" name="TextBox 24"/>
          <p:cNvSpPr txBox="1"/>
          <p:nvPr/>
        </p:nvSpPr>
        <p:spPr>
          <a:xfrm>
            <a:off x="5364088" y="3888904"/>
            <a:ext cx="7920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rgbClr val="D60093"/>
                </a:solidFill>
                <a:latin typeface="Tahoma"/>
              </a:rPr>
              <a:t>x</a:t>
            </a:r>
            <a:r>
              <a:rPr lang="en-GB" sz="1600" dirty="0" smtClean="0">
                <a:solidFill>
                  <a:srgbClr val="D60093"/>
                </a:solidFill>
                <a:latin typeface="Tahoma"/>
              </a:rPr>
              <a:t> 3.7</a:t>
            </a:r>
            <a:endParaRPr lang="en-GB" sz="1600" dirty="0">
              <a:solidFill>
                <a:srgbClr val="D60093"/>
              </a:solidFill>
              <a:latin typeface="Tahoma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164288" y="3528864"/>
            <a:ext cx="7920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rgbClr val="D60093"/>
                </a:solidFill>
                <a:latin typeface="Tahoma"/>
              </a:rPr>
              <a:t>x</a:t>
            </a:r>
            <a:r>
              <a:rPr lang="en-GB" sz="1600" dirty="0" smtClean="0">
                <a:solidFill>
                  <a:srgbClr val="D60093"/>
                </a:solidFill>
                <a:latin typeface="Tahoma"/>
              </a:rPr>
              <a:t> 2</a:t>
            </a:r>
            <a:endParaRPr lang="en-GB" sz="1600" dirty="0">
              <a:solidFill>
                <a:srgbClr val="D60093"/>
              </a:solidFill>
              <a:latin typeface="Tahoma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1371600" y="2865767"/>
            <a:ext cx="65847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425385" y="4295637"/>
            <a:ext cx="653099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258669" y="4250812"/>
            <a:ext cx="627531" cy="33855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100" b="1" dirty="0" smtClean="0">
                <a:solidFill>
                  <a:srgbClr val="002060"/>
                </a:solidFill>
              </a:rPr>
              <a:t>LHC nominal</a:t>
            </a:r>
            <a:endParaRPr lang="en-GB" sz="1100" b="1" dirty="0">
              <a:solidFill>
                <a:srgbClr val="00206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452320" y="2813030"/>
            <a:ext cx="472480" cy="16927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100" b="1" dirty="0" smtClean="0">
                <a:solidFill>
                  <a:srgbClr val="002060"/>
                </a:solidFill>
              </a:rPr>
              <a:t>FCC </a:t>
            </a:r>
            <a:endParaRPr lang="en-GB" sz="1100" b="1" dirty="0">
              <a:solidFill>
                <a:srgbClr val="00206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745016" y="6248400"/>
            <a:ext cx="1398984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eaLnBrk="0" hangingPunct="0"/>
            <a:r>
              <a:rPr lang="fr-CH" dirty="0" smtClean="0">
                <a:solidFill>
                  <a:srgbClr val="000099"/>
                </a:solidFill>
              </a:rPr>
              <a:t>Ph. Lebrun</a:t>
            </a:r>
            <a:endParaRPr lang="en-GB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0929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Advanced </a:t>
            </a:r>
            <a:r>
              <a:rPr lang="fr-CH" dirty="0" err="1" smtClean="0"/>
              <a:t>superconductors</a:t>
            </a:r>
            <a:r>
              <a:rPr lang="fr-CH" dirty="0" smtClean="0"/>
              <a:t> to </a:t>
            </a:r>
            <a:r>
              <a:rPr lang="fr-CH" dirty="0" err="1" smtClean="0"/>
              <a:t>reach</a:t>
            </a:r>
            <a:r>
              <a:rPr lang="fr-CH" dirty="0" smtClean="0"/>
              <a:t> high </a:t>
            </a:r>
            <a:r>
              <a:rPr lang="fr-CH" dirty="0" err="1" smtClean="0"/>
              <a:t>fields</a:t>
            </a:r>
            <a:endParaRPr lang="en-GB" dirty="0"/>
          </a:p>
        </p:txBody>
      </p:sp>
      <p:graphicFrame>
        <p:nvGraphicFramePr>
          <p:cNvPr id="11" name="Chart 10"/>
          <p:cNvGraphicFramePr>
            <a:graphicFrameLocks/>
          </p:cNvGraphicFramePr>
          <p:nvPr>
            <p:extLst/>
          </p:nvPr>
        </p:nvGraphicFramePr>
        <p:xfrm>
          <a:off x="152400" y="685800"/>
          <a:ext cx="8763000" cy="5867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Rounded Rectangle 11"/>
          <p:cNvSpPr/>
          <p:nvPr/>
        </p:nvSpPr>
        <p:spPr>
          <a:xfrm>
            <a:off x="1453836" y="2659549"/>
            <a:ext cx="1474960" cy="868450"/>
          </a:xfrm>
          <a:prstGeom prst="roundRect">
            <a:avLst/>
          </a:prstGeom>
          <a:solidFill>
            <a:srgbClr val="9BBB59">
              <a:lumMod val="75000"/>
              <a:alpha val="35000"/>
            </a:srgbClr>
          </a:solidFill>
          <a:ln w="25400" cap="flat" cmpd="sng" algn="ctr">
            <a:solidFill>
              <a:srgbClr val="9BBB59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CH" kern="0" dirty="0" smtClean="0">
                <a:solidFill>
                  <a:srgbClr val="9BBB59">
                    <a:lumMod val="50000"/>
                  </a:srgbClr>
                </a:solidFill>
                <a:latin typeface="Calibri"/>
              </a:rPr>
              <a:t>Nb-Ti</a:t>
            </a:r>
            <a:endParaRPr lang="en-US" kern="0" dirty="0">
              <a:solidFill>
                <a:srgbClr val="9BBB59">
                  <a:lumMod val="50000"/>
                </a:srgbClr>
              </a:solidFill>
              <a:latin typeface="Calibri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2928796" y="2659549"/>
            <a:ext cx="1011619" cy="868450"/>
          </a:xfrm>
          <a:prstGeom prst="roundRect">
            <a:avLst/>
          </a:prstGeom>
          <a:solidFill>
            <a:srgbClr val="BB4633">
              <a:alpha val="34902"/>
            </a:srgbClr>
          </a:solidFill>
          <a:ln w="25400" cap="flat" cmpd="sng" algn="ctr">
            <a:solidFill>
              <a:srgbClr val="BB4633"/>
            </a:solidFill>
            <a:prstDash val="solid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CH" sz="1600" kern="0" dirty="0" smtClean="0">
              <a:solidFill>
                <a:srgbClr val="F79646">
                  <a:lumMod val="50000"/>
                </a:srgbClr>
              </a:solidFill>
              <a:latin typeface="Calibri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600" kern="0" dirty="0" smtClean="0">
                <a:solidFill>
                  <a:srgbClr val="BB4633"/>
                </a:solidFill>
                <a:latin typeface="Calibri"/>
              </a:rPr>
              <a:t>Nb</a:t>
            </a:r>
            <a:r>
              <a:rPr lang="fr-CH" sz="1600" kern="0" baseline="-25000" dirty="0" smtClean="0">
                <a:solidFill>
                  <a:srgbClr val="BB4633"/>
                </a:solidFill>
                <a:latin typeface="Calibri"/>
              </a:rPr>
              <a:t>3</a:t>
            </a:r>
            <a:r>
              <a:rPr lang="fr-CH" sz="1600" kern="0" dirty="0" smtClean="0">
                <a:solidFill>
                  <a:srgbClr val="BB4633"/>
                </a:solidFill>
                <a:latin typeface="Calibri"/>
              </a:rPr>
              <a:t>Sn</a:t>
            </a:r>
            <a:endParaRPr lang="en-US" sz="1600" kern="0" dirty="0">
              <a:solidFill>
                <a:srgbClr val="BB4633"/>
              </a:solidFill>
              <a:latin typeface="Calibri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3940415" y="3054299"/>
            <a:ext cx="780861" cy="473700"/>
          </a:xfrm>
          <a:prstGeom prst="roundRect">
            <a:avLst/>
          </a:prstGeom>
          <a:solidFill>
            <a:srgbClr val="4BACC6">
              <a:lumMod val="75000"/>
              <a:alpha val="35000"/>
            </a:srgbClr>
          </a:solidFill>
          <a:ln w="25400" cap="flat" cmpd="sng" algn="ctr">
            <a:solidFill>
              <a:srgbClr val="4BACC6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CH" kern="0" dirty="0" smtClean="0">
                <a:solidFill>
                  <a:srgbClr val="4BACC6">
                    <a:lumMod val="75000"/>
                  </a:srgbClr>
                </a:solidFill>
                <a:latin typeface="Calibri"/>
              </a:rPr>
              <a:t>HTS</a:t>
            </a:r>
            <a:endParaRPr lang="en-US" kern="0" dirty="0">
              <a:solidFill>
                <a:srgbClr val="4BACC6">
                  <a:lumMod val="75000"/>
                </a:srgbClr>
              </a:solidFill>
              <a:latin typeface="Calibri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844677" y="3054299"/>
            <a:ext cx="1041149" cy="0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solid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754540" y="2774661"/>
            <a:ext cx="599139" cy="3711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600" b="1" kern="0" dirty="0" smtClean="0">
                <a:solidFill>
                  <a:srgbClr val="FF0000"/>
                </a:solidFill>
              </a:rPr>
              <a:t>400</a:t>
            </a:r>
            <a:endParaRPr lang="en-GB" sz="1600" b="1" kern="0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0" y="6248400"/>
            <a:ext cx="1398984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eaLnBrk="0" hangingPunct="0"/>
            <a:r>
              <a:rPr lang="fr-CH" dirty="0" smtClean="0">
                <a:solidFill>
                  <a:srgbClr val="000099"/>
                </a:solidFill>
              </a:rPr>
              <a:t>Ph. Lebrun</a:t>
            </a:r>
            <a:endParaRPr lang="en-GB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3751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   FCC-</a:t>
            </a:r>
            <a:r>
              <a:rPr lang="en-US" dirty="0" err="1" smtClean="0"/>
              <a:t>hh</a:t>
            </a:r>
            <a:r>
              <a:rPr lang="en-US" dirty="0" smtClean="0"/>
              <a:t> </a:t>
            </a:r>
            <a:r>
              <a:rPr lang="en-US" dirty="0"/>
              <a:t>Challenges: Magnets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839200" cy="5181600"/>
          </a:xfrm>
        </p:spPr>
        <p:txBody>
          <a:bodyPr/>
          <a:lstStyle/>
          <a:p>
            <a:pPr marL="0" indent="0">
              <a:buNone/>
            </a:pPr>
            <a:r>
              <a:rPr lang="en-GB" dirty="0">
                <a:solidFill>
                  <a:schemeClr val="accent4">
                    <a:lumMod val="10000"/>
                  </a:schemeClr>
                </a:solidFill>
              </a:rPr>
              <a:t>FCC-</a:t>
            </a:r>
            <a:r>
              <a:rPr lang="en-GB" dirty="0" err="1">
                <a:solidFill>
                  <a:schemeClr val="accent4">
                    <a:lumMod val="10000"/>
                  </a:schemeClr>
                </a:solidFill>
              </a:rPr>
              <a:t>hh</a:t>
            </a:r>
            <a:r>
              <a:rPr lang="en-GB" dirty="0">
                <a:solidFill>
                  <a:schemeClr val="accent4">
                    <a:lumMod val="10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accent4">
                    <a:lumMod val="10000"/>
                  </a:schemeClr>
                </a:solidFill>
              </a:rPr>
              <a:t>baseline:  16 T </a:t>
            </a:r>
            <a:r>
              <a:rPr lang="en-GB" dirty="0">
                <a:solidFill>
                  <a:schemeClr val="accent4">
                    <a:lumMod val="10000"/>
                  </a:schemeClr>
                </a:solidFill>
              </a:rPr>
              <a:t>Nb3Sn technology for </a:t>
            </a:r>
            <a:r>
              <a:rPr lang="en-GB" dirty="0" smtClean="0">
                <a:solidFill>
                  <a:schemeClr val="accent4">
                    <a:lumMod val="10000"/>
                  </a:schemeClr>
                </a:solidFill>
              </a:rPr>
              <a:t>100 TeV in 100 km</a:t>
            </a:r>
          </a:p>
          <a:p>
            <a:pPr lvl="1"/>
            <a:endParaRPr lang="en-GB" dirty="0">
              <a:solidFill>
                <a:schemeClr val="accent4">
                  <a:lumMod val="10000"/>
                </a:schemeClr>
              </a:solidFill>
            </a:endParaRPr>
          </a:p>
          <a:p>
            <a:pPr marL="446088" lvl="1" indent="-269875"/>
            <a:r>
              <a:rPr lang="en-GB" b="1" dirty="0" smtClean="0">
                <a:solidFill>
                  <a:srgbClr val="000099"/>
                </a:solidFill>
              </a:rPr>
              <a:t>Develop </a:t>
            </a:r>
            <a:r>
              <a:rPr lang="en-GB" b="1" dirty="0">
                <a:solidFill>
                  <a:srgbClr val="000099"/>
                </a:solidFill>
              </a:rPr>
              <a:t>Nb3Sn-based 16 T dipole </a:t>
            </a:r>
            <a:r>
              <a:rPr lang="en-GB" b="1" dirty="0" smtClean="0">
                <a:solidFill>
                  <a:srgbClr val="000099"/>
                </a:solidFill>
              </a:rPr>
              <a:t>technology</a:t>
            </a:r>
          </a:p>
          <a:p>
            <a:pPr marL="714375" lvl="1" indent="-266700"/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W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ith 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sufficient aperture 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of ~40 mm (LHC = 56 mm) 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and 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accelerator 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features (field quality, 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ability to protect, cycling operation). </a:t>
            </a:r>
          </a:p>
          <a:p>
            <a:pPr marL="714375" lvl="1" indent="-266700"/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Learn from Nb3Sn 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magnets in the LHC (HL-LHC 11 T 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dipoles). </a:t>
            </a:r>
          </a:p>
          <a:p>
            <a:pPr marL="714375" lvl="1" indent="-266700"/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Technology 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push 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to 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achieve duplication of critical current density of 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Nb3Sn</a:t>
            </a:r>
          </a:p>
          <a:p>
            <a:pPr marL="714375" lvl="1" indent="-266700"/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Possible 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goal: 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16 T 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short dipole models by 2018 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(in collaboration with America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, Asia, Europe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).</a:t>
            </a:r>
          </a:p>
          <a:p>
            <a:pPr marL="714375" lvl="1" indent="-266700"/>
            <a:endParaRPr lang="en-GB" dirty="0">
              <a:solidFill>
                <a:schemeClr val="accent1">
                  <a:lumMod val="50000"/>
                </a:schemeClr>
              </a:solidFill>
            </a:endParaRPr>
          </a:p>
          <a:p>
            <a:pPr marL="363538" lvl="1" indent="-187325"/>
            <a:r>
              <a:rPr lang="en-GB" b="1" dirty="0">
                <a:solidFill>
                  <a:srgbClr val="000099"/>
                </a:solidFill>
              </a:rPr>
              <a:t>In parallel HTS development targeting 20 </a:t>
            </a:r>
            <a:r>
              <a:rPr lang="en-GB" b="1" dirty="0" smtClean="0">
                <a:solidFill>
                  <a:srgbClr val="000099"/>
                </a:solidFill>
              </a:rPr>
              <a:t>T </a:t>
            </a:r>
            <a:endParaRPr lang="en-GB" b="1" dirty="0">
              <a:solidFill>
                <a:srgbClr val="000099"/>
              </a:solidFill>
            </a:endParaRPr>
          </a:p>
          <a:p>
            <a:pPr marL="717550" lvl="1" indent="-260350"/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HTS 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insert, generating 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5 T 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additional 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field, ~40mm aperture and accelerator features.</a:t>
            </a:r>
          </a:p>
          <a:p>
            <a:pPr marL="717550" lvl="1" indent="-260350"/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R&amp;D 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goal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: demonstrate 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HTS/LTS 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technology  for building magnets with a field of 20 T.</a:t>
            </a:r>
            <a:endParaRPr lang="en-GB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8790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FCC-</a:t>
            </a:r>
            <a:r>
              <a:rPr lang="en-GB" dirty="0" err="1" smtClean="0"/>
              <a:t>hh</a:t>
            </a:r>
            <a:r>
              <a:rPr lang="en-GB" dirty="0" smtClean="0"/>
              <a:t> challenges</a:t>
            </a:r>
            <a:br>
              <a:rPr lang="en-GB" dirty="0" smtClean="0"/>
            </a:br>
            <a:r>
              <a:rPr lang="en-GB" sz="2000" dirty="0" smtClean="0"/>
              <a:t>Stored beam energy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775445"/>
            <a:ext cx="5105458" cy="5001419"/>
          </a:xfrm>
        </p:spPr>
        <p:txBody>
          <a:bodyPr/>
          <a:lstStyle/>
          <a:p>
            <a:pPr marL="0" indent="0">
              <a:buNone/>
            </a:pPr>
            <a:r>
              <a:rPr lang="en-GB" b="1" dirty="0" smtClean="0"/>
              <a:t>Stored energy 8 GJ per beam</a:t>
            </a:r>
          </a:p>
          <a:p>
            <a:pPr marL="447675" lvl="1" indent="-179388"/>
            <a:r>
              <a:rPr lang="en-GB" dirty="0" smtClean="0"/>
              <a:t>20 times higher than LHC, equivalent to A380 (560 t) at nominal speed (850 km/h)</a:t>
            </a:r>
          </a:p>
          <a:p>
            <a:pPr marL="447675" lvl="1" indent="-179388"/>
            <a:endParaRPr lang="en-GB" dirty="0"/>
          </a:p>
          <a:p>
            <a:pPr marL="447675" lvl="1" indent="-179388"/>
            <a:endParaRPr lang="en-GB" dirty="0" smtClean="0"/>
          </a:p>
          <a:p>
            <a:pPr marL="447675" lvl="1" indent="-179388"/>
            <a:endParaRPr lang="en-GB" dirty="0"/>
          </a:p>
          <a:p>
            <a:pPr marL="447675" lvl="1" indent="-179388"/>
            <a:endParaRPr lang="en-GB" dirty="0" smtClean="0"/>
          </a:p>
          <a:p>
            <a:pPr marL="447675" lvl="1" indent="-179388"/>
            <a:endParaRPr lang="en-GB" dirty="0"/>
          </a:p>
          <a:p>
            <a:pPr marL="447675" lvl="1" indent="-179388"/>
            <a:endParaRPr lang="en-GB" dirty="0" smtClean="0"/>
          </a:p>
          <a:p>
            <a:pPr marL="447675" lvl="1" indent="-179388">
              <a:buNone/>
            </a:pPr>
            <a:endParaRPr lang="en-GB" dirty="0" smtClean="0"/>
          </a:p>
          <a:p>
            <a:pPr marL="447675" lvl="1" indent="-179388"/>
            <a:r>
              <a:rPr lang="en-GB" dirty="0" smtClean="0"/>
              <a:t>Collimation, control of beam losses and radiation effects (shielding) important</a:t>
            </a:r>
          </a:p>
          <a:p>
            <a:pPr marL="447675" lvl="1" indent="-179388"/>
            <a:r>
              <a:rPr lang="en-GB" dirty="0" smtClean="0"/>
              <a:t>Injection, beam transfer and beam dump very critical</a:t>
            </a:r>
          </a:p>
        </p:txBody>
      </p:sp>
      <p:pic>
        <p:nvPicPr>
          <p:cNvPr id="7" name="Picture 1" descr="http://upload.wikimedia.org/wikipedia/commons/c/ce/Airbus_A380_overfly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46" b="15254"/>
          <a:stretch/>
        </p:blipFill>
        <p:spPr bwMode="auto">
          <a:xfrm>
            <a:off x="314292" y="1894707"/>
            <a:ext cx="5009145" cy="2541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4477" y="818190"/>
            <a:ext cx="3395295" cy="5092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604476" y="5596998"/>
            <a:ext cx="3395295" cy="276999"/>
          </a:xfrm>
          <a:prstGeom prst="rect">
            <a:avLst/>
          </a:prstGeom>
          <a:solidFill>
            <a:srgbClr val="9933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Damage of a beam with </a:t>
            </a:r>
            <a:r>
              <a:rPr lang="en-GB" sz="1200" dirty="0"/>
              <a:t>a</a:t>
            </a:r>
            <a:r>
              <a:rPr lang="en-GB" sz="1200" dirty="0" smtClean="0"/>
              <a:t>n energy of 2 MJ</a:t>
            </a:r>
            <a:endParaRPr lang="en-GB" sz="1200" dirty="0"/>
          </a:p>
        </p:txBody>
      </p:sp>
      <p:sp>
        <p:nvSpPr>
          <p:cNvPr id="6" name="Rectangle 5"/>
          <p:cNvSpPr/>
          <p:nvPr/>
        </p:nvSpPr>
        <p:spPr>
          <a:xfrm>
            <a:off x="0" y="6124545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8288" indent="-268288" algn="ctr"/>
            <a:r>
              <a:rPr lang="en-GB" sz="2000" b="1" dirty="0">
                <a:solidFill>
                  <a:srgbClr val="C00000"/>
                </a:solidFill>
              </a:rPr>
              <a:t>Machine protection issues to be addressed early on!  </a:t>
            </a:r>
          </a:p>
        </p:txBody>
      </p:sp>
    </p:spTree>
    <p:extLst>
      <p:ext uri="{BB962C8B-B14F-4D97-AF65-F5344CB8AC3E}">
        <p14:creationId xmlns:p14="http://schemas.microsoft.com/office/powerpoint/2010/main" val="259929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   FCC-</a:t>
            </a:r>
            <a:r>
              <a:rPr lang="en-US" dirty="0" err="1" smtClean="0"/>
              <a:t>hh</a:t>
            </a:r>
            <a:r>
              <a:rPr lang="en-US" dirty="0" smtClean="0"/>
              <a:t> Challenges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41425"/>
            <a:ext cx="8839200" cy="5083175"/>
          </a:xfrm>
        </p:spPr>
        <p:txBody>
          <a:bodyPr/>
          <a:lstStyle/>
          <a:p>
            <a:r>
              <a:rPr lang="en-GB" dirty="0" smtClean="0"/>
              <a:t>High </a:t>
            </a:r>
            <a:r>
              <a:rPr lang="en-GB" dirty="0"/>
              <a:t>synchrotron radiation load on beam pipe </a:t>
            </a:r>
            <a:r>
              <a:rPr lang="en-GB" dirty="0" smtClean="0"/>
              <a:t>(up </a:t>
            </a:r>
            <a:r>
              <a:rPr lang="en-GB" dirty="0"/>
              <a:t>to  </a:t>
            </a:r>
            <a:r>
              <a:rPr lang="en-GB" dirty="0" smtClean="0"/>
              <a:t>                     26 </a:t>
            </a:r>
            <a:r>
              <a:rPr lang="en-GB" dirty="0"/>
              <a:t>W/m/aperture in arcs, total of ~5 </a:t>
            </a:r>
            <a:r>
              <a:rPr lang="en-GB" dirty="0" smtClean="0"/>
              <a:t>MW)</a:t>
            </a:r>
          </a:p>
          <a:p>
            <a:pPr lvl="1"/>
            <a:r>
              <a:rPr lang="en-GB" dirty="0" smtClean="0"/>
              <a:t>Heat </a:t>
            </a:r>
            <a:r>
              <a:rPr lang="en-GB" dirty="0"/>
              <a:t>extraction: photon stop, beam screen design, </a:t>
            </a:r>
            <a:r>
              <a:rPr lang="en-GB" dirty="0" err="1"/>
              <a:t>cryo</a:t>
            </a:r>
            <a:r>
              <a:rPr lang="en-GB" dirty="0"/>
              <a:t> load, </a:t>
            </a:r>
            <a:r>
              <a:rPr lang="en-GB" dirty="0" smtClean="0"/>
              <a:t>….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Synchrotron </a:t>
            </a:r>
            <a:r>
              <a:rPr lang="en-GB" dirty="0"/>
              <a:t>radiation damping</a:t>
            </a:r>
          </a:p>
          <a:p>
            <a:pPr lvl="1"/>
            <a:r>
              <a:rPr lang="en-GB" dirty="0" smtClean="0"/>
              <a:t>Beams shrinking, controlled </a:t>
            </a:r>
            <a:r>
              <a:rPr lang="en-GB" dirty="0"/>
              <a:t>blow up, luminosity levelling, etc…</a:t>
            </a:r>
          </a:p>
          <a:p>
            <a:endParaRPr lang="en-GB" dirty="0" smtClean="0"/>
          </a:p>
          <a:p>
            <a:r>
              <a:rPr lang="en-GB" dirty="0" smtClean="0"/>
              <a:t>Impedances</a:t>
            </a:r>
            <a:r>
              <a:rPr lang="en-GB" dirty="0"/>
              <a:t>, instabilities, feedbacks </a:t>
            </a:r>
          </a:p>
          <a:p>
            <a:pPr lvl="1"/>
            <a:r>
              <a:rPr lang="en-GB" dirty="0"/>
              <a:t>Beam-beam, e-cloud, resistive wall, feedback systems design </a:t>
            </a:r>
          </a:p>
          <a:p>
            <a:endParaRPr lang="en-GB" dirty="0" smtClean="0"/>
          </a:p>
          <a:p>
            <a:r>
              <a:rPr lang="en-GB" dirty="0" smtClean="0"/>
              <a:t>Optics </a:t>
            </a:r>
            <a:r>
              <a:rPr lang="en-GB" dirty="0"/>
              <a:t>and beam dynamics</a:t>
            </a:r>
          </a:p>
          <a:p>
            <a:pPr lvl="1"/>
            <a:r>
              <a:rPr lang="en-GB" dirty="0"/>
              <a:t>IR design, dynamic aperture studies, SC magnet field quality </a:t>
            </a:r>
          </a:p>
        </p:txBody>
      </p:sp>
    </p:spTree>
    <p:extLst>
      <p:ext uri="{BB962C8B-B14F-4D97-AF65-F5344CB8AC3E}">
        <p14:creationId xmlns:p14="http://schemas.microsoft.com/office/powerpoint/2010/main" val="936868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hierarchy in physics</a:t>
            </a:r>
            <a:endParaRPr lang="de-DE" dirty="0"/>
          </a:p>
        </p:txBody>
      </p:sp>
      <p:sp>
        <p:nvSpPr>
          <p:cNvPr id="3" name="Rectangle 2"/>
          <p:cNvSpPr/>
          <p:nvPr/>
        </p:nvSpPr>
        <p:spPr>
          <a:xfrm>
            <a:off x="4933775" y="1437865"/>
            <a:ext cx="3869704" cy="5078313"/>
          </a:xfrm>
          <a:prstGeom prst="rect">
            <a:avLst/>
          </a:prstGeom>
          <a:ln>
            <a:solidFill>
              <a:srgbClr val="800000"/>
            </a:solidFill>
          </a:ln>
        </p:spPr>
        <p:txBody>
          <a:bodyPr wrap="square">
            <a:spAutoFit/>
          </a:bodyPr>
          <a:lstStyle/>
          <a:p>
            <a:pPr algn="l"/>
            <a:r>
              <a:rPr lang="de-DE" dirty="0" smtClean="0">
                <a:solidFill>
                  <a:srgbClr val="000066"/>
                </a:solidFill>
              </a:rPr>
              <a:t>                                             19/7/2012</a:t>
            </a:r>
          </a:p>
          <a:p>
            <a:pPr algn="l"/>
            <a:endParaRPr lang="de-DE" dirty="0" smtClean="0">
              <a:solidFill>
                <a:srgbClr val="000066"/>
              </a:solidFill>
            </a:endParaRPr>
          </a:p>
          <a:p>
            <a:pPr algn="l"/>
            <a:r>
              <a:rPr lang="de-DE" dirty="0" smtClean="0">
                <a:solidFill>
                  <a:srgbClr val="000066"/>
                </a:solidFill>
              </a:rPr>
              <a:t>citing Mike Lamont (</a:t>
            </a:r>
            <a:r>
              <a:rPr lang="de-DE" dirty="0">
                <a:solidFill>
                  <a:srgbClr val="000066"/>
                </a:solidFill>
              </a:rPr>
              <a:t>H</a:t>
            </a:r>
            <a:r>
              <a:rPr lang="de-DE" dirty="0" smtClean="0">
                <a:solidFill>
                  <a:srgbClr val="000066"/>
                </a:solidFill>
              </a:rPr>
              <a:t>ead of CERN accelerator operation):</a:t>
            </a:r>
          </a:p>
          <a:p>
            <a:pPr algn="l"/>
            <a:endParaRPr lang="de-DE" dirty="0" smtClean="0">
              <a:solidFill>
                <a:srgbClr val="000066"/>
              </a:solidFill>
            </a:endParaRPr>
          </a:p>
          <a:p>
            <a:pPr algn="l"/>
            <a:r>
              <a:rPr lang="en-US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Among physicists there is a hierarchy: </a:t>
            </a:r>
            <a:r>
              <a:rPr lang="de-DE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» </a:t>
            </a:r>
            <a:r>
              <a:rPr lang="en-US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On top are the theorists, then the experimental physicist, then us, the machine people.</a:t>
            </a:r>
            <a:r>
              <a:rPr lang="de-DE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«</a:t>
            </a:r>
          </a:p>
          <a:p>
            <a:pPr algn="l"/>
            <a:endParaRPr lang="de-DE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  <a:p>
            <a:pPr algn="l"/>
            <a:r>
              <a:rPr lang="de-DE" dirty="0" smtClean="0">
                <a:solidFill>
                  <a:srgbClr val="000066"/>
                </a:solidFill>
              </a:rPr>
              <a:t>German original: Und </a:t>
            </a:r>
            <a:r>
              <a:rPr lang="de-DE" dirty="0">
                <a:solidFill>
                  <a:srgbClr val="000066"/>
                </a:solidFill>
              </a:rPr>
              <a:t>unter den Physikern gebe es eine Hierarchie: »Ganz oben stehen die Theoretiker, dann kommen die Experimentalphysiker und dann wir, die Maschinenleute</a:t>
            </a:r>
            <a:r>
              <a:rPr lang="de-DE" dirty="0" smtClean="0">
                <a:solidFill>
                  <a:srgbClr val="000066"/>
                </a:solidFill>
              </a:rPr>
              <a:t>.«</a:t>
            </a:r>
          </a:p>
          <a:p>
            <a:pPr algn="l"/>
            <a:endParaRPr lang="en-US" dirty="0" smtClean="0">
              <a:solidFill>
                <a:srgbClr val="000066"/>
              </a:solidFill>
            </a:endParaRPr>
          </a:p>
        </p:txBody>
      </p:sp>
      <p:pic>
        <p:nvPicPr>
          <p:cNvPr id="14202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3777" y="1431267"/>
            <a:ext cx="26193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" name="Group 16"/>
          <p:cNvGrpSpPr/>
          <p:nvPr/>
        </p:nvGrpSpPr>
        <p:grpSpPr>
          <a:xfrm>
            <a:off x="169685" y="838986"/>
            <a:ext cx="4279769" cy="5722070"/>
            <a:chOff x="169683" y="838986"/>
            <a:chExt cx="4279769" cy="5722070"/>
          </a:xfrm>
        </p:grpSpPr>
        <p:pic>
          <p:nvPicPr>
            <p:cNvPr id="20" name="Picture 2" descr="http://lotharf.files.wordpress.com/2009/03/hierarchie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8066" y="914480"/>
              <a:ext cx="3810000" cy="53911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Freeform 20"/>
            <p:cNvSpPr/>
            <p:nvPr/>
          </p:nvSpPr>
          <p:spPr bwMode="auto">
            <a:xfrm>
              <a:off x="169683" y="838986"/>
              <a:ext cx="4279769" cy="5722070"/>
            </a:xfrm>
            <a:custGeom>
              <a:avLst/>
              <a:gdLst>
                <a:gd name="connsiteX0" fmla="*/ 160256 w 4251489"/>
                <a:gd name="connsiteY0" fmla="*/ 9426 h 5722070"/>
                <a:gd name="connsiteX1" fmla="*/ 4232635 w 4251489"/>
                <a:gd name="connsiteY1" fmla="*/ 0 h 5722070"/>
                <a:gd name="connsiteX2" fmla="*/ 4251489 w 4251489"/>
                <a:gd name="connsiteY2" fmla="*/ 5722070 h 5722070"/>
                <a:gd name="connsiteX3" fmla="*/ 0 w 4251489"/>
                <a:gd name="connsiteY3" fmla="*/ 5722070 h 5722070"/>
                <a:gd name="connsiteX4" fmla="*/ 0 w 4251489"/>
                <a:gd name="connsiteY4" fmla="*/ 9426 h 5722070"/>
                <a:gd name="connsiteX0" fmla="*/ 0 w 4279769"/>
                <a:gd name="connsiteY0" fmla="*/ 9426 h 5722070"/>
                <a:gd name="connsiteX1" fmla="*/ 4260915 w 4279769"/>
                <a:gd name="connsiteY1" fmla="*/ 0 h 5722070"/>
                <a:gd name="connsiteX2" fmla="*/ 4279769 w 4279769"/>
                <a:gd name="connsiteY2" fmla="*/ 5722070 h 5722070"/>
                <a:gd name="connsiteX3" fmla="*/ 28280 w 4279769"/>
                <a:gd name="connsiteY3" fmla="*/ 5722070 h 5722070"/>
                <a:gd name="connsiteX4" fmla="*/ 28280 w 4279769"/>
                <a:gd name="connsiteY4" fmla="*/ 9426 h 5722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79769" h="5722070">
                  <a:moveTo>
                    <a:pt x="0" y="9426"/>
                  </a:moveTo>
                  <a:lnTo>
                    <a:pt x="4260915" y="0"/>
                  </a:lnTo>
                  <a:cubicBezTo>
                    <a:pt x="4267200" y="1907357"/>
                    <a:pt x="4273484" y="3814713"/>
                    <a:pt x="4279769" y="5722070"/>
                  </a:cubicBezTo>
                  <a:lnTo>
                    <a:pt x="28280" y="5722070"/>
                  </a:lnTo>
                  <a:lnTo>
                    <a:pt x="28280" y="9426"/>
                  </a:lnTo>
                </a:path>
              </a:pathLst>
            </a:custGeom>
            <a:noFill/>
            <a:ln w="762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</p:grpSp>
      <p:pic>
        <p:nvPicPr>
          <p:cNvPr id="1447940" name="Picture 4" descr="http://german-dac.web.cern.ch/sites/german-dac.web.cern.ch/files/styles/medium/public/Rudiger%20Schmidt_0.jpg?itok=KrX3h-T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5" y="3544906"/>
            <a:ext cx="1006255" cy="940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49986" name="Picture 2" descr="http://www-ekp.physik.uni-karlsruhe.de/%7Emullerth/Muller0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2156048"/>
            <a:ext cx="1012361" cy="1388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Picture of Prof. Zeppenfeld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391" y="855678"/>
            <a:ext cx="1017751" cy="1295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355224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FCC study</a:t>
            </a:r>
            <a:br>
              <a:rPr lang="en-GB" dirty="0" smtClean="0"/>
            </a:br>
            <a:r>
              <a:rPr lang="en-GB" sz="2000" dirty="0" smtClean="0"/>
              <a:t>Status</a:t>
            </a:r>
            <a:endParaRPr lang="en-GB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4">
                    <a:lumMod val="10000"/>
                  </a:schemeClr>
                </a:solidFill>
              </a:rPr>
              <a:t>Study launched at </a:t>
            </a:r>
            <a:r>
              <a:rPr lang="en-GB" dirty="0">
                <a:solidFill>
                  <a:srgbClr val="0033CC"/>
                </a:solidFill>
              </a:rPr>
              <a:t>FCC kick-off meeting </a:t>
            </a:r>
            <a:r>
              <a:rPr lang="en-GB" dirty="0">
                <a:solidFill>
                  <a:schemeClr val="accent4">
                    <a:lumMod val="10000"/>
                  </a:schemeClr>
                </a:solidFill>
              </a:rPr>
              <a:t>in </a:t>
            </a:r>
            <a:r>
              <a:rPr lang="en-GB" dirty="0" smtClean="0">
                <a:solidFill>
                  <a:srgbClr val="0033CC"/>
                </a:solidFill>
              </a:rPr>
              <a:t>February </a:t>
            </a:r>
            <a:r>
              <a:rPr lang="en-GB" dirty="0">
                <a:solidFill>
                  <a:srgbClr val="0033CC"/>
                </a:solidFill>
              </a:rPr>
              <a:t>2014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1100" dirty="0">
              <a:solidFill>
                <a:schemeClr val="accent4">
                  <a:lumMod val="10000"/>
                </a:schemeClr>
              </a:solidFill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4">
                    <a:lumMod val="10000"/>
                  </a:schemeClr>
                </a:solidFill>
              </a:rPr>
              <a:t>Presently forming a </a:t>
            </a:r>
            <a:r>
              <a:rPr lang="en-GB" dirty="0">
                <a:solidFill>
                  <a:srgbClr val="0033CC"/>
                </a:solidFill>
              </a:rPr>
              <a:t>global collaboration </a:t>
            </a:r>
            <a:r>
              <a:rPr lang="en-GB" dirty="0">
                <a:solidFill>
                  <a:schemeClr val="accent4">
                    <a:lumMod val="10000"/>
                  </a:schemeClr>
                </a:solidFill>
              </a:rPr>
              <a:t>based on general </a:t>
            </a:r>
            <a:r>
              <a:rPr lang="en-GB" dirty="0" err="1" smtClean="0">
                <a:solidFill>
                  <a:schemeClr val="accent4">
                    <a:lumMod val="10000"/>
                  </a:schemeClr>
                </a:solidFill>
              </a:rPr>
              <a:t>MoUs</a:t>
            </a:r>
            <a:r>
              <a:rPr lang="en-GB" dirty="0" smtClean="0">
                <a:solidFill>
                  <a:schemeClr val="accent4">
                    <a:lumMod val="10000"/>
                  </a:schemeClr>
                </a:solidFill>
              </a:rPr>
              <a:t> </a:t>
            </a:r>
            <a:r>
              <a:rPr lang="en-GB" dirty="0">
                <a:solidFill>
                  <a:schemeClr val="accent4">
                    <a:lumMod val="10000"/>
                  </a:schemeClr>
                </a:solidFill>
              </a:rPr>
              <a:t>between CERN and individual </a:t>
            </a:r>
            <a:r>
              <a:rPr lang="en-GB" dirty="0" smtClean="0">
                <a:solidFill>
                  <a:schemeClr val="accent4">
                    <a:lumMod val="10000"/>
                  </a:schemeClr>
                </a:solidFill>
              </a:rPr>
              <a:t>partners + specific </a:t>
            </a:r>
            <a:r>
              <a:rPr lang="en-GB" dirty="0">
                <a:solidFill>
                  <a:schemeClr val="accent4">
                    <a:lumMod val="10000"/>
                  </a:schemeClr>
                </a:solidFill>
              </a:rPr>
              <a:t>addenda for each </a:t>
            </a:r>
            <a:r>
              <a:rPr lang="en-GB" dirty="0" smtClean="0">
                <a:solidFill>
                  <a:schemeClr val="accent4">
                    <a:lumMod val="10000"/>
                  </a:schemeClr>
                </a:solidFill>
              </a:rPr>
              <a:t>participant</a:t>
            </a:r>
            <a:endParaRPr lang="en-GB" dirty="0">
              <a:solidFill>
                <a:schemeClr val="accent4">
                  <a:lumMod val="10000"/>
                </a:schemeClr>
              </a:solidFill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1100" dirty="0">
              <a:solidFill>
                <a:schemeClr val="accent4">
                  <a:lumMod val="10000"/>
                </a:schemeClr>
              </a:solidFill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4">
                    <a:lumMod val="10000"/>
                  </a:schemeClr>
                </a:solidFill>
              </a:rPr>
              <a:t>First </a:t>
            </a:r>
            <a:r>
              <a:rPr lang="en-GB" dirty="0" smtClean="0">
                <a:solidFill>
                  <a:schemeClr val="accent4">
                    <a:lumMod val="10000"/>
                  </a:schemeClr>
                </a:solidFill>
              </a:rPr>
              <a:t>International </a:t>
            </a:r>
            <a:r>
              <a:rPr lang="en-GB" dirty="0" smtClean="0">
                <a:solidFill>
                  <a:srgbClr val="0033CC"/>
                </a:solidFill>
              </a:rPr>
              <a:t>Collaboration Board </a:t>
            </a:r>
            <a:r>
              <a:rPr lang="en-GB" dirty="0">
                <a:solidFill>
                  <a:srgbClr val="0033CC"/>
                </a:solidFill>
              </a:rPr>
              <a:t>meeting </a:t>
            </a:r>
            <a:r>
              <a:rPr lang="en-GB" dirty="0">
                <a:solidFill>
                  <a:schemeClr val="accent4">
                    <a:lumMod val="10000"/>
                  </a:schemeClr>
                </a:solidFill>
              </a:rPr>
              <a:t>on </a:t>
            </a:r>
            <a:r>
              <a:rPr lang="en-GB" dirty="0" smtClean="0">
                <a:solidFill>
                  <a:schemeClr val="accent4">
                    <a:lumMod val="10000"/>
                  </a:schemeClr>
                </a:solidFill>
              </a:rPr>
              <a:t>9-10 </a:t>
            </a:r>
            <a:r>
              <a:rPr lang="en-GB" dirty="0">
                <a:solidFill>
                  <a:srgbClr val="0033CC"/>
                </a:solidFill>
              </a:rPr>
              <a:t>September 2014 </a:t>
            </a:r>
            <a:r>
              <a:rPr lang="en-GB" dirty="0">
                <a:solidFill>
                  <a:schemeClr val="accent4">
                    <a:lumMod val="10000"/>
                  </a:schemeClr>
                </a:solidFill>
              </a:rPr>
              <a:t>at </a:t>
            </a:r>
            <a:r>
              <a:rPr lang="en-GB" dirty="0" smtClean="0">
                <a:solidFill>
                  <a:schemeClr val="accent4">
                    <a:lumMod val="10000"/>
                  </a:schemeClr>
                </a:solidFill>
              </a:rPr>
              <a:t>CERN, chaired by </a:t>
            </a:r>
            <a:r>
              <a:rPr lang="en-GB" dirty="0" err="1">
                <a:solidFill>
                  <a:schemeClr val="accent4">
                    <a:lumMod val="10000"/>
                  </a:schemeClr>
                </a:solidFill>
              </a:rPr>
              <a:t>Prof.</a:t>
            </a:r>
            <a:r>
              <a:rPr lang="en-GB" dirty="0">
                <a:solidFill>
                  <a:schemeClr val="accent4">
                    <a:lumMod val="10000"/>
                  </a:schemeClr>
                </a:solidFill>
              </a:rPr>
              <a:t> L. Rivkin (PSI/EPFL</a:t>
            </a:r>
            <a:r>
              <a:rPr lang="en-GB" dirty="0" smtClean="0">
                <a:solidFill>
                  <a:schemeClr val="accent4">
                    <a:lumMod val="10000"/>
                  </a:schemeClr>
                </a:solidFill>
              </a:rPr>
              <a:t>)</a:t>
            </a:r>
            <a:endParaRPr lang="en-GB" dirty="0">
              <a:solidFill>
                <a:schemeClr val="accent4">
                  <a:lumMod val="10000"/>
                </a:schemeClr>
              </a:solidFill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1100" dirty="0">
              <a:solidFill>
                <a:schemeClr val="accent4">
                  <a:lumMod val="10000"/>
                </a:schemeClr>
              </a:solidFill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33CC"/>
                </a:solidFill>
              </a:rPr>
              <a:t>Design study </a:t>
            </a:r>
            <a:r>
              <a:rPr lang="en-GB" dirty="0" smtClean="0">
                <a:solidFill>
                  <a:schemeClr val="accent4">
                    <a:lumMod val="10000"/>
                  </a:schemeClr>
                </a:solidFill>
              </a:rPr>
              <a:t>proposal: </a:t>
            </a:r>
            <a:r>
              <a:rPr lang="en-GB" dirty="0" smtClean="0">
                <a:solidFill>
                  <a:srgbClr val="0033CC"/>
                </a:solidFill>
              </a:rPr>
              <a:t>EU </a:t>
            </a:r>
            <a:r>
              <a:rPr lang="en-GB" dirty="0">
                <a:solidFill>
                  <a:srgbClr val="0033CC"/>
                </a:solidFill>
              </a:rPr>
              <a:t>support </a:t>
            </a:r>
            <a:r>
              <a:rPr lang="en-GB" dirty="0">
                <a:solidFill>
                  <a:schemeClr val="accent4">
                    <a:lumMod val="10000"/>
                  </a:schemeClr>
                </a:solidFill>
              </a:rPr>
              <a:t>in the Horizon 2020 program </a:t>
            </a:r>
            <a:r>
              <a:rPr lang="en-GB" dirty="0" smtClean="0">
                <a:solidFill>
                  <a:srgbClr val="0033CC"/>
                </a:solidFill>
              </a:rPr>
              <a:t>approved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dirty="0">
              <a:solidFill>
                <a:schemeClr val="accent4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3907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Scope of FCC study</a:t>
            </a:r>
            <a:endParaRPr lang="en-GB" dirty="0"/>
          </a:p>
        </p:txBody>
      </p:sp>
      <p:sp>
        <p:nvSpPr>
          <p:cNvPr id="7" name="Content Placeholder 6"/>
          <p:cNvSpPr txBox="1">
            <a:spLocks noGrp="1"/>
          </p:cNvSpPr>
          <p:nvPr>
            <p:ph idx="1"/>
          </p:nvPr>
        </p:nvSpPr>
        <p:spPr>
          <a:xfrm>
            <a:off x="381000" y="914400"/>
            <a:ext cx="8496300" cy="4745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66CC"/>
                </a:solidFill>
              </a:rPr>
              <a:t>M</a:t>
            </a:r>
            <a:r>
              <a:rPr lang="en-GB" dirty="0" smtClean="0">
                <a:solidFill>
                  <a:srgbClr val="0066CC"/>
                </a:solidFill>
              </a:rPr>
              <a:t>ain </a:t>
            </a:r>
            <a:r>
              <a:rPr lang="en-GB" dirty="0">
                <a:solidFill>
                  <a:srgbClr val="0066CC"/>
                </a:solidFill>
              </a:rPr>
              <a:t>emphasis </a:t>
            </a:r>
            <a:r>
              <a:rPr lang="en-GB" dirty="0"/>
              <a:t>of the conceptual design </a:t>
            </a:r>
            <a:r>
              <a:rPr lang="en-GB" dirty="0" smtClean="0"/>
              <a:t>study: </a:t>
            </a:r>
            <a:r>
              <a:rPr lang="en-GB" dirty="0" smtClean="0">
                <a:solidFill>
                  <a:srgbClr val="0066CC"/>
                </a:solidFill>
              </a:rPr>
              <a:t>long-term </a:t>
            </a:r>
            <a:r>
              <a:rPr lang="en-GB" dirty="0">
                <a:solidFill>
                  <a:srgbClr val="0066CC"/>
                </a:solidFill>
              </a:rPr>
              <a:t>goal of a </a:t>
            </a:r>
            <a:r>
              <a:rPr lang="en-GB" b="1" dirty="0">
                <a:solidFill>
                  <a:srgbClr val="0066CC"/>
                </a:solidFill>
              </a:rPr>
              <a:t>hadron collider with a centre-of-mass energy </a:t>
            </a:r>
            <a:r>
              <a:rPr lang="en-GB" dirty="0">
                <a:solidFill>
                  <a:srgbClr val="0066CC"/>
                </a:solidFill>
              </a:rPr>
              <a:t>of the order </a:t>
            </a:r>
            <a:r>
              <a:rPr lang="en-GB" b="1" dirty="0">
                <a:solidFill>
                  <a:srgbClr val="0066CC"/>
                </a:solidFill>
              </a:rPr>
              <a:t>of 100 TeV </a:t>
            </a:r>
            <a:r>
              <a:rPr lang="en-GB" dirty="0">
                <a:solidFill>
                  <a:srgbClr val="0066CC"/>
                </a:solidFill>
              </a:rPr>
              <a:t>in a new tunnel of </a:t>
            </a:r>
            <a:r>
              <a:rPr lang="en-GB" b="1" dirty="0">
                <a:solidFill>
                  <a:srgbClr val="0066CC"/>
                </a:solidFill>
              </a:rPr>
              <a:t>80 - 100 km </a:t>
            </a:r>
            <a:r>
              <a:rPr lang="en-GB" dirty="0" smtClean="0">
                <a:solidFill>
                  <a:srgbClr val="0066CC"/>
                </a:solidFill>
              </a:rPr>
              <a:t>circumference</a:t>
            </a:r>
            <a:r>
              <a:rPr lang="en-GB" dirty="0" smtClean="0"/>
              <a:t>.</a:t>
            </a:r>
            <a:endParaRPr lang="en-GB" dirty="0" smtClean="0">
              <a:solidFill>
                <a:srgbClr val="0070C0"/>
              </a:solidFill>
            </a:endParaRPr>
          </a:p>
          <a:p>
            <a:r>
              <a:rPr lang="en-GB" dirty="0"/>
              <a:t>C</a:t>
            </a:r>
            <a:r>
              <a:rPr lang="en-GB" dirty="0" smtClean="0"/>
              <a:t>onceptual </a:t>
            </a:r>
            <a:r>
              <a:rPr lang="en-GB" dirty="0"/>
              <a:t>design study shall </a:t>
            </a:r>
            <a:r>
              <a:rPr lang="en-GB" dirty="0">
                <a:solidFill>
                  <a:srgbClr val="0066CC"/>
                </a:solidFill>
              </a:rPr>
              <a:t>also </a:t>
            </a:r>
            <a:r>
              <a:rPr lang="en-GB" b="1" dirty="0">
                <a:solidFill>
                  <a:srgbClr val="0066CC"/>
                </a:solidFill>
              </a:rPr>
              <a:t>include a lepton collider </a:t>
            </a:r>
            <a:r>
              <a:rPr lang="en-GB" dirty="0">
                <a:solidFill>
                  <a:srgbClr val="0066CC"/>
                </a:solidFill>
              </a:rPr>
              <a:t>and its detectors, as a </a:t>
            </a:r>
            <a:r>
              <a:rPr lang="en-GB" b="1" dirty="0">
                <a:solidFill>
                  <a:srgbClr val="0066CC"/>
                </a:solidFill>
              </a:rPr>
              <a:t>potential intermediate step </a:t>
            </a:r>
            <a:r>
              <a:rPr lang="en-GB" dirty="0"/>
              <a:t>towards realization of the hadron facility. Potential synergies with linear collider detector designs should be considered. </a:t>
            </a:r>
            <a:endParaRPr lang="en-GB" dirty="0">
              <a:solidFill>
                <a:srgbClr val="0070C0"/>
              </a:solidFill>
            </a:endParaRPr>
          </a:p>
          <a:p>
            <a:r>
              <a:rPr lang="en-GB" dirty="0">
                <a:solidFill>
                  <a:srgbClr val="0066CC"/>
                </a:solidFill>
              </a:rPr>
              <a:t>Options for </a:t>
            </a:r>
            <a:r>
              <a:rPr lang="en-GB" b="1" dirty="0">
                <a:solidFill>
                  <a:srgbClr val="0066CC"/>
                </a:solidFill>
              </a:rPr>
              <a:t>e-p scenarios </a:t>
            </a:r>
            <a:r>
              <a:rPr lang="en-GB" dirty="0"/>
              <a:t>and their impact on the infrastructure shall be examined at conceptual level</a:t>
            </a:r>
            <a:r>
              <a:rPr lang="en-GB" dirty="0" smtClean="0"/>
              <a:t>.</a:t>
            </a:r>
            <a:endParaRPr lang="en-GB" b="1" dirty="0" smtClean="0">
              <a:solidFill>
                <a:srgbClr val="0070C0"/>
              </a:solidFill>
            </a:endParaRPr>
          </a:p>
          <a:p>
            <a:r>
              <a:rPr lang="en-GB" dirty="0"/>
              <a:t>The study shall include </a:t>
            </a:r>
            <a:r>
              <a:rPr lang="en-GB" b="1" dirty="0">
                <a:solidFill>
                  <a:srgbClr val="0066CC"/>
                </a:solidFill>
              </a:rPr>
              <a:t>cost and energy </a:t>
            </a:r>
            <a:r>
              <a:rPr lang="en-GB" dirty="0">
                <a:solidFill>
                  <a:srgbClr val="0066CC"/>
                </a:solidFill>
              </a:rPr>
              <a:t>optimisation, </a:t>
            </a:r>
            <a:r>
              <a:rPr lang="en-GB" b="1" dirty="0">
                <a:solidFill>
                  <a:srgbClr val="0066CC"/>
                </a:solidFill>
              </a:rPr>
              <a:t>industrialisation</a:t>
            </a:r>
            <a:r>
              <a:rPr lang="en-GB" dirty="0">
                <a:solidFill>
                  <a:srgbClr val="0066CC"/>
                </a:solidFill>
              </a:rPr>
              <a:t> aspects and provide </a:t>
            </a:r>
            <a:r>
              <a:rPr lang="en-GB" b="1" dirty="0">
                <a:solidFill>
                  <a:srgbClr val="0066CC"/>
                </a:solidFill>
              </a:rPr>
              <a:t>implementation</a:t>
            </a:r>
            <a:r>
              <a:rPr lang="en-GB" dirty="0">
                <a:solidFill>
                  <a:srgbClr val="0066CC"/>
                </a:solidFill>
              </a:rPr>
              <a:t> scenarios, including </a:t>
            </a:r>
            <a:r>
              <a:rPr lang="en-GB" b="1" dirty="0">
                <a:solidFill>
                  <a:srgbClr val="0066CC"/>
                </a:solidFill>
              </a:rPr>
              <a:t>schedule and cost </a:t>
            </a:r>
            <a:r>
              <a:rPr lang="en-GB" dirty="0" smtClean="0">
                <a:solidFill>
                  <a:srgbClr val="0066CC"/>
                </a:solidFill>
              </a:rPr>
              <a:t>profiles</a:t>
            </a:r>
            <a:endParaRPr lang="en-GB" dirty="0">
              <a:solidFill>
                <a:srgbClr val="0066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3317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FCC study</a:t>
            </a:r>
            <a:br>
              <a:rPr lang="en-GB" dirty="0" smtClean="0"/>
            </a:br>
            <a:r>
              <a:rPr lang="en-GB" sz="2000" dirty="0"/>
              <a:t>49 FCC collaboration </a:t>
            </a:r>
            <a:r>
              <a:rPr lang="en-GB" sz="2000" dirty="0" smtClean="0"/>
              <a:t>members, 27 </a:t>
            </a:r>
            <a:r>
              <a:rPr lang="en-GB" sz="2000" dirty="0"/>
              <a:t>Feb. </a:t>
            </a:r>
            <a:r>
              <a:rPr lang="en-GB" sz="2000" dirty="0" smtClean="0"/>
              <a:t>2015 (now &gt;60)</a:t>
            </a:r>
            <a:endParaRPr lang="en-GB" dirty="0"/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50443" y="1298811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60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ALBA/CELLS, </a:t>
            </a:r>
            <a:r>
              <a:rPr kumimoji="0" lang="en-GB" sz="160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Spain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60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 Bern, Switzerland</a:t>
            </a:r>
            <a:endParaRPr kumimoji="0" lang="en-GB" sz="160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60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BINP, Russia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60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CASE (SUNY/BNL</a:t>
            </a:r>
            <a:r>
              <a:rPr kumimoji="0" lang="en-GB" sz="160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), USA</a:t>
            </a:r>
            <a:endParaRPr kumimoji="0" lang="en-GB" sz="160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60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CBPF, Brazil </a:t>
            </a:r>
            <a:endParaRPr kumimoji="0" lang="en-GB" sz="1600" i="0" u="none" strike="noStrike" kern="1200" cap="none" spc="0" normalizeH="0" baseline="0" noProof="0" dirty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60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CEA Grenoble, France</a:t>
            </a:r>
            <a:endParaRPr kumimoji="0" lang="en-GB" sz="160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60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CIEMAT</a:t>
            </a:r>
            <a:r>
              <a:rPr kumimoji="0" lang="en-GB" sz="160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Spain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60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CNRS, France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60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Cockcroft Institute, UK </a:t>
            </a:r>
            <a:endParaRPr kumimoji="0" lang="en-GB" sz="1600" i="0" u="none" strike="noStrike" kern="1200" cap="none" spc="0" normalizeH="0" baseline="0" noProof="0" dirty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60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 Colima, Mexico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60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CSIC/IFIC, </a:t>
            </a:r>
            <a:r>
              <a:rPr kumimoji="0" lang="en-GB" sz="160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Spain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TU Darmstadt, </a:t>
            </a:r>
            <a:r>
              <a:rPr kumimoji="0" lang="en-GB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Germany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DESY, Germany </a:t>
            </a:r>
            <a:endParaRPr kumimoji="0" lang="en-GB" sz="16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TU Dresden, Germany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60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Duke </a:t>
            </a:r>
            <a:r>
              <a:rPr kumimoji="0" lang="en-GB" sz="160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U, </a:t>
            </a:r>
            <a:r>
              <a:rPr kumimoji="0" lang="en-GB" sz="160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USA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60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EPFL, </a:t>
            </a:r>
            <a:r>
              <a:rPr kumimoji="0" lang="en-GB" sz="160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Switzerland</a:t>
            </a:r>
            <a:endParaRPr kumimoji="0" lang="en-GB" sz="160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160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1600" i="0" u="none" strike="noStrike" kern="1200" cap="none" spc="0" normalizeH="0" baseline="0" noProof="0" dirty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2897345" y="1305772"/>
            <a:ext cx="3456384" cy="1752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60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GWNU, Korea</a:t>
            </a:r>
            <a:endParaRPr kumimoji="0" lang="en-GB" sz="160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60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 Geneva, Switzerland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Goethe </a:t>
            </a:r>
            <a:r>
              <a:rPr kumimoji="0" lang="en-GB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 Frankfurt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Germany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GSI, Germany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60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Hellenic Open U, Greece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60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HEPHY</a:t>
            </a:r>
            <a:r>
              <a:rPr kumimoji="0" lang="en-GB" sz="160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</a:t>
            </a:r>
            <a:r>
              <a:rPr kumimoji="0" lang="en-GB" sz="160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Austria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60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IFJ </a:t>
            </a:r>
            <a:r>
              <a:rPr kumimoji="0" lang="en-GB" sz="160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PAN Krakow, Poland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60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INFN, Italy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60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INP Minsk, </a:t>
            </a:r>
            <a:r>
              <a:rPr kumimoji="0" lang="en-GB" sz="160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Belarus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60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 Iowa, </a:t>
            </a:r>
            <a:r>
              <a:rPr kumimoji="0" lang="en-GB" sz="160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USA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60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IPM</a:t>
            </a:r>
            <a:r>
              <a:rPr kumimoji="0" lang="en-GB" sz="160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</a:t>
            </a:r>
            <a:r>
              <a:rPr kumimoji="0" lang="en-GB" sz="160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Iran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60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UC Irvine, USA</a:t>
            </a:r>
            <a:endParaRPr kumimoji="0" lang="en-GB" sz="160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60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Istanbul </a:t>
            </a:r>
            <a:r>
              <a:rPr kumimoji="0" lang="en-GB" sz="160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Aydin U</a:t>
            </a:r>
            <a:r>
              <a:rPr kumimoji="0" lang="en-GB" sz="160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., Turkey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60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JAI/Oxford, UK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60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JINR </a:t>
            </a:r>
            <a:r>
              <a:rPr kumimoji="0" lang="en-GB" sz="1600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Dubna</a:t>
            </a:r>
            <a:r>
              <a:rPr kumimoji="0" lang="en-GB" sz="160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Russia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FZ </a:t>
            </a:r>
            <a:r>
              <a:rPr kumimoji="0" lang="en-GB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Jülich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Germany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160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6339321" y="1305772"/>
            <a:ext cx="2843808" cy="1752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60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</a:rPr>
              <a:t>KEK</a:t>
            </a:r>
            <a:r>
              <a:rPr kumimoji="0" lang="en-GB" sz="160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</a:rPr>
              <a:t>, </a:t>
            </a:r>
            <a:r>
              <a:rPr kumimoji="0" lang="en-GB" sz="160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</a:rPr>
              <a:t>Japan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60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</a:rPr>
              <a:t>KIAS, Korea</a:t>
            </a:r>
            <a:endParaRPr kumimoji="0" lang="en-GB" sz="160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60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</a:rPr>
              <a:t>King’s College London, </a:t>
            </a:r>
            <a:r>
              <a:rPr kumimoji="0" lang="en-GB" sz="160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</a:rPr>
              <a:t>UK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</a:rPr>
              <a:t>KIT Karlsruhe, Germany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60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</a:rPr>
              <a:t>Korea </a:t>
            </a:r>
            <a:r>
              <a:rPr kumimoji="0" lang="en-GB" sz="160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</a:rPr>
              <a:t>U </a:t>
            </a:r>
            <a:r>
              <a:rPr kumimoji="0" lang="en-GB" sz="1600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</a:rPr>
              <a:t>Sejong</a:t>
            </a:r>
            <a:r>
              <a:rPr kumimoji="0" lang="en-GB" sz="160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</a:rPr>
              <a:t>, Korea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600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</a:rPr>
              <a:t>MEPhI</a:t>
            </a:r>
            <a:r>
              <a:rPr kumimoji="0" lang="en-GB" sz="160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</a:rPr>
              <a:t>, Russia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60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</a:rPr>
              <a:t>MIT, USA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60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</a:rPr>
              <a:t>NBI, Denmark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sz="1600" dirty="0">
                <a:solidFill>
                  <a:srgbClr val="0C377B"/>
                </a:solidFill>
                <a:latin typeface="Arial"/>
              </a:rPr>
              <a:t>N</a:t>
            </a:r>
            <a:r>
              <a:rPr kumimoji="0" lang="en-GB" sz="160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</a:rPr>
              <a:t>orthern</a:t>
            </a:r>
            <a:r>
              <a:rPr kumimoji="0" lang="en-GB" sz="160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</a:rPr>
              <a:t> </a:t>
            </a:r>
            <a:r>
              <a:rPr kumimoji="0" lang="en-GB" sz="160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</a:rPr>
              <a:t>Illinois U., USA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60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</a:rPr>
              <a:t>NC PHEP Minsk, Belarus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60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</a:rPr>
              <a:t>U. Liverpool, UK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60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</a:rPr>
              <a:t>PSI</a:t>
            </a:r>
            <a:r>
              <a:rPr kumimoji="0" lang="en-GB" sz="160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</a:rPr>
              <a:t>, Switzerland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600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</a:rPr>
              <a:t>Sapienza</a:t>
            </a:r>
            <a:r>
              <a:rPr kumimoji="0" lang="en-GB" sz="160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</a:rPr>
              <a:t>/Roma, Italy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60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</a:rPr>
              <a:t>UC Santa Barbara, </a:t>
            </a:r>
            <a:r>
              <a:rPr kumimoji="0" lang="en-GB" sz="160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</a:rPr>
              <a:t>USA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60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</a:rPr>
              <a:t>U Silesia, </a:t>
            </a:r>
            <a:r>
              <a:rPr kumimoji="0" lang="en-GB" sz="160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</a:rPr>
              <a:t>Poland</a:t>
            </a:r>
            <a:endParaRPr kumimoji="0" lang="en-GB" sz="160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60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</a:rPr>
              <a:t>TU </a:t>
            </a:r>
            <a:r>
              <a:rPr kumimoji="0" lang="en-GB" sz="160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</a:rPr>
              <a:t>Tampere, </a:t>
            </a:r>
            <a:r>
              <a:rPr kumimoji="0" lang="en-GB" sz="160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</a:rPr>
              <a:t>Finland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160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65059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dirty="0" smtClean="0"/>
              <a:t>LHC demonstrated that an ultra-complex accelerator can </a:t>
            </a:r>
            <a:r>
              <a:rPr lang="en-GB" b="1" dirty="0" smtClean="0"/>
              <a:t>operate reliably</a:t>
            </a:r>
            <a:r>
              <a:rPr lang="en-GB" dirty="0" smtClean="0"/>
              <a:t>, </a:t>
            </a:r>
            <a:r>
              <a:rPr lang="en-GB" b="1" dirty="0" smtClean="0"/>
              <a:t>achieve high luminosity </a:t>
            </a:r>
            <a:r>
              <a:rPr lang="en-GB" dirty="0" smtClean="0">
                <a:solidFill>
                  <a:srgbClr val="C00000"/>
                </a:solidFill>
              </a:rPr>
              <a:t>and </a:t>
            </a:r>
            <a:r>
              <a:rPr lang="en-GB" b="1" dirty="0" smtClean="0">
                <a:solidFill>
                  <a:srgbClr val="C00000"/>
                </a:solidFill>
              </a:rPr>
              <a:t>produce excellent physics</a:t>
            </a:r>
            <a:endParaRPr lang="en-GB" dirty="0" smtClean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dirty="0" smtClean="0"/>
              <a:t>The next step is HL-LHC – with an </a:t>
            </a:r>
            <a:r>
              <a:rPr lang="en-GB" b="1" dirty="0" smtClean="0"/>
              <a:t>increase of integrated luminosity</a:t>
            </a:r>
            <a:r>
              <a:rPr lang="en-GB" dirty="0" smtClean="0"/>
              <a:t> by </a:t>
            </a:r>
            <a:r>
              <a:rPr lang="en-GB" b="1" dirty="0" smtClean="0"/>
              <a:t>one order of magnitude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C00000"/>
                </a:solidFill>
                <a:cs typeface="Arial" panose="020B0604020202020204" pitchFamily="34" charset="0"/>
              </a:rPr>
              <a:t>Reaching a luminosity an order of magnitude above              10</a:t>
            </a:r>
            <a:r>
              <a:rPr lang="en-GB" b="1" baseline="30000" dirty="0" smtClean="0">
                <a:solidFill>
                  <a:srgbClr val="C00000"/>
                </a:solidFill>
                <a:cs typeface="Arial" panose="020B0604020202020204" pitchFamily="34" charset="0"/>
              </a:rPr>
              <a:t>34</a:t>
            </a:r>
            <a:r>
              <a:rPr lang="en-GB" b="1" dirty="0" smtClean="0">
                <a:solidFill>
                  <a:srgbClr val="C00000"/>
                </a:solidFill>
                <a:cs typeface="Arial" panose="020B0604020202020204" pitchFamily="34" charset="0"/>
              </a:rPr>
              <a:t> </a:t>
            </a:r>
            <a:r>
              <a:rPr lang="en-GB" b="1" dirty="0">
                <a:solidFill>
                  <a:srgbClr val="C00000"/>
                </a:solidFill>
                <a:cs typeface="Arial" panose="020B0604020202020204" pitchFamily="34" charset="0"/>
              </a:rPr>
              <a:t>[cm</a:t>
            </a:r>
            <a:r>
              <a:rPr lang="en-GB" b="1" baseline="30000" dirty="0">
                <a:solidFill>
                  <a:srgbClr val="C00000"/>
                </a:solidFill>
                <a:cs typeface="Arial" panose="020B0604020202020204" pitchFamily="34" charset="0"/>
              </a:rPr>
              <a:t>-2</a:t>
            </a:r>
            <a:r>
              <a:rPr lang="en-GB" b="1" dirty="0">
                <a:solidFill>
                  <a:srgbClr val="C00000"/>
                </a:solidFill>
                <a:cs typeface="Arial" panose="020B0604020202020204" pitchFamily="34" charset="0"/>
              </a:rPr>
              <a:t>s</a:t>
            </a:r>
            <a:r>
              <a:rPr lang="en-GB" b="1" baseline="30000" dirty="0">
                <a:solidFill>
                  <a:srgbClr val="C00000"/>
                </a:solidFill>
                <a:cs typeface="Arial" panose="020B0604020202020204" pitchFamily="34" charset="0"/>
              </a:rPr>
              <a:t>-1</a:t>
            </a:r>
            <a:r>
              <a:rPr lang="en-GB" b="1" dirty="0" smtClean="0">
                <a:solidFill>
                  <a:srgbClr val="C00000"/>
                </a:solidFill>
                <a:cs typeface="Arial" panose="020B0604020202020204" pitchFamily="34" charset="0"/>
              </a:rPr>
              <a:t>] and operating reliably is a formidable challenge</a:t>
            </a:r>
          </a:p>
          <a:p>
            <a:pPr marL="571500" indent="-571500">
              <a:lnSpc>
                <a:spcPts val="1500"/>
              </a:lnSpc>
              <a:buFont typeface="Arial" panose="020B0604020202020204" pitchFamily="34" charset="0"/>
              <a:buChar char="•"/>
            </a:pPr>
            <a:endParaRPr lang="en-GB" dirty="0" smtClean="0">
              <a:solidFill>
                <a:srgbClr val="000066"/>
              </a:solidFill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dirty="0" smtClean="0"/>
              <a:t>Today, the </a:t>
            </a:r>
            <a:r>
              <a:rPr lang="en-GB" b="1" dirty="0" smtClean="0"/>
              <a:t>only realistic option </a:t>
            </a:r>
            <a:r>
              <a:rPr lang="en-GB" dirty="0" smtClean="0"/>
              <a:t>to collide particles at a </a:t>
            </a:r>
            <a:r>
              <a:rPr lang="en-GB" dirty="0" err="1" smtClean="0"/>
              <a:t>c.m</a:t>
            </a:r>
            <a:r>
              <a:rPr lang="en-GB" dirty="0" smtClean="0"/>
              <a:t>. energy in the range </a:t>
            </a:r>
            <a:r>
              <a:rPr lang="en-GB" b="1" dirty="0" smtClean="0"/>
              <a:t>of  100 </a:t>
            </a:r>
            <a:r>
              <a:rPr lang="en-GB" b="1" dirty="0" err="1" smtClean="0"/>
              <a:t>TeV</a:t>
            </a:r>
            <a:r>
              <a:rPr lang="en-GB" b="1" dirty="0" smtClean="0"/>
              <a:t> </a:t>
            </a:r>
            <a:r>
              <a:rPr lang="en-GB" dirty="0" smtClean="0"/>
              <a:t>are </a:t>
            </a:r>
            <a:r>
              <a:rPr lang="en-GB" b="1" dirty="0" smtClean="0"/>
              <a:t>circular proton colliders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dirty="0" smtClean="0"/>
              <a:t>We will </a:t>
            </a:r>
            <a:r>
              <a:rPr lang="en-GB" b="1" dirty="0" smtClean="0"/>
              <a:t>learn</a:t>
            </a:r>
            <a:r>
              <a:rPr lang="en-GB" dirty="0" smtClean="0"/>
              <a:t> </a:t>
            </a:r>
            <a:r>
              <a:rPr lang="en-GB" b="1" dirty="0" smtClean="0"/>
              <a:t>from HL-LHC </a:t>
            </a:r>
            <a:r>
              <a:rPr lang="en-GB" dirty="0" smtClean="0"/>
              <a:t>as a preparation </a:t>
            </a:r>
            <a:r>
              <a:rPr lang="en-GB" b="1" dirty="0" smtClean="0"/>
              <a:t>for FCC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dirty="0" smtClean="0"/>
              <a:t>There are a </a:t>
            </a:r>
            <a:r>
              <a:rPr lang="en-GB" b="1" dirty="0" smtClean="0"/>
              <a:t>number of very interesting challenges </a:t>
            </a:r>
            <a:r>
              <a:rPr lang="en-GB" dirty="0" smtClean="0"/>
              <a:t>for the realisation of such collider, and scientists who are interested in such R&amp;D are </a:t>
            </a:r>
            <a:r>
              <a:rPr lang="en-GB" b="1" dirty="0" smtClean="0">
                <a:solidFill>
                  <a:srgbClr val="C00000"/>
                </a:solidFill>
              </a:rPr>
              <a:t>very welcome to join</a:t>
            </a:r>
            <a:r>
              <a:rPr lang="en-GB" dirty="0" smtClean="0"/>
              <a:t>!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9180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30407" y="4190036"/>
            <a:ext cx="2461091" cy="2667964"/>
            <a:chOff x="0" y="0"/>
            <a:chExt cx="3708129" cy="3977196"/>
          </a:xfrm>
        </p:grpSpPr>
        <p:pic>
          <p:nvPicPr>
            <p:cNvPr id="8" name="Picture 2" descr="Klempner auf weißem Hintergrund  Stockfoto - 846435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708128" cy="31322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Content Placeholder 4"/>
            <p:cNvSpPr txBox="1">
              <a:spLocks/>
            </p:cNvSpPr>
            <p:nvPr/>
          </p:nvSpPr>
          <p:spPr bwMode="auto">
            <a:xfrm>
              <a:off x="1" y="3128067"/>
              <a:ext cx="3708128" cy="849129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ffectLst/>
            <a:extLst/>
          </p:spPr>
          <p:txBody>
            <a:bodyPr vert="horz" wrap="square" lIns="92075" tIns="46038" rIns="92075" bIns="46038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Font typeface="Monotype Sorts" pitchFamily="2" charset="2"/>
                <a:buChar char="l"/>
                <a:defRPr sz="24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120000"/>
                <a:buChar char="•"/>
                <a:defRPr sz="2000">
                  <a:solidFill>
                    <a:schemeClr val="hlink"/>
                  </a:solidFill>
                  <a:latin typeface="+mn-lt"/>
                </a:defRPr>
              </a:lvl2pPr>
              <a:lvl3pPr marL="11430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65000"/>
                <a:buFont typeface="Monotype Sorts" pitchFamily="2" charset="2"/>
                <a:buChar char="u"/>
                <a:defRPr sz="2000">
                  <a:solidFill>
                    <a:schemeClr val="hlink"/>
                  </a:solidFill>
                  <a:latin typeface="+mn-lt"/>
                </a:defRPr>
              </a:lvl3pPr>
              <a:lvl4pPr marL="16002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65000"/>
                <a:buFont typeface="Monotype Sorts" pitchFamily="2" charset="2"/>
                <a:buChar char="u"/>
                <a:defRPr sz="20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65000"/>
                <a:buFont typeface="Monotype Sorts" pitchFamily="2" charset="2"/>
                <a:buChar char="u"/>
                <a:defRPr sz="20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65000"/>
                <a:buFont typeface="Monotype Sorts" pitchFamily="2" charset="2"/>
                <a:buChar char="u"/>
                <a:defRPr sz="20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65000"/>
                <a:buFont typeface="Monotype Sorts" pitchFamily="2" charset="2"/>
                <a:buChar char="u"/>
                <a:defRPr sz="20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65000"/>
                <a:buFont typeface="Monotype Sorts" pitchFamily="2" charset="2"/>
                <a:buChar char="u"/>
                <a:defRPr sz="20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65000"/>
                <a:buFont typeface="Monotype Sorts" pitchFamily="2" charset="2"/>
                <a:buChar char="u"/>
                <a:defRPr sz="20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 algn="ctr" eaLnBrk="1" hangingPunct="1">
                <a:spcBef>
                  <a:spcPct val="0"/>
                </a:spcBef>
                <a:buClrTx/>
                <a:buSzTx/>
                <a:buNone/>
              </a:pPr>
              <a:r>
                <a:rPr lang="en-GB" sz="1400" b="1" kern="0" dirty="0" smtClean="0">
                  <a:solidFill>
                    <a:srgbClr val="C00000"/>
                  </a:solidFill>
                  <a:cs typeface="Times New Roman" pitchFamily="18" charset="0"/>
                </a:rPr>
                <a:t>Plumber </a:t>
              </a:r>
              <a:r>
                <a:rPr lang="en-GB" sz="1400" b="1" kern="0" dirty="0" smtClean="0">
                  <a:solidFill>
                    <a:srgbClr val="C00000"/>
                  </a:solidFill>
                  <a:cs typeface="Times New Roman" pitchFamily="18" charset="0"/>
                </a:rPr>
                <a:t>visiting </a:t>
              </a:r>
              <a:r>
                <a:rPr lang="en-GB" sz="1400" b="1" kern="0" dirty="0" err="1" smtClean="0">
                  <a:solidFill>
                    <a:srgbClr val="C00000"/>
                  </a:solidFill>
                  <a:cs typeface="Times New Roman" pitchFamily="18" charset="0"/>
                </a:rPr>
                <a:t>Freudenstadt</a:t>
              </a:r>
              <a:endParaRPr lang="en-GB" sz="1400" b="1" kern="0" dirty="0">
                <a:solidFill>
                  <a:srgbClr val="C00000"/>
                </a:solidFill>
                <a:cs typeface="Times New Roman" pitchFamily="18" charset="0"/>
              </a:endParaRPr>
            </a:p>
          </p:txBody>
        </p:sp>
      </p:grpSp>
      <p:sp>
        <p:nvSpPr>
          <p:cNvPr id="6" name="Rectangle 5"/>
          <p:cNvSpPr/>
          <p:nvPr/>
        </p:nvSpPr>
        <p:spPr>
          <a:xfrm>
            <a:off x="1392820" y="291175"/>
            <a:ext cx="62271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7200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j-ea"/>
                <a:cs typeface="+mj-cs"/>
              </a:rPr>
              <a:t>Thanks for your attention</a:t>
            </a:r>
            <a:endParaRPr lang="en-GB" dirty="0"/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2939970" y="3964958"/>
            <a:ext cx="5637714" cy="1200329"/>
          </a:xfrm>
          <a:prstGeom prst="rect">
            <a:avLst/>
          </a:prstGeom>
          <a:solidFill>
            <a:schemeClr val="tx1"/>
          </a:solidFill>
          <a:ln w="19050">
            <a:solidFill>
              <a:schemeClr val="hlink"/>
            </a:solidFill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GB" sz="2000" dirty="0" smtClean="0">
                <a:solidFill>
                  <a:srgbClr val="000066"/>
                </a:solidFill>
                <a:latin typeface="Arial"/>
              </a:rPr>
              <a:t>Thanks a lot for slides from several colleagues, in particular </a:t>
            </a:r>
            <a:r>
              <a:rPr lang="en-GB" sz="2000" dirty="0" err="1" smtClean="0">
                <a:solidFill>
                  <a:srgbClr val="000066"/>
                </a:solidFill>
                <a:latin typeface="Arial"/>
              </a:rPr>
              <a:t>G.Arduini</a:t>
            </a:r>
            <a:r>
              <a:rPr lang="en-GB" sz="2000" dirty="0" smtClean="0">
                <a:solidFill>
                  <a:srgbClr val="000066"/>
                </a:solidFill>
                <a:latin typeface="Arial"/>
              </a:rPr>
              <a:t>, M.Lamont and J.Wenninger</a:t>
            </a:r>
            <a:endParaRPr lang="en-AU" sz="2000" dirty="0">
              <a:solidFill>
                <a:srgbClr val="000066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04575394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Literature</a:t>
            </a:r>
            <a:endParaRPr lang="en-GB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000" dirty="0"/>
              <a:t>The Physics of Particle Accelerators: An Introduction, Klaus </a:t>
            </a:r>
            <a:r>
              <a:rPr lang="en-GB" sz="2000" dirty="0" err="1"/>
              <a:t>Wille</a:t>
            </a:r>
            <a:r>
              <a:rPr lang="en-GB" sz="2000" dirty="0"/>
              <a:t>, </a:t>
            </a:r>
            <a:r>
              <a:rPr lang="en-GB" sz="2000" dirty="0" smtClean="0"/>
              <a:t>Oxford, 2000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000" dirty="0" smtClean="0"/>
              <a:t>Proceedings </a:t>
            </a:r>
            <a:r>
              <a:rPr lang="en-GB" sz="2000" dirty="0"/>
              <a:t>of CERN ACCELERATOR SCHOOL (CAS), Yellow Reports, </a:t>
            </a:r>
            <a:r>
              <a:rPr lang="en-GB" sz="2000" dirty="0" smtClean="0"/>
              <a:t>many topics, </a:t>
            </a:r>
            <a:r>
              <a:rPr lang="en-GB" sz="2000" dirty="0"/>
              <a:t>General Accelerator Physics, and topical schools on Vacuum, Superconductivity, Synchrotron Radiation, Cyclotrons, and others… http://cas.web.cern.ch/cas/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000" dirty="0"/>
              <a:t>5th General CERN Accelerator School, CERN 94-01, 26 January 1994, 2 Volumes, edited by </a:t>
            </a:r>
            <a:r>
              <a:rPr lang="en-GB" sz="2000" dirty="0" err="1"/>
              <a:t>S.Turner</a:t>
            </a:r>
            <a:endParaRPr lang="en-GB" sz="20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000" dirty="0" err="1"/>
              <a:t>A.Wolski</a:t>
            </a:r>
            <a:r>
              <a:rPr lang="en-GB" sz="2000" dirty="0"/>
              <a:t>, Beam Dynamics in High Energy Particle Accelerators, Imperial College Press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000" dirty="0" smtClean="0"/>
              <a:t>Superconducting </a:t>
            </a:r>
            <a:r>
              <a:rPr lang="en-GB" sz="2000" dirty="0"/>
              <a:t>Accelerator Magnets, </a:t>
            </a:r>
            <a:r>
              <a:rPr lang="en-GB" sz="2000" dirty="0" err="1"/>
              <a:t>K.H.Mess</a:t>
            </a:r>
            <a:r>
              <a:rPr lang="en-GB" sz="2000" dirty="0"/>
              <a:t> et al., </a:t>
            </a:r>
            <a:r>
              <a:rPr lang="en-GB" sz="2000" dirty="0" err="1"/>
              <a:t>WorldScientific</a:t>
            </a:r>
            <a:r>
              <a:rPr lang="en-GB" sz="2000" dirty="0"/>
              <a:t> 1996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000" dirty="0"/>
              <a:t>Handbook of Accelerator Physics and Engineering, </a:t>
            </a:r>
            <a:r>
              <a:rPr lang="en-GB" sz="2000" dirty="0" err="1"/>
              <a:t>A.W.Chao</a:t>
            </a:r>
            <a:r>
              <a:rPr lang="en-GB" sz="2000" dirty="0"/>
              <a:t> and </a:t>
            </a:r>
            <a:r>
              <a:rPr lang="en-GB" sz="2000" dirty="0" err="1"/>
              <a:t>M.Tigner</a:t>
            </a:r>
            <a:r>
              <a:rPr lang="en-GB" sz="2000" dirty="0"/>
              <a:t>, World Scientific, 1998 </a:t>
            </a:r>
            <a:endParaRPr lang="en-GB" sz="2000" dirty="0" smtClean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000" dirty="0" err="1" smtClean="0"/>
              <a:t>A.Sessler</a:t>
            </a:r>
            <a:r>
              <a:rPr lang="en-GB" sz="2000" dirty="0"/>
              <a:t>, </a:t>
            </a:r>
            <a:r>
              <a:rPr lang="en-GB" sz="2000" dirty="0" err="1"/>
              <a:t>E.Wilson</a:t>
            </a:r>
            <a:r>
              <a:rPr lang="en-GB" sz="2000" dirty="0"/>
              <a:t>: Engines of Discovery, World Scientific, </a:t>
            </a:r>
            <a:r>
              <a:rPr lang="en-GB" sz="2000" dirty="0" err="1"/>
              <a:t>Singapur</a:t>
            </a:r>
            <a:r>
              <a:rPr lang="en-GB" sz="2000" dirty="0"/>
              <a:t> 2007  </a:t>
            </a:r>
            <a:endParaRPr lang="en-GB" sz="2000" dirty="0" smtClean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000" dirty="0" smtClean="0"/>
              <a:t>Conferences and Workshops (EPAC</a:t>
            </a:r>
            <a:r>
              <a:rPr lang="en-GB" sz="2000" dirty="0"/>
              <a:t>, PAC, IPAC, …) – </a:t>
            </a:r>
            <a:r>
              <a:rPr lang="en-GB" sz="2000" dirty="0">
                <a:hlinkClick r:id="rId2"/>
              </a:rPr>
              <a:t>http://</a:t>
            </a:r>
            <a:r>
              <a:rPr lang="en-GB" sz="2000" dirty="0" smtClean="0">
                <a:hlinkClick r:id="rId2"/>
              </a:rPr>
              <a:t>www.jacow.org</a:t>
            </a:r>
            <a:endParaRPr lang="en-GB" sz="2000" dirty="0" smtClean="0"/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2000" dirty="0"/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741834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8382000" cy="783166"/>
          </a:xfrm>
        </p:spPr>
        <p:txBody>
          <a:bodyPr/>
          <a:lstStyle/>
          <a:p>
            <a:r>
              <a:rPr lang="de-CH" dirty="0" smtClean="0"/>
              <a:t>Comment: Screen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686800" cy="5584052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GB" sz="2000" dirty="0" smtClean="0">
                <a:solidFill>
                  <a:srgbClr val="000066"/>
                </a:solidFill>
                <a:latin typeface="Arial"/>
              </a:rPr>
              <a:t>Beam dump scintillating screen: Alumina doped </a:t>
            </a:r>
            <a:r>
              <a:rPr lang="en-GB" sz="2000" dirty="0">
                <a:solidFill>
                  <a:srgbClr val="000066"/>
                </a:solidFill>
                <a:latin typeface="Arial"/>
              </a:rPr>
              <a:t>with 0.5% chrome </a:t>
            </a:r>
            <a:r>
              <a:rPr lang="en-GB" sz="2000" dirty="0" err="1">
                <a:solidFill>
                  <a:srgbClr val="000066"/>
                </a:solidFill>
                <a:latin typeface="Arial"/>
              </a:rPr>
              <a:t>sesquioxide</a:t>
            </a:r>
            <a:r>
              <a:rPr lang="en-GB" sz="2000" dirty="0">
                <a:solidFill>
                  <a:srgbClr val="000066"/>
                </a:solidFill>
                <a:latin typeface="Arial"/>
              </a:rPr>
              <a:t> </a:t>
            </a:r>
            <a:r>
              <a:rPr lang="en-GB" sz="2000" dirty="0" smtClean="0">
                <a:solidFill>
                  <a:srgbClr val="000066"/>
                </a:solidFill>
                <a:latin typeface="Arial"/>
              </a:rPr>
              <a:t>and </a:t>
            </a:r>
            <a:r>
              <a:rPr lang="en-GB" sz="2000" dirty="0">
                <a:solidFill>
                  <a:srgbClr val="000066"/>
                </a:solidFill>
                <a:latin typeface="Arial"/>
              </a:rPr>
              <a:t>at room temperature two principal lines of  </a:t>
            </a:r>
            <a:r>
              <a:rPr lang="en-GB" sz="2000" dirty="0" smtClean="0">
                <a:solidFill>
                  <a:srgbClr val="000066"/>
                </a:solidFill>
                <a:latin typeface="Arial"/>
              </a:rPr>
              <a:t> luminescence </a:t>
            </a:r>
            <a:r>
              <a:rPr lang="en-GB" sz="2000" dirty="0">
                <a:solidFill>
                  <a:srgbClr val="000066"/>
                </a:solidFill>
                <a:latin typeface="Arial"/>
              </a:rPr>
              <a:t>at 692.9 and 694.3 nm are generated with a </a:t>
            </a:r>
            <a:r>
              <a:rPr lang="en-GB" sz="2000" dirty="0" smtClean="0">
                <a:solidFill>
                  <a:srgbClr val="000066"/>
                </a:solidFill>
                <a:latin typeface="Arial"/>
              </a:rPr>
              <a:t>decay </a:t>
            </a:r>
            <a:r>
              <a:rPr lang="en-GB" sz="2000" dirty="0">
                <a:solidFill>
                  <a:srgbClr val="000066"/>
                </a:solidFill>
                <a:latin typeface="Arial"/>
              </a:rPr>
              <a:t>time of </a:t>
            </a:r>
            <a:r>
              <a:rPr lang="en-GB" sz="2000" dirty="0" smtClean="0">
                <a:solidFill>
                  <a:srgbClr val="000066"/>
                </a:solidFill>
                <a:latin typeface="Arial"/>
              </a:rPr>
              <a:t>3.4 </a:t>
            </a:r>
            <a:r>
              <a:rPr lang="en-GB" sz="2000" dirty="0" err="1" smtClean="0">
                <a:solidFill>
                  <a:srgbClr val="000066"/>
                </a:solidFill>
                <a:latin typeface="Arial"/>
              </a:rPr>
              <a:t>ms</a:t>
            </a:r>
            <a:r>
              <a:rPr lang="en-GB" sz="2000" dirty="0" smtClean="0">
                <a:solidFill>
                  <a:srgbClr val="000066"/>
                </a:solidFill>
                <a:latin typeface="Arial"/>
              </a:rPr>
              <a:t>.</a:t>
            </a:r>
            <a:endParaRPr lang="en-GB" sz="2000" dirty="0">
              <a:solidFill>
                <a:srgbClr val="000066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2051" y="2095018"/>
            <a:ext cx="6071488" cy="4499943"/>
          </a:xfrm>
          <a:prstGeom prst="rect">
            <a:avLst/>
          </a:prstGeom>
          <a:ln>
            <a:solidFill>
              <a:srgbClr val="8E0000"/>
            </a:solidFill>
          </a:ln>
        </p:spPr>
      </p:pic>
    </p:spTree>
    <p:extLst>
      <p:ext uri="{BB962C8B-B14F-4D97-AF65-F5344CB8AC3E}">
        <p14:creationId xmlns:p14="http://schemas.microsoft.com/office/powerpoint/2010/main" val="405018334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8382000" cy="783166"/>
          </a:xfrm>
        </p:spPr>
        <p:txBody>
          <a:bodyPr/>
          <a:lstStyle/>
          <a:p>
            <a:r>
              <a:rPr lang="de-CH" dirty="0" smtClean="0"/>
              <a:t>Comment: Extraction kicker magnet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3324" y="949123"/>
            <a:ext cx="8406114" cy="5549328"/>
          </a:xfrm>
        </p:spPr>
        <p:txBody>
          <a:bodyPr/>
          <a:lstStyle/>
          <a:p>
            <a:pPr marL="0" indent="0">
              <a:lnSpc>
                <a:spcPct val="120000"/>
              </a:lnSpc>
              <a:buNone/>
            </a:pPr>
            <a:r>
              <a:rPr lang="en-GB" dirty="0" smtClean="0">
                <a:solidFill>
                  <a:srgbClr val="000066"/>
                </a:solidFill>
              </a:rPr>
              <a:t>Kicker magnet (LHC) : one turn for the current (low inductance), HV, field, kick </a:t>
            </a:r>
            <a:r>
              <a:rPr lang="en-GB" dirty="0">
                <a:solidFill>
                  <a:srgbClr val="000066"/>
                </a:solidFill>
              </a:rPr>
              <a:t>strength per magnet 0.428 </a:t>
            </a:r>
            <a:r>
              <a:rPr lang="en-GB" dirty="0" smtClean="0">
                <a:solidFill>
                  <a:srgbClr val="000066"/>
                </a:solidFill>
              </a:rPr>
              <a:t>Tm, length 1.4 m</a:t>
            </a:r>
            <a:endParaRPr lang="en-GB" dirty="0">
              <a:solidFill>
                <a:srgbClr val="000066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8396" y="2282762"/>
            <a:ext cx="7127207" cy="396732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080232" y="5880753"/>
            <a:ext cx="20553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00"/>
                </a:solidFill>
              </a:rPr>
              <a:t>L. DUCIMETIERE</a:t>
            </a:r>
            <a:endParaRPr lang="en-GB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51664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8382000" cy="783166"/>
          </a:xfrm>
        </p:spPr>
        <p:txBody>
          <a:bodyPr/>
          <a:lstStyle/>
          <a:p>
            <a:r>
              <a:rPr lang="de-CH" dirty="0" smtClean="0"/>
              <a:t>Comment: LHC Beam Screen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747" y="1551007"/>
            <a:ext cx="1655179" cy="1018573"/>
          </a:xfrm>
          <a:solidFill>
            <a:schemeClr val="bg1"/>
          </a:solidFill>
          <a:ln>
            <a:solidFill>
              <a:srgbClr val="000066"/>
            </a:solidFill>
          </a:ln>
        </p:spPr>
        <p:txBody>
          <a:bodyPr/>
          <a:lstStyle/>
          <a:p>
            <a:pPr marL="0" indent="0" algn="ctr">
              <a:lnSpc>
                <a:spcPct val="120000"/>
              </a:lnSpc>
              <a:buNone/>
            </a:pPr>
            <a:r>
              <a:rPr lang="en-GB" sz="1800" dirty="0" smtClean="0">
                <a:solidFill>
                  <a:srgbClr val="000066"/>
                </a:solidFill>
              </a:rPr>
              <a:t>Vacuum chamber  1.9 K (stainless steel)</a:t>
            </a:r>
            <a:endParaRPr lang="en-GB" sz="1800" dirty="0">
              <a:solidFill>
                <a:srgbClr val="000066"/>
              </a:solidFill>
            </a:endParaRPr>
          </a:p>
        </p:txBody>
      </p:sp>
      <p:pic>
        <p:nvPicPr>
          <p:cNvPr id="6" name="Picture 2" descr="https://mediastream.cern.ch/MediaArchive/Photo/Public/1997/9705015/9705015_04/9705015_04-A5-at-72-dp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6042" y="949123"/>
            <a:ext cx="3600450" cy="534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Straight Arrow Connector 13"/>
          <p:cNvCxnSpPr>
            <a:stCxn id="3" idx="3"/>
          </p:cNvCxnSpPr>
          <p:nvPr/>
        </p:nvCxnSpPr>
        <p:spPr>
          <a:xfrm>
            <a:off x="1770926" y="2060294"/>
            <a:ext cx="2511707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ontent Placeholder 2"/>
          <p:cNvSpPr txBox="1">
            <a:spLocks/>
          </p:cNvSpPr>
          <p:nvPr/>
        </p:nvSpPr>
        <p:spPr bwMode="auto">
          <a:xfrm>
            <a:off x="221848" y="3680751"/>
            <a:ext cx="1655179" cy="1018573"/>
          </a:xfrm>
          <a:prstGeom prst="rect">
            <a:avLst/>
          </a:prstGeom>
          <a:solidFill>
            <a:schemeClr val="bg1"/>
          </a:solidFill>
          <a:ln>
            <a:solidFill>
              <a:srgbClr val="000066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80000"/>
              <a:buFont typeface="Arial Unicode MS" pitchFamily="34" charset="-128"/>
              <a:buChar char="●"/>
              <a:defRPr sz="2400">
                <a:solidFill>
                  <a:srgbClr val="062F67"/>
                </a:solidFill>
                <a:latin typeface="+mn-lt"/>
                <a:ea typeface="+mn-ea"/>
                <a:cs typeface="+mn-cs"/>
              </a:defRPr>
            </a:lvl1pPr>
            <a:lvl2pPr marL="9144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2000">
                <a:solidFill>
                  <a:srgbClr val="00800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defRPr sz="2000">
                <a:solidFill>
                  <a:srgbClr val="6666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9pPr>
          </a:lstStyle>
          <a:p>
            <a:pPr marL="0" indent="0" algn="ctr">
              <a:lnSpc>
                <a:spcPct val="120000"/>
              </a:lnSpc>
              <a:buFont typeface="Arial Unicode MS" pitchFamily="34" charset="-128"/>
              <a:buNone/>
            </a:pPr>
            <a:r>
              <a:rPr lang="en-GB" sz="1800" kern="0" dirty="0" smtClean="0">
                <a:solidFill>
                  <a:srgbClr val="000066"/>
                </a:solidFill>
              </a:rPr>
              <a:t>Beam screen (stainless steel + copper)</a:t>
            </a:r>
            <a:endParaRPr lang="en-GB" sz="1800" kern="0" dirty="0">
              <a:solidFill>
                <a:srgbClr val="000066"/>
              </a:solidFill>
            </a:endParaRPr>
          </a:p>
        </p:txBody>
      </p:sp>
      <p:cxnSp>
        <p:nvCxnSpPr>
          <p:cNvPr id="18" name="Straight Arrow Connector 17"/>
          <p:cNvCxnSpPr>
            <a:stCxn id="17" idx="3"/>
          </p:cNvCxnSpPr>
          <p:nvPr/>
        </p:nvCxnSpPr>
        <p:spPr>
          <a:xfrm>
            <a:off x="1877027" y="4190038"/>
            <a:ext cx="2511707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ontent Placeholder 2"/>
          <p:cNvSpPr txBox="1">
            <a:spLocks/>
          </p:cNvSpPr>
          <p:nvPr/>
        </p:nvSpPr>
        <p:spPr bwMode="auto">
          <a:xfrm>
            <a:off x="7157013" y="3312291"/>
            <a:ext cx="1655179" cy="750424"/>
          </a:xfrm>
          <a:prstGeom prst="rect">
            <a:avLst/>
          </a:prstGeom>
          <a:solidFill>
            <a:schemeClr val="bg1"/>
          </a:solidFill>
          <a:ln>
            <a:solidFill>
              <a:srgbClr val="000066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80000"/>
              <a:buFont typeface="Arial Unicode MS" pitchFamily="34" charset="-128"/>
              <a:buChar char="●"/>
              <a:defRPr sz="2400">
                <a:solidFill>
                  <a:srgbClr val="062F67"/>
                </a:solidFill>
                <a:latin typeface="+mn-lt"/>
                <a:ea typeface="+mn-ea"/>
                <a:cs typeface="+mn-cs"/>
              </a:defRPr>
            </a:lvl1pPr>
            <a:lvl2pPr marL="9144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2000">
                <a:solidFill>
                  <a:srgbClr val="00800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defRPr sz="2000">
                <a:solidFill>
                  <a:srgbClr val="6666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9pPr>
          </a:lstStyle>
          <a:p>
            <a:pPr marL="0" indent="0" algn="ctr">
              <a:lnSpc>
                <a:spcPct val="120000"/>
              </a:lnSpc>
              <a:buFont typeface="Arial Unicode MS" pitchFamily="34" charset="-128"/>
              <a:buNone/>
            </a:pPr>
            <a:r>
              <a:rPr lang="en-GB" sz="1800" kern="0" dirty="0" smtClean="0">
                <a:solidFill>
                  <a:srgbClr val="000066"/>
                </a:solidFill>
              </a:rPr>
              <a:t>Helium tubes 4-40 K</a:t>
            </a:r>
            <a:endParaRPr lang="en-GB" sz="1800" kern="0" dirty="0">
              <a:solidFill>
                <a:srgbClr val="000066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4953000" y="3680751"/>
            <a:ext cx="2204013" cy="1157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839713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604265"/>
            <a:ext cx="9144001" cy="6031503"/>
          </a:xfrm>
          <a:prstGeom prst="rect">
            <a:avLst/>
          </a:prstGeom>
        </p:spPr>
      </p:pic>
      <p:sp>
        <p:nvSpPr>
          <p:cNvPr id="14" name="Oval 13"/>
          <p:cNvSpPr/>
          <p:nvPr/>
        </p:nvSpPr>
        <p:spPr bwMode="auto">
          <a:xfrm>
            <a:off x="2633617" y="2211898"/>
            <a:ext cx="3048000" cy="3049200"/>
          </a:xfrm>
          <a:prstGeom prst="ellipse">
            <a:avLst/>
          </a:prstGeom>
          <a:noFill/>
          <a:ln w="19050" cap="flat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6" name="Content Placeholder 4"/>
          <p:cNvSpPr txBox="1">
            <a:spLocks/>
          </p:cNvSpPr>
          <p:nvPr/>
        </p:nvSpPr>
        <p:spPr bwMode="auto">
          <a:xfrm>
            <a:off x="2524126" y="5578110"/>
            <a:ext cx="5029200" cy="682190"/>
          </a:xfrm>
          <a:prstGeom prst="rect">
            <a:avLst/>
          </a:prstGeom>
          <a:solidFill>
            <a:schemeClr val="tx1"/>
          </a:solidFill>
          <a:ln>
            <a:solidFill>
              <a:schemeClr val="accent1">
                <a:lumMod val="50000"/>
              </a:schemeClr>
            </a:solidFill>
          </a:ln>
          <a:effectLst/>
          <a:ex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20000"/>
              <a:buChar char="•"/>
              <a:defRPr sz="2000">
                <a:solidFill>
                  <a:schemeClr val="hlink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Monotype Sorts" pitchFamily="2" charset="2"/>
              <a:buChar char="u"/>
              <a:defRPr sz="2000">
                <a:solidFill>
                  <a:schemeClr val="hlink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Monotype Sorts" pitchFamily="2" charset="2"/>
              <a:buChar char="u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Monotype Sorts" pitchFamily="2" charset="2"/>
              <a:buChar char="u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Monotype Sorts" pitchFamily="2" charset="2"/>
              <a:buChar char="u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Monotype Sorts" pitchFamily="2" charset="2"/>
              <a:buChar char="u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Monotype Sorts" pitchFamily="2" charset="2"/>
              <a:buChar char="u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Monotype Sorts" pitchFamily="2" charset="2"/>
              <a:buChar char="u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lnSpc>
                <a:spcPts val="2200"/>
              </a:lnSpc>
              <a:spcBef>
                <a:spcPts val="0"/>
              </a:spcBef>
              <a:buNone/>
            </a:pPr>
            <a:r>
              <a:rPr lang="en-GB" kern="0" dirty="0">
                <a:solidFill>
                  <a:srgbClr val="000066"/>
                </a:solidFill>
              </a:rPr>
              <a:t>…building very long, exceptionally cold and extremely complex machines </a:t>
            </a:r>
            <a:r>
              <a:rPr lang="en-GB" kern="0" dirty="0" smtClean="0">
                <a:solidFill>
                  <a:srgbClr val="000066"/>
                </a:solidFill>
              </a:rPr>
              <a:t>…</a:t>
            </a:r>
            <a:endParaRPr lang="en-GB" kern="0" dirty="0">
              <a:solidFill>
                <a:srgbClr val="000066"/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5435873" y="0"/>
            <a:ext cx="3708129" cy="3977196"/>
            <a:chOff x="0" y="0"/>
            <a:chExt cx="3708129" cy="3977196"/>
          </a:xfrm>
        </p:grpSpPr>
        <p:pic>
          <p:nvPicPr>
            <p:cNvPr id="18" name="Picture 2" descr="Klempner auf weißem Hintergrund  Stockfoto - 846435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708128" cy="31322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Content Placeholder 4"/>
            <p:cNvSpPr txBox="1">
              <a:spLocks/>
            </p:cNvSpPr>
            <p:nvPr/>
          </p:nvSpPr>
          <p:spPr bwMode="auto">
            <a:xfrm>
              <a:off x="1" y="3128067"/>
              <a:ext cx="3708128" cy="849129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ffectLst/>
            <a:extLst/>
          </p:spPr>
          <p:txBody>
            <a:bodyPr vert="horz" wrap="square" lIns="92075" tIns="46038" rIns="92075" bIns="46038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Font typeface="Monotype Sorts" pitchFamily="2" charset="2"/>
                <a:buChar char="l"/>
                <a:defRPr sz="24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120000"/>
                <a:buChar char="•"/>
                <a:defRPr sz="2000">
                  <a:solidFill>
                    <a:schemeClr val="hlink"/>
                  </a:solidFill>
                  <a:latin typeface="+mn-lt"/>
                </a:defRPr>
              </a:lvl2pPr>
              <a:lvl3pPr marL="11430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65000"/>
                <a:buFont typeface="Monotype Sorts" pitchFamily="2" charset="2"/>
                <a:buChar char="u"/>
                <a:defRPr sz="2000">
                  <a:solidFill>
                    <a:schemeClr val="hlink"/>
                  </a:solidFill>
                  <a:latin typeface="+mn-lt"/>
                </a:defRPr>
              </a:lvl3pPr>
              <a:lvl4pPr marL="16002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65000"/>
                <a:buFont typeface="Monotype Sorts" pitchFamily="2" charset="2"/>
                <a:buChar char="u"/>
                <a:defRPr sz="20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65000"/>
                <a:buFont typeface="Monotype Sorts" pitchFamily="2" charset="2"/>
                <a:buChar char="u"/>
                <a:defRPr sz="20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65000"/>
                <a:buFont typeface="Monotype Sorts" pitchFamily="2" charset="2"/>
                <a:buChar char="u"/>
                <a:defRPr sz="20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65000"/>
                <a:buFont typeface="Monotype Sorts" pitchFamily="2" charset="2"/>
                <a:buChar char="u"/>
                <a:defRPr sz="20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65000"/>
                <a:buFont typeface="Monotype Sorts" pitchFamily="2" charset="2"/>
                <a:buChar char="u"/>
                <a:defRPr sz="20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65000"/>
                <a:buFont typeface="Monotype Sorts" pitchFamily="2" charset="2"/>
                <a:buChar char="u"/>
                <a:defRPr sz="20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 algn="ctr" eaLnBrk="1" hangingPunct="1">
                <a:buNone/>
              </a:pPr>
              <a:r>
                <a:rPr lang="en-GB" sz="2800" b="1" kern="0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Accelerator Physicist</a:t>
              </a:r>
            </a:p>
            <a:p>
              <a:pPr marL="0" indent="0" algn="r" eaLnBrk="1" hangingPunct="1">
                <a:spcBef>
                  <a:spcPct val="0"/>
                </a:spcBef>
                <a:buClrTx/>
                <a:buSzTx/>
                <a:buNone/>
              </a:pPr>
              <a:r>
                <a:rPr lang="en-GB" sz="1800" b="1" kern="0" dirty="0">
                  <a:solidFill>
                    <a:srgbClr val="C00000"/>
                  </a:solidFill>
                  <a:latin typeface="Lucida Calligraphy" pitchFamily="66" charset="0"/>
                  <a:cs typeface="Times New Roman" pitchFamily="18" charset="0"/>
                </a:rPr>
                <a:t>Plumber of the year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5922718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accelerator physics … and technology?</a:t>
            </a:r>
            <a:endParaRPr lang="en-GB" dirty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715110" y="770061"/>
            <a:ext cx="7959969" cy="882895"/>
          </a:xfrm>
          <a:prstGeom prst="rect">
            <a:avLst/>
          </a:prstGeom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20000"/>
              <a:buChar char="•"/>
              <a:defRPr sz="2000">
                <a:solidFill>
                  <a:schemeClr val="hlink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Monotype Sorts" pitchFamily="2" charset="2"/>
              <a:buChar char="u"/>
              <a:defRPr sz="2000">
                <a:solidFill>
                  <a:schemeClr val="hlink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Monotype Sorts" pitchFamily="2" charset="2"/>
              <a:buChar char="u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Monotype Sorts" pitchFamily="2" charset="2"/>
              <a:buChar char="u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Monotype Sorts" pitchFamily="2" charset="2"/>
              <a:buChar char="u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Monotype Sorts" pitchFamily="2" charset="2"/>
              <a:buChar char="u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Monotype Sorts" pitchFamily="2" charset="2"/>
              <a:buChar char="u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Monotype Sorts" pitchFamily="2" charset="2"/>
              <a:buChar char="u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buNone/>
            </a:pPr>
            <a:r>
              <a:rPr lang="en-GB" kern="0" dirty="0">
                <a:solidFill>
                  <a:srgbClr val="000066"/>
                </a:solidFill>
              </a:rPr>
              <a:t>The physics and engineering required to plan, develop, construct and operate particle accelerators</a:t>
            </a: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715109" y="1879988"/>
            <a:ext cx="7959968" cy="4720104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/>
          <a:lstStyle/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GB" b="0" dirty="0" smtClean="0">
                <a:solidFill>
                  <a:srgbClr val="990000"/>
                </a:solidFill>
                <a:latin typeface="Arial" charset="0"/>
              </a:rPr>
              <a:t>Electrodynamics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GB" b="0" dirty="0" smtClean="0">
                <a:solidFill>
                  <a:srgbClr val="990000"/>
                </a:solidFill>
                <a:latin typeface="Arial" charset="0"/>
              </a:rPr>
              <a:t>Relativity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GB" b="0" dirty="0" smtClean="0">
                <a:solidFill>
                  <a:srgbClr val="990000"/>
                </a:solidFill>
                <a:latin typeface="Arial" charset="0"/>
              </a:rPr>
              <a:t>Particle physics, nuclear physics and radiation physics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GB" b="0" dirty="0" smtClean="0">
                <a:solidFill>
                  <a:srgbClr val="990000"/>
                </a:solidFill>
                <a:latin typeface="Arial" charset="0"/>
              </a:rPr>
              <a:t>Thermodynamics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GB" b="0" dirty="0" smtClean="0">
                <a:solidFill>
                  <a:srgbClr val="990000"/>
                </a:solidFill>
                <a:latin typeface="Arial" charset="0"/>
              </a:rPr>
              <a:t>Mechanics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GB" b="0" dirty="0" smtClean="0">
                <a:solidFill>
                  <a:srgbClr val="990000"/>
                </a:solidFill>
                <a:latin typeface="Arial" charset="0"/>
              </a:rPr>
              <a:t>Quantum Mechanics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GB" b="0" dirty="0" smtClean="0">
                <a:solidFill>
                  <a:srgbClr val="990000"/>
                </a:solidFill>
                <a:latin typeface="Arial" charset="0"/>
              </a:rPr>
              <a:t>Physics of nonlinear systems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GB" b="0" dirty="0" smtClean="0">
                <a:solidFill>
                  <a:srgbClr val="990000"/>
                </a:solidFill>
                <a:latin typeface="Arial" charset="0"/>
              </a:rPr>
              <a:t>Material science, solid state physics and surface physics  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GB" b="0" dirty="0" smtClean="0">
                <a:solidFill>
                  <a:srgbClr val="990000"/>
                </a:solidFill>
                <a:latin typeface="Arial" charset="0"/>
              </a:rPr>
              <a:t>Vacuum physics</a:t>
            </a:r>
          </a:p>
          <a:p>
            <a:pPr marL="342900" indent="-342900" algn="l">
              <a:spcBef>
                <a:spcPct val="20000"/>
              </a:spcBef>
              <a:buFont typeface="Arial" pitchFamily="34" charset="0"/>
              <a:buChar char="•"/>
            </a:pPr>
            <a:r>
              <a:rPr lang="en-GB" b="0" dirty="0" smtClean="0">
                <a:solidFill>
                  <a:srgbClr val="990000"/>
                </a:solidFill>
                <a:latin typeface="Arial" charset="0"/>
              </a:rPr>
              <a:t>Plasma physics</a:t>
            </a:r>
            <a:r>
              <a:rPr lang="en-GB" dirty="0" smtClean="0">
                <a:solidFill>
                  <a:srgbClr val="990000"/>
                </a:solidFill>
                <a:latin typeface="Arial" charset="0"/>
              </a:rPr>
              <a:t> and laser physics</a:t>
            </a:r>
            <a:endParaRPr lang="en-GB" b="0" dirty="0" smtClean="0">
              <a:solidFill>
                <a:srgbClr val="990000"/>
              </a:solidFill>
              <a:latin typeface="Arial" charset="0"/>
            </a:endParaRPr>
          </a:p>
          <a:p>
            <a:pPr indent="-342900" algn="l">
              <a:lnSpc>
                <a:spcPts val="1300"/>
              </a:lnSpc>
              <a:spcBef>
                <a:spcPts val="0"/>
              </a:spcBef>
              <a:buFont typeface="Arial" pitchFamily="34" charset="0"/>
              <a:buChar char="•"/>
            </a:pPr>
            <a:endParaRPr lang="en-GB" b="0" dirty="0" smtClean="0">
              <a:solidFill>
                <a:srgbClr val="990000"/>
              </a:solidFill>
              <a:latin typeface="Arial" charset="0"/>
            </a:endParaRPr>
          </a:p>
          <a:p>
            <a:pPr marL="342900" indent="-342900" algn="l">
              <a:spcBef>
                <a:spcPct val="20000"/>
              </a:spcBef>
            </a:pPr>
            <a:r>
              <a:rPr lang="en-GB" b="0" dirty="0" smtClean="0">
                <a:solidFill>
                  <a:srgbClr val="990000"/>
                </a:solidFill>
                <a:latin typeface="Arial" charset="0"/>
              </a:rPr>
              <a:t>Plus: mechanical engineering, electrical engineering, computing science, metrology</a:t>
            </a:r>
            <a:r>
              <a:rPr lang="en-GB" dirty="0">
                <a:solidFill>
                  <a:srgbClr val="990000"/>
                </a:solidFill>
                <a:latin typeface="Arial" charset="0"/>
              </a:rPr>
              <a:t>, civil </a:t>
            </a:r>
            <a:r>
              <a:rPr lang="en-GB" dirty="0" smtClean="0">
                <a:solidFill>
                  <a:srgbClr val="990000"/>
                </a:solidFill>
                <a:latin typeface="Arial" charset="0"/>
              </a:rPr>
              <a:t>engineering</a:t>
            </a:r>
          </a:p>
          <a:p>
            <a:pPr marL="342900" indent="-342900" algn="l">
              <a:spcBef>
                <a:spcPct val="20000"/>
              </a:spcBef>
            </a:pPr>
            <a:endParaRPr lang="en-GB" dirty="0" smtClean="0">
              <a:solidFill>
                <a:srgbClr val="990000"/>
              </a:solidFill>
              <a:latin typeface="Arial" charset="0"/>
            </a:endParaRPr>
          </a:p>
          <a:p>
            <a:pPr marL="342900" indent="-342900" algn="l">
              <a:spcBef>
                <a:spcPct val="20000"/>
              </a:spcBef>
            </a:pPr>
            <a:r>
              <a:rPr lang="en-GB" b="0" dirty="0" smtClean="0">
                <a:solidFill>
                  <a:srgbClr val="990000"/>
                </a:solidFill>
                <a:latin typeface="Arial" charset="0"/>
              </a:rPr>
              <a:t>Plus: Management, reliability engineering and system engineering</a:t>
            </a:r>
            <a:endParaRPr lang="en-GB" b="0" dirty="0">
              <a:solidFill>
                <a:srgbClr val="990000"/>
              </a:solidFill>
              <a:latin typeface="Arial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6923817" y="1892796"/>
            <a:ext cx="1751260" cy="2371916"/>
            <a:chOff x="6923817" y="1892796"/>
            <a:chExt cx="1751260" cy="2371916"/>
          </a:xfrm>
        </p:grpSpPr>
        <p:pic>
          <p:nvPicPr>
            <p:cNvPr id="10" name="Picture 2" descr="Klempner auf weißem Hintergrund  Stockfoto - 846435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23817" y="1892796"/>
              <a:ext cx="1751260" cy="1479279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Content Placeholder 4"/>
            <p:cNvSpPr txBox="1">
              <a:spLocks/>
            </p:cNvSpPr>
            <p:nvPr/>
          </p:nvSpPr>
          <p:spPr bwMode="auto">
            <a:xfrm>
              <a:off x="6923817" y="3372075"/>
              <a:ext cx="1751260" cy="892637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>
              <a:solidFill>
                <a:srgbClr val="C00000"/>
              </a:solidFill>
            </a:ln>
            <a:effectLst/>
            <a:extLst/>
          </p:spPr>
          <p:txBody>
            <a:bodyPr vert="horz" wrap="square" lIns="92075" tIns="46038" rIns="92075" bIns="46038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Font typeface="Monotype Sorts" pitchFamily="2" charset="2"/>
                <a:buChar char="l"/>
                <a:defRPr sz="24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120000"/>
                <a:buChar char="•"/>
                <a:defRPr sz="2000">
                  <a:solidFill>
                    <a:schemeClr val="hlink"/>
                  </a:solidFill>
                  <a:latin typeface="+mn-lt"/>
                </a:defRPr>
              </a:lvl2pPr>
              <a:lvl3pPr marL="11430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65000"/>
                <a:buFont typeface="Monotype Sorts" pitchFamily="2" charset="2"/>
                <a:buChar char="u"/>
                <a:defRPr sz="2000">
                  <a:solidFill>
                    <a:schemeClr val="hlink"/>
                  </a:solidFill>
                  <a:latin typeface="+mn-lt"/>
                </a:defRPr>
              </a:lvl3pPr>
              <a:lvl4pPr marL="16002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65000"/>
                <a:buFont typeface="Monotype Sorts" pitchFamily="2" charset="2"/>
                <a:buChar char="u"/>
                <a:defRPr sz="20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65000"/>
                <a:buFont typeface="Monotype Sorts" pitchFamily="2" charset="2"/>
                <a:buChar char="u"/>
                <a:defRPr sz="20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65000"/>
                <a:buFont typeface="Monotype Sorts" pitchFamily="2" charset="2"/>
                <a:buChar char="u"/>
                <a:defRPr sz="20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65000"/>
                <a:buFont typeface="Monotype Sorts" pitchFamily="2" charset="2"/>
                <a:buChar char="u"/>
                <a:defRPr sz="20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65000"/>
                <a:buFont typeface="Monotype Sorts" pitchFamily="2" charset="2"/>
                <a:buChar char="u"/>
                <a:defRPr sz="20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65000"/>
                <a:buFont typeface="Monotype Sorts" pitchFamily="2" charset="2"/>
                <a:buChar char="u"/>
                <a:defRPr sz="20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 algn="ctr" eaLnBrk="1" hangingPunct="1">
                <a:buNone/>
              </a:pPr>
              <a:r>
                <a:rPr lang="en-GB" sz="1800" b="1" kern="0" dirty="0">
                  <a:latin typeface="Times New Roman" pitchFamily="18" charset="0"/>
                  <a:cs typeface="Times New Roman" pitchFamily="18" charset="0"/>
                </a:rPr>
                <a:t>What does he need to know?</a:t>
              </a:r>
            </a:p>
            <a:p>
              <a:pPr marL="0" indent="0" algn="ctr" eaLnBrk="1" hangingPunct="1">
                <a:buNone/>
              </a:pPr>
              <a:endParaRPr lang="en-GB" sz="1200" b="1" kern="0" dirty="0">
                <a:latin typeface="Lucida Calligraphy" pitchFamily="66" charset="0"/>
                <a:cs typeface="Times New Roman" pitchFamily="18" charset="0"/>
              </a:endParaRPr>
            </a:p>
          </p:txBody>
        </p:sp>
      </p:grpSp>
      <p:pic>
        <p:nvPicPr>
          <p:cNvPr id="1435650" name="Picture 2" descr="http://extras.mnginteractive.com/live/media/site200/2012/1017/20121017_022038_gm_albert_einstein_horiz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3819" y="1879990"/>
            <a:ext cx="1751259" cy="1492087"/>
          </a:xfrm>
          <a:prstGeom prst="rect">
            <a:avLst/>
          </a:prstGeom>
          <a:noFill/>
          <a:ln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ontent Placeholder 4"/>
          <p:cNvSpPr txBox="1">
            <a:spLocks/>
          </p:cNvSpPr>
          <p:nvPr/>
        </p:nvSpPr>
        <p:spPr bwMode="auto">
          <a:xfrm>
            <a:off x="6911562" y="3383844"/>
            <a:ext cx="1751260" cy="880869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solidFill>
              <a:srgbClr val="C00000"/>
            </a:solidFill>
          </a:ln>
          <a:effectLst/>
          <a:ex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20000"/>
              <a:buChar char="•"/>
              <a:defRPr sz="2000">
                <a:solidFill>
                  <a:schemeClr val="hlink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Monotype Sorts" pitchFamily="2" charset="2"/>
              <a:buChar char="u"/>
              <a:defRPr sz="2000">
                <a:solidFill>
                  <a:schemeClr val="hlink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Monotype Sorts" pitchFamily="2" charset="2"/>
              <a:buChar char="u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Monotype Sorts" pitchFamily="2" charset="2"/>
              <a:buChar char="u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Monotype Sorts" pitchFamily="2" charset="2"/>
              <a:buChar char="u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Monotype Sorts" pitchFamily="2" charset="2"/>
              <a:buChar char="u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Monotype Sorts" pitchFamily="2" charset="2"/>
              <a:buChar char="u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Monotype Sorts" pitchFamily="2" charset="2"/>
              <a:buChar char="u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 eaLnBrk="1" hangingPunct="1">
              <a:buNone/>
            </a:pPr>
            <a:r>
              <a:rPr lang="en-GB" sz="1800" kern="0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GB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fairly </a:t>
            </a:r>
            <a:r>
              <a:rPr lang="en-GB" sz="1800" kern="0" dirty="0">
                <a:latin typeface="Arial" panose="020B0604020202020204" pitchFamily="34" charset="0"/>
                <a:cs typeface="Arial" panose="020B0604020202020204" pitchFamily="34" charset="0"/>
              </a:rPr>
              <a:t>clever </a:t>
            </a:r>
            <a:r>
              <a:rPr lang="en-GB" sz="1800" kern="0" dirty="0" err="1">
                <a:latin typeface="Arial" panose="020B0604020202020204" pitchFamily="34" charset="0"/>
                <a:cs typeface="Arial" panose="020B0604020202020204" pitchFamily="34" charset="0"/>
              </a:rPr>
              <a:t>plummer</a:t>
            </a:r>
            <a:r>
              <a:rPr lang="en-GB" sz="1800" kern="0" dirty="0">
                <a:latin typeface="Arial" panose="020B0604020202020204" pitchFamily="34" charset="0"/>
                <a:cs typeface="Arial" panose="020B0604020202020204" pitchFamily="34" charset="0"/>
              </a:rPr>
              <a:t> is needed</a:t>
            </a:r>
            <a:endParaRPr lang="en-GB" sz="1200" kern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187610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35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7" grpId="0" animBg="1"/>
      <p:bldP spid="8" grpId="0" animBg="1"/>
      <p:bldP spid="1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1570" name="Rectangle 2"/>
          <p:cNvSpPr>
            <a:spLocks noGrp="1" noChangeArrowheads="1"/>
          </p:cNvSpPr>
          <p:nvPr>
            <p:ph type="title"/>
          </p:nvPr>
        </p:nvSpPr>
        <p:spPr>
          <a:xfrm>
            <a:off x="387352" y="2386893"/>
            <a:ext cx="8424863" cy="4067175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GB" sz="7200" dirty="0" smtClean="0">
                <a:solidFill>
                  <a:srgbClr val="000066"/>
                </a:solidFill>
              </a:rPr>
              <a:t>Acceleration and deflection of charged particles</a:t>
            </a:r>
            <a:r>
              <a:rPr lang="en-GB" sz="4800" dirty="0">
                <a:solidFill>
                  <a:srgbClr val="000066"/>
                </a:solidFill>
              </a:rPr>
              <a:t/>
            </a:r>
            <a:br>
              <a:rPr lang="en-GB" sz="4800" dirty="0">
                <a:solidFill>
                  <a:srgbClr val="000066"/>
                </a:solidFill>
              </a:rPr>
            </a:br>
            <a:r>
              <a:rPr lang="en-GB" sz="4800" dirty="0">
                <a:solidFill>
                  <a:srgbClr val="000066"/>
                </a:solidFill>
              </a:rPr>
              <a:t> </a:t>
            </a:r>
            <a:br>
              <a:rPr lang="en-GB" sz="4800" dirty="0">
                <a:solidFill>
                  <a:srgbClr val="000066"/>
                </a:solidFill>
              </a:rPr>
            </a:br>
            <a:r>
              <a:rPr lang="en-GB" sz="2400" dirty="0">
                <a:solidFill>
                  <a:srgbClr val="000066"/>
                </a:solidFill>
              </a:rPr>
              <a:t>H</a:t>
            </a:r>
            <a:r>
              <a:rPr lang="en-GB" sz="2400" dirty="0" smtClean="0">
                <a:solidFill>
                  <a:srgbClr val="000066"/>
                </a:solidFill>
              </a:rPr>
              <a:t>ow </a:t>
            </a:r>
            <a:r>
              <a:rPr lang="en-GB" sz="2400" dirty="0">
                <a:solidFill>
                  <a:srgbClr val="000066"/>
                </a:solidFill>
              </a:rPr>
              <a:t>to get to high energy</a:t>
            </a:r>
            <a:r>
              <a:rPr lang="en-GB" sz="2400" dirty="0" smtClean="0">
                <a:solidFill>
                  <a:srgbClr val="000066"/>
                </a:solidFill>
              </a:rPr>
              <a:t>?</a:t>
            </a:r>
            <a:br>
              <a:rPr lang="en-GB" sz="2400" dirty="0" smtClean="0">
                <a:solidFill>
                  <a:srgbClr val="000066"/>
                </a:solidFill>
              </a:rPr>
            </a:br>
            <a:r>
              <a:rPr lang="en-GB" sz="2400" dirty="0" smtClean="0">
                <a:solidFill>
                  <a:srgbClr val="000066"/>
                </a:solidFill>
              </a:rPr>
              <a:t>How to make many collisions (~10</a:t>
            </a:r>
            <a:r>
              <a:rPr lang="en-GB" sz="2400" baseline="30000" dirty="0" smtClean="0">
                <a:solidFill>
                  <a:srgbClr val="000066"/>
                </a:solidFill>
              </a:rPr>
              <a:t>9</a:t>
            </a:r>
            <a:r>
              <a:rPr lang="en-GB" sz="2400" dirty="0" smtClean="0">
                <a:solidFill>
                  <a:srgbClr val="000066"/>
                </a:solidFill>
              </a:rPr>
              <a:t>/s)? </a:t>
            </a:r>
            <a:r>
              <a:rPr lang="en-GB" sz="2400" dirty="0">
                <a:solidFill>
                  <a:srgbClr val="000066"/>
                </a:solidFill>
              </a:rPr>
              <a:t/>
            </a:r>
            <a:br>
              <a:rPr lang="en-GB" sz="2400" dirty="0">
                <a:solidFill>
                  <a:srgbClr val="000066"/>
                </a:solidFill>
              </a:rPr>
            </a:br>
            <a:r>
              <a:rPr lang="en-GB" sz="2400" dirty="0">
                <a:solidFill>
                  <a:srgbClr val="000066"/>
                </a:solidFill>
              </a:rPr>
              <a:t/>
            </a:r>
            <a:br>
              <a:rPr lang="en-GB" sz="2400" dirty="0">
                <a:solidFill>
                  <a:srgbClr val="000066"/>
                </a:solidFill>
              </a:rPr>
            </a:br>
            <a:endParaRPr lang="en-GB" sz="4800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041218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Lorentz </a:t>
            </a:r>
            <a:r>
              <a:rPr lang="de-DE" dirty="0"/>
              <a:t>Force</a:t>
            </a:r>
          </a:p>
        </p:txBody>
      </p:sp>
      <p:sp>
        <p:nvSpPr>
          <p:cNvPr id="281603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838200"/>
            <a:ext cx="8610600" cy="5181600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The force on a charged particle is proportional to the charge, the electric field, and the vector product of velocity and magnetic field:  </a:t>
            </a:r>
          </a:p>
          <a:p>
            <a:pPr marL="0" indent="0">
              <a:lnSpc>
                <a:spcPct val="80000"/>
              </a:lnSpc>
            </a:pPr>
            <a:endParaRPr lang="en-GB" dirty="0" smtClean="0"/>
          </a:p>
          <a:p>
            <a:pPr marL="0" indent="0"/>
            <a:endParaRPr lang="en-GB" dirty="0" smtClean="0"/>
          </a:p>
          <a:p>
            <a:pPr marL="0" indent="0">
              <a:lnSpc>
                <a:spcPct val="20000"/>
              </a:lnSpc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For an electron or proton the charge is:  </a:t>
            </a:r>
          </a:p>
          <a:p>
            <a:pPr marL="0" indent="0">
              <a:lnSpc>
                <a:spcPct val="0"/>
              </a:lnSpc>
            </a:pPr>
            <a:endParaRPr lang="en-GB" dirty="0" smtClean="0"/>
          </a:p>
          <a:p>
            <a:pPr marL="0" indent="0">
              <a:lnSpc>
                <a:spcPct val="70000"/>
              </a:lnSpc>
            </a:pPr>
            <a:endParaRPr lang="en-GB" dirty="0" smtClean="0"/>
          </a:p>
          <a:p>
            <a:pPr marL="0" indent="0"/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Acceleration (increase of energy) only by electrical fields – not by magnetic fields:  </a:t>
            </a:r>
          </a:p>
          <a:p>
            <a:pPr marL="0" indent="0"/>
            <a:endParaRPr lang="en-GB" dirty="0"/>
          </a:p>
        </p:txBody>
      </p:sp>
      <p:graphicFrame>
        <p:nvGraphicFramePr>
          <p:cNvPr id="28160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78525920"/>
              </p:ext>
            </p:extLst>
          </p:nvPr>
        </p:nvGraphicFramePr>
        <p:xfrm>
          <a:off x="2209800" y="3077881"/>
          <a:ext cx="2743200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6110" name="Equation" r:id="rId3" imgW="2743200" imgH="723600" progId="Equation.3">
                  <p:embed/>
                </p:oleObj>
              </mc:Choice>
              <mc:Fallback>
                <p:oleObj name="Equation" r:id="rId3" imgW="2743200" imgH="723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800" y="3077881"/>
                        <a:ext cx="2743200" cy="723900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1605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3218377"/>
              </p:ext>
            </p:extLst>
          </p:nvPr>
        </p:nvGraphicFramePr>
        <p:xfrm>
          <a:off x="2484440" y="1760537"/>
          <a:ext cx="1785937" cy="73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6111" name="Equation" r:id="rId5" imgW="1930320" imgH="736560" progId="Equation.3">
                  <p:embed/>
                </p:oleObj>
              </mc:Choice>
              <mc:Fallback>
                <p:oleObj name="Equation" r:id="rId5" imgW="1930320" imgH="7365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4440" y="1760537"/>
                        <a:ext cx="1785937" cy="736600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1606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2272098"/>
              </p:ext>
            </p:extLst>
          </p:nvPr>
        </p:nvGraphicFramePr>
        <p:xfrm>
          <a:off x="4637088" y="4632325"/>
          <a:ext cx="3759200" cy="167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6112" name="Equation" r:id="rId7" imgW="3759120" imgH="1676160" progId="Equation.3">
                  <p:embed/>
                </p:oleObj>
              </mc:Choice>
              <mc:Fallback>
                <p:oleObj name="Equation" r:id="rId7" imgW="3759120" imgH="16761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37088" y="4632325"/>
                        <a:ext cx="3759200" cy="1676400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1607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4160204"/>
              </p:ext>
            </p:extLst>
          </p:nvPr>
        </p:nvGraphicFramePr>
        <p:xfrm>
          <a:off x="1275586" y="4962525"/>
          <a:ext cx="15875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6113" name="Equation" r:id="rId9" imgW="1587240" imgH="685800" progId="Equation.3">
                  <p:embed/>
                </p:oleObj>
              </mc:Choice>
              <mc:Fallback>
                <p:oleObj name="Equation" r:id="rId9" imgW="1587240" imgH="685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5586" y="4962525"/>
                        <a:ext cx="1587500" cy="685800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9000315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249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Particle </a:t>
            </a:r>
            <a:r>
              <a:rPr lang="en-GB" dirty="0" smtClean="0"/>
              <a:t>acceleration</a:t>
            </a:r>
            <a:endParaRPr lang="en-GB" dirty="0"/>
          </a:p>
        </p:txBody>
      </p:sp>
      <p:graphicFrame>
        <p:nvGraphicFramePr>
          <p:cNvPr id="1002523" name="Object 27"/>
          <p:cNvGraphicFramePr>
            <a:graphicFrameLocks noGrp="1" noChangeAspect="1"/>
          </p:cNvGraphicFramePr>
          <p:nvPr>
            <p:ph idx="1"/>
            <p:extLst/>
          </p:nvPr>
        </p:nvGraphicFramePr>
        <p:xfrm>
          <a:off x="257177" y="1057277"/>
          <a:ext cx="1774825" cy="1152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6908" name="Equation" r:id="rId4" imgW="1485720" imgH="965160" progId="Equation.3">
                  <p:embed/>
                </p:oleObj>
              </mc:Choice>
              <mc:Fallback>
                <p:oleObj name="Equation" r:id="rId4" imgW="1485720" imgH="9651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7177" y="1057277"/>
                        <a:ext cx="1774825" cy="1152525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02500" name="Rectangle 4"/>
          <p:cNvSpPr>
            <a:spLocks noChangeArrowheads="1"/>
          </p:cNvSpPr>
          <p:nvPr/>
        </p:nvSpPr>
        <p:spPr bwMode="auto">
          <a:xfrm>
            <a:off x="5311304" y="1339852"/>
            <a:ext cx="3651723" cy="4759325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179388" lvl="1" algn="l" eaLnBrk="1" hangingPunct="1">
              <a:spcBef>
                <a:spcPct val="20000"/>
              </a:spcBef>
              <a:buClr>
                <a:srgbClr val="000066"/>
              </a:buClr>
              <a:buSzPct val="120000"/>
            </a:pPr>
            <a:endParaRPr lang="en-GB" sz="2000" dirty="0">
              <a:solidFill>
                <a:srgbClr val="000066"/>
              </a:solidFill>
              <a:latin typeface="Arial" pitchFamily="34" charset="0"/>
            </a:endParaRPr>
          </a:p>
          <a:p>
            <a:pPr marL="179388" lvl="1" algn="l" eaLnBrk="1" hangingPunct="1">
              <a:spcBef>
                <a:spcPct val="20000"/>
              </a:spcBef>
              <a:buClr>
                <a:srgbClr val="000066"/>
              </a:buClr>
              <a:buSzPct val="120000"/>
            </a:pPr>
            <a:r>
              <a:rPr lang="en-GB" sz="2000" dirty="0">
                <a:solidFill>
                  <a:srgbClr val="000066"/>
                </a:solidFill>
                <a:latin typeface="Arial" pitchFamily="34" charset="0"/>
              </a:rPr>
              <a:t>Acceleration of elementary particles to high energy in an electrical field,  </a:t>
            </a:r>
            <a:r>
              <a:rPr lang="en-GB" sz="2000" dirty="0" smtClean="0">
                <a:solidFill>
                  <a:srgbClr val="000066"/>
                </a:solidFill>
                <a:latin typeface="Arial" pitchFamily="34" charset="0"/>
              </a:rPr>
              <a:t>                  e.g</a:t>
            </a:r>
            <a:r>
              <a:rPr lang="en-GB" sz="2000" dirty="0">
                <a:solidFill>
                  <a:srgbClr val="000066"/>
                </a:solidFill>
                <a:latin typeface="Arial" pitchFamily="34" charset="0"/>
              </a:rPr>
              <a:t>. 1 GeV =&gt; 1 GV</a:t>
            </a:r>
          </a:p>
          <a:p>
            <a:pPr marL="625475" lvl="2" indent="-266700" algn="l" eaLnBrk="1" hangingPunct="1">
              <a:lnSpc>
                <a:spcPct val="70000"/>
              </a:lnSpc>
              <a:spcBef>
                <a:spcPct val="20000"/>
              </a:spcBef>
              <a:buClr>
                <a:srgbClr val="000066"/>
              </a:buClr>
              <a:buSzPct val="65000"/>
            </a:pPr>
            <a:endParaRPr lang="en-GB" sz="2000" dirty="0">
              <a:solidFill>
                <a:srgbClr val="000066"/>
              </a:solidFill>
              <a:latin typeface="Arial" pitchFamily="34" charset="0"/>
            </a:endParaRPr>
          </a:p>
          <a:p>
            <a:pPr marL="625475" lvl="2" indent="-266700" algn="l" eaLnBrk="1" hangingPunct="1">
              <a:lnSpc>
                <a:spcPct val="70000"/>
              </a:lnSpc>
              <a:spcBef>
                <a:spcPct val="20000"/>
              </a:spcBef>
              <a:buClr>
                <a:srgbClr val="000066"/>
              </a:buClr>
              <a:buSzPct val="65000"/>
            </a:pPr>
            <a:r>
              <a:rPr lang="en-GB" sz="2000" dirty="0">
                <a:solidFill>
                  <a:srgbClr val="000066"/>
                </a:solidFill>
                <a:latin typeface="Arial" pitchFamily="34" charset="0"/>
              </a:rPr>
              <a:t> </a:t>
            </a:r>
          </a:p>
          <a:p>
            <a:pPr marL="625475" lvl="2" indent="-266700" algn="l" eaLnBrk="1" hangingPunct="1">
              <a:spcBef>
                <a:spcPct val="20000"/>
              </a:spcBef>
              <a:buClr>
                <a:srgbClr val="000066"/>
              </a:buClr>
              <a:buSzPct val="70000"/>
              <a:buFont typeface="Wingdings" pitchFamily="2" charset="2"/>
              <a:buChar char="§"/>
            </a:pPr>
            <a:r>
              <a:rPr lang="en-GB" sz="2000" dirty="0">
                <a:solidFill>
                  <a:srgbClr val="000066"/>
                </a:solidFill>
                <a:latin typeface="Arial" pitchFamily="34" charset="0"/>
              </a:rPr>
              <a:t>N</a:t>
            </a:r>
            <a:r>
              <a:rPr lang="en-GB" sz="2000" dirty="0" smtClean="0">
                <a:solidFill>
                  <a:srgbClr val="000066"/>
                </a:solidFill>
                <a:latin typeface="Arial" pitchFamily="34" charset="0"/>
              </a:rPr>
              <a:t>o </a:t>
            </a:r>
            <a:r>
              <a:rPr lang="en-GB" sz="2000" dirty="0">
                <a:solidFill>
                  <a:srgbClr val="000066"/>
                </a:solidFill>
                <a:latin typeface="Arial" pitchFamily="34" charset="0"/>
              </a:rPr>
              <a:t>constant electrical field above some Million Volt (break down) </a:t>
            </a:r>
            <a:endParaRPr lang="en-GB" sz="2000" dirty="0" smtClean="0">
              <a:solidFill>
                <a:srgbClr val="000066"/>
              </a:solidFill>
              <a:latin typeface="Arial" pitchFamily="34" charset="0"/>
            </a:endParaRPr>
          </a:p>
          <a:p>
            <a:pPr marL="625475" lvl="2" indent="-266700" algn="l" eaLnBrk="1" hangingPunct="1">
              <a:spcBef>
                <a:spcPct val="20000"/>
              </a:spcBef>
              <a:buClr>
                <a:srgbClr val="000066"/>
              </a:buClr>
              <a:buSzPct val="70000"/>
              <a:buFont typeface="Wingdings" pitchFamily="2" charset="2"/>
              <a:buChar char="§"/>
            </a:pPr>
            <a:endParaRPr lang="en-GB" sz="2000" dirty="0">
              <a:solidFill>
                <a:srgbClr val="000066"/>
              </a:solidFill>
              <a:latin typeface="Arial" pitchFamily="34" charset="0"/>
            </a:endParaRPr>
          </a:p>
          <a:p>
            <a:pPr marL="358775" lvl="2" algn="l" eaLnBrk="1" hangingPunct="1">
              <a:spcBef>
                <a:spcPct val="20000"/>
              </a:spcBef>
              <a:buClr>
                <a:srgbClr val="000066"/>
              </a:buClr>
              <a:buSzPct val="70000"/>
            </a:pPr>
            <a:r>
              <a:rPr lang="en-GB" sz="2000" dirty="0" smtClean="0">
                <a:solidFill>
                  <a:srgbClr val="000066"/>
                </a:solidFill>
                <a:latin typeface="Arial" pitchFamily="34" charset="0"/>
              </a:rPr>
              <a:t>=&gt; Use of time </a:t>
            </a:r>
            <a:r>
              <a:rPr lang="en-GB" sz="2000" dirty="0">
                <a:solidFill>
                  <a:srgbClr val="000066"/>
                </a:solidFill>
                <a:latin typeface="Arial" pitchFamily="34" charset="0"/>
              </a:rPr>
              <a:t>dependent electrical field </a:t>
            </a:r>
            <a:r>
              <a:rPr lang="en-GB" sz="2000" dirty="0" smtClean="0">
                <a:solidFill>
                  <a:srgbClr val="000066"/>
                </a:solidFill>
                <a:latin typeface="Arial" pitchFamily="34" charset="0"/>
              </a:rPr>
              <a:t> </a:t>
            </a:r>
            <a:endParaRPr lang="en-GB" sz="2000" dirty="0">
              <a:solidFill>
                <a:srgbClr val="000066"/>
              </a:solidFill>
              <a:latin typeface="Arial" pitchFamily="34" charset="0"/>
            </a:endParaRPr>
          </a:p>
        </p:txBody>
      </p:sp>
      <p:sp>
        <p:nvSpPr>
          <p:cNvPr id="1002505" name="Rectangle 9"/>
          <p:cNvSpPr>
            <a:spLocks noChangeArrowheads="1"/>
          </p:cNvSpPr>
          <p:nvPr/>
        </p:nvSpPr>
        <p:spPr bwMode="auto">
          <a:xfrm>
            <a:off x="3225800" y="4010025"/>
            <a:ext cx="82550" cy="1600200"/>
          </a:xfrm>
          <a:prstGeom prst="rect">
            <a:avLst/>
          </a:prstGeom>
          <a:solidFill>
            <a:srgbClr val="66CCFF"/>
          </a:solidFill>
          <a:ln w="9525">
            <a:solidFill>
              <a:srgbClr val="C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>
              <a:solidFill>
                <a:srgbClr val="000066"/>
              </a:solidFill>
            </a:endParaRPr>
          </a:p>
        </p:txBody>
      </p:sp>
      <p:sp>
        <p:nvSpPr>
          <p:cNvPr id="1002506" name="Line 10"/>
          <p:cNvSpPr>
            <a:spLocks noChangeShapeType="1"/>
          </p:cNvSpPr>
          <p:nvPr/>
        </p:nvSpPr>
        <p:spPr bwMode="auto">
          <a:xfrm>
            <a:off x="1416050" y="5686425"/>
            <a:ext cx="1816100" cy="0"/>
          </a:xfrm>
          <a:prstGeom prst="line">
            <a:avLst/>
          </a:prstGeom>
          <a:noFill/>
          <a:ln w="12700">
            <a:solidFill>
              <a:srgbClr val="C0000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solidFill>
                <a:srgbClr val="000066"/>
              </a:solidFill>
            </a:endParaRPr>
          </a:p>
        </p:txBody>
      </p:sp>
      <p:sp>
        <p:nvSpPr>
          <p:cNvPr id="1002507" name="Line 11"/>
          <p:cNvSpPr>
            <a:spLocks noChangeShapeType="1"/>
          </p:cNvSpPr>
          <p:nvPr/>
        </p:nvSpPr>
        <p:spPr bwMode="auto">
          <a:xfrm flipH="1">
            <a:off x="171450" y="4848225"/>
            <a:ext cx="1238250" cy="0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solidFill>
                <a:srgbClr val="000066"/>
              </a:solidFill>
            </a:endParaRPr>
          </a:p>
        </p:txBody>
      </p:sp>
      <p:sp>
        <p:nvSpPr>
          <p:cNvPr id="1002508" name="Line 12"/>
          <p:cNvSpPr>
            <a:spLocks noChangeShapeType="1"/>
          </p:cNvSpPr>
          <p:nvPr/>
        </p:nvSpPr>
        <p:spPr bwMode="auto">
          <a:xfrm flipV="1">
            <a:off x="171450" y="3705225"/>
            <a:ext cx="0" cy="1143000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solidFill>
                <a:srgbClr val="000066"/>
              </a:solidFill>
            </a:endParaRPr>
          </a:p>
        </p:txBody>
      </p:sp>
      <p:sp>
        <p:nvSpPr>
          <p:cNvPr id="1002509" name="Line 13"/>
          <p:cNvSpPr>
            <a:spLocks noChangeShapeType="1"/>
          </p:cNvSpPr>
          <p:nvPr/>
        </p:nvSpPr>
        <p:spPr bwMode="auto">
          <a:xfrm flipV="1">
            <a:off x="171450" y="3705225"/>
            <a:ext cx="1981200" cy="0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solidFill>
                <a:srgbClr val="000066"/>
              </a:solidFill>
            </a:endParaRPr>
          </a:p>
        </p:txBody>
      </p:sp>
      <p:sp>
        <p:nvSpPr>
          <p:cNvPr id="1002510" name="Line 14"/>
          <p:cNvSpPr>
            <a:spLocks noChangeShapeType="1"/>
          </p:cNvSpPr>
          <p:nvPr/>
        </p:nvSpPr>
        <p:spPr bwMode="auto">
          <a:xfrm>
            <a:off x="3308350" y="4848225"/>
            <a:ext cx="742950" cy="0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solidFill>
                <a:srgbClr val="000066"/>
              </a:solidFill>
            </a:endParaRPr>
          </a:p>
        </p:txBody>
      </p:sp>
      <p:sp>
        <p:nvSpPr>
          <p:cNvPr id="1002511" name="Line 15"/>
          <p:cNvSpPr>
            <a:spLocks noChangeShapeType="1"/>
          </p:cNvSpPr>
          <p:nvPr/>
        </p:nvSpPr>
        <p:spPr bwMode="auto">
          <a:xfrm flipV="1">
            <a:off x="4051300" y="3705225"/>
            <a:ext cx="0" cy="1143000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solidFill>
                <a:srgbClr val="000066"/>
              </a:solidFill>
            </a:endParaRPr>
          </a:p>
        </p:txBody>
      </p:sp>
      <p:sp>
        <p:nvSpPr>
          <p:cNvPr id="1002512" name="Line 16"/>
          <p:cNvSpPr>
            <a:spLocks noChangeShapeType="1"/>
          </p:cNvSpPr>
          <p:nvPr/>
        </p:nvSpPr>
        <p:spPr bwMode="auto">
          <a:xfrm flipH="1">
            <a:off x="2482850" y="3705225"/>
            <a:ext cx="1568450" cy="0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solidFill>
                <a:srgbClr val="000066"/>
              </a:solidFill>
            </a:endParaRPr>
          </a:p>
        </p:txBody>
      </p:sp>
      <p:sp>
        <p:nvSpPr>
          <p:cNvPr id="1002513" name="Rectangle 17"/>
          <p:cNvSpPr>
            <a:spLocks noChangeArrowheads="1"/>
          </p:cNvSpPr>
          <p:nvPr/>
        </p:nvSpPr>
        <p:spPr bwMode="auto">
          <a:xfrm>
            <a:off x="2152650" y="3457575"/>
            <a:ext cx="82550" cy="457200"/>
          </a:xfrm>
          <a:prstGeom prst="rect">
            <a:avLst/>
          </a:prstGeom>
          <a:solidFill>
            <a:srgbClr val="C00000"/>
          </a:solidFill>
          <a:ln w="9525">
            <a:solidFill>
              <a:srgbClr val="C00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eaLnBrk="1" hangingPunct="1"/>
            <a:endParaRPr lang="en-GB" sz="2400">
              <a:solidFill>
                <a:srgbClr val="000066"/>
              </a:solidFill>
              <a:latin typeface="Arial" pitchFamily="34" charset="0"/>
            </a:endParaRPr>
          </a:p>
        </p:txBody>
      </p:sp>
      <p:sp>
        <p:nvSpPr>
          <p:cNvPr id="1002514" name="Rectangle 18"/>
          <p:cNvSpPr>
            <a:spLocks noChangeArrowheads="1"/>
          </p:cNvSpPr>
          <p:nvPr/>
        </p:nvSpPr>
        <p:spPr bwMode="auto">
          <a:xfrm>
            <a:off x="2400300" y="3381375"/>
            <a:ext cx="82550" cy="685800"/>
          </a:xfrm>
          <a:prstGeom prst="rect">
            <a:avLst/>
          </a:prstGeom>
          <a:solidFill>
            <a:schemeClr val="tx1"/>
          </a:solidFill>
          <a:ln w="9525">
            <a:solidFill>
              <a:srgbClr val="C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/>
            <a:endParaRPr lang="en-GB" sz="2400">
              <a:solidFill>
                <a:srgbClr val="000066"/>
              </a:solidFill>
              <a:latin typeface="Arial" pitchFamily="34" charset="0"/>
            </a:endParaRPr>
          </a:p>
        </p:txBody>
      </p:sp>
      <p:sp>
        <p:nvSpPr>
          <p:cNvPr id="1002515" name="Rectangle 19"/>
          <p:cNvSpPr>
            <a:spLocks noChangeArrowheads="1"/>
          </p:cNvSpPr>
          <p:nvPr/>
        </p:nvSpPr>
        <p:spPr bwMode="auto">
          <a:xfrm>
            <a:off x="1327150" y="4010025"/>
            <a:ext cx="82550" cy="1600200"/>
          </a:xfrm>
          <a:prstGeom prst="rect">
            <a:avLst/>
          </a:prstGeom>
          <a:solidFill>
            <a:srgbClr val="66CCFF"/>
          </a:solidFill>
          <a:ln w="9525">
            <a:solidFill>
              <a:srgbClr val="C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>
              <a:solidFill>
                <a:srgbClr val="000066"/>
              </a:solidFill>
            </a:endParaRPr>
          </a:p>
        </p:txBody>
      </p:sp>
      <p:sp>
        <p:nvSpPr>
          <p:cNvPr id="1002516" name="Line 20"/>
          <p:cNvSpPr>
            <a:spLocks noChangeShapeType="1"/>
          </p:cNvSpPr>
          <p:nvPr/>
        </p:nvSpPr>
        <p:spPr bwMode="auto">
          <a:xfrm>
            <a:off x="1822450" y="4848225"/>
            <a:ext cx="1238250" cy="0"/>
          </a:xfrm>
          <a:prstGeom prst="line">
            <a:avLst/>
          </a:prstGeom>
          <a:noFill/>
          <a:ln w="19050">
            <a:solidFill>
              <a:srgbClr val="C0000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solidFill>
                <a:srgbClr val="000066"/>
              </a:solidFill>
            </a:endParaRPr>
          </a:p>
        </p:txBody>
      </p:sp>
      <p:sp>
        <p:nvSpPr>
          <p:cNvPr id="1002517" name="Line 21"/>
          <p:cNvSpPr>
            <a:spLocks noChangeShapeType="1"/>
          </p:cNvSpPr>
          <p:nvPr/>
        </p:nvSpPr>
        <p:spPr bwMode="auto">
          <a:xfrm>
            <a:off x="1657350" y="4848225"/>
            <a:ext cx="1403350" cy="0"/>
          </a:xfrm>
          <a:prstGeom prst="line">
            <a:avLst/>
          </a:prstGeom>
          <a:noFill/>
          <a:ln w="19050">
            <a:solidFill>
              <a:srgbClr val="C0000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solidFill>
                <a:srgbClr val="000066"/>
              </a:solidFill>
            </a:endParaRPr>
          </a:p>
        </p:txBody>
      </p:sp>
      <p:grpSp>
        <p:nvGrpSpPr>
          <p:cNvPr id="1002518" name="Group 22"/>
          <p:cNvGrpSpPr>
            <a:grpSpLocks/>
          </p:cNvGrpSpPr>
          <p:nvPr/>
        </p:nvGrpSpPr>
        <p:grpSpPr bwMode="auto">
          <a:xfrm>
            <a:off x="1441450" y="4738688"/>
            <a:ext cx="228600" cy="228600"/>
            <a:chOff x="2784" y="96"/>
            <a:chExt cx="816" cy="768"/>
          </a:xfrm>
        </p:grpSpPr>
        <p:sp>
          <p:nvSpPr>
            <p:cNvPr id="1002519" name="Oval 23"/>
            <p:cNvSpPr>
              <a:spLocks noChangeArrowheads="1"/>
            </p:cNvSpPr>
            <p:nvPr/>
          </p:nvSpPr>
          <p:spPr bwMode="auto">
            <a:xfrm>
              <a:off x="2784" y="96"/>
              <a:ext cx="816" cy="768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rgbClr val="C00000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>
                <a:solidFill>
                  <a:srgbClr val="000066"/>
                </a:solidFill>
              </a:endParaRPr>
            </a:p>
          </p:txBody>
        </p:sp>
        <p:sp>
          <p:nvSpPr>
            <p:cNvPr id="1002520" name="Line 24"/>
            <p:cNvSpPr>
              <a:spLocks noChangeShapeType="1"/>
            </p:cNvSpPr>
            <p:nvPr/>
          </p:nvSpPr>
          <p:spPr bwMode="auto">
            <a:xfrm>
              <a:off x="2928" y="480"/>
              <a:ext cx="528" cy="0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>
                <a:solidFill>
                  <a:srgbClr val="000066"/>
                </a:solidFill>
              </a:endParaRPr>
            </a:p>
          </p:txBody>
        </p:sp>
        <p:sp>
          <p:nvSpPr>
            <p:cNvPr id="1002521" name="Line 25"/>
            <p:cNvSpPr>
              <a:spLocks noChangeShapeType="1"/>
            </p:cNvSpPr>
            <p:nvPr/>
          </p:nvSpPr>
          <p:spPr bwMode="auto">
            <a:xfrm>
              <a:off x="3202" y="192"/>
              <a:ext cx="0" cy="576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>
                <a:solidFill>
                  <a:srgbClr val="000066"/>
                </a:solidFill>
              </a:endParaRPr>
            </a:p>
          </p:txBody>
        </p:sp>
      </p:grpSp>
      <p:sp>
        <p:nvSpPr>
          <p:cNvPr id="1002522" name="Text Box 26"/>
          <p:cNvSpPr txBox="1">
            <a:spLocks noChangeArrowheads="1"/>
          </p:cNvSpPr>
          <p:nvPr/>
        </p:nvSpPr>
        <p:spPr bwMode="auto">
          <a:xfrm>
            <a:off x="1454152" y="5902327"/>
            <a:ext cx="1800225" cy="650875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1" hangingPunct="1"/>
            <a:r>
              <a:rPr lang="en-GB" smtClean="0">
                <a:solidFill>
                  <a:srgbClr val="000066"/>
                </a:solidFill>
                <a:latin typeface="Arial" pitchFamily="34" charset="0"/>
              </a:rPr>
              <a:t>1 MeV requires U = 1 MV</a:t>
            </a:r>
            <a:endParaRPr lang="en-GB">
              <a:solidFill>
                <a:srgbClr val="000066"/>
              </a:solidFill>
              <a:latin typeface="Arial" pitchFamily="34" charset="0"/>
            </a:endParaRPr>
          </a:p>
        </p:txBody>
      </p:sp>
      <p:graphicFrame>
        <p:nvGraphicFramePr>
          <p:cNvPr id="1002524" name="Object 28"/>
          <p:cNvGraphicFramePr>
            <a:graphicFrameLocks noChangeAspect="1"/>
          </p:cNvGraphicFramePr>
          <p:nvPr>
            <p:extLst/>
          </p:nvPr>
        </p:nvGraphicFramePr>
        <p:xfrm>
          <a:off x="261938" y="2474913"/>
          <a:ext cx="4883150" cy="823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6909" name="Equation" r:id="rId6" imgW="4063680" imgH="685800" progId="Equation.3">
                  <p:embed/>
                </p:oleObj>
              </mc:Choice>
              <mc:Fallback>
                <p:oleObj name="Equation" r:id="rId6" imgW="4063680" imgH="685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1938" y="2474913"/>
                        <a:ext cx="4883150" cy="823912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596323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2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2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25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025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25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025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250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6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 accelerate a particle to </a:t>
            </a:r>
            <a:r>
              <a:rPr lang="en-GB" dirty="0" smtClean="0"/>
              <a:t>very </a:t>
            </a:r>
            <a:r>
              <a:rPr lang="en-GB" dirty="0" err="1" smtClean="0"/>
              <a:t>very</a:t>
            </a:r>
            <a:r>
              <a:rPr lang="en-GB" dirty="0" smtClean="0"/>
              <a:t> high </a:t>
            </a:r>
            <a:r>
              <a:rPr lang="en-GB" dirty="0"/>
              <a:t>energy … </a:t>
            </a:r>
          </a:p>
        </p:txBody>
      </p:sp>
      <p:pic>
        <p:nvPicPr>
          <p:cNvPr id="911371" name="MOVIE_HammerWerfer.wmv">
            <a:hlinkClick r:id="" action="ppaction://media"/>
          </p:cNvPr>
          <p:cNvPicPr>
            <a:picLocks noGrp="1" noRot="1" noChangeAspect="1" noChangeArrowheads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/>
          <a:srcRect/>
          <a:stretch>
            <a:fillRect/>
          </a:stretch>
        </p:blipFill>
        <p:spPr>
          <a:xfrm>
            <a:off x="1476375" y="827088"/>
            <a:ext cx="6491288" cy="4868862"/>
          </a:xfrm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11373" name="Rectangle 13"/>
          <p:cNvSpPr>
            <a:spLocks noGrp="1" noChangeArrowheads="1"/>
          </p:cNvSpPr>
          <p:nvPr>
            <p:ph type="body" idx="4294967295"/>
          </p:nvPr>
        </p:nvSpPr>
        <p:spPr>
          <a:xfrm>
            <a:off x="609600" y="5897565"/>
            <a:ext cx="8534400" cy="655637"/>
          </a:xfrm>
        </p:spPr>
        <p:txBody>
          <a:bodyPr/>
          <a:lstStyle/>
          <a:p>
            <a:pPr marL="0" indent="0" algn="ctr">
              <a:buNone/>
            </a:pPr>
            <a:r>
              <a:rPr lang="en-GB" dirty="0"/>
              <a:t>Particle energy about </a:t>
            </a:r>
            <a:r>
              <a:rPr lang="en-GB" dirty="0" smtClean="0"/>
              <a:t>2*10</a:t>
            </a:r>
            <a:r>
              <a:rPr lang="en-GB" baseline="30000" dirty="0" smtClean="0"/>
              <a:t>10</a:t>
            </a:r>
            <a:r>
              <a:rPr lang="en-GB" dirty="0" smtClean="0"/>
              <a:t> </a:t>
            </a:r>
            <a:r>
              <a:rPr lang="en-GB" dirty="0" err="1" smtClean="0"/>
              <a:t>TeV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5599675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113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113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91137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11371"/>
                  </p:tgtEl>
                </p:cond>
              </p:nextCondLst>
            </p:seq>
            <p:vide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11371"/>
                </p:tgtEl>
              </p:cMediaNode>
            </p:video>
          </p:childTnLst>
        </p:cTn>
      </p:par>
    </p:tnLst>
    <p:bldLst>
      <p:bldP spid="91137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230" name="Line 6"/>
          <p:cNvSpPr>
            <a:spLocks noChangeShapeType="1"/>
          </p:cNvSpPr>
          <p:nvPr/>
        </p:nvSpPr>
        <p:spPr bwMode="auto">
          <a:xfrm flipV="1">
            <a:off x="3073401" y="1838325"/>
            <a:ext cx="1238250" cy="819150"/>
          </a:xfrm>
          <a:prstGeom prst="line">
            <a:avLst/>
          </a:prstGeom>
          <a:noFill/>
          <a:ln w="12700">
            <a:solidFill>
              <a:srgbClr val="00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de-DE">
              <a:solidFill>
                <a:srgbClr val="FFFFFF"/>
              </a:solidFill>
            </a:endParaRPr>
          </a:p>
        </p:txBody>
      </p:sp>
      <p:sp>
        <p:nvSpPr>
          <p:cNvPr id="436231" name="Line 7"/>
          <p:cNvSpPr>
            <a:spLocks noChangeShapeType="1"/>
          </p:cNvSpPr>
          <p:nvPr/>
        </p:nvSpPr>
        <p:spPr bwMode="auto">
          <a:xfrm flipV="1">
            <a:off x="3257551" y="2058988"/>
            <a:ext cx="1289050" cy="838200"/>
          </a:xfrm>
          <a:prstGeom prst="line">
            <a:avLst/>
          </a:prstGeom>
          <a:noFill/>
          <a:ln w="12700">
            <a:solidFill>
              <a:srgbClr val="00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de-DE">
              <a:solidFill>
                <a:srgbClr val="FFFFFF"/>
              </a:solidFill>
            </a:endParaRPr>
          </a:p>
        </p:txBody>
      </p:sp>
      <p:sp>
        <p:nvSpPr>
          <p:cNvPr id="436232" name="Line 8"/>
          <p:cNvSpPr>
            <a:spLocks noChangeShapeType="1"/>
          </p:cNvSpPr>
          <p:nvPr/>
        </p:nvSpPr>
        <p:spPr bwMode="auto">
          <a:xfrm flipV="1">
            <a:off x="3187703" y="2825752"/>
            <a:ext cx="1528763" cy="919163"/>
          </a:xfrm>
          <a:prstGeom prst="line">
            <a:avLst/>
          </a:prstGeom>
          <a:noFill/>
          <a:ln w="12700">
            <a:solidFill>
              <a:srgbClr val="00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de-DE">
              <a:solidFill>
                <a:srgbClr val="FFFFFF"/>
              </a:solidFill>
            </a:endParaRPr>
          </a:p>
        </p:txBody>
      </p:sp>
      <p:sp>
        <p:nvSpPr>
          <p:cNvPr id="436233" name="Oval 9"/>
          <p:cNvSpPr>
            <a:spLocks noChangeArrowheads="1"/>
          </p:cNvSpPr>
          <p:nvPr/>
        </p:nvSpPr>
        <p:spPr bwMode="auto">
          <a:xfrm rot="1132289">
            <a:off x="852490" y="2254252"/>
            <a:ext cx="2619375" cy="2284413"/>
          </a:xfrm>
          <a:prstGeom prst="ellipse">
            <a:avLst/>
          </a:prstGeom>
          <a:solidFill>
            <a:srgbClr val="1701BD"/>
          </a:solidFill>
          <a:ln w="28575">
            <a:solidFill>
              <a:srgbClr val="0000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>
              <a:solidFill>
                <a:srgbClr val="FFFFFF"/>
              </a:solidFill>
            </a:endParaRPr>
          </a:p>
        </p:txBody>
      </p:sp>
      <p:sp>
        <p:nvSpPr>
          <p:cNvPr id="436234" name="Line 10"/>
          <p:cNvSpPr>
            <a:spLocks noChangeShapeType="1"/>
          </p:cNvSpPr>
          <p:nvPr/>
        </p:nvSpPr>
        <p:spPr bwMode="auto">
          <a:xfrm flipV="1">
            <a:off x="1268413" y="1579563"/>
            <a:ext cx="1557338" cy="920750"/>
          </a:xfrm>
          <a:prstGeom prst="line">
            <a:avLst/>
          </a:prstGeom>
          <a:noFill/>
          <a:ln w="28575">
            <a:solidFill>
              <a:srgbClr val="00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de-DE">
              <a:solidFill>
                <a:srgbClr val="FFFFFF"/>
              </a:solidFill>
            </a:endParaRPr>
          </a:p>
        </p:txBody>
      </p:sp>
      <p:sp>
        <p:nvSpPr>
          <p:cNvPr id="436235" name="Line 11"/>
          <p:cNvSpPr>
            <a:spLocks noChangeShapeType="1"/>
          </p:cNvSpPr>
          <p:nvPr/>
        </p:nvSpPr>
        <p:spPr bwMode="auto">
          <a:xfrm flipV="1">
            <a:off x="2303463" y="1498600"/>
            <a:ext cx="1150938" cy="744538"/>
          </a:xfrm>
          <a:prstGeom prst="line">
            <a:avLst/>
          </a:prstGeom>
          <a:noFill/>
          <a:ln w="12700">
            <a:solidFill>
              <a:srgbClr val="00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de-DE">
              <a:solidFill>
                <a:srgbClr val="FFFFFF"/>
              </a:solidFill>
            </a:endParaRPr>
          </a:p>
        </p:txBody>
      </p:sp>
      <p:sp>
        <p:nvSpPr>
          <p:cNvPr id="436236" name="Line 12"/>
          <p:cNvSpPr>
            <a:spLocks noChangeShapeType="1"/>
          </p:cNvSpPr>
          <p:nvPr/>
        </p:nvSpPr>
        <p:spPr bwMode="auto">
          <a:xfrm flipV="1">
            <a:off x="2571751" y="1547813"/>
            <a:ext cx="1208088" cy="776288"/>
          </a:xfrm>
          <a:prstGeom prst="line">
            <a:avLst/>
          </a:prstGeom>
          <a:noFill/>
          <a:ln w="12700">
            <a:solidFill>
              <a:srgbClr val="00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de-DE">
              <a:solidFill>
                <a:srgbClr val="FFFFFF"/>
              </a:solidFill>
            </a:endParaRPr>
          </a:p>
        </p:txBody>
      </p:sp>
      <p:sp>
        <p:nvSpPr>
          <p:cNvPr id="436237" name="Line 13"/>
          <p:cNvSpPr>
            <a:spLocks noChangeShapeType="1"/>
          </p:cNvSpPr>
          <p:nvPr/>
        </p:nvSpPr>
        <p:spPr bwMode="auto">
          <a:xfrm flipV="1">
            <a:off x="2044703" y="1495427"/>
            <a:ext cx="1173163" cy="739775"/>
          </a:xfrm>
          <a:prstGeom prst="line">
            <a:avLst/>
          </a:prstGeom>
          <a:noFill/>
          <a:ln w="12700">
            <a:solidFill>
              <a:srgbClr val="00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de-DE">
              <a:solidFill>
                <a:srgbClr val="FFFFFF"/>
              </a:solidFill>
            </a:endParaRPr>
          </a:p>
        </p:txBody>
      </p:sp>
      <p:sp>
        <p:nvSpPr>
          <p:cNvPr id="436238" name="Line 14"/>
          <p:cNvSpPr>
            <a:spLocks noChangeShapeType="1"/>
          </p:cNvSpPr>
          <p:nvPr/>
        </p:nvSpPr>
        <p:spPr bwMode="auto">
          <a:xfrm flipV="1">
            <a:off x="2806701" y="1644650"/>
            <a:ext cx="1206500" cy="795338"/>
          </a:xfrm>
          <a:prstGeom prst="line">
            <a:avLst/>
          </a:prstGeom>
          <a:noFill/>
          <a:ln w="12700">
            <a:solidFill>
              <a:srgbClr val="00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de-DE">
              <a:solidFill>
                <a:srgbClr val="FFFFFF"/>
              </a:solidFill>
            </a:endParaRPr>
          </a:p>
        </p:txBody>
      </p:sp>
      <p:sp>
        <p:nvSpPr>
          <p:cNvPr id="436239" name="Line 15"/>
          <p:cNvSpPr>
            <a:spLocks noChangeShapeType="1"/>
          </p:cNvSpPr>
          <p:nvPr/>
        </p:nvSpPr>
        <p:spPr bwMode="auto">
          <a:xfrm flipV="1">
            <a:off x="785815" y="3503615"/>
            <a:ext cx="1216025" cy="779463"/>
          </a:xfrm>
          <a:prstGeom prst="line">
            <a:avLst/>
          </a:prstGeom>
          <a:noFill/>
          <a:ln w="12700">
            <a:solidFill>
              <a:srgbClr val="00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de-DE">
              <a:solidFill>
                <a:srgbClr val="FFFFFF"/>
              </a:solidFill>
            </a:endParaRPr>
          </a:p>
        </p:txBody>
      </p:sp>
      <p:sp>
        <p:nvSpPr>
          <p:cNvPr id="436240" name="Line 16"/>
          <p:cNvSpPr>
            <a:spLocks noChangeShapeType="1"/>
          </p:cNvSpPr>
          <p:nvPr/>
        </p:nvSpPr>
        <p:spPr bwMode="auto">
          <a:xfrm flipV="1">
            <a:off x="1223965" y="3656013"/>
            <a:ext cx="1152525" cy="742950"/>
          </a:xfrm>
          <a:prstGeom prst="line">
            <a:avLst/>
          </a:prstGeom>
          <a:noFill/>
          <a:ln w="12700">
            <a:solidFill>
              <a:srgbClr val="00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de-DE">
              <a:solidFill>
                <a:srgbClr val="FFFFFF"/>
              </a:solidFill>
            </a:endParaRPr>
          </a:p>
        </p:txBody>
      </p:sp>
      <p:sp>
        <p:nvSpPr>
          <p:cNvPr id="436242" name="Freeform 18"/>
          <p:cNvSpPr>
            <a:spLocks/>
          </p:cNvSpPr>
          <p:nvPr/>
        </p:nvSpPr>
        <p:spPr bwMode="auto">
          <a:xfrm>
            <a:off x="540383" y="2773908"/>
            <a:ext cx="2223886" cy="1852069"/>
          </a:xfrm>
          <a:custGeom>
            <a:avLst/>
            <a:gdLst>
              <a:gd name="T0" fmla="*/ 821 w 1477"/>
              <a:gd name="T1" fmla="*/ 130 h 1204"/>
              <a:gd name="T2" fmla="*/ 1061 w 1477"/>
              <a:gd name="T3" fmla="*/ 2 h 1204"/>
              <a:gd name="T4" fmla="*/ 1289 w 1477"/>
              <a:gd name="T5" fmla="*/ 115 h 1204"/>
              <a:gd name="T6" fmla="*/ 1416 w 1477"/>
              <a:gd name="T7" fmla="*/ 264 h 1204"/>
              <a:gd name="T8" fmla="*/ 1459 w 1477"/>
              <a:gd name="T9" fmla="*/ 434 h 1204"/>
              <a:gd name="T10" fmla="*/ 1308 w 1477"/>
              <a:gd name="T11" fmla="*/ 600 h 1204"/>
              <a:gd name="T12" fmla="*/ 555 w 1477"/>
              <a:gd name="T13" fmla="*/ 1111 h 1204"/>
              <a:gd name="T14" fmla="*/ 459 w 1477"/>
              <a:gd name="T15" fmla="*/ 1159 h 1204"/>
              <a:gd name="T16" fmla="*/ 513 w 1477"/>
              <a:gd name="T17" fmla="*/ 1143 h 1204"/>
              <a:gd name="T18" fmla="*/ 583 w 1477"/>
              <a:gd name="T19" fmla="*/ 1087 h 1204"/>
              <a:gd name="T20" fmla="*/ 617 w 1477"/>
              <a:gd name="T21" fmla="*/ 1031 h 1204"/>
              <a:gd name="T22" fmla="*/ 645 w 1477"/>
              <a:gd name="T23" fmla="*/ 965 h 1204"/>
              <a:gd name="T24" fmla="*/ 641 w 1477"/>
              <a:gd name="T25" fmla="*/ 884 h 1204"/>
              <a:gd name="T26" fmla="*/ 637 w 1477"/>
              <a:gd name="T27" fmla="*/ 827 h 1204"/>
              <a:gd name="T28" fmla="*/ 567 w 1477"/>
              <a:gd name="T29" fmla="*/ 725 h 1204"/>
              <a:gd name="T30" fmla="*/ 497 w 1477"/>
              <a:gd name="T31" fmla="*/ 665 h 1204"/>
              <a:gd name="T32" fmla="*/ 353 w 1477"/>
              <a:gd name="T33" fmla="*/ 613 h 1204"/>
              <a:gd name="T34" fmla="*/ 78 w 1477"/>
              <a:gd name="T35" fmla="*/ 642 h 1204"/>
              <a:gd name="T36" fmla="*/ 821 w 1477"/>
              <a:gd name="T37" fmla="*/ 130 h 1204"/>
              <a:gd name="connsiteX0" fmla="*/ 5123 w 9477"/>
              <a:gd name="connsiteY0" fmla="*/ 1064 h 9685"/>
              <a:gd name="connsiteX1" fmla="*/ 6747 w 9477"/>
              <a:gd name="connsiteY1" fmla="*/ 1 h 9685"/>
              <a:gd name="connsiteX2" fmla="*/ 8291 w 9477"/>
              <a:gd name="connsiteY2" fmla="*/ 939 h 9685"/>
              <a:gd name="connsiteX3" fmla="*/ 9151 w 9477"/>
              <a:gd name="connsiteY3" fmla="*/ 2177 h 9685"/>
              <a:gd name="connsiteX4" fmla="*/ 9442 w 9477"/>
              <a:gd name="connsiteY4" fmla="*/ 3399 h 9685"/>
              <a:gd name="connsiteX5" fmla="*/ 8420 w 9477"/>
              <a:gd name="connsiteY5" fmla="*/ 4967 h 9685"/>
              <a:gd name="connsiteX6" fmla="*/ 3322 w 9477"/>
              <a:gd name="connsiteY6" fmla="*/ 9212 h 9685"/>
              <a:gd name="connsiteX7" fmla="*/ 2672 w 9477"/>
              <a:gd name="connsiteY7" fmla="*/ 9610 h 9685"/>
              <a:gd name="connsiteX8" fmla="*/ 3037 w 9477"/>
              <a:gd name="connsiteY8" fmla="*/ 9477 h 9685"/>
              <a:gd name="connsiteX9" fmla="*/ 3511 w 9477"/>
              <a:gd name="connsiteY9" fmla="*/ 9012 h 9685"/>
              <a:gd name="connsiteX10" fmla="*/ 3741 w 9477"/>
              <a:gd name="connsiteY10" fmla="*/ 8547 h 9685"/>
              <a:gd name="connsiteX11" fmla="*/ 3931 w 9477"/>
              <a:gd name="connsiteY11" fmla="*/ 7999 h 9685"/>
              <a:gd name="connsiteX12" fmla="*/ 3904 w 9477"/>
              <a:gd name="connsiteY12" fmla="*/ 7326 h 9685"/>
              <a:gd name="connsiteX13" fmla="*/ 3877 w 9477"/>
              <a:gd name="connsiteY13" fmla="*/ 6853 h 9685"/>
              <a:gd name="connsiteX14" fmla="*/ 3403 w 9477"/>
              <a:gd name="connsiteY14" fmla="*/ 6006 h 9685"/>
              <a:gd name="connsiteX15" fmla="*/ 2929 w 9477"/>
              <a:gd name="connsiteY15" fmla="*/ 5507 h 9685"/>
              <a:gd name="connsiteX16" fmla="*/ 1954 w 9477"/>
              <a:gd name="connsiteY16" fmla="*/ 5075 h 9685"/>
              <a:gd name="connsiteX17" fmla="*/ 92 w 9477"/>
              <a:gd name="connsiteY17" fmla="*/ 5316 h 9685"/>
              <a:gd name="connsiteX18" fmla="*/ 5123 w 9477"/>
              <a:gd name="connsiteY18" fmla="*/ 1064 h 9685"/>
              <a:gd name="connsiteX0" fmla="*/ 5406 w 10005"/>
              <a:gd name="connsiteY0" fmla="*/ 1099 h 10000"/>
              <a:gd name="connsiteX1" fmla="*/ 7119 w 10005"/>
              <a:gd name="connsiteY1" fmla="*/ 1 h 10000"/>
              <a:gd name="connsiteX2" fmla="*/ 8749 w 10005"/>
              <a:gd name="connsiteY2" fmla="*/ 970 h 10000"/>
              <a:gd name="connsiteX3" fmla="*/ 9689 w 10005"/>
              <a:gd name="connsiteY3" fmla="*/ 2209 h 10000"/>
              <a:gd name="connsiteX4" fmla="*/ 9963 w 10005"/>
              <a:gd name="connsiteY4" fmla="*/ 3510 h 10000"/>
              <a:gd name="connsiteX5" fmla="*/ 8885 w 10005"/>
              <a:gd name="connsiteY5" fmla="*/ 5129 h 10000"/>
              <a:gd name="connsiteX6" fmla="*/ 3505 w 10005"/>
              <a:gd name="connsiteY6" fmla="*/ 9512 h 10000"/>
              <a:gd name="connsiteX7" fmla="*/ 2819 w 10005"/>
              <a:gd name="connsiteY7" fmla="*/ 9923 h 10000"/>
              <a:gd name="connsiteX8" fmla="*/ 3205 w 10005"/>
              <a:gd name="connsiteY8" fmla="*/ 9785 h 10000"/>
              <a:gd name="connsiteX9" fmla="*/ 3705 w 10005"/>
              <a:gd name="connsiteY9" fmla="*/ 9305 h 10000"/>
              <a:gd name="connsiteX10" fmla="*/ 3947 w 10005"/>
              <a:gd name="connsiteY10" fmla="*/ 8825 h 10000"/>
              <a:gd name="connsiteX11" fmla="*/ 4148 w 10005"/>
              <a:gd name="connsiteY11" fmla="*/ 8259 h 10000"/>
              <a:gd name="connsiteX12" fmla="*/ 4119 w 10005"/>
              <a:gd name="connsiteY12" fmla="*/ 7564 h 10000"/>
              <a:gd name="connsiteX13" fmla="*/ 4091 w 10005"/>
              <a:gd name="connsiteY13" fmla="*/ 7076 h 10000"/>
              <a:gd name="connsiteX14" fmla="*/ 3591 w 10005"/>
              <a:gd name="connsiteY14" fmla="*/ 6201 h 10000"/>
              <a:gd name="connsiteX15" fmla="*/ 3091 w 10005"/>
              <a:gd name="connsiteY15" fmla="*/ 5686 h 10000"/>
              <a:gd name="connsiteX16" fmla="*/ 2062 w 10005"/>
              <a:gd name="connsiteY16" fmla="*/ 5240 h 10000"/>
              <a:gd name="connsiteX17" fmla="*/ 97 w 10005"/>
              <a:gd name="connsiteY17" fmla="*/ 5489 h 10000"/>
              <a:gd name="connsiteX18" fmla="*/ 5406 w 10005"/>
              <a:gd name="connsiteY18" fmla="*/ 1099 h 10000"/>
              <a:gd name="connsiteX0" fmla="*/ 5406 w 10008"/>
              <a:gd name="connsiteY0" fmla="*/ 1104 h 10005"/>
              <a:gd name="connsiteX1" fmla="*/ 7119 w 10008"/>
              <a:gd name="connsiteY1" fmla="*/ 6 h 10005"/>
              <a:gd name="connsiteX2" fmla="*/ 8602 w 10008"/>
              <a:gd name="connsiteY2" fmla="*/ 720 h 10005"/>
              <a:gd name="connsiteX3" fmla="*/ 9689 w 10008"/>
              <a:gd name="connsiteY3" fmla="*/ 2214 h 10005"/>
              <a:gd name="connsiteX4" fmla="*/ 9963 w 10008"/>
              <a:gd name="connsiteY4" fmla="*/ 3515 h 10005"/>
              <a:gd name="connsiteX5" fmla="*/ 8885 w 10008"/>
              <a:gd name="connsiteY5" fmla="*/ 5134 h 10005"/>
              <a:gd name="connsiteX6" fmla="*/ 3505 w 10008"/>
              <a:gd name="connsiteY6" fmla="*/ 9517 h 10005"/>
              <a:gd name="connsiteX7" fmla="*/ 2819 w 10008"/>
              <a:gd name="connsiteY7" fmla="*/ 9928 h 10005"/>
              <a:gd name="connsiteX8" fmla="*/ 3205 w 10008"/>
              <a:gd name="connsiteY8" fmla="*/ 9790 h 10005"/>
              <a:gd name="connsiteX9" fmla="*/ 3705 w 10008"/>
              <a:gd name="connsiteY9" fmla="*/ 9310 h 10005"/>
              <a:gd name="connsiteX10" fmla="*/ 3947 w 10008"/>
              <a:gd name="connsiteY10" fmla="*/ 8830 h 10005"/>
              <a:gd name="connsiteX11" fmla="*/ 4148 w 10008"/>
              <a:gd name="connsiteY11" fmla="*/ 8264 h 10005"/>
              <a:gd name="connsiteX12" fmla="*/ 4119 w 10008"/>
              <a:gd name="connsiteY12" fmla="*/ 7569 h 10005"/>
              <a:gd name="connsiteX13" fmla="*/ 4091 w 10008"/>
              <a:gd name="connsiteY13" fmla="*/ 7081 h 10005"/>
              <a:gd name="connsiteX14" fmla="*/ 3591 w 10008"/>
              <a:gd name="connsiteY14" fmla="*/ 6206 h 10005"/>
              <a:gd name="connsiteX15" fmla="*/ 3091 w 10008"/>
              <a:gd name="connsiteY15" fmla="*/ 5691 h 10005"/>
              <a:gd name="connsiteX16" fmla="*/ 2062 w 10008"/>
              <a:gd name="connsiteY16" fmla="*/ 5245 h 10005"/>
              <a:gd name="connsiteX17" fmla="*/ 97 w 10008"/>
              <a:gd name="connsiteY17" fmla="*/ 5494 h 10005"/>
              <a:gd name="connsiteX18" fmla="*/ 5406 w 10008"/>
              <a:gd name="connsiteY18" fmla="*/ 1104 h 10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0008" h="10005">
                <a:moveTo>
                  <a:pt x="5406" y="1104"/>
                </a:moveTo>
                <a:cubicBezTo>
                  <a:pt x="6577" y="186"/>
                  <a:pt x="6586" y="70"/>
                  <a:pt x="7119" y="6"/>
                </a:cubicBezTo>
                <a:cubicBezTo>
                  <a:pt x="7652" y="-58"/>
                  <a:pt x="8174" y="352"/>
                  <a:pt x="8602" y="720"/>
                </a:cubicBezTo>
                <a:cubicBezTo>
                  <a:pt x="9030" y="1088"/>
                  <a:pt x="9462" y="1748"/>
                  <a:pt x="9689" y="2214"/>
                </a:cubicBezTo>
                <a:cubicBezTo>
                  <a:pt x="9916" y="2680"/>
                  <a:pt x="10097" y="3028"/>
                  <a:pt x="9963" y="3515"/>
                </a:cubicBezTo>
                <a:cubicBezTo>
                  <a:pt x="9829" y="4002"/>
                  <a:pt x="9961" y="4133"/>
                  <a:pt x="8885" y="5134"/>
                </a:cubicBezTo>
                <a:cubicBezTo>
                  <a:pt x="7808" y="6134"/>
                  <a:pt x="4512" y="8718"/>
                  <a:pt x="3505" y="9517"/>
                </a:cubicBezTo>
                <a:cubicBezTo>
                  <a:pt x="2498" y="10314"/>
                  <a:pt x="2869" y="9885"/>
                  <a:pt x="2819" y="9928"/>
                </a:cubicBezTo>
                <a:cubicBezTo>
                  <a:pt x="2769" y="9971"/>
                  <a:pt x="3055" y="9893"/>
                  <a:pt x="3205" y="9790"/>
                </a:cubicBezTo>
                <a:cubicBezTo>
                  <a:pt x="3354" y="9688"/>
                  <a:pt x="3583" y="9473"/>
                  <a:pt x="3705" y="9310"/>
                </a:cubicBezTo>
                <a:cubicBezTo>
                  <a:pt x="3826" y="9147"/>
                  <a:pt x="3877" y="9001"/>
                  <a:pt x="3947" y="8830"/>
                </a:cubicBezTo>
                <a:cubicBezTo>
                  <a:pt x="4019" y="8659"/>
                  <a:pt x="4119" y="8470"/>
                  <a:pt x="4148" y="8264"/>
                </a:cubicBezTo>
                <a:cubicBezTo>
                  <a:pt x="4176" y="8059"/>
                  <a:pt x="4127" y="7766"/>
                  <a:pt x="4119" y="7569"/>
                </a:cubicBezTo>
                <a:cubicBezTo>
                  <a:pt x="4112" y="7372"/>
                  <a:pt x="4176" y="7304"/>
                  <a:pt x="4091" y="7081"/>
                </a:cubicBezTo>
                <a:cubicBezTo>
                  <a:pt x="4005" y="6858"/>
                  <a:pt x="3755" y="6438"/>
                  <a:pt x="3591" y="6206"/>
                </a:cubicBezTo>
                <a:cubicBezTo>
                  <a:pt x="3426" y="5974"/>
                  <a:pt x="3348" y="5854"/>
                  <a:pt x="3091" y="5691"/>
                </a:cubicBezTo>
                <a:cubicBezTo>
                  <a:pt x="2833" y="5528"/>
                  <a:pt x="2562" y="5280"/>
                  <a:pt x="2062" y="5245"/>
                </a:cubicBezTo>
                <a:cubicBezTo>
                  <a:pt x="1562" y="5211"/>
                  <a:pt x="-460" y="6181"/>
                  <a:pt x="97" y="5494"/>
                </a:cubicBezTo>
                <a:cubicBezTo>
                  <a:pt x="654" y="4808"/>
                  <a:pt x="4233" y="2020"/>
                  <a:pt x="5406" y="1104"/>
                </a:cubicBezTo>
                <a:close/>
              </a:path>
            </a:pathLst>
          </a:custGeom>
          <a:solidFill>
            <a:srgbClr val="777777"/>
          </a:solidFill>
          <a:ln w="28575" cap="flat" cmpd="sng">
            <a:solidFill>
              <a:srgbClr val="000066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de-DE">
              <a:solidFill>
                <a:srgbClr val="FFFFFF"/>
              </a:solidFill>
            </a:endParaRPr>
          </a:p>
        </p:txBody>
      </p:sp>
      <p:sp>
        <p:nvSpPr>
          <p:cNvPr id="436243" name="Oval 19"/>
          <p:cNvSpPr>
            <a:spLocks noChangeArrowheads="1"/>
          </p:cNvSpPr>
          <p:nvPr/>
        </p:nvSpPr>
        <p:spPr bwMode="auto">
          <a:xfrm rot="613218">
            <a:off x="358778" y="3711575"/>
            <a:ext cx="1154113" cy="927100"/>
          </a:xfrm>
          <a:prstGeom prst="ellipse">
            <a:avLst/>
          </a:prstGeom>
          <a:solidFill>
            <a:srgbClr val="C0C0C0"/>
          </a:solidFill>
          <a:ln w="28575">
            <a:solidFill>
              <a:srgbClr val="0000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/>
            <a:endParaRPr lang="en-GB" sz="2000" b="1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436244" name="Line 20"/>
          <p:cNvSpPr>
            <a:spLocks noChangeShapeType="1"/>
          </p:cNvSpPr>
          <p:nvPr/>
        </p:nvSpPr>
        <p:spPr bwMode="auto">
          <a:xfrm flipV="1">
            <a:off x="150815" y="3871913"/>
            <a:ext cx="1165225" cy="762000"/>
          </a:xfrm>
          <a:prstGeom prst="line">
            <a:avLst/>
          </a:prstGeom>
          <a:noFill/>
          <a:ln w="28575">
            <a:solidFill>
              <a:srgbClr val="00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de-DE">
              <a:solidFill>
                <a:srgbClr val="FFFFFF"/>
              </a:solidFill>
            </a:endParaRPr>
          </a:p>
        </p:txBody>
      </p:sp>
      <p:sp>
        <p:nvSpPr>
          <p:cNvPr id="436245" name="Line 21"/>
          <p:cNvSpPr>
            <a:spLocks noChangeShapeType="1"/>
          </p:cNvSpPr>
          <p:nvPr/>
        </p:nvSpPr>
        <p:spPr bwMode="auto">
          <a:xfrm flipV="1">
            <a:off x="4821238" y="828675"/>
            <a:ext cx="1212850" cy="787400"/>
          </a:xfrm>
          <a:prstGeom prst="line">
            <a:avLst/>
          </a:prstGeom>
          <a:noFill/>
          <a:ln w="28575">
            <a:solidFill>
              <a:srgbClr val="0000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de-DE">
              <a:solidFill>
                <a:srgbClr val="FFFFFF"/>
              </a:solidFill>
            </a:endParaRPr>
          </a:p>
        </p:txBody>
      </p:sp>
      <p:sp>
        <p:nvSpPr>
          <p:cNvPr id="436246" name="Freeform 22"/>
          <p:cNvSpPr>
            <a:spLocks/>
          </p:cNvSpPr>
          <p:nvPr/>
        </p:nvSpPr>
        <p:spPr bwMode="auto">
          <a:xfrm>
            <a:off x="3078165" y="3546475"/>
            <a:ext cx="1255713" cy="744538"/>
          </a:xfrm>
          <a:custGeom>
            <a:avLst/>
            <a:gdLst>
              <a:gd name="T0" fmla="*/ 0 w 791"/>
              <a:gd name="T1" fmla="*/ 469 h 469"/>
              <a:gd name="T2" fmla="*/ 791 w 791"/>
              <a:gd name="T3" fmla="*/ 0 h 469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791" h="469">
                <a:moveTo>
                  <a:pt x="0" y="469"/>
                </a:moveTo>
                <a:lnTo>
                  <a:pt x="791" y="0"/>
                </a:lnTo>
              </a:path>
            </a:pathLst>
          </a:custGeom>
          <a:noFill/>
          <a:ln w="28575">
            <a:solidFill>
              <a:srgbClr val="00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de-DE">
              <a:solidFill>
                <a:srgbClr val="FFFFFF"/>
              </a:solidFill>
            </a:endParaRPr>
          </a:p>
        </p:txBody>
      </p:sp>
      <p:sp>
        <p:nvSpPr>
          <p:cNvPr id="436247" name="Line 23"/>
          <p:cNvSpPr>
            <a:spLocks noChangeShapeType="1"/>
          </p:cNvSpPr>
          <p:nvPr/>
        </p:nvSpPr>
        <p:spPr bwMode="auto">
          <a:xfrm flipV="1">
            <a:off x="3408363" y="2339977"/>
            <a:ext cx="1322388" cy="879475"/>
          </a:xfrm>
          <a:prstGeom prst="line">
            <a:avLst/>
          </a:prstGeom>
          <a:noFill/>
          <a:ln w="12700">
            <a:solidFill>
              <a:srgbClr val="00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de-DE">
              <a:solidFill>
                <a:srgbClr val="FFFFFF"/>
              </a:solidFill>
            </a:endParaRPr>
          </a:p>
        </p:txBody>
      </p:sp>
      <p:sp>
        <p:nvSpPr>
          <p:cNvPr id="436248" name="Freeform 24"/>
          <p:cNvSpPr>
            <a:spLocks/>
          </p:cNvSpPr>
          <p:nvPr/>
        </p:nvSpPr>
        <p:spPr bwMode="auto">
          <a:xfrm>
            <a:off x="3814899" y="779223"/>
            <a:ext cx="2133466" cy="1581244"/>
          </a:xfrm>
          <a:custGeom>
            <a:avLst/>
            <a:gdLst>
              <a:gd name="T0" fmla="*/ 384 w 1359"/>
              <a:gd name="T1" fmla="*/ 257 h 977"/>
              <a:gd name="T2" fmla="*/ 604 w 1359"/>
              <a:gd name="T3" fmla="*/ 117 h 977"/>
              <a:gd name="T4" fmla="*/ 681 w 1359"/>
              <a:gd name="T5" fmla="*/ 74 h 977"/>
              <a:gd name="T6" fmla="*/ 855 w 1359"/>
              <a:gd name="T7" fmla="*/ 11 h 977"/>
              <a:gd name="T8" fmla="*/ 930 w 1359"/>
              <a:gd name="T9" fmla="*/ 5 h 977"/>
              <a:gd name="T10" fmla="*/ 1011 w 1359"/>
              <a:gd name="T11" fmla="*/ 8 h 977"/>
              <a:gd name="T12" fmla="*/ 1119 w 1359"/>
              <a:gd name="T13" fmla="*/ 38 h 977"/>
              <a:gd name="T14" fmla="*/ 1206 w 1359"/>
              <a:gd name="T15" fmla="*/ 80 h 977"/>
              <a:gd name="T16" fmla="*/ 1290 w 1359"/>
              <a:gd name="T17" fmla="*/ 152 h 977"/>
              <a:gd name="T18" fmla="*/ 1344 w 1359"/>
              <a:gd name="T19" fmla="*/ 251 h 977"/>
              <a:gd name="T20" fmla="*/ 1359 w 1359"/>
              <a:gd name="T21" fmla="*/ 341 h 977"/>
              <a:gd name="T22" fmla="*/ 1347 w 1359"/>
              <a:gd name="T23" fmla="*/ 443 h 977"/>
              <a:gd name="T24" fmla="*/ 1311 w 1359"/>
              <a:gd name="T25" fmla="*/ 506 h 977"/>
              <a:gd name="T26" fmla="*/ 1149 w 1359"/>
              <a:gd name="T27" fmla="*/ 608 h 977"/>
              <a:gd name="T28" fmla="*/ 750 w 1359"/>
              <a:gd name="T29" fmla="*/ 857 h 977"/>
              <a:gd name="T30" fmla="*/ 624 w 1359"/>
              <a:gd name="T31" fmla="*/ 941 h 977"/>
              <a:gd name="T32" fmla="*/ 582 w 1359"/>
              <a:gd name="T33" fmla="*/ 971 h 977"/>
              <a:gd name="T34" fmla="*/ 567 w 1359"/>
              <a:gd name="T35" fmla="*/ 947 h 977"/>
              <a:gd name="T36" fmla="*/ 465 w 1359"/>
              <a:gd name="T37" fmla="*/ 788 h 977"/>
              <a:gd name="T38" fmla="*/ 374 w 1359"/>
              <a:gd name="T39" fmla="*/ 701 h 977"/>
              <a:gd name="T40" fmla="*/ 306 w 1359"/>
              <a:gd name="T41" fmla="*/ 635 h 977"/>
              <a:gd name="T42" fmla="*/ 192 w 1359"/>
              <a:gd name="T43" fmla="*/ 566 h 977"/>
              <a:gd name="T44" fmla="*/ 102 w 1359"/>
              <a:gd name="T45" fmla="*/ 527 h 977"/>
              <a:gd name="T46" fmla="*/ 18 w 1359"/>
              <a:gd name="T47" fmla="*/ 497 h 977"/>
              <a:gd name="T48" fmla="*/ 211 w 1359"/>
              <a:gd name="T49" fmla="*/ 367 h 977"/>
              <a:gd name="T50" fmla="*/ 384 w 1359"/>
              <a:gd name="T51" fmla="*/ 257 h 977"/>
              <a:gd name="connsiteX0" fmla="*/ 2715 w 9889"/>
              <a:gd name="connsiteY0" fmla="*/ 2588 h 9905"/>
              <a:gd name="connsiteX1" fmla="*/ 4333 w 9889"/>
              <a:gd name="connsiteY1" fmla="*/ 1155 h 9905"/>
              <a:gd name="connsiteX2" fmla="*/ 4900 w 9889"/>
              <a:gd name="connsiteY2" fmla="*/ 714 h 9905"/>
              <a:gd name="connsiteX3" fmla="*/ 6180 w 9889"/>
              <a:gd name="connsiteY3" fmla="*/ 70 h 9905"/>
              <a:gd name="connsiteX4" fmla="*/ 6732 w 9889"/>
              <a:gd name="connsiteY4" fmla="*/ 8 h 9905"/>
              <a:gd name="connsiteX5" fmla="*/ 7328 w 9889"/>
              <a:gd name="connsiteY5" fmla="*/ 39 h 9905"/>
              <a:gd name="connsiteX6" fmla="*/ 8123 w 9889"/>
              <a:gd name="connsiteY6" fmla="*/ 346 h 9905"/>
              <a:gd name="connsiteX7" fmla="*/ 8763 w 9889"/>
              <a:gd name="connsiteY7" fmla="*/ 776 h 9905"/>
              <a:gd name="connsiteX8" fmla="*/ 9381 w 9889"/>
              <a:gd name="connsiteY8" fmla="*/ 1513 h 9905"/>
              <a:gd name="connsiteX9" fmla="*/ 9779 w 9889"/>
              <a:gd name="connsiteY9" fmla="*/ 2526 h 9905"/>
              <a:gd name="connsiteX10" fmla="*/ 9889 w 9889"/>
              <a:gd name="connsiteY10" fmla="*/ 3447 h 9905"/>
              <a:gd name="connsiteX11" fmla="*/ 9801 w 9889"/>
              <a:gd name="connsiteY11" fmla="*/ 4491 h 9905"/>
              <a:gd name="connsiteX12" fmla="*/ 9536 w 9889"/>
              <a:gd name="connsiteY12" fmla="*/ 5136 h 9905"/>
              <a:gd name="connsiteX13" fmla="*/ 8344 w 9889"/>
              <a:gd name="connsiteY13" fmla="*/ 6180 h 9905"/>
              <a:gd name="connsiteX14" fmla="*/ 5408 w 9889"/>
              <a:gd name="connsiteY14" fmla="*/ 8729 h 9905"/>
              <a:gd name="connsiteX15" fmla="*/ 4481 w 9889"/>
              <a:gd name="connsiteY15" fmla="*/ 9589 h 9905"/>
              <a:gd name="connsiteX16" fmla="*/ 4172 w 9889"/>
              <a:gd name="connsiteY16" fmla="*/ 9896 h 9905"/>
              <a:gd name="connsiteX17" fmla="*/ 4061 w 9889"/>
              <a:gd name="connsiteY17" fmla="*/ 9650 h 9905"/>
              <a:gd name="connsiteX18" fmla="*/ 3311 w 9889"/>
              <a:gd name="connsiteY18" fmla="*/ 8023 h 9905"/>
              <a:gd name="connsiteX19" fmla="*/ 2641 w 9889"/>
              <a:gd name="connsiteY19" fmla="*/ 7132 h 9905"/>
              <a:gd name="connsiteX20" fmla="*/ 2141 w 9889"/>
              <a:gd name="connsiteY20" fmla="*/ 6456 h 9905"/>
              <a:gd name="connsiteX21" fmla="*/ 1244 w 9889"/>
              <a:gd name="connsiteY21" fmla="*/ 5993 h 9905"/>
              <a:gd name="connsiteX22" fmla="*/ 640 w 9889"/>
              <a:gd name="connsiteY22" fmla="*/ 5351 h 9905"/>
              <a:gd name="connsiteX23" fmla="*/ 21 w 9889"/>
              <a:gd name="connsiteY23" fmla="*/ 5044 h 9905"/>
              <a:gd name="connsiteX24" fmla="*/ 1442 w 9889"/>
              <a:gd name="connsiteY24" fmla="*/ 3713 h 9905"/>
              <a:gd name="connsiteX25" fmla="*/ 2715 w 9889"/>
              <a:gd name="connsiteY25" fmla="*/ 2588 h 9905"/>
              <a:gd name="connsiteX0" fmla="*/ 2745 w 10000"/>
              <a:gd name="connsiteY0" fmla="*/ 2613 h 10000"/>
              <a:gd name="connsiteX1" fmla="*/ 4382 w 10000"/>
              <a:gd name="connsiteY1" fmla="*/ 1166 h 10000"/>
              <a:gd name="connsiteX2" fmla="*/ 4955 w 10000"/>
              <a:gd name="connsiteY2" fmla="*/ 721 h 10000"/>
              <a:gd name="connsiteX3" fmla="*/ 6249 w 10000"/>
              <a:gd name="connsiteY3" fmla="*/ 71 h 10000"/>
              <a:gd name="connsiteX4" fmla="*/ 6808 w 10000"/>
              <a:gd name="connsiteY4" fmla="*/ 8 h 10000"/>
              <a:gd name="connsiteX5" fmla="*/ 7410 w 10000"/>
              <a:gd name="connsiteY5" fmla="*/ 39 h 10000"/>
              <a:gd name="connsiteX6" fmla="*/ 8214 w 10000"/>
              <a:gd name="connsiteY6" fmla="*/ 349 h 10000"/>
              <a:gd name="connsiteX7" fmla="*/ 8861 w 10000"/>
              <a:gd name="connsiteY7" fmla="*/ 783 h 10000"/>
              <a:gd name="connsiteX8" fmla="*/ 9486 w 10000"/>
              <a:gd name="connsiteY8" fmla="*/ 1528 h 10000"/>
              <a:gd name="connsiteX9" fmla="*/ 9889 w 10000"/>
              <a:gd name="connsiteY9" fmla="*/ 2550 h 10000"/>
              <a:gd name="connsiteX10" fmla="*/ 10000 w 10000"/>
              <a:gd name="connsiteY10" fmla="*/ 3480 h 10000"/>
              <a:gd name="connsiteX11" fmla="*/ 9911 w 10000"/>
              <a:gd name="connsiteY11" fmla="*/ 4534 h 10000"/>
              <a:gd name="connsiteX12" fmla="*/ 9643 w 10000"/>
              <a:gd name="connsiteY12" fmla="*/ 5185 h 10000"/>
              <a:gd name="connsiteX13" fmla="*/ 8438 w 10000"/>
              <a:gd name="connsiteY13" fmla="*/ 6239 h 10000"/>
              <a:gd name="connsiteX14" fmla="*/ 5469 w 10000"/>
              <a:gd name="connsiteY14" fmla="*/ 8813 h 10000"/>
              <a:gd name="connsiteX15" fmla="*/ 4531 w 10000"/>
              <a:gd name="connsiteY15" fmla="*/ 9681 h 10000"/>
              <a:gd name="connsiteX16" fmla="*/ 4219 w 10000"/>
              <a:gd name="connsiteY16" fmla="*/ 9991 h 10000"/>
              <a:gd name="connsiteX17" fmla="*/ 4107 w 10000"/>
              <a:gd name="connsiteY17" fmla="*/ 9743 h 10000"/>
              <a:gd name="connsiteX18" fmla="*/ 3348 w 10000"/>
              <a:gd name="connsiteY18" fmla="*/ 8100 h 10000"/>
              <a:gd name="connsiteX19" fmla="*/ 2671 w 10000"/>
              <a:gd name="connsiteY19" fmla="*/ 7200 h 10000"/>
              <a:gd name="connsiteX20" fmla="*/ 2145 w 10000"/>
              <a:gd name="connsiteY20" fmla="*/ 6736 h 10000"/>
              <a:gd name="connsiteX21" fmla="*/ 1258 w 10000"/>
              <a:gd name="connsiteY21" fmla="*/ 6050 h 10000"/>
              <a:gd name="connsiteX22" fmla="*/ 647 w 10000"/>
              <a:gd name="connsiteY22" fmla="*/ 5402 h 10000"/>
              <a:gd name="connsiteX23" fmla="*/ 21 w 10000"/>
              <a:gd name="connsiteY23" fmla="*/ 5092 h 10000"/>
              <a:gd name="connsiteX24" fmla="*/ 1458 w 10000"/>
              <a:gd name="connsiteY24" fmla="*/ 3749 h 10000"/>
              <a:gd name="connsiteX25" fmla="*/ 2745 w 10000"/>
              <a:gd name="connsiteY25" fmla="*/ 2613 h 10000"/>
              <a:gd name="connsiteX0" fmla="*/ 2745 w 10000"/>
              <a:gd name="connsiteY0" fmla="*/ 2613 h 10000"/>
              <a:gd name="connsiteX1" fmla="*/ 4382 w 10000"/>
              <a:gd name="connsiteY1" fmla="*/ 1166 h 10000"/>
              <a:gd name="connsiteX2" fmla="*/ 4955 w 10000"/>
              <a:gd name="connsiteY2" fmla="*/ 721 h 10000"/>
              <a:gd name="connsiteX3" fmla="*/ 6249 w 10000"/>
              <a:gd name="connsiteY3" fmla="*/ 71 h 10000"/>
              <a:gd name="connsiteX4" fmla="*/ 6808 w 10000"/>
              <a:gd name="connsiteY4" fmla="*/ 8 h 10000"/>
              <a:gd name="connsiteX5" fmla="*/ 7410 w 10000"/>
              <a:gd name="connsiteY5" fmla="*/ 39 h 10000"/>
              <a:gd name="connsiteX6" fmla="*/ 8214 w 10000"/>
              <a:gd name="connsiteY6" fmla="*/ 349 h 10000"/>
              <a:gd name="connsiteX7" fmla="*/ 8861 w 10000"/>
              <a:gd name="connsiteY7" fmla="*/ 783 h 10000"/>
              <a:gd name="connsiteX8" fmla="*/ 9486 w 10000"/>
              <a:gd name="connsiteY8" fmla="*/ 1528 h 10000"/>
              <a:gd name="connsiteX9" fmla="*/ 9889 w 10000"/>
              <a:gd name="connsiteY9" fmla="*/ 2550 h 10000"/>
              <a:gd name="connsiteX10" fmla="*/ 10000 w 10000"/>
              <a:gd name="connsiteY10" fmla="*/ 3480 h 10000"/>
              <a:gd name="connsiteX11" fmla="*/ 9911 w 10000"/>
              <a:gd name="connsiteY11" fmla="*/ 4534 h 10000"/>
              <a:gd name="connsiteX12" fmla="*/ 9643 w 10000"/>
              <a:gd name="connsiteY12" fmla="*/ 5185 h 10000"/>
              <a:gd name="connsiteX13" fmla="*/ 8438 w 10000"/>
              <a:gd name="connsiteY13" fmla="*/ 6239 h 10000"/>
              <a:gd name="connsiteX14" fmla="*/ 5469 w 10000"/>
              <a:gd name="connsiteY14" fmla="*/ 8813 h 10000"/>
              <a:gd name="connsiteX15" fmla="*/ 4531 w 10000"/>
              <a:gd name="connsiteY15" fmla="*/ 9681 h 10000"/>
              <a:gd name="connsiteX16" fmla="*/ 4219 w 10000"/>
              <a:gd name="connsiteY16" fmla="*/ 9991 h 10000"/>
              <a:gd name="connsiteX17" fmla="*/ 4107 w 10000"/>
              <a:gd name="connsiteY17" fmla="*/ 9743 h 10000"/>
              <a:gd name="connsiteX18" fmla="*/ 3348 w 10000"/>
              <a:gd name="connsiteY18" fmla="*/ 8100 h 10000"/>
              <a:gd name="connsiteX19" fmla="*/ 2671 w 10000"/>
              <a:gd name="connsiteY19" fmla="*/ 7337 h 10000"/>
              <a:gd name="connsiteX20" fmla="*/ 2145 w 10000"/>
              <a:gd name="connsiteY20" fmla="*/ 6736 h 10000"/>
              <a:gd name="connsiteX21" fmla="*/ 1258 w 10000"/>
              <a:gd name="connsiteY21" fmla="*/ 6050 h 10000"/>
              <a:gd name="connsiteX22" fmla="*/ 647 w 10000"/>
              <a:gd name="connsiteY22" fmla="*/ 5402 h 10000"/>
              <a:gd name="connsiteX23" fmla="*/ 21 w 10000"/>
              <a:gd name="connsiteY23" fmla="*/ 5092 h 10000"/>
              <a:gd name="connsiteX24" fmla="*/ 1458 w 10000"/>
              <a:gd name="connsiteY24" fmla="*/ 3749 h 10000"/>
              <a:gd name="connsiteX25" fmla="*/ 2745 w 10000"/>
              <a:gd name="connsiteY25" fmla="*/ 2613 h 10000"/>
              <a:gd name="connsiteX0" fmla="*/ 2745 w 10000"/>
              <a:gd name="connsiteY0" fmla="*/ 2613 h 9995"/>
              <a:gd name="connsiteX1" fmla="*/ 4382 w 10000"/>
              <a:gd name="connsiteY1" fmla="*/ 1166 h 9995"/>
              <a:gd name="connsiteX2" fmla="*/ 4955 w 10000"/>
              <a:gd name="connsiteY2" fmla="*/ 721 h 9995"/>
              <a:gd name="connsiteX3" fmla="*/ 6249 w 10000"/>
              <a:gd name="connsiteY3" fmla="*/ 71 h 9995"/>
              <a:gd name="connsiteX4" fmla="*/ 6808 w 10000"/>
              <a:gd name="connsiteY4" fmla="*/ 8 h 9995"/>
              <a:gd name="connsiteX5" fmla="*/ 7410 w 10000"/>
              <a:gd name="connsiteY5" fmla="*/ 39 h 9995"/>
              <a:gd name="connsiteX6" fmla="*/ 8214 w 10000"/>
              <a:gd name="connsiteY6" fmla="*/ 349 h 9995"/>
              <a:gd name="connsiteX7" fmla="*/ 8861 w 10000"/>
              <a:gd name="connsiteY7" fmla="*/ 783 h 9995"/>
              <a:gd name="connsiteX8" fmla="*/ 9486 w 10000"/>
              <a:gd name="connsiteY8" fmla="*/ 1528 h 9995"/>
              <a:gd name="connsiteX9" fmla="*/ 9889 w 10000"/>
              <a:gd name="connsiteY9" fmla="*/ 2550 h 9995"/>
              <a:gd name="connsiteX10" fmla="*/ 10000 w 10000"/>
              <a:gd name="connsiteY10" fmla="*/ 3480 h 9995"/>
              <a:gd name="connsiteX11" fmla="*/ 9911 w 10000"/>
              <a:gd name="connsiteY11" fmla="*/ 4534 h 9995"/>
              <a:gd name="connsiteX12" fmla="*/ 9643 w 10000"/>
              <a:gd name="connsiteY12" fmla="*/ 5185 h 9995"/>
              <a:gd name="connsiteX13" fmla="*/ 8438 w 10000"/>
              <a:gd name="connsiteY13" fmla="*/ 6239 h 9995"/>
              <a:gd name="connsiteX14" fmla="*/ 5469 w 10000"/>
              <a:gd name="connsiteY14" fmla="*/ 8813 h 9995"/>
              <a:gd name="connsiteX15" fmla="*/ 4531 w 10000"/>
              <a:gd name="connsiteY15" fmla="*/ 9681 h 9995"/>
              <a:gd name="connsiteX16" fmla="*/ 4219 w 10000"/>
              <a:gd name="connsiteY16" fmla="*/ 9991 h 9995"/>
              <a:gd name="connsiteX17" fmla="*/ 4107 w 10000"/>
              <a:gd name="connsiteY17" fmla="*/ 9743 h 9995"/>
              <a:gd name="connsiteX18" fmla="*/ 3289 w 10000"/>
              <a:gd name="connsiteY18" fmla="*/ 8318 h 9995"/>
              <a:gd name="connsiteX19" fmla="*/ 2671 w 10000"/>
              <a:gd name="connsiteY19" fmla="*/ 7337 h 9995"/>
              <a:gd name="connsiteX20" fmla="*/ 2145 w 10000"/>
              <a:gd name="connsiteY20" fmla="*/ 6736 h 9995"/>
              <a:gd name="connsiteX21" fmla="*/ 1258 w 10000"/>
              <a:gd name="connsiteY21" fmla="*/ 6050 h 9995"/>
              <a:gd name="connsiteX22" fmla="*/ 647 w 10000"/>
              <a:gd name="connsiteY22" fmla="*/ 5402 h 9995"/>
              <a:gd name="connsiteX23" fmla="*/ 21 w 10000"/>
              <a:gd name="connsiteY23" fmla="*/ 5092 h 9995"/>
              <a:gd name="connsiteX24" fmla="*/ 1458 w 10000"/>
              <a:gd name="connsiteY24" fmla="*/ 3749 h 9995"/>
              <a:gd name="connsiteX25" fmla="*/ 2745 w 10000"/>
              <a:gd name="connsiteY25" fmla="*/ 2613 h 9995"/>
              <a:gd name="connsiteX0" fmla="*/ 2745 w 10000"/>
              <a:gd name="connsiteY0" fmla="*/ 2614 h 10074"/>
              <a:gd name="connsiteX1" fmla="*/ 4382 w 10000"/>
              <a:gd name="connsiteY1" fmla="*/ 1167 h 10074"/>
              <a:gd name="connsiteX2" fmla="*/ 4955 w 10000"/>
              <a:gd name="connsiteY2" fmla="*/ 721 h 10074"/>
              <a:gd name="connsiteX3" fmla="*/ 6249 w 10000"/>
              <a:gd name="connsiteY3" fmla="*/ 71 h 10074"/>
              <a:gd name="connsiteX4" fmla="*/ 6808 w 10000"/>
              <a:gd name="connsiteY4" fmla="*/ 8 h 10074"/>
              <a:gd name="connsiteX5" fmla="*/ 7410 w 10000"/>
              <a:gd name="connsiteY5" fmla="*/ 39 h 10074"/>
              <a:gd name="connsiteX6" fmla="*/ 8214 w 10000"/>
              <a:gd name="connsiteY6" fmla="*/ 349 h 10074"/>
              <a:gd name="connsiteX7" fmla="*/ 8861 w 10000"/>
              <a:gd name="connsiteY7" fmla="*/ 783 h 10074"/>
              <a:gd name="connsiteX8" fmla="*/ 9486 w 10000"/>
              <a:gd name="connsiteY8" fmla="*/ 1529 h 10074"/>
              <a:gd name="connsiteX9" fmla="*/ 9889 w 10000"/>
              <a:gd name="connsiteY9" fmla="*/ 2551 h 10074"/>
              <a:gd name="connsiteX10" fmla="*/ 10000 w 10000"/>
              <a:gd name="connsiteY10" fmla="*/ 3482 h 10074"/>
              <a:gd name="connsiteX11" fmla="*/ 9911 w 10000"/>
              <a:gd name="connsiteY11" fmla="*/ 4536 h 10074"/>
              <a:gd name="connsiteX12" fmla="*/ 9643 w 10000"/>
              <a:gd name="connsiteY12" fmla="*/ 5188 h 10074"/>
              <a:gd name="connsiteX13" fmla="*/ 8438 w 10000"/>
              <a:gd name="connsiteY13" fmla="*/ 6242 h 10074"/>
              <a:gd name="connsiteX14" fmla="*/ 5469 w 10000"/>
              <a:gd name="connsiteY14" fmla="*/ 8817 h 10074"/>
              <a:gd name="connsiteX15" fmla="*/ 4531 w 10000"/>
              <a:gd name="connsiteY15" fmla="*/ 9686 h 10074"/>
              <a:gd name="connsiteX16" fmla="*/ 4219 w 10000"/>
              <a:gd name="connsiteY16" fmla="*/ 9996 h 10074"/>
              <a:gd name="connsiteX17" fmla="*/ 3969 w 10000"/>
              <a:gd name="connsiteY17" fmla="*/ 9912 h 10074"/>
              <a:gd name="connsiteX18" fmla="*/ 3289 w 10000"/>
              <a:gd name="connsiteY18" fmla="*/ 8322 h 10074"/>
              <a:gd name="connsiteX19" fmla="*/ 2671 w 10000"/>
              <a:gd name="connsiteY19" fmla="*/ 7341 h 10074"/>
              <a:gd name="connsiteX20" fmla="*/ 2145 w 10000"/>
              <a:gd name="connsiteY20" fmla="*/ 6739 h 10074"/>
              <a:gd name="connsiteX21" fmla="*/ 1258 w 10000"/>
              <a:gd name="connsiteY21" fmla="*/ 6053 h 10074"/>
              <a:gd name="connsiteX22" fmla="*/ 647 w 10000"/>
              <a:gd name="connsiteY22" fmla="*/ 5405 h 10074"/>
              <a:gd name="connsiteX23" fmla="*/ 21 w 10000"/>
              <a:gd name="connsiteY23" fmla="*/ 5095 h 10074"/>
              <a:gd name="connsiteX24" fmla="*/ 1458 w 10000"/>
              <a:gd name="connsiteY24" fmla="*/ 3751 h 10074"/>
              <a:gd name="connsiteX25" fmla="*/ 2745 w 10000"/>
              <a:gd name="connsiteY25" fmla="*/ 2614 h 10074"/>
              <a:gd name="connsiteX0" fmla="*/ 2745 w 10000"/>
              <a:gd name="connsiteY0" fmla="*/ 2614 h 10253"/>
              <a:gd name="connsiteX1" fmla="*/ 4382 w 10000"/>
              <a:gd name="connsiteY1" fmla="*/ 1167 h 10253"/>
              <a:gd name="connsiteX2" fmla="*/ 4955 w 10000"/>
              <a:gd name="connsiteY2" fmla="*/ 721 h 10253"/>
              <a:gd name="connsiteX3" fmla="*/ 6249 w 10000"/>
              <a:gd name="connsiteY3" fmla="*/ 71 h 10253"/>
              <a:gd name="connsiteX4" fmla="*/ 6808 w 10000"/>
              <a:gd name="connsiteY4" fmla="*/ 8 h 10253"/>
              <a:gd name="connsiteX5" fmla="*/ 7410 w 10000"/>
              <a:gd name="connsiteY5" fmla="*/ 39 h 10253"/>
              <a:gd name="connsiteX6" fmla="*/ 8214 w 10000"/>
              <a:gd name="connsiteY6" fmla="*/ 349 h 10253"/>
              <a:gd name="connsiteX7" fmla="*/ 8861 w 10000"/>
              <a:gd name="connsiteY7" fmla="*/ 783 h 10253"/>
              <a:gd name="connsiteX8" fmla="*/ 9486 w 10000"/>
              <a:gd name="connsiteY8" fmla="*/ 1529 h 10253"/>
              <a:gd name="connsiteX9" fmla="*/ 9889 w 10000"/>
              <a:gd name="connsiteY9" fmla="*/ 2551 h 10253"/>
              <a:gd name="connsiteX10" fmla="*/ 10000 w 10000"/>
              <a:gd name="connsiteY10" fmla="*/ 3482 h 10253"/>
              <a:gd name="connsiteX11" fmla="*/ 9911 w 10000"/>
              <a:gd name="connsiteY11" fmla="*/ 4536 h 10253"/>
              <a:gd name="connsiteX12" fmla="*/ 9643 w 10000"/>
              <a:gd name="connsiteY12" fmla="*/ 5188 h 10253"/>
              <a:gd name="connsiteX13" fmla="*/ 8438 w 10000"/>
              <a:gd name="connsiteY13" fmla="*/ 6242 h 10253"/>
              <a:gd name="connsiteX14" fmla="*/ 5469 w 10000"/>
              <a:gd name="connsiteY14" fmla="*/ 8817 h 10253"/>
              <a:gd name="connsiteX15" fmla="*/ 4531 w 10000"/>
              <a:gd name="connsiteY15" fmla="*/ 9686 h 10253"/>
              <a:gd name="connsiteX16" fmla="*/ 4022 w 10000"/>
              <a:gd name="connsiteY16" fmla="*/ 10242 h 10253"/>
              <a:gd name="connsiteX17" fmla="*/ 3969 w 10000"/>
              <a:gd name="connsiteY17" fmla="*/ 9912 h 10253"/>
              <a:gd name="connsiteX18" fmla="*/ 3289 w 10000"/>
              <a:gd name="connsiteY18" fmla="*/ 8322 h 10253"/>
              <a:gd name="connsiteX19" fmla="*/ 2671 w 10000"/>
              <a:gd name="connsiteY19" fmla="*/ 7341 h 10253"/>
              <a:gd name="connsiteX20" fmla="*/ 2145 w 10000"/>
              <a:gd name="connsiteY20" fmla="*/ 6739 h 10253"/>
              <a:gd name="connsiteX21" fmla="*/ 1258 w 10000"/>
              <a:gd name="connsiteY21" fmla="*/ 6053 h 10253"/>
              <a:gd name="connsiteX22" fmla="*/ 647 w 10000"/>
              <a:gd name="connsiteY22" fmla="*/ 5405 h 10253"/>
              <a:gd name="connsiteX23" fmla="*/ 21 w 10000"/>
              <a:gd name="connsiteY23" fmla="*/ 5095 h 10253"/>
              <a:gd name="connsiteX24" fmla="*/ 1458 w 10000"/>
              <a:gd name="connsiteY24" fmla="*/ 3751 h 10253"/>
              <a:gd name="connsiteX25" fmla="*/ 2745 w 10000"/>
              <a:gd name="connsiteY25" fmla="*/ 2614 h 10253"/>
              <a:gd name="connsiteX0" fmla="*/ 2745 w 10000"/>
              <a:gd name="connsiteY0" fmla="*/ 2614 h 10253"/>
              <a:gd name="connsiteX1" fmla="*/ 4382 w 10000"/>
              <a:gd name="connsiteY1" fmla="*/ 1167 h 10253"/>
              <a:gd name="connsiteX2" fmla="*/ 4955 w 10000"/>
              <a:gd name="connsiteY2" fmla="*/ 721 h 10253"/>
              <a:gd name="connsiteX3" fmla="*/ 6249 w 10000"/>
              <a:gd name="connsiteY3" fmla="*/ 71 h 10253"/>
              <a:gd name="connsiteX4" fmla="*/ 6808 w 10000"/>
              <a:gd name="connsiteY4" fmla="*/ 8 h 10253"/>
              <a:gd name="connsiteX5" fmla="*/ 7410 w 10000"/>
              <a:gd name="connsiteY5" fmla="*/ 39 h 10253"/>
              <a:gd name="connsiteX6" fmla="*/ 8214 w 10000"/>
              <a:gd name="connsiteY6" fmla="*/ 349 h 10253"/>
              <a:gd name="connsiteX7" fmla="*/ 8861 w 10000"/>
              <a:gd name="connsiteY7" fmla="*/ 783 h 10253"/>
              <a:gd name="connsiteX8" fmla="*/ 9486 w 10000"/>
              <a:gd name="connsiteY8" fmla="*/ 1529 h 10253"/>
              <a:gd name="connsiteX9" fmla="*/ 9889 w 10000"/>
              <a:gd name="connsiteY9" fmla="*/ 2551 h 10253"/>
              <a:gd name="connsiteX10" fmla="*/ 10000 w 10000"/>
              <a:gd name="connsiteY10" fmla="*/ 3482 h 10253"/>
              <a:gd name="connsiteX11" fmla="*/ 9911 w 10000"/>
              <a:gd name="connsiteY11" fmla="*/ 4536 h 10253"/>
              <a:gd name="connsiteX12" fmla="*/ 9643 w 10000"/>
              <a:gd name="connsiteY12" fmla="*/ 5188 h 10253"/>
              <a:gd name="connsiteX13" fmla="*/ 8438 w 10000"/>
              <a:gd name="connsiteY13" fmla="*/ 6242 h 10253"/>
              <a:gd name="connsiteX14" fmla="*/ 5469 w 10000"/>
              <a:gd name="connsiteY14" fmla="*/ 8817 h 10253"/>
              <a:gd name="connsiteX15" fmla="*/ 4531 w 10000"/>
              <a:gd name="connsiteY15" fmla="*/ 9686 h 10253"/>
              <a:gd name="connsiteX16" fmla="*/ 4022 w 10000"/>
              <a:gd name="connsiteY16" fmla="*/ 10242 h 10253"/>
              <a:gd name="connsiteX17" fmla="*/ 3969 w 10000"/>
              <a:gd name="connsiteY17" fmla="*/ 9912 h 10253"/>
              <a:gd name="connsiteX18" fmla="*/ 3289 w 10000"/>
              <a:gd name="connsiteY18" fmla="*/ 8322 h 10253"/>
              <a:gd name="connsiteX19" fmla="*/ 2671 w 10000"/>
              <a:gd name="connsiteY19" fmla="*/ 7341 h 10253"/>
              <a:gd name="connsiteX20" fmla="*/ 2145 w 10000"/>
              <a:gd name="connsiteY20" fmla="*/ 6739 h 10253"/>
              <a:gd name="connsiteX21" fmla="*/ 1258 w 10000"/>
              <a:gd name="connsiteY21" fmla="*/ 6053 h 10253"/>
              <a:gd name="connsiteX22" fmla="*/ 647 w 10000"/>
              <a:gd name="connsiteY22" fmla="*/ 5487 h 10253"/>
              <a:gd name="connsiteX23" fmla="*/ 21 w 10000"/>
              <a:gd name="connsiteY23" fmla="*/ 5095 h 10253"/>
              <a:gd name="connsiteX24" fmla="*/ 1458 w 10000"/>
              <a:gd name="connsiteY24" fmla="*/ 3751 h 10253"/>
              <a:gd name="connsiteX25" fmla="*/ 2745 w 10000"/>
              <a:gd name="connsiteY25" fmla="*/ 2614 h 10253"/>
              <a:gd name="connsiteX0" fmla="*/ 2745 w 10000"/>
              <a:gd name="connsiteY0" fmla="*/ 2614 h 10253"/>
              <a:gd name="connsiteX1" fmla="*/ 4382 w 10000"/>
              <a:gd name="connsiteY1" fmla="*/ 1167 h 10253"/>
              <a:gd name="connsiteX2" fmla="*/ 4955 w 10000"/>
              <a:gd name="connsiteY2" fmla="*/ 721 h 10253"/>
              <a:gd name="connsiteX3" fmla="*/ 6249 w 10000"/>
              <a:gd name="connsiteY3" fmla="*/ 71 h 10253"/>
              <a:gd name="connsiteX4" fmla="*/ 6808 w 10000"/>
              <a:gd name="connsiteY4" fmla="*/ 8 h 10253"/>
              <a:gd name="connsiteX5" fmla="*/ 7410 w 10000"/>
              <a:gd name="connsiteY5" fmla="*/ 39 h 10253"/>
              <a:gd name="connsiteX6" fmla="*/ 8214 w 10000"/>
              <a:gd name="connsiteY6" fmla="*/ 349 h 10253"/>
              <a:gd name="connsiteX7" fmla="*/ 8861 w 10000"/>
              <a:gd name="connsiteY7" fmla="*/ 783 h 10253"/>
              <a:gd name="connsiteX8" fmla="*/ 9486 w 10000"/>
              <a:gd name="connsiteY8" fmla="*/ 1529 h 10253"/>
              <a:gd name="connsiteX9" fmla="*/ 9889 w 10000"/>
              <a:gd name="connsiteY9" fmla="*/ 2551 h 10253"/>
              <a:gd name="connsiteX10" fmla="*/ 10000 w 10000"/>
              <a:gd name="connsiteY10" fmla="*/ 3482 h 10253"/>
              <a:gd name="connsiteX11" fmla="*/ 9911 w 10000"/>
              <a:gd name="connsiteY11" fmla="*/ 4536 h 10253"/>
              <a:gd name="connsiteX12" fmla="*/ 9643 w 10000"/>
              <a:gd name="connsiteY12" fmla="*/ 5188 h 10253"/>
              <a:gd name="connsiteX13" fmla="*/ 8438 w 10000"/>
              <a:gd name="connsiteY13" fmla="*/ 6242 h 10253"/>
              <a:gd name="connsiteX14" fmla="*/ 5469 w 10000"/>
              <a:gd name="connsiteY14" fmla="*/ 8817 h 10253"/>
              <a:gd name="connsiteX15" fmla="*/ 4531 w 10000"/>
              <a:gd name="connsiteY15" fmla="*/ 9686 h 10253"/>
              <a:gd name="connsiteX16" fmla="*/ 4022 w 10000"/>
              <a:gd name="connsiteY16" fmla="*/ 10242 h 10253"/>
              <a:gd name="connsiteX17" fmla="*/ 3969 w 10000"/>
              <a:gd name="connsiteY17" fmla="*/ 9912 h 10253"/>
              <a:gd name="connsiteX18" fmla="*/ 3289 w 10000"/>
              <a:gd name="connsiteY18" fmla="*/ 8322 h 10253"/>
              <a:gd name="connsiteX19" fmla="*/ 2671 w 10000"/>
              <a:gd name="connsiteY19" fmla="*/ 7341 h 10253"/>
              <a:gd name="connsiteX20" fmla="*/ 2125 w 10000"/>
              <a:gd name="connsiteY20" fmla="*/ 6821 h 10253"/>
              <a:gd name="connsiteX21" fmla="*/ 1258 w 10000"/>
              <a:gd name="connsiteY21" fmla="*/ 6053 h 10253"/>
              <a:gd name="connsiteX22" fmla="*/ 647 w 10000"/>
              <a:gd name="connsiteY22" fmla="*/ 5487 h 10253"/>
              <a:gd name="connsiteX23" fmla="*/ 21 w 10000"/>
              <a:gd name="connsiteY23" fmla="*/ 5095 h 10253"/>
              <a:gd name="connsiteX24" fmla="*/ 1458 w 10000"/>
              <a:gd name="connsiteY24" fmla="*/ 3751 h 10253"/>
              <a:gd name="connsiteX25" fmla="*/ 2745 w 10000"/>
              <a:gd name="connsiteY25" fmla="*/ 2614 h 10253"/>
              <a:gd name="connsiteX0" fmla="*/ 2745 w 10000"/>
              <a:gd name="connsiteY0" fmla="*/ 2606 h 10245"/>
              <a:gd name="connsiteX1" fmla="*/ 4382 w 10000"/>
              <a:gd name="connsiteY1" fmla="*/ 1159 h 10245"/>
              <a:gd name="connsiteX2" fmla="*/ 4955 w 10000"/>
              <a:gd name="connsiteY2" fmla="*/ 713 h 10245"/>
              <a:gd name="connsiteX3" fmla="*/ 5924 w 10000"/>
              <a:gd name="connsiteY3" fmla="*/ 108 h 10245"/>
              <a:gd name="connsiteX4" fmla="*/ 6808 w 10000"/>
              <a:gd name="connsiteY4" fmla="*/ 0 h 10245"/>
              <a:gd name="connsiteX5" fmla="*/ 7410 w 10000"/>
              <a:gd name="connsiteY5" fmla="*/ 31 h 10245"/>
              <a:gd name="connsiteX6" fmla="*/ 8214 w 10000"/>
              <a:gd name="connsiteY6" fmla="*/ 341 h 10245"/>
              <a:gd name="connsiteX7" fmla="*/ 8861 w 10000"/>
              <a:gd name="connsiteY7" fmla="*/ 775 h 10245"/>
              <a:gd name="connsiteX8" fmla="*/ 9486 w 10000"/>
              <a:gd name="connsiteY8" fmla="*/ 1521 h 10245"/>
              <a:gd name="connsiteX9" fmla="*/ 9889 w 10000"/>
              <a:gd name="connsiteY9" fmla="*/ 2543 h 10245"/>
              <a:gd name="connsiteX10" fmla="*/ 10000 w 10000"/>
              <a:gd name="connsiteY10" fmla="*/ 3474 h 10245"/>
              <a:gd name="connsiteX11" fmla="*/ 9911 w 10000"/>
              <a:gd name="connsiteY11" fmla="*/ 4528 h 10245"/>
              <a:gd name="connsiteX12" fmla="*/ 9643 w 10000"/>
              <a:gd name="connsiteY12" fmla="*/ 5180 h 10245"/>
              <a:gd name="connsiteX13" fmla="*/ 8438 w 10000"/>
              <a:gd name="connsiteY13" fmla="*/ 6234 h 10245"/>
              <a:gd name="connsiteX14" fmla="*/ 5469 w 10000"/>
              <a:gd name="connsiteY14" fmla="*/ 8809 h 10245"/>
              <a:gd name="connsiteX15" fmla="*/ 4531 w 10000"/>
              <a:gd name="connsiteY15" fmla="*/ 9678 h 10245"/>
              <a:gd name="connsiteX16" fmla="*/ 4022 w 10000"/>
              <a:gd name="connsiteY16" fmla="*/ 10234 h 10245"/>
              <a:gd name="connsiteX17" fmla="*/ 3969 w 10000"/>
              <a:gd name="connsiteY17" fmla="*/ 9904 h 10245"/>
              <a:gd name="connsiteX18" fmla="*/ 3289 w 10000"/>
              <a:gd name="connsiteY18" fmla="*/ 8314 h 10245"/>
              <a:gd name="connsiteX19" fmla="*/ 2671 w 10000"/>
              <a:gd name="connsiteY19" fmla="*/ 7333 h 10245"/>
              <a:gd name="connsiteX20" fmla="*/ 2125 w 10000"/>
              <a:gd name="connsiteY20" fmla="*/ 6813 h 10245"/>
              <a:gd name="connsiteX21" fmla="*/ 1258 w 10000"/>
              <a:gd name="connsiteY21" fmla="*/ 6045 h 10245"/>
              <a:gd name="connsiteX22" fmla="*/ 647 w 10000"/>
              <a:gd name="connsiteY22" fmla="*/ 5479 h 10245"/>
              <a:gd name="connsiteX23" fmla="*/ 21 w 10000"/>
              <a:gd name="connsiteY23" fmla="*/ 5087 h 10245"/>
              <a:gd name="connsiteX24" fmla="*/ 1458 w 10000"/>
              <a:gd name="connsiteY24" fmla="*/ 3743 h 10245"/>
              <a:gd name="connsiteX25" fmla="*/ 2745 w 10000"/>
              <a:gd name="connsiteY25" fmla="*/ 2606 h 10245"/>
              <a:gd name="connsiteX0" fmla="*/ 2745 w 10000"/>
              <a:gd name="connsiteY0" fmla="*/ 2606 h 10245"/>
              <a:gd name="connsiteX1" fmla="*/ 4382 w 10000"/>
              <a:gd name="connsiteY1" fmla="*/ 1159 h 10245"/>
              <a:gd name="connsiteX2" fmla="*/ 4955 w 10000"/>
              <a:gd name="connsiteY2" fmla="*/ 713 h 10245"/>
              <a:gd name="connsiteX3" fmla="*/ 5924 w 10000"/>
              <a:gd name="connsiteY3" fmla="*/ 108 h 10245"/>
              <a:gd name="connsiteX4" fmla="*/ 6808 w 10000"/>
              <a:gd name="connsiteY4" fmla="*/ 0 h 10245"/>
              <a:gd name="connsiteX5" fmla="*/ 7410 w 10000"/>
              <a:gd name="connsiteY5" fmla="*/ 31 h 10245"/>
              <a:gd name="connsiteX6" fmla="*/ 8214 w 10000"/>
              <a:gd name="connsiteY6" fmla="*/ 341 h 10245"/>
              <a:gd name="connsiteX7" fmla="*/ 8861 w 10000"/>
              <a:gd name="connsiteY7" fmla="*/ 775 h 10245"/>
              <a:gd name="connsiteX8" fmla="*/ 9486 w 10000"/>
              <a:gd name="connsiteY8" fmla="*/ 1521 h 10245"/>
              <a:gd name="connsiteX9" fmla="*/ 9889 w 10000"/>
              <a:gd name="connsiteY9" fmla="*/ 2543 h 10245"/>
              <a:gd name="connsiteX10" fmla="*/ 10000 w 10000"/>
              <a:gd name="connsiteY10" fmla="*/ 3474 h 10245"/>
              <a:gd name="connsiteX11" fmla="*/ 9911 w 10000"/>
              <a:gd name="connsiteY11" fmla="*/ 4528 h 10245"/>
              <a:gd name="connsiteX12" fmla="*/ 9643 w 10000"/>
              <a:gd name="connsiteY12" fmla="*/ 5180 h 10245"/>
              <a:gd name="connsiteX13" fmla="*/ 8438 w 10000"/>
              <a:gd name="connsiteY13" fmla="*/ 6234 h 10245"/>
              <a:gd name="connsiteX14" fmla="*/ 5469 w 10000"/>
              <a:gd name="connsiteY14" fmla="*/ 8809 h 10245"/>
              <a:gd name="connsiteX15" fmla="*/ 4531 w 10000"/>
              <a:gd name="connsiteY15" fmla="*/ 9678 h 10245"/>
              <a:gd name="connsiteX16" fmla="*/ 4022 w 10000"/>
              <a:gd name="connsiteY16" fmla="*/ 10234 h 10245"/>
              <a:gd name="connsiteX17" fmla="*/ 3969 w 10000"/>
              <a:gd name="connsiteY17" fmla="*/ 9904 h 10245"/>
              <a:gd name="connsiteX18" fmla="*/ 3289 w 10000"/>
              <a:gd name="connsiteY18" fmla="*/ 8314 h 10245"/>
              <a:gd name="connsiteX19" fmla="*/ 2671 w 10000"/>
              <a:gd name="connsiteY19" fmla="*/ 7333 h 10245"/>
              <a:gd name="connsiteX20" fmla="*/ 2125 w 10000"/>
              <a:gd name="connsiteY20" fmla="*/ 6813 h 10245"/>
              <a:gd name="connsiteX21" fmla="*/ 1258 w 10000"/>
              <a:gd name="connsiteY21" fmla="*/ 6045 h 10245"/>
              <a:gd name="connsiteX22" fmla="*/ 647 w 10000"/>
              <a:gd name="connsiteY22" fmla="*/ 5479 h 10245"/>
              <a:gd name="connsiteX23" fmla="*/ 21 w 10000"/>
              <a:gd name="connsiteY23" fmla="*/ 5087 h 10245"/>
              <a:gd name="connsiteX24" fmla="*/ 1458 w 10000"/>
              <a:gd name="connsiteY24" fmla="*/ 3743 h 10245"/>
              <a:gd name="connsiteX25" fmla="*/ 2745 w 10000"/>
              <a:gd name="connsiteY25" fmla="*/ 2606 h 10245"/>
              <a:gd name="connsiteX0" fmla="*/ 2745 w 10000"/>
              <a:gd name="connsiteY0" fmla="*/ 2659 h 10298"/>
              <a:gd name="connsiteX1" fmla="*/ 4382 w 10000"/>
              <a:gd name="connsiteY1" fmla="*/ 1212 h 10298"/>
              <a:gd name="connsiteX2" fmla="*/ 4955 w 10000"/>
              <a:gd name="connsiteY2" fmla="*/ 766 h 10298"/>
              <a:gd name="connsiteX3" fmla="*/ 5924 w 10000"/>
              <a:gd name="connsiteY3" fmla="*/ 161 h 10298"/>
              <a:gd name="connsiteX4" fmla="*/ 6808 w 10000"/>
              <a:gd name="connsiteY4" fmla="*/ 53 h 10298"/>
              <a:gd name="connsiteX5" fmla="*/ 7410 w 10000"/>
              <a:gd name="connsiteY5" fmla="*/ 84 h 10298"/>
              <a:gd name="connsiteX6" fmla="*/ 8214 w 10000"/>
              <a:gd name="connsiteY6" fmla="*/ 394 h 10298"/>
              <a:gd name="connsiteX7" fmla="*/ 8861 w 10000"/>
              <a:gd name="connsiteY7" fmla="*/ 828 h 10298"/>
              <a:gd name="connsiteX8" fmla="*/ 9486 w 10000"/>
              <a:gd name="connsiteY8" fmla="*/ 1574 h 10298"/>
              <a:gd name="connsiteX9" fmla="*/ 9889 w 10000"/>
              <a:gd name="connsiteY9" fmla="*/ 2596 h 10298"/>
              <a:gd name="connsiteX10" fmla="*/ 10000 w 10000"/>
              <a:gd name="connsiteY10" fmla="*/ 3527 h 10298"/>
              <a:gd name="connsiteX11" fmla="*/ 9911 w 10000"/>
              <a:gd name="connsiteY11" fmla="*/ 4581 h 10298"/>
              <a:gd name="connsiteX12" fmla="*/ 9643 w 10000"/>
              <a:gd name="connsiteY12" fmla="*/ 5233 h 10298"/>
              <a:gd name="connsiteX13" fmla="*/ 8438 w 10000"/>
              <a:gd name="connsiteY13" fmla="*/ 6287 h 10298"/>
              <a:gd name="connsiteX14" fmla="*/ 5469 w 10000"/>
              <a:gd name="connsiteY14" fmla="*/ 8862 h 10298"/>
              <a:gd name="connsiteX15" fmla="*/ 4531 w 10000"/>
              <a:gd name="connsiteY15" fmla="*/ 9731 h 10298"/>
              <a:gd name="connsiteX16" fmla="*/ 4022 w 10000"/>
              <a:gd name="connsiteY16" fmla="*/ 10287 h 10298"/>
              <a:gd name="connsiteX17" fmla="*/ 3969 w 10000"/>
              <a:gd name="connsiteY17" fmla="*/ 9957 h 10298"/>
              <a:gd name="connsiteX18" fmla="*/ 3289 w 10000"/>
              <a:gd name="connsiteY18" fmla="*/ 8367 h 10298"/>
              <a:gd name="connsiteX19" fmla="*/ 2671 w 10000"/>
              <a:gd name="connsiteY19" fmla="*/ 7386 h 10298"/>
              <a:gd name="connsiteX20" fmla="*/ 2125 w 10000"/>
              <a:gd name="connsiteY20" fmla="*/ 6866 h 10298"/>
              <a:gd name="connsiteX21" fmla="*/ 1258 w 10000"/>
              <a:gd name="connsiteY21" fmla="*/ 6098 h 10298"/>
              <a:gd name="connsiteX22" fmla="*/ 647 w 10000"/>
              <a:gd name="connsiteY22" fmla="*/ 5532 h 10298"/>
              <a:gd name="connsiteX23" fmla="*/ 21 w 10000"/>
              <a:gd name="connsiteY23" fmla="*/ 5140 h 10298"/>
              <a:gd name="connsiteX24" fmla="*/ 1458 w 10000"/>
              <a:gd name="connsiteY24" fmla="*/ 3796 h 10298"/>
              <a:gd name="connsiteX25" fmla="*/ 2745 w 10000"/>
              <a:gd name="connsiteY25" fmla="*/ 2659 h 10298"/>
              <a:gd name="connsiteX0" fmla="*/ 2745 w 10000"/>
              <a:gd name="connsiteY0" fmla="*/ 2659 h 10298"/>
              <a:gd name="connsiteX1" fmla="*/ 4382 w 10000"/>
              <a:gd name="connsiteY1" fmla="*/ 1212 h 10298"/>
              <a:gd name="connsiteX2" fmla="*/ 4955 w 10000"/>
              <a:gd name="connsiteY2" fmla="*/ 766 h 10298"/>
              <a:gd name="connsiteX3" fmla="*/ 5924 w 10000"/>
              <a:gd name="connsiteY3" fmla="*/ 161 h 10298"/>
              <a:gd name="connsiteX4" fmla="*/ 6808 w 10000"/>
              <a:gd name="connsiteY4" fmla="*/ 53 h 10298"/>
              <a:gd name="connsiteX5" fmla="*/ 7410 w 10000"/>
              <a:gd name="connsiteY5" fmla="*/ 84 h 10298"/>
              <a:gd name="connsiteX6" fmla="*/ 8214 w 10000"/>
              <a:gd name="connsiteY6" fmla="*/ 394 h 10298"/>
              <a:gd name="connsiteX7" fmla="*/ 8861 w 10000"/>
              <a:gd name="connsiteY7" fmla="*/ 828 h 10298"/>
              <a:gd name="connsiteX8" fmla="*/ 9486 w 10000"/>
              <a:gd name="connsiteY8" fmla="*/ 1574 h 10298"/>
              <a:gd name="connsiteX9" fmla="*/ 9889 w 10000"/>
              <a:gd name="connsiteY9" fmla="*/ 2596 h 10298"/>
              <a:gd name="connsiteX10" fmla="*/ 10000 w 10000"/>
              <a:gd name="connsiteY10" fmla="*/ 3527 h 10298"/>
              <a:gd name="connsiteX11" fmla="*/ 9911 w 10000"/>
              <a:gd name="connsiteY11" fmla="*/ 4581 h 10298"/>
              <a:gd name="connsiteX12" fmla="*/ 9643 w 10000"/>
              <a:gd name="connsiteY12" fmla="*/ 5233 h 10298"/>
              <a:gd name="connsiteX13" fmla="*/ 8438 w 10000"/>
              <a:gd name="connsiteY13" fmla="*/ 6513 h 10298"/>
              <a:gd name="connsiteX14" fmla="*/ 5469 w 10000"/>
              <a:gd name="connsiteY14" fmla="*/ 8862 h 10298"/>
              <a:gd name="connsiteX15" fmla="*/ 4531 w 10000"/>
              <a:gd name="connsiteY15" fmla="*/ 9731 h 10298"/>
              <a:gd name="connsiteX16" fmla="*/ 4022 w 10000"/>
              <a:gd name="connsiteY16" fmla="*/ 10287 h 10298"/>
              <a:gd name="connsiteX17" fmla="*/ 3969 w 10000"/>
              <a:gd name="connsiteY17" fmla="*/ 9957 h 10298"/>
              <a:gd name="connsiteX18" fmla="*/ 3289 w 10000"/>
              <a:gd name="connsiteY18" fmla="*/ 8367 h 10298"/>
              <a:gd name="connsiteX19" fmla="*/ 2671 w 10000"/>
              <a:gd name="connsiteY19" fmla="*/ 7386 h 10298"/>
              <a:gd name="connsiteX20" fmla="*/ 2125 w 10000"/>
              <a:gd name="connsiteY20" fmla="*/ 6866 h 10298"/>
              <a:gd name="connsiteX21" fmla="*/ 1258 w 10000"/>
              <a:gd name="connsiteY21" fmla="*/ 6098 h 10298"/>
              <a:gd name="connsiteX22" fmla="*/ 647 w 10000"/>
              <a:gd name="connsiteY22" fmla="*/ 5532 h 10298"/>
              <a:gd name="connsiteX23" fmla="*/ 21 w 10000"/>
              <a:gd name="connsiteY23" fmla="*/ 5140 h 10298"/>
              <a:gd name="connsiteX24" fmla="*/ 1458 w 10000"/>
              <a:gd name="connsiteY24" fmla="*/ 3796 h 10298"/>
              <a:gd name="connsiteX25" fmla="*/ 2745 w 10000"/>
              <a:gd name="connsiteY25" fmla="*/ 2659 h 10298"/>
              <a:gd name="connsiteX0" fmla="*/ 2745 w 10000"/>
              <a:gd name="connsiteY0" fmla="*/ 2659 h 10298"/>
              <a:gd name="connsiteX1" fmla="*/ 4382 w 10000"/>
              <a:gd name="connsiteY1" fmla="*/ 1212 h 10298"/>
              <a:gd name="connsiteX2" fmla="*/ 4955 w 10000"/>
              <a:gd name="connsiteY2" fmla="*/ 766 h 10298"/>
              <a:gd name="connsiteX3" fmla="*/ 5924 w 10000"/>
              <a:gd name="connsiteY3" fmla="*/ 161 h 10298"/>
              <a:gd name="connsiteX4" fmla="*/ 6808 w 10000"/>
              <a:gd name="connsiteY4" fmla="*/ 53 h 10298"/>
              <a:gd name="connsiteX5" fmla="*/ 7410 w 10000"/>
              <a:gd name="connsiteY5" fmla="*/ 84 h 10298"/>
              <a:gd name="connsiteX6" fmla="*/ 8214 w 10000"/>
              <a:gd name="connsiteY6" fmla="*/ 394 h 10298"/>
              <a:gd name="connsiteX7" fmla="*/ 8861 w 10000"/>
              <a:gd name="connsiteY7" fmla="*/ 828 h 10298"/>
              <a:gd name="connsiteX8" fmla="*/ 9486 w 10000"/>
              <a:gd name="connsiteY8" fmla="*/ 1574 h 10298"/>
              <a:gd name="connsiteX9" fmla="*/ 9889 w 10000"/>
              <a:gd name="connsiteY9" fmla="*/ 2596 h 10298"/>
              <a:gd name="connsiteX10" fmla="*/ 10000 w 10000"/>
              <a:gd name="connsiteY10" fmla="*/ 3527 h 10298"/>
              <a:gd name="connsiteX11" fmla="*/ 9911 w 10000"/>
              <a:gd name="connsiteY11" fmla="*/ 4581 h 10298"/>
              <a:gd name="connsiteX12" fmla="*/ 9643 w 10000"/>
              <a:gd name="connsiteY12" fmla="*/ 5233 h 10298"/>
              <a:gd name="connsiteX13" fmla="*/ 8438 w 10000"/>
              <a:gd name="connsiteY13" fmla="*/ 6513 h 10298"/>
              <a:gd name="connsiteX14" fmla="*/ 5534 w 10000"/>
              <a:gd name="connsiteY14" fmla="*/ 8997 h 10298"/>
              <a:gd name="connsiteX15" fmla="*/ 4531 w 10000"/>
              <a:gd name="connsiteY15" fmla="*/ 9731 h 10298"/>
              <a:gd name="connsiteX16" fmla="*/ 4022 w 10000"/>
              <a:gd name="connsiteY16" fmla="*/ 10287 h 10298"/>
              <a:gd name="connsiteX17" fmla="*/ 3969 w 10000"/>
              <a:gd name="connsiteY17" fmla="*/ 9957 h 10298"/>
              <a:gd name="connsiteX18" fmla="*/ 3289 w 10000"/>
              <a:gd name="connsiteY18" fmla="*/ 8367 h 10298"/>
              <a:gd name="connsiteX19" fmla="*/ 2671 w 10000"/>
              <a:gd name="connsiteY19" fmla="*/ 7386 h 10298"/>
              <a:gd name="connsiteX20" fmla="*/ 2125 w 10000"/>
              <a:gd name="connsiteY20" fmla="*/ 6866 h 10298"/>
              <a:gd name="connsiteX21" fmla="*/ 1258 w 10000"/>
              <a:gd name="connsiteY21" fmla="*/ 6098 h 10298"/>
              <a:gd name="connsiteX22" fmla="*/ 647 w 10000"/>
              <a:gd name="connsiteY22" fmla="*/ 5532 h 10298"/>
              <a:gd name="connsiteX23" fmla="*/ 21 w 10000"/>
              <a:gd name="connsiteY23" fmla="*/ 5140 h 10298"/>
              <a:gd name="connsiteX24" fmla="*/ 1458 w 10000"/>
              <a:gd name="connsiteY24" fmla="*/ 3796 h 10298"/>
              <a:gd name="connsiteX25" fmla="*/ 2745 w 10000"/>
              <a:gd name="connsiteY25" fmla="*/ 2659 h 10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0000" h="10298">
                <a:moveTo>
                  <a:pt x="2745" y="2659"/>
                </a:moveTo>
                <a:cubicBezTo>
                  <a:pt x="3229" y="2225"/>
                  <a:pt x="4018" y="1532"/>
                  <a:pt x="4382" y="1212"/>
                </a:cubicBezTo>
                <a:cubicBezTo>
                  <a:pt x="4747" y="890"/>
                  <a:pt x="4698" y="941"/>
                  <a:pt x="4955" y="766"/>
                </a:cubicBezTo>
                <a:cubicBezTo>
                  <a:pt x="5212" y="591"/>
                  <a:pt x="5230" y="454"/>
                  <a:pt x="5924" y="161"/>
                </a:cubicBezTo>
                <a:cubicBezTo>
                  <a:pt x="6618" y="-132"/>
                  <a:pt x="6560" y="66"/>
                  <a:pt x="6808" y="53"/>
                </a:cubicBezTo>
                <a:lnTo>
                  <a:pt x="7410" y="84"/>
                </a:lnTo>
                <a:cubicBezTo>
                  <a:pt x="7641" y="136"/>
                  <a:pt x="7977" y="270"/>
                  <a:pt x="8214" y="394"/>
                </a:cubicBezTo>
                <a:cubicBezTo>
                  <a:pt x="8452" y="518"/>
                  <a:pt x="8653" y="632"/>
                  <a:pt x="8861" y="828"/>
                </a:cubicBezTo>
                <a:cubicBezTo>
                  <a:pt x="9070" y="1024"/>
                  <a:pt x="9315" y="1284"/>
                  <a:pt x="9486" y="1574"/>
                </a:cubicBezTo>
                <a:cubicBezTo>
                  <a:pt x="9658" y="1862"/>
                  <a:pt x="9799" y="2266"/>
                  <a:pt x="9889" y="2596"/>
                </a:cubicBezTo>
                <a:cubicBezTo>
                  <a:pt x="9978" y="2927"/>
                  <a:pt x="10000" y="3197"/>
                  <a:pt x="10000" y="3527"/>
                </a:cubicBezTo>
                <a:cubicBezTo>
                  <a:pt x="10000" y="3858"/>
                  <a:pt x="9971" y="4302"/>
                  <a:pt x="9911" y="4581"/>
                </a:cubicBezTo>
                <a:cubicBezTo>
                  <a:pt x="9851" y="4861"/>
                  <a:pt x="9888" y="4911"/>
                  <a:pt x="9643" y="5233"/>
                </a:cubicBezTo>
                <a:cubicBezTo>
                  <a:pt x="9398" y="5555"/>
                  <a:pt x="9123" y="5886"/>
                  <a:pt x="8438" y="6513"/>
                </a:cubicBezTo>
                <a:cubicBezTo>
                  <a:pt x="7753" y="7140"/>
                  <a:pt x="6502" y="8169"/>
                  <a:pt x="5534" y="8997"/>
                </a:cubicBezTo>
                <a:cubicBezTo>
                  <a:pt x="4883" y="9533"/>
                  <a:pt x="4783" y="9516"/>
                  <a:pt x="4531" y="9731"/>
                </a:cubicBezTo>
                <a:cubicBezTo>
                  <a:pt x="4279" y="9946"/>
                  <a:pt x="4116" y="10249"/>
                  <a:pt x="4022" y="10287"/>
                </a:cubicBezTo>
                <a:cubicBezTo>
                  <a:pt x="3928" y="10325"/>
                  <a:pt x="4091" y="10277"/>
                  <a:pt x="3969" y="9957"/>
                </a:cubicBezTo>
                <a:cubicBezTo>
                  <a:pt x="3847" y="9637"/>
                  <a:pt x="3505" y="8796"/>
                  <a:pt x="3289" y="8367"/>
                </a:cubicBezTo>
                <a:cubicBezTo>
                  <a:pt x="3073" y="7938"/>
                  <a:pt x="2865" y="7636"/>
                  <a:pt x="2671" y="7386"/>
                </a:cubicBezTo>
                <a:cubicBezTo>
                  <a:pt x="2477" y="7136"/>
                  <a:pt x="2360" y="7080"/>
                  <a:pt x="2125" y="6866"/>
                </a:cubicBezTo>
                <a:cubicBezTo>
                  <a:pt x="1890" y="6652"/>
                  <a:pt x="1504" y="6320"/>
                  <a:pt x="1258" y="6098"/>
                </a:cubicBezTo>
                <a:cubicBezTo>
                  <a:pt x="1012" y="5876"/>
                  <a:pt x="853" y="5692"/>
                  <a:pt x="647" y="5532"/>
                </a:cubicBezTo>
                <a:cubicBezTo>
                  <a:pt x="441" y="5373"/>
                  <a:pt x="-112" y="5419"/>
                  <a:pt x="21" y="5140"/>
                </a:cubicBezTo>
                <a:cubicBezTo>
                  <a:pt x="156" y="4861"/>
                  <a:pt x="1004" y="4210"/>
                  <a:pt x="1458" y="3796"/>
                </a:cubicBezTo>
                <a:cubicBezTo>
                  <a:pt x="1911" y="3383"/>
                  <a:pt x="2261" y="3093"/>
                  <a:pt x="2745" y="2659"/>
                </a:cubicBezTo>
                <a:close/>
              </a:path>
            </a:pathLst>
          </a:custGeom>
          <a:solidFill>
            <a:srgbClr val="777777"/>
          </a:solidFill>
          <a:ln w="2857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de-DE">
              <a:solidFill>
                <a:srgbClr val="FFFFFF"/>
              </a:solidFill>
            </a:endParaRPr>
          </a:p>
        </p:txBody>
      </p:sp>
      <p:sp>
        <p:nvSpPr>
          <p:cNvPr id="436249" name="Freeform 25"/>
          <p:cNvSpPr>
            <a:spLocks/>
          </p:cNvSpPr>
          <p:nvPr/>
        </p:nvSpPr>
        <p:spPr bwMode="auto">
          <a:xfrm>
            <a:off x="2673353" y="1476375"/>
            <a:ext cx="2062163" cy="2090738"/>
          </a:xfrm>
          <a:custGeom>
            <a:avLst/>
            <a:gdLst>
              <a:gd name="T0" fmla="*/ 0 w 1299"/>
              <a:gd name="T1" fmla="*/ 122 h 1317"/>
              <a:gd name="T2" fmla="*/ 66 w 1299"/>
              <a:gd name="T3" fmla="*/ 83 h 1317"/>
              <a:gd name="T4" fmla="*/ 175 w 1299"/>
              <a:gd name="T5" fmla="*/ 42 h 1317"/>
              <a:gd name="T6" fmla="*/ 370 w 1299"/>
              <a:gd name="T7" fmla="*/ 5 h 1317"/>
              <a:gd name="T8" fmla="*/ 562 w 1299"/>
              <a:gd name="T9" fmla="*/ 14 h 1317"/>
              <a:gd name="T10" fmla="*/ 780 w 1299"/>
              <a:gd name="T11" fmla="*/ 82 h 1317"/>
              <a:gd name="T12" fmla="*/ 1001 w 1299"/>
              <a:gd name="T13" fmla="*/ 216 h 1317"/>
              <a:gd name="T14" fmla="*/ 1142 w 1299"/>
              <a:gd name="T15" fmla="*/ 347 h 1317"/>
              <a:gd name="T16" fmla="*/ 1225 w 1299"/>
              <a:gd name="T17" fmla="*/ 482 h 1317"/>
              <a:gd name="T18" fmla="*/ 1273 w 1299"/>
              <a:gd name="T19" fmla="*/ 632 h 1317"/>
              <a:gd name="T20" fmla="*/ 1295 w 1299"/>
              <a:gd name="T21" fmla="*/ 814 h 1317"/>
              <a:gd name="T22" fmla="*/ 1247 w 1299"/>
              <a:gd name="T23" fmla="*/ 1016 h 1317"/>
              <a:gd name="T24" fmla="*/ 1148 w 1299"/>
              <a:gd name="T25" fmla="*/ 1202 h 1317"/>
              <a:gd name="T26" fmla="*/ 1030 w 1299"/>
              <a:gd name="T27" fmla="*/ 1317 h 1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99" h="1317">
                <a:moveTo>
                  <a:pt x="0" y="122"/>
                </a:moveTo>
                <a:cubicBezTo>
                  <a:pt x="11" y="116"/>
                  <a:pt x="37" y="95"/>
                  <a:pt x="66" y="83"/>
                </a:cubicBezTo>
                <a:cubicBezTo>
                  <a:pt x="95" y="70"/>
                  <a:pt x="124" y="55"/>
                  <a:pt x="175" y="42"/>
                </a:cubicBezTo>
                <a:cubicBezTo>
                  <a:pt x="226" y="29"/>
                  <a:pt x="306" y="10"/>
                  <a:pt x="370" y="5"/>
                </a:cubicBezTo>
                <a:cubicBezTo>
                  <a:pt x="434" y="0"/>
                  <a:pt x="494" y="1"/>
                  <a:pt x="562" y="14"/>
                </a:cubicBezTo>
                <a:cubicBezTo>
                  <a:pt x="630" y="27"/>
                  <a:pt x="707" y="48"/>
                  <a:pt x="780" y="82"/>
                </a:cubicBezTo>
                <a:cubicBezTo>
                  <a:pt x="853" y="116"/>
                  <a:pt x="941" y="172"/>
                  <a:pt x="1001" y="216"/>
                </a:cubicBezTo>
                <a:cubicBezTo>
                  <a:pt x="1061" y="260"/>
                  <a:pt x="1105" y="303"/>
                  <a:pt x="1142" y="347"/>
                </a:cubicBezTo>
                <a:cubicBezTo>
                  <a:pt x="1179" y="391"/>
                  <a:pt x="1203" y="435"/>
                  <a:pt x="1225" y="482"/>
                </a:cubicBezTo>
                <a:cubicBezTo>
                  <a:pt x="1247" y="529"/>
                  <a:pt x="1261" y="577"/>
                  <a:pt x="1273" y="632"/>
                </a:cubicBezTo>
                <a:cubicBezTo>
                  <a:pt x="1285" y="687"/>
                  <a:pt x="1299" y="750"/>
                  <a:pt x="1295" y="814"/>
                </a:cubicBezTo>
                <a:cubicBezTo>
                  <a:pt x="1291" y="878"/>
                  <a:pt x="1272" y="951"/>
                  <a:pt x="1247" y="1016"/>
                </a:cubicBezTo>
                <a:cubicBezTo>
                  <a:pt x="1222" y="1081"/>
                  <a:pt x="1184" y="1152"/>
                  <a:pt x="1148" y="1202"/>
                </a:cubicBezTo>
                <a:cubicBezTo>
                  <a:pt x="1112" y="1252"/>
                  <a:pt x="1055" y="1293"/>
                  <a:pt x="1030" y="1317"/>
                </a:cubicBezTo>
              </a:path>
            </a:pathLst>
          </a:custGeom>
          <a:noFill/>
          <a:ln w="28575" cap="flat" cmpd="sng">
            <a:solidFill>
              <a:srgbClr val="000066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de-DE">
              <a:solidFill>
                <a:srgbClr val="FFFFFF"/>
              </a:solidFill>
            </a:endParaRPr>
          </a:p>
        </p:txBody>
      </p:sp>
      <p:sp>
        <p:nvSpPr>
          <p:cNvPr id="436250" name="Line 26"/>
          <p:cNvSpPr>
            <a:spLocks noChangeShapeType="1"/>
          </p:cNvSpPr>
          <p:nvPr/>
        </p:nvSpPr>
        <p:spPr bwMode="auto">
          <a:xfrm flipV="1">
            <a:off x="3824290" y="892175"/>
            <a:ext cx="1052513" cy="666750"/>
          </a:xfrm>
          <a:prstGeom prst="line">
            <a:avLst/>
          </a:prstGeom>
          <a:noFill/>
          <a:ln w="28575">
            <a:solidFill>
              <a:srgbClr val="00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de-DE">
              <a:solidFill>
                <a:srgbClr val="FFFFFF"/>
              </a:solidFill>
            </a:endParaRPr>
          </a:p>
        </p:txBody>
      </p:sp>
      <p:sp>
        <p:nvSpPr>
          <p:cNvPr id="436251" name="Line 27"/>
          <p:cNvSpPr>
            <a:spLocks noChangeShapeType="1"/>
          </p:cNvSpPr>
          <p:nvPr/>
        </p:nvSpPr>
        <p:spPr bwMode="auto">
          <a:xfrm flipV="1">
            <a:off x="4672150" y="1565275"/>
            <a:ext cx="1233352" cy="792164"/>
          </a:xfrm>
          <a:prstGeom prst="line">
            <a:avLst/>
          </a:prstGeom>
          <a:noFill/>
          <a:ln w="28575">
            <a:solidFill>
              <a:srgbClr val="00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de-DE">
              <a:solidFill>
                <a:srgbClr val="FFFFFF"/>
              </a:solidFill>
            </a:endParaRPr>
          </a:p>
        </p:txBody>
      </p:sp>
      <p:sp>
        <p:nvSpPr>
          <p:cNvPr id="436252" name="Arc 28"/>
          <p:cNvSpPr>
            <a:spLocks/>
          </p:cNvSpPr>
          <p:nvPr/>
        </p:nvSpPr>
        <p:spPr bwMode="auto">
          <a:xfrm>
            <a:off x="4864103" y="777875"/>
            <a:ext cx="1095375" cy="782638"/>
          </a:xfrm>
          <a:custGeom>
            <a:avLst/>
            <a:gdLst>
              <a:gd name="G0" fmla="+- 13461 0 0"/>
              <a:gd name="G1" fmla="+- 21600 0 0"/>
              <a:gd name="G2" fmla="+- 21600 0 0"/>
              <a:gd name="T0" fmla="*/ 0 w 35061"/>
              <a:gd name="T1" fmla="*/ 4708 h 30329"/>
              <a:gd name="T2" fmla="*/ 33218 w 35061"/>
              <a:gd name="T3" fmla="*/ 30329 h 30329"/>
              <a:gd name="T4" fmla="*/ 13461 w 35061"/>
              <a:gd name="T5" fmla="*/ 21600 h 30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5061" h="30329" fill="none" extrusionOk="0">
                <a:moveTo>
                  <a:pt x="-1" y="4707"/>
                </a:moveTo>
                <a:cubicBezTo>
                  <a:pt x="3824" y="1659"/>
                  <a:pt x="8570" y="-1"/>
                  <a:pt x="13461" y="0"/>
                </a:cubicBezTo>
                <a:cubicBezTo>
                  <a:pt x="25390" y="0"/>
                  <a:pt x="35061" y="9670"/>
                  <a:pt x="35061" y="21600"/>
                </a:cubicBezTo>
                <a:cubicBezTo>
                  <a:pt x="35061" y="24606"/>
                  <a:pt x="34433" y="27579"/>
                  <a:pt x="33218" y="30329"/>
                </a:cubicBezTo>
              </a:path>
              <a:path w="35061" h="30329" stroke="0" extrusionOk="0">
                <a:moveTo>
                  <a:pt x="-1" y="4707"/>
                </a:moveTo>
                <a:cubicBezTo>
                  <a:pt x="3824" y="1659"/>
                  <a:pt x="8570" y="-1"/>
                  <a:pt x="13461" y="0"/>
                </a:cubicBezTo>
                <a:cubicBezTo>
                  <a:pt x="25390" y="0"/>
                  <a:pt x="35061" y="9670"/>
                  <a:pt x="35061" y="21600"/>
                </a:cubicBezTo>
                <a:cubicBezTo>
                  <a:pt x="35061" y="24606"/>
                  <a:pt x="34433" y="27579"/>
                  <a:pt x="33218" y="30329"/>
                </a:cubicBezTo>
                <a:lnTo>
                  <a:pt x="13461" y="21600"/>
                </a:lnTo>
                <a:close/>
              </a:path>
            </a:pathLst>
          </a:custGeom>
          <a:noFill/>
          <a:ln w="28575">
            <a:solidFill>
              <a:srgbClr val="00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>
              <a:solidFill>
                <a:srgbClr val="FFFFFF"/>
              </a:solidFill>
            </a:endParaRPr>
          </a:p>
        </p:txBody>
      </p:sp>
      <p:sp>
        <p:nvSpPr>
          <p:cNvPr id="436279" name="Text Box 55"/>
          <p:cNvSpPr txBox="1">
            <a:spLocks noChangeArrowheads="1"/>
          </p:cNvSpPr>
          <p:nvPr/>
        </p:nvSpPr>
        <p:spPr bwMode="auto">
          <a:xfrm>
            <a:off x="150814" y="5165185"/>
            <a:ext cx="3425764" cy="10156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1" hangingPunct="1">
              <a:spcBef>
                <a:spcPct val="50000"/>
              </a:spcBef>
            </a:pPr>
            <a:r>
              <a:rPr lang="fr-CH" sz="2000" dirty="0">
                <a:solidFill>
                  <a:srgbClr val="000066"/>
                </a:solidFill>
                <a:latin typeface="Arial" pitchFamily="34" charset="0"/>
              </a:rPr>
              <a:t>LHC RF </a:t>
            </a:r>
            <a:r>
              <a:rPr lang="fr-CH" sz="2000" dirty="0" err="1">
                <a:solidFill>
                  <a:srgbClr val="000066"/>
                </a:solidFill>
                <a:latin typeface="Arial" pitchFamily="34" charset="0"/>
              </a:rPr>
              <a:t>frequency</a:t>
            </a:r>
            <a:r>
              <a:rPr lang="fr-CH" sz="2000" dirty="0">
                <a:solidFill>
                  <a:srgbClr val="000066"/>
                </a:solidFill>
                <a:latin typeface="Arial" pitchFamily="34" charset="0"/>
              </a:rPr>
              <a:t> 400 MHz (</a:t>
            </a:r>
            <a:r>
              <a:rPr lang="fr-CH" sz="2000" dirty="0" err="1">
                <a:solidFill>
                  <a:srgbClr val="000066"/>
                </a:solidFill>
                <a:latin typeface="Arial" pitchFamily="34" charset="0"/>
              </a:rPr>
              <a:t>typical</a:t>
            </a:r>
            <a:r>
              <a:rPr lang="fr-CH" sz="2000" dirty="0">
                <a:solidFill>
                  <a:srgbClr val="000066"/>
                </a:solidFill>
                <a:latin typeface="Arial" pitchFamily="34" charset="0"/>
              </a:rPr>
              <a:t> </a:t>
            </a:r>
            <a:r>
              <a:rPr lang="fr-CH" sz="2000" dirty="0" err="1">
                <a:solidFill>
                  <a:srgbClr val="000066"/>
                </a:solidFill>
                <a:latin typeface="Arial" pitchFamily="34" charset="0"/>
              </a:rPr>
              <a:t>frequency</a:t>
            </a:r>
            <a:r>
              <a:rPr lang="fr-CH" sz="2000" dirty="0">
                <a:solidFill>
                  <a:srgbClr val="000066"/>
                </a:solidFill>
                <a:latin typeface="Arial" pitchFamily="34" charset="0"/>
              </a:rPr>
              <a:t> for an </a:t>
            </a:r>
            <a:r>
              <a:rPr lang="fr-CH" sz="2000" dirty="0" err="1">
                <a:solidFill>
                  <a:srgbClr val="000066"/>
                </a:solidFill>
                <a:latin typeface="Arial" pitchFamily="34" charset="0"/>
              </a:rPr>
              <a:t>accelerator</a:t>
            </a:r>
            <a:r>
              <a:rPr lang="fr-CH" sz="2000" dirty="0">
                <a:solidFill>
                  <a:srgbClr val="000066"/>
                </a:solidFill>
                <a:latin typeface="Arial" pitchFamily="34" charset="0"/>
              </a:rPr>
              <a:t>)</a:t>
            </a:r>
          </a:p>
        </p:txBody>
      </p:sp>
      <p:sp>
        <p:nvSpPr>
          <p:cNvPr id="436290" name="Rectangle 66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762000"/>
          </a:xfrm>
        </p:spPr>
        <p:txBody>
          <a:bodyPr/>
          <a:lstStyle/>
          <a:p>
            <a:r>
              <a:rPr lang="en-GB" dirty="0"/>
              <a:t>Particle acceleration with RF cavity</a:t>
            </a:r>
          </a:p>
        </p:txBody>
      </p:sp>
      <p:grpSp>
        <p:nvGrpSpPr>
          <p:cNvPr id="436350" name="Group 126"/>
          <p:cNvGrpSpPr>
            <a:grpSpLocks/>
          </p:cNvGrpSpPr>
          <p:nvPr/>
        </p:nvGrpSpPr>
        <p:grpSpPr bwMode="auto">
          <a:xfrm>
            <a:off x="5580858" y="1198566"/>
            <a:ext cx="3540125" cy="2657475"/>
            <a:chOff x="3487" y="755"/>
            <a:chExt cx="2230" cy="1674"/>
          </a:xfrm>
        </p:grpSpPr>
        <p:graphicFrame>
          <p:nvGraphicFramePr>
            <p:cNvPr id="436326" name="Object 102"/>
            <p:cNvGraphicFramePr>
              <a:graphicFrameLocks/>
            </p:cNvGraphicFramePr>
            <p:nvPr/>
          </p:nvGraphicFramePr>
          <p:xfrm>
            <a:off x="4462" y="755"/>
            <a:ext cx="368" cy="22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38838" name="Equation" r:id="rId4" imgW="533160" imgH="355320" progId="Equation.3">
                    <p:embed/>
                  </p:oleObj>
                </mc:Choice>
                <mc:Fallback>
                  <p:oleObj name="Equation" r:id="rId4" imgW="533160" imgH="355320" progId="Equation.3">
                    <p:embed/>
                    <p:pic>
                      <p:nvPicPr>
                        <p:cNvPr id="0" name=""/>
                        <p:cNvPicPr preferRelativeResize="0">
                          <a:picLocks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62" y="755"/>
                          <a:ext cx="368" cy="224"/>
                        </a:xfrm>
                        <a:prstGeom prst="rect">
                          <a:avLst/>
                        </a:prstGeom>
                        <a:solidFill>
                          <a:srgbClr val="E3FFFF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36327" name="Oval 103"/>
            <p:cNvSpPr>
              <a:spLocks noChangeArrowheads="1"/>
            </p:cNvSpPr>
            <p:nvPr/>
          </p:nvSpPr>
          <p:spPr bwMode="auto">
            <a:xfrm>
              <a:off x="4028" y="1088"/>
              <a:ext cx="463" cy="1341"/>
            </a:xfrm>
            <a:prstGeom prst="ellipse">
              <a:avLst/>
            </a:prstGeom>
            <a:solidFill>
              <a:srgbClr val="003399"/>
            </a:solidFill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>
                <a:solidFill>
                  <a:srgbClr val="FFFFFF"/>
                </a:solidFill>
              </a:endParaRPr>
            </a:p>
          </p:txBody>
        </p:sp>
        <p:sp>
          <p:nvSpPr>
            <p:cNvPr id="436328" name="Oval 104"/>
            <p:cNvSpPr>
              <a:spLocks noChangeArrowheads="1"/>
            </p:cNvSpPr>
            <p:nvPr/>
          </p:nvSpPr>
          <p:spPr bwMode="auto">
            <a:xfrm>
              <a:off x="4782" y="1088"/>
              <a:ext cx="463" cy="1341"/>
            </a:xfrm>
            <a:prstGeom prst="ellipse">
              <a:avLst/>
            </a:prstGeom>
            <a:solidFill>
              <a:srgbClr val="003399"/>
            </a:solidFill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>
                <a:solidFill>
                  <a:srgbClr val="FFFFFF"/>
                </a:solidFill>
              </a:endParaRPr>
            </a:p>
          </p:txBody>
        </p:sp>
        <p:sp>
          <p:nvSpPr>
            <p:cNvPr id="436329" name="Oval 105"/>
            <p:cNvSpPr>
              <a:spLocks noChangeArrowheads="1"/>
            </p:cNvSpPr>
            <p:nvPr/>
          </p:nvSpPr>
          <p:spPr bwMode="auto">
            <a:xfrm flipH="1">
              <a:off x="4977" y="1664"/>
              <a:ext cx="97" cy="195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FF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>
                <a:solidFill>
                  <a:srgbClr val="FFFFFF"/>
                </a:solidFill>
              </a:endParaRPr>
            </a:p>
          </p:txBody>
        </p:sp>
        <p:sp>
          <p:nvSpPr>
            <p:cNvPr id="436330" name="Line 106"/>
            <p:cNvSpPr>
              <a:spLocks noChangeShapeType="1"/>
            </p:cNvSpPr>
            <p:nvPr/>
          </p:nvSpPr>
          <p:spPr bwMode="auto">
            <a:xfrm>
              <a:off x="4517" y="1764"/>
              <a:ext cx="562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de-DE">
                <a:solidFill>
                  <a:srgbClr val="FFFFFF"/>
                </a:solidFill>
              </a:endParaRPr>
            </a:p>
          </p:txBody>
        </p:sp>
        <p:sp>
          <p:nvSpPr>
            <p:cNvPr id="436331" name="Line 107"/>
            <p:cNvSpPr>
              <a:spLocks noChangeShapeType="1"/>
            </p:cNvSpPr>
            <p:nvPr/>
          </p:nvSpPr>
          <p:spPr bwMode="auto">
            <a:xfrm>
              <a:off x="5262" y="1764"/>
              <a:ext cx="455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de-DE">
                <a:solidFill>
                  <a:srgbClr val="FFFFFF"/>
                </a:solidFill>
              </a:endParaRPr>
            </a:p>
          </p:txBody>
        </p:sp>
        <p:sp>
          <p:nvSpPr>
            <p:cNvPr id="436332" name="Oval 108"/>
            <p:cNvSpPr>
              <a:spLocks noChangeArrowheads="1"/>
            </p:cNvSpPr>
            <p:nvPr/>
          </p:nvSpPr>
          <p:spPr bwMode="auto">
            <a:xfrm flipH="1">
              <a:off x="4206" y="1658"/>
              <a:ext cx="91" cy="195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FF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>
                <a:solidFill>
                  <a:srgbClr val="FFFFFF"/>
                </a:solidFill>
              </a:endParaRPr>
            </a:p>
          </p:txBody>
        </p:sp>
        <p:sp>
          <p:nvSpPr>
            <p:cNvPr id="436333" name="Line 109"/>
            <p:cNvSpPr>
              <a:spLocks noChangeShapeType="1"/>
            </p:cNvSpPr>
            <p:nvPr/>
          </p:nvSpPr>
          <p:spPr bwMode="auto">
            <a:xfrm flipV="1">
              <a:off x="3487" y="1755"/>
              <a:ext cx="810" cy="5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de-DE">
                <a:solidFill>
                  <a:srgbClr val="FFFFFF"/>
                </a:solidFill>
              </a:endParaRPr>
            </a:p>
          </p:txBody>
        </p:sp>
        <p:sp>
          <p:nvSpPr>
            <p:cNvPr id="436334" name="Line 110"/>
            <p:cNvSpPr>
              <a:spLocks noChangeAspect="1" noChangeShapeType="1"/>
            </p:cNvSpPr>
            <p:nvPr/>
          </p:nvSpPr>
          <p:spPr bwMode="auto">
            <a:xfrm flipV="1">
              <a:off x="4401" y="1223"/>
              <a:ext cx="575" cy="1"/>
            </a:xfrm>
            <a:prstGeom prst="line">
              <a:avLst/>
            </a:prstGeom>
            <a:noFill/>
            <a:ln w="12700">
              <a:solidFill>
                <a:srgbClr val="FF33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de-DE">
                <a:solidFill>
                  <a:srgbClr val="FFFFFF"/>
                </a:solidFill>
              </a:endParaRPr>
            </a:p>
          </p:txBody>
        </p:sp>
        <p:sp>
          <p:nvSpPr>
            <p:cNvPr id="436335" name="Line 111"/>
            <p:cNvSpPr>
              <a:spLocks noChangeAspect="1" noChangeShapeType="1"/>
            </p:cNvSpPr>
            <p:nvPr/>
          </p:nvSpPr>
          <p:spPr bwMode="auto">
            <a:xfrm flipV="1">
              <a:off x="4479" y="1401"/>
              <a:ext cx="575" cy="1"/>
            </a:xfrm>
            <a:prstGeom prst="line">
              <a:avLst/>
            </a:prstGeom>
            <a:noFill/>
            <a:ln w="12700">
              <a:solidFill>
                <a:srgbClr val="FF33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de-DE">
                <a:solidFill>
                  <a:srgbClr val="FFFFFF"/>
                </a:solidFill>
              </a:endParaRPr>
            </a:p>
          </p:txBody>
        </p:sp>
        <p:sp>
          <p:nvSpPr>
            <p:cNvPr id="436336" name="Line 112"/>
            <p:cNvSpPr>
              <a:spLocks noChangeAspect="1" noChangeShapeType="1"/>
            </p:cNvSpPr>
            <p:nvPr/>
          </p:nvSpPr>
          <p:spPr bwMode="auto">
            <a:xfrm flipV="1">
              <a:off x="4450" y="2221"/>
              <a:ext cx="575" cy="1"/>
            </a:xfrm>
            <a:prstGeom prst="line">
              <a:avLst/>
            </a:prstGeom>
            <a:noFill/>
            <a:ln w="12700">
              <a:solidFill>
                <a:srgbClr val="FF33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de-DE">
                <a:solidFill>
                  <a:srgbClr val="FFFFFF"/>
                </a:solidFill>
              </a:endParaRPr>
            </a:p>
          </p:txBody>
        </p:sp>
        <p:sp>
          <p:nvSpPr>
            <p:cNvPr id="436337" name="Line 113"/>
            <p:cNvSpPr>
              <a:spLocks noChangeAspect="1" noChangeShapeType="1"/>
            </p:cNvSpPr>
            <p:nvPr/>
          </p:nvSpPr>
          <p:spPr bwMode="auto">
            <a:xfrm flipV="1">
              <a:off x="4508" y="1931"/>
              <a:ext cx="575" cy="1"/>
            </a:xfrm>
            <a:prstGeom prst="line">
              <a:avLst/>
            </a:prstGeom>
            <a:noFill/>
            <a:ln w="12700">
              <a:solidFill>
                <a:srgbClr val="FF33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de-DE">
                <a:solidFill>
                  <a:srgbClr val="FFFFFF"/>
                </a:solidFill>
              </a:endParaRPr>
            </a:p>
          </p:txBody>
        </p:sp>
        <p:sp>
          <p:nvSpPr>
            <p:cNvPr id="436338" name="Line 114"/>
            <p:cNvSpPr>
              <a:spLocks noChangeAspect="1" noChangeShapeType="1"/>
            </p:cNvSpPr>
            <p:nvPr/>
          </p:nvSpPr>
          <p:spPr bwMode="auto">
            <a:xfrm flipV="1">
              <a:off x="4453" y="2117"/>
              <a:ext cx="567" cy="1"/>
            </a:xfrm>
            <a:prstGeom prst="line">
              <a:avLst/>
            </a:prstGeom>
            <a:noFill/>
            <a:ln w="12700">
              <a:solidFill>
                <a:srgbClr val="FF33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de-DE">
                <a:solidFill>
                  <a:srgbClr val="FFFFFF"/>
                </a:solidFill>
              </a:endParaRPr>
            </a:p>
          </p:txBody>
        </p:sp>
        <p:sp>
          <p:nvSpPr>
            <p:cNvPr id="436339" name="Line 115"/>
            <p:cNvSpPr>
              <a:spLocks noChangeAspect="1" noChangeShapeType="1"/>
            </p:cNvSpPr>
            <p:nvPr/>
          </p:nvSpPr>
          <p:spPr bwMode="auto">
            <a:xfrm flipV="1">
              <a:off x="4387" y="2345"/>
              <a:ext cx="575" cy="1"/>
            </a:xfrm>
            <a:prstGeom prst="line">
              <a:avLst/>
            </a:prstGeom>
            <a:noFill/>
            <a:ln w="12700">
              <a:solidFill>
                <a:srgbClr val="FF33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de-DE">
                <a:solidFill>
                  <a:srgbClr val="FFFFFF"/>
                </a:solidFill>
              </a:endParaRPr>
            </a:p>
          </p:txBody>
        </p:sp>
        <p:sp>
          <p:nvSpPr>
            <p:cNvPr id="436340" name="Line 116"/>
            <p:cNvSpPr>
              <a:spLocks noChangeAspect="1" noChangeShapeType="1"/>
            </p:cNvSpPr>
            <p:nvPr/>
          </p:nvSpPr>
          <p:spPr bwMode="auto">
            <a:xfrm flipV="1">
              <a:off x="4499" y="1577"/>
              <a:ext cx="576" cy="1"/>
            </a:xfrm>
            <a:prstGeom prst="line">
              <a:avLst/>
            </a:prstGeom>
            <a:noFill/>
            <a:ln w="12700">
              <a:solidFill>
                <a:srgbClr val="FF33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de-DE">
                <a:solidFill>
                  <a:srgbClr val="FFFFFF"/>
                </a:solidFill>
              </a:endParaRPr>
            </a:p>
          </p:txBody>
        </p:sp>
        <p:grpSp>
          <p:nvGrpSpPr>
            <p:cNvPr id="436341" name="Group 117"/>
            <p:cNvGrpSpPr>
              <a:grpSpLocks/>
            </p:cNvGrpSpPr>
            <p:nvPr/>
          </p:nvGrpSpPr>
          <p:grpSpPr bwMode="auto">
            <a:xfrm>
              <a:off x="3676" y="1691"/>
              <a:ext cx="144" cy="144"/>
              <a:chOff x="2784" y="96"/>
              <a:chExt cx="816" cy="768"/>
            </a:xfrm>
          </p:grpSpPr>
          <p:sp>
            <p:nvSpPr>
              <p:cNvPr id="436342" name="Oval 118"/>
              <p:cNvSpPr>
                <a:spLocks noChangeArrowheads="1"/>
              </p:cNvSpPr>
              <p:nvPr/>
            </p:nvSpPr>
            <p:spPr bwMode="auto">
              <a:xfrm>
                <a:off x="2784" y="96"/>
                <a:ext cx="816" cy="768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rgbClr val="FF33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>
                  <a:solidFill>
                    <a:srgbClr val="FFFFFF"/>
                  </a:solidFill>
                </a:endParaRPr>
              </a:p>
            </p:txBody>
          </p:sp>
          <p:sp>
            <p:nvSpPr>
              <p:cNvPr id="436343" name="Line 119"/>
              <p:cNvSpPr>
                <a:spLocks noChangeShapeType="1"/>
              </p:cNvSpPr>
              <p:nvPr/>
            </p:nvSpPr>
            <p:spPr bwMode="auto">
              <a:xfrm>
                <a:off x="2928" y="480"/>
                <a:ext cx="528" cy="0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FFFFFF"/>
                  </a:solidFill>
                </a:endParaRPr>
              </a:p>
            </p:txBody>
          </p:sp>
          <p:sp>
            <p:nvSpPr>
              <p:cNvPr id="436344" name="Line 120"/>
              <p:cNvSpPr>
                <a:spLocks noChangeShapeType="1"/>
              </p:cNvSpPr>
              <p:nvPr/>
            </p:nvSpPr>
            <p:spPr bwMode="auto">
              <a:xfrm>
                <a:off x="3202" y="192"/>
                <a:ext cx="0" cy="576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436345" name="Line 121"/>
            <p:cNvSpPr>
              <a:spLocks noChangeShapeType="1"/>
            </p:cNvSpPr>
            <p:nvPr/>
          </p:nvSpPr>
          <p:spPr bwMode="auto">
            <a:xfrm>
              <a:off x="4245" y="1089"/>
              <a:ext cx="77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>
                <a:solidFill>
                  <a:srgbClr val="FFFFFF"/>
                </a:solidFill>
              </a:endParaRPr>
            </a:p>
          </p:txBody>
        </p:sp>
        <p:sp>
          <p:nvSpPr>
            <p:cNvPr id="436346" name="Line 122"/>
            <p:cNvSpPr>
              <a:spLocks noChangeShapeType="1"/>
            </p:cNvSpPr>
            <p:nvPr/>
          </p:nvSpPr>
          <p:spPr bwMode="auto">
            <a:xfrm>
              <a:off x="4259" y="2428"/>
              <a:ext cx="77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>
                <a:solidFill>
                  <a:srgbClr val="FFFFFF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3665829" y="4070574"/>
                <a:ext cx="5414963" cy="255454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de-CH" sz="2000" dirty="0" smtClean="0">
                    <a:solidFill>
                      <a:srgbClr val="000066"/>
                    </a:solidFill>
                    <a:latin typeface="Calibri"/>
                  </a:rPr>
                  <a:t>Time </a:t>
                </a:r>
                <a:r>
                  <a:rPr lang="de-CH" sz="2000" dirty="0" err="1">
                    <a:solidFill>
                      <a:srgbClr val="000066"/>
                    </a:solidFill>
                    <a:latin typeface="Calibri"/>
                  </a:rPr>
                  <a:t>varying</a:t>
                </a:r>
                <a:r>
                  <a:rPr lang="de-CH" sz="2000" dirty="0">
                    <a:solidFill>
                      <a:srgbClr val="000066"/>
                    </a:solidFill>
                    <a:latin typeface="Calibri"/>
                  </a:rPr>
                  <a:t> </a:t>
                </a:r>
                <a:r>
                  <a:rPr lang="de-CH" sz="2000" dirty="0" err="1">
                    <a:solidFill>
                      <a:srgbClr val="000066"/>
                    </a:solidFill>
                    <a:latin typeface="Calibri"/>
                  </a:rPr>
                  <a:t>field</a:t>
                </a:r>
                <a:endParaRPr lang="de-CH" sz="2000" dirty="0">
                  <a:solidFill>
                    <a:srgbClr val="000066"/>
                  </a:solidFill>
                  <a:latin typeface="Calibri"/>
                </a:endParaRPr>
              </a:p>
              <a:p>
                <a:pPr algn="l"/>
                <a:endParaRPr lang="de-CH" sz="2000" dirty="0">
                  <a:solidFill>
                    <a:srgbClr val="000066"/>
                  </a:solidFill>
                  <a:latin typeface="Calibri"/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sz="2000" i="1">
                              <a:solidFill>
                                <a:srgbClr val="00006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sz="2000" i="1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lang="de-CH" sz="2000" i="1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𝑧</m:t>
                          </m:r>
                        </m:sub>
                      </m:sSub>
                      <m:d>
                        <m:dPr>
                          <m:ctrlPr>
                            <a:rPr lang="de-CH" sz="2000" i="1">
                              <a:solidFill>
                                <a:srgbClr val="000066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CH" sz="2000" i="1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de-DE" sz="2000" i="1">
                          <a:solidFill>
                            <a:srgbClr val="000066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de-CH" sz="2000" i="1">
                              <a:solidFill>
                                <a:srgbClr val="00006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sz="2000" i="1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lang="de-CH" sz="2000" i="1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de-CH" sz="2000" i="1">
                          <a:solidFill>
                            <a:srgbClr val="000066"/>
                          </a:solidFill>
                          <a:latin typeface="Cambria Math"/>
                        </a:rPr>
                        <m:t>×</m:t>
                      </m:r>
                      <m:r>
                        <m:rPr>
                          <m:sty m:val="p"/>
                        </m:rPr>
                        <a:rPr lang="de-CH" sz="2000">
                          <a:solidFill>
                            <a:srgbClr val="000066"/>
                          </a:solidFill>
                          <a:latin typeface="Cambria Math"/>
                        </a:rPr>
                        <m:t>cos</m:t>
                      </m:r>
                      <m:r>
                        <a:rPr lang="de-CH" sz="2000" i="1">
                          <a:solidFill>
                            <a:srgbClr val="000066"/>
                          </a:solidFill>
                          <a:latin typeface="Cambria Math"/>
                        </a:rPr>
                        <m:t> </m:t>
                      </m:r>
                      <m:d>
                        <m:dPr>
                          <m:ctrlPr>
                            <a:rPr lang="de-CH" sz="2000" i="1">
                              <a:solidFill>
                                <a:srgbClr val="000066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CH" sz="2000" i="1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𝜔</m:t>
                          </m:r>
                          <m:r>
                            <a:rPr lang="de-CH" sz="2000" i="1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𝑡</m:t>
                          </m:r>
                          <m:r>
                            <a:rPr lang="de-CH" sz="2000" i="1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de-CH" sz="2000" i="1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𝜙</m:t>
                          </m:r>
                        </m:e>
                      </m:d>
                    </m:oMath>
                  </m:oMathPara>
                </a14:m>
                <a:endParaRPr lang="de-CH" sz="2000" dirty="0">
                  <a:solidFill>
                    <a:srgbClr val="000066"/>
                  </a:solidFill>
                  <a:latin typeface="Calibri"/>
                </a:endParaRPr>
              </a:p>
              <a:p>
                <a:pPr algn="l"/>
                <a:endParaRPr lang="de-CH" sz="2000" dirty="0">
                  <a:solidFill>
                    <a:srgbClr val="000066"/>
                  </a:solidFill>
                  <a:latin typeface="Calibri"/>
                </a:endParaRPr>
              </a:p>
              <a:p>
                <a:pPr algn="l"/>
                <a:r>
                  <a:rPr lang="de-CH" sz="2000" dirty="0">
                    <a:solidFill>
                      <a:srgbClr val="000066"/>
                    </a:solidFill>
                    <a:latin typeface="Calibri"/>
                  </a:rPr>
                  <a:t>Maximum field about </a:t>
                </a:r>
                <a:r>
                  <a:rPr lang="de-CH" sz="2000" dirty="0" smtClean="0">
                    <a:solidFill>
                      <a:srgbClr val="000066"/>
                    </a:solidFill>
                    <a:latin typeface="Calibri"/>
                  </a:rPr>
                  <a:t>30-40 </a:t>
                </a:r>
                <a:r>
                  <a:rPr lang="de-CH" sz="2000" dirty="0">
                    <a:solidFill>
                      <a:srgbClr val="000066"/>
                    </a:solidFill>
                    <a:latin typeface="Calibri"/>
                  </a:rPr>
                  <a:t>MV/m</a:t>
                </a:r>
              </a:p>
              <a:p>
                <a:pPr algn="l"/>
                <a:endParaRPr lang="de-CH" sz="2000" dirty="0">
                  <a:solidFill>
                    <a:srgbClr val="000066"/>
                  </a:solidFill>
                  <a:latin typeface="Calibri"/>
                </a:endParaRPr>
              </a:p>
              <a:p>
                <a:pPr algn="l"/>
                <a:r>
                  <a:rPr lang="de-CH" sz="2000" dirty="0" err="1">
                    <a:solidFill>
                      <a:srgbClr val="000066"/>
                    </a:solidFill>
                    <a:latin typeface="Calibri"/>
                  </a:rPr>
                  <a:t>Beams</a:t>
                </a:r>
                <a:r>
                  <a:rPr lang="de-CH" sz="2000" dirty="0">
                    <a:solidFill>
                      <a:srgbClr val="000066"/>
                    </a:solidFill>
                    <a:latin typeface="Calibri"/>
                  </a:rPr>
                  <a:t> </a:t>
                </a:r>
                <a:r>
                  <a:rPr lang="de-CH" sz="2000" dirty="0" err="1">
                    <a:solidFill>
                      <a:srgbClr val="000066"/>
                    </a:solidFill>
                    <a:latin typeface="Calibri"/>
                  </a:rPr>
                  <a:t>are</a:t>
                </a:r>
                <a:r>
                  <a:rPr lang="de-CH" sz="2000" dirty="0">
                    <a:solidFill>
                      <a:srgbClr val="000066"/>
                    </a:solidFill>
                    <a:latin typeface="Calibri"/>
                  </a:rPr>
                  <a:t> </a:t>
                </a:r>
                <a:r>
                  <a:rPr lang="de-CH" sz="2000" dirty="0" err="1">
                    <a:solidFill>
                      <a:srgbClr val="000066"/>
                    </a:solidFill>
                    <a:latin typeface="Calibri"/>
                  </a:rPr>
                  <a:t>accelerated</a:t>
                </a:r>
                <a:r>
                  <a:rPr lang="de-CH" sz="2000" dirty="0">
                    <a:solidFill>
                      <a:srgbClr val="000066"/>
                    </a:solidFill>
                    <a:latin typeface="Calibri"/>
                  </a:rPr>
                  <a:t> in </a:t>
                </a:r>
                <a:r>
                  <a:rPr lang="de-CH" sz="2000" dirty="0" err="1">
                    <a:solidFill>
                      <a:srgbClr val="000066"/>
                    </a:solidFill>
                    <a:latin typeface="Calibri"/>
                  </a:rPr>
                  <a:t>bunches</a:t>
                </a:r>
                <a:r>
                  <a:rPr lang="de-CH" sz="2000" dirty="0">
                    <a:solidFill>
                      <a:srgbClr val="000066"/>
                    </a:solidFill>
                    <a:latin typeface="Calibri"/>
                  </a:rPr>
                  <a:t> (</a:t>
                </a:r>
                <a:r>
                  <a:rPr lang="de-CH" sz="2000" dirty="0" err="1">
                    <a:solidFill>
                      <a:srgbClr val="000066"/>
                    </a:solidFill>
                    <a:latin typeface="Calibri"/>
                  </a:rPr>
                  <a:t>no</a:t>
                </a:r>
                <a:r>
                  <a:rPr lang="de-CH" sz="2000" dirty="0">
                    <a:solidFill>
                      <a:srgbClr val="000066"/>
                    </a:solidFill>
                    <a:latin typeface="Calibri"/>
                  </a:rPr>
                  <a:t> </a:t>
                </a:r>
                <a:r>
                  <a:rPr lang="de-CH" sz="2000" dirty="0" err="1">
                    <a:solidFill>
                      <a:srgbClr val="000066"/>
                    </a:solidFill>
                    <a:latin typeface="Calibri"/>
                  </a:rPr>
                  <a:t>continuous</a:t>
                </a:r>
                <a:r>
                  <a:rPr lang="de-CH" sz="2000" dirty="0">
                    <a:solidFill>
                      <a:srgbClr val="000066"/>
                    </a:solidFill>
                    <a:latin typeface="Calibri"/>
                  </a:rPr>
                  <a:t> beam)</a:t>
                </a:r>
                <a:endParaRPr lang="de-DE" sz="2000" dirty="0">
                  <a:solidFill>
                    <a:srgbClr val="000066"/>
                  </a:solidFill>
                  <a:latin typeface="Calibri"/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65829" y="4070574"/>
                <a:ext cx="5414963" cy="2554545"/>
              </a:xfrm>
              <a:prstGeom prst="rect">
                <a:avLst/>
              </a:prstGeom>
              <a:blipFill rotWithShape="0">
                <a:blip r:embed="rId6"/>
                <a:stretch>
                  <a:fillRect l="-1125" t="-1432" b="-33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9436571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1620" name="Picture 4" descr="https://mediastream.cern.ch/MediaArchive/Photo/Public/2007/0712013/0712013_05/0712013_05-A4-at-144-dp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7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496586" y="0"/>
            <a:ext cx="4647414" cy="914400"/>
          </a:xfrm>
          <a:solidFill>
            <a:schemeClr val="tx1">
              <a:lumMod val="50000"/>
            </a:schemeClr>
          </a:solidFill>
        </p:spPr>
        <p:txBody>
          <a:bodyPr/>
          <a:lstStyle/>
          <a:p>
            <a:r>
              <a:rPr lang="en-GB" dirty="0"/>
              <a:t>RF systems: 400 MHz </a:t>
            </a:r>
          </a:p>
        </p:txBody>
      </p:sp>
      <p:sp>
        <p:nvSpPr>
          <p:cNvPr id="547843" name="Text Box 3"/>
          <p:cNvSpPr txBox="1">
            <a:spLocks noChangeArrowheads="1"/>
          </p:cNvSpPr>
          <p:nvPr/>
        </p:nvSpPr>
        <p:spPr bwMode="auto">
          <a:xfrm>
            <a:off x="4800600" y="4946383"/>
            <a:ext cx="4343400" cy="1723549"/>
          </a:xfrm>
          <a:prstGeom prst="rect">
            <a:avLst/>
          </a:prstGeom>
          <a:solidFill>
            <a:srgbClr val="0033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sz="2000" dirty="0">
                <a:solidFill>
                  <a:srgbClr val="FFFF00"/>
                </a:solidFill>
                <a:latin typeface="Arial" pitchFamily="34" charset="0"/>
              </a:rPr>
              <a:t>400 MHz system: </a:t>
            </a:r>
          </a:p>
          <a:p>
            <a:pPr algn="l">
              <a:lnSpc>
                <a:spcPct val="30000"/>
              </a:lnSpc>
            </a:pPr>
            <a:endParaRPr lang="en-US" sz="2000" dirty="0">
              <a:latin typeface="Arial" pitchFamily="34" charset="0"/>
            </a:endParaRPr>
          </a:p>
          <a:p>
            <a:pPr algn="l"/>
            <a:r>
              <a:rPr lang="en-US" sz="2000" dirty="0">
                <a:latin typeface="Arial" pitchFamily="34" charset="0"/>
              </a:rPr>
              <a:t>16 superconducting cavities (copper sputtered with niobium) for             16 MV/beam, built and assembled in four modules</a:t>
            </a:r>
          </a:p>
        </p:txBody>
      </p:sp>
    </p:spTree>
    <p:extLst>
      <p:ext uri="{BB962C8B-B14F-4D97-AF65-F5344CB8AC3E}">
        <p14:creationId xmlns:p14="http://schemas.microsoft.com/office/powerpoint/2010/main" val="123185008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8434" name="Title 1"/>
          <p:cNvSpPr>
            <a:spLocks noGrp="1"/>
          </p:cNvSpPr>
          <p:nvPr>
            <p:ph type="title" idx="4294967295"/>
          </p:nvPr>
        </p:nvSpPr>
        <p:spPr>
          <a:xfrm>
            <a:off x="1573215" y="2"/>
            <a:ext cx="7570787" cy="715963"/>
          </a:xfr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l"/>
            <a:r>
              <a:rPr lang="en-US" dirty="0" smtClean="0"/>
              <a:t>400 MHz RF </a:t>
            </a:r>
            <a:r>
              <a:rPr lang="en-US" dirty="0"/>
              <a:t>buckets and bunches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371475" y="3455988"/>
            <a:ext cx="43794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dirty="0">
                <a:solidFill>
                  <a:srgbClr val="000066"/>
                </a:solidFill>
                <a:latin typeface="+mn-lt"/>
                <a:sym typeface="Symbol" pitchFamily="18" charset="2"/>
              </a:rPr>
              <a:t>E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8293102" y="1993900"/>
            <a:ext cx="61427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dirty="0">
                <a:solidFill>
                  <a:srgbClr val="000066"/>
                </a:solidFill>
                <a:latin typeface="+mn-lt"/>
                <a:sym typeface="Symbol" pitchFamily="18" charset="2"/>
              </a:rPr>
              <a:t>time</a:t>
            </a:r>
            <a:endParaRPr lang="en-US" dirty="0">
              <a:solidFill>
                <a:srgbClr val="000066"/>
              </a:solidFill>
              <a:latin typeface="+mn-lt"/>
            </a:endParaRPr>
          </a:p>
        </p:txBody>
      </p:sp>
      <p:grpSp>
        <p:nvGrpSpPr>
          <p:cNvPr id="658438" name="Group 24"/>
          <p:cNvGrpSpPr>
            <a:grpSpLocks/>
          </p:cNvGrpSpPr>
          <p:nvPr/>
        </p:nvGrpSpPr>
        <p:grpSpPr bwMode="auto">
          <a:xfrm>
            <a:off x="371475" y="4370388"/>
            <a:ext cx="1981200" cy="862012"/>
            <a:chOff x="1371600" y="4495800"/>
            <a:chExt cx="1981199" cy="862934"/>
          </a:xfrm>
        </p:grpSpPr>
        <p:sp>
          <p:nvSpPr>
            <p:cNvPr id="658439" name="Freeform 8"/>
            <p:cNvSpPr>
              <a:spLocks/>
            </p:cNvSpPr>
            <p:nvPr/>
          </p:nvSpPr>
          <p:spPr bwMode="auto">
            <a:xfrm rot="10800000">
              <a:off x="1371600" y="4928393"/>
              <a:ext cx="1948720" cy="430341"/>
            </a:xfrm>
            <a:custGeom>
              <a:avLst/>
              <a:gdLst>
                <a:gd name="T0" fmla="*/ 0 w 2880"/>
                <a:gd name="T1" fmla="*/ 2147483647 h 764"/>
                <a:gd name="T2" fmla="*/ 2147483647 w 2880"/>
                <a:gd name="T3" fmla="*/ 0 h 764"/>
                <a:gd name="T4" fmla="*/ 2147483647 w 2880"/>
                <a:gd name="T5" fmla="*/ 2147483647 h 764"/>
                <a:gd name="T6" fmla="*/ 0 60000 65536"/>
                <a:gd name="T7" fmla="*/ 0 60000 65536"/>
                <a:gd name="T8" fmla="*/ 0 60000 65536"/>
                <a:gd name="T9" fmla="*/ 0 w 2880"/>
                <a:gd name="T10" fmla="*/ 0 h 764"/>
                <a:gd name="T11" fmla="*/ 2880 w 2880"/>
                <a:gd name="T12" fmla="*/ 764 h 76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880" h="764">
                  <a:moveTo>
                    <a:pt x="0" y="764"/>
                  </a:moveTo>
                  <a:cubicBezTo>
                    <a:pt x="456" y="380"/>
                    <a:pt x="977" y="0"/>
                    <a:pt x="1457" y="0"/>
                  </a:cubicBezTo>
                  <a:cubicBezTo>
                    <a:pt x="1937" y="0"/>
                    <a:pt x="2656" y="595"/>
                    <a:pt x="2880" y="764"/>
                  </a:cubicBezTo>
                </a:path>
              </a:pathLst>
            </a:custGeom>
            <a:noFill/>
            <a:ln w="28575">
              <a:solidFill>
                <a:schemeClr val="hlink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l"/>
              <a:endParaRPr lang="en-GB">
                <a:solidFill>
                  <a:srgbClr val="000066"/>
                </a:solidFill>
                <a:latin typeface="Comic Sans MS" pitchFamily="64" charset="0"/>
              </a:endParaRPr>
            </a:p>
          </p:txBody>
        </p:sp>
        <p:sp>
          <p:nvSpPr>
            <p:cNvPr id="658440" name="Freeform 9"/>
            <p:cNvSpPr>
              <a:spLocks/>
            </p:cNvSpPr>
            <p:nvPr/>
          </p:nvSpPr>
          <p:spPr bwMode="auto">
            <a:xfrm rot="19017">
              <a:off x="1404079" y="4495800"/>
              <a:ext cx="1948720" cy="432594"/>
            </a:xfrm>
            <a:custGeom>
              <a:avLst/>
              <a:gdLst>
                <a:gd name="T0" fmla="*/ 0 w 2880"/>
                <a:gd name="T1" fmla="*/ 2147483647 h 768"/>
                <a:gd name="T2" fmla="*/ 2147483647 w 2880"/>
                <a:gd name="T3" fmla="*/ 0 h 768"/>
                <a:gd name="T4" fmla="*/ 2147483647 w 2880"/>
                <a:gd name="T5" fmla="*/ 2147483647 h 768"/>
                <a:gd name="T6" fmla="*/ 0 60000 65536"/>
                <a:gd name="T7" fmla="*/ 0 60000 65536"/>
                <a:gd name="T8" fmla="*/ 0 60000 65536"/>
                <a:gd name="T9" fmla="*/ 0 w 2880"/>
                <a:gd name="T10" fmla="*/ 0 h 768"/>
                <a:gd name="T11" fmla="*/ 2880 w 2880"/>
                <a:gd name="T12" fmla="*/ 768 h 76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880" h="768">
                  <a:moveTo>
                    <a:pt x="0" y="768"/>
                  </a:moveTo>
                  <a:cubicBezTo>
                    <a:pt x="456" y="384"/>
                    <a:pt x="912" y="0"/>
                    <a:pt x="1392" y="0"/>
                  </a:cubicBezTo>
                  <a:cubicBezTo>
                    <a:pt x="1872" y="0"/>
                    <a:pt x="2632" y="640"/>
                    <a:pt x="2880" y="768"/>
                  </a:cubicBezTo>
                </a:path>
              </a:pathLst>
            </a:custGeom>
            <a:noFill/>
            <a:ln w="28575">
              <a:solidFill>
                <a:schemeClr val="hlink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l"/>
              <a:endParaRPr lang="en-GB">
                <a:solidFill>
                  <a:srgbClr val="000066"/>
                </a:solidFill>
                <a:latin typeface="Comic Sans MS" pitchFamily="64" charset="0"/>
              </a:endParaRPr>
            </a:p>
          </p:txBody>
        </p:sp>
        <p:sp>
          <p:nvSpPr>
            <p:cNvPr id="658441" name="Oval 10"/>
            <p:cNvSpPr>
              <a:spLocks noChangeArrowheads="1"/>
            </p:cNvSpPr>
            <p:nvPr/>
          </p:nvSpPr>
          <p:spPr bwMode="auto">
            <a:xfrm>
              <a:off x="2313481" y="4901357"/>
              <a:ext cx="64957" cy="5407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>
                <a:solidFill>
                  <a:srgbClr val="000066"/>
                </a:solidFill>
                <a:latin typeface="Comic Sans MS" pitchFamily="64" charset="0"/>
              </a:endParaRPr>
            </a:p>
          </p:txBody>
        </p:sp>
        <p:sp>
          <p:nvSpPr>
            <p:cNvPr id="658442" name="Oval 11"/>
            <p:cNvSpPr>
              <a:spLocks noChangeArrowheads="1"/>
            </p:cNvSpPr>
            <p:nvPr/>
          </p:nvSpPr>
          <p:spPr bwMode="auto">
            <a:xfrm>
              <a:off x="1858780" y="4712097"/>
              <a:ext cx="1039318" cy="432594"/>
            </a:xfrm>
            <a:prstGeom prst="ellipse">
              <a:avLst/>
            </a:prstGeom>
            <a:gradFill rotWithShape="0">
              <a:gsLst>
                <a:gs pos="0">
                  <a:srgbClr val="5E5E76"/>
                </a:gs>
                <a:gs pos="100000">
                  <a:srgbClr val="CCCC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CCCC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>
                <a:solidFill>
                  <a:srgbClr val="000066"/>
                </a:solidFill>
                <a:latin typeface="Comic Sans MS" pitchFamily="64" charset="0"/>
              </a:endParaRPr>
            </a:p>
          </p:txBody>
        </p:sp>
      </p:grpSp>
      <p:grpSp>
        <p:nvGrpSpPr>
          <p:cNvPr id="658443" name="Group 25"/>
          <p:cNvGrpSpPr>
            <a:grpSpLocks/>
          </p:cNvGrpSpPr>
          <p:nvPr/>
        </p:nvGrpSpPr>
        <p:grpSpPr bwMode="auto">
          <a:xfrm>
            <a:off x="2352675" y="4370388"/>
            <a:ext cx="1981200" cy="862012"/>
            <a:chOff x="1371600" y="4495800"/>
            <a:chExt cx="1981199" cy="862934"/>
          </a:xfrm>
        </p:grpSpPr>
        <p:sp>
          <p:nvSpPr>
            <p:cNvPr id="658444" name="Freeform 8"/>
            <p:cNvSpPr>
              <a:spLocks/>
            </p:cNvSpPr>
            <p:nvPr/>
          </p:nvSpPr>
          <p:spPr bwMode="auto">
            <a:xfrm rot="10800000">
              <a:off x="1371600" y="4928393"/>
              <a:ext cx="1948720" cy="430341"/>
            </a:xfrm>
            <a:custGeom>
              <a:avLst/>
              <a:gdLst>
                <a:gd name="T0" fmla="*/ 0 w 2880"/>
                <a:gd name="T1" fmla="*/ 2147483647 h 764"/>
                <a:gd name="T2" fmla="*/ 2147483647 w 2880"/>
                <a:gd name="T3" fmla="*/ 0 h 764"/>
                <a:gd name="T4" fmla="*/ 2147483647 w 2880"/>
                <a:gd name="T5" fmla="*/ 2147483647 h 764"/>
                <a:gd name="T6" fmla="*/ 0 60000 65536"/>
                <a:gd name="T7" fmla="*/ 0 60000 65536"/>
                <a:gd name="T8" fmla="*/ 0 60000 65536"/>
                <a:gd name="T9" fmla="*/ 0 w 2880"/>
                <a:gd name="T10" fmla="*/ 0 h 764"/>
                <a:gd name="T11" fmla="*/ 2880 w 2880"/>
                <a:gd name="T12" fmla="*/ 764 h 76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880" h="764">
                  <a:moveTo>
                    <a:pt x="0" y="764"/>
                  </a:moveTo>
                  <a:cubicBezTo>
                    <a:pt x="456" y="380"/>
                    <a:pt x="977" y="0"/>
                    <a:pt x="1457" y="0"/>
                  </a:cubicBezTo>
                  <a:cubicBezTo>
                    <a:pt x="1937" y="0"/>
                    <a:pt x="2656" y="595"/>
                    <a:pt x="2880" y="764"/>
                  </a:cubicBezTo>
                </a:path>
              </a:pathLst>
            </a:custGeom>
            <a:noFill/>
            <a:ln w="28575">
              <a:solidFill>
                <a:schemeClr val="hlink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l"/>
              <a:endParaRPr lang="en-GB">
                <a:solidFill>
                  <a:srgbClr val="000066"/>
                </a:solidFill>
                <a:latin typeface="Comic Sans MS" pitchFamily="64" charset="0"/>
              </a:endParaRPr>
            </a:p>
          </p:txBody>
        </p:sp>
        <p:sp>
          <p:nvSpPr>
            <p:cNvPr id="658445" name="Freeform 9"/>
            <p:cNvSpPr>
              <a:spLocks/>
            </p:cNvSpPr>
            <p:nvPr/>
          </p:nvSpPr>
          <p:spPr bwMode="auto">
            <a:xfrm rot="19017">
              <a:off x="1404079" y="4495800"/>
              <a:ext cx="1948720" cy="432594"/>
            </a:xfrm>
            <a:custGeom>
              <a:avLst/>
              <a:gdLst>
                <a:gd name="T0" fmla="*/ 0 w 2880"/>
                <a:gd name="T1" fmla="*/ 2147483647 h 768"/>
                <a:gd name="T2" fmla="*/ 2147483647 w 2880"/>
                <a:gd name="T3" fmla="*/ 0 h 768"/>
                <a:gd name="T4" fmla="*/ 2147483647 w 2880"/>
                <a:gd name="T5" fmla="*/ 2147483647 h 768"/>
                <a:gd name="T6" fmla="*/ 0 60000 65536"/>
                <a:gd name="T7" fmla="*/ 0 60000 65536"/>
                <a:gd name="T8" fmla="*/ 0 60000 65536"/>
                <a:gd name="T9" fmla="*/ 0 w 2880"/>
                <a:gd name="T10" fmla="*/ 0 h 768"/>
                <a:gd name="T11" fmla="*/ 2880 w 2880"/>
                <a:gd name="T12" fmla="*/ 768 h 76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880" h="768">
                  <a:moveTo>
                    <a:pt x="0" y="768"/>
                  </a:moveTo>
                  <a:cubicBezTo>
                    <a:pt x="456" y="384"/>
                    <a:pt x="912" y="0"/>
                    <a:pt x="1392" y="0"/>
                  </a:cubicBezTo>
                  <a:cubicBezTo>
                    <a:pt x="1872" y="0"/>
                    <a:pt x="2632" y="640"/>
                    <a:pt x="2880" y="768"/>
                  </a:cubicBezTo>
                </a:path>
              </a:pathLst>
            </a:custGeom>
            <a:noFill/>
            <a:ln w="28575">
              <a:solidFill>
                <a:schemeClr val="hlink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l"/>
              <a:endParaRPr lang="en-GB">
                <a:solidFill>
                  <a:srgbClr val="000066"/>
                </a:solidFill>
                <a:latin typeface="Comic Sans MS" pitchFamily="64" charset="0"/>
              </a:endParaRPr>
            </a:p>
          </p:txBody>
        </p:sp>
      </p:grpSp>
      <p:grpSp>
        <p:nvGrpSpPr>
          <p:cNvPr id="658446" name="Group 30"/>
          <p:cNvGrpSpPr>
            <a:grpSpLocks/>
          </p:cNvGrpSpPr>
          <p:nvPr/>
        </p:nvGrpSpPr>
        <p:grpSpPr bwMode="auto">
          <a:xfrm>
            <a:off x="4664075" y="4373563"/>
            <a:ext cx="1981200" cy="862012"/>
            <a:chOff x="1371600" y="4495800"/>
            <a:chExt cx="1981199" cy="862934"/>
          </a:xfrm>
        </p:grpSpPr>
        <p:sp>
          <p:nvSpPr>
            <p:cNvPr id="658447" name="Freeform 8"/>
            <p:cNvSpPr>
              <a:spLocks/>
            </p:cNvSpPr>
            <p:nvPr/>
          </p:nvSpPr>
          <p:spPr bwMode="auto">
            <a:xfrm rot="10800000">
              <a:off x="1371600" y="4928393"/>
              <a:ext cx="1948720" cy="430341"/>
            </a:xfrm>
            <a:custGeom>
              <a:avLst/>
              <a:gdLst>
                <a:gd name="T0" fmla="*/ 0 w 2880"/>
                <a:gd name="T1" fmla="*/ 2147483647 h 764"/>
                <a:gd name="T2" fmla="*/ 2147483647 w 2880"/>
                <a:gd name="T3" fmla="*/ 0 h 764"/>
                <a:gd name="T4" fmla="*/ 2147483647 w 2880"/>
                <a:gd name="T5" fmla="*/ 2147483647 h 764"/>
                <a:gd name="T6" fmla="*/ 0 60000 65536"/>
                <a:gd name="T7" fmla="*/ 0 60000 65536"/>
                <a:gd name="T8" fmla="*/ 0 60000 65536"/>
                <a:gd name="T9" fmla="*/ 0 w 2880"/>
                <a:gd name="T10" fmla="*/ 0 h 764"/>
                <a:gd name="T11" fmla="*/ 2880 w 2880"/>
                <a:gd name="T12" fmla="*/ 764 h 76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880" h="764">
                  <a:moveTo>
                    <a:pt x="0" y="764"/>
                  </a:moveTo>
                  <a:cubicBezTo>
                    <a:pt x="456" y="380"/>
                    <a:pt x="977" y="0"/>
                    <a:pt x="1457" y="0"/>
                  </a:cubicBezTo>
                  <a:cubicBezTo>
                    <a:pt x="1937" y="0"/>
                    <a:pt x="2656" y="595"/>
                    <a:pt x="2880" y="764"/>
                  </a:cubicBezTo>
                </a:path>
              </a:pathLst>
            </a:custGeom>
            <a:noFill/>
            <a:ln w="28575">
              <a:solidFill>
                <a:schemeClr val="hlink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l"/>
              <a:endParaRPr lang="en-GB">
                <a:solidFill>
                  <a:srgbClr val="000066"/>
                </a:solidFill>
                <a:latin typeface="Comic Sans MS" pitchFamily="64" charset="0"/>
              </a:endParaRPr>
            </a:p>
          </p:txBody>
        </p:sp>
        <p:sp>
          <p:nvSpPr>
            <p:cNvPr id="658448" name="Freeform 9"/>
            <p:cNvSpPr>
              <a:spLocks/>
            </p:cNvSpPr>
            <p:nvPr/>
          </p:nvSpPr>
          <p:spPr bwMode="auto">
            <a:xfrm rot="19017">
              <a:off x="1404079" y="4495800"/>
              <a:ext cx="1948720" cy="432594"/>
            </a:xfrm>
            <a:custGeom>
              <a:avLst/>
              <a:gdLst>
                <a:gd name="T0" fmla="*/ 0 w 2880"/>
                <a:gd name="T1" fmla="*/ 2147483647 h 768"/>
                <a:gd name="T2" fmla="*/ 2147483647 w 2880"/>
                <a:gd name="T3" fmla="*/ 0 h 768"/>
                <a:gd name="T4" fmla="*/ 2147483647 w 2880"/>
                <a:gd name="T5" fmla="*/ 2147483647 h 768"/>
                <a:gd name="T6" fmla="*/ 0 60000 65536"/>
                <a:gd name="T7" fmla="*/ 0 60000 65536"/>
                <a:gd name="T8" fmla="*/ 0 60000 65536"/>
                <a:gd name="T9" fmla="*/ 0 w 2880"/>
                <a:gd name="T10" fmla="*/ 0 h 768"/>
                <a:gd name="T11" fmla="*/ 2880 w 2880"/>
                <a:gd name="T12" fmla="*/ 768 h 76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880" h="768">
                  <a:moveTo>
                    <a:pt x="0" y="768"/>
                  </a:moveTo>
                  <a:cubicBezTo>
                    <a:pt x="456" y="384"/>
                    <a:pt x="912" y="0"/>
                    <a:pt x="1392" y="0"/>
                  </a:cubicBezTo>
                  <a:cubicBezTo>
                    <a:pt x="1872" y="0"/>
                    <a:pt x="2632" y="640"/>
                    <a:pt x="2880" y="768"/>
                  </a:cubicBezTo>
                </a:path>
              </a:pathLst>
            </a:custGeom>
            <a:noFill/>
            <a:ln w="28575">
              <a:solidFill>
                <a:schemeClr val="hlink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l"/>
              <a:endParaRPr lang="en-GB">
                <a:solidFill>
                  <a:srgbClr val="000066"/>
                </a:solidFill>
                <a:latin typeface="Comic Sans MS" pitchFamily="64" charset="0"/>
              </a:endParaRPr>
            </a:p>
          </p:txBody>
        </p:sp>
      </p:grpSp>
      <p:grpSp>
        <p:nvGrpSpPr>
          <p:cNvPr id="658449" name="Group 35"/>
          <p:cNvGrpSpPr>
            <a:grpSpLocks/>
          </p:cNvGrpSpPr>
          <p:nvPr/>
        </p:nvGrpSpPr>
        <p:grpSpPr bwMode="auto">
          <a:xfrm>
            <a:off x="6619875" y="4370388"/>
            <a:ext cx="1981200" cy="862012"/>
            <a:chOff x="1371600" y="4495800"/>
            <a:chExt cx="1981199" cy="862934"/>
          </a:xfrm>
        </p:grpSpPr>
        <p:sp>
          <p:nvSpPr>
            <p:cNvPr id="658450" name="Freeform 8"/>
            <p:cNvSpPr>
              <a:spLocks/>
            </p:cNvSpPr>
            <p:nvPr/>
          </p:nvSpPr>
          <p:spPr bwMode="auto">
            <a:xfrm rot="10800000">
              <a:off x="1371600" y="4928393"/>
              <a:ext cx="1948720" cy="430341"/>
            </a:xfrm>
            <a:custGeom>
              <a:avLst/>
              <a:gdLst>
                <a:gd name="T0" fmla="*/ 0 w 2880"/>
                <a:gd name="T1" fmla="*/ 2147483647 h 764"/>
                <a:gd name="T2" fmla="*/ 2147483647 w 2880"/>
                <a:gd name="T3" fmla="*/ 0 h 764"/>
                <a:gd name="T4" fmla="*/ 2147483647 w 2880"/>
                <a:gd name="T5" fmla="*/ 2147483647 h 764"/>
                <a:gd name="T6" fmla="*/ 0 60000 65536"/>
                <a:gd name="T7" fmla="*/ 0 60000 65536"/>
                <a:gd name="T8" fmla="*/ 0 60000 65536"/>
                <a:gd name="T9" fmla="*/ 0 w 2880"/>
                <a:gd name="T10" fmla="*/ 0 h 764"/>
                <a:gd name="T11" fmla="*/ 2880 w 2880"/>
                <a:gd name="T12" fmla="*/ 764 h 76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880" h="764">
                  <a:moveTo>
                    <a:pt x="0" y="764"/>
                  </a:moveTo>
                  <a:cubicBezTo>
                    <a:pt x="456" y="380"/>
                    <a:pt x="977" y="0"/>
                    <a:pt x="1457" y="0"/>
                  </a:cubicBezTo>
                  <a:cubicBezTo>
                    <a:pt x="1937" y="0"/>
                    <a:pt x="2656" y="595"/>
                    <a:pt x="2880" y="764"/>
                  </a:cubicBezTo>
                </a:path>
              </a:pathLst>
            </a:custGeom>
            <a:noFill/>
            <a:ln w="28575">
              <a:solidFill>
                <a:schemeClr val="hlink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l"/>
              <a:endParaRPr lang="en-GB">
                <a:solidFill>
                  <a:srgbClr val="000066"/>
                </a:solidFill>
                <a:latin typeface="Comic Sans MS" pitchFamily="64" charset="0"/>
              </a:endParaRPr>
            </a:p>
          </p:txBody>
        </p:sp>
        <p:sp>
          <p:nvSpPr>
            <p:cNvPr id="658451" name="Freeform 9"/>
            <p:cNvSpPr>
              <a:spLocks/>
            </p:cNvSpPr>
            <p:nvPr/>
          </p:nvSpPr>
          <p:spPr bwMode="auto">
            <a:xfrm rot="19017">
              <a:off x="1404079" y="4495800"/>
              <a:ext cx="1948720" cy="432594"/>
            </a:xfrm>
            <a:custGeom>
              <a:avLst/>
              <a:gdLst>
                <a:gd name="T0" fmla="*/ 0 w 2880"/>
                <a:gd name="T1" fmla="*/ 2147483647 h 768"/>
                <a:gd name="T2" fmla="*/ 2147483647 w 2880"/>
                <a:gd name="T3" fmla="*/ 0 h 768"/>
                <a:gd name="T4" fmla="*/ 2147483647 w 2880"/>
                <a:gd name="T5" fmla="*/ 2147483647 h 768"/>
                <a:gd name="T6" fmla="*/ 0 60000 65536"/>
                <a:gd name="T7" fmla="*/ 0 60000 65536"/>
                <a:gd name="T8" fmla="*/ 0 60000 65536"/>
                <a:gd name="T9" fmla="*/ 0 w 2880"/>
                <a:gd name="T10" fmla="*/ 0 h 768"/>
                <a:gd name="T11" fmla="*/ 2880 w 2880"/>
                <a:gd name="T12" fmla="*/ 768 h 76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880" h="768">
                  <a:moveTo>
                    <a:pt x="0" y="768"/>
                  </a:moveTo>
                  <a:cubicBezTo>
                    <a:pt x="456" y="384"/>
                    <a:pt x="912" y="0"/>
                    <a:pt x="1392" y="0"/>
                  </a:cubicBezTo>
                  <a:cubicBezTo>
                    <a:pt x="1872" y="0"/>
                    <a:pt x="2632" y="640"/>
                    <a:pt x="2880" y="768"/>
                  </a:cubicBezTo>
                </a:path>
              </a:pathLst>
            </a:custGeom>
            <a:noFill/>
            <a:ln w="28575">
              <a:solidFill>
                <a:schemeClr val="hlink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l"/>
              <a:endParaRPr lang="en-GB">
                <a:solidFill>
                  <a:srgbClr val="000066"/>
                </a:solidFill>
                <a:latin typeface="Comic Sans MS" pitchFamily="64" charset="0"/>
              </a:endParaRPr>
            </a:p>
          </p:txBody>
        </p:sp>
        <p:sp>
          <p:nvSpPr>
            <p:cNvPr id="658452" name="Oval 10"/>
            <p:cNvSpPr>
              <a:spLocks noChangeArrowheads="1"/>
            </p:cNvSpPr>
            <p:nvPr/>
          </p:nvSpPr>
          <p:spPr bwMode="auto">
            <a:xfrm>
              <a:off x="2313481" y="4901357"/>
              <a:ext cx="64957" cy="5407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>
                <a:solidFill>
                  <a:srgbClr val="000066"/>
                </a:solidFill>
                <a:latin typeface="Comic Sans MS" pitchFamily="64" charset="0"/>
              </a:endParaRPr>
            </a:p>
          </p:txBody>
        </p:sp>
        <p:sp>
          <p:nvSpPr>
            <p:cNvPr id="658453" name="Oval 11"/>
            <p:cNvSpPr>
              <a:spLocks noChangeArrowheads="1"/>
            </p:cNvSpPr>
            <p:nvPr/>
          </p:nvSpPr>
          <p:spPr bwMode="auto">
            <a:xfrm>
              <a:off x="1858780" y="4712097"/>
              <a:ext cx="1039318" cy="432594"/>
            </a:xfrm>
            <a:prstGeom prst="ellipse">
              <a:avLst/>
            </a:prstGeom>
            <a:gradFill rotWithShape="0">
              <a:gsLst>
                <a:gs pos="0">
                  <a:srgbClr val="5E5E76"/>
                </a:gs>
                <a:gs pos="100000">
                  <a:srgbClr val="CCCC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CCCC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>
                <a:solidFill>
                  <a:srgbClr val="000066"/>
                </a:solidFill>
                <a:latin typeface="Comic Sans MS" pitchFamily="64" charset="0"/>
              </a:endParaRPr>
            </a:p>
          </p:txBody>
        </p:sp>
      </p:grpSp>
      <p:cxnSp>
        <p:nvCxnSpPr>
          <p:cNvPr id="658454" name="Straight Connector 44"/>
          <p:cNvCxnSpPr>
            <a:cxnSpLocks noChangeShapeType="1"/>
          </p:cNvCxnSpPr>
          <p:nvPr/>
        </p:nvCxnSpPr>
        <p:spPr bwMode="auto">
          <a:xfrm rot="5400000">
            <a:off x="827882" y="4293396"/>
            <a:ext cx="1066800" cy="1587"/>
          </a:xfrm>
          <a:prstGeom prst="line">
            <a:avLst/>
          </a:prstGeom>
          <a:noFill/>
          <a:ln w="9525" algn="ctr">
            <a:solidFill>
              <a:srgbClr val="00B0F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58455" name="Straight Connector 45"/>
          <p:cNvCxnSpPr>
            <a:cxnSpLocks noChangeShapeType="1"/>
          </p:cNvCxnSpPr>
          <p:nvPr/>
        </p:nvCxnSpPr>
        <p:spPr bwMode="auto">
          <a:xfrm rot="5400000">
            <a:off x="7077869" y="4293394"/>
            <a:ext cx="1066800" cy="1588"/>
          </a:xfrm>
          <a:prstGeom prst="line">
            <a:avLst/>
          </a:prstGeom>
          <a:noFill/>
          <a:ln w="9525" algn="ctr">
            <a:solidFill>
              <a:srgbClr val="00B0F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58456" name="Straight Arrow Connector 47"/>
          <p:cNvCxnSpPr>
            <a:cxnSpLocks noChangeShapeType="1"/>
          </p:cNvCxnSpPr>
          <p:nvPr/>
        </p:nvCxnSpPr>
        <p:spPr bwMode="auto">
          <a:xfrm>
            <a:off x="1362075" y="3836990"/>
            <a:ext cx="6248400" cy="1587"/>
          </a:xfrm>
          <a:prstGeom prst="straightConnector1">
            <a:avLst/>
          </a:prstGeom>
          <a:noFill/>
          <a:ln w="9525" algn="ctr">
            <a:solidFill>
              <a:srgbClr val="00B0F0"/>
            </a:solidFill>
            <a:prstDash val="sysDash"/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58457" name="Text Box 17"/>
          <p:cNvSpPr txBox="1">
            <a:spLocks noChangeArrowheads="1"/>
          </p:cNvSpPr>
          <p:nvPr/>
        </p:nvSpPr>
        <p:spPr bwMode="auto">
          <a:xfrm>
            <a:off x="381000" y="1119188"/>
            <a:ext cx="12080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defRPr sz="2400">
                <a:solidFill>
                  <a:schemeClr val="tx1"/>
                </a:solidFill>
                <a:latin typeface="Times New Roman" pitchFamily="16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itchFamily="16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itchFamily="16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itchFamily="16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itchFamily="1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6" charset="0"/>
              </a:defRPr>
            </a:lvl9pPr>
          </a:lstStyle>
          <a:p>
            <a:r>
              <a:rPr lang="en-US" sz="1600">
                <a:solidFill>
                  <a:srgbClr val="000066"/>
                </a:solidFill>
                <a:latin typeface="Comic Sans MS" pitchFamily="64" charset="0"/>
              </a:rPr>
              <a:t>RF Voltage</a:t>
            </a:r>
          </a:p>
        </p:txBody>
      </p:sp>
      <p:grpSp>
        <p:nvGrpSpPr>
          <p:cNvPr id="658458" name="Group 71"/>
          <p:cNvGrpSpPr>
            <a:grpSpLocks/>
          </p:cNvGrpSpPr>
          <p:nvPr/>
        </p:nvGrpSpPr>
        <p:grpSpPr bwMode="auto">
          <a:xfrm>
            <a:off x="292100" y="1612902"/>
            <a:ext cx="1981200" cy="1641475"/>
            <a:chOff x="1524000" y="1371600"/>
            <a:chExt cx="3942522" cy="1641958"/>
          </a:xfrm>
        </p:grpSpPr>
        <p:sp>
          <p:nvSpPr>
            <p:cNvPr id="658459" name="Freeform 8"/>
            <p:cNvSpPr>
              <a:spLocks/>
            </p:cNvSpPr>
            <p:nvPr/>
          </p:nvSpPr>
          <p:spPr bwMode="auto">
            <a:xfrm>
              <a:off x="1524000" y="1371600"/>
              <a:ext cx="1981200" cy="830263"/>
            </a:xfrm>
            <a:custGeom>
              <a:avLst/>
              <a:gdLst>
                <a:gd name="T0" fmla="*/ 0 w 1440"/>
                <a:gd name="T1" fmla="*/ 2147483647 h 672"/>
                <a:gd name="T2" fmla="*/ 2147483647 w 1440"/>
                <a:gd name="T3" fmla="*/ 0 h 672"/>
                <a:gd name="T4" fmla="*/ 2147483647 w 1440"/>
                <a:gd name="T5" fmla="*/ 2147483647 h 672"/>
                <a:gd name="T6" fmla="*/ 0 60000 65536"/>
                <a:gd name="T7" fmla="*/ 0 60000 65536"/>
                <a:gd name="T8" fmla="*/ 0 60000 65536"/>
                <a:gd name="T9" fmla="*/ 0 w 1440"/>
                <a:gd name="T10" fmla="*/ 0 h 672"/>
                <a:gd name="T11" fmla="*/ 1440 w 1440"/>
                <a:gd name="T12" fmla="*/ 672 h 67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40" h="672">
                  <a:moveTo>
                    <a:pt x="0" y="672"/>
                  </a:moveTo>
                  <a:cubicBezTo>
                    <a:pt x="240" y="336"/>
                    <a:pt x="480" y="0"/>
                    <a:pt x="720" y="0"/>
                  </a:cubicBezTo>
                  <a:cubicBezTo>
                    <a:pt x="960" y="0"/>
                    <a:pt x="1200" y="336"/>
                    <a:pt x="1440" y="672"/>
                  </a:cubicBezTo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l"/>
              <a:endParaRPr lang="en-GB">
                <a:solidFill>
                  <a:srgbClr val="000066"/>
                </a:solidFill>
                <a:latin typeface="Comic Sans MS" pitchFamily="64" charset="0"/>
              </a:endParaRPr>
            </a:p>
          </p:txBody>
        </p:sp>
        <p:sp>
          <p:nvSpPr>
            <p:cNvPr id="658460" name="Freeform 8"/>
            <p:cNvSpPr>
              <a:spLocks/>
            </p:cNvSpPr>
            <p:nvPr/>
          </p:nvSpPr>
          <p:spPr bwMode="auto">
            <a:xfrm rot="10800000">
              <a:off x="3485322" y="2183295"/>
              <a:ext cx="1981200" cy="830263"/>
            </a:xfrm>
            <a:custGeom>
              <a:avLst/>
              <a:gdLst>
                <a:gd name="T0" fmla="*/ 0 w 1440"/>
                <a:gd name="T1" fmla="*/ 2147483647 h 672"/>
                <a:gd name="T2" fmla="*/ 2147483647 w 1440"/>
                <a:gd name="T3" fmla="*/ 0 h 672"/>
                <a:gd name="T4" fmla="*/ 2147483647 w 1440"/>
                <a:gd name="T5" fmla="*/ 2147483647 h 672"/>
                <a:gd name="T6" fmla="*/ 0 60000 65536"/>
                <a:gd name="T7" fmla="*/ 0 60000 65536"/>
                <a:gd name="T8" fmla="*/ 0 60000 65536"/>
                <a:gd name="T9" fmla="*/ 0 w 1440"/>
                <a:gd name="T10" fmla="*/ 0 h 672"/>
                <a:gd name="T11" fmla="*/ 1440 w 1440"/>
                <a:gd name="T12" fmla="*/ 672 h 67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40" h="672">
                  <a:moveTo>
                    <a:pt x="0" y="672"/>
                  </a:moveTo>
                  <a:cubicBezTo>
                    <a:pt x="240" y="336"/>
                    <a:pt x="480" y="0"/>
                    <a:pt x="720" y="0"/>
                  </a:cubicBezTo>
                  <a:cubicBezTo>
                    <a:pt x="960" y="0"/>
                    <a:pt x="1200" y="336"/>
                    <a:pt x="1440" y="672"/>
                  </a:cubicBezTo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wrap="none" anchor="ctr"/>
            <a:lstStyle/>
            <a:p>
              <a:pPr algn="l"/>
              <a:endParaRPr lang="en-GB">
                <a:solidFill>
                  <a:srgbClr val="000066"/>
                </a:solidFill>
                <a:latin typeface="Comic Sans MS" pitchFamily="64" charset="0"/>
              </a:endParaRPr>
            </a:p>
          </p:txBody>
        </p:sp>
      </p:grpSp>
      <p:sp>
        <p:nvSpPr>
          <p:cNvPr id="658461" name="Line 5"/>
          <p:cNvSpPr>
            <a:spLocks noChangeShapeType="1"/>
          </p:cNvSpPr>
          <p:nvPr/>
        </p:nvSpPr>
        <p:spPr bwMode="auto">
          <a:xfrm flipV="1">
            <a:off x="295275" y="3379788"/>
            <a:ext cx="0" cy="2667000"/>
          </a:xfrm>
          <a:prstGeom prst="line">
            <a:avLst/>
          </a:prstGeom>
          <a:noFill/>
          <a:ln w="28575">
            <a:solidFill>
              <a:srgbClr val="0000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DE">
              <a:solidFill>
                <a:srgbClr val="000066"/>
              </a:solidFill>
            </a:endParaRPr>
          </a:p>
        </p:txBody>
      </p:sp>
      <p:sp>
        <p:nvSpPr>
          <p:cNvPr id="658462" name="Rectangle 82"/>
          <p:cNvSpPr>
            <a:spLocks noChangeArrowheads="1"/>
          </p:cNvSpPr>
          <p:nvPr/>
        </p:nvSpPr>
        <p:spPr bwMode="auto">
          <a:xfrm>
            <a:off x="3568700" y="2170113"/>
            <a:ext cx="1447800" cy="13716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l"/>
            <a:endParaRPr lang="en-GB">
              <a:solidFill>
                <a:srgbClr val="000066"/>
              </a:solidFill>
              <a:latin typeface="Comic Sans MS" pitchFamily="64" charset="0"/>
            </a:endParaRPr>
          </a:p>
        </p:txBody>
      </p:sp>
      <p:cxnSp>
        <p:nvCxnSpPr>
          <p:cNvPr id="658463" name="Straight Connector 41"/>
          <p:cNvCxnSpPr>
            <a:cxnSpLocks noChangeShapeType="1"/>
          </p:cNvCxnSpPr>
          <p:nvPr/>
        </p:nvCxnSpPr>
        <p:spPr bwMode="auto">
          <a:xfrm rot="5400000">
            <a:off x="3911600" y="2260600"/>
            <a:ext cx="990600" cy="304800"/>
          </a:xfrm>
          <a:prstGeom prst="line">
            <a:avLst/>
          </a:prstGeom>
          <a:noFill/>
          <a:ln w="28575" algn="ctr">
            <a:solidFill>
              <a:srgbClr val="00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58464" name="Straight Connector 42"/>
          <p:cNvCxnSpPr>
            <a:cxnSpLocks noChangeShapeType="1"/>
          </p:cNvCxnSpPr>
          <p:nvPr/>
        </p:nvCxnSpPr>
        <p:spPr bwMode="auto">
          <a:xfrm rot="5400000">
            <a:off x="4060825" y="2260600"/>
            <a:ext cx="990600" cy="304800"/>
          </a:xfrm>
          <a:prstGeom prst="line">
            <a:avLst/>
          </a:prstGeom>
          <a:noFill/>
          <a:ln w="28575" algn="ctr">
            <a:solidFill>
              <a:srgbClr val="00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58465" name="Straight Connector 83"/>
          <p:cNvCxnSpPr>
            <a:cxnSpLocks noChangeShapeType="1"/>
          </p:cNvCxnSpPr>
          <p:nvPr/>
        </p:nvCxnSpPr>
        <p:spPr bwMode="auto">
          <a:xfrm rot="5400000">
            <a:off x="3957638" y="4692650"/>
            <a:ext cx="990600" cy="304800"/>
          </a:xfrm>
          <a:prstGeom prst="line">
            <a:avLst/>
          </a:prstGeom>
          <a:noFill/>
          <a:ln w="28575" algn="ctr">
            <a:solidFill>
              <a:srgbClr val="00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58466" name="Straight Connector 84"/>
          <p:cNvCxnSpPr>
            <a:cxnSpLocks noChangeShapeType="1"/>
          </p:cNvCxnSpPr>
          <p:nvPr/>
        </p:nvCxnSpPr>
        <p:spPr bwMode="auto">
          <a:xfrm rot="5400000">
            <a:off x="4067175" y="4713288"/>
            <a:ext cx="990600" cy="304800"/>
          </a:xfrm>
          <a:prstGeom prst="line">
            <a:avLst/>
          </a:prstGeom>
          <a:noFill/>
          <a:ln w="28575" algn="ctr">
            <a:solidFill>
              <a:srgbClr val="00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658467" name="Group 85"/>
          <p:cNvGrpSpPr>
            <a:grpSpLocks/>
          </p:cNvGrpSpPr>
          <p:nvPr/>
        </p:nvGrpSpPr>
        <p:grpSpPr bwMode="auto">
          <a:xfrm>
            <a:off x="2273300" y="1612902"/>
            <a:ext cx="1981200" cy="1641475"/>
            <a:chOff x="1524000" y="1371600"/>
            <a:chExt cx="3942522" cy="1641958"/>
          </a:xfrm>
        </p:grpSpPr>
        <p:sp>
          <p:nvSpPr>
            <p:cNvPr id="658468" name="Freeform 8"/>
            <p:cNvSpPr>
              <a:spLocks/>
            </p:cNvSpPr>
            <p:nvPr/>
          </p:nvSpPr>
          <p:spPr bwMode="auto">
            <a:xfrm>
              <a:off x="1524000" y="1371600"/>
              <a:ext cx="1981200" cy="830263"/>
            </a:xfrm>
            <a:custGeom>
              <a:avLst/>
              <a:gdLst>
                <a:gd name="T0" fmla="*/ 0 w 1440"/>
                <a:gd name="T1" fmla="*/ 2147483647 h 672"/>
                <a:gd name="T2" fmla="*/ 2147483647 w 1440"/>
                <a:gd name="T3" fmla="*/ 0 h 672"/>
                <a:gd name="T4" fmla="*/ 2147483647 w 1440"/>
                <a:gd name="T5" fmla="*/ 2147483647 h 672"/>
                <a:gd name="T6" fmla="*/ 0 60000 65536"/>
                <a:gd name="T7" fmla="*/ 0 60000 65536"/>
                <a:gd name="T8" fmla="*/ 0 60000 65536"/>
                <a:gd name="T9" fmla="*/ 0 w 1440"/>
                <a:gd name="T10" fmla="*/ 0 h 672"/>
                <a:gd name="T11" fmla="*/ 1440 w 1440"/>
                <a:gd name="T12" fmla="*/ 672 h 67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40" h="672">
                  <a:moveTo>
                    <a:pt x="0" y="672"/>
                  </a:moveTo>
                  <a:cubicBezTo>
                    <a:pt x="240" y="336"/>
                    <a:pt x="480" y="0"/>
                    <a:pt x="720" y="0"/>
                  </a:cubicBezTo>
                  <a:cubicBezTo>
                    <a:pt x="960" y="0"/>
                    <a:pt x="1200" y="336"/>
                    <a:pt x="1440" y="672"/>
                  </a:cubicBezTo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l"/>
              <a:endParaRPr lang="en-GB">
                <a:solidFill>
                  <a:srgbClr val="000066"/>
                </a:solidFill>
                <a:latin typeface="Comic Sans MS" pitchFamily="64" charset="0"/>
              </a:endParaRPr>
            </a:p>
          </p:txBody>
        </p:sp>
        <p:sp>
          <p:nvSpPr>
            <p:cNvPr id="658469" name="Freeform 8"/>
            <p:cNvSpPr>
              <a:spLocks/>
            </p:cNvSpPr>
            <p:nvPr/>
          </p:nvSpPr>
          <p:spPr bwMode="auto">
            <a:xfrm rot="10800000">
              <a:off x="3485322" y="2183295"/>
              <a:ext cx="1981200" cy="830263"/>
            </a:xfrm>
            <a:custGeom>
              <a:avLst/>
              <a:gdLst>
                <a:gd name="T0" fmla="*/ 0 w 1440"/>
                <a:gd name="T1" fmla="*/ 2147483647 h 672"/>
                <a:gd name="T2" fmla="*/ 2147483647 w 1440"/>
                <a:gd name="T3" fmla="*/ 0 h 672"/>
                <a:gd name="T4" fmla="*/ 2147483647 w 1440"/>
                <a:gd name="T5" fmla="*/ 2147483647 h 672"/>
                <a:gd name="T6" fmla="*/ 0 60000 65536"/>
                <a:gd name="T7" fmla="*/ 0 60000 65536"/>
                <a:gd name="T8" fmla="*/ 0 60000 65536"/>
                <a:gd name="T9" fmla="*/ 0 w 1440"/>
                <a:gd name="T10" fmla="*/ 0 h 672"/>
                <a:gd name="T11" fmla="*/ 1440 w 1440"/>
                <a:gd name="T12" fmla="*/ 672 h 67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40" h="672">
                  <a:moveTo>
                    <a:pt x="0" y="672"/>
                  </a:moveTo>
                  <a:cubicBezTo>
                    <a:pt x="240" y="336"/>
                    <a:pt x="480" y="0"/>
                    <a:pt x="720" y="0"/>
                  </a:cubicBezTo>
                  <a:cubicBezTo>
                    <a:pt x="960" y="0"/>
                    <a:pt x="1200" y="336"/>
                    <a:pt x="1440" y="672"/>
                  </a:cubicBezTo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wrap="none" anchor="ctr"/>
            <a:lstStyle/>
            <a:p>
              <a:pPr algn="l"/>
              <a:endParaRPr lang="en-GB">
                <a:solidFill>
                  <a:srgbClr val="000066"/>
                </a:solidFill>
                <a:latin typeface="Comic Sans MS" pitchFamily="64" charset="0"/>
              </a:endParaRPr>
            </a:p>
          </p:txBody>
        </p:sp>
      </p:grpSp>
      <p:grpSp>
        <p:nvGrpSpPr>
          <p:cNvPr id="658470" name="Group 88"/>
          <p:cNvGrpSpPr>
            <a:grpSpLocks/>
          </p:cNvGrpSpPr>
          <p:nvPr/>
        </p:nvGrpSpPr>
        <p:grpSpPr bwMode="auto">
          <a:xfrm>
            <a:off x="6705600" y="1652590"/>
            <a:ext cx="1981200" cy="1641475"/>
            <a:chOff x="1524000" y="1371600"/>
            <a:chExt cx="3942522" cy="1641958"/>
          </a:xfrm>
        </p:grpSpPr>
        <p:sp>
          <p:nvSpPr>
            <p:cNvPr id="658471" name="Freeform 8"/>
            <p:cNvSpPr>
              <a:spLocks/>
            </p:cNvSpPr>
            <p:nvPr/>
          </p:nvSpPr>
          <p:spPr bwMode="auto">
            <a:xfrm>
              <a:off x="1524000" y="1371600"/>
              <a:ext cx="1981200" cy="830263"/>
            </a:xfrm>
            <a:custGeom>
              <a:avLst/>
              <a:gdLst>
                <a:gd name="T0" fmla="*/ 0 w 1440"/>
                <a:gd name="T1" fmla="*/ 2147483647 h 672"/>
                <a:gd name="T2" fmla="*/ 2147483647 w 1440"/>
                <a:gd name="T3" fmla="*/ 0 h 672"/>
                <a:gd name="T4" fmla="*/ 2147483647 w 1440"/>
                <a:gd name="T5" fmla="*/ 2147483647 h 672"/>
                <a:gd name="T6" fmla="*/ 0 60000 65536"/>
                <a:gd name="T7" fmla="*/ 0 60000 65536"/>
                <a:gd name="T8" fmla="*/ 0 60000 65536"/>
                <a:gd name="T9" fmla="*/ 0 w 1440"/>
                <a:gd name="T10" fmla="*/ 0 h 672"/>
                <a:gd name="T11" fmla="*/ 1440 w 1440"/>
                <a:gd name="T12" fmla="*/ 672 h 67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40" h="672">
                  <a:moveTo>
                    <a:pt x="0" y="672"/>
                  </a:moveTo>
                  <a:cubicBezTo>
                    <a:pt x="240" y="336"/>
                    <a:pt x="480" y="0"/>
                    <a:pt x="720" y="0"/>
                  </a:cubicBezTo>
                  <a:cubicBezTo>
                    <a:pt x="960" y="0"/>
                    <a:pt x="1200" y="336"/>
                    <a:pt x="1440" y="672"/>
                  </a:cubicBezTo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l"/>
              <a:endParaRPr lang="en-GB">
                <a:solidFill>
                  <a:srgbClr val="000066"/>
                </a:solidFill>
                <a:latin typeface="Comic Sans MS" pitchFamily="64" charset="0"/>
              </a:endParaRPr>
            </a:p>
          </p:txBody>
        </p:sp>
        <p:sp>
          <p:nvSpPr>
            <p:cNvPr id="658472" name="Freeform 8"/>
            <p:cNvSpPr>
              <a:spLocks/>
            </p:cNvSpPr>
            <p:nvPr/>
          </p:nvSpPr>
          <p:spPr bwMode="auto">
            <a:xfrm rot="10800000">
              <a:off x="3485322" y="2183295"/>
              <a:ext cx="1981200" cy="830263"/>
            </a:xfrm>
            <a:custGeom>
              <a:avLst/>
              <a:gdLst>
                <a:gd name="T0" fmla="*/ 0 w 1440"/>
                <a:gd name="T1" fmla="*/ 2147483647 h 672"/>
                <a:gd name="T2" fmla="*/ 2147483647 w 1440"/>
                <a:gd name="T3" fmla="*/ 0 h 672"/>
                <a:gd name="T4" fmla="*/ 2147483647 w 1440"/>
                <a:gd name="T5" fmla="*/ 2147483647 h 672"/>
                <a:gd name="T6" fmla="*/ 0 60000 65536"/>
                <a:gd name="T7" fmla="*/ 0 60000 65536"/>
                <a:gd name="T8" fmla="*/ 0 60000 65536"/>
                <a:gd name="T9" fmla="*/ 0 w 1440"/>
                <a:gd name="T10" fmla="*/ 0 h 672"/>
                <a:gd name="T11" fmla="*/ 1440 w 1440"/>
                <a:gd name="T12" fmla="*/ 672 h 67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40" h="672">
                  <a:moveTo>
                    <a:pt x="0" y="672"/>
                  </a:moveTo>
                  <a:cubicBezTo>
                    <a:pt x="240" y="336"/>
                    <a:pt x="480" y="0"/>
                    <a:pt x="720" y="0"/>
                  </a:cubicBezTo>
                  <a:cubicBezTo>
                    <a:pt x="960" y="0"/>
                    <a:pt x="1200" y="336"/>
                    <a:pt x="1440" y="672"/>
                  </a:cubicBezTo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wrap="none" anchor="ctr"/>
            <a:lstStyle/>
            <a:p>
              <a:pPr algn="l"/>
              <a:endParaRPr lang="en-GB">
                <a:solidFill>
                  <a:srgbClr val="000066"/>
                </a:solidFill>
                <a:latin typeface="Comic Sans MS" pitchFamily="64" charset="0"/>
              </a:endParaRPr>
            </a:p>
          </p:txBody>
        </p:sp>
      </p:grpSp>
      <p:grpSp>
        <p:nvGrpSpPr>
          <p:cNvPr id="658473" name="Group 91"/>
          <p:cNvGrpSpPr>
            <a:grpSpLocks/>
          </p:cNvGrpSpPr>
          <p:nvPr/>
        </p:nvGrpSpPr>
        <p:grpSpPr bwMode="auto">
          <a:xfrm>
            <a:off x="4724400" y="1646240"/>
            <a:ext cx="1981200" cy="1641475"/>
            <a:chOff x="1524000" y="1371600"/>
            <a:chExt cx="3942522" cy="1641958"/>
          </a:xfrm>
        </p:grpSpPr>
        <p:sp>
          <p:nvSpPr>
            <p:cNvPr id="658474" name="Freeform 8"/>
            <p:cNvSpPr>
              <a:spLocks/>
            </p:cNvSpPr>
            <p:nvPr/>
          </p:nvSpPr>
          <p:spPr bwMode="auto">
            <a:xfrm>
              <a:off x="1524000" y="1371600"/>
              <a:ext cx="1981200" cy="830263"/>
            </a:xfrm>
            <a:custGeom>
              <a:avLst/>
              <a:gdLst>
                <a:gd name="T0" fmla="*/ 0 w 1440"/>
                <a:gd name="T1" fmla="*/ 2147483647 h 672"/>
                <a:gd name="T2" fmla="*/ 2147483647 w 1440"/>
                <a:gd name="T3" fmla="*/ 0 h 672"/>
                <a:gd name="T4" fmla="*/ 2147483647 w 1440"/>
                <a:gd name="T5" fmla="*/ 2147483647 h 672"/>
                <a:gd name="T6" fmla="*/ 0 60000 65536"/>
                <a:gd name="T7" fmla="*/ 0 60000 65536"/>
                <a:gd name="T8" fmla="*/ 0 60000 65536"/>
                <a:gd name="T9" fmla="*/ 0 w 1440"/>
                <a:gd name="T10" fmla="*/ 0 h 672"/>
                <a:gd name="T11" fmla="*/ 1440 w 1440"/>
                <a:gd name="T12" fmla="*/ 672 h 67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40" h="672">
                  <a:moveTo>
                    <a:pt x="0" y="672"/>
                  </a:moveTo>
                  <a:cubicBezTo>
                    <a:pt x="240" y="336"/>
                    <a:pt x="480" y="0"/>
                    <a:pt x="720" y="0"/>
                  </a:cubicBezTo>
                  <a:cubicBezTo>
                    <a:pt x="960" y="0"/>
                    <a:pt x="1200" y="336"/>
                    <a:pt x="1440" y="672"/>
                  </a:cubicBezTo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l"/>
              <a:endParaRPr lang="en-GB">
                <a:solidFill>
                  <a:srgbClr val="000066"/>
                </a:solidFill>
                <a:latin typeface="Comic Sans MS" pitchFamily="64" charset="0"/>
              </a:endParaRPr>
            </a:p>
          </p:txBody>
        </p:sp>
        <p:sp>
          <p:nvSpPr>
            <p:cNvPr id="658475" name="Freeform 8"/>
            <p:cNvSpPr>
              <a:spLocks/>
            </p:cNvSpPr>
            <p:nvPr/>
          </p:nvSpPr>
          <p:spPr bwMode="auto">
            <a:xfrm rot="10800000">
              <a:off x="3485322" y="2183295"/>
              <a:ext cx="1981200" cy="830263"/>
            </a:xfrm>
            <a:custGeom>
              <a:avLst/>
              <a:gdLst>
                <a:gd name="T0" fmla="*/ 0 w 1440"/>
                <a:gd name="T1" fmla="*/ 2147483647 h 672"/>
                <a:gd name="T2" fmla="*/ 2147483647 w 1440"/>
                <a:gd name="T3" fmla="*/ 0 h 672"/>
                <a:gd name="T4" fmla="*/ 2147483647 w 1440"/>
                <a:gd name="T5" fmla="*/ 2147483647 h 672"/>
                <a:gd name="T6" fmla="*/ 0 60000 65536"/>
                <a:gd name="T7" fmla="*/ 0 60000 65536"/>
                <a:gd name="T8" fmla="*/ 0 60000 65536"/>
                <a:gd name="T9" fmla="*/ 0 w 1440"/>
                <a:gd name="T10" fmla="*/ 0 h 672"/>
                <a:gd name="T11" fmla="*/ 1440 w 1440"/>
                <a:gd name="T12" fmla="*/ 672 h 67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40" h="672">
                  <a:moveTo>
                    <a:pt x="0" y="672"/>
                  </a:moveTo>
                  <a:cubicBezTo>
                    <a:pt x="240" y="336"/>
                    <a:pt x="480" y="0"/>
                    <a:pt x="720" y="0"/>
                  </a:cubicBezTo>
                  <a:cubicBezTo>
                    <a:pt x="960" y="0"/>
                    <a:pt x="1200" y="336"/>
                    <a:pt x="1440" y="672"/>
                  </a:cubicBezTo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wrap="none" anchor="ctr"/>
            <a:lstStyle/>
            <a:p>
              <a:pPr algn="l"/>
              <a:endParaRPr lang="en-GB">
                <a:solidFill>
                  <a:srgbClr val="000066"/>
                </a:solidFill>
                <a:latin typeface="Comic Sans MS" pitchFamily="64" charset="0"/>
              </a:endParaRPr>
            </a:p>
          </p:txBody>
        </p:sp>
      </p:grpSp>
      <p:cxnSp>
        <p:nvCxnSpPr>
          <p:cNvPr id="658476" name="Straight Arrow Connector 94"/>
          <p:cNvCxnSpPr>
            <a:cxnSpLocks noChangeShapeType="1"/>
          </p:cNvCxnSpPr>
          <p:nvPr/>
        </p:nvCxnSpPr>
        <p:spPr bwMode="auto">
          <a:xfrm>
            <a:off x="4762500" y="2538415"/>
            <a:ext cx="1905000" cy="1587"/>
          </a:xfrm>
          <a:prstGeom prst="straightConnector1">
            <a:avLst/>
          </a:prstGeom>
          <a:noFill/>
          <a:ln w="9525" algn="ctr">
            <a:solidFill>
              <a:srgbClr val="C00000"/>
            </a:solidFill>
            <a:prstDash val="sysDash"/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58477" name="Straight Arrow Connector 97"/>
          <p:cNvCxnSpPr>
            <a:cxnSpLocks noChangeShapeType="1"/>
          </p:cNvCxnSpPr>
          <p:nvPr/>
        </p:nvCxnSpPr>
        <p:spPr bwMode="auto">
          <a:xfrm>
            <a:off x="292100" y="2451100"/>
            <a:ext cx="8686800" cy="1588"/>
          </a:xfrm>
          <a:prstGeom prst="straightConnector1">
            <a:avLst/>
          </a:prstGeom>
          <a:noFill/>
          <a:ln w="9525" algn="ctr">
            <a:solidFill>
              <a:srgbClr val="000066"/>
            </a:solidFill>
            <a:prstDash val="sys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9" name="Text Box 7"/>
          <p:cNvSpPr txBox="1">
            <a:spLocks noChangeArrowheads="1"/>
          </p:cNvSpPr>
          <p:nvPr/>
        </p:nvSpPr>
        <p:spPr bwMode="auto">
          <a:xfrm>
            <a:off x="8372477" y="5056188"/>
            <a:ext cx="61427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dirty="0">
                <a:solidFill>
                  <a:srgbClr val="000066"/>
                </a:solidFill>
                <a:latin typeface="+mn-lt"/>
                <a:sym typeface="Symbol" pitchFamily="18" charset="2"/>
              </a:rPr>
              <a:t>time</a:t>
            </a:r>
            <a:endParaRPr lang="en-US" dirty="0">
              <a:solidFill>
                <a:srgbClr val="000066"/>
              </a:solidFill>
              <a:latin typeface="+mn-lt"/>
            </a:endParaRPr>
          </a:p>
        </p:txBody>
      </p:sp>
      <p:sp>
        <p:nvSpPr>
          <p:cNvPr id="658479" name="TextBox 99"/>
          <p:cNvSpPr txBox="1">
            <a:spLocks noChangeArrowheads="1"/>
          </p:cNvSpPr>
          <p:nvPr/>
        </p:nvSpPr>
        <p:spPr bwMode="auto">
          <a:xfrm>
            <a:off x="1184526" y="3470275"/>
            <a:ext cx="75937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defRPr sz="2400">
                <a:solidFill>
                  <a:schemeClr val="tx1"/>
                </a:solidFill>
                <a:latin typeface="Times New Roman" pitchFamily="16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itchFamily="16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itchFamily="16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itchFamily="16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itchFamily="1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6" charset="0"/>
              </a:defRPr>
            </a:lvl9pPr>
          </a:lstStyle>
          <a:p>
            <a:r>
              <a:rPr lang="en-US" sz="1800">
                <a:solidFill>
                  <a:srgbClr val="000066"/>
                </a:solidFill>
                <a:latin typeface="Comic Sans MS" pitchFamily="64" charset="0"/>
              </a:rPr>
              <a:t>LHC bunch spacing = 25 ns / 50 ns = 10 / 20  buckets </a:t>
            </a:r>
            <a:r>
              <a:rPr lang="en-US" sz="1800">
                <a:solidFill>
                  <a:srgbClr val="000066"/>
                </a:solidFill>
                <a:latin typeface="Comic Sans MS" pitchFamily="64" charset="0"/>
                <a:sym typeface="Symbol" charset="0"/>
              </a:rPr>
              <a:t> 7.5 m / 15 m</a:t>
            </a:r>
            <a:endParaRPr lang="en-US" sz="1800">
              <a:solidFill>
                <a:srgbClr val="000066"/>
              </a:solidFill>
              <a:latin typeface="Comic Sans MS" pitchFamily="64" charset="0"/>
            </a:endParaRPr>
          </a:p>
        </p:txBody>
      </p:sp>
      <p:sp>
        <p:nvSpPr>
          <p:cNvPr id="658480" name="TextBox 100"/>
          <p:cNvSpPr txBox="1">
            <a:spLocks noChangeArrowheads="1"/>
          </p:cNvSpPr>
          <p:nvPr/>
        </p:nvSpPr>
        <p:spPr bwMode="auto">
          <a:xfrm>
            <a:off x="5729290" y="1993900"/>
            <a:ext cx="828675" cy="376238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algn="l">
              <a:defRPr sz="2400">
                <a:solidFill>
                  <a:schemeClr val="tx1"/>
                </a:solidFill>
                <a:latin typeface="Times New Roman" pitchFamily="16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itchFamily="16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itchFamily="16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itchFamily="16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itchFamily="1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6" charset="0"/>
              </a:defRPr>
            </a:lvl9pPr>
          </a:lstStyle>
          <a:p>
            <a:r>
              <a:rPr lang="en-US" sz="1800">
                <a:solidFill>
                  <a:srgbClr val="000066"/>
                </a:solidFill>
                <a:latin typeface="Comic Sans MS" pitchFamily="64" charset="0"/>
              </a:rPr>
              <a:t>2.5 ns</a:t>
            </a:r>
          </a:p>
        </p:txBody>
      </p:sp>
      <p:cxnSp>
        <p:nvCxnSpPr>
          <p:cNvPr id="658481" name="Straight Arrow Connector 101"/>
          <p:cNvCxnSpPr>
            <a:cxnSpLocks noChangeShapeType="1"/>
          </p:cNvCxnSpPr>
          <p:nvPr/>
        </p:nvCxnSpPr>
        <p:spPr bwMode="auto">
          <a:xfrm>
            <a:off x="219075" y="4827590"/>
            <a:ext cx="8686800" cy="1587"/>
          </a:xfrm>
          <a:prstGeom prst="straightConnector1">
            <a:avLst/>
          </a:prstGeom>
          <a:noFill/>
          <a:ln w="9525" algn="ctr">
            <a:solidFill>
              <a:srgbClr val="000066"/>
            </a:solidFill>
            <a:prstDash val="sys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58482" name="Straight Arrow Connector 103"/>
          <p:cNvCxnSpPr>
            <a:cxnSpLocks noChangeShapeType="1"/>
          </p:cNvCxnSpPr>
          <p:nvPr/>
        </p:nvCxnSpPr>
        <p:spPr bwMode="auto">
          <a:xfrm rot="5400000" flipH="1" flipV="1">
            <a:off x="-837406" y="2261394"/>
            <a:ext cx="2286000" cy="1588"/>
          </a:xfrm>
          <a:prstGeom prst="straightConnector1">
            <a:avLst/>
          </a:prstGeom>
          <a:noFill/>
          <a:ln w="28575" algn="ctr">
            <a:solidFill>
              <a:srgbClr val="0000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58483" name="TextBox 104"/>
          <p:cNvSpPr txBox="1">
            <a:spLocks noChangeArrowheads="1"/>
          </p:cNvSpPr>
          <p:nvPr/>
        </p:nvSpPr>
        <p:spPr bwMode="auto">
          <a:xfrm>
            <a:off x="3695702" y="723902"/>
            <a:ext cx="49117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defRPr sz="2400">
                <a:solidFill>
                  <a:schemeClr val="tx1"/>
                </a:solidFill>
                <a:latin typeface="Times New Roman" pitchFamily="16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itchFamily="16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itchFamily="16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itchFamily="16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itchFamily="1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6" charset="0"/>
              </a:defRPr>
            </a:lvl9pPr>
          </a:lstStyle>
          <a:p>
            <a:r>
              <a:rPr lang="en-US" sz="1800">
                <a:solidFill>
                  <a:srgbClr val="000066"/>
                </a:solidFill>
                <a:latin typeface="Comic Sans MS" pitchFamily="64" charset="0"/>
              </a:rPr>
              <a:t>The particles are trapped in the RF voltage:</a:t>
            </a:r>
          </a:p>
          <a:p>
            <a:r>
              <a:rPr lang="en-US" sz="1800">
                <a:solidFill>
                  <a:srgbClr val="000066"/>
                </a:solidFill>
                <a:latin typeface="Comic Sans MS" pitchFamily="64" charset="0"/>
              </a:rPr>
              <a:t>	this gives the bunch structure</a:t>
            </a:r>
          </a:p>
        </p:txBody>
      </p:sp>
      <p:sp>
        <p:nvSpPr>
          <p:cNvPr id="658484" name="Text Box 17"/>
          <p:cNvSpPr txBox="1">
            <a:spLocks noChangeArrowheads="1"/>
          </p:cNvSpPr>
          <p:nvPr/>
        </p:nvSpPr>
        <p:spPr bwMode="auto">
          <a:xfrm>
            <a:off x="1828800" y="6019802"/>
            <a:ext cx="4491038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defRPr sz="2400">
                <a:solidFill>
                  <a:schemeClr val="tx1"/>
                </a:solidFill>
                <a:latin typeface="Times New Roman" pitchFamily="16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itchFamily="16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itchFamily="16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itchFamily="16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itchFamily="1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6" charset="0"/>
              </a:defRPr>
            </a:lvl9pPr>
          </a:lstStyle>
          <a:p>
            <a:r>
              <a:rPr lang="en-US" sz="1600">
                <a:solidFill>
                  <a:srgbClr val="000066"/>
                </a:solidFill>
                <a:latin typeface="Comic Sans MS" pitchFamily="64" charset="0"/>
              </a:rPr>
              <a:t>RMS bunch length        11.2 cm   	7.6 cm</a:t>
            </a:r>
          </a:p>
          <a:p>
            <a:r>
              <a:rPr lang="en-US" sz="1600">
                <a:solidFill>
                  <a:srgbClr val="000066"/>
                </a:solidFill>
                <a:latin typeface="Comic Sans MS" pitchFamily="64" charset="0"/>
              </a:rPr>
              <a:t>RMS energy spread      0.031%	0.011%</a:t>
            </a:r>
          </a:p>
        </p:txBody>
      </p:sp>
      <p:sp>
        <p:nvSpPr>
          <p:cNvPr id="658485" name="Text Box 17"/>
          <p:cNvSpPr txBox="1">
            <a:spLocks noChangeArrowheads="1"/>
          </p:cNvSpPr>
          <p:nvPr/>
        </p:nvSpPr>
        <p:spPr bwMode="auto">
          <a:xfrm>
            <a:off x="3810000" y="5638800"/>
            <a:ext cx="25781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defRPr sz="2400">
                <a:solidFill>
                  <a:schemeClr val="tx1"/>
                </a:solidFill>
                <a:latin typeface="Times New Roman" pitchFamily="16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itchFamily="16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itchFamily="16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itchFamily="16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itchFamily="1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6" charset="0"/>
              </a:defRPr>
            </a:lvl9pPr>
          </a:lstStyle>
          <a:p>
            <a:r>
              <a:rPr lang="en-US" sz="1600" u="sng">
                <a:solidFill>
                  <a:srgbClr val="000066"/>
                </a:solidFill>
                <a:latin typeface="Comic Sans MS" pitchFamily="64" charset="0"/>
              </a:rPr>
              <a:t>450 GeV 		7 TeV</a:t>
            </a:r>
          </a:p>
        </p:txBody>
      </p:sp>
      <p:sp>
        <p:nvSpPr>
          <p:cNvPr id="658486" name="Oval 53"/>
          <p:cNvSpPr>
            <a:spLocks noChangeArrowheads="1"/>
          </p:cNvSpPr>
          <p:nvPr/>
        </p:nvSpPr>
        <p:spPr bwMode="auto">
          <a:xfrm>
            <a:off x="1219202" y="2376488"/>
            <a:ext cx="100013" cy="120650"/>
          </a:xfrm>
          <a:prstGeom prst="ellipse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pPr algn="l"/>
            <a:endParaRPr lang="en-GB">
              <a:solidFill>
                <a:srgbClr val="000066"/>
              </a:solidFill>
              <a:latin typeface="Comic Sans MS" pitchFamily="64" charset="0"/>
            </a:endParaRPr>
          </a:p>
        </p:txBody>
      </p:sp>
      <p:sp>
        <p:nvSpPr>
          <p:cNvPr id="658487" name="Oval 54"/>
          <p:cNvSpPr>
            <a:spLocks noChangeArrowheads="1"/>
          </p:cNvSpPr>
          <p:nvPr/>
        </p:nvSpPr>
        <p:spPr bwMode="auto">
          <a:xfrm>
            <a:off x="993777" y="1816102"/>
            <a:ext cx="100013" cy="119063"/>
          </a:xfrm>
          <a:prstGeom prst="ellipse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pPr algn="l"/>
            <a:endParaRPr lang="en-GB">
              <a:solidFill>
                <a:srgbClr val="000066"/>
              </a:solidFill>
              <a:latin typeface="Comic Sans MS" pitchFamily="64" charset="0"/>
            </a:endParaRPr>
          </a:p>
        </p:txBody>
      </p:sp>
      <p:sp>
        <p:nvSpPr>
          <p:cNvPr id="658488" name="Oval 56"/>
          <p:cNvSpPr>
            <a:spLocks noChangeArrowheads="1"/>
          </p:cNvSpPr>
          <p:nvPr/>
        </p:nvSpPr>
        <p:spPr bwMode="auto">
          <a:xfrm>
            <a:off x="1471613" y="2906713"/>
            <a:ext cx="100012" cy="119062"/>
          </a:xfrm>
          <a:prstGeom prst="ellipse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pPr algn="l"/>
            <a:endParaRPr lang="en-GB">
              <a:solidFill>
                <a:srgbClr val="000066"/>
              </a:solidFill>
              <a:latin typeface="Comic Sans MS" pitchFamily="64" charset="0"/>
            </a:endParaRPr>
          </a:p>
        </p:txBody>
      </p:sp>
      <p:cxnSp>
        <p:nvCxnSpPr>
          <p:cNvPr id="658489" name="Straight Arrow Connector 58"/>
          <p:cNvCxnSpPr>
            <a:cxnSpLocks noChangeShapeType="1"/>
          </p:cNvCxnSpPr>
          <p:nvPr/>
        </p:nvCxnSpPr>
        <p:spPr bwMode="auto">
          <a:xfrm rot="16200000" flipH="1">
            <a:off x="886619" y="2196307"/>
            <a:ext cx="939800" cy="398462"/>
          </a:xfrm>
          <a:prstGeom prst="straightConnector1">
            <a:avLst/>
          </a:prstGeom>
          <a:noFill/>
          <a:ln w="9525" algn="ctr">
            <a:solidFill>
              <a:srgbClr val="C00000"/>
            </a:solidFill>
            <a:prstDash val="dashDot"/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58490" name="TextBox 59"/>
          <p:cNvSpPr txBox="1">
            <a:spLocks noChangeArrowheads="1"/>
          </p:cNvSpPr>
          <p:nvPr/>
        </p:nvSpPr>
        <p:spPr bwMode="auto">
          <a:xfrm>
            <a:off x="1652590" y="720727"/>
            <a:ext cx="1398587" cy="830263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algn="l">
              <a:defRPr sz="2400">
                <a:solidFill>
                  <a:schemeClr val="tx1"/>
                </a:solidFill>
                <a:latin typeface="Times New Roman" pitchFamily="16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itchFamily="16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itchFamily="16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itchFamily="16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itchFamily="1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6" charset="0"/>
              </a:defRPr>
            </a:lvl9pPr>
          </a:lstStyle>
          <a:p>
            <a:pPr algn="ctr"/>
            <a:r>
              <a:rPr lang="en-US" sz="1200" b="1" dirty="0">
                <a:solidFill>
                  <a:srgbClr val="000066"/>
                </a:solidFill>
                <a:latin typeface="Comic Sans MS" pitchFamily="64" charset="0"/>
              </a:rPr>
              <a:t>The particles oscillate back and forth in time/energy</a:t>
            </a:r>
          </a:p>
        </p:txBody>
      </p:sp>
      <p:cxnSp>
        <p:nvCxnSpPr>
          <p:cNvPr id="658491" name="Straight Arrow Connector 61"/>
          <p:cNvCxnSpPr>
            <a:cxnSpLocks noChangeShapeType="1"/>
          </p:cNvCxnSpPr>
          <p:nvPr/>
        </p:nvCxnSpPr>
        <p:spPr bwMode="auto">
          <a:xfrm rot="5400000">
            <a:off x="1254126" y="1612902"/>
            <a:ext cx="461962" cy="319087"/>
          </a:xfrm>
          <a:prstGeom prst="straightConnector1">
            <a:avLst/>
          </a:prstGeom>
          <a:noFill/>
          <a:ln w="9525" algn="ctr">
            <a:solidFill>
              <a:srgbClr val="0000FF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3" name="TextBox 99"/>
          <p:cNvSpPr txBox="1">
            <a:spLocks noChangeArrowheads="1"/>
          </p:cNvSpPr>
          <p:nvPr/>
        </p:nvSpPr>
        <p:spPr bwMode="auto">
          <a:xfrm>
            <a:off x="2670177" y="4537077"/>
            <a:ext cx="12985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lvl1pPr algn="l">
              <a:defRPr sz="2400">
                <a:solidFill>
                  <a:schemeClr val="tx1"/>
                </a:solidFill>
                <a:latin typeface="Times New Roman" pitchFamily="16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itchFamily="16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itchFamily="16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itchFamily="16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itchFamily="1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6" charset="0"/>
              </a:defRPr>
            </a:lvl9pPr>
          </a:lstStyle>
          <a:p>
            <a:r>
              <a:rPr lang="en-US" sz="1800" b="1">
                <a:solidFill>
                  <a:srgbClr val="000066"/>
                </a:solidFill>
                <a:latin typeface="Comic Sans MS" pitchFamily="64" charset="0"/>
              </a:rPr>
              <a:t>RF bucket</a:t>
            </a:r>
          </a:p>
        </p:txBody>
      </p:sp>
      <p:cxnSp>
        <p:nvCxnSpPr>
          <p:cNvPr id="658493" name="Straight Arrow Connector 94"/>
          <p:cNvCxnSpPr>
            <a:cxnSpLocks noChangeShapeType="1"/>
          </p:cNvCxnSpPr>
          <p:nvPr/>
        </p:nvCxnSpPr>
        <p:spPr bwMode="auto">
          <a:xfrm>
            <a:off x="1370013" y="5310190"/>
            <a:ext cx="1905000" cy="1587"/>
          </a:xfrm>
          <a:prstGeom prst="straightConnector1">
            <a:avLst/>
          </a:prstGeom>
          <a:noFill/>
          <a:ln w="9525" algn="ctr">
            <a:solidFill>
              <a:srgbClr val="000066"/>
            </a:solidFill>
            <a:prstDash val="sysDash"/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58494" name="TextBox 100"/>
          <p:cNvSpPr txBox="1">
            <a:spLocks noChangeArrowheads="1"/>
          </p:cNvSpPr>
          <p:nvPr/>
        </p:nvSpPr>
        <p:spPr bwMode="auto">
          <a:xfrm>
            <a:off x="1916115" y="5321300"/>
            <a:ext cx="828675" cy="376238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algn="l">
              <a:defRPr sz="2400">
                <a:solidFill>
                  <a:schemeClr val="tx1"/>
                </a:solidFill>
                <a:latin typeface="Times New Roman" pitchFamily="16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itchFamily="16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itchFamily="16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itchFamily="16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itchFamily="1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6" charset="0"/>
              </a:defRPr>
            </a:lvl9pPr>
          </a:lstStyle>
          <a:p>
            <a:r>
              <a:rPr lang="en-US" sz="1800">
                <a:solidFill>
                  <a:srgbClr val="000066"/>
                </a:solidFill>
                <a:latin typeface="Comic Sans MS" pitchFamily="64" charset="0"/>
              </a:rPr>
              <a:t>2.5 ns</a:t>
            </a:r>
          </a:p>
        </p:txBody>
      </p:sp>
    </p:spTree>
    <p:extLst>
      <p:ext uri="{BB962C8B-B14F-4D97-AF65-F5344CB8AC3E}">
        <p14:creationId xmlns:p14="http://schemas.microsoft.com/office/powerpoint/2010/main" val="292262100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GB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1501067"/>
            <a:ext cx="8686800" cy="1870784"/>
          </a:xfrm>
          <a:ln>
            <a:noFill/>
          </a:ln>
        </p:spPr>
        <p:txBody>
          <a:bodyPr/>
          <a:lstStyle/>
          <a:p>
            <a:pPr marL="0" indent="0" algn="ctr" eaLnBrk="1" hangingPunct="1">
              <a:lnSpc>
                <a:spcPct val="110000"/>
              </a:lnSpc>
              <a:buNone/>
            </a:pPr>
            <a:r>
              <a:rPr lang="en-GB" sz="4000" dirty="0"/>
              <a:t>To collide particles at very high </a:t>
            </a:r>
            <a:r>
              <a:rPr lang="en-GB" sz="4000" dirty="0" smtClean="0"/>
              <a:t>energy</a:t>
            </a:r>
          </a:p>
          <a:p>
            <a:pPr marL="0" indent="0" algn="ctr" eaLnBrk="1" hangingPunct="1">
              <a:lnSpc>
                <a:spcPct val="110000"/>
              </a:lnSpc>
              <a:buNone/>
            </a:pPr>
            <a:endParaRPr lang="en-GB" sz="4800" b="1" dirty="0" smtClean="0">
              <a:solidFill>
                <a:srgbClr val="006666"/>
              </a:solidFill>
            </a:endParaRPr>
          </a:p>
          <a:p>
            <a:pPr marL="0" indent="0" algn="ctr" eaLnBrk="1" hangingPunct="1">
              <a:lnSpc>
                <a:spcPct val="110000"/>
              </a:lnSpc>
              <a:buNone/>
            </a:pPr>
            <a:r>
              <a:rPr lang="en-GB" sz="4800" b="1" dirty="0" smtClean="0">
                <a:solidFill>
                  <a:srgbClr val="006666"/>
                </a:solidFill>
              </a:rPr>
              <a:t>Linear collider versus Circular collider</a:t>
            </a:r>
          </a:p>
        </p:txBody>
      </p:sp>
    </p:spTree>
    <p:extLst>
      <p:ext uri="{BB962C8B-B14F-4D97-AF65-F5344CB8AC3E}">
        <p14:creationId xmlns:p14="http://schemas.microsoft.com/office/powerpoint/2010/main" val="2309571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/>
          <a:lstStyle/>
          <a:p>
            <a:r>
              <a:rPr lang="en-GB" dirty="0" smtClean="0"/>
              <a:t>Linear accelerator: use accelerating structure once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152400" y="3039748"/>
            <a:ext cx="76200" cy="51581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en-GB" dirty="0" smtClean="0">
                <a:solidFill>
                  <a:srgbClr val="3333CC"/>
                </a:solidFill>
                <a:latin typeface="Arial" charset="0"/>
              </a:rPr>
              <a:t> </a:t>
            </a:r>
          </a:p>
        </p:txBody>
      </p:sp>
      <p:sp>
        <p:nvSpPr>
          <p:cNvPr id="11" name="Rectangle 10"/>
          <p:cNvSpPr/>
          <p:nvPr/>
        </p:nvSpPr>
        <p:spPr bwMode="auto">
          <a:xfrm>
            <a:off x="304800" y="3039748"/>
            <a:ext cx="76200" cy="51581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en-GB" dirty="0" smtClean="0">
                <a:solidFill>
                  <a:srgbClr val="3333CC"/>
                </a:solidFill>
                <a:latin typeface="Arial" charset="0"/>
              </a:rPr>
              <a:t> </a:t>
            </a:r>
          </a:p>
        </p:txBody>
      </p:sp>
      <p:sp>
        <p:nvSpPr>
          <p:cNvPr id="12" name="Rectangle 11"/>
          <p:cNvSpPr/>
          <p:nvPr/>
        </p:nvSpPr>
        <p:spPr bwMode="auto">
          <a:xfrm>
            <a:off x="457199" y="3039748"/>
            <a:ext cx="76200" cy="51581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en-GB" dirty="0" smtClean="0">
                <a:solidFill>
                  <a:srgbClr val="3333CC"/>
                </a:solidFill>
                <a:latin typeface="Arial" charset="0"/>
              </a:rPr>
              <a:t> </a:t>
            </a:r>
          </a:p>
        </p:txBody>
      </p:sp>
      <p:sp>
        <p:nvSpPr>
          <p:cNvPr id="13" name="Rectangle 12"/>
          <p:cNvSpPr/>
          <p:nvPr/>
        </p:nvSpPr>
        <p:spPr bwMode="auto">
          <a:xfrm>
            <a:off x="609599" y="3039748"/>
            <a:ext cx="76200" cy="51581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en-GB" dirty="0" smtClean="0">
                <a:solidFill>
                  <a:srgbClr val="3333CC"/>
                </a:solidFill>
                <a:latin typeface="Arial" charset="0"/>
              </a:rPr>
              <a:t> </a:t>
            </a:r>
          </a:p>
        </p:txBody>
      </p:sp>
      <p:sp>
        <p:nvSpPr>
          <p:cNvPr id="14" name="Rectangle 13"/>
          <p:cNvSpPr/>
          <p:nvPr/>
        </p:nvSpPr>
        <p:spPr bwMode="auto">
          <a:xfrm>
            <a:off x="609600" y="3039748"/>
            <a:ext cx="76200" cy="51581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en-GB" dirty="0" smtClean="0">
                <a:solidFill>
                  <a:srgbClr val="3333CC"/>
                </a:solidFill>
                <a:latin typeface="Arial" charset="0"/>
              </a:rPr>
              <a:t> </a:t>
            </a:r>
          </a:p>
        </p:txBody>
      </p:sp>
      <p:sp>
        <p:nvSpPr>
          <p:cNvPr id="15" name="Rectangle 14"/>
          <p:cNvSpPr/>
          <p:nvPr/>
        </p:nvSpPr>
        <p:spPr bwMode="auto">
          <a:xfrm>
            <a:off x="762000" y="3039748"/>
            <a:ext cx="76200" cy="51581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en-GB" dirty="0" smtClean="0">
                <a:solidFill>
                  <a:srgbClr val="3333CC"/>
                </a:solidFill>
                <a:latin typeface="Arial" charset="0"/>
              </a:rPr>
              <a:t> </a:t>
            </a:r>
          </a:p>
        </p:txBody>
      </p:sp>
      <p:sp>
        <p:nvSpPr>
          <p:cNvPr id="16" name="Rectangle 15"/>
          <p:cNvSpPr/>
          <p:nvPr/>
        </p:nvSpPr>
        <p:spPr bwMode="auto">
          <a:xfrm>
            <a:off x="914399" y="3039748"/>
            <a:ext cx="76200" cy="51581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en-GB" dirty="0" smtClean="0">
                <a:solidFill>
                  <a:srgbClr val="3333CC"/>
                </a:solidFill>
                <a:latin typeface="Arial" charset="0"/>
              </a:rPr>
              <a:t> </a:t>
            </a:r>
          </a:p>
        </p:txBody>
      </p:sp>
      <p:sp>
        <p:nvSpPr>
          <p:cNvPr id="17" name="Rectangle 16"/>
          <p:cNvSpPr/>
          <p:nvPr/>
        </p:nvSpPr>
        <p:spPr bwMode="auto">
          <a:xfrm>
            <a:off x="1066799" y="3039748"/>
            <a:ext cx="76200" cy="51581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en-GB" dirty="0" smtClean="0">
                <a:solidFill>
                  <a:srgbClr val="3333CC"/>
                </a:solidFill>
                <a:latin typeface="Arial" charset="0"/>
              </a:rPr>
              <a:t> </a:t>
            </a:r>
          </a:p>
        </p:txBody>
      </p:sp>
      <p:sp>
        <p:nvSpPr>
          <p:cNvPr id="18" name="Rectangle 17"/>
          <p:cNvSpPr/>
          <p:nvPr/>
        </p:nvSpPr>
        <p:spPr bwMode="auto">
          <a:xfrm>
            <a:off x="1219199" y="3039748"/>
            <a:ext cx="76200" cy="51581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en-GB" dirty="0" smtClean="0">
                <a:solidFill>
                  <a:srgbClr val="3333CC"/>
                </a:solidFill>
                <a:latin typeface="Arial" charset="0"/>
              </a:rPr>
              <a:t> </a:t>
            </a:r>
          </a:p>
        </p:txBody>
      </p:sp>
      <p:sp>
        <p:nvSpPr>
          <p:cNvPr id="19" name="Rectangle 18"/>
          <p:cNvSpPr/>
          <p:nvPr/>
        </p:nvSpPr>
        <p:spPr bwMode="auto">
          <a:xfrm>
            <a:off x="1371599" y="3039748"/>
            <a:ext cx="76200" cy="51581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en-GB" dirty="0" smtClean="0">
                <a:solidFill>
                  <a:srgbClr val="3333CC"/>
                </a:solidFill>
                <a:latin typeface="Arial" charset="0"/>
              </a:rPr>
              <a:t> </a:t>
            </a:r>
          </a:p>
        </p:txBody>
      </p:sp>
      <p:sp>
        <p:nvSpPr>
          <p:cNvPr id="20" name="Rectangle 19"/>
          <p:cNvSpPr/>
          <p:nvPr/>
        </p:nvSpPr>
        <p:spPr bwMode="auto">
          <a:xfrm>
            <a:off x="1523998" y="3039748"/>
            <a:ext cx="76200" cy="51581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en-GB" dirty="0" smtClean="0">
                <a:solidFill>
                  <a:srgbClr val="3333CC"/>
                </a:solidFill>
                <a:latin typeface="Arial" charset="0"/>
              </a:rPr>
              <a:t> </a:t>
            </a:r>
          </a:p>
        </p:txBody>
      </p:sp>
      <p:sp>
        <p:nvSpPr>
          <p:cNvPr id="21" name="Rectangle 20"/>
          <p:cNvSpPr/>
          <p:nvPr/>
        </p:nvSpPr>
        <p:spPr bwMode="auto">
          <a:xfrm>
            <a:off x="1676398" y="3039748"/>
            <a:ext cx="76200" cy="51581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en-GB" dirty="0" smtClean="0">
                <a:solidFill>
                  <a:srgbClr val="3333CC"/>
                </a:solidFill>
                <a:latin typeface="Arial" charset="0"/>
              </a:rPr>
              <a:t> </a:t>
            </a:r>
          </a:p>
        </p:txBody>
      </p:sp>
      <p:sp>
        <p:nvSpPr>
          <p:cNvPr id="22" name="Rectangle 21"/>
          <p:cNvSpPr/>
          <p:nvPr/>
        </p:nvSpPr>
        <p:spPr bwMode="auto">
          <a:xfrm>
            <a:off x="1676399" y="3039748"/>
            <a:ext cx="76200" cy="51581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en-GB" dirty="0" smtClean="0">
                <a:solidFill>
                  <a:srgbClr val="3333CC"/>
                </a:solidFill>
                <a:latin typeface="Arial" charset="0"/>
              </a:rPr>
              <a:t> </a:t>
            </a:r>
          </a:p>
        </p:txBody>
      </p:sp>
      <p:sp>
        <p:nvSpPr>
          <p:cNvPr id="23" name="Rectangle 22"/>
          <p:cNvSpPr/>
          <p:nvPr/>
        </p:nvSpPr>
        <p:spPr bwMode="auto">
          <a:xfrm>
            <a:off x="1828799" y="3039748"/>
            <a:ext cx="76200" cy="51581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en-GB" dirty="0" smtClean="0">
                <a:solidFill>
                  <a:srgbClr val="3333CC"/>
                </a:solidFill>
                <a:latin typeface="Arial" charset="0"/>
              </a:rPr>
              <a:t> </a:t>
            </a:r>
          </a:p>
        </p:txBody>
      </p:sp>
      <p:sp>
        <p:nvSpPr>
          <p:cNvPr id="24" name="Rectangle 23"/>
          <p:cNvSpPr/>
          <p:nvPr/>
        </p:nvSpPr>
        <p:spPr bwMode="auto">
          <a:xfrm>
            <a:off x="1981198" y="3039748"/>
            <a:ext cx="76200" cy="51581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en-GB" dirty="0" smtClean="0">
                <a:solidFill>
                  <a:srgbClr val="3333CC"/>
                </a:solidFill>
                <a:latin typeface="Arial" charset="0"/>
              </a:rPr>
              <a:t> </a:t>
            </a:r>
          </a:p>
        </p:txBody>
      </p:sp>
      <p:sp>
        <p:nvSpPr>
          <p:cNvPr id="25" name="Rectangle 24"/>
          <p:cNvSpPr/>
          <p:nvPr/>
        </p:nvSpPr>
        <p:spPr bwMode="auto">
          <a:xfrm>
            <a:off x="2133598" y="3039748"/>
            <a:ext cx="76200" cy="51581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en-GB" dirty="0" smtClean="0">
                <a:solidFill>
                  <a:srgbClr val="3333CC"/>
                </a:solidFill>
                <a:latin typeface="Arial" charset="0"/>
              </a:rPr>
              <a:t> </a:t>
            </a:r>
          </a:p>
        </p:txBody>
      </p:sp>
      <p:sp>
        <p:nvSpPr>
          <p:cNvPr id="26" name="Rectangle 25"/>
          <p:cNvSpPr/>
          <p:nvPr/>
        </p:nvSpPr>
        <p:spPr bwMode="auto">
          <a:xfrm>
            <a:off x="2285999" y="3039748"/>
            <a:ext cx="76200" cy="51581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en-GB" dirty="0" smtClean="0">
                <a:solidFill>
                  <a:srgbClr val="3333CC"/>
                </a:solidFill>
                <a:latin typeface="Arial" charset="0"/>
              </a:rPr>
              <a:t> </a:t>
            </a:r>
          </a:p>
        </p:txBody>
      </p:sp>
      <p:sp>
        <p:nvSpPr>
          <p:cNvPr id="27" name="Rectangle 26"/>
          <p:cNvSpPr/>
          <p:nvPr/>
        </p:nvSpPr>
        <p:spPr bwMode="auto">
          <a:xfrm>
            <a:off x="2438399" y="3039748"/>
            <a:ext cx="76200" cy="51581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en-GB" dirty="0" smtClean="0">
                <a:solidFill>
                  <a:srgbClr val="3333CC"/>
                </a:solidFill>
                <a:latin typeface="Arial" charset="0"/>
              </a:rPr>
              <a:t> </a:t>
            </a:r>
          </a:p>
        </p:txBody>
      </p:sp>
      <p:sp>
        <p:nvSpPr>
          <p:cNvPr id="28" name="Rectangle 27"/>
          <p:cNvSpPr/>
          <p:nvPr/>
        </p:nvSpPr>
        <p:spPr bwMode="auto">
          <a:xfrm>
            <a:off x="2590798" y="3039748"/>
            <a:ext cx="76200" cy="51581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en-GB" dirty="0" smtClean="0">
                <a:solidFill>
                  <a:srgbClr val="3333CC"/>
                </a:solidFill>
                <a:latin typeface="Arial" charset="0"/>
              </a:rPr>
              <a:t> </a:t>
            </a:r>
          </a:p>
        </p:txBody>
      </p:sp>
      <p:sp>
        <p:nvSpPr>
          <p:cNvPr id="29" name="Rectangle 28"/>
          <p:cNvSpPr/>
          <p:nvPr/>
        </p:nvSpPr>
        <p:spPr bwMode="auto">
          <a:xfrm>
            <a:off x="2743198" y="3039748"/>
            <a:ext cx="76200" cy="51581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en-GB" dirty="0" smtClean="0">
                <a:solidFill>
                  <a:srgbClr val="3333CC"/>
                </a:solidFill>
                <a:latin typeface="Arial" charset="0"/>
              </a:rPr>
              <a:t> </a:t>
            </a:r>
          </a:p>
        </p:txBody>
      </p:sp>
      <p:sp>
        <p:nvSpPr>
          <p:cNvPr id="30" name="Rectangle 29"/>
          <p:cNvSpPr/>
          <p:nvPr/>
        </p:nvSpPr>
        <p:spPr bwMode="auto">
          <a:xfrm>
            <a:off x="2743199" y="3039748"/>
            <a:ext cx="76200" cy="51581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en-GB" dirty="0" smtClean="0">
                <a:solidFill>
                  <a:srgbClr val="3333CC"/>
                </a:solidFill>
                <a:latin typeface="Arial" charset="0"/>
              </a:rPr>
              <a:t> </a:t>
            </a:r>
          </a:p>
        </p:txBody>
      </p:sp>
      <p:sp>
        <p:nvSpPr>
          <p:cNvPr id="31" name="Rectangle 30"/>
          <p:cNvSpPr/>
          <p:nvPr/>
        </p:nvSpPr>
        <p:spPr bwMode="auto">
          <a:xfrm>
            <a:off x="2895599" y="3039748"/>
            <a:ext cx="76200" cy="51581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en-GB" dirty="0" smtClean="0">
                <a:solidFill>
                  <a:srgbClr val="3333CC"/>
                </a:solidFill>
                <a:latin typeface="Arial" charset="0"/>
              </a:rPr>
              <a:t> </a:t>
            </a:r>
          </a:p>
        </p:txBody>
      </p:sp>
      <p:sp>
        <p:nvSpPr>
          <p:cNvPr id="32" name="Rectangle 31"/>
          <p:cNvSpPr/>
          <p:nvPr/>
        </p:nvSpPr>
        <p:spPr bwMode="auto">
          <a:xfrm>
            <a:off x="3047998" y="3039748"/>
            <a:ext cx="76200" cy="51581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en-GB" dirty="0" smtClean="0">
                <a:solidFill>
                  <a:srgbClr val="3333CC"/>
                </a:solidFill>
                <a:latin typeface="Arial" charset="0"/>
              </a:rPr>
              <a:t> </a:t>
            </a:r>
          </a:p>
        </p:txBody>
      </p:sp>
      <p:sp>
        <p:nvSpPr>
          <p:cNvPr id="33" name="Rectangle 32"/>
          <p:cNvSpPr/>
          <p:nvPr/>
        </p:nvSpPr>
        <p:spPr bwMode="auto">
          <a:xfrm>
            <a:off x="3200398" y="3039748"/>
            <a:ext cx="76200" cy="51581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en-GB" dirty="0" smtClean="0">
                <a:solidFill>
                  <a:srgbClr val="3333CC"/>
                </a:solidFill>
                <a:latin typeface="Arial" charset="0"/>
              </a:rPr>
              <a:t> </a:t>
            </a:r>
          </a:p>
        </p:txBody>
      </p:sp>
      <p:sp>
        <p:nvSpPr>
          <p:cNvPr id="34" name="Rectangle 33"/>
          <p:cNvSpPr/>
          <p:nvPr/>
        </p:nvSpPr>
        <p:spPr bwMode="auto">
          <a:xfrm>
            <a:off x="3352798" y="3039748"/>
            <a:ext cx="76200" cy="51581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en-GB" dirty="0" smtClean="0">
                <a:solidFill>
                  <a:srgbClr val="3333CC"/>
                </a:solidFill>
                <a:latin typeface="Arial" charset="0"/>
              </a:rPr>
              <a:t> </a:t>
            </a:r>
          </a:p>
        </p:txBody>
      </p:sp>
      <p:sp>
        <p:nvSpPr>
          <p:cNvPr id="35" name="Rectangle 34"/>
          <p:cNvSpPr/>
          <p:nvPr/>
        </p:nvSpPr>
        <p:spPr bwMode="auto">
          <a:xfrm>
            <a:off x="3505198" y="3039748"/>
            <a:ext cx="76200" cy="51581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en-GB" dirty="0" smtClean="0">
                <a:solidFill>
                  <a:srgbClr val="3333CC"/>
                </a:solidFill>
                <a:latin typeface="Arial" charset="0"/>
              </a:rPr>
              <a:t> </a:t>
            </a:r>
          </a:p>
        </p:txBody>
      </p:sp>
      <p:sp>
        <p:nvSpPr>
          <p:cNvPr id="36" name="Rectangle 35"/>
          <p:cNvSpPr/>
          <p:nvPr/>
        </p:nvSpPr>
        <p:spPr bwMode="auto">
          <a:xfrm>
            <a:off x="3657597" y="3039748"/>
            <a:ext cx="76200" cy="51581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en-GB" dirty="0" smtClean="0">
                <a:solidFill>
                  <a:srgbClr val="3333CC"/>
                </a:solidFill>
                <a:latin typeface="Arial" charset="0"/>
              </a:rPr>
              <a:t> </a:t>
            </a:r>
          </a:p>
        </p:txBody>
      </p:sp>
      <p:sp>
        <p:nvSpPr>
          <p:cNvPr id="37" name="Rectangle 36"/>
          <p:cNvSpPr/>
          <p:nvPr/>
        </p:nvSpPr>
        <p:spPr bwMode="auto">
          <a:xfrm>
            <a:off x="3809997" y="3039748"/>
            <a:ext cx="76200" cy="51581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en-GB" dirty="0" smtClean="0">
                <a:solidFill>
                  <a:srgbClr val="3333CC"/>
                </a:solidFill>
                <a:latin typeface="Arial" charset="0"/>
              </a:rPr>
              <a:t> </a:t>
            </a:r>
          </a:p>
        </p:txBody>
      </p:sp>
      <p:sp>
        <p:nvSpPr>
          <p:cNvPr id="38" name="Rectangle 37"/>
          <p:cNvSpPr/>
          <p:nvPr/>
        </p:nvSpPr>
        <p:spPr bwMode="auto">
          <a:xfrm>
            <a:off x="3809998" y="3039748"/>
            <a:ext cx="76200" cy="51581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en-GB" dirty="0" smtClean="0">
                <a:solidFill>
                  <a:srgbClr val="3333CC"/>
                </a:solidFill>
                <a:latin typeface="Arial" charset="0"/>
              </a:rPr>
              <a:t> </a:t>
            </a:r>
          </a:p>
        </p:txBody>
      </p:sp>
      <p:sp>
        <p:nvSpPr>
          <p:cNvPr id="39" name="Rectangle 38"/>
          <p:cNvSpPr/>
          <p:nvPr/>
        </p:nvSpPr>
        <p:spPr bwMode="auto">
          <a:xfrm>
            <a:off x="3962398" y="3039748"/>
            <a:ext cx="76200" cy="51581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en-GB" dirty="0" smtClean="0">
                <a:solidFill>
                  <a:srgbClr val="3333CC"/>
                </a:solidFill>
                <a:latin typeface="Arial" charset="0"/>
              </a:rPr>
              <a:t> </a:t>
            </a:r>
          </a:p>
        </p:txBody>
      </p:sp>
      <p:sp>
        <p:nvSpPr>
          <p:cNvPr id="40" name="Rectangle 39"/>
          <p:cNvSpPr/>
          <p:nvPr/>
        </p:nvSpPr>
        <p:spPr bwMode="auto">
          <a:xfrm>
            <a:off x="4114797" y="3039748"/>
            <a:ext cx="76200" cy="51581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en-GB" dirty="0" smtClean="0">
                <a:solidFill>
                  <a:srgbClr val="3333CC"/>
                </a:solidFill>
                <a:latin typeface="Arial" charset="0"/>
              </a:rPr>
              <a:t> </a:t>
            </a:r>
          </a:p>
        </p:txBody>
      </p:sp>
      <p:sp>
        <p:nvSpPr>
          <p:cNvPr id="41" name="Rectangle 40"/>
          <p:cNvSpPr/>
          <p:nvPr/>
        </p:nvSpPr>
        <p:spPr bwMode="auto">
          <a:xfrm>
            <a:off x="4267197" y="3039748"/>
            <a:ext cx="76200" cy="51581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en-GB" dirty="0" smtClean="0">
                <a:solidFill>
                  <a:srgbClr val="3333CC"/>
                </a:solidFill>
                <a:latin typeface="Arial" charset="0"/>
              </a:rPr>
              <a:t> </a:t>
            </a:r>
          </a:p>
        </p:txBody>
      </p:sp>
      <p:sp>
        <p:nvSpPr>
          <p:cNvPr id="42" name="Rectangle 41"/>
          <p:cNvSpPr/>
          <p:nvPr/>
        </p:nvSpPr>
        <p:spPr bwMode="auto">
          <a:xfrm>
            <a:off x="4800600" y="3039748"/>
            <a:ext cx="76200" cy="51581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en-GB" dirty="0" smtClean="0">
                <a:solidFill>
                  <a:srgbClr val="3333CC"/>
                </a:solidFill>
                <a:latin typeface="Arial" charset="0"/>
              </a:rPr>
              <a:t> </a:t>
            </a:r>
          </a:p>
        </p:txBody>
      </p:sp>
      <p:sp>
        <p:nvSpPr>
          <p:cNvPr id="43" name="Rectangle 42"/>
          <p:cNvSpPr/>
          <p:nvPr/>
        </p:nvSpPr>
        <p:spPr bwMode="auto">
          <a:xfrm>
            <a:off x="4953000" y="3039748"/>
            <a:ext cx="76200" cy="51581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en-GB" dirty="0" smtClean="0">
                <a:solidFill>
                  <a:srgbClr val="3333CC"/>
                </a:solidFill>
                <a:latin typeface="Arial" charset="0"/>
              </a:rPr>
              <a:t> </a:t>
            </a:r>
          </a:p>
        </p:txBody>
      </p:sp>
      <p:sp>
        <p:nvSpPr>
          <p:cNvPr id="44" name="Rectangle 43"/>
          <p:cNvSpPr/>
          <p:nvPr/>
        </p:nvSpPr>
        <p:spPr bwMode="auto">
          <a:xfrm>
            <a:off x="5105399" y="3039748"/>
            <a:ext cx="76200" cy="51581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en-GB" dirty="0" smtClean="0">
                <a:solidFill>
                  <a:srgbClr val="3333CC"/>
                </a:solidFill>
                <a:latin typeface="Arial" charset="0"/>
              </a:rPr>
              <a:t> </a:t>
            </a:r>
          </a:p>
        </p:txBody>
      </p:sp>
      <p:sp>
        <p:nvSpPr>
          <p:cNvPr id="45" name="Rectangle 44"/>
          <p:cNvSpPr/>
          <p:nvPr/>
        </p:nvSpPr>
        <p:spPr bwMode="auto">
          <a:xfrm>
            <a:off x="5257799" y="3039748"/>
            <a:ext cx="76200" cy="51581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en-GB" dirty="0" smtClean="0">
                <a:solidFill>
                  <a:srgbClr val="3333CC"/>
                </a:solidFill>
                <a:latin typeface="Arial" charset="0"/>
              </a:rPr>
              <a:t> </a:t>
            </a:r>
          </a:p>
        </p:txBody>
      </p:sp>
      <p:sp>
        <p:nvSpPr>
          <p:cNvPr id="46" name="Rectangle 45"/>
          <p:cNvSpPr/>
          <p:nvPr/>
        </p:nvSpPr>
        <p:spPr bwMode="auto">
          <a:xfrm>
            <a:off x="5257800" y="3039748"/>
            <a:ext cx="76200" cy="51581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en-GB" dirty="0" smtClean="0">
                <a:solidFill>
                  <a:srgbClr val="3333CC"/>
                </a:solidFill>
                <a:latin typeface="Arial" charset="0"/>
              </a:rPr>
              <a:t> </a:t>
            </a:r>
          </a:p>
        </p:txBody>
      </p:sp>
      <p:sp>
        <p:nvSpPr>
          <p:cNvPr id="47" name="Rectangle 46"/>
          <p:cNvSpPr/>
          <p:nvPr/>
        </p:nvSpPr>
        <p:spPr bwMode="auto">
          <a:xfrm>
            <a:off x="5410200" y="3039748"/>
            <a:ext cx="76200" cy="51581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en-GB" dirty="0" smtClean="0">
                <a:solidFill>
                  <a:srgbClr val="3333CC"/>
                </a:solidFill>
                <a:latin typeface="Arial" charset="0"/>
              </a:rPr>
              <a:t> </a:t>
            </a:r>
          </a:p>
        </p:txBody>
      </p:sp>
      <p:sp>
        <p:nvSpPr>
          <p:cNvPr id="48" name="Rectangle 47"/>
          <p:cNvSpPr/>
          <p:nvPr/>
        </p:nvSpPr>
        <p:spPr bwMode="auto">
          <a:xfrm>
            <a:off x="5562599" y="3039748"/>
            <a:ext cx="76200" cy="51581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en-GB" dirty="0" smtClean="0">
                <a:solidFill>
                  <a:srgbClr val="3333CC"/>
                </a:solidFill>
                <a:latin typeface="Arial" charset="0"/>
              </a:rPr>
              <a:t> </a:t>
            </a:r>
          </a:p>
        </p:txBody>
      </p:sp>
      <p:sp>
        <p:nvSpPr>
          <p:cNvPr id="49" name="Rectangle 48"/>
          <p:cNvSpPr/>
          <p:nvPr/>
        </p:nvSpPr>
        <p:spPr bwMode="auto">
          <a:xfrm>
            <a:off x="5714999" y="3039748"/>
            <a:ext cx="76200" cy="51581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en-GB" dirty="0" smtClean="0">
                <a:solidFill>
                  <a:srgbClr val="3333CC"/>
                </a:solidFill>
                <a:latin typeface="Arial" charset="0"/>
              </a:rPr>
              <a:t> </a:t>
            </a:r>
          </a:p>
        </p:txBody>
      </p:sp>
      <p:sp>
        <p:nvSpPr>
          <p:cNvPr id="50" name="Rectangle 49"/>
          <p:cNvSpPr/>
          <p:nvPr/>
        </p:nvSpPr>
        <p:spPr bwMode="auto">
          <a:xfrm>
            <a:off x="5867399" y="3039748"/>
            <a:ext cx="76200" cy="51581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en-GB" dirty="0" smtClean="0">
                <a:solidFill>
                  <a:srgbClr val="3333CC"/>
                </a:solidFill>
                <a:latin typeface="Arial" charset="0"/>
              </a:rPr>
              <a:t> </a:t>
            </a:r>
          </a:p>
        </p:txBody>
      </p:sp>
      <p:sp>
        <p:nvSpPr>
          <p:cNvPr id="51" name="Rectangle 50"/>
          <p:cNvSpPr/>
          <p:nvPr/>
        </p:nvSpPr>
        <p:spPr bwMode="auto">
          <a:xfrm>
            <a:off x="6019799" y="3039748"/>
            <a:ext cx="76200" cy="51581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en-GB" dirty="0" smtClean="0">
                <a:solidFill>
                  <a:srgbClr val="3333CC"/>
                </a:solidFill>
                <a:latin typeface="Arial" charset="0"/>
              </a:rPr>
              <a:t> </a:t>
            </a:r>
          </a:p>
        </p:txBody>
      </p:sp>
      <p:sp>
        <p:nvSpPr>
          <p:cNvPr id="52" name="Rectangle 51"/>
          <p:cNvSpPr/>
          <p:nvPr/>
        </p:nvSpPr>
        <p:spPr bwMode="auto">
          <a:xfrm>
            <a:off x="6172198" y="3039748"/>
            <a:ext cx="76200" cy="51581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en-GB" dirty="0" smtClean="0">
                <a:solidFill>
                  <a:srgbClr val="3333CC"/>
                </a:solidFill>
                <a:latin typeface="Arial" charset="0"/>
              </a:rPr>
              <a:t> </a:t>
            </a:r>
          </a:p>
        </p:txBody>
      </p:sp>
      <p:sp>
        <p:nvSpPr>
          <p:cNvPr id="53" name="Rectangle 52"/>
          <p:cNvSpPr/>
          <p:nvPr/>
        </p:nvSpPr>
        <p:spPr bwMode="auto">
          <a:xfrm>
            <a:off x="6324598" y="3039748"/>
            <a:ext cx="76200" cy="51581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en-GB" dirty="0" smtClean="0">
                <a:solidFill>
                  <a:srgbClr val="3333CC"/>
                </a:solidFill>
                <a:latin typeface="Arial" charset="0"/>
              </a:rPr>
              <a:t> </a:t>
            </a:r>
          </a:p>
        </p:txBody>
      </p:sp>
      <p:sp>
        <p:nvSpPr>
          <p:cNvPr id="54" name="Rectangle 53"/>
          <p:cNvSpPr/>
          <p:nvPr/>
        </p:nvSpPr>
        <p:spPr bwMode="auto">
          <a:xfrm>
            <a:off x="6324599" y="3039748"/>
            <a:ext cx="76200" cy="51581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en-GB" dirty="0" smtClean="0">
                <a:solidFill>
                  <a:srgbClr val="3333CC"/>
                </a:solidFill>
                <a:latin typeface="Arial" charset="0"/>
              </a:rPr>
              <a:t> </a:t>
            </a:r>
          </a:p>
        </p:txBody>
      </p:sp>
      <p:sp>
        <p:nvSpPr>
          <p:cNvPr id="55" name="Rectangle 54"/>
          <p:cNvSpPr/>
          <p:nvPr/>
        </p:nvSpPr>
        <p:spPr bwMode="auto">
          <a:xfrm>
            <a:off x="6476999" y="3039748"/>
            <a:ext cx="76200" cy="51581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en-GB" dirty="0" smtClean="0">
                <a:solidFill>
                  <a:srgbClr val="3333CC"/>
                </a:solidFill>
                <a:latin typeface="Arial" charset="0"/>
              </a:rPr>
              <a:t> </a:t>
            </a:r>
          </a:p>
        </p:txBody>
      </p:sp>
      <p:sp>
        <p:nvSpPr>
          <p:cNvPr id="56" name="Rectangle 55"/>
          <p:cNvSpPr/>
          <p:nvPr/>
        </p:nvSpPr>
        <p:spPr bwMode="auto">
          <a:xfrm>
            <a:off x="6629398" y="3039748"/>
            <a:ext cx="76200" cy="51581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en-GB" dirty="0" smtClean="0">
                <a:solidFill>
                  <a:srgbClr val="3333CC"/>
                </a:solidFill>
                <a:latin typeface="Arial" charset="0"/>
              </a:rPr>
              <a:t> </a:t>
            </a:r>
          </a:p>
        </p:txBody>
      </p:sp>
      <p:sp>
        <p:nvSpPr>
          <p:cNvPr id="57" name="Rectangle 56"/>
          <p:cNvSpPr/>
          <p:nvPr/>
        </p:nvSpPr>
        <p:spPr bwMode="auto">
          <a:xfrm>
            <a:off x="6781798" y="3039748"/>
            <a:ext cx="76200" cy="51581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en-GB" dirty="0" smtClean="0">
                <a:solidFill>
                  <a:srgbClr val="3333CC"/>
                </a:solidFill>
                <a:latin typeface="Arial" charset="0"/>
              </a:rPr>
              <a:t> </a:t>
            </a:r>
          </a:p>
        </p:txBody>
      </p:sp>
      <p:sp>
        <p:nvSpPr>
          <p:cNvPr id="58" name="Rectangle 57"/>
          <p:cNvSpPr/>
          <p:nvPr/>
        </p:nvSpPr>
        <p:spPr bwMode="auto">
          <a:xfrm>
            <a:off x="6934199" y="3039748"/>
            <a:ext cx="76200" cy="51581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en-GB" dirty="0" smtClean="0">
                <a:solidFill>
                  <a:srgbClr val="3333CC"/>
                </a:solidFill>
                <a:latin typeface="Arial" charset="0"/>
              </a:rPr>
              <a:t> </a:t>
            </a:r>
          </a:p>
        </p:txBody>
      </p:sp>
      <p:sp>
        <p:nvSpPr>
          <p:cNvPr id="59" name="Rectangle 58"/>
          <p:cNvSpPr/>
          <p:nvPr/>
        </p:nvSpPr>
        <p:spPr bwMode="auto">
          <a:xfrm>
            <a:off x="7086599" y="3039748"/>
            <a:ext cx="76200" cy="51581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en-GB" dirty="0" smtClean="0">
                <a:solidFill>
                  <a:srgbClr val="3333CC"/>
                </a:solidFill>
                <a:latin typeface="Arial" charset="0"/>
              </a:rPr>
              <a:t> </a:t>
            </a:r>
          </a:p>
        </p:txBody>
      </p:sp>
      <p:sp>
        <p:nvSpPr>
          <p:cNvPr id="60" name="Rectangle 59"/>
          <p:cNvSpPr/>
          <p:nvPr/>
        </p:nvSpPr>
        <p:spPr bwMode="auto">
          <a:xfrm>
            <a:off x="7238998" y="3039748"/>
            <a:ext cx="76200" cy="51581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en-GB" dirty="0" smtClean="0">
                <a:solidFill>
                  <a:srgbClr val="3333CC"/>
                </a:solidFill>
                <a:latin typeface="Arial" charset="0"/>
              </a:rPr>
              <a:t> </a:t>
            </a:r>
          </a:p>
        </p:txBody>
      </p:sp>
      <p:sp>
        <p:nvSpPr>
          <p:cNvPr id="61" name="Rectangle 60"/>
          <p:cNvSpPr/>
          <p:nvPr/>
        </p:nvSpPr>
        <p:spPr bwMode="auto">
          <a:xfrm>
            <a:off x="7391398" y="3039748"/>
            <a:ext cx="76200" cy="51581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en-GB" dirty="0" smtClean="0">
                <a:solidFill>
                  <a:srgbClr val="3333CC"/>
                </a:solidFill>
                <a:latin typeface="Arial" charset="0"/>
              </a:rPr>
              <a:t> </a:t>
            </a:r>
          </a:p>
        </p:txBody>
      </p:sp>
      <p:sp>
        <p:nvSpPr>
          <p:cNvPr id="62" name="Rectangle 61"/>
          <p:cNvSpPr/>
          <p:nvPr/>
        </p:nvSpPr>
        <p:spPr bwMode="auto">
          <a:xfrm>
            <a:off x="7391399" y="3039748"/>
            <a:ext cx="76200" cy="51581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en-GB" dirty="0" smtClean="0">
                <a:solidFill>
                  <a:srgbClr val="3333CC"/>
                </a:solidFill>
                <a:latin typeface="Arial" charset="0"/>
              </a:rPr>
              <a:t> </a:t>
            </a:r>
          </a:p>
        </p:txBody>
      </p:sp>
      <p:sp>
        <p:nvSpPr>
          <p:cNvPr id="63" name="Rectangle 62"/>
          <p:cNvSpPr/>
          <p:nvPr/>
        </p:nvSpPr>
        <p:spPr bwMode="auto">
          <a:xfrm>
            <a:off x="7543799" y="3039748"/>
            <a:ext cx="76200" cy="51581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en-GB" dirty="0" smtClean="0">
                <a:solidFill>
                  <a:srgbClr val="3333CC"/>
                </a:solidFill>
                <a:latin typeface="Arial" charset="0"/>
              </a:rPr>
              <a:t> </a:t>
            </a:r>
          </a:p>
        </p:txBody>
      </p:sp>
      <p:sp>
        <p:nvSpPr>
          <p:cNvPr id="64" name="Rectangle 63"/>
          <p:cNvSpPr/>
          <p:nvPr/>
        </p:nvSpPr>
        <p:spPr bwMode="auto">
          <a:xfrm>
            <a:off x="7696198" y="3039748"/>
            <a:ext cx="76200" cy="51581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en-GB" dirty="0" smtClean="0">
                <a:solidFill>
                  <a:srgbClr val="3333CC"/>
                </a:solidFill>
                <a:latin typeface="Arial" charset="0"/>
              </a:rPr>
              <a:t> </a:t>
            </a:r>
          </a:p>
        </p:txBody>
      </p:sp>
      <p:sp>
        <p:nvSpPr>
          <p:cNvPr id="65" name="Rectangle 64"/>
          <p:cNvSpPr/>
          <p:nvPr/>
        </p:nvSpPr>
        <p:spPr bwMode="auto">
          <a:xfrm>
            <a:off x="7848598" y="3039748"/>
            <a:ext cx="76200" cy="51581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en-GB" dirty="0" smtClean="0">
                <a:solidFill>
                  <a:srgbClr val="3333CC"/>
                </a:solidFill>
                <a:latin typeface="Arial" charset="0"/>
              </a:rPr>
              <a:t> </a:t>
            </a:r>
          </a:p>
        </p:txBody>
      </p:sp>
      <p:sp>
        <p:nvSpPr>
          <p:cNvPr id="66" name="Rectangle 65"/>
          <p:cNvSpPr/>
          <p:nvPr/>
        </p:nvSpPr>
        <p:spPr bwMode="auto">
          <a:xfrm>
            <a:off x="8000998" y="3039748"/>
            <a:ext cx="76200" cy="51581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en-GB" dirty="0" smtClean="0">
                <a:solidFill>
                  <a:srgbClr val="3333CC"/>
                </a:solidFill>
                <a:latin typeface="Arial" charset="0"/>
              </a:rPr>
              <a:t> </a:t>
            </a:r>
          </a:p>
        </p:txBody>
      </p:sp>
      <p:sp>
        <p:nvSpPr>
          <p:cNvPr id="67" name="Rectangle 66"/>
          <p:cNvSpPr/>
          <p:nvPr/>
        </p:nvSpPr>
        <p:spPr bwMode="auto">
          <a:xfrm>
            <a:off x="8153398" y="3039748"/>
            <a:ext cx="76200" cy="51581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en-GB" dirty="0" smtClean="0">
                <a:solidFill>
                  <a:srgbClr val="3333CC"/>
                </a:solidFill>
                <a:latin typeface="Arial" charset="0"/>
              </a:rPr>
              <a:t> </a:t>
            </a:r>
          </a:p>
        </p:txBody>
      </p:sp>
      <p:sp>
        <p:nvSpPr>
          <p:cNvPr id="68" name="Rectangle 67"/>
          <p:cNvSpPr/>
          <p:nvPr/>
        </p:nvSpPr>
        <p:spPr bwMode="auto">
          <a:xfrm>
            <a:off x="8305797" y="3039748"/>
            <a:ext cx="76200" cy="51581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en-GB" dirty="0" smtClean="0">
                <a:solidFill>
                  <a:srgbClr val="3333CC"/>
                </a:solidFill>
                <a:latin typeface="Arial" charset="0"/>
              </a:rPr>
              <a:t> </a:t>
            </a:r>
          </a:p>
        </p:txBody>
      </p:sp>
      <p:sp>
        <p:nvSpPr>
          <p:cNvPr id="69" name="Rectangle 68"/>
          <p:cNvSpPr/>
          <p:nvPr/>
        </p:nvSpPr>
        <p:spPr bwMode="auto">
          <a:xfrm>
            <a:off x="8458197" y="3039748"/>
            <a:ext cx="76200" cy="51581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en-GB" dirty="0" smtClean="0">
                <a:solidFill>
                  <a:srgbClr val="3333CC"/>
                </a:solidFill>
                <a:latin typeface="Arial" charset="0"/>
              </a:rPr>
              <a:t> </a:t>
            </a:r>
          </a:p>
        </p:txBody>
      </p:sp>
      <p:sp>
        <p:nvSpPr>
          <p:cNvPr id="70" name="Rectangle 69"/>
          <p:cNvSpPr/>
          <p:nvPr/>
        </p:nvSpPr>
        <p:spPr bwMode="auto">
          <a:xfrm>
            <a:off x="8458198" y="3039748"/>
            <a:ext cx="76200" cy="51581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en-GB" dirty="0" smtClean="0">
                <a:solidFill>
                  <a:srgbClr val="3333CC"/>
                </a:solidFill>
                <a:latin typeface="Arial" charset="0"/>
              </a:rPr>
              <a:t> </a:t>
            </a:r>
          </a:p>
        </p:txBody>
      </p:sp>
      <p:sp>
        <p:nvSpPr>
          <p:cNvPr id="71" name="Rectangle 70"/>
          <p:cNvSpPr/>
          <p:nvPr/>
        </p:nvSpPr>
        <p:spPr bwMode="auto">
          <a:xfrm>
            <a:off x="8610598" y="3039748"/>
            <a:ext cx="76200" cy="51581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en-GB" dirty="0" smtClean="0">
                <a:solidFill>
                  <a:srgbClr val="3333CC"/>
                </a:solidFill>
                <a:latin typeface="Arial" charset="0"/>
              </a:rPr>
              <a:t> </a:t>
            </a:r>
          </a:p>
        </p:txBody>
      </p:sp>
      <p:sp>
        <p:nvSpPr>
          <p:cNvPr id="72" name="Rectangle 71"/>
          <p:cNvSpPr/>
          <p:nvPr/>
        </p:nvSpPr>
        <p:spPr bwMode="auto">
          <a:xfrm>
            <a:off x="8762997" y="3039748"/>
            <a:ext cx="76200" cy="51581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en-GB" dirty="0" smtClean="0">
                <a:solidFill>
                  <a:srgbClr val="3333CC"/>
                </a:solidFill>
                <a:latin typeface="Arial" charset="0"/>
              </a:rPr>
              <a:t> 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8915397" y="3039748"/>
            <a:ext cx="76200" cy="51581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en-GB" dirty="0" smtClean="0">
                <a:solidFill>
                  <a:srgbClr val="3333CC"/>
                </a:solidFill>
                <a:latin typeface="Arial" charset="0"/>
              </a:rPr>
              <a:t> </a:t>
            </a:r>
          </a:p>
        </p:txBody>
      </p:sp>
      <p:sp>
        <p:nvSpPr>
          <p:cNvPr id="75" name="Rectangle 3"/>
          <p:cNvSpPr txBox="1">
            <a:spLocks noChangeArrowheads="1"/>
          </p:cNvSpPr>
          <p:nvPr/>
        </p:nvSpPr>
        <p:spPr bwMode="auto">
          <a:xfrm>
            <a:off x="228600" y="891077"/>
            <a:ext cx="8679474" cy="146526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2400" kern="0" dirty="0">
                <a:solidFill>
                  <a:srgbClr val="000000"/>
                </a:solidFill>
              </a:rPr>
              <a:t>Accelerating beams to high energy in a linear collider: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2400" kern="0" dirty="0">
                <a:solidFill>
                  <a:srgbClr val="000000"/>
                </a:solidFill>
              </a:rPr>
              <a:t>The beams are accelerated during one passage and the </a:t>
            </a:r>
            <a:r>
              <a:rPr lang="en-US" sz="2400" kern="0" dirty="0" err="1" smtClean="0">
                <a:solidFill>
                  <a:srgbClr val="000000"/>
                </a:solidFill>
              </a:rPr>
              <a:t>perticles</a:t>
            </a:r>
            <a:r>
              <a:rPr lang="en-US" sz="2400" kern="0" dirty="0" smtClean="0">
                <a:solidFill>
                  <a:srgbClr val="000000"/>
                </a:solidFill>
              </a:rPr>
              <a:t> </a:t>
            </a:r>
            <a:r>
              <a:rPr lang="en-US" sz="2400" kern="0" dirty="0">
                <a:solidFill>
                  <a:srgbClr val="000000"/>
                </a:solidFill>
              </a:rPr>
              <a:t>are colliding only once at the center of the experiment</a:t>
            </a:r>
            <a:endParaRPr lang="de-DE" sz="2400" kern="0" dirty="0">
              <a:solidFill>
                <a:srgbClr val="000000"/>
              </a:solidFill>
            </a:endParaRPr>
          </a:p>
        </p:txBody>
      </p:sp>
      <p:sp>
        <p:nvSpPr>
          <p:cNvPr id="76" name="Rectangle 75"/>
          <p:cNvSpPr/>
          <p:nvPr/>
        </p:nvSpPr>
        <p:spPr bwMode="auto">
          <a:xfrm>
            <a:off x="4067907" y="2897695"/>
            <a:ext cx="855785" cy="738549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en-GB" dirty="0" smtClean="0">
                <a:solidFill>
                  <a:srgbClr val="3333CC"/>
                </a:solidFill>
                <a:latin typeface="Arial" charset="0"/>
              </a:rPr>
              <a:t> </a:t>
            </a:r>
          </a:p>
        </p:txBody>
      </p:sp>
      <p:sp>
        <p:nvSpPr>
          <p:cNvPr id="77" name="Rectangle 76"/>
          <p:cNvSpPr/>
          <p:nvPr/>
        </p:nvSpPr>
        <p:spPr bwMode="auto">
          <a:xfrm>
            <a:off x="3809997" y="2510830"/>
            <a:ext cx="1371600" cy="38686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sz="1600" dirty="0">
                <a:solidFill>
                  <a:srgbClr val="006600"/>
                </a:solidFill>
                <a:latin typeface="Arial" charset="0"/>
              </a:rPr>
              <a:t>Experiment</a:t>
            </a:r>
          </a:p>
        </p:txBody>
      </p:sp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228600" y="3304206"/>
            <a:ext cx="41910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 eaLnBrk="1" hangingPunct="1"/>
            <a:endParaRPr lang="de-DE">
              <a:solidFill>
                <a:srgbClr val="3333CC"/>
              </a:solidFill>
              <a:latin typeface="Arial" charset="0"/>
            </a:endParaRPr>
          </a:p>
        </p:txBody>
      </p:sp>
      <p:sp>
        <p:nvSpPr>
          <p:cNvPr id="5" name="Line 5"/>
          <p:cNvSpPr>
            <a:spLocks noChangeShapeType="1"/>
          </p:cNvSpPr>
          <p:nvPr/>
        </p:nvSpPr>
        <p:spPr bwMode="auto">
          <a:xfrm flipH="1">
            <a:off x="4544828" y="3304206"/>
            <a:ext cx="4363246" cy="0"/>
          </a:xfrm>
          <a:prstGeom prst="line">
            <a:avLst/>
          </a:prstGeom>
          <a:noFill/>
          <a:ln w="76200">
            <a:solidFill>
              <a:srgbClr val="0033CC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 eaLnBrk="1" hangingPunct="1"/>
            <a:endParaRPr lang="de-DE">
              <a:solidFill>
                <a:srgbClr val="3333CC"/>
              </a:solidFill>
              <a:latin typeface="Arial" charset="0"/>
            </a:endParaRPr>
          </a:p>
        </p:txBody>
      </p:sp>
      <p:sp>
        <p:nvSpPr>
          <p:cNvPr id="79" name="Rectangle 78"/>
          <p:cNvSpPr/>
          <p:nvPr/>
        </p:nvSpPr>
        <p:spPr bwMode="auto">
          <a:xfrm>
            <a:off x="652180" y="2510830"/>
            <a:ext cx="2590800" cy="38686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sz="1600" dirty="0">
                <a:solidFill>
                  <a:srgbClr val="C00000"/>
                </a:solidFill>
                <a:latin typeface="Arial" charset="0"/>
              </a:rPr>
              <a:t>Accelerating structures</a:t>
            </a:r>
          </a:p>
        </p:txBody>
      </p:sp>
      <p:sp>
        <p:nvSpPr>
          <p:cNvPr id="80" name="Rectangle 79"/>
          <p:cNvSpPr/>
          <p:nvPr/>
        </p:nvSpPr>
        <p:spPr bwMode="auto">
          <a:xfrm>
            <a:off x="5867397" y="2510830"/>
            <a:ext cx="2590800" cy="38686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sz="1600">
                <a:solidFill>
                  <a:srgbClr val="C00000"/>
                </a:solidFill>
                <a:latin typeface="Arial" charset="0"/>
              </a:rPr>
              <a:t>Accelerating structures</a:t>
            </a:r>
            <a:endParaRPr lang="en-GB" sz="1600" dirty="0">
              <a:solidFill>
                <a:srgbClr val="C00000"/>
              </a:solidFill>
              <a:latin typeface="Arial" charset="0"/>
            </a:endParaRPr>
          </a:p>
        </p:txBody>
      </p:sp>
      <p:sp>
        <p:nvSpPr>
          <p:cNvPr id="74" name="Rectangle 4"/>
          <p:cNvSpPr>
            <a:spLocks noChangeArrowheads="1"/>
          </p:cNvSpPr>
          <p:nvPr/>
        </p:nvSpPr>
        <p:spPr bwMode="auto">
          <a:xfrm>
            <a:off x="266702" y="3867268"/>
            <a:ext cx="8686797" cy="264217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/>
          <a:lstStyle/>
          <a:p>
            <a:pPr marL="88900" lvl="1" algn="l" eaLnBrk="1" hangingPunct="1">
              <a:spcBef>
                <a:spcPct val="20000"/>
              </a:spcBef>
              <a:buSzPct val="120000"/>
            </a:pPr>
            <a:r>
              <a:rPr lang="en-GB" sz="2000" dirty="0">
                <a:solidFill>
                  <a:srgbClr val="DADADA">
                    <a:lumMod val="10000"/>
                  </a:srgbClr>
                </a:solidFill>
                <a:latin typeface="Arial" pitchFamily="34" charset="0"/>
              </a:rPr>
              <a:t>Acceleration of particles with time-varying electrical field </a:t>
            </a:r>
          </a:p>
          <a:p>
            <a:pPr marL="522287" lvl="2" indent="-342900" algn="l" eaLnBrk="1" hangingPunct="1">
              <a:spcBef>
                <a:spcPct val="20000"/>
              </a:spcBef>
              <a:buSzPct val="70000"/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DADADA">
                    <a:lumMod val="10000"/>
                  </a:srgbClr>
                </a:solidFill>
                <a:latin typeface="Arial" pitchFamily="34" charset="0"/>
              </a:rPr>
              <a:t>Limit 30-40 MeV/m with superconducting cavities</a:t>
            </a:r>
          </a:p>
          <a:p>
            <a:pPr marL="522287" lvl="2" indent="-342900" algn="l" eaLnBrk="1" hangingPunct="1">
              <a:spcBef>
                <a:spcPct val="20000"/>
              </a:spcBef>
              <a:buSzPct val="70000"/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DADADA">
                    <a:lumMod val="10000"/>
                  </a:srgbClr>
                </a:solidFill>
                <a:latin typeface="Arial" pitchFamily="34" charset="0"/>
              </a:rPr>
              <a:t>Limit about 100 MeV/m with other technologies, not yet used (CLIC)</a:t>
            </a:r>
          </a:p>
          <a:p>
            <a:pPr marL="522287" lvl="2" indent="-342900" algn="l" eaLnBrk="1" hangingPunct="1">
              <a:spcBef>
                <a:spcPct val="20000"/>
              </a:spcBef>
              <a:buSzPct val="70000"/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DADADA">
                    <a:lumMod val="10000"/>
                  </a:srgbClr>
                </a:solidFill>
                <a:latin typeface="Arial" pitchFamily="34" charset="0"/>
              </a:rPr>
              <a:t>Some 100 </a:t>
            </a:r>
            <a:r>
              <a:rPr lang="en-GB" sz="2000" dirty="0" smtClean="0">
                <a:solidFill>
                  <a:srgbClr val="DADADA">
                    <a:lumMod val="10000"/>
                  </a:srgbClr>
                </a:solidFill>
                <a:latin typeface="Arial" pitchFamily="34" charset="0"/>
              </a:rPr>
              <a:t>GeV </a:t>
            </a:r>
            <a:r>
              <a:rPr lang="en-GB" sz="2000" dirty="0">
                <a:solidFill>
                  <a:srgbClr val="DADADA">
                    <a:lumMod val="10000"/>
                  </a:srgbClr>
                </a:solidFill>
                <a:latin typeface="Arial" pitchFamily="34" charset="0"/>
              </a:rPr>
              <a:t>… ~TeV conceivable for </a:t>
            </a:r>
            <a:r>
              <a:rPr lang="en-GB" sz="2000" dirty="0" err="1">
                <a:solidFill>
                  <a:srgbClr val="DADADA">
                    <a:lumMod val="10000"/>
                  </a:srgbClr>
                </a:solidFill>
                <a:latin typeface="Arial" pitchFamily="34" charset="0"/>
              </a:rPr>
              <a:t>e+e</a:t>
            </a:r>
            <a:r>
              <a:rPr lang="en-GB" sz="2000" dirty="0">
                <a:solidFill>
                  <a:srgbClr val="DADADA">
                    <a:lumMod val="10000"/>
                  </a:srgbClr>
                </a:solidFill>
                <a:latin typeface="Arial" pitchFamily="34" charset="0"/>
              </a:rPr>
              <a:t>- colliders</a:t>
            </a:r>
          </a:p>
          <a:p>
            <a:pPr marL="522287" lvl="2" indent="-342900" algn="l" eaLnBrk="1" hangingPunct="1">
              <a:spcBef>
                <a:spcPct val="20000"/>
              </a:spcBef>
              <a:buSzPct val="70000"/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DADADA">
                    <a:lumMod val="10000"/>
                  </a:srgbClr>
                </a:solidFill>
                <a:latin typeface="Arial" pitchFamily="34" charset="0"/>
              </a:rPr>
              <a:t>Reaching an energy of 14 TeV </a:t>
            </a:r>
            <a:r>
              <a:rPr lang="en-GB" sz="2000" dirty="0" err="1">
                <a:solidFill>
                  <a:srgbClr val="DADADA">
                    <a:lumMod val="10000"/>
                  </a:srgbClr>
                </a:solidFill>
                <a:latin typeface="Arial" pitchFamily="34" charset="0"/>
              </a:rPr>
              <a:t>c.m</a:t>
            </a:r>
            <a:r>
              <a:rPr lang="en-GB" sz="2000" dirty="0">
                <a:solidFill>
                  <a:srgbClr val="DADADA">
                    <a:lumMod val="10000"/>
                  </a:srgbClr>
                </a:solidFill>
                <a:latin typeface="Arial" pitchFamily="34" charset="0"/>
              </a:rPr>
              <a:t>. (such as LHC) would require an accelerator with a length &gt; 400 km (with 40 MV/m)</a:t>
            </a:r>
          </a:p>
          <a:p>
            <a:pPr marL="522287" lvl="2" indent="-342900" algn="l" eaLnBrk="1" hangingPunct="1">
              <a:spcBef>
                <a:spcPct val="20000"/>
              </a:spcBef>
              <a:buSzPct val="70000"/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DADADA">
                    <a:lumMod val="10000"/>
                  </a:srgbClr>
                </a:solidFill>
                <a:latin typeface="Arial" pitchFamily="34" charset="0"/>
              </a:rPr>
              <a:t>Long-term: acceleration in a plasma … not ready for a HEP collider</a:t>
            </a:r>
          </a:p>
        </p:txBody>
      </p:sp>
    </p:spTree>
    <p:extLst>
      <p:ext uri="{BB962C8B-B14F-4D97-AF65-F5344CB8AC3E}">
        <p14:creationId xmlns:p14="http://schemas.microsoft.com/office/powerpoint/2010/main" val="2613262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 bwMode="auto">
          <a:xfrm>
            <a:off x="5517612" y="5410202"/>
            <a:ext cx="2590800" cy="1168326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rtlCol="0" anchor="ctr"/>
          <a:lstStyle/>
          <a:p>
            <a:pPr algn="ctr" eaLnBrk="0" hangingPunct="0"/>
            <a:endParaRPr lang="en-GB">
              <a:solidFill>
                <a:srgbClr val="FFFFFF"/>
              </a:solidFill>
              <a:latin typeface="Book Antiqua" pitchFamily="18" charset="0"/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5517612" y="855783"/>
            <a:ext cx="2590800" cy="1168326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rtlCol="0" anchor="ctr"/>
          <a:lstStyle/>
          <a:p>
            <a:pPr algn="ctr" eaLnBrk="0" hangingPunct="0"/>
            <a:endParaRPr lang="en-GB">
              <a:solidFill>
                <a:srgbClr val="FFFFFF"/>
              </a:solidFill>
              <a:latin typeface="Book Antiqua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Circular accelerator: re-use </a:t>
            </a:r>
            <a:r>
              <a:rPr lang="en-GB" dirty="0" smtClean="0"/>
              <a:t>accelerating </a:t>
            </a:r>
            <a:r>
              <a:rPr lang="en-GB" dirty="0"/>
              <a:t>structure</a:t>
            </a:r>
          </a:p>
        </p:txBody>
      </p:sp>
      <p:sp>
        <p:nvSpPr>
          <p:cNvPr id="4" name="Rectangle 3"/>
          <p:cNvSpPr/>
          <p:nvPr/>
        </p:nvSpPr>
        <p:spPr bwMode="auto">
          <a:xfrm>
            <a:off x="5517612" y="855783"/>
            <a:ext cx="2590800" cy="38686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GB" b="0" dirty="0" smtClean="0">
                <a:solidFill>
                  <a:srgbClr val="C00000"/>
                </a:solidFill>
              </a:rPr>
              <a:t>Accelerating structure</a:t>
            </a:r>
          </a:p>
        </p:txBody>
      </p:sp>
      <p:sp>
        <p:nvSpPr>
          <p:cNvPr id="5" name="Arc 4"/>
          <p:cNvSpPr/>
          <p:nvPr/>
        </p:nvSpPr>
        <p:spPr bwMode="auto">
          <a:xfrm>
            <a:off x="4368750" y="1535721"/>
            <a:ext cx="4680000" cy="4680000"/>
          </a:xfrm>
          <a:prstGeom prst="arc">
            <a:avLst>
              <a:gd name="adj1" fmla="val 16831011"/>
              <a:gd name="adj2" fmla="val 15611121"/>
            </a:avLst>
          </a:prstGeom>
          <a:noFill/>
          <a:ln w="762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GB" smtClean="0">
              <a:solidFill>
                <a:srgbClr val="3333CC"/>
              </a:solidFill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6314782" y="1301261"/>
            <a:ext cx="855785" cy="515815"/>
          </a:xfrm>
          <a:prstGeom prst="rect">
            <a:avLst/>
          </a:prstGeom>
          <a:solidFill>
            <a:srgbClr val="C00000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GB" dirty="0" smtClean="0">
                <a:solidFill>
                  <a:srgbClr val="3333CC"/>
                </a:solidFill>
              </a:rPr>
              <a:t> 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5184750" y="3022065"/>
            <a:ext cx="3048000" cy="1092737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GB" b="0" dirty="0" smtClean="0">
                <a:solidFill>
                  <a:srgbClr val="006600"/>
                </a:solidFill>
              </a:rPr>
              <a:t>Magnets around the accelerator to bring the beam back to the accelerating structure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76201" y="1172140"/>
            <a:ext cx="4143375" cy="504458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b="1" kern="0" dirty="0">
                <a:solidFill>
                  <a:srgbClr val="000000"/>
                </a:solidFill>
              </a:rPr>
              <a:t>Accelerating beams to high energy in a synchrotron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kern="0" dirty="0">
                <a:solidFill>
                  <a:srgbClr val="000000"/>
                </a:solidFill>
              </a:rPr>
              <a:t>Beam are injected into the accelerator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kern="0" dirty="0">
                <a:solidFill>
                  <a:srgbClr val="000000"/>
                </a:solidFill>
              </a:rPr>
              <a:t>The particles make many turns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kern="0" dirty="0">
                <a:solidFill>
                  <a:srgbClr val="000000"/>
                </a:solidFill>
              </a:rPr>
              <a:t>The magnetic field is slowly increased, and particles are accelerated when travelling through the accelerating structure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kern="0" dirty="0">
                <a:solidFill>
                  <a:srgbClr val="000000"/>
                </a:solidFill>
              </a:rPr>
              <a:t>The beams </a:t>
            </a:r>
            <a:r>
              <a:rPr lang="en-US" kern="0" dirty="0" smtClean="0">
                <a:solidFill>
                  <a:srgbClr val="000000"/>
                </a:solidFill>
              </a:rPr>
              <a:t>can be extracted, or stored </a:t>
            </a:r>
            <a:r>
              <a:rPr lang="en-US" kern="0" dirty="0">
                <a:solidFill>
                  <a:srgbClr val="000000"/>
                </a:solidFill>
              </a:rPr>
              <a:t>for many hours at top energy, bunches collide each turn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GB" b="1" kern="0" dirty="0">
                <a:solidFill>
                  <a:srgbClr val="C00000"/>
                </a:solidFill>
              </a:rPr>
              <a:t>Major limitations: emission of synchrotron radiation and strength of the magnetic field</a:t>
            </a:r>
          </a:p>
          <a:p>
            <a:pPr eaLnBrk="1" hangingPunct="1">
              <a:buFont typeface="Arial" pitchFamily="34" charset="0"/>
              <a:buChar char="•"/>
            </a:pPr>
            <a:endParaRPr lang="de-DE" kern="0" dirty="0">
              <a:solidFill>
                <a:srgbClr val="000000"/>
              </a:solidFill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6305552" y="5943602"/>
            <a:ext cx="855785" cy="515815"/>
          </a:xfrm>
          <a:prstGeom prst="rect">
            <a:avLst/>
          </a:prstGeom>
          <a:solidFill>
            <a:srgbClr val="0070C0"/>
          </a:solidFill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GB" dirty="0" smtClean="0">
                <a:solidFill>
                  <a:srgbClr val="3333CC"/>
                </a:solidFill>
              </a:rPr>
              <a:t> 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6047642" y="5472348"/>
            <a:ext cx="1371600" cy="38686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GB" b="0" dirty="0" smtClean="0">
                <a:solidFill>
                  <a:srgbClr val="0033CC"/>
                </a:solidFill>
              </a:rPr>
              <a:t>Experiment</a:t>
            </a:r>
          </a:p>
        </p:txBody>
      </p:sp>
      <p:sp>
        <p:nvSpPr>
          <p:cNvPr id="11" name="Rectangle 10"/>
          <p:cNvSpPr/>
          <p:nvPr/>
        </p:nvSpPr>
        <p:spPr bwMode="auto">
          <a:xfrm>
            <a:off x="5289012" y="4349263"/>
            <a:ext cx="3048000" cy="8763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GB" sz="2000" dirty="0">
                <a:solidFill>
                  <a:srgbClr val="C00000"/>
                </a:solidFill>
              </a:rPr>
              <a:t>Today achieved particle momentum of 6.5 </a:t>
            </a:r>
            <a:r>
              <a:rPr lang="en-GB" sz="2000" dirty="0" err="1">
                <a:solidFill>
                  <a:srgbClr val="C00000"/>
                </a:solidFill>
              </a:rPr>
              <a:t>TeV</a:t>
            </a:r>
            <a:r>
              <a:rPr lang="en-GB" sz="2000" dirty="0">
                <a:solidFill>
                  <a:srgbClr val="C00000"/>
                </a:solidFill>
              </a:rPr>
              <a:t>/c at LHC</a:t>
            </a:r>
          </a:p>
        </p:txBody>
      </p:sp>
    </p:spTree>
    <p:extLst>
      <p:ext uri="{BB962C8B-B14F-4D97-AF65-F5344CB8AC3E}">
        <p14:creationId xmlns:p14="http://schemas.microsoft.com/office/powerpoint/2010/main" val="3641346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5107" name="Group 195"/>
          <p:cNvGrpSpPr>
            <a:grpSpLocks/>
          </p:cNvGrpSpPr>
          <p:nvPr/>
        </p:nvGrpSpPr>
        <p:grpSpPr bwMode="auto">
          <a:xfrm>
            <a:off x="760413" y="1285877"/>
            <a:ext cx="7905750" cy="5267325"/>
            <a:chOff x="808" y="1006"/>
            <a:chExt cx="4224" cy="2750"/>
          </a:xfrm>
        </p:grpSpPr>
        <p:grpSp>
          <p:nvGrpSpPr>
            <p:cNvPr id="295099" name="Group 187"/>
            <p:cNvGrpSpPr>
              <a:grpSpLocks/>
            </p:cNvGrpSpPr>
            <p:nvPr/>
          </p:nvGrpSpPr>
          <p:grpSpPr bwMode="auto">
            <a:xfrm>
              <a:off x="808" y="1148"/>
              <a:ext cx="4224" cy="2608"/>
              <a:chOff x="720" y="1712"/>
              <a:chExt cx="4224" cy="2608"/>
            </a:xfrm>
          </p:grpSpPr>
          <p:pic>
            <p:nvPicPr>
              <p:cNvPr id="295100" name="Picture 188" descr="components-of-lep-accelerator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20" y="1712"/>
                <a:ext cx="4224" cy="2608"/>
              </a:xfrm>
              <a:prstGeom prst="rect">
                <a:avLst/>
              </a:prstGeom>
              <a:noFill/>
              <a:ln w="9525">
                <a:solidFill>
                  <a:srgbClr val="003399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295101" name="Group 189"/>
              <p:cNvGrpSpPr>
                <a:grpSpLocks/>
              </p:cNvGrpSpPr>
              <p:nvPr/>
            </p:nvGrpSpPr>
            <p:grpSpPr bwMode="auto">
              <a:xfrm>
                <a:off x="2245" y="2371"/>
                <a:ext cx="1176" cy="1398"/>
                <a:chOff x="2245" y="2371"/>
                <a:chExt cx="1176" cy="1398"/>
              </a:xfrm>
            </p:grpSpPr>
            <p:sp>
              <p:nvSpPr>
                <p:cNvPr id="295102" name="Rectangle 190"/>
                <p:cNvSpPr>
                  <a:spLocks noChangeArrowheads="1"/>
                </p:cNvSpPr>
                <p:nvPr/>
              </p:nvSpPr>
              <p:spPr bwMode="auto">
                <a:xfrm rot="-338489">
                  <a:off x="2245" y="2371"/>
                  <a:ext cx="363" cy="182"/>
                </a:xfrm>
                <a:prstGeom prst="rect">
                  <a:avLst/>
                </a:prstGeom>
                <a:solidFill>
                  <a:srgbClr val="FFFFC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3399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DE" dirty="0">
                    <a:solidFill>
                      <a:srgbClr val="000066"/>
                    </a:solidFill>
                  </a:endParaRPr>
                </a:p>
              </p:txBody>
            </p:sp>
            <p:sp>
              <p:nvSpPr>
                <p:cNvPr id="295103" name="Rectangle 191"/>
                <p:cNvSpPr>
                  <a:spLocks noChangeArrowheads="1"/>
                </p:cNvSpPr>
                <p:nvPr/>
              </p:nvSpPr>
              <p:spPr bwMode="auto">
                <a:xfrm rot="605515">
                  <a:off x="2336" y="3587"/>
                  <a:ext cx="363" cy="182"/>
                </a:xfrm>
                <a:prstGeom prst="rect">
                  <a:avLst/>
                </a:prstGeom>
                <a:solidFill>
                  <a:srgbClr val="FFFFC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3399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DE" dirty="0">
                    <a:solidFill>
                      <a:srgbClr val="000066"/>
                    </a:solidFill>
                  </a:endParaRPr>
                </a:p>
              </p:txBody>
            </p:sp>
            <p:sp>
              <p:nvSpPr>
                <p:cNvPr id="295104" name="Rectangle 192"/>
                <p:cNvSpPr>
                  <a:spLocks noChangeArrowheads="1"/>
                </p:cNvSpPr>
                <p:nvPr/>
              </p:nvSpPr>
              <p:spPr bwMode="auto">
                <a:xfrm rot="-413125">
                  <a:off x="2907" y="3578"/>
                  <a:ext cx="363" cy="182"/>
                </a:xfrm>
                <a:prstGeom prst="rect">
                  <a:avLst/>
                </a:prstGeom>
                <a:solidFill>
                  <a:srgbClr val="FFFFC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3399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DE" dirty="0">
                    <a:solidFill>
                      <a:srgbClr val="000066"/>
                    </a:solidFill>
                  </a:endParaRPr>
                </a:p>
              </p:txBody>
            </p:sp>
            <p:sp>
              <p:nvSpPr>
                <p:cNvPr id="295105" name="Rectangle 193"/>
                <p:cNvSpPr>
                  <a:spLocks noChangeArrowheads="1"/>
                </p:cNvSpPr>
                <p:nvPr/>
              </p:nvSpPr>
              <p:spPr bwMode="auto">
                <a:xfrm rot="464423">
                  <a:off x="3104" y="2427"/>
                  <a:ext cx="317" cy="145"/>
                </a:xfrm>
                <a:prstGeom prst="rect">
                  <a:avLst/>
                </a:prstGeom>
                <a:solidFill>
                  <a:srgbClr val="FFFFC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3399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DE" dirty="0">
                    <a:solidFill>
                      <a:srgbClr val="000066"/>
                    </a:solidFill>
                  </a:endParaRPr>
                </a:p>
              </p:txBody>
            </p:sp>
          </p:grpSp>
          <p:sp>
            <p:nvSpPr>
              <p:cNvPr id="295106" name="Rectangle 194"/>
              <p:cNvSpPr>
                <a:spLocks noChangeArrowheads="1"/>
              </p:cNvSpPr>
              <p:nvPr/>
            </p:nvSpPr>
            <p:spPr bwMode="auto">
              <a:xfrm rot="-172204">
                <a:off x="3561" y="1888"/>
                <a:ext cx="317" cy="219"/>
              </a:xfrm>
              <a:prstGeom prst="rect">
                <a:avLst/>
              </a:prstGeom>
              <a:solidFill>
                <a:srgbClr val="FFFF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3399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 dirty="0">
                  <a:solidFill>
                    <a:srgbClr val="000066"/>
                  </a:solidFill>
                </a:endParaRPr>
              </a:p>
            </p:txBody>
          </p:sp>
        </p:grpSp>
        <p:sp>
          <p:nvSpPr>
            <p:cNvPr id="295069" name="Text Box 157"/>
            <p:cNvSpPr txBox="1">
              <a:spLocks noChangeArrowheads="1"/>
            </p:cNvSpPr>
            <p:nvPr/>
          </p:nvSpPr>
          <p:spPr bwMode="auto">
            <a:xfrm>
              <a:off x="808" y="1006"/>
              <a:ext cx="4224" cy="340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rgbClr val="003399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 eaLnBrk="1" hangingPunct="1"/>
              <a:r>
                <a:rPr lang="en-GB" dirty="0" smtClean="0">
                  <a:solidFill>
                    <a:srgbClr val="000066"/>
                  </a:solidFill>
                  <a:latin typeface="Arial" pitchFamily="34" charset="0"/>
                </a:rPr>
                <a:t>LHC </a:t>
              </a:r>
              <a:r>
                <a:rPr lang="en-GB" b="1" dirty="0" smtClean="0">
                  <a:solidFill>
                    <a:srgbClr val="000066"/>
                  </a:solidFill>
                  <a:latin typeface="Arial" pitchFamily="34" charset="0"/>
                </a:rPr>
                <a:t>circular machine</a:t>
              </a:r>
              <a:r>
                <a:rPr lang="en-GB" dirty="0" smtClean="0">
                  <a:solidFill>
                    <a:srgbClr val="000066"/>
                  </a:solidFill>
                  <a:latin typeface="Arial" pitchFamily="34" charset="0"/>
                </a:rPr>
                <a:t> with energy gain per turn ~0.5 MeV</a:t>
              </a:r>
            </a:p>
            <a:p>
              <a:pPr algn="l" eaLnBrk="1" hangingPunct="1"/>
              <a:r>
                <a:rPr lang="en-GB" dirty="0" smtClean="0">
                  <a:solidFill>
                    <a:srgbClr val="000066"/>
                  </a:solidFill>
                  <a:latin typeface="Arial" pitchFamily="34" charset="0"/>
                </a:rPr>
                <a:t>acceleration from 450 GeV to 6.5 </a:t>
              </a:r>
              <a:r>
                <a:rPr lang="en-GB" dirty="0" err="1" smtClean="0">
                  <a:solidFill>
                    <a:srgbClr val="000066"/>
                  </a:solidFill>
                  <a:latin typeface="Arial" pitchFamily="34" charset="0"/>
                </a:rPr>
                <a:t>TeV</a:t>
              </a:r>
              <a:r>
                <a:rPr lang="en-GB" dirty="0" smtClean="0">
                  <a:solidFill>
                    <a:srgbClr val="000066"/>
                  </a:solidFill>
                  <a:latin typeface="Arial" pitchFamily="34" charset="0"/>
                </a:rPr>
                <a:t> takes about 20 minutes </a:t>
              </a:r>
              <a:endParaRPr lang="en-GB" dirty="0">
                <a:solidFill>
                  <a:srgbClr val="000066"/>
                </a:solidFill>
                <a:latin typeface="Arial" pitchFamily="34" charset="0"/>
              </a:endParaRPr>
            </a:p>
          </p:txBody>
        </p:sp>
      </p:grpSp>
      <p:sp>
        <p:nvSpPr>
          <p:cNvPr id="2" name="Rectangle 1"/>
          <p:cNvSpPr/>
          <p:nvPr/>
        </p:nvSpPr>
        <p:spPr bwMode="auto">
          <a:xfrm>
            <a:off x="1093304" y="4055530"/>
            <a:ext cx="844826" cy="745070"/>
          </a:xfrm>
          <a:prstGeom prst="rect">
            <a:avLst/>
          </a:prstGeom>
          <a:solidFill>
            <a:schemeClr val="accent1">
              <a:alpha val="22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7" name="Rectangle 16"/>
          <p:cNvSpPr/>
          <p:nvPr/>
        </p:nvSpPr>
        <p:spPr bwMode="auto">
          <a:xfrm>
            <a:off x="7229061" y="3324077"/>
            <a:ext cx="1258956" cy="870236"/>
          </a:xfrm>
          <a:prstGeom prst="rect">
            <a:avLst/>
          </a:prstGeom>
          <a:solidFill>
            <a:schemeClr val="accent1">
              <a:alpha val="22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8" name="Rectangle 17"/>
          <p:cNvSpPr/>
          <p:nvPr/>
        </p:nvSpPr>
        <p:spPr bwMode="auto">
          <a:xfrm>
            <a:off x="6758609" y="2464906"/>
            <a:ext cx="1374912" cy="786603"/>
          </a:xfrm>
          <a:prstGeom prst="rect">
            <a:avLst/>
          </a:prstGeom>
          <a:solidFill>
            <a:schemeClr val="accent1">
              <a:alpha val="22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9" name="Rectangle 18"/>
          <p:cNvSpPr/>
          <p:nvPr/>
        </p:nvSpPr>
        <p:spPr bwMode="auto">
          <a:xfrm>
            <a:off x="5686901" y="2071604"/>
            <a:ext cx="2446620" cy="786603"/>
          </a:xfrm>
          <a:prstGeom prst="rect">
            <a:avLst/>
          </a:prstGeom>
          <a:solidFill>
            <a:schemeClr val="accent1">
              <a:alpha val="22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1" name="Rectangle 20"/>
          <p:cNvSpPr/>
          <p:nvPr/>
        </p:nvSpPr>
        <p:spPr bwMode="auto">
          <a:xfrm>
            <a:off x="5206369" y="3797105"/>
            <a:ext cx="1258956" cy="516850"/>
          </a:xfrm>
          <a:prstGeom prst="rect">
            <a:avLst/>
          </a:prstGeom>
          <a:solidFill>
            <a:schemeClr val="accent1">
              <a:alpha val="22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grpSp>
        <p:nvGrpSpPr>
          <p:cNvPr id="6" name="Group 5"/>
          <p:cNvGrpSpPr/>
          <p:nvPr/>
        </p:nvGrpSpPr>
        <p:grpSpPr>
          <a:xfrm>
            <a:off x="4204252" y="2787553"/>
            <a:ext cx="1004526" cy="3327150"/>
            <a:chOff x="4204252" y="2787553"/>
            <a:chExt cx="1004526" cy="3327150"/>
          </a:xfrm>
        </p:grpSpPr>
        <p:sp>
          <p:nvSpPr>
            <p:cNvPr id="20" name="Rectangle 19"/>
            <p:cNvSpPr/>
            <p:nvPr/>
          </p:nvSpPr>
          <p:spPr bwMode="auto">
            <a:xfrm>
              <a:off x="4204252" y="2787553"/>
              <a:ext cx="989108" cy="971642"/>
            </a:xfrm>
            <a:prstGeom prst="rect">
              <a:avLst/>
            </a:prstGeom>
            <a:solidFill>
              <a:schemeClr val="accent1">
                <a:alpha val="22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2" name="Rectangle 21"/>
            <p:cNvSpPr/>
            <p:nvPr/>
          </p:nvSpPr>
          <p:spPr bwMode="auto">
            <a:xfrm>
              <a:off x="4219670" y="5143061"/>
              <a:ext cx="989108" cy="971642"/>
            </a:xfrm>
            <a:prstGeom prst="rect">
              <a:avLst/>
            </a:prstGeom>
            <a:solidFill>
              <a:schemeClr val="accent1">
                <a:alpha val="22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227419" y="5832961"/>
              <a:ext cx="98135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solidFill>
                    <a:schemeClr val="bg1">
                      <a:lumMod val="50000"/>
                    </a:schemeClr>
                  </a:solidFill>
                </a:rPr>
                <a:t>Experiment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216091" y="3465730"/>
              <a:ext cx="98135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solidFill>
                    <a:schemeClr val="bg1">
                      <a:lumMod val="50000"/>
                    </a:schemeClr>
                  </a:solidFill>
                </a:rPr>
                <a:t>Experiment</a:t>
              </a:r>
            </a:p>
          </p:txBody>
        </p:sp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Synchrotron – circular accelerator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658918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7" grpId="0" animBg="1"/>
      <p:bldP spid="18" grpId="0" animBg="1"/>
      <p:bldP spid="19" grpId="0" animBg="1"/>
      <p:bldP spid="21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5"/>
          <p:cNvSpPr>
            <a:spLocks noChangeArrowheads="1"/>
          </p:cNvSpPr>
          <p:nvPr/>
        </p:nvSpPr>
        <p:spPr bwMode="auto">
          <a:xfrm>
            <a:off x="2" y="2871793"/>
            <a:ext cx="9128861" cy="343852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rgbClr val="000066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315916" y="252781"/>
            <a:ext cx="8703798" cy="2606675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20000"/>
              <a:buChar char="•"/>
              <a:defRPr sz="2000">
                <a:solidFill>
                  <a:schemeClr val="hlink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Monotype Sorts" pitchFamily="2" charset="2"/>
              <a:buChar char="u"/>
              <a:defRPr sz="2000">
                <a:solidFill>
                  <a:schemeClr val="hlink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Monotype Sorts" pitchFamily="2" charset="2"/>
              <a:buChar char="u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Monotype Sorts" pitchFamily="2" charset="2"/>
              <a:buChar char="u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Monotype Sorts" pitchFamily="2" charset="2"/>
              <a:buChar char="u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Monotype Sorts" pitchFamily="2" charset="2"/>
              <a:buChar char="u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Monotype Sorts" pitchFamily="2" charset="2"/>
              <a:buChar char="u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Monotype Sorts" pitchFamily="2" charset="2"/>
              <a:buChar char="u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buFontTx/>
              <a:buChar char="•"/>
            </a:pPr>
            <a:endParaRPr lang="de-DE" sz="2000" kern="0" dirty="0">
              <a:solidFill>
                <a:srgbClr val="008000"/>
              </a:solidFill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 flipV="1">
            <a:off x="2561374" y="3048005"/>
            <a:ext cx="0" cy="2035175"/>
          </a:xfrm>
          <a:prstGeom prst="line">
            <a:avLst/>
          </a:prstGeom>
          <a:noFill/>
          <a:ln w="25400">
            <a:solidFill>
              <a:schemeClr val="accent4">
                <a:lumMod val="10000"/>
              </a:scheme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de-DE">
              <a:solidFill>
                <a:srgbClr val="000066"/>
              </a:solidFill>
            </a:endParaRPr>
          </a:p>
        </p:txBody>
      </p:sp>
      <p:sp>
        <p:nvSpPr>
          <p:cNvPr id="8" name="Line 5"/>
          <p:cNvSpPr>
            <a:spLocks noChangeShapeType="1"/>
          </p:cNvSpPr>
          <p:nvPr/>
        </p:nvSpPr>
        <p:spPr bwMode="auto">
          <a:xfrm>
            <a:off x="2562961" y="5083178"/>
            <a:ext cx="3371850" cy="0"/>
          </a:xfrm>
          <a:prstGeom prst="line">
            <a:avLst/>
          </a:prstGeom>
          <a:noFill/>
          <a:ln w="25400">
            <a:solidFill>
              <a:schemeClr val="accent4">
                <a:lumMod val="10000"/>
              </a:scheme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de-DE">
              <a:solidFill>
                <a:srgbClr val="000066"/>
              </a:solidFill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5555261" y="5222878"/>
            <a:ext cx="81625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chemeClr val="accent2"/>
                </a:solidFill>
                <a:latin typeface="Verdana" pitchFamily="34" charset="0"/>
              </a:defRPr>
            </a:lvl1pPr>
            <a:lvl2pPr marL="742950" indent="-285750" eaLnBrk="0" hangingPunct="0">
              <a:defRPr sz="2000" b="1">
                <a:solidFill>
                  <a:schemeClr val="accent2"/>
                </a:solidFill>
                <a:latin typeface="Verdana" pitchFamily="34" charset="0"/>
              </a:defRPr>
            </a:lvl2pPr>
            <a:lvl3pPr marL="1143000" indent="-228600" eaLnBrk="0" hangingPunct="0">
              <a:defRPr sz="2000" b="1">
                <a:solidFill>
                  <a:schemeClr val="accent2"/>
                </a:solidFill>
                <a:latin typeface="Verdana" pitchFamily="34" charset="0"/>
              </a:defRPr>
            </a:lvl3pPr>
            <a:lvl4pPr marL="1600200" indent="-228600" eaLnBrk="0" hangingPunct="0">
              <a:defRPr sz="2000" b="1">
                <a:solidFill>
                  <a:schemeClr val="accent2"/>
                </a:solidFill>
                <a:latin typeface="Verdana" pitchFamily="34" charset="0"/>
              </a:defRPr>
            </a:lvl4pPr>
            <a:lvl5pPr marL="2057400" indent="-228600" eaLnBrk="0" hangingPunct="0">
              <a:defRPr sz="2000" b="1">
                <a:solidFill>
                  <a:schemeClr val="accent2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de-DE" b="0" dirty="0">
                <a:solidFill>
                  <a:srgbClr val="000066"/>
                </a:solidFill>
              </a:rPr>
              <a:t>Time</a:t>
            </a: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604699" y="2903541"/>
            <a:ext cx="196720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chemeClr val="accent2"/>
                </a:solidFill>
                <a:latin typeface="Verdana" pitchFamily="34" charset="0"/>
              </a:defRPr>
            </a:lvl1pPr>
            <a:lvl2pPr marL="742950" indent="-285750" eaLnBrk="0" hangingPunct="0">
              <a:defRPr sz="2000" b="1">
                <a:solidFill>
                  <a:schemeClr val="accent2"/>
                </a:solidFill>
                <a:latin typeface="Verdana" pitchFamily="34" charset="0"/>
              </a:defRPr>
            </a:lvl2pPr>
            <a:lvl3pPr marL="1143000" indent="-228600" eaLnBrk="0" hangingPunct="0">
              <a:defRPr sz="2000" b="1">
                <a:solidFill>
                  <a:schemeClr val="accent2"/>
                </a:solidFill>
                <a:latin typeface="Verdana" pitchFamily="34" charset="0"/>
              </a:defRPr>
            </a:lvl3pPr>
            <a:lvl4pPr marL="1600200" indent="-228600" eaLnBrk="0" hangingPunct="0">
              <a:defRPr sz="2000" b="1">
                <a:solidFill>
                  <a:schemeClr val="accent2"/>
                </a:solidFill>
                <a:latin typeface="Verdana" pitchFamily="34" charset="0"/>
              </a:defRPr>
            </a:lvl4pPr>
            <a:lvl5pPr marL="2057400" indent="-228600" eaLnBrk="0" hangingPunct="0">
              <a:defRPr sz="2000" b="1">
                <a:solidFill>
                  <a:schemeClr val="accent2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de-DE" b="0" dirty="0" err="1">
                <a:solidFill>
                  <a:srgbClr val="FF3300"/>
                </a:solidFill>
              </a:rPr>
              <a:t>Magnetic</a:t>
            </a:r>
            <a:r>
              <a:rPr lang="de-DE" b="0" dirty="0">
                <a:solidFill>
                  <a:srgbClr val="FF3300"/>
                </a:solidFill>
              </a:rPr>
              <a:t> </a:t>
            </a:r>
            <a:r>
              <a:rPr lang="de-DE" b="0" dirty="0" err="1">
                <a:solidFill>
                  <a:srgbClr val="FF3300"/>
                </a:solidFill>
              </a:rPr>
              <a:t>field</a:t>
            </a:r>
            <a:endParaRPr lang="de-DE" b="0" dirty="0">
              <a:solidFill>
                <a:srgbClr val="FF3300"/>
              </a:solidFill>
            </a:endParaRPr>
          </a:p>
        </p:txBody>
      </p:sp>
      <p:sp>
        <p:nvSpPr>
          <p:cNvPr id="11" name="Line 8"/>
          <p:cNvSpPr>
            <a:spLocks noChangeShapeType="1"/>
          </p:cNvSpPr>
          <p:nvPr/>
        </p:nvSpPr>
        <p:spPr bwMode="auto">
          <a:xfrm>
            <a:off x="2562961" y="4794253"/>
            <a:ext cx="850900" cy="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de-DE">
              <a:solidFill>
                <a:srgbClr val="000066"/>
              </a:solidFill>
            </a:endParaRPr>
          </a:p>
        </p:txBody>
      </p:sp>
      <p:sp>
        <p:nvSpPr>
          <p:cNvPr id="12" name="Line 9"/>
          <p:cNvSpPr>
            <a:spLocks noChangeShapeType="1"/>
          </p:cNvSpPr>
          <p:nvPr/>
        </p:nvSpPr>
        <p:spPr bwMode="auto">
          <a:xfrm flipV="1">
            <a:off x="3413861" y="4051303"/>
            <a:ext cx="742950" cy="74295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de-DE">
              <a:solidFill>
                <a:srgbClr val="000066"/>
              </a:solidFill>
            </a:endParaRPr>
          </a:p>
        </p:txBody>
      </p:sp>
      <p:sp>
        <p:nvSpPr>
          <p:cNvPr id="13" name="Line 10"/>
          <p:cNvSpPr>
            <a:spLocks noChangeShapeType="1"/>
          </p:cNvSpPr>
          <p:nvPr/>
        </p:nvSpPr>
        <p:spPr bwMode="auto">
          <a:xfrm>
            <a:off x="4163161" y="4046541"/>
            <a:ext cx="647700" cy="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de-DE">
              <a:solidFill>
                <a:srgbClr val="000066"/>
              </a:solidFill>
            </a:endParaRPr>
          </a:p>
        </p:txBody>
      </p:sp>
      <p:sp>
        <p:nvSpPr>
          <p:cNvPr id="14" name="Line 11"/>
          <p:cNvSpPr>
            <a:spLocks noChangeShapeType="1"/>
          </p:cNvSpPr>
          <p:nvPr/>
        </p:nvSpPr>
        <p:spPr bwMode="auto">
          <a:xfrm>
            <a:off x="4817211" y="4046541"/>
            <a:ext cx="311150" cy="0"/>
          </a:xfrm>
          <a:prstGeom prst="line">
            <a:avLst/>
          </a:prstGeom>
          <a:noFill/>
          <a:ln w="57150">
            <a:solidFill>
              <a:srgbClr val="FF33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de-DE">
              <a:solidFill>
                <a:srgbClr val="000066"/>
              </a:solidFill>
            </a:endParaRPr>
          </a:p>
        </p:txBody>
      </p:sp>
      <p:sp>
        <p:nvSpPr>
          <p:cNvPr id="15" name="Line 12"/>
          <p:cNvSpPr>
            <a:spLocks noChangeShapeType="1"/>
          </p:cNvSpPr>
          <p:nvPr/>
        </p:nvSpPr>
        <p:spPr bwMode="auto">
          <a:xfrm>
            <a:off x="5134711" y="4046541"/>
            <a:ext cx="431800" cy="74930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de-DE">
              <a:solidFill>
                <a:srgbClr val="000066"/>
              </a:solidFill>
            </a:endParaRPr>
          </a:p>
        </p:txBody>
      </p:sp>
      <p:sp>
        <p:nvSpPr>
          <p:cNvPr id="16" name="Line 13"/>
          <p:cNvSpPr>
            <a:spLocks noChangeShapeType="1"/>
          </p:cNvSpPr>
          <p:nvPr/>
        </p:nvSpPr>
        <p:spPr bwMode="auto">
          <a:xfrm>
            <a:off x="5574449" y="4795841"/>
            <a:ext cx="373062" cy="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de-DE">
              <a:solidFill>
                <a:srgbClr val="000066"/>
              </a:solidFill>
            </a:endParaRPr>
          </a:p>
        </p:txBody>
      </p:sp>
      <p:sp>
        <p:nvSpPr>
          <p:cNvPr id="17" name="Line 14"/>
          <p:cNvSpPr>
            <a:spLocks noChangeShapeType="1"/>
          </p:cNvSpPr>
          <p:nvPr/>
        </p:nvSpPr>
        <p:spPr bwMode="auto">
          <a:xfrm flipH="1">
            <a:off x="2378811" y="4038603"/>
            <a:ext cx="1682750" cy="0"/>
          </a:xfrm>
          <a:prstGeom prst="line">
            <a:avLst/>
          </a:prstGeom>
          <a:noFill/>
          <a:ln w="25400">
            <a:solidFill>
              <a:schemeClr val="accent4">
                <a:lumMod val="1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de-DE">
              <a:solidFill>
                <a:srgbClr val="000066"/>
              </a:solidFill>
            </a:endParaRPr>
          </a:p>
        </p:txBody>
      </p:sp>
      <p:sp>
        <p:nvSpPr>
          <p:cNvPr id="18" name="Line 15"/>
          <p:cNvSpPr>
            <a:spLocks noChangeShapeType="1"/>
          </p:cNvSpPr>
          <p:nvPr/>
        </p:nvSpPr>
        <p:spPr bwMode="auto">
          <a:xfrm flipH="1">
            <a:off x="2302611" y="4795841"/>
            <a:ext cx="273050" cy="0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de-DE">
              <a:solidFill>
                <a:srgbClr val="000066"/>
              </a:solidFill>
            </a:endParaRPr>
          </a:p>
        </p:txBody>
      </p:sp>
      <p:sp>
        <p:nvSpPr>
          <p:cNvPr id="19" name="Text Box 16"/>
          <p:cNvSpPr txBox="1">
            <a:spLocks noChangeArrowheads="1"/>
          </p:cNvSpPr>
          <p:nvPr/>
        </p:nvSpPr>
        <p:spPr bwMode="auto">
          <a:xfrm>
            <a:off x="1247154" y="4538668"/>
            <a:ext cx="1233031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chemeClr val="accent2"/>
                </a:solidFill>
                <a:latin typeface="Verdana" pitchFamily="34" charset="0"/>
              </a:defRPr>
            </a:lvl1pPr>
            <a:lvl2pPr marL="742950" indent="-285750" eaLnBrk="0" hangingPunct="0">
              <a:defRPr sz="2000" b="1">
                <a:solidFill>
                  <a:schemeClr val="accent2"/>
                </a:solidFill>
                <a:latin typeface="Verdana" pitchFamily="34" charset="0"/>
              </a:defRPr>
            </a:lvl2pPr>
            <a:lvl3pPr marL="1143000" indent="-228600" eaLnBrk="0" hangingPunct="0">
              <a:defRPr sz="2000" b="1">
                <a:solidFill>
                  <a:schemeClr val="accent2"/>
                </a:solidFill>
                <a:latin typeface="Verdana" pitchFamily="34" charset="0"/>
              </a:defRPr>
            </a:lvl3pPr>
            <a:lvl4pPr marL="1600200" indent="-228600" eaLnBrk="0" hangingPunct="0">
              <a:defRPr sz="2000" b="1">
                <a:solidFill>
                  <a:schemeClr val="accent2"/>
                </a:solidFill>
                <a:latin typeface="Verdana" pitchFamily="34" charset="0"/>
              </a:defRPr>
            </a:lvl4pPr>
            <a:lvl5pPr marL="2057400" indent="-228600" eaLnBrk="0" hangingPunct="0">
              <a:defRPr sz="2000" b="1">
                <a:solidFill>
                  <a:schemeClr val="accent2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de-DE" sz="1600" dirty="0" smtClean="0">
                <a:solidFill>
                  <a:srgbClr val="000066"/>
                </a:solidFill>
              </a:rPr>
              <a:t>26 </a:t>
            </a:r>
            <a:r>
              <a:rPr lang="de-DE" sz="1600" dirty="0">
                <a:solidFill>
                  <a:srgbClr val="000066"/>
                </a:solidFill>
              </a:rPr>
              <a:t>GeV</a:t>
            </a:r>
          </a:p>
          <a:p>
            <a:pPr eaLnBrk="1" hangingPunct="1"/>
            <a:r>
              <a:rPr lang="de-DE" sz="1600" dirty="0" err="1">
                <a:solidFill>
                  <a:srgbClr val="000066"/>
                </a:solidFill>
              </a:rPr>
              <a:t>Injection</a:t>
            </a:r>
            <a:endParaRPr lang="de-DE" sz="1600" dirty="0">
              <a:solidFill>
                <a:srgbClr val="000066"/>
              </a:solidFill>
            </a:endParaRPr>
          </a:p>
        </p:txBody>
      </p:sp>
      <p:sp>
        <p:nvSpPr>
          <p:cNvPr id="20" name="Text Box 17"/>
          <p:cNvSpPr txBox="1">
            <a:spLocks noChangeArrowheads="1"/>
          </p:cNvSpPr>
          <p:nvPr/>
        </p:nvSpPr>
        <p:spPr bwMode="auto">
          <a:xfrm>
            <a:off x="1226111" y="3706816"/>
            <a:ext cx="115288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chemeClr val="accent2"/>
                </a:solidFill>
                <a:latin typeface="Verdana" pitchFamily="34" charset="0"/>
              </a:defRPr>
            </a:lvl1pPr>
            <a:lvl2pPr marL="742950" indent="-285750" eaLnBrk="0" hangingPunct="0">
              <a:defRPr sz="2000" b="1">
                <a:solidFill>
                  <a:schemeClr val="accent2"/>
                </a:solidFill>
                <a:latin typeface="Verdana" pitchFamily="34" charset="0"/>
              </a:defRPr>
            </a:lvl2pPr>
            <a:lvl3pPr marL="1143000" indent="-228600" eaLnBrk="0" hangingPunct="0">
              <a:defRPr sz="2000" b="1">
                <a:solidFill>
                  <a:schemeClr val="accent2"/>
                </a:solidFill>
                <a:latin typeface="Verdana" pitchFamily="34" charset="0"/>
              </a:defRPr>
            </a:lvl3pPr>
            <a:lvl4pPr marL="1600200" indent="-228600" eaLnBrk="0" hangingPunct="0">
              <a:defRPr sz="2000" b="1">
                <a:solidFill>
                  <a:schemeClr val="accent2"/>
                </a:solidFill>
                <a:latin typeface="Verdana" pitchFamily="34" charset="0"/>
              </a:defRPr>
            </a:lvl4pPr>
            <a:lvl5pPr marL="2057400" indent="-228600" eaLnBrk="0" hangingPunct="0">
              <a:defRPr sz="2000" b="1">
                <a:solidFill>
                  <a:schemeClr val="accent2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de-DE" sz="1600" dirty="0" smtClean="0">
                <a:solidFill>
                  <a:srgbClr val="000066"/>
                </a:solidFill>
              </a:rPr>
              <a:t>450 </a:t>
            </a:r>
            <a:r>
              <a:rPr lang="de-DE" sz="1600" dirty="0">
                <a:solidFill>
                  <a:srgbClr val="000066"/>
                </a:solidFill>
              </a:rPr>
              <a:t>G</a:t>
            </a:r>
            <a:r>
              <a:rPr lang="de-DE" sz="1600" dirty="0" smtClean="0">
                <a:solidFill>
                  <a:srgbClr val="000066"/>
                </a:solidFill>
              </a:rPr>
              <a:t>eV</a:t>
            </a:r>
            <a:endParaRPr lang="de-DE" sz="1600" dirty="0">
              <a:solidFill>
                <a:srgbClr val="000066"/>
              </a:solidFill>
            </a:endParaRPr>
          </a:p>
        </p:txBody>
      </p:sp>
      <p:sp>
        <p:nvSpPr>
          <p:cNvPr id="21" name="Line 18"/>
          <p:cNvSpPr>
            <a:spLocks noChangeShapeType="1"/>
          </p:cNvSpPr>
          <p:nvPr/>
        </p:nvSpPr>
        <p:spPr bwMode="auto">
          <a:xfrm flipV="1">
            <a:off x="2850299" y="4159253"/>
            <a:ext cx="0" cy="927100"/>
          </a:xfrm>
          <a:prstGeom prst="line">
            <a:avLst/>
          </a:prstGeom>
          <a:noFill/>
          <a:ln w="254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de-DE">
              <a:solidFill>
                <a:srgbClr val="000066"/>
              </a:solidFill>
            </a:endParaRPr>
          </a:p>
        </p:txBody>
      </p:sp>
      <p:sp>
        <p:nvSpPr>
          <p:cNvPr id="22" name="Line 19"/>
          <p:cNvSpPr>
            <a:spLocks noChangeShapeType="1"/>
          </p:cNvSpPr>
          <p:nvPr/>
        </p:nvSpPr>
        <p:spPr bwMode="auto">
          <a:xfrm>
            <a:off x="2850299" y="4152903"/>
            <a:ext cx="1712912" cy="57150"/>
          </a:xfrm>
          <a:prstGeom prst="line">
            <a:avLst/>
          </a:prstGeom>
          <a:noFill/>
          <a:ln w="254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de-DE">
              <a:solidFill>
                <a:srgbClr val="000066"/>
              </a:solidFill>
            </a:endParaRPr>
          </a:p>
        </p:txBody>
      </p:sp>
      <p:sp>
        <p:nvSpPr>
          <p:cNvPr id="23" name="Line 20"/>
          <p:cNvSpPr>
            <a:spLocks noChangeShapeType="1"/>
          </p:cNvSpPr>
          <p:nvPr/>
        </p:nvSpPr>
        <p:spPr bwMode="auto">
          <a:xfrm>
            <a:off x="4550511" y="4210053"/>
            <a:ext cx="0" cy="876300"/>
          </a:xfrm>
          <a:prstGeom prst="line">
            <a:avLst/>
          </a:prstGeom>
          <a:noFill/>
          <a:ln w="254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de-DE">
              <a:solidFill>
                <a:srgbClr val="000066"/>
              </a:solidFill>
            </a:endParaRPr>
          </a:p>
        </p:txBody>
      </p:sp>
      <p:sp>
        <p:nvSpPr>
          <p:cNvPr id="24" name="Line 21"/>
          <p:cNvSpPr>
            <a:spLocks noChangeShapeType="1"/>
          </p:cNvSpPr>
          <p:nvPr/>
        </p:nvSpPr>
        <p:spPr bwMode="auto">
          <a:xfrm>
            <a:off x="5555261" y="5791203"/>
            <a:ext cx="454165" cy="0"/>
          </a:xfrm>
          <a:prstGeom prst="line">
            <a:avLst/>
          </a:prstGeom>
          <a:noFill/>
          <a:ln w="9525">
            <a:solidFill>
              <a:schemeClr val="accent4">
                <a:lumMod val="10000"/>
              </a:scheme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de-DE">
              <a:solidFill>
                <a:srgbClr val="000066"/>
              </a:solidFill>
            </a:endParaRPr>
          </a:p>
        </p:txBody>
      </p:sp>
      <p:sp>
        <p:nvSpPr>
          <p:cNvPr id="25" name="Line 22"/>
          <p:cNvSpPr>
            <a:spLocks noChangeShapeType="1"/>
          </p:cNvSpPr>
          <p:nvPr/>
        </p:nvSpPr>
        <p:spPr bwMode="auto">
          <a:xfrm flipH="1">
            <a:off x="2610586" y="5791203"/>
            <a:ext cx="1156278" cy="0"/>
          </a:xfrm>
          <a:prstGeom prst="line">
            <a:avLst/>
          </a:prstGeom>
          <a:noFill/>
          <a:ln w="9525">
            <a:solidFill>
              <a:schemeClr val="accent4">
                <a:lumMod val="10000"/>
              </a:scheme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de-DE">
              <a:solidFill>
                <a:srgbClr val="000066"/>
              </a:solidFill>
            </a:endParaRPr>
          </a:p>
        </p:txBody>
      </p:sp>
      <p:sp>
        <p:nvSpPr>
          <p:cNvPr id="26" name="Text Box 23"/>
          <p:cNvSpPr txBox="1">
            <a:spLocks noChangeArrowheads="1"/>
          </p:cNvSpPr>
          <p:nvPr/>
        </p:nvSpPr>
        <p:spPr bwMode="auto">
          <a:xfrm>
            <a:off x="3766864" y="5634041"/>
            <a:ext cx="1719702" cy="329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10800" bIns="10800">
            <a:spAutoFit/>
          </a:bodyPr>
          <a:lstStyle>
            <a:lvl1pPr eaLnBrk="0" hangingPunct="0">
              <a:defRPr sz="2000" b="1">
                <a:solidFill>
                  <a:schemeClr val="accent2"/>
                </a:solidFill>
                <a:latin typeface="Verdana" pitchFamily="34" charset="0"/>
              </a:defRPr>
            </a:lvl1pPr>
            <a:lvl2pPr marL="742950" indent="-285750" eaLnBrk="0" hangingPunct="0">
              <a:defRPr sz="2000" b="1">
                <a:solidFill>
                  <a:schemeClr val="accent2"/>
                </a:solidFill>
                <a:latin typeface="Verdana" pitchFamily="34" charset="0"/>
              </a:defRPr>
            </a:lvl2pPr>
            <a:lvl3pPr marL="1143000" indent="-228600" eaLnBrk="0" hangingPunct="0">
              <a:defRPr sz="2000" b="1">
                <a:solidFill>
                  <a:schemeClr val="accent2"/>
                </a:solidFill>
                <a:latin typeface="Verdana" pitchFamily="34" charset="0"/>
              </a:defRPr>
            </a:lvl3pPr>
            <a:lvl4pPr marL="1600200" indent="-228600" eaLnBrk="0" hangingPunct="0">
              <a:defRPr sz="2000" b="1">
                <a:solidFill>
                  <a:schemeClr val="accent2"/>
                </a:solidFill>
                <a:latin typeface="Verdana" pitchFamily="34" charset="0"/>
              </a:defRPr>
            </a:lvl4pPr>
            <a:lvl5pPr marL="2057400" indent="-228600" eaLnBrk="0" hangingPunct="0">
              <a:defRPr sz="2000" b="1">
                <a:solidFill>
                  <a:schemeClr val="accent2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de-DE" b="0" dirty="0" smtClean="0">
                <a:solidFill>
                  <a:srgbClr val="000066"/>
                </a:solidFill>
              </a:rPr>
              <a:t>Cycle ~20 s</a:t>
            </a:r>
            <a:endParaRPr lang="de-DE" b="0" dirty="0">
              <a:solidFill>
                <a:srgbClr val="000066"/>
              </a:solidFill>
            </a:endParaRPr>
          </a:p>
        </p:txBody>
      </p:sp>
      <p:sp>
        <p:nvSpPr>
          <p:cNvPr id="27" name="Text Box 24"/>
          <p:cNvSpPr txBox="1">
            <a:spLocks noChangeArrowheads="1"/>
          </p:cNvSpPr>
          <p:nvPr/>
        </p:nvSpPr>
        <p:spPr bwMode="auto">
          <a:xfrm>
            <a:off x="6729928" y="4081466"/>
            <a:ext cx="165462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chemeClr val="accent2"/>
                </a:solidFill>
                <a:latin typeface="Verdana" pitchFamily="34" charset="0"/>
              </a:defRPr>
            </a:lvl1pPr>
            <a:lvl2pPr marL="742950" indent="-285750" eaLnBrk="0" hangingPunct="0">
              <a:defRPr sz="2000" b="1">
                <a:solidFill>
                  <a:schemeClr val="accent2"/>
                </a:solidFill>
                <a:latin typeface="Verdana" pitchFamily="34" charset="0"/>
              </a:defRPr>
            </a:lvl2pPr>
            <a:lvl3pPr marL="1143000" indent="-228600" eaLnBrk="0" hangingPunct="0">
              <a:defRPr sz="2000" b="1">
                <a:solidFill>
                  <a:schemeClr val="accent2"/>
                </a:solidFill>
                <a:latin typeface="Verdana" pitchFamily="34" charset="0"/>
              </a:defRPr>
            </a:lvl3pPr>
            <a:lvl4pPr marL="1600200" indent="-228600" eaLnBrk="0" hangingPunct="0">
              <a:defRPr sz="2000" b="1">
                <a:solidFill>
                  <a:schemeClr val="accent2"/>
                </a:solidFill>
                <a:latin typeface="Verdana" pitchFamily="34" charset="0"/>
              </a:defRPr>
            </a:lvl4pPr>
            <a:lvl5pPr marL="2057400" indent="-228600" eaLnBrk="0" hangingPunct="0">
              <a:defRPr sz="2000" b="1">
                <a:solidFill>
                  <a:schemeClr val="accent2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de-DE" b="0" dirty="0">
                <a:solidFill>
                  <a:srgbClr val="000066"/>
                </a:solidFill>
                <a:latin typeface="Arial" pitchFamily="34" charset="0"/>
              </a:rPr>
              <a:t>CERN - </a:t>
            </a:r>
            <a:r>
              <a:rPr lang="de-DE" b="0" dirty="0" smtClean="0">
                <a:solidFill>
                  <a:srgbClr val="000066"/>
                </a:solidFill>
                <a:latin typeface="Arial" pitchFamily="34" charset="0"/>
              </a:rPr>
              <a:t>SPS</a:t>
            </a:r>
            <a:endParaRPr lang="de-DE" b="0" dirty="0">
              <a:solidFill>
                <a:srgbClr val="000066"/>
              </a:solidFill>
              <a:latin typeface="Arial" pitchFamily="34" charset="0"/>
            </a:endParaRPr>
          </a:p>
        </p:txBody>
      </p:sp>
      <p:sp>
        <p:nvSpPr>
          <p:cNvPr id="29" name="Text Box 26"/>
          <p:cNvSpPr txBox="1">
            <a:spLocks noChangeArrowheads="1"/>
          </p:cNvSpPr>
          <p:nvPr/>
        </p:nvSpPr>
        <p:spPr bwMode="auto">
          <a:xfrm>
            <a:off x="1529849" y="5295903"/>
            <a:ext cx="104387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chemeClr val="accent2"/>
                </a:solidFill>
                <a:latin typeface="Verdana" pitchFamily="34" charset="0"/>
              </a:defRPr>
            </a:lvl1pPr>
            <a:lvl2pPr marL="742950" indent="-285750" eaLnBrk="0" hangingPunct="0">
              <a:defRPr sz="2000" b="1">
                <a:solidFill>
                  <a:schemeClr val="accent2"/>
                </a:solidFill>
                <a:latin typeface="Verdana" pitchFamily="34" charset="0"/>
              </a:defRPr>
            </a:lvl2pPr>
            <a:lvl3pPr marL="1143000" indent="-228600" eaLnBrk="0" hangingPunct="0">
              <a:defRPr sz="2000" b="1">
                <a:solidFill>
                  <a:schemeClr val="accent2"/>
                </a:solidFill>
                <a:latin typeface="Verdana" pitchFamily="34" charset="0"/>
              </a:defRPr>
            </a:lvl3pPr>
            <a:lvl4pPr marL="1600200" indent="-228600" eaLnBrk="0" hangingPunct="0">
              <a:defRPr sz="2000" b="1">
                <a:solidFill>
                  <a:schemeClr val="accent2"/>
                </a:solidFill>
                <a:latin typeface="Verdana" pitchFamily="34" charset="0"/>
              </a:defRPr>
            </a:lvl4pPr>
            <a:lvl5pPr marL="2057400" indent="-228600" eaLnBrk="0" hangingPunct="0">
              <a:defRPr sz="2000" b="1">
                <a:solidFill>
                  <a:schemeClr val="accent2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de-DE" sz="1800" b="0" dirty="0" err="1">
                <a:solidFill>
                  <a:srgbClr val="000066"/>
                </a:solidFill>
                <a:latin typeface="Arial" pitchFamily="34" charset="0"/>
              </a:rPr>
              <a:t>Injection</a:t>
            </a:r>
            <a:endParaRPr lang="de-DE" sz="1800" b="0" dirty="0">
              <a:solidFill>
                <a:srgbClr val="000066"/>
              </a:solidFill>
              <a:latin typeface="Arial" pitchFamily="34" charset="0"/>
            </a:endParaRPr>
          </a:p>
        </p:txBody>
      </p:sp>
      <p:sp>
        <p:nvSpPr>
          <p:cNvPr id="30" name="Line 27"/>
          <p:cNvSpPr>
            <a:spLocks noChangeShapeType="1"/>
          </p:cNvSpPr>
          <p:nvPr/>
        </p:nvSpPr>
        <p:spPr bwMode="auto">
          <a:xfrm flipV="1">
            <a:off x="5952274" y="3060705"/>
            <a:ext cx="0" cy="2035175"/>
          </a:xfrm>
          <a:prstGeom prst="line">
            <a:avLst/>
          </a:prstGeom>
          <a:noFill/>
          <a:ln w="25400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de-DE">
              <a:solidFill>
                <a:srgbClr val="000066"/>
              </a:solidFill>
            </a:endParaRPr>
          </a:p>
        </p:txBody>
      </p:sp>
      <p:sp>
        <p:nvSpPr>
          <p:cNvPr id="31" name="Text Box 28"/>
          <p:cNvSpPr txBox="1">
            <a:spLocks noChangeArrowheads="1"/>
          </p:cNvSpPr>
          <p:nvPr/>
        </p:nvSpPr>
        <p:spPr bwMode="auto">
          <a:xfrm>
            <a:off x="6186229" y="2967041"/>
            <a:ext cx="211019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chemeClr val="accent2"/>
                </a:solidFill>
                <a:latin typeface="Verdana" pitchFamily="34" charset="0"/>
              </a:defRPr>
            </a:lvl1pPr>
            <a:lvl2pPr marL="742950" indent="-285750" eaLnBrk="0" hangingPunct="0">
              <a:defRPr sz="2000" b="1">
                <a:solidFill>
                  <a:schemeClr val="accent2"/>
                </a:solidFill>
                <a:latin typeface="Verdana" pitchFamily="34" charset="0"/>
              </a:defRPr>
            </a:lvl2pPr>
            <a:lvl3pPr marL="1143000" indent="-228600" eaLnBrk="0" hangingPunct="0">
              <a:defRPr sz="2000" b="1">
                <a:solidFill>
                  <a:schemeClr val="accent2"/>
                </a:solidFill>
                <a:latin typeface="Verdana" pitchFamily="34" charset="0"/>
              </a:defRPr>
            </a:lvl3pPr>
            <a:lvl4pPr marL="1600200" indent="-228600" eaLnBrk="0" hangingPunct="0">
              <a:defRPr sz="2000" b="1">
                <a:solidFill>
                  <a:schemeClr val="accent2"/>
                </a:solidFill>
                <a:latin typeface="Verdana" pitchFamily="34" charset="0"/>
              </a:defRPr>
            </a:lvl4pPr>
            <a:lvl5pPr marL="2057400" indent="-228600" eaLnBrk="0" hangingPunct="0">
              <a:defRPr sz="2000" b="1">
                <a:solidFill>
                  <a:schemeClr val="accent2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de-DE" b="0" dirty="0">
                <a:solidFill>
                  <a:schemeClr val="accent1">
                    <a:lumMod val="75000"/>
                  </a:schemeClr>
                </a:solidFill>
              </a:rPr>
              <a:t>Beam </a:t>
            </a:r>
            <a:r>
              <a:rPr lang="de-DE" b="0" dirty="0" err="1">
                <a:solidFill>
                  <a:schemeClr val="accent1">
                    <a:lumMod val="75000"/>
                  </a:schemeClr>
                </a:solidFill>
              </a:rPr>
              <a:t>intensity</a:t>
            </a:r>
            <a:endParaRPr lang="de-DE" b="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3" name="Line 30"/>
          <p:cNvSpPr>
            <a:spLocks noChangeShapeType="1"/>
          </p:cNvSpPr>
          <p:nvPr/>
        </p:nvSpPr>
        <p:spPr bwMode="auto">
          <a:xfrm flipH="1">
            <a:off x="2556611" y="5461003"/>
            <a:ext cx="298450" cy="12700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de-DE">
              <a:solidFill>
                <a:srgbClr val="000066"/>
              </a:solidFill>
            </a:endParaRPr>
          </a:p>
        </p:txBody>
      </p:sp>
      <p:sp>
        <p:nvSpPr>
          <p:cNvPr id="34" name="Line 31"/>
          <p:cNvSpPr>
            <a:spLocks noChangeShapeType="1"/>
          </p:cNvSpPr>
          <p:nvPr/>
        </p:nvSpPr>
        <p:spPr bwMode="auto">
          <a:xfrm flipH="1" flipV="1">
            <a:off x="2842361" y="5054603"/>
            <a:ext cx="0" cy="419100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de-DE">
              <a:solidFill>
                <a:srgbClr val="000066"/>
              </a:solidFill>
            </a:endParaRPr>
          </a:p>
        </p:txBody>
      </p:sp>
      <p:sp>
        <p:nvSpPr>
          <p:cNvPr id="35" name="Line 32"/>
          <p:cNvSpPr>
            <a:spLocks noChangeShapeType="1"/>
          </p:cNvSpPr>
          <p:nvPr/>
        </p:nvSpPr>
        <p:spPr bwMode="auto">
          <a:xfrm flipH="1" flipV="1">
            <a:off x="4531461" y="5080003"/>
            <a:ext cx="0" cy="266700"/>
          </a:xfrm>
          <a:prstGeom prst="line">
            <a:avLst/>
          </a:prstGeom>
          <a:noFill/>
          <a:ln w="25400">
            <a:solidFill>
              <a:schemeClr val="accent4">
                <a:lumMod val="10000"/>
              </a:schemeClr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de-DE">
              <a:solidFill>
                <a:srgbClr val="000066"/>
              </a:solidFill>
            </a:endParaRPr>
          </a:p>
        </p:txBody>
      </p:sp>
      <p:sp>
        <p:nvSpPr>
          <p:cNvPr id="37" name="Title 36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GB" dirty="0" smtClean="0"/>
              <a:t>Operational cycle of a synchrotron</a:t>
            </a:r>
          </a:p>
        </p:txBody>
      </p:sp>
      <p:sp>
        <p:nvSpPr>
          <p:cNvPr id="38" name="Content Placeholder 37"/>
          <p:cNvSpPr>
            <a:spLocks noGrp="1"/>
          </p:cNvSpPr>
          <p:nvPr>
            <p:ph/>
          </p:nvPr>
        </p:nvSpPr>
        <p:spPr>
          <a:xfrm>
            <a:off x="381000" y="1043354"/>
            <a:ext cx="8763000" cy="1676400"/>
          </a:xfrm>
        </p:spPr>
        <p:txBody>
          <a:bodyPr/>
          <a:lstStyle/>
          <a:p>
            <a:r>
              <a:rPr lang="en-GB" dirty="0" smtClean="0"/>
              <a:t>Injection at low energy</a:t>
            </a:r>
          </a:p>
          <a:p>
            <a:r>
              <a:rPr lang="en-GB" dirty="0" smtClean="0"/>
              <a:t>Ramping of magnetic field and acceleration by RF field</a:t>
            </a:r>
          </a:p>
          <a:p>
            <a:r>
              <a:rPr lang="en-GB" dirty="0" smtClean="0"/>
              <a:t>Operation (collisions) at top energy</a:t>
            </a:r>
            <a:endParaRPr lang="en-GB" dirty="0"/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4572000" y="3195961"/>
            <a:ext cx="0" cy="842642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3539475" y="2866875"/>
            <a:ext cx="1895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>
                <a:solidFill>
                  <a:srgbClr val="000066"/>
                </a:solidFill>
              </a:rPr>
              <a:t>Can </a:t>
            </a:r>
            <a:r>
              <a:rPr lang="de-CH" dirty="0" err="1" smtClean="0">
                <a:solidFill>
                  <a:srgbClr val="000066"/>
                </a:solidFill>
              </a:rPr>
              <a:t>be</a:t>
            </a:r>
            <a:r>
              <a:rPr lang="de-CH" dirty="0" smtClean="0">
                <a:solidFill>
                  <a:srgbClr val="000066"/>
                </a:solidFill>
              </a:rPr>
              <a:t> </a:t>
            </a:r>
            <a:r>
              <a:rPr lang="de-CH" dirty="0" err="1" smtClean="0">
                <a:solidFill>
                  <a:srgbClr val="000066"/>
                </a:solidFill>
              </a:rPr>
              <a:t>extended</a:t>
            </a:r>
            <a:endParaRPr lang="en-GB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282252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>
          <a:ln>
            <a:noFill/>
          </a:ln>
        </p:spPr>
        <p:txBody>
          <a:bodyPr/>
          <a:lstStyle/>
          <a:p>
            <a:pPr marL="0" indent="0" algn="ctr">
              <a:buNone/>
            </a:pPr>
            <a:endParaRPr lang="en-GB" sz="7200" dirty="0" smtClean="0"/>
          </a:p>
          <a:p>
            <a:pPr marL="0" indent="0" algn="ctr">
              <a:buNone/>
            </a:pPr>
            <a:r>
              <a:rPr lang="en-GB" sz="7200" dirty="0"/>
              <a:t>P</a:t>
            </a:r>
            <a:r>
              <a:rPr lang="en-GB" sz="7200" dirty="0" smtClean="0"/>
              <a:t>article Energy challenge</a:t>
            </a:r>
          </a:p>
          <a:p>
            <a:pPr marL="0" indent="0" algn="ctr">
              <a:buNone/>
            </a:pPr>
            <a:endParaRPr lang="en-GB" sz="7200" dirty="0"/>
          </a:p>
          <a:p>
            <a:pPr marL="0" indent="0" algn="ctr">
              <a:buNone/>
            </a:pPr>
            <a:endParaRPr lang="en-GB" sz="7200" dirty="0"/>
          </a:p>
          <a:p>
            <a:pPr marL="0" indent="0" algn="ctr" eaLnBrk="1" hangingPunct="1">
              <a:buNone/>
            </a:pPr>
            <a:endParaRPr lang="en-GB" sz="7200" dirty="0" smtClean="0"/>
          </a:p>
        </p:txBody>
      </p:sp>
    </p:spTree>
    <p:extLst>
      <p:ext uri="{BB962C8B-B14F-4D97-AF65-F5344CB8AC3E}">
        <p14:creationId xmlns:p14="http://schemas.microsoft.com/office/powerpoint/2010/main" val="2614346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Major limitation: </a:t>
            </a:r>
            <a:r>
              <a:rPr lang="en-GB" dirty="0"/>
              <a:t>S</a:t>
            </a:r>
            <a:r>
              <a:rPr lang="en-GB" dirty="0" smtClean="0"/>
              <a:t>ynchrotron </a:t>
            </a:r>
            <a:r>
              <a:rPr lang="en-GB" dirty="0"/>
              <a:t>R</a:t>
            </a:r>
            <a:r>
              <a:rPr lang="en-GB" dirty="0" smtClean="0"/>
              <a:t>adiation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6371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228601" y="990601"/>
                <a:ext cx="8458200" cy="2590799"/>
              </a:xfrm>
              <a:noFill/>
              <a:ln>
                <a:noFill/>
              </a:ln>
            </p:spPr>
            <p:txBody>
              <a:bodyPr/>
              <a:lstStyle/>
              <a:p>
                <a:r>
                  <a:rPr lang="en-GB" dirty="0" smtClean="0"/>
                  <a:t>Electromagnetic </a:t>
                </a:r>
                <a:r>
                  <a:rPr lang="en-GB" dirty="0"/>
                  <a:t>radiation </a:t>
                </a:r>
                <a:r>
                  <a:rPr lang="en-GB" dirty="0" smtClean="0"/>
                  <a:t>is emitted </a:t>
                </a:r>
                <a:r>
                  <a:rPr lang="en-GB" dirty="0"/>
                  <a:t>when charged particles are accelerated </a:t>
                </a:r>
                <a:r>
                  <a:rPr lang="en-GB" dirty="0" smtClean="0"/>
                  <a:t>radially: synchrotron </a:t>
                </a:r>
                <a:r>
                  <a:rPr lang="en-GB" dirty="0"/>
                  <a:t>radiation</a:t>
                </a:r>
                <a:r>
                  <a:rPr lang="en-GB" dirty="0" smtClean="0"/>
                  <a:t>.</a:t>
                </a:r>
                <a:endParaRPr lang="en-GB" dirty="0"/>
              </a:p>
              <a:p>
                <a:r>
                  <a:rPr lang="en-GB" dirty="0" smtClean="0"/>
                  <a:t>Power of synchrotron radiation for one particle with the energy </a:t>
                </a:r>
                <a14:m>
                  <m:oMath xmlns:m="http://schemas.openxmlformats.org/officeDocument/2006/math">
                    <m:r>
                      <a:rPr lang="en-GB" b="1" i="1" smtClean="0">
                        <a:solidFill>
                          <a:srgbClr val="C00000"/>
                        </a:solidFill>
                        <a:latin typeface="Cambria Math"/>
                      </a:rPr>
                      <m:t>𝑬</m:t>
                    </m:r>
                    <m:r>
                      <a:rPr lang="en-GB" b="0" i="0" smtClean="0">
                        <a:latin typeface="Cambria Math"/>
                      </a:rPr>
                      <m:t> </m:t>
                    </m:r>
                  </m:oMath>
                </a14:m>
                <a:r>
                  <a:rPr lang="en-GB" dirty="0" smtClean="0"/>
                  <a:t>and the mass </a:t>
                </a:r>
                <a14:m>
                  <m:oMath xmlns:m="http://schemas.openxmlformats.org/officeDocument/2006/math">
                    <m:r>
                      <a:rPr lang="en-GB" b="1" i="1" smtClean="0">
                        <a:solidFill>
                          <a:srgbClr val="C00000"/>
                        </a:solidFill>
                        <a:latin typeface="Cambria Math"/>
                      </a:rPr>
                      <m:t>𝒎</m:t>
                    </m:r>
                  </m:oMath>
                </a14:m>
                <a:r>
                  <a:rPr lang="en-GB" dirty="0" smtClean="0"/>
                  <a:t> in a deflecting field with the bending radius </a:t>
                </a:r>
                <a14:m>
                  <m:oMath xmlns:m="http://schemas.openxmlformats.org/officeDocument/2006/math">
                    <m:r>
                      <a:rPr lang="en-GB" b="1" i="1" smtClean="0">
                        <a:solidFill>
                          <a:srgbClr val="C00000"/>
                        </a:solidFill>
                        <a:latin typeface="Cambria Math"/>
                      </a:rPr>
                      <m:t>𝝆</m:t>
                    </m:r>
                  </m:oMath>
                </a14:m>
                <a:r>
                  <a:rPr lang="en-GB" b="0" i="1" dirty="0" smtClean="0"/>
                  <a:t> </a:t>
                </a:r>
                <a:r>
                  <a:rPr lang="en-GB" dirty="0" smtClean="0"/>
                  <a:t>assuming the charge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CH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CH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de-CH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b="0" i="1" dirty="0" smtClean="0"/>
                  <a:t> :</a:t>
                </a:r>
              </a:p>
            </p:txBody>
          </p:sp>
        </mc:Choice>
        <mc:Fallback xmlns="">
          <p:sp>
            <p:nvSpPr>
              <p:cNvPr id="186371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228601" y="990601"/>
                <a:ext cx="8458200" cy="2590799"/>
              </a:xfrm>
              <a:blipFill rotWithShape="0">
                <a:blip r:embed="rId3"/>
                <a:stretch>
                  <a:fillRect l="-937" t="-1882" r="-187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1524000" y="3385371"/>
                <a:ext cx="5562600" cy="1036822"/>
              </a:xfrm>
              <a:prstGeom prst="rect">
                <a:avLst/>
              </a:prstGeom>
              <a:solidFill>
                <a:srgbClr val="FFFFCC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i="1" kern="0">
                          <a:solidFill>
                            <a:srgbClr val="062F67"/>
                          </a:solidFill>
                          <a:latin typeface="Cambria Math"/>
                        </a:rPr>
                        <m:t>𝑃</m:t>
                      </m:r>
                      <m:r>
                        <a:rPr lang="en-GB" sz="2800" i="1" kern="0">
                          <a:solidFill>
                            <a:srgbClr val="062F67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sz="2800" i="1" kern="0">
                              <a:solidFill>
                                <a:srgbClr val="062F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GB" sz="2800" i="1" kern="0">
                                  <a:solidFill>
                                    <a:srgbClr val="062F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sz="2800" i="1" kern="0">
                                  <a:solidFill>
                                    <a:srgbClr val="062F67"/>
                                  </a:solidFill>
                                  <a:latin typeface="Cambria Math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en-GB" sz="2800" i="1" kern="0">
                                  <a:solidFill>
                                    <a:srgbClr val="062F67"/>
                                  </a:solidFill>
                                  <a:latin typeface="Cambria Math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GB" sz="2800" i="1" kern="0">
                                  <a:solidFill>
                                    <a:srgbClr val="062F67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  <m:r>
                            <a:rPr lang="en-GB" sz="2800" i="1" kern="0">
                              <a:solidFill>
                                <a:srgbClr val="062F67"/>
                              </a:solidFill>
                              <a:latin typeface="Cambria Math"/>
                            </a:rPr>
                            <m:t>⋅</m:t>
                          </m:r>
                          <m:r>
                            <a:rPr lang="en-GB" sz="2800" i="1" kern="0">
                              <a:solidFill>
                                <a:srgbClr val="062F67"/>
                              </a:solidFill>
                              <a:latin typeface="Cambria Math"/>
                            </a:rPr>
                            <m:t>𝑐</m:t>
                          </m:r>
                          <m:r>
                            <a:rPr lang="en-GB" sz="2800" i="1" kern="0">
                              <a:solidFill>
                                <a:srgbClr val="062F67"/>
                              </a:solidFill>
                              <a:latin typeface="Cambria Math"/>
                            </a:rPr>
                            <m:t> </m:t>
                          </m:r>
                        </m:num>
                        <m:den>
                          <m:r>
                            <a:rPr lang="en-GB" sz="2800" i="1" kern="0">
                              <a:solidFill>
                                <a:srgbClr val="062F67"/>
                              </a:solidFill>
                              <a:latin typeface="Cambria Math"/>
                            </a:rPr>
                            <m:t>6⋅</m:t>
                          </m:r>
                          <m:r>
                            <a:rPr lang="en-GB" sz="2800" i="1" kern="0">
                              <a:solidFill>
                                <a:srgbClr val="062F67"/>
                              </a:solidFill>
                              <a:latin typeface="Cambria Math"/>
                            </a:rPr>
                            <m:t>𝜋</m:t>
                          </m:r>
                          <m:r>
                            <a:rPr lang="en-GB" sz="2800" i="1" kern="0">
                              <a:solidFill>
                                <a:srgbClr val="062F67"/>
                              </a:solidFill>
                              <a:latin typeface="Cambria Math"/>
                            </a:rPr>
                            <m:t>⋅</m:t>
                          </m:r>
                          <m:sSub>
                            <m:sSubPr>
                              <m:ctrlPr>
                                <a:rPr lang="en-GB" sz="2800" i="1" kern="0">
                                  <a:solidFill>
                                    <a:srgbClr val="062F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i="1" kern="0">
                                  <a:solidFill>
                                    <a:srgbClr val="062F67"/>
                                  </a:solidFill>
                                  <a:latin typeface="Cambria Math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en-GB" sz="2800" i="1" kern="0">
                                  <a:solidFill>
                                    <a:srgbClr val="062F67"/>
                                  </a:solidFill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en-GB" sz="2800" i="1" kern="0">
                              <a:solidFill>
                                <a:srgbClr val="062F67"/>
                              </a:solidFill>
                              <a:latin typeface="Cambria Math"/>
                            </a:rPr>
                            <m:t>⋅</m:t>
                          </m:r>
                          <m:sSup>
                            <m:sSupPr>
                              <m:ctrlPr>
                                <a:rPr lang="en-GB" sz="2800" i="1" kern="0">
                                  <a:solidFill>
                                    <a:srgbClr val="062F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GB" sz="2800" i="1" kern="0">
                                      <a:solidFill>
                                        <a:srgbClr val="062F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2800" b="1" i="1" kern="0">
                                      <a:solidFill>
                                        <a:srgbClr val="E70000">
                                          <a:lumMod val="50000"/>
                                        </a:srgbClr>
                                      </a:solidFill>
                                      <a:latin typeface="Cambria Math"/>
                                    </a:rPr>
                                    <m:t>𝒎</m:t>
                                  </m:r>
                                  <m:r>
                                    <a:rPr lang="en-GB" sz="2800" i="1" kern="0">
                                      <a:solidFill>
                                        <a:srgbClr val="062F67"/>
                                      </a:solidFill>
                                      <a:latin typeface="Cambria Math"/>
                                    </a:rPr>
                                    <m:t>⋅</m:t>
                                  </m:r>
                                  <m:sSup>
                                    <m:sSupPr>
                                      <m:ctrlPr>
                                        <a:rPr lang="en-GB" sz="2800" i="1" kern="0">
                                          <a:solidFill>
                                            <a:srgbClr val="062F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sz="2800" i="1" kern="0">
                                          <a:solidFill>
                                            <a:srgbClr val="062F67"/>
                                          </a:solidFill>
                                          <a:latin typeface="Cambria Math"/>
                                        </a:rPr>
                                        <m:t>𝑐</m:t>
                                      </m:r>
                                    </m:e>
                                    <m:sup>
                                      <m:r>
                                        <a:rPr lang="en-GB" sz="2800" i="1" kern="0">
                                          <a:solidFill>
                                            <a:srgbClr val="062F67"/>
                                          </a:solidFill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d>
                            </m:e>
                            <m:sup>
                              <m:r>
                                <a:rPr lang="en-GB" sz="2800" i="1" kern="0">
                                  <a:solidFill>
                                    <a:srgbClr val="062F67"/>
                                  </a:solidFill>
                                  <a:latin typeface="Cambria Math"/>
                                </a:rPr>
                                <m:t>4</m:t>
                              </m:r>
                            </m:sup>
                          </m:sSup>
                          <m:r>
                            <a:rPr lang="en-GB" sz="2800" i="1" kern="0">
                              <a:solidFill>
                                <a:srgbClr val="062F67"/>
                              </a:solidFill>
                              <a:latin typeface="Cambria Math"/>
                            </a:rPr>
                            <m:t> </m:t>
                          </m:r>
                        </m:den>
                      </m:f>
                      <m:r>
                        <a:rPr lang="en-GB" sz="2800" i="1" kern="0">
                          <a:solidFill>
                            <a:srgbClr val="062F67"/>
                          </a:solidFill>
                          <a:latin typeface="Cambria Math"/>
                        </a:rPr>
                        <m:t>×</m:t>
                      </m:r>
                      <m:f>
                        <m:fPr>
                          <m:ctrlPr>
                            <a:rPr lang="en-GB" sz="2800" i="1" kern="0">
                              <a:solidFill>
                                <a:srgbClr val="062F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sz="2800" i="1" kern="0">
                                  <a:solidFill>
                                    <a:srgbClr val="062F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800" b="1" i="1" kern="0">
                                  <a:solidFill>
                                    <a:srgbClr val="E70000">
                                      <a:lumMod val="50000"/>
                                    </a:srgbClr>
                                  </a:solidFill>
                                  <a:latin typeface="Cambria Math"/>
                                </a:rPr>
                                <m:t>𝑬</m:t>
                              </m:r>
                            </m:e>
                            <m:sup>
                              <m:r>
                                <a:rPr lang="en-GB" sz="2800" i="1" kern="0">
                                  <a:solidFill>
                                    <a:srgbClr val="062F67"/>
                                  </a:solidFill>
                                  <a:latin typeface="Cambria Math"/>
                                </a:rPr>
                                <m:t>4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GB" sz="2800" i="1" kern="0">
                                  <a:solidFill>
                                    <a:srgbClr val="062F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800" b="1" i="1" kern="0">
                                  <a:solidFill>
                                    <a:srgbClr val="E70000">
                                      <a:lumMod val="50000"/>
                                    </a:srgbClr>
                                  </a:solidFill>
                                  <a:latin typeface="Cambria Math"/>
                                </a:rPr>
                                <m:t>𝝆</m:t>
                              </m:r>
                            </m:e>
                            <m:sup>
                              <m:r>
                                <a:rPr lang="en-GB" sz="2800" i="1" kern="0">
                                  <a:solidFill>
                                    <a:srgbClr val="062F67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0" y="3385371"/>
                <a:ext cx="5562600" cy="103682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153909" y="4958862"/>
            <a:ext cx="8827129" cy="1365738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80000"/>
              <a:buFont typeface="Arial Unicode MS" pitchFamily="34" charset="-128"/>
              <a:buChar char="●"/>
              <a:defRPr sz="2400">
                <a:solidFill>
                  <a:srgbClr val="062F67"/>
                </a:solidFill>
                <a:latin typeface="+mn-lt"/>
                <a:ea typeface="+mn-ea"/>
                <a:cs typeface="+mn-cs"/>
              </a:defRPr>
            </a:lvl1pPr>
            <a:lvl2pPr marL="9144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2000">
                <a:solidFill>
                  <a:srgbClr val="00800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defRPr sz="2000">
                <a:solidFill>
                  <a:srgbClr val="6666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9pPr>
          </a:lstStyle>
          <a:p>
            <a:r>
              <a:rPr lang="en-GB" kern="0" dirty="0" smtClean="0"/>
              <a:t>LEP with electron-positron beams at 100 GeV/c:      16000 kW </a:t>
            </a:r>
          </a:p>
          <a:p>
            <a:r>
              <a:rPr lang="en-GB" kern="0" dirty="0" smtClean="0"/>
              <a:t>LHC </a:t>
            </a:r>
            <a:r>
              <a:rPr lang="en-GB" kern="0" dirty="0"/>
              <a:t>with </a:t>
            </a:r>
            <a:r>
              <a:rPr lang="en-GB" kern="0" dirty="0" smtClean="0"/>
              <a:t>proton-proton beams at 7000 GeV/c </a:t>
            </a:r>
          </a:p>
          <a:p>
            <a:pPr marL="363538" indent="0">
              <a:buNone/>
            </a:pPr>
            <a:r>
              <a:rPr lang="en-GB" kern="0" dirty="0" smtClean="0"/>
              <a:t>and about 100 times more particles:    	      	          2.2 </a:t>
            </a:r>
            <a:r>
              <a:rPr lang="en-GB" kern="0" dirty="0"/>
              <a:t>kW  </a:t>
            </a:r>
            <a:endParaRPr lang="en-GB" i="1" kern="0" dirty="0"/>
          </a:p>
        </p:txBody>
      </p:sp>
    </p:spTree>
    <p:extLst>
      <p:ext uri="{BB962C8B-B14F-4D97-AF65-F5344CB8AC3E}">
        <p14:creationId xmlns:p14="http://schemas.microsoft.com/office/powerpoint/2010/main" val="2331670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995160" y="6492877"/>
            <a:ext cx="2133600" cy="365125"/>
          </a:xfrm>
          <a:prstGeom prst="rect">
            <a:avLst/>
          </a:prstGeom>
        </p:spPr>
        <p:txBody>
          <a:bodyPr/>
          <a:lstStyle/>
          <a:p>
            <a:fld id="{1787A23F-BAF2-40F7-981E-A4E481A32A38}" type="slidenum">
              <a:rPr lang="en-US" smtClean="0"/>
              <a:t>3</a:t>
            </a:fld>
            <a:endParaRPr lang="en-US"/>
          </a:p>
        </p:txBody>
      </p:sp>
      <p:pic>
        <p:nvPicPr>
          <p:cNvPr id="6" name="Picture 5" descr="Screen Shot 2015-05-31 at 9.50.3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58" y="-603"/>
            <a:ext cx="9144000" cy="5534087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2569333" y="6570664"/>
            <a:ext cx="4032250" cy="287338"/>
          </a:xfrm>
        </p:spPr>
        <p:txBody>
          <a:bodyPr/>
          <a:lstStyle/>
          <a:p>
            <a:r>
              <a:rPr lang="en-GB" dirty="0" smtClean="0">
                <a:solidFill>
                  <a:srgbClr val="FFFFFF"/>
                </a:solidFill>
              </a:rPr>
              <a:t>R.Schmidt     Helmholtz-</a:t>
            </a:r>
            <a:r>
              <a:rPr lang="en-GB" dirty="0" err="1" smtClean="0">
                <a:solidFill>
                  <a:srgbClr val="FFFFFF"/>
                </a:solidFill>
              </a:rPr>
              <a:t>Rosatom</a:t>
            </a:r>
            <a:r>
              <a:rPr lang="en-GB" dirty="0" smtClean="0">
                <a:solidFill>
                  <a:srgbClr val="FFFFFF"/>
                </a:solidFill>
              </a:rPr>
              <a:t> 2015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3457" y="5398254"/>
            <a:ext cx="9144001" cy="1200329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GB" sz="24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accelerate particles to much lower energy </a:t>
            </a:r>
            <a:endParaRPr lang="en-GB" sz="2400" dirty="0" smtClean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GB" sz="24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….… </a:t>
            </a:r>
            <a:r>
              <a:rPr lang="en-GB" sz="24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6.5 </a:t>
            </a:r>
            <a:r>
              <a:rPr lang="en-GB" sz="240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TeV</a:t>
            </a:r>
            <a:r>
              <a:rPr lang="en-GB" sz="24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a proton, </a:t>
            </a:r>
            <a:r>
              <a:rPr lang="en-GB" sz="24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an </a:t>
            </a:r>
            <a:r>
              <a:rPr lang="en-GB" sz="24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ion &gt;500 </a:t>
            </a:r>
            <a:r>
              <a:rPr lang="en-GB" sz="240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TeV</a:t>
            </a:r>
            <a:r>
              <a:rPr lang="en-GB" sz="24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4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Energy stored in the entire proton beam = 2*10</a:t>
            </a:r>
            <a:r>
              <a:rPr lang="en-GB" sz="2400" baseline="30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  <a:r>
              <a:rPr lang="en-GB" sz="24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TeV</a:t>
            </a:r>
            <a:endParaRPr lang="en-GB" sz="24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517994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Major limitation: Strength of deflecting field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3"/>
              <p:cNvSpPr>
                <a:spLocks noGrp="1" noChangeArrowheads="1"/>
              </p:cNvSpPr>
              <p:nvPr>
                <p:ph idx="1"/>
              </p:nvPr>
            </p:nvSpPr>
            <p:spPr>
              <a:xfrm>
                <a:off x="228600" y="990599"/>
                <a:ext cx="8610600" cy="3097213"/>
              </a:xfr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marL="0" indent="0">
                  <a:buFont typeface="Monotype Sorts" pitchFamily="2" charset="2"/>
                  <a:buNone/>
                </a:pPr>
                <a:r>
                  <a:rPr lang="en-GB" dirty="0" smtClean="0"/>
                  <a:t>The force on a charged particle is proportional to the charge, the electric field, and the vector product of velocity and magnetic field given by Lorentz Force:</a:t>
                </a:r>
              </a:p>
              <a:p>
                <a:pPr marL="0" indent="0">
                  <a:buFont typeface="Monotype Sorts" pitchFamily="2" charset="2"/>
                  <a:buNone/>
                </a:pPr>
                <a:endParaRPr lang="en-GB" dirty="0"/>
              </a:p>
              <a:p>
                <a:pPr marL="0" indent="0">
                  <a:buFont typeface="Monotype Sorts" pitchFamily="2" charset="2"/>
                  <a:buNone/>
                </a:pPr>
                <a:r>
                  <a:rPr lang="en-GB" dirty="0" smtClean="0"/>
                  <a:t>Momentum of a particle in a magnetic field:</a:t>
                </a:r>
                <a:endParaRPr lang="en-GB" dirty="0"/>
              </a:p>
              <a:p>
                <a:pPr marL="0" indent="0">
                  <a:buFont typeface="Monotype Sorts" pitchFamily="2" charset="2"/>
                  <a:buNone/>
                </a:pPr>
                <a:r>
                  <a:rPr lang="en-GB" sz="3200" b="1" dirty="0"/>
                  <a:t> </a:t>
                </a:r>
                <a:r>
                  <a:rPr lang="en-GB" sz="3200" b="1" dirty="0" smtClean="0"/>
                  <a:t>                  </a:t>
                </a:r>
                <a14:m>
                  <m:oMath xmlns:m="http://schemas.openxmlformats.org/officeDocument/2006/math">
                    <m:r>
                      <a:rPr lang="de-CH" sz="3200" b="1" i="1" smtClean="0">
                        <a:latin typeface="Cambria Math"/>
                      </a:rPr>
                      <m:t>𝒑</m:t>
                    </m:r>
                    <m:r>
                      <a:rPr lang="de-CH" sz="3200" b="1" i="1" smtClean="0">
                        <a:latin typeface="Cambria Math"/>
                      </a:rPr>
                      <m:t>=</m:t>
                    </m:r>
                    <m:r>
                      <a:rPr lang="de-CH" sz="3200" b="1" i="1" smtClean="0">
                        <a:latin typeface="Cambria Math"/>
                      </a:rPr>
                      <m:t>𝑩</m:t>
                    </m:r>
                    <m:r>
                      <a:rPr lang="de-CH" sz="3200" b="1" i="1" smtClean="0">
                        <a:latin typeface="Cambria Math"/>
                      </a:rPr>
                      <m:t>⋅</m:t>
                    </m:r>
                    <m:r>
                      <a:rPr lang="en-GB" sz="3200" b="1" i="1" smtClean="0">
                        <a:latin typeface="Cambria Math"/>
                      </a:rPr>
                      <m:t>𝝆</m:t>
                    </m:r>
                    <m:r>
                      <a:rPr lang="de-CH" sz="3200" b="1" i="1" smtClean="0">
                        <a:latin typeface="Cambria Math"/>
                      </a:rPr>
                      <m:t>⋅</m:t>
                    </m:r>
                    <m:sSub>
                      <m:sSubPr>
                        <m:ctrlPr>
                          <a:rPr lang="de-CH" sz="32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CH" sz="3200" b="1" i="1" smtClean="0">
                            <a:latin typeface="Cambria Math"/>
                          </a:rPr>
                          <m:t>𝒆</m:t>
                        </m:r>
                      </m:e>
                      <m:sub>
                        <m:r>
                          <a:rPr lang="de-CH" sz="3200" b="1" i="1" smtClean="0">
                            <a:latin typeface="Cambria Math"/>
                          </a:rPr>
                          <m:t>𝟎</m:t>
                        </m:r>
                      </m:sub>
                    </m:sSub>
                    <m:r>
                      <a:rPr lang="de-CH" sz="3200" b="1" i="1" smtClean="0">
                        <a:latin typeface="Cambria Math"/>
                      </a:rPr>
                      <m:t> </m:t>
                    </m:r>
                  </m:oMath>
                </a14:m>
                <a:endParaRPr lang="de-CH" sz="3200" b="1" dirty="0" smtClean="0"/>
              </a:p>
            </p:txBody>
          </p:sp>
        </mc:Choice>
        <mc:Fallback xmlns="">
          <p:sp>
            <p:nvSpPr>
              <p:cNvPr id="5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8600" y="990599"/>
                <a:ext cx="8610600" cy="3097213"/>
              </a:xfrm>
              <a:blipFill rotWithShape="1">
                <a:blip r:embed="rId3"/>
                <a:stretch>
                  <a:fillRect l="-1133" t="-137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Oval 7"/>
          <p:cNvSpPr>
            <a:spLocks noChangeArrowheads="1"/>
          </p:cNvSpPr>
          <p:nvPr/>
        </p:nvSpPr>
        <p:spPr bwMode="auto">
          <a:xfrm rot="19963739">
            <a:off x="6641525" y="3197225"/>
            <a:ext cx="2108200" cy="896937"/>
          </a:xfrm>
          <a:prstGeom prst="ellipse">
            <a:avLst/>
          </a:prstGeom>
          <a:noFill/>
          <a:ln w="1905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en-GB" dirty="0">
              <a:solidFill>
                <a:srgbClr val="000099"/>
              </a:solidFill>
              <a:latin typeface="Book Antiqua" pitchFamily="18" charset="0"/>
            </a:endParaRPr>
          </a:p>
        </p:txBody>
      </p:sp>
      <p:sp>
        <p:nvSpPr>
          <p:cNvPr id="9" name="Line 8"/>
          <p:cNvSpPr>
            <a:spLocks noChangeShapeType="1"/>
          </p:cNvSpPr>
          <p:nvPr/>
        </p:nvSpPr>
        <p:spPr bwMode="auto">
          <a:xfrm flipH="1" flipV="1">
            <a:off x="7336850" y="2119312"/>
            <a:ext cx="0" cy="1203325"/>
          </a:xfrm>
          <a:prstGeom prst="line">
            <a:avLst/>
          </a:prstGeom>
          <a:noFill/>
          <a:ln w="19050">
            <a:solidFill>
              <a:srgbClr val="0000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0" hangingPunct="0"/>
            <a:endParaRPr lang="en-GB" dirty="0">
              <a:solidFill>
                <a:srgbClr val="000099"/>
              </a:solidFill>
              <a:latin typeface="Book Antiqua" pitchFamily="18" charset="0"/>
            </a:endParaRPr>
          </a:p>
        </p:txBody>
      </p:sp>
      <p:sp>
        <p:nvSpPr>
          <p:cNvPr id="10" name="Line 9"/>
          <p:cNvSpPr>
            <a:spLocks noChangeShapeType="1"/>
          </p:cNvSpPr>
          <p:nvPr/>
        </p:nvSpPr>
        <p:spPr bwMode="auto">
          <a:xfrm>
            <a:off x="7336850" y="3322637"/>
            <a:ext cx="1330325" cy="757238"/>
          </a:xfrm>
          <a:prstGeom prst="line">
            <a:avLst/>
          </a:prstGeom>
          <a:noFill/>
          <a:ln w="19050">
            <a:solidFill>
              <a:srgbClr val="0000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0" hangingPunct="0"/>
            <a:endParaRPr lang="en-GB" dirty="0">
              <a:solidFill>
                <a:srgbClr val="000099"/>
              </a:solidFill>
              <a:latin typeface="Book Antiqua" pitchFamily="18" charset="0"/>
            </a:endParaRPr>
          </a:p>
        </p:txBody>
      </p:sp>
      <p:sp>
        <p:nvSpPr>
          <p:cNvPr id="11" name="Line 10"/>
          <p:cNvSpPr>
            <a:spLocks noChangeShapeType="1"/>
          </p:cNvSpPr>
          <p:nvPr/>
        </p:nvSpPr>
        <p:spPr bwMode="auto">
          <a:xfrm flipV="1">
            <a:off x="7347963" y="2663825"/>
            <a:ext cx="1250950" cy="654050"/>
          </a:xfrm>
          <a:prstGeom prst="line">
            <a:avLst/>
          </a:prstGeom>
          <a:noFill/>
          <a:ln w="19050">
            <a:solidFill>
              <a:srgbClr val="0000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0" hangingPunct="0"/>
            <a:endParaRPr lang="en-GB" dirty="0">
              <a:solidFill>
                <a:srgbClr val="000099"/>
              </a:solidFill>
              <a:latin typeface="Book Antiqua" pitchFamily="18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7405113" y="1981200"/>
            <a:ext cx="4873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2000" dirty="0" smtClean="0">
                <a:solidFill>
                  <a:srgbClr val="C00000"/>
                </a:solidFill>
                <a:latin typeface="Arial" pitchFamily="34" charset="0"/>
              </a:rPr>
              <a:t>z</a:t>
            </a:r>
            <a:endParaRPr lang="en-GB" sz="2000" dirty="0">
              <a:solidFill>
                <a:srgbClr val="C00000"/>
              </a:solidFill>
              <a:latin typeface="Arial" pitchFamily="34" charset="0"/>
            </a:endParaRPr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8238550" y="4183062"/>
            <a:ext cx="487363" cy="396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2000" dirty="0" smtClean="0">
                <a:solidFill>
                  <a:srgbClr val="000099"/>
                </a:solidFill>
                <a:latin typeface="Arial" pitchFamily="34" charset="0"/>
              </a:rPr>
              <a:t>x</a:t>
            </a:r>
            <a:endParaRPr lang="en-GB" sz="2000" dirty="0">
              <a:solidFill>
                <a:srgbClr val="000099"/>
              </a:solidFill>
              <a:latin typeface="Arial" pitchFamily="34" charset="0"/>
            </a:endParaRPr>
          </a:p>
        </p:txBody>
      </p:sp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8308400" y="2290762"/>
            <a:ext cx="6254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2000" dirty="0" smtClean="0">
                <a:solidFill>
                  <a:srgbClr val="C00000"/>
                </a:solidFill>
                <a:latin typeface="Arial" pitchFamily="34" charset="0"/>
              </a:rPr>
              <a:t>s</a:t>
            </a:r>
            <a:endParaRPr lang="en-GB" sz="2000" dirty="0">
              <a:solidFill>
                <a:srgbClr val="C00000"/>
              </a:solidFill>
              <a:latin typeface="Arial" pitchFamily="34" charset="0"/>
            </a:endParaRPr>
          </a:p>
        </p:txBody>
      </p:sp>
      <p:sp>
        <p:nvSpPr>
          <p:cNvPr id="15" name="Line 14"/>
          <p:cNvSpPr>
            <a:spLocks noChangeShapeType="1"/>
          </p:cNvSpPr>
          <p:nvPr/>
        </p:nvSpPr>
        <p:spPr bwMode="auto">
          <a:xfrm flipV="1">
            <a:off x="7943275" y="3048000"/>
            <a:ext cx="104775" cy="31750"/>
          </a:xfrm>
          <a:prstGeom prst="line">
            <a:avLst/>
          </a:prstGeom>
          <a:noFill/>
          <a:ln w="19050">
            <a:solidFill>
              <a:srgbClr val="0000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0" hangingPunct="0"/>
            <a:endParaRPr lang="en-GB" dirty="0">
              <a:solidFill>
                <a:srgbClr val="000099"/>
              </a:solidFill>
              <a:latin typeface="Book Antiqua" pitchFamily="18" charset="0"/>
            </a:endParaRPr>
          </a:p>
        </p:txBody>
      </p:sp>
      <p:sp>
        <p:nvSpPr>
          <p:cNvPr id="16" name="Text Box 15"/>
          <p:cNvSpPr txBox="1">
            <a:spLocks noChangeArrowheads="1"/>
          </p:cNvSpPr>
          <p:nvPr/>
        </p:nvSpPr>
        <p:spPr bwMode="auto">
          <a:xfrm>
            <a:off x="7892475" y="3116262"/>
            <a:ext cx="6238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2000" b="1" dirty="0" smtClean="0">
                <a:solidFill>
                  <a:srgbClr val="C00000"/>
                </a:solidFill>
                <a:latin typeface="Arial" pitchFamily="34" charset="0"/>
              </a:rPr>
              <a:t>v</a:t>
            </a:r>
            <a:endParaRPr lang="en-GB" sz="2000" b="1" dirty="0">
              <a:solidFill>
                <a:srgbClr val="C00000"/>
              </a:solidFill>
              <a:latin typeface="Arial" pitchFamily="34" charset="0"/>
            </a:endParaRPr>
          </a:p>
        </p:txBody>
      </p:sp>
      <p:sp>
        <p:nvSpPr>
          <p:cNvPr id="17" name="Line 16"/>
          <p:cNvSpPr>
            <a:spLocks noChangeShapeType="1"/>
          </p:cNvSpPr>
          <p:nvPr/>
        </p:nvSpPr>
        <p:spPr bwMode="auto">
          <a:xfrm flipH="1" flipV="1">
            <a:off x="7336850" y="2703512"/>
            <a:ext cx="0" cy="619125"/>
          </a:xfrm>
          <a:prstGeom prst="line">
            <a:avLst/>
          </a:prstGeom>
          <a:noFill/>
          <a:ln w="19050">
            <a:solidFill>
              <a:srgbClr val="0000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0" hangingPunct="0"/>
            <a:endParaRPr lang="en-GB" dirty="0">
              <a:solidFill>
                <a:srgbClr val="000099"/>
              </a:solidFill>
              <a:latin typeface="Book Antiqua" pitchFamily="18" charset="0"/>
            </a:endParaRPr>
          </a:p>
        </p:txBody>
      </p:sp>
      <p:sp>
        <p:nvSpPr>
          <p:cNvPr id="18" name="Line 17"/>
          <p:cNvSpPr>
            <a:spLocks noChangeShapeType="1"/>
          </p:cNvSpPr>
          <p:nvPr/>
        </p:nvSpPr>
        <p:spPr bwMode="auto">
          <a:xfrm>
            <a:off x="7336850" y="3322637"/>
            <a:ext cx="398463" cy="230188"/>
          </a:xfrm>
          <a:prstGeom prst="line">
            <a:avLst/>
          </a:prstGeom>
          <a:noFill/>
          <a:ln w="19050">
            <a:solidFill>
              <a:srgbClr val="0000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0" hangingPunct="0"/>
            <a:endParaRPr lang="en-GB" dirty="0">
              <a:solidFill>
                <a:srgbClr val="000099"/>
              </a:solidFill>
              <a:latin typeface="Book Antiqua" pitchFamily="18" charset="0"/>
            </a:endParaRPr>
          </a:p>
        </p:txBody>
      </p:sp>
      <p:sp>
        <p:nvSpPr>
          <p:cNvPr id="19" name="Text Box 18"/>
          <p:cNvSpPr txBox="1">
            <a:spLocks noChangeArrowheads="1"/>
          </p:cNvSpPr>
          <p:nvPr/>
        </p:nvSpPr>
        <p:spPr bwMode="auto">
          <a:xfrm>
            <a:off x="6781225" y="2620962"/>
            <a:ext cx="4857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2000" b="1" dirty="0" smtClean="0">
                <a:solidFill>
                  <a:srgbClr val="C00000"/>
                </a:solidFill>
                <a:latin typeface="Arial" pitchFamily="34" charset="0"/>
              </a:rPr>
              <a:t>B</a:t>
            </a:r>
            <a:endParaRPr lang="en-GB" sz="2000" b="1" dirty="0">
              <a:solidFill>
                <a:srgbClr val="C00000"/>
              </a:solidFill>
              <a:latin typeface="Arial" pitchFamily="34" charset="0"/>
            </a:endParaRPr>
          </a:p>
        </p:txBody>
      </p:sp>
      <p:sp>
        <p:nvSpPr>
          <p:cNvPr id="20" name="Text Box 19"/>
          <p:cNvSpPr txBox="1">
            <a:spLocks noChangeArrowheads="1"/>
          </p:cNvSpPr>
          <p:nvPr/>
        </p:nvSpPr>
        <p:spPr bwMode="auto">
          <a:xfrm>
            <a:off x="7267000" y="3529012"/>
            <a:ext cx="48577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2000" b="1" dirty="0" smtClean="0">
                <a:solidFill>
                  <a:srgbClr val="C00000"/>
                </a:solidFill>
                <a:latin typeface="Arial" pitchFamily="34" charset="0"/>
              </a:rPr>
              <a:t>F</a:t>
            </a:r>
            <a:endParaRPr lang="en-GB" sz="2000" b="1" dirty="0">
              <a:solidFill>
                <a:srgbClr val="C00000"/>
              </a:solidFill>
              <a:latin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1"/>
              <p:cNvSpPr>
                <a:spLocks noChangeArrowheads="1"/>
              </p:cNvSpPr>
              <p:nvPr/>
            </p:nvSpPr>
            <p:spPr bwMode="auto">
              <a:xfrm>
                <a:off x="250824" y="4322564"/>
                <a:ext cx="7016176" cy="2154436"/>
              </a:xfrm>
              <a:prstGeom prst="rect">
                <a:avLst/>
              </a:prstGeom>
              <a:noFill/>
              <a:ln w="12700">
                <a:solidFill>
                  <a:srgbClr val="000099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marL="271462" lvl="1">
                  <a:lnSpc>
                    <a:spcPct val="120000"/>
                  </a:lnSpc>
                  <a:spcBef>
                    <a:spcPct val="20000"/>
                  </a:spcBef>
                  <a:buSzPct val="120000"/>
                </a:pPr>
                <a:r>
                  <a:rPr lang="en-GB" sz="2000" dirty="0" smtClean="0">
                    <a:solidFill>
                      <a:srgbClr val="000099"/>
                    </a:solidFill>
                    <a:latin typeface="Arial" pitchFamily="34" charset="0"/>
                  </a:rPr>
                  <a:t>Example for LHC</a:t>
                </a:r>
              </a:p>
              <a:p>
                <a:pPr marL="533400" lvl="1" indent="-261938" algn="l">
                  <a:lnSpc>
                    <a:spcPct val="120000"/>
                  </a:lnSpc>
                  <a:spcBef>
                    <a:spcPct val="20000"/>
                  </a:spcBef>
                  <a:buSzPct val="120000"/>
                  <a:buFontTx/>
                  <a:buChar char="•"/>
                </a:pPr>
                <a:r>
                  <a:rPr lang="en-GB" sz="2000" dirty="0" smtClean="0">
                    <a:solidFill>
                      <a:srgbClr val="000099"/>
                    </a:solidFill>
                    <a:latin typeface="Arial" pitchFamily="34" charset="0"/>
                  </a:rPr>
                  <a:t>Radius </a:t>
                </a:r>
                <a14:m>
                  <m:oMath xmlns:m="http://schemas.openxmlformats.org/officeDocument/2006/math">
                    <m:r>
                      <a:rPr lang="en-GB" sz="2000" b="1" i="1" smtClean="0">
                        <a:solidFill>
                          <a:srgbClr val="000099"/>
                        </a:solidFill>
                        <a:latin typeface="Cambria Math"/>
                      </a:rPr>
                      <m:t>𝝆</m:t>
                    </m:r>
                    <m:r>
                      <a:rPr lang="en-GB" sz="2000" b="1" i="1" smtClean="0">
                        <a:solidFill>
                          <a:srgbClr val="C00000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GB" sz="2000" dirty="0" smtClean="0">
                    <a:solidFill>
                      <a:srgbClr val="000099"/>
                    </a:solidFill>
                    <a:latin typeface="Arial" pitchFamily="34" charset="0"/>
                  </a:rPr>
                  <a:t>= 2805 m fixed by LHC (former LEP) tunnel</a:t>
                </a:r>
              </a:p>
              <a:p>
                <a:pPr marL="533400" lvl="1" indent="-261938" algn="l">
                  <a:lnSpc>
                    <a:spcPct val="120000"/>
                  </a:lnSpc>
                  <a:spcBef>
                    <a:spcPct val="20000"/>
                  </a:spcBef>
                  <a:buSzPct val="120000"/>
                  <a:buFontTx/>
                  <a:buChar char="•"/>
                </a:pPr>
                <a:r>
                  <a:rPr lang="en-GB" sz="2000" dirty="0" smtClean="0">
                    <a:solidFill>
                      <a:srgbClr val="000099"/>
                    </a:solidFill>
                    <a:latin typeface="Arial" pitchFamily="34" charset="0"/>
                  </a:rPr>
                  <a:t>Magnetic field B = 8.33 Tesla (</a:t>
                </a:r>
                <a:r>
                  <a:rPr lang="en-GB" sz="2000" dirty="0" err="1" smtClean="0">
                    <a:solidFill>
                      <a:srgbClr val="000099"/>
                    </a:solidFill>
                    <a:latin typeface="Arial" pitchFamily="34" charset="0"/>
                  </a:rPr>
                  <a:t>NbTi</a:t>
                </a:r>
                <a:r>
                  <a:rPr lang="en-GB" sz="2000" dirty="0" smtClean="0">
                    <a:solidFill>
                      <a:srgbClr val="000099"/>
                    </a:solidFill>
                    <a:latin typeface="Arial" pitchFamily="34" charset="0"/>
                  </a:rPr>
                  <a:t> magnets) with high field superconducting magnets </a:t>
                </a:r>
              </a:p>
              <a:p>
                <a:pPr marL="533400" lvl="1" indent="-261938" algn="l">
                  <a:lnSpc>
                    <a:spcPct val="120000"/>
                  </a:lnSpc>
                  <a:spcBef>
                    <a:spcPct val="20000"/>
                  </a:spcBef>
                  <a:buSzPct val="120000"/>
                  <a:buFontTx/>
                  <a:buChar char="•"/>
                </a:pPr>
                <a:r>
                  <a:rPr lang="en-GB" sz="2000" b="1" dirty="0" smtClean="0">
                    <a:solidFill>
                      <a:srgbClr val="C00000"/>
                    </a:solidFill>
                    <a:latin typeface="Arial" pitchFamily="34" charset="0"/>
                  </a:rPr>
                  <a:t>Maximum momentum 7000 GeV/c</a:t>
                </a:r>
                <a:endParaRPr lang="en-GB" sz="2000" b="1" dirty="0">
                  <a:solidFill>
                    <a:srgbClr val="C00000"/>
                  </a:solidFill>
                  <a:latin typeface="Arial" pitchFamily="34" charset="0"/>
                </a:endParaRPr>
              </a:p>
            </p:txBody>
          </p:sp>
        </mc:Choice>
        <mc:Fallback xmlns="">
          <p:sp>
            <p:nvSpPr>
              <p:cNvPr id="21" name="Rectangle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0824" y="4322564"/>
                <a:ext cx="7016176" cy="2154436"/>
              </a:xfrm>
              <a:prstGeom prst="rect">
                <a:avLst/>
              </a:prstGeom>
              <a:blipFill rotWithShape="0">
                <a:blip r:embed="rId4"/>
                <a:stretch>
                  <a:fillRect b="-1966"/>
                </a:stretch>
              </a:blipFill>
              <a:ln w="12700">
                <a:solidFill>
                  <a:srgbClr val="000099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99422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LEP / LHC </a:t>
            </a:r>
            <a:r>
              <a:rPr lang="en-GB" dirty="0" smtClean="0"/>
              <a:t>in </a:t>
            </a:r>
            <a:r>
              <a:rPr lang="en-GB" dirty="0" smtClean="0">
                <a:solidFill>
                  <a:srgbClr val="FFFF00"/>
                </a:solidFill>
              </a:rPr>
              <a:t>tunnel </a:t>
            </a:r>
            <a:r>
              <a:rPr lang="en-GB" dirty="0">
                <a:solidFill>
                  <a:srgbClr val="FFFF00"/>
                </a:solidFill>
              </a:rPr>
              <a:t>with a length of 27 km </a:t>
            </a:r>
          </a:p>
        </p:txBody>
      </p:sp>
      <p:graphicFrame>
        <p:nvGraphicFramePr>
          <p:cNvPr id="24" name="Table 23"/>
          <p:cNvGraphicFramePr>
            <a:graphicFrameLocks noGrp="1"/>
          </p:cNvGraphicFramePr>
          <p:nvPr>
            <p:extLst/>
          </p:nvPr>
        </p:nvGraphicFramePr>
        <p:xfrm>
          <a:off x="254000" y="921750"/>
          <a:ext cx="8331200" cy="3649980"/>
        </p:xfrm>
        <a:graphic>
          <a:graphicData uri="http://schemas.openxmlformats.org/drawingml/2006/table">
            <a:tbl>
              <a:tblPr/>
              <a:tblGrid>
                <a:gridCol w="1117600"/>
                <a:gridCol w="1320800"/>
                <a:gridCol w="1638300"/>
                <a:gridCol w="1600200"/>
                <a:gridCol w="1600200"/>
                <a:gridCol w="1054100"/>
              </a:tblGrid>
              <a:tr h="10972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Particles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Momentum</a:t>
                      </a:r>
                      <a:r>
                        <a:rPr lang="en-GB" sz="2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[GeV/c]</a:t>
                      </a:r>
                      <a:endParaRPr lang="en-GB" sz="2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Energy loss per turn [GeV]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Energy loss per turn [%]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Energy loss [MeV/m]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Bending field [T]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fontAlgn="b"/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fontAlgn="b"/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e+e-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102.00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3.22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0.172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733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7000.00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6.29E-06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8.30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143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fontAlgn="b"/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187232.00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3.22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200" b="0" i="0" u="none" strike="noStrike">
                          <a:solidFill>
                            <a:srgbClr val="FFFF00"/>
                          </a:solidFill>
                          <a:effectLst/>
                          <a:latin typeface="Calibri"/>
                        </a:rPr>
                        <a:t>222.00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fontAlgn="b"/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e+e-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7000.00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71385649.93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1019795.00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200" b="0" i="0" u="none" strike="noStrike">
                          <a:solidFill>
                            <a:srgbClr val="FFFF00"/>
                          </a:solidFill>
                          <a:effectLst/>
                          <a:latin typeface="Calibri"/>
                        </a:rPr>
                        <a:t>3818950.942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8.30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3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e+e-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175.00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27.89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2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15.93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200" b="0" i="0" u="none" strike="noStrike">
                          <a:solidFill>
                            <a:srgbClr val="FFFF00"/>
                          </a:solidFill>
                          <a:effectLst/>
                          <a:latin typeface="Calibri"/>
                        </a:rPr>
                        <a:t>1.492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5" name="Rectangle 24"/>
          <p:cNvSpPr/>
          <p:nvPr/>
        </p:nvSpPr>
        <p:spPr bwMode="auto">
          <a:xfrm>
            <a:off x="0" y="3141783"/>
            <a:ext cx="8733692" cy="145366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 rtlCol="0" anchor="ctr"/>
          <a:lstStyle/>
          <a:p>
            <a:pPr algn="ctr" eaLnBrk="0" hangingPunct="0"/>
            <a:endParaRPr lang="en-GB">
              <a:solidFill>
                <a:srgbClr val="FFFFFF"/>
              </a:solidFill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794711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LEP / LHC </a:t>
            </a:r>
            <a:r>
              <a:rPr lang="en-GB" dirty="0" smtClean="0">
                <a:solidFill>
                  <a:srgbClr val="FFFF00"/>
                </a:solidFill>
              </a:rPr>
              <a:t>tunnel: limitations for protons</a:t>
            </a:r>
            <a:endParaRPr lang="en-GB" dirty="0">
              <a:solidFill>
                <a:srgbClr val="FFFF00"/>
              </a:solidFill>
            </a:endParaRPr>
          </a:p>
        </p:txBody>
      </p:sp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7499058"/>
              </p:ext>
            </p:extLst>
          </p:nvPr>
        </p:nvGraphicFramePr>
        <p:xfrm>
          <a:off x="254000" y="921750"/>
          <a:ext cx="8331200" cy="3649980"/>
        </p:xfrm>
        <a:graphic>
          <a:graphicData uri="http://schemas.openxmlformats.org/drawingml/2006/table">
            <a:tbl>
              <a:tblPr/>
              <a:tblGrid>
                <a:gridCol w="1117600"/>
                <a:gridCol w="1320800"/>
                <a:gridCol w="1638300"/>
                <a:gridCol w="1600200"/>
                <a:gridCol w="1600200"/>
                <a:gridCol w="1054100"/>
              </a:tblGrid>
              <a:tr h="10972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Particles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Momentum</a:t>
                      </a:r>
                      <a:r>
                        <a:rPr lang="en-GB" sz="2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[GeV/c]</a:t>
                      </a:r>
                      <a:endParaRPr lang="en-GB" sz="2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Energy loss per turn [GeV]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Energy loss per turn [%]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Energy loss [MeV/m]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Bending field [T]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fontAlgn="b"/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fontAlgn="b"/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e+e-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102.00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3.22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0.172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733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7000.00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6.29E-06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8.30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143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</a:t>
                      </a:r>
                      <a:endParaRPr lang="en-GB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14000.00</a:t>
                      </a:r>
                      <a:endParaRPr lang="en-GB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1.02E-04</a:t>
                      </a:r>
                      <a:endParaRPr lang="en-GB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0.00</a:t>
                      </a:r>
                      <a:endParaRPr lang="en-GB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1" algn="r" fontAlgn="b"/>
                      <a:r>
                        <a:rPr lang="en-GB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0.000</a:t>
                      </a:r>
                      <a:endParaRPr lang="en-GB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16.60</a:t>
                      </a:r>
                      <a:endParaRPr lang="en-GB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fontAlgn="b"/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187232.00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3.22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200" b="0" i="0" u="none" strike="noStrike">
                          <a:solidFill>
                            <a:srgbClr val="FFFF00"/>
                          </a:solidFill>
                          <a:effectLst/>
                          <a:latin typeface="Calibri"/>
                        </a:rPr>
                        <a:t>222.00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fontAlgn="b"/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e+e-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7000.00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71385649.93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1019795.00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200" b="0" i="0" u="none" strike="noStrike">
                          <a:solidFill>
                            <a:srgbClr val="FFFF00"/>
                          </a:solidFill>
                          <a:effectLst/>
                          <a:latin typeface="Calibri"/>
                        </a:rPr>
                        <a:t>3818950.942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8.30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3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e+e-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175.00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27.89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2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15.93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200" b="0" i="0" u="none" strike="noStrike">
                          <a:solidFill>
                            <a:srgbClr val="FFFF00"/>
                          </a:solidFill>
                          <a:effectLst/>
                          <a:latin typeface="Calibri"/>
                        </a:rPr>
                        <a:t>1.492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6" name="Content Placeholder 2"/>
          <p:cNvSpPr>
            <a:spLocks noGrp="1"/>
          </p:cNvSpPr>
          <p:nvPr>
            <p:ph idx="1"/>
          </p:nvPr>
        </p:nvSpPr>
        <p:spPr>
          <a:xfrm>
            <a:off x="269631" y="5023852"/>
            <a:ext cx="8686800" cy="1300748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>
                <a:solidFill>
                  <a:srgbClr val="C00000"/>
                </a:solidFill>
              </a:rPr>
              <a:t>Protons with synchrotron radiation loss GeV/turn as electrons in LEP: magnetic field more than one order of magnitude above what is possible today (14 TeV could possibly be conceived)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0" y="3836111"/>
            <a:ext cx="8733692" cy="112542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 rtlCol="0" anchor="ctr"/>
          <a:lstStyle/>
          <a:p>
            <a:pPr algn="ctr" eaLnBrk="0" hangingPunct="0"/>
            <a:endParaRPr lang="en-GB">
              <a:solidFill>
                <a:srgbClr val="FFFFFF"/>
              </a:solidFill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9791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LEP / LHC </a:t>
            </a:r>
            <a:r>
              <a:rPr lang="en-GB" dirty="0">
                <a:solidFill>
                  <a:srgbClr val="FFFF00"/>
                </a:solidFill>
              </a:rPr>
              <a:t>tunnel: limitations for </a:t>
            </a:r>
            <a:r>
              <a:rPr lang="en-GB" dirty="0" err="1" smtClean="0">
                <a:solidFill>
                  <a:srgbClr val="FFFF00"/>
                </a:solidFill>
              </a:rPr>
              <a:t>e+e</a:t>
            </a:r>
            <a:r>
              <a:rPr lang="en-GB" dirty="0" smtClean="0">
                <a:solidFill>
                  <a:srgbClr val="FFFF00"/>
                </a:solidFill>
              </a:rPr>
              <a:t>-</a:t>
            </a:r>
            <a:endParaRPr lang="en-GB" dirty="0">
              <a:solidFill>
                <a:srgbClr val="FFFF00"/>
              </a:solidFill>
            </a:endParaRPr>
          </a:p>
        </p:txBody>
      </p:sp>
      <p:graphicFrame>
        <p:nvGraphicFramePr>
          <p:cNvPr id="24" name="Table 23"/>
          <p:cNvGraphicFramePr>
            <a:graphicFrameLocks noGrp="1"/>
          </p:cNvGraphicFramePr>
          <p:nvPr>
            <p:extLst/>
          </p:nvPr>
        </p:nvGraphicFramePr>
        <p:xfrm>
          <a:off x="254000" y="921750"/>
          <a:ext cx="8331200" cy="3649980"/>
        </p:xfrm>
        <a:graphic>
          <a:graphicData uri="http://schemas.openxmlformats.org/drawingml/2006/table">
            <a:tbl>
              <a:tblPr/>
              <a:tblGrid>
                <a:gridCol w="1117600"/>
                <a:gridCol w="1320800"/>
                <a:gridCol w="1638300"/>
                <a:gridCol w="1600200"/>
                <a:gridCol w="1600200"/>
                <a:gridCol w="1054100"/>
              </a:tblGrid>
              <a:tr h="10972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Particles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Momentum</a:t>
                      </a:r>
                      <a:r>
                        <a:rPr lang="en-GB" sz="2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GB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</a:t>
                      </a:r>
                      <a:r>
                        <a:rPr lang="en-GB" sz="2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GeV/c]</a:t>
                      </a:r>
                      <a:endParaRPr lang="en-GB" sz="2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Energy loss per turn [GeV]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Energy loss per turn [%]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Energy loss [MeV/m]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Bending field [T]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fontAlgn="b"/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fontAlgn="b"/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e+e-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102.00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3.22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0.172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733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7000.00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6.29E-06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8.30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143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</a:t>
                      </a:r>
                      <a:endParaRPr lang="en-GB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14000.00</a:t>
                      </a:r>
                      <a:endParaRPr lang="en-GB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1.02E-04</a:t>
                      </a:r>
                      <a:endParaRPr lang="en-GB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0.00</a:t>
                      </a:r>
                      <a:endParaRPr lang="en-GB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1" algn="r" fontAlgn="b"/>
                      <a:r>
                        <a:rPr lang="en-GB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0.00</a:t>
                      </a:r>
                      <a:endParaRPr lang="en-GB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16.60</a:t>
                      </a:r>
                      <a:endParaRPr lang="en-GB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fontAlgn="b"/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187232.00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3.22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200" b="0" i="0" u="none" strike="noStrike">
                          <a:solidFill>
                            <a:srgbClr val="FFFF00"/>
                          </a:solidFill>
                          <a:effectLst/>
                          <a:latin typeface="Calibri"/>
                        </a:rPr>
                        <a:t>222.00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fontAlgn="b"/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e+e-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7000.00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71385649.93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1019795.00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200" b="0" i="0" u="none" strike="noStrike">
                          <a:solidFill>
                            <a:srgbClr val="FFFF00"/>
                          </a:solidFill>
                          <a:effectLst/>
                          <a:latin typeface="Calibri"/>
                        </a:rPr>
                        <a:t>3818950.942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8.30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3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e+e-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175.00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27.89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2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15.93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200" b="0" i="0" u="none" strike="noStrike">
                          <a:solidFill>
                            <a:srgbClr val="FFFF00"/>
                          </a:solidFill>
                          <a:effectLst/>
                          <a:latin typeface="Calibri"/>
                        </a:rPr>
                        <a:t>1.492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6" name="Content Placeholder 2"/>
          <p:cNvSpPr>
            <a:spLocks noGrp="1"/>
          </p:cNvSpPr>
          <p:nvPr>
            <p:ph idx="1"/>
          </p:nvPr>
        </p:nvSpPr>
        <p:spPr>
          <a:xfrm>
            <a:off x="269631" y="5023852"/>
            <a:ext cx="8686800" cy="1300748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>
                <a:solidFill>
                  <a:srgbClr val="C00000"/>
                </a:solidFill>
              </a:rPr>
              <a:t>Electrons with same magnetic field as protons in LHC: energy loss in a few cm.</a:t>
            </a:r>
          </a:p>
          <a:p>
            <a:pPr marL="0" indent="0">
              <a:buNone/>
            </a:pPr>
            <a:r>
              <a:rPr lang="en-GB" dirty="0" smtClean="0">
                <a:solidFill>
                  <a:srgbClr val="C00000"/>
                </a:solidFill>
              </a:rPr>
              <a:t>……. and with a large reduced field, but somewhat higher than LEP, still much too high</a:t>
            </a:r>
            <a:endParaRPr lang="en-GB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0431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>
          <a:ln>
            <a:noFill/>
          </a:ln>
        </p:spPr>
        <p:txBody>
          <a:bodyPr/>
          <a:lstStyle/>
          <a:p>
            <a:pPr marL="0" indent="0" algn="ctr">
              <a:buNone/>
            </a:pPr>
            <a:endParaRPr lang="en-GB" sz="7200" dirty="0" smtClean="0"/>
          </a:p>
          <a:p>
            <a:pPr marL="0" indent="0" algn="ctr">
              <a:buNone/>
            </a:pPr>
            <a:r>
              <a:rPr lang="en-GB" sz="7200" dirty="0"/>
              <a:t>L</a:t>
            </a:r>
            <a:r>
              <a:rPr lang="en-GB" sz="7200" dirty="0" smtClean="0"/>
              <a:t>uminosity challenge</a:t>
            </a:r>
          </a:p>
          <a:p>
            <a:pPr marL="0" indent="0" algn="ctr">
              <a:buNone/>
            </a:pPr>
            <a:endParaRPr lang="de-CH" sz="7200" dirty="0" smtClean="0"/>
          </a:p>
          <a:p>
            <a:pPr marL="0" indent="0" algn="r">
              <a:buNone/>
            </a:pPr>
            <a:r>
              <a:rPr lang="en-GB" dirty="0">
                <a:solidFill>
                  <a:srgbClr val="000066"/>
                </a:solidFill>
              </a:rPr>
              <a:t>How to make many collisions (~10</a:t>
            </a:r>
            <a:r>
              <a:rPr lang="en-GB" baseline="30000" dirty="0">
                <a:solidFill>
                  <a:srgbClr val="000066"/>
                </a:solidFill>
              </a:rPr>
              <a:t>9</a:t>
            </a:r>
            <a:r>
              <a:rPr lang="en-GB" dirty="0">
                <a:solidFill>
                  <a:srgbClr val="000066"/>
                </a:solidFill>
              </a:rPr>
              <a:t>/s)?</a:t>
            </a:r>
            <a:endParaRPr lang="en-GB" dirty="0" smtClean="0"/>
          </a:p>
          <a:p>
            <a:pPr marL="0" indent="0" algn="ctr">
              <a:buNone/>
            </a:pPr>
            <a:endParaRPr lang="en-GB" sz="7200" dirty="0"/>
          </a:p>
          <a:p>
            <a:pPr marL="0" indent="0" algn="ctr">
              <a:buNone/>
            </a:pPr>
            <a:endParaRPr lang="en-GB" sz="7200" dirty="0"/>
          </a:p>
          <a:p>
            <a:pPr marL="0" indent="0" algn="ctr" eaLnBrk="1" hangingPunct="1">
              <a:buNone/>
            </a:pPr>
            <a:endParaRPr lang="en-GB" sz="7200" dirty="0" smtClean="0"/>
          </a:p>
        </p:txBody>
      </p:sp>
    </p:spTree>
    <p:extLst>
      <p:ext uri="{BB962C8B-B14F-4D97-AF65-F5344CB8AC3E}">
        <p14:creationId xmlns:p14="http://schemas.microsoft.com/office/powerpoint/2010/main" val="3928635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1570" name="Rectangle 2"/>
          <p:cNvSpPr>
            <a:spLocks noGrp="1" noChangeArrowheads="1"/>
          </p:cNvSpPr>
          <p:nvPr>
            <p:ph type="title"/>
          </p:nvPr>
        </p:nvSpPr>
        <p:spPr>
          <a:xfrm>
            <a:off x="2889792" y="886791"/>
            <a:ext cx="6254208" cy="2122629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GB" sz="4800" dirty="0">
                <a:solidFill>
                  <a:srgbClr val="000066"/>
                </a:solidFill>
              </a:rPr>
              <a:t>How to get to many </a:t>
            </a:r>
            <a:r>
              <a:rPr lang="en-GB" sz="4800" dirty="0" err="1">
                <a:solidFill>
                  <a:srgbClr val="000066"/>
                </a:solidFill>
              </a:rPr>
              <a:t>many</a:t>
            </a:r>
            <a:r>
              <a:rPr lang="en-GB" sz="4800" dirty="0">
                <a:solidFill>
                  <a:srgbClr val="000066"/>
                </a:solidFill>
              </a:rPr>
              <a:t> </a:t>
            </a:r>
            <a:r>
              <a:rPr lang="en-GB" sz="4800" dirty="0" err="1">
                <a:solidFill>
                  <a:srgbClr val="000066"/>
                </a:solidFill>
              </a:rPr>
              <a:t>many</a:t>
            </a:r>
            <a:r>
              <a:rPr lang="en-GB" sz="4800" dirty="0">
                <a:solidFill>
                  <a:srgbClr val="000066"/>
                </a:solidFill>
              </a:rPr>
              <a:t> </a:t>
            </a:r>
            <a:r>
              <a:rPr lang="en-GB" sz="4800" dirty="0" err="1">
                <a:solidFill>
                  <a:srgbClr val="000066"/>
                </a:solidFill>
              </a:rPr>
              <a:t>many</a:t>
            </a:r>
            <a:r>
              <a:rPr lang="en-GB" sz="4800" dirty="0">
                <a:solidFill>
                  <a:srgbClr val="000066"/>
                </a:solidFill>
              </a:rPr>
              <a:t>  collisions ?</a:t>
            </a:r>
          </a:p>
        </p:txBody>
      </p:sp>
      <p:pic>
        <p:nvPicPr>
          <p:cNvPr id="1443842" name="Picture 2" descr="Cartoon: Large Hadron Collision (medium) by sinann tagged large,hadron,collid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024" y="2766349"/>
            <a:ext cx="5527626" cy="3680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5858628" y="4606726"/>
                <a:ext cx="3179397" cy="783741"/>
              </a:xfrm>
              <a:prstGeom prst="rect">
                <a:avLst/>
              </a:prstGeom>
              <a:solidFill>
                <a:srgbClr val="FFFFCC"/>
              </a:solidFill>
            </p:spPr>
            <p:txBody>
              <a:bodyPr wrap="none">
                <a:spAutoFit/>
              </a:bodyPr>
              <a:lstStyle/>
              <a:p>
                <a:pPr algn="l" eaLnBrk="1" hangingPunct="1">
                  <a:lnSpc>
                    <a:spcPct val="12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de-CH" sz="2000" i="1">
                              <a:solidFill>
                                <a:srgbClr val="DADADA">
                                  <a:lumMod val="10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CH" sz="2000" i="1">
                              <a:solidFill>
                                <a:srgbClr val="DADADA">
                                  <a:lumMod val="10000"/>
                                </a:srgbClr>
                              </a:solidFill>
                              <a:latin typeface="Cambria Math"/>
                            </a:rPr>
                            <m:t>𝑁</m:t>
                          </m:r>
                        </m:num>
                        <m:den>
                          <m:r>
                            <a:rPr lang="de-CH" sz="2000" i="1">
                              <a:solidFill>
                                <a:srgbClr val="DADADA">
                                  <a:lumMod val="10000"/>
                                </a:srgbClr>
                              </a:solidFill>
                              <a:latin typeface="Cambria Math"/>
                            </a:rPr>
                            <m:t>𝛥</m:t>
                          </m:r>
                          <m:r>
                            <a:rPr lang="de-CH" sz="2000" i="1">
                              <a:solidFill>
                                <a:srgbClr val="DADADA">
                                  <a:lumMod val="10000"/>
                                </a:srgbClr>
                              </a:solidFill>
                              <a:latin typeface="Cambria Math"/>
                            </a:rPr>
                            <m:t>𝑡</m:t>
                          </m:r>
                        </m:den>
                      </m:f>
                      <m:r>
                        <a:rPr lang="de-CH" sz="2000" i="1">
                          <a:solidFill>
                            <a:srgbClr val="DADADA">
                              <a:lumMod val="10000"/>
                            </a:srgbClr>
                          </a:solidFill>
                          <a:latin typeface="Cambria Math"/>
                        </a:rPr>
                        <m:t>=</m:t>
                      </m:r>
                      <m:r>
                        <a:rPr lang="de-CH" sz="2000" i="1">
                          <a:solidFill>
                            <a:srgbClr val="DADADA">
                              <a:lumMod val="10000"/>
                            </a:srgbClr>
                          </a:solidFill>
                          <a:latin typeface="Cambria Math"/>
                        </a:rPr>
                        <m:t>𝐿</m:t>
                      </m:r>
                      <m:r>
                        <a:rPr lang="de-CH" sz="2000" i="1">
                          <a:solidFill>
                            <a:srgbClr val="DADADA">
                              <a:lumMod val="10000"/>
                            </a:srgbClr>
                          </a:solidFill>
                          <a:latin typeface="Cambria Math"/>
                        </a:rPr>
                        <m:t>[</m:t>
                      </m:r>
                      <m:r>
                        <a:rPr lang="de-CH" sz="2000" i="1">
                          <a:solidFill>
                            <a:srgbClr val="DADADA">
                              <a:lumMod val="10000"/>
                            </a:srgbClr>
                          </a:solidFill>
                          <a:latin typeface="Cambria Math"/>
                        </a:rPr>
                        <m:t>𝑐</m:t>
                      </m:r>
                      <m:sSup>
                        <m:sSupPr>
                          <m:ctrlPr>
                            <a:rPr lang="de-CH" sz="2000" i="1">
                              <a:solidFill>
                                <a:srgbClr val="DADADA">
                                  <a:lumMod val="10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CH" sz="2000" i="1">
                              <a:solidFill>
                                <a:srgbClr val="DADADA">
                                  <a:lumMod val="10000"/>
                                </a:srgbClr>
                              </a:solidFill>
                              <a:latin typeface="Cambria Math"/>
                            </a:rPr>
                            <m:t>𝑚</m:t>
                          </m:r>
                        </m:e>
                        <m:sup>
                          <m:r>
                            <a:rPr lang="de-CH" sz="2000" i="1">
                              <a:solidFill>
                                <a:srgbClr val="DADADA">
                                  <a:lumMod val="10000"/>
                                </a:srgbClr>
                              </a:solidFill>
                              <a:latin typeface="Cambria Math"/>
                            </a:rPr>
                            <m:t>−2 </m:t>
                          </m:r>
                        </m:sup>
                      </m:sSup>
                      <m:sSup>
                        <m:sSupPr>
                          <m:ctrlPr>
                            <a:rPr lang="de-CH" sz="2000" i="1">
                              <a:solidFill>
                                <a:srgbClr val="DADADA">
                                  <a:lumMod val="10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CH" sz="2000" i="1">
                              <a:solidFill>
                                <a:srgbClr val="DADADA">
                                  <a:lumMod val="10000"/>
                                </a:srgbClr>
                              </a:solidFill>
                              <a:latin typeface="Cambria Math"/>
                            </a:rPr>
                            <m:t>𝑠</m:t>
                          </m:r>
                        </m:e>
                        <m:sup>
                          <m:r>
                            <a:rPr lang="de-CH" sz="2000" i="1">
                              <a:solidFill>
                                <a:srgbClr val="DADADA">
                                  <a:lumMod val="10000"/>
                                </a:srgbClr>
                              </a:solidFill>
                              <a:latin typeface="Cambria Math"/>
                            </a:rPr>
                            <m:t>−1</m:t>
                          </m:r>
                        </m:sup>
                      </m:sSup>
                      <m:r>
                        <a:rPr lang="de-CH" sz="2000" i="1">
                          <a:solidFill>
                            <a:srgbClr val="DADADA">
                              <a:lumMod val="10000"/>
                            </a:srgbClr>
                          </a:solidFill>
                          <a:latin typeface="Cambria Math"/>
                        </a:rPr>
                        <m:t>]⋅</m:t>
                      </m:r>
                      <m:r>
                        <a:rPr lang="de-CH" sz="2000" i="1">
                          <a:solidFill>
                            <a:srgbClr val="DADADA">
                              <a:lumMod val="10000"/>
                            </a:srgbClr>
                          </a:solidFill>
                          <a:latin typeface="Cambria Math"/>
                        </a:rPr>
                        <m:t>𝜎</m:t>
                      </m:r>
                      <m:r>
                        <a:rPr lang="de-CH" sz="2000" i="1">
                          <a:solidFill>
                            <a:srgbClr val="DADADA">
                              <a:lumMod val="10000"/>
                            </a:srgbClr>
                          </a:solidFill>
                          <a:latin typeface="Cambria Math"/>
                        </a:rPr>
                        <m:t>[</m:t>
                      </m:r>
                      <m:r>
                        <a:rPr lang="de-CH" sz="2000" i="1">
                          <a:solidFill>
                            <a:srgbClr val="DADADA">
                              <a:lumMod val="10000"/>
                            </a:srgbClr>
                          </a:solidFill>
                          <a:latin typeface="Cambria Math"/>
                        </a:rPr>
                        <m:t>𝑐</m:t>
                      </m:r>
                      <m:sSup>
                        <m:sSupPr>
                          <m:ctrlPr>
                            <a:rPr lang="de-CH" sz="2000" i="1">
                              <a:solidFill>
                                <a:srgbClr val="DADADA">
                                  <a:lumMod val="10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CH" sz="2000" i="1">
                              <a:solidFill>
                                <a:srgbClr val="DADADA">
                                  <a:lumMod val="10000"/>
                                </a:srgbClr>
                              </a:solidFill>
                              <a:latin typeface="Cambria Math"/>
                            </a:rPr>
                            <m:t>𝑚</m:t>
                          </m:r>
                        </m:e>
                        <m:sup>
                          <m:r>
                            <a:rPr lang="de-CH" sz="2000" i="1">
                              <a:solidFill>
                                <a:srgbClr val="DADADA">
                                  <a:lumMod val="10000"/>
                                </a:srgbClr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de-CH" sz="2000" i="1">
                          <a:solidFill>
                            <a:srgbClr val="DADADA">
                              <a:lumMod val="10000"/>
                            </a:srgbClr>
                          </a:solidFill>
                          <a:latin typeface="Cambria Math"/>
                        </a:rPr>
                        <m:t>]</m:t>
                      </m:r>
                    </m:oMath>
                  </m:oMathPara>
                </a14:m>
                <a:endParaRPr lang="de-CH" sz="2000" i="1" dirty="0">
                  <a:solidFill>
                    <a:srgbClr val="DADADA">
                      <a:lumMod val="10000"/>
                    </a:srgbClr>
                  </a:solidFill>
                  <a:latin typeface="Cambria Math"/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58626" y="4606724"/>
                <a:ext cx="3179397" cy="783741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1298370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>
            <a:stCxn id="3" idx="0"/>
            <a:endCxn id="3" idx="4"/>
          </p:cNvCxnSpPr>
          <p:nvPr/>
        </p:nvCxnSpPr>
        <p:spPr>
          <a:xfrm>
            <a:off x="7892658" y="1349509"/>
            <a:ext cx="0" cy="1944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4953000" y="4876800"/>
            <a:ext cx="4038600" cy="10668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hangingPunct="1"/>
            <a:endParaRPr lang="en-GB">
              <a:solidFill>
                <a:srgbClr val="FFFFFF"/>
              </a:solidFill>
            </a:endParaRPr>
          </a:p>
        </p:txBody>
      </p:sp>
      <p:grpSp>
        <p:nvGrpSpPr>
          <p:cNvPr id="352261" name="Group 5"/>
          <p:cNvGrpSpPr>
            <a:grpSpLocks/>
          </p:cNvGrpSpPr>
          <p:nvPr/>
        </p:nvGrpSpPr>
        <p:grpSpPr bwMode="auto">
          <a:xfrm>
            <a:off x="152400" y="4191000"/>
            <a:ext cx="4267200" cy="2209800"/>
            <a:chOff x="3792" y="1920"/>
            <a:chExt cx="2688" cy="1392"/>
          </a:xfrm>
          <a:solidFill>
            <a:schemeClr val="bg1">
              <a:lumMod val="75000"/>
            </a:schemeClr>
          </a:solidFill>
        </p:grpSpPr>
        <p:sp>
          <p:nvSpPr>
            <p:cNvPr id="352262" name="Rectangle 6"/>
            <p:cNvSpPr>
              <a:spLocks noChangeArrowheads="1"/>
            </p:cNvSpPr>
            <p:nvPr/>
          </p:nvSpPr>
          <p:spPr bwMode="auto">
            <a:xfrm>
              <a:off x="4992" y="1920"/>
              <a:ext cx="1488" cy="86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rgbClr val="000099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>
                <a:solidFill>
                  <a:srgbClr val="FFFFFF"/>
                </a:solidFill>
              </a:endParaRPr>
            </a:p>
          </p:txBody>
        </p:sp>
        <p:sp>
          <p:nvSpPr>
            <p:cNvPr id="352263" name="Rectangle 7"/>
            <p:cNvSpPr>
              <a:spLocks noChangeArrowheads="1"/>
            </p:cNvSpPr>
            <p:nvPr/>
          </p:nvSpPr>
          <p:spPr bwMode="auto">
            <a:xfrm>
              <a:off x="3792" y="2448"/>
              <a:ext cx="1632" cy="86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rgbClr val="000099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>
                <a:solidFill>
                  <a:srgbClr val="FFFFFF"/>
                </a:solidFill>
              </a:endParaRPr>
            </a:p>
          </p:txBody>
        </p:sp>
        <p:grpSp>
          <p:nvGrpSpPr>
            <p:cNvPr id="352264" name="Group 8"/>
            <p:cNvGrpSpPr>
              <a:grpSpLocks/>
            </p:cNvGrpSpPr>
            <p:nvPr/>
          </p:nvGrpSpPr>
          <p:grpSpPr bwMode="auto">
            <a:xfrm>
              <a:off x="3840" y="2016"/>
              <a:ext cx="2639" cy="1222"/>
              <a:chOff x="2833" y="1706"/>
              <a:chExt cx="2869" cy="1436"/>
            </a:xfrm>
            <a:grpFill/>
          </p:grpSpPr>
          <p:graphicFrame>
            <p:nvGraphicFramePr>
              <p:cNvPr id="352265" name="Object 9"/>
              <p:cNvGraphicFramePr>
                <a:graphicFrameLocks/>
              </p:cNvGraphicFramePr>
              <p:nvPr/>
            </p:nvGraphicFramePr>
            <p:xfrm>
              <a:off x="2833" y="2331"/>
              <a:ext cx="1487" cy="81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443046" name="Designer Drawing" r:id="rId4" imgW="2496960" imgH="1357200" progId="Designer.Drawing.7">
                      <p:embed/>
                    </p:oleObj>
                  </mc:Choice>
                  <mc:Fallback>
                    <p:oleObj name="Designer Drawing" r:id="rId4" imgW="2496960" imgH="1357200" progId="Designer.Drawing.7">
                      <p:embed/>
                      <p:pic>
                        <p:nvPicPr>
                          <p:cNvPr id="0" name=""/>
                          <p:cNvPicPr>
                            <a:picLocks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833" y="2331"/>
                            <a:ext cx="1487" cy="811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52266" name="Object 10"/>
              <p:cNvGraphicFramePr>
                <a:graphicFrameLocks/>
              </p:cNvGraphicFramePr>
              <p:nvPr/>
            </p:nvGraphicFramePr>
            <p:xfrm>
              <a:off x="4348" y="1706"/>
              <a:ext cx="1354" cy="81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443047" name="Designer Drawing" r:id="rId6" imgW="2274840" imgH="1357200" progId="Designer.Drawing.7">
                      <p:embed/>
                    </p:oleObj>
                  </mc:Choice>
                  <mc:Fallback>
                    <p:oleObj name="Designer Drawing" r:id="rId6" imgW="2274840" imgH="1357200" progId="Designer.Drawing.7">
                      <p:embed/>
                      <p:pic>
                        <p:nvPicPr>
                          <p:cNvPr id="0" name=""/>
                          <p:cNvPicPr>
                            <a:picLocks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348" y="1706"/>
                            <a:ext cx="1354" cy="811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sp>
        <p:nvSpPr>
          <p:cNvPr id="352272" name="Oval 16"/>
          <p:cNvSpPr>
            <a:spLocks noChangeArrowheads="1"/>
          </p:cNvSpPr>
          <p:nvPr/>
        </p:nvSpPr>
        <p:spPr bwMode="auto">
          <a:xfrm>
            <a:off x="1371600" y="5562600"/>
            <a:ext cx="152400" cy="152400"/>
          </a:xfrm>
          <a:prstGeom prst="ellipse">
            <a:avLst/>
          </a:prstGeom>
          <a:solidFill>
            <a:srgbClr val="000099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endParaRPr lang="en-GB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217426" y="990602"/>
                <a:ext cx="6348177" cy="2661819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GB" sz="2400" dirty="0">
                    <a:solidFill>
                      <a:srgbClr val="000099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Head-on crossing</a:t>
                </a:r>
                <a:r>
                  <a:rPr lang="en-GB" sz="3200" dirty="0">
                    <a:solidFill>
                      <a:srgbClr val="000099"/>
                    </a:solidFill>
                  </a:rPr>
                  <a:t>:  L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3200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sz="3200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GB" sz="3200">
                                <a:solidFill>
                                  <a:srgbClr val="000099"/>
                                </a:solidFill>
                                <a:latin typeface="Cambria Math"/>
                              </a:rPr>
                              <m:t>N</m:t>
                            </m:r>
                          </m:e>
                          <m:sup>
                            <m:r>
                              <a:rPr lang="en-GB" sz="3200">
                                <a:solidFill>
                                  <a:srgbClr val="000099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de-CH" sz="3200" i="1">
                            <a:solidFill>
                              <a:srgbClr val="000099"/>
                            </a:solidFill>
                            <a:latin typeface="Cambria Math"/>
                          </a:rPr>
                          <m:t>⋅</m:t>
                        </m:r>
                        <m:r>
                          <a:rPr lang="de-CH" sz="3200">
                            <a:solidFill>
                              <a:srgbClr val="000099"/>
                            </a:solidFill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GB" sz="3200">
                            <a:solidFill>
                              <a:srgbClr val="000099"/>
                            </a:solidFill>
                            <a:latin typeface="Cambria Math"/>
                          </a:rPr>
                          <m:t>f</m:t>
                        </m:r>
                        <m:r>
                          <a:rPr lang="de-CH" sz="3200" i="1">
                            <a:solidFill>
                              <a:srgbClr val="000099"/>
                            </a:solidFill>
                            <a:latin typeface="Cambria Math"/>
                          </a:rPr>
                          <m:t>⋅</m:t>
                        </m:r>
                        <m:sSub>
                          <m:sSubPr>
                            <m:ctrlPr>
                              <a:rPr lang="en-GB" sz="3200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GB" sz="3200">
                                <a:solidFill>
                                  <a:srgbClr val="000099"/>
                                </a:solidFill>
                                <a:latin typeface="Cambria Math"/>
                              </a:rPr>
                              <m:t>n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3200">
                                <a:solidFill>
                                  <a:srgbClr val="000099"/>
                                </a:solidFill>
                                <a:latin typeface="Cambria Math"/>
                              </a:rPr>
                              <m:t>b</m:t>
                            </m:r>
                          </m:sub>
                        </m:sSub>
                      </m:num>
                      <m:den>
                        <m:r>
                          <a:rPr lang="en-GB" sz="3200">
                            <a:solidFill>
                              <a:srgbClr val="000099"/>
                            </a:solidFill>
                            <a:latin typeface="Cambria Math"/>
                          </a:rPr>
                          <m:t>4</m:t>
                        </m:r>
                        <m:r>
                          <a:rPr lang="de-CH" sz="3200" i="1">
                            <a:solidFill>
                              <a:srgbClr val="000099"/>
                            </a:solidFill>
                            <a:latin typeface="Cambria Math"/>
                          </a:rPr>
                          <m:t>⋅</m:t>
                        </m:r>
                        <m:r>
                          <m:rPr>
                            <m:sty m:val="p"/>
                          </m:rPr>
                          <a:rPr lang="en-GB" sz="3200">
                            <a:solidFill>
                              <a:srgbClr val="000099"/>
                            </a:solidFill>
                            <a:latin typeface="Cambria Math"/>
                          </a:rPr>
                          <m:t>π</m:t>
                        </m:r>
                        <m:sSub>
                          <m:sSubPr>
                            <m:ctrlPr>
                              <a:rPr lang="en-GB" sz="3200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CH" sz="3200" i="1">
                                <a:solidFill>
                                  <a:srgbClr val="000099"/>
                                </a:solidFill>
                                <a:latin typeface="Cambria Math"/>
                              </a:rPr>
                              <m:t>⋅</m:t>
                            </m:r>
                            <m:r>
                              <m:rPr>
                                <m:sty m:val="p"/>
                              </m:rPr>
                              <a:rPr lang="en-GB" sz="3200">
                                <a:solidFill>
                                  <a:srgbClr val="000099"/>
                                </a:solidFill>
                                <a:latin typeface="Cambria Math"/>
                              </a:rPr>
                              <m:t>σ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3200">
                                <a:solidFill>
                                  <a:srgbClr val="000099"/>
                                </a:solidFill>
                                <a:latin typeface="Cambria Math"/>
                              </a:rPr>
                              <m:t>x</m:t>
                            </m:r>
                          </m:sub>
                        </m:sSub>
                        <m:r>
                          <a:rPr lang="de-CH" sz="3200" i="1">
                            <a:solidFill>
                              <a:srgbClr val="000099"/>
                            </a:solidFill>
                            <a:latin typeface="Cambria Math"/>
                          </a:rPr>
                          <m:t>⋅</m:t>
                        </m:r>
                        <m:sSub>
                          <m:sSubPr>
                            <m:ctrlPr>
                              <a:rPr lang="en-GB" sz="3200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GB" sz="3200">
                                <a:solidFill>
                                  <a:srgbClr val="000099"/>
                                </a:solidFill>
                                <a:latin typeface="Cambria Math"/>
                              </a:rPr>
                              <m:t>σ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3200">
                                <a:solidFill>
                                  <a:srgbClr val="000099"/>
                                </a:solidFill>
                                <a:latin typeface="Cambria Math"/>
                              </a:rPr>
                              <m:t>y</m:t>
                            </m:r>
                          </m:sub>
                        </m:sSub>
                      </m:den>
                    </m:f>
                  </m:oMath>
                </a14:m>
                <a:endParaRPr lang="en-GB" sz="2800" dirty="0">
                  <a:solidFill>
                    <a:srgbClr val="000099"/>
                  </a:solidFill>
                </a:endParaRPr>
              </a:p>
              <a:p>
                <a:pPr algn="l"/>
                <a:endParaRPr lang="en-GB" sz="2800" dirty="0">
                  <a:solidFill>
                    <a:srgbClr val="000099"/>
                  </a:solidFill>
                </a:endParaRPr>
              </a:p>
              <a:p>
                <a:pPr algn="l"/>
                <a:r>
                  <a:rPr lang="en-GB" sz="2000" dirty="0">
                    <a:solidFill>
                      <a:srgbClr val="000099"/>
                    </a:solidFill>
                    <a:latin typeface="Cambria Math" pitchFamily="18" charset="0"/>
                    <a:ea typeface="Cambria Math" pitchFamily="18" charset="0"/>
                  </a:rPr>
                  <a:t>N</a:t>
                </a:r>
                <a:r>
                  <a:rPr lang="en-GB" sz="2000" dirty="0">
                    <a:solidFill>
                      <a:srgbClr val="000099"/>
                    </a:solidFill>
                  </a:rPr>
                  <a:t> … 		</a:t>
                </a:r>
                <a:r>
                  <a:rPr lang="en-GB" sz="2000" dirty="0">
                    <a:solidFill>
                      <a:srgbClr val="000099"/>
                    </a:solidFill>
                    <a:latin typeface="Arial"/>
                  </a:rPr>
                  <a:t>number of protons per bunch</a:t>
                </a:r>
              </a:p>
              <a:p>
                <a:pPr algn="l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000">
                        <a:solidFill>
                          <a:srgbClr val="000099"/>
                        </a:solidFill>
                        <a:latin typeface="Cambria Math"/>
                      </a:rPr>
                      <m:t>f</m:t>
                    </m:r>
                  </m:oMath>
                </a14:m>
                <a:r>
                  <a:rPr lang="en-GB" sz="2000" dirty="0">
                    <a:solidFill>
                      <a:srgbClr val="000099"/>
                    </a:solidFill>
                  </a:rPr>
                  <a:t> … 		</a:t>
                </a:r>
                <a:r>
                  <a:rPr lang="en-GB" sz="2000" dirty="0">
                    <a:solidFill>
                      <a:srgbClr val="000099"/>
                    </a:solidFill>
                    <a:latin typeface="Arial"/>
                  </a:rPr>
                  <a:t>revolution frequency</a:t>
                </a:r>
              </a:p>
              <a:p>
                <a:pPr algn="l"/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2000">
                            <a:solidFill>
                              <a:srgbClr val="000099"/>
                            </a:solidFill>
                            <a:latin typeface="Cambria Math"/>
                          </a:rPr>
                          <m:t>n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2000">
                            <a:solidFill>
                              <a:srgbClr val="000099"/>
                            </a:solidFill>
                            <a:latin typeface="Cambria Math"/>
                          </a:rPr>
                          <m:t>b</m:t>
                        </m:r>
                      </m:sub>
                    </m:sSub>
                  </m:oMath>
                </a14:m>
                <a:r>
                  <a:rPr lang="en-GB" sz="2000" dirty="0">
                    <a:solidFill>
                      <a:srgbClr val="000099"/>
                    </a:solidFill>
                  </a:rPr>
                  <a:t> … 		</a:t>
                </a:r>
                <a:r>
                  <a:rPr lang="en-GB" sz="2000" dirty="0">
                    <a:solidFill>
                      <a:srgbClr val="000099"/>
                    </a:solidFill>
                    <a:latin typeface="Arial"/>
                  </a:rPr>
                  <a:t>number of bunches per beam</a:t>
                </a:r>
              </a:p>
              <a:p>
                <a:pPr algn="l"/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2000">
                            <a:solidFill>
                              <a:srgbClr val="000099"/>
                            </a:solidFill>
                            <a:latin typeface="Cambria Math"/>
                          </a:rPr>
                          <m:t>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2000">
                            <a:solidFill>
                              <a:srgbClr val="000099"/>
                            </a:solidFill>
                            <a:latin typeface="Cambria Math"/>
                          </a:rPr>
                          <m:t>x</m:t>
                        </m:r>
                      </m:sub>
                    </m:sSub>
                    <m:r>
                      <a:rPr lang="de-CH" sz="2000" i="1">
                        <a:solidFill>
                          <a:srgbClr val="000099"/>
                        </a:solidFill>
                        <a:latin typeface="Cambria Math"/>
                      </a:rPr>
                      <m:t>⋅</m:t>
                    </m:r>
                    <m:sSub>
                      <m:sSubPr>
                        <m:ctrlPr>
                          <a:rPr lang="en-GB" sz="2000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2000">
                            <a:solidFill>
                              <a:srgbClr val="000099"/>
                            </a:solidFill>
                            <a:latin typeface="Cambria Math"/>
                          </a:rPr>
                          <m:t>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2000">
                            <a:solidFill>
                              <a:srgbClr val="000099"/>
                            </a:solidFill>
                            <a:latin typeface="Cambria Math"/>
                          </a:rPr>
                          <m:t>y</m:t>
                        </m:r>
                      </m:sub>
                    </m:sSub>
                  </m:oMath>
                </a14:m>
                <a:r>
                  <a:rPr lang="en-GB" sz="2000" dirty="0">
                    <a:solidFill>
                      <a:srgbClr val="000099"/>
                    </a:solidFill>
                  </a:rPr>
                  <a:t> … 	</a:t>
                </a:r>
                <a:r>
                  <a:rPr lang="en-GB" sz="2000" dirty="0">
                    <a:solidFill>
                      <a:srgbClr val="000099"/>
                    </a:solidFill>
                    <a:latin typeface="Arial"/>
                  </a:rPr>
                  <a:t>beam dimensions at interaction point</a:t>
                </a: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7424" y="990600"/>
                <a:ext cx="6348177" cy="2661819"/>
              </a:xfrm>
              <a:prstGeom prst="rect">
                <a:avLst/>
              </a:prstGeom>
              <a:blipFill rotWithShape="1">
                <a:blip r:embed="rId8"/>
                <a:stretch>
                  <a:fillRect l="-1438" b="-2283"/>
                </a:stretch>
              </a:blipFill>
              <a:ln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Oval 16"/>
          <p:cNvSpPr>
            <a:spLocks noChangeArrowheads="1"/>
          </p:cNvSpPr>
          <p:nvPr/>
        </p:nvSpPr>
        <p:spPr bwMode="auto">
          <a:xfrm>
            <a:off x="3220315" y="4876800"/>
            <a:ext cx="152400" cy="1524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endParaRPr lang="en-GB">
              <a:solidFill>
                <a:srgbClr val="FF0000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FFFFFF"/>
                </a:solidFill>
                <a:latin typeface="Calibri"/>
              </a:rPr>
              <a:t>Luminosity parameters for a </a:t>
            </a:r>
            <a:r>
              <a:rPr lang="en-GB" dirty="0" smtClean="0">
                <a:solidFill>
                  <a:srgbClr val="FFFFFF"/>
                </a:solidFill>
                <a:latin typeface="Calibri"/>
              </a:rPr>
              <a:t>circular collider</a:t>
            </a:r>
            <a:endParaRPr lang="en-GB" dirty="0"/>
          </a:p>
        </p:txBody>
      </p:sp>
      <p:sp>
        <p:nvSpPr>
          <p:cNvPr id="13" name="Oval 20"/>
          <p:cNvSpPr>
            <a:spLocks noChangeAspect="1" noChangeArrowheads="1"/>
          </p:cNvSpPr>
          <p:nvPr/>
        </p:nvSpPr>
        <p:spPr bwMode="auto">
          <a:xfrm>
            <a:off x="7494750" y="5311279"/>
            <a:ext cx="1030175" cy="175120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>
              <a:solidFill>
                <a:srgbClr val="FFFFFF"/>
              </a:solidFill>
            </a:endParaRPr>
          </a:p>
        </p:txBody>
      </p:sp>
      <p:sp>
        <p:nvSpPr>
          <p:cNvPr id="14" name="Oval 13"/>
          <p:cNvSpPr>
            <a:spLocks noChangeAspect="1" noChangeArrowheads="1"/>
          </p:cNvSpPr>
          <p:nvPr/>
        </p:nvSpPr>
        <p:spPr bwMode="auto">
          <a:xfrm>
            <a:off x="5535431" y="5311281"/>
            <a:ext cx="1030170" cy="175121"/>
          </a:xfrm>
          <a:prstGeom prst="ellipse">
            <a:avLst/>
          </a:prstGeom>
          <a:solidFill>
            <a:srgbClr val="000099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de-DE">
              <a:solidFill>
                <a:srgbClr val="FFFFFF"/>
              </a:solidFill>
            </a:endParaRPr>
          </a:p>
        </p:txBody>
      </p:sp>
      <p:cxnSp>
        <p:nvCxnSpPr>
          <p:cNvPr id="15" name="Straight Arrow Connector 14"/>
          <p:cNvCxnSpPr>
            <a:stCxn id="13" idx="2"/>
          </p:cNvCxnSpPr>
          <p:nvPr/>
        </p:nvCxnSpPr>
        <p:spPr>
          <a:xfrm flipH="1">
            <a:off x="7037551" y="5398841"/>
            <a:ext cx="457199" cy="47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14" idx="6"/>
          </p:cNvCxnSpPr>
          <p:nvPr/>
        </p:nvCxnSpPr>
        <p:spPr>
          <a:xfrm>
            <a:off x="6565601" y="5398840"/>
            <a:ext cx="471948" cy="47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49009" y="5398842"/>
            <a:ext cx="286422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8524923" y="5399319"/>
            <a:ext cx="286422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Oval 2"/>
          <p:cNvSpPr>
            <a:spLocks noChangeAspect="1"/>
          </p:cNvSpPr>
          <p:nvPr/>
        </p:nvSpPr>
        <p:spPr bwMode="auto">
          <a:xfrm>
            <a:off x="6920658" y="1349509"/>
            <a:ext cx="1944000" cy="1944000"/>
          </a:xfrm>
          <a:prstGeom prst="ellipse">
            <a:avLst/>
          </a:prstGeom>
          <a:noFill/>
          <a:ln>
            <a:solidFill>
              <a:srgbClr val="000099"/>
            </a:solidFill>
          </a:ln>
          <a:effectLst/>
          <a:extLst/>
        </p:spPr>
        <p:txBody>
          <a:bodyPr wrap="none" rtlCol="0" anchor="ctr"/>
          <a:lstStyle/>
          <a:p>
            <a:endParaRPr lang="en-GB">
              <a:solidFill>
                <a:srgbClr val="FFFFFF"/>
              </a:solidFill>
            </a:endParaRPr>
          </a:p>
        </p:txBody>
      </p:sp>
      <p:sp>
        <p:nvSpPr>
          <p:cNvPr id="4" name="Oval 3"/>
          <p:cNvSpPr/>
          <p:nvPr/>
        </p:nvSpPr>
        <p:spPr bwMode="auto">
          <a:xfrm>
            <a:off x="7047036" y="1721684"/>
            <a:ext cx="98357" cy="98611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 anchor="ctr"/>
          <a:lstStyle/>
          <a:p>
            <a:endParaRPr lang="en-GB">
              <a:solidFill>
                <a:srgbClr val="FFFFFF"/>
              </a:solidFill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8631771" y="1721683"/>
            <a:ext cx="98357" cy="98611"/>
          </a:xfrm>
          <a:prstGeom prst="ellipse">
            <a:avLst/>
          </a:prstGeom>
          <a:solidFill>
            <a:srgbClr val="000099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rtlCol="0" anchor="ctr"/>
          <a:lstStyle/>
          <a:p>
            <a:endParaRPr lang="en-GB">
              <a:solidFill>
                <a:srgbClr val="FFFFFF"/>
              </a:solidFill>
            </a:endParaRPr>
          </a:p>
        </p:txBody>
      </p:sp>
      <p:cxnSp>
        <p:nvCxnSpPr>
          <p:cNvPr id="26" name="Straight Connector 25"/>
          <p:cNvCxnSpPr>
            <a:stCxn id="3" idx="2"/>
            <a:endCxn id="3" idx="6"/>
          </p:cNvCxnSpPr>
          <p:nvPr/>
        </p:nvCxnSpPr>
        <p:spPr>
          <a:xfrm>
            <a:off x="6920658" y="2321509"/>
            <a:ext cx="19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Oval 28"/>
          <p:cNvSpPr/>
          <p:nvPr/>
        </p:nvSpPr>
        <p:spPr bwMode="auto">
          <a:xfrm>
            <a:off x="7075046" y="2851269"/>
            <a:ext cx="98357" cy="98611"/>
          </a:xfrm>
          <a:prstGeom prst="ellipse">
            <a:avLst/>
          </a:prstGeom>
          <a:solidFill>
            <a:srgbClr val="000099"/>
          </a:solidFill>
          <a:ln>
            <a:noFill/>
          </a:ln>
          <a:effectLst/>
          <a:extLst/>
        </p:spPr>
        <p:txBody>
          <a:bodyPr wrap="none" rtlCol="0" anchor="ctr"/>
          <a:lstStyle/>
          <a:p>
            <a:endParaRPr lang="en-GB">
              <a:solidFill>
                <a:srgbClr val="FFFFFF"/>
              </a:solidFill>
            </a:endParaRPr>
          </a:p>
        </p:txBody>
      </p:sp>
      <p:sp>
        <p:nvSpPr>
          <p:cNvPr id="30" name="Oval 29"/>
          <p:cNvSpPr/>
          <p:nvPr/>
        </p:nvSpPr>
        <p:spPr bwMode="auto">
          <a:xfrm>
            <a:off x="8640731" y="2851268"/>
            <a:ext cx="98357" cy="98611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rtlCol="0" anchor="ctr"/>
          <a:lstStyle/>
          <a:p>
            <a:endParaRPr lang="en-GB">
              <a:solidFill>
                <a:srgbClr val="FFFFFF"/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7122317" y="1641821"/>
            <a:ext cx="81128" cy="87482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endCxn id="3" idx="3"/>
          </p:cNvCxnSpPr>
          <p:nvPr/>
        </p:nvCxnSpPr>
        <p:spPr>
          <a:xfrm>
            <a:off x="7087471" y="2864239"/>
            <a:ext cx="117881" cy="144578"/>
          </a:xfrm>
          <a:prstGeom prst="straightConnector1">
            <a:avLst/>
          </a:prstGeom>
          <a:ln w="12700">
            <a:solidFill>
              <a:srgbClr val="0000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H="1">
            <a:off x="8578061" y="2918023"/>
            <a:ext cx="87440" cy="86984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stCxn id="21" idx="5"/>
            <a:endCxn id="3" idx="7"/>
          </p:cNvCxnSpPr>
          <p:nvPr/>
        </p:nvCxnSpPr>
        <p:spPr>
          <a:xfrm flipH="1" flipV="1">
            <a:off x="8579966" y="1634201"/>
            <a:ext cx="135756" cy="171650"/>
          </a:xfrm>
          <a:prstGeom prst="straightConnector1">
            <a:avLst/>
          </a:prstGeom>
          <a:ln w="12700">
            <a:solidFill>
              <a:srgbClr val="0000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 bwMode="auto">
          <a:xfrm>
            <a:off x="7784123" y="3165221"/>
            <a:ext cx="211016" cy="293077"/>
          </a:xfrm>
          <a:prstGeom prst="rect">
            <a:avLst/>
          </a:prstGeom>
          <a:solidFill>
            <a:srgbClr val="006600"/>
          </a:solidFill>
          <a:ln>
            <a:noFill/>
          </a:ln>
          <a:effectLst/>
          <a:extLst/>
        </p:spPr>
        <p:txBody>
          <a:bodyPr wrap="none" rtlCol="0" anchor="ctr"/>
          <a:lstStyle/>
          <a:p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7784122" y="1230925"/>
            <a:ext cx="211016" cy="293077"/>
          </a:xfrm>
          <a:prstGeom prst="rect">
            <a:avLst/>
          </a:prstGeom>
          <a:solidFill>
            <a:srgbClr val="006600"/>
          </a:solidFill>
          <a:ln>
            <a:noFill/>
          </a:ln>
          <a:effectLst/>
          <a:extLst/>
        </p:spPr>
        <p:txBody>
          <a:bodyPr wrap="none" rtlCol="0" anchor="ctr"/>
          <a:lstStyle/>
          <a:p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4333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587" name="Text Box 11"/>
          <p:cNvSpPr txBox="1">
            <a:spLocks noChangeArrowheads="1"/>
          </p:cNvSpPr>
          <p:nvPr/>
        </p:nvSpPr>
        <p:spPr bwMode="auto">
          <a:xfrm>
            <a:off x="4191002" y="2759075"/>
            <a:ext cx="4784725" cy="67710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C00000"/>
            </a:solidFill>
          </a:ln>
          <a:effectLst/>
          <a:ex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2000" dirty="0">
                <a:solidFill>
                  <a:srgbClr val="000099"/>
                </a:solidFill>
                <a:latin typeface="Arial" charset="0"/>
              </a:rPr>
              <a:t>Beam size </a:t>
            </a:r>
            <a:r>
              <a:rPr lang="en-GB" sz="2000" b="1" dirty="0">
                <a:solidFill>
                  <a:srgbClr val="000099"/>
                </a:solidFill>
                <a:latin typeface="Arial" charset="0"/>
              </a:rPr>
              <a:t>16 </a:t>
            </a:r>
            <a:r>
              <a:rPr lang="en-GB" sz="2000" b="1" dirty="0">
                <a:solidFill>
                  <a:srgbClr val="000099"/>
                </a:solidFill>
                <a:latin typeface="Arial" charset="0"/>
                <a:sym typeface="Symbol" charset="0"/>
              </a:rPr>
              <a:t></a:t>
            </a:r>
            <a:r>
              <a:rPr lang="en-GB" sz="2000" b="1" dirty="0">
                <a:solidFill>
                  <a:srgbClr val="000099"/>
                </a:solidFill>
                <a:latin typeface="Arial" charset="0"/>
              </a:rPr>
              <a:t>m</a:t>
            </a:r>
            <a:r>
              <a:rPr lang="en-GB" sz="2000" dirty="0">
                <a:solidFill>
                  <a:srgbClr val="000099"/>
                </a:solidFill>
                <a:latin typeface="Arial" charset="0"/>
              </a:rPr>
              <a:t>, </a:t>
            </a:r>
          </a:p>
          <a:p>
            <a:pPr algn="l">
              <a:lnSpc>
                <a:spcPct val="40000"/>
              </a:lnSpc>
              <a:spcBef>
                <a:spcPct val="50000"/>
              </a:spcBef>
            </a:pPr>
            <a:r>
              <a:rPr lang="en-GB" sz="2000" dirty="0">
                <a:solidFill>
                  <a:srgbClr val="000099"/>
                </a:solidFill>
                <a:latin typeface="Arial" charset="0"/>
              </a:rPr>
              <a:t>for </a:t>
            </a:r>
            <a:r>
              <a:rPr lang="en-GB" sz="2000" dirty="0">
                <a:solidFill>
                  <a:srgbClr val="000099"/>
                </a:solidFill>
                <a:latin typeface="Arial" charset="0"/>
                <a:sym typeface="Symbol" charset="0"/>
              </a:rPr>
              <a:t> </a:t>
            </a:r>
            <a:r>
              <a:rPr lang="en-GB" sz="2000" dirty="0">
                <a:solidFill>
                  <a:srgbClr val="000099"/>
                </a:solidFill>
                <a:latin typeface="Arial" charset="0"/>
              </a:rPr>
              <a:t>= 0.5 m (</a:t>
            </a:r>
            <a:r>
              <a:rPr lang="en-GB" dirty="0">
                <a:solidFill>
                  <a:srgbClr val="000099"/>
                </a:solidFill>
                <a:sym typeface="Symbol" charset="0"/>
              </a:rPr>
              <a:t> </a:t>
            </a:r>
            <a:r>
              <a:rPr lang="en-GB" dirty="0">
                <a:solidFill>
                  <a:srgbClr val="000099"/>
                </a:solidFill>
                <a:latin typeface="Arial" charset="0"/>
                <a:sym typeface="Symbol" charset="0"/>
              </a:rPr>
              <a:t>is a function of the lattice)</a:t>
            </a:r>
          </a:p>
        </p:txBody>
      </p:sp>
      <p:sp>
        <p:nvSpPr>
          <p:cNvPr id="408588" name="Line 12"/>
          <p:cNvSpPr>
            <a:spLocks noChangeShapeType="1"/>
          </p:cNvSpPr>
          <p:nvPr/>
        </p:nvSpPr>
        <p:spPr bwMode="auto">
          <a:xfrm>
            <a:off x="6248400" y="1997075"/>
            <a:ext cx="1588" cy="762000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>
              <a:solidFill>
                <a:srgbClr val="000099"/>
              </a:solidFill>
            </a:endParaRPr>
          </a:p>
        </p:txBody>
      </p:sp>
      <p:sp>
        <p:nvSpPr>
          <p:cNvPr id="408591" name="Line 15"/>
          <p:cNvSpPr>
            <a:spLocks noChangeShapeType="1"/>
          </p:cNvSpPr>
          <p:nvPr/>
        </p:nvSpPr>
        <p:spPr bwMode="auto">
          <a:xfrm flipH="1">
            <a:off x="2009775" y="2890269"/>
            <a:ext cx="0" cy="1326790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 type="none" w="sm" len="sm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>
              <a:solidFill>
                <a:srgbClr val="000099"/>
              </a:solidFill>
            </a:endParaRPr>
          </a:p>
        </p:txBody>
      </p:sp>
      <p:sp>
        <p:nvSpPr>
          <p:cNvPr id="408595" name="Text Box 19"/>
          <p:cNvSpPr txBox="1">
            <a:spLocks noChangeArrowheads="1"/>
          </p:cNvSpPr>
          <p:nvPr/>
        </p:nvSpPr>
        <p:spPr bwMode="auto">
          <a:xfrm>
            <a:off x="4800600" y="1235077"/>
            <a:ext cx="4114800" cy="70167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4">
                <a:lumMod val="10000"/>
              </a:schemeClr>
            </a:solidFill>
          </a:ln>
          <a:effectLst/>
          <a:ex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2000" dirty="0">
                <a:solidFill>
                  <a:srgbClr val="000099"/>
                </a:solidFill>
                <a:latin typeface="Arial" charset="0"/>
              </a:rPr>
              <a:t>Beam size given by injectors and by space in vacuum chamber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8601" name="Text Box 25"/>
              <p:cNvSpPr txBox="1">
                <a:spLocks noChangeArrowheads="1"/>
              </p:cNvSpPr>
              <p:nvPr/>
            </p:nvSpPr>
            <p:spPr bwMode="auto">
              <a:xfrm>
                <a:off x="381000" y="995730"/>
                <a:ext cx="3581400" cy="1631216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4">
                    <a:lumMod val="10000"/>
                  </a:schemeClr>
                </a:solidFill>
              </a:ln>
              <a:effectLst/>
              <a:ex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en-GB" sz="2000" dirty="0">
                    <a:solidFill>
                      <a:srgbClr val="000099"/>
                    </a:solidFill>
                    <a:latin typeface="Arial" charset="0"/>
                  </a:rPr>
                  <a:t>Number of protons per bunch</a:t>
                </a:r>
                <a:r>
                  <a:rPr lang="en-GB" sz="2000" b="1" dirty="0">
                    <a:solidFill>
                      <a:srgbClr val="000099"/>
                    </a:solidFill>
                    <a:latin typeface="Arial" charset="0"/>
                  </a:rPr>
                  <a:t> </a:t>
                </a:r>
                <a:r>
                  <a:rPr lang="de-CH" sz="2000" b="1" dirty="0">
                    <a:solidFill>
                      <a:srgbClr val="000099"/>
                    </a:solidFill>
                    <a:latin typeface="Calibri"/>
                  </a:rPr>
                  <a:t>1.1</a:t>
                </a:r>
                <a14:m>
                  <m:oMath xmlns:m="http://schemas.openxmlformats.org/officeDocument/2006/math">
                    <m:r>
                      <a:rPr lang="de-CH" sz="2000" b="1" i="1">
                        <a:solidFill>
                          <a:srgbClr val="000099"/>
                        </a:solidFill>
                        <a:latin typeface="Cambria Math"/>
                      </a:rPr>
                      <m:t>⋅</m:t>
                    </m:r>
                  </m:oMath>
                </a14:m>
                <a:r>
                  <a:rPr lang="en-GB" sz="2000" b="1" dirty="0">
                    <a:solidFill>
                      <a:srgbClr val="000099"/>
                    </a:solidFill>
                    <a:latin typeface="Calibri"/>
                  </a:rPr>
                  <a:t>10</a:t>
                </a:r>
                <a:r>
                  <a:rPr lang="en-GB" sz="2000" b="1" baseline="30000" dirty="0">
                    <a:solidFill>
                      <a:srgbClr val="000099"/>
                    </a:solidFill>
                    <a:latin typeface="Calibri"/>
                  </a:rPr>
                  <a:t>11</a:t>
                </a:r>
                <a:r>
                  <a:rPr lang="en-GB" sz="2000" dirty="0">
                    <a:solidFill>
                      <a:srgbClr val="000099"/>
                    </a:solidFill>
                    <a:latin typeface="Calibri"/>
                  </a:rPr>
                  <a:t> </a:t>
                </a:r>
                <a:r>
                  <a:rPr lang="en-GB" sz="2000" dirty="0">
                    <a:solidFill>
                      <a:srgbClr val="000099"/>
                    </a:solidFill>
                    <a:latin typeface="Arial" charset="0"/>
                  </a:rPr>
                  <a:t>(limited to about 3</a:t>
                </a:r>
                <a14:m>
                  <m:oMath xmlns:m="http://schemas.openxmlformats.org/officeDocument/2006/math">
                    <m:r>
                      <a:rPr lang="de-CH" sz="2000" i="1">
                        <a:solidFill>
                          <a:srgbClr val="000099"/>
                        </a:solidFill>
                        <a:latin typeface="Cambria Math"/>
                      </a:rPr>
                      <m:t>⋅</m:t>
                    </m:r>
                  </m:oMath>
                </a14:m>
                <a:r>
                  <a:rPr lang="en-GB" sz="2000" dirty="0">
                    <a:solidFill>
                      <a:srgbClr val="000099"/>
                    </a:solidFill>
                    <a:latin typeface="Arial" charset="0"/>
                  </a:rPr>
                  <a:t>10</a:t>
                </a:r>
                <a:r>
                  <a:rPr lang="en-GB" sz="2000" baseline="30000" dirty="0">
                    <a:solidFill>
                      <a:srgbClr val="000099"/>
                    </a:solidFill>
                    <a:latin typeface="Arial" charset="0"/>
                  </a:rPr>
                  <a:t>11</a:t>
                </a:r>
                <a:r>
                  <a:rPr lang="en-GB" sz="2000" dirty="0">
                    <a:solidFill>
                      <a:srgbClr val="000099"/>
                    </a:solidFill>
                    <a:latin typeface="Arial" charset="0"/>
                  </a:rPr>
                  <a:t> due to the beam-beam interaction and beam instabilities)</a:t>
                </a:r>
                <a:endParaRPr lang="en-GB" sz="2000" b="1" dirty="0">
                  <a:solidFill>
                    <a:srgbClr val="000099"/>
                  </a:solidFill>
                  <a:latin typeface="Arial" charset="0"/>
                </a:endParaRPr>
              </a:p>
            </p:txBody>
          </p:sp>
        </mc:Choice>
        <mc:Fallback xmlns="">
          <p:sp>
            <p:nvSpPr>
              <p:cNvPr id="408601" name="Text 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81000" y="995730"/>
                <a:ext cx="3581400" cy="1631216"/>
              </a:xfrm>
              <a:prstGeom prst="rect">
                <a:avLst/>
              </a:prstGeom>
              <a:blipFill rotWithShape="1">
                <a:blip r:embed="rId4"/>
                <a:stretch>
                  <a:fillRect l="-1698" t="-1111" r="-679" b="-5556"/>
                </a:stretch>
              </a:blipFill>
              <a:ln>
                <a:solidFill>
                  <a:schemeClr val="accent4">
                    <a:lumMod val="10000"/>
                  </a:schemeClr>
                </a:solidFill>
              </a:ln>
              <a:effectLst/>
              <a:ex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8603" name="Line 27"/>
          <p:cNvSpPr>
            <a:spLocks noChangeShapeType="1"/>
          </p:cNvSpPr>
          <p:nvPr/>
        </p:nvSpPr>
        <p:spPr bwMode="auto">
          <a:xfrm>
            <a:off x="1652001" y="2626948"/>
            <a:ext cx="0" cy="1590113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 type="none" w="sm" len="sm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>
              <a:solidFill>
                <a:srgbClr val="000099"/>
              </a:solidFill>
            </a:endParaRPr>
          </a:p>
        </p:txBody>
      </p:sp>
      <p:sp>
        <p:nvSpPr>
          <p:cNvPr id="16" name="Text Box 16"/>
          <p:cNvSpPr txBox="1">
            <a:spLocks noChangeArrowheads="1"/>
          </p:cNvSpPr>
          <p:nvPr/>
        </p:nvSpPr>
        <p:spPr bwMode="auto">
          <a:xfrm>
            <a:off x="1840012" y="2722736"/>
            <a:ext cx="1864095" cy="39687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4">
                <a:lumMod val="10000"/>
              </a:schemeClr>
            </a:solidFill>
          </a:ln>
          <a:effectLst/>
          <a:ex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2000" dirty="0">
                <a:solidFill>
                  <a:srgbClr val="000099"/>
                </a:solidFill>
                <a:latin typeface="Arial" charset="0"/>
              </a:rPr>
              <a:t>f = </a:t>
            </a:r>
            <a:r>
              <a:rPr lang="en-GB" sz="2000" b="1" dirty="0">
                <a:solidFill>
                  <a:srgbClr val="000099"/>
                </a:solidFill>
                <a:latin typeface="Arial" charset="0"/>
              </a:rPr>
              <a:t>11246 Hz</a:t>
            </a:r>
          </a:p>
        </p:txBody>
      </p:sp>
      <p:sp>
        <p:nvSpPr>
          <p:cNvPr id="17" name="Text Box 36"/>
          <p:cNvSpPr txBox="1">
            <a:spLocks noChangeArrowheads="1"/>
          </p:cNvSpPr>
          <p:nvPr/>
        </p:nvSpPr>
        <p:spPr bwMode="auto">
          <a:xfrm>
            <a:off x="165265" y="5368426"/>
            <a:ext cx="8750137" cy="49859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C00000"/>
            </a:solidFill>
          </a:ln>
          <a:effectLst/>
          <a:extLst/>
        </p:spPr>
        <p:txBody>
          <a:bodyPr wrap="square">
            <a:spAutoFit/>
          </a:bodyPr>
          <a:lstStyle/>
          <a:p>
            <a:pPr algn="l">
              <a:lnSpc>
                <a:spcPct val="110000"/>
              </a:lnSpc>
            </a:pPr>
            <a:r>
              <a:rPr lang="en-GB" sz="2400" dirty="0">
                <a:solidFill>
                  <a:srgbClr val="000099"/>
                </a:solidFill>
                <a:latin typeface="Arial" charset="0"/>
              </a:rPr>
              <a:t>~</a:t>
            </a:r>
            <a:r>
              <a:rPr lang="en-GB" sz="2400" b="1" dirty="0">
                <a:solidFill>
                  <a:srgbClr val="000099"/>
                </a:solidFill>
                <a:latin typeface="Arial" charset="0"/>
              </a:rPr>
              <a:t>2800 </a:t>
            </a:r>
            <a:r>
              <a:rPr lang="en-GB" sz="2400" dirty="0">
                <a:solidFill>
                  <a:srgbClr val="000099"/>
                </a:solidFill>
                <a:latin typeface="Arial" charset="0"/>
              </a:rPr>
              <a:t>bunches (every 25 ns one bunch)  </a:t>
            </a:r>
            <a:r>
              <a:rPr lang="en-GB" sz="2400" b="1" dirty="0">
                <a:solidFill>
                  <a:srgbClr val="000099"/>
                </a:solidFill>
                <a:latin typeface="Arial" charset="0"/>
              </a:rPr>
              <a:t>L = 10</a:t>
            </a:r>
            <a:r>
              <a:rPr lang="en-GB" sz="2400" b="1" baseline="30000" dirty="0">
                <a:solidFill>
                  <a:srgbClr val="000099"/>
                </a:solidFill>
                <a:latin typeface="Arial" charset="0"/>
              </a:rPr>
              <a:t>34</a:t>
            </a:r>
            <a:r>
              <a:rPr lang="en-GB" sz="2400" b="1" dirty="0">
                <a:solidFill>
                  <a:srgbClr val="000099"/>
                </a:solidFill>
                <a:latin typeface="Arial" charset="0"/>
              </a:rPr>
              <a:t> [cm</a:t>
            </a:r>
            <a:r>
              <a:rPr lang="en-GB" sz="2400" b="1" baseline="30000" dirty="0">
                <a:solidFill>
                  <a:srgbClr val="000099"/>
                </a:solidFill>
                <a:latin typeface="Arial" charset="0"/>
              </a:rPr>
              <a:t>-2</a:t>
            </a:r>
            <a:r>
              <a:rPr lang="en-GB" sz="2400" b="1" dirty="0">
                <a:solidFill>
                  <a:srgbClr val="000099"/>
                </a:solidFill>
                <a:latin typeface="Arial" charset="0"/>
              </a:rPr>
              <a:t>s</a:t>
            </a:r>
            <a:r>
              <a:rPr lang="en-GB" sz="2400" b="1" baseline="30000" dirty="0">
                <a:solidFill>
                  <a:srgbClr val="000099"/>
                </a:solidFill>
                <a:latin typeface="Arial" charset="0"/>
              </a:rPr>
              <a:t>-1</a:t>
            </a:r>
            <a:r>
              <a:rPr lang="en-GB" sz="2400" b="1" dirty="0">
                <a:solidFill>
                  <a:srgbClr val="000099"/>
                </a:solidFill>
                <a:latin typeface="Arial" charset="0"/>
              </a:rPr>
              <a:t>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165265" y="4217059"/>
                <a:ext cx="8750137" cy="861326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4">
                    <a:lumMod val="10000"/>
                  </a:schemeClr>
                </a:solidFill>
              </a:ln>
            </p:spPr>
            <p:txBody>
              <a:bodyPr wrap="square">
                <a:spAutoFit/>
              </a:bodyPr>
              <a:lstStyle/>
              <a:p>
                <a:r>
                  <a:rPr lang="en-GB" sz="2800" dirty="0" smtClean="0">
                    <a:solidFill>
                      <a:srgbClr val="000099"/>
                    </a:solidFill>
                  </a:rPr>
                  <a:t>L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800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sz="2800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GB" sz="2800">
                                <a:solidFill>
                                  <a:srgbClr val="000099"/>
                                </a:solidFill>
                                <a:latin typeface="Cambria Math"/>
                              </a:rPr>
                              <m:t>N</m:t>
                            </m:r>
                          </m:e>
                          <m:sup>
                            <m:r>
                              <a:rPr lang="en-GB" sz="2800">
                                <a:solidFill>
                                  <a:srgbClr val="000099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GB" sz="2800" i="1">
                            <a:solidFill>
                              <a:srgbClr val="000099"/>
                            </a:solidFill>
                            <a:latin typeface="Cambria Math"/>
                          </a:rPr>
                          <m:t>⋅</m:t>
                        </m:r>
                        <m:r>
                          <m:rPr>
                            <m:sty m:val="p"/>
                          </m:rPr>
                          <a:rPr lang="en-GB" sz="2800">
                            <a:solidFill>
                              <a:srgbClr val="000099"/>
                            </a:solidFill>
                            <a:latin typeface="Cambria Math"/>
                          </a:rPr>
                          <m:t>f</m:t>
                        </m:r>
                        <m:r>
                          <a:rPr lang="de-CH" sz="2800" b="0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⋅</m:t>
                        </m:r>
                        <m:sSub>
                          <m:sSubPr>
                            <m:ctrlPr>
                              <a:rPr lang="de-CH" sz="2800" b="0" i="1" smtClean="0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CH" sz="2800" b="0" i="1" smtClean="0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de-CH" sz="2800" b="0" i="1" smtClean="0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𝑏</m:t>
                            </m:r>
                          </m:sub>
                        </m:sSub>
                      </m:num>
                      <m:den>
                        <m:r>
                          <a:rPr lang="en-GB" sz="2800">
                            <a:solidFill>
                              <a:srgbClr val="000099"/>
                            </a:solidFill>
                            <a:latin typeface="Cambria Math"/>
                          </a:rPr>
                          <m:t>4</m:t>
                        </m:r>
                        <m:r>
                          <a:rPr lang="en-GB" sz="2800" i="1">
                            <a:solidFill>
                              <a:srgbClr val="000099"/>
                            </a:solidFill>
                            <a:latin typeface="Cambria Math"/>
                          </a:rPr>
                          <m:t>⋅</m:t>
                        </m:r>
                        <m:r>
                          <m:rPr>
                            <m:sty m:val="p"/>
                          </m:rPr>
                          <a:rPr lang="en-GB" sz="2800">
                            <a:solidFill>
                              <a:srgbClr val="000099"/>
                            </a:solidFill>
                            <a:latin typeface="Cambria Math"/>
                          </a:rPr>
                          <m:t>π</m:t>
                        </m:r>
                        <m:r>
                          <a:rPr lang="en-GB" sz="2800" i="1">
                            <a:solidFill>
                              <a:srgbClr val="000099"/>
                            </a:solidFill>
                            <a:latin typeface="Cambria Math"/>
                          </a:rPr>
                          <m:t>⋅</m:t>
                        </m:r>
                        <m:sSub>
                          <m:sSubPr>
                            <m:ctrlPr>
                              <a:rPr lang="en-GB" sz="2800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GB" sz="2800">
                                <a:solidFill>
                                  <a:srgbClr val="000099"/>
                                </a:solidFill>
                                <a:latin typeface="Cambria Math"/>
                              </a:rPr>
                              <m:t>σ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2800">
                                <a:solidFill>
                                  <a:srgbClr val="000099"/>
                                </a:solidFill>
                                <a:latin typeface="Cambria Math"/>
                              </a:rPr>
                              <m:t>x</m:t>
                            </m:r>
                          </m:sub>
                        </m:sSub>
                        <m:r>
                          <a:rPr lang="en-GB" sz="2800" i="1">
                            <a:solidFill>
                              <a:srgbClr val="000099"/>
                            </a:solidFill>
                            <a:latin typeface="Cambria Math"/>
                          </a:rPr>
                          <m:t>⋅</m:t>
                        </m:r>
                        <m:sSub>
                          <m:sSubPr>
                            <m:ctrlPr>
                              <a:rPr lang="en-GB" sz="2800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GB" sz="2800">
                                <a:solidFill>
                                  <a:srgbClr val="000099"/>
                                </a:solidFill>
                                <a:latin typeface="Cambria Math"/>
                              </a:rPr>
                              <m:t>σ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2800">
                                <a:solidFill>
                                  <a:srgbClr val="000099"/>
                                </a:solidFill>
                                <a:latin typeface="Cambria Math"/>
                              </a:rPr>
                              <m:t>y</m:t>
                            </m:r>
                          </m:sub>
                        </m:sSub>
                      </m:den>
                    </m:f>
                  </m:oMath>
                </a14:m>
                <a:r>
                  <a:rPr lang="de-DE" sz="2800" dirty="0">
                    <a:solidFill>
                      <a:srgbClr val="000099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de-DE" sz="2000" i="1" dirty="0">
                        <a:solidFill>
                          <a:srgbClr val="000099"/>
                        </a:solidFill>
                        <a:latin typeface="Cambria Math"/>
                      </a:rPr>
                      <m:t>= 3.5×</m:t>
                    </m:r>
                    <m:sSup>
                      <m:sSupPr>
                        <m:ctrlPr>
                          <a:rPr lang="de-CH" sz="20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CH" sz="2000" i="1" dirty="0">
                            <a:solidFill>
                              <a:srgbClr val="000099"/>
                            </a:solidFill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de-CH" sz="2000" i="1" dirty="0">
                            <a:solidFill>
                              <a:srgbClr val="000099"/>
                            </a:solidFill>
                            <a:latin typeface="Cambria Math"/>
                          </a:rPr>
                          <m:t>30</m:t>
                        </m:r>
                      </m:sup>
                    </m:sSup>
                    <m:r>
                      <a:rPr lang="de-CH" sz="2000" i="1" dirty="0">
                        <a:solidFill>
                          <a:srgbClr val="000099"/>
                        </a:solidFill>
                        <a:latin typeface="Cambria Math"/>
                      </a:rPr>
                      <m:t> </m:t>
                    </m:r>
                    <m:d>
                      <m:dPr>
                        <m:begChr m:val="["/>
                        <m:endChr m:val="]"/>
                        <m:ctrlPr>
                          <a:rPr lang="de-CH" sz="20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CH" sz="2000" i="1" dirty="0">
                            <a:solidFill>
                              <a:srgbClr val="000099"/>
                            </a:solidFill>
                            <a:latin typeface="Cambria Math"/>
                          </a:rPr>
                          <m:t>𝑐</m:t>
                        </m:r>
                        <m:sSup>
                          <m:sSupPr>
                            <m:ctrlPr>
                              <a:rPr lang="de-CH" sz="2000" i="1" dirty="0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de-CH" sz="2000" i="1" dirty="0">
                                <a:solidFill>
                                  <a:srgbClr val="000099"/>
                                </a:solidFill>
                                <a:latin typeface="Cambria Math"/>
                              </a:rPr>
                              <m:t>𝑚</m:t>
                            </m:r>
                          </m:e>
                          <m:sup>
                            <m:r>
                              <a:rPr lang="de-CH" sz="2000" i="1" dirty="0">
                                <a:solidFill>
                                  <a:srgbClr val="000099"/>
                                </a:solidFill>
                                <a:latin typeface="Cambria Math"/>
                              </a:rPr>
                              <m:t>−2</m:t>
                            </m:r>
                          </m:sup>
                        </m:sSup>
                        <m:r>
                          <a:rPr lang="de-CH" sz="2000" i="1" dirty="0">
                            <a:solidFill>
                              <a:srgbClr val="000099"/>
                            </a:solidFill>
                            <a:latin typeface="Cambria Math"/>
                          </a:rPr>
                          <m:t> </m:t>
                        </m:r>
                        <m:sSup>
                          <m:sSupPr>
                            <m:ctrlPr>
                              <a:rPr lang="de-CH" sz="2000" i="1" dirty="0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de-CH" sz="2000" i="1" dirty="0">
                                <a:solidFill>
                                  <a:srgbClr val="000099"/>
                                </a:solidFill>
                                <a:latin typeface="Cambria Math"/>
                              </a:rPr>
                              <m:t>𝑠</m:t>
                            </m:r>
                          </m:e>
                          <m:sup>
                            <m:r>
                              <a:rPr lang="de-CH" sz="2000" i="1" dirty="0">
                                <a:solidFill>
                                  <a:srgbClr val="000099"/>
                                </a:solidFill>
                                <a:latin typeface="Cambria Math"/>
                              </a:rPr>
                              <m:t>−1</m:t>
                            </m:r>
                          </m:sup>
                        </m:sSup>
                      </m:e>
                    </m:d>
                    <m:r>
                      <a:rPr lang="de-CH" sz="2000" i="1" dirty="0">
                        <a:solidFill>
                          <a:srgbClr val="000099"/>
                        </a:solidFill>
                        <a:latin typeface="Cambria Math"/>
                      </a:rPr>
                      <m:t>   </m:t>
                    </m:r>
                    <m:r>
                      <a:rPr lang="en-GB" sz="2000" dirty="0">
                        <a:solidFill>
                          <a:srgbClr val="000099"/>
                        </a:solidFill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de-CH" sz="2400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CH" sz="2400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de-CH" sz="2400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de-DE" sz="2400" dirty="0" smtClean="0">
                    <a:solidFill>
                      <a:srgbClr val="000099"/>
                    </a:solidFill>
                    <a:latin typeface="Arial"/>
                  </a:rPr>
                  <a:t> = 1,  </a:t>
                </a:r>
                <a:r>
                  <a:rPr lang="de-DE" sz="2400" dirty="0" err="1" smtClean="0">
                    <a:solidFill>
                      <a:srgbClr val="000099"/>
                    </a:solidFill>
                    <a:latin typeface="Arial"/>
                  </a:rPr>
                  <a:t>one</a:t>
                </a:r>
                <a:r>
                  <a:rPr lang="de-DE" sz="2400" dirty="0" smtClean="0">
                    <a:solidFill>
                      <a:srgbClr val="000099"/>
                    </a:solidFill>
                    <a:latin typeface="Arial"/>
                  </a:rPr>
                  <a:t> </a:t>
                </a:r>
                <a:r>
                  <a:rPr lang="de-DE" sz="2400" dirty="0" err="1">
                    <a:solidFill>
                      <a:srgbClr val="000099"/>
                    </a:solidFill>
                    <a:latin typeface="Arial"/>
                  </a:rPr>
                  <a:t>bunch</a:t>
                </a:r>
                <a:r>
                  <a:rPr lang="de-DE" sz="2400" dirty="0">
                    <a:solidFill>
                      <a:srgbClr val="000099"/>
                    </a:solidFill>
                    <a:latin typeface="Arial"/>
                  </a:rPr>
                  <a:t>)</a:t>
                </a:r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265" y="4217059"/>
                <a:ext cx="8750137" cy="861326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  <a:ln>
                <a:solidFill>
                  <a:schemeClr val="accent4">
                    <a:lumMod val="10000"/>
                  </a:schemeClr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36494" y="0"/>
            <a:ext cx="8507506" cy="762000"/>
          </a:xfrm>
        </p:spPr>
        <p:txBody>
          <a:bodyPr/>
          <a:lstStyle/>
          <a:p>
            <a:r>
              <a:rPr lang="en-GB" dirty="0">
                <a:solidFill>
                  <a:srgbClr val="FFFFFF"/>
                </a:solidFill>
                <a:latin typeface="Calibri"/>
              </a:rPr>
              <a:t>LHC Luminosity: parameters for head on collisions</a:t>
            </a:r>
            <a:endParaRPr lang="en-GB" dirty="0"/>
          </a:p>
        </p:txBody>
      </p:sp>
      <p:sp>
        <p:nvSpPr>
          <p:cNvPr id="13" name="Text Box 36"/>
          <p:cNvSpPr txBox="1">
            <a:spLocks noChangeArrowheads="1"/>
          </p:cNvSpPr>
          <p:nvPr/>
        </p:nvSpPr>
        <p:spPr bwMode="auto">
          <a:xfrm>
            <a:off x="165264" y="6075301"/>
            <a:ext cx="8750137" cy="498598"/>
          </a:xfrm>
          <a:prstGeom prst="rect">
            <a:avLst/>
          </a:prstGeom>
          <a:solidFill>
            <a:srgbClr val="FFFFCC"/>
          </a:solidFill>
          <a:ln>
            <a:solidFill>
              <a:srgbClr val="000099"/>
            </a:solidFill>
          </a:ln>
          <a:effectLst/>
          <a:extLst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GB" sz="2400" dirty="0">
                <a:solidFill>
                  <a:srgbClr val="C00000"/>
                </a:solidFill>
                <a:latin typeface="Arial" charset="0"/>
              </a:rPr>
              <a:t>Watch out for another limitation</a:t>
            </a:r>
            <a:r>
              <a:rPr lang="en-GB" sz="2400" b="1" dirty="0">
                <a:solidFill>
                  <a:srgbClr val="C00000"/>
                </a:solidFill>
                <a:latin typeface="Arial" charset="0"/>
              </a:rPr>
              <a:t>: Event pile-up</a:t>
            </a:r>
          </a:p>
        </p:txBody>
      </p:sp>
      <p:sp>
        <p:nvSpPr>
          <p:cNvPr id="408589" name="Line 13"/>
          <p:cNvSpPr>
            <a:spLocks noChangeShapeType="1"/>
          </p:cNvSpPr>
          <p:nvPr/>
        </p:nvSpPr>
        <p:spPr bwMode="auto">
          <a:xfrm flipH="1">
            <a:off x="2280574" y="3796720"/>
            <a:ext cx="0" cy="426542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 type="none" w="sm" len="sm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>
              <a:solidFill>
                <a:srgbClr val="000099"/>
              </a:solidFill>
            </a:endParaRPr>
          </a:p>
        </p:txBody>
      </p:sp>
      <p:cxnSp>
        <p:nvCxnSpPr>
          <p:cNvPr id="6" name="Elbow Connector 5"/>
          <p:cNvCxnSpPr/>
          <p:nvPr/>
        </p:nvCxnSpPr>
        <p:spPr>
          <a:xfrm rot="5400000">
            <a:off x="4133681" y="1575637"/>
            <a:ext cx="360539" cy="4081631"/>
          </a:xfrm>
          <a:prstGeom prst="bentConnector2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3230437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 autoUpdateAnimBg="0"/>
      <p:bldP spid="13" grpId="0" animBg="1" autoUpdateAnimBg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17" t="8559" r="6833" b="8456"/>
          <a:stretch/>
        </p:blipFill>
        <p:spPr bwMode="auto">
          <a:xfrm>
            <a:off x="1" y="2"/>
            <a:ext cx="9144000" cy="6862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941938" y="1542318"/>
            <a:ext cx="7917505" cy="752514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pPr marL="342900" indent="-342900" algn="l">
              <a:lnSpc>
                <a:spcPct val="110000"/>
              </a:lnSpc>
              <a:buFont typeface="Symbol" pitchFamily="18" charset="2"/>
              <a:buChar char="Þ"/>
            </a:pPr>
            <a:r>
              <a:rPr lang="en-GB" sz="2000" dirty="0">
                <a:solidFill>
                  <a:srgbClr val="FF0000"/>
                </a:solidFill>
                <a:latin typeface="+mj-lt"/>
              </a:rPr>
              <a:t>The price of the high luminosity with fewer collisions: for each bunch crossing there are up to ~35 interactions</a:t>
            </a:r>
            <a:r>
              <a:rPr lang="en-GB" sz="2000" dirty="0" smtClean="0">
                <a:solidFill>
                  <a:srgbClr val="FF0000"/>
                </a:solidFill>
                <a:latin typeface="+mj-lt"/>
              </a:rPr>
              <a:t>.</a:t>
            </a:r>
            <a:endParaRPr lang="en-GB" sz="2000" dirty="0">
              <a:solidFill>
                <a:srgbClr val="FF0000"/>
              </a:solidFill>
              <a:latin typeface="+mj-lt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72905" y="4011207"/>
            <a:ext cx="8892480" cy="2808312"/>
            <a:chOff x="0" y="3933056"/>
            <a:chExt cx="8892480" cy="2808312"/>
          </a:xfrm>
        </p:grpSpPr>
        <p:sp>
          <p:nvSpPr>
            <p:cNvPr id="10" name="Rectangle 9"/>
            <p:cNvSpPr/>
            <p:nvPr/>
          </p:nvSpPr>
          <p:spPr bwMode="auto">
            <a:xfrm>
              <a:off x="0" y="3933056"/>
              <a:ext cx="8892480" cy="280831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/>
              <a:endParaRPr lang="en-US" sz="160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</a:endParaRPr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179512" y="4149080"/>
              <a:ext cx="8398456" cy="2331587"/>
              <a:chOff x="323528" y="4337773"/>
              <a:chExt cx="8398456" cy="2331587"/>
            </a:xfrm>
          </p:grpSpPr>
          <p:pic>
            <p:nvPicPr>
              <p:cNvPr id="12" name="Image 28" descr="2PU.png"/>
              <p:cNvPicPr preferRelativeResize="0"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323528" y="4337773"/>
                <a:ext cx="2461255" cy="2187571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3" name="Image 29" descr="7PU.png"/>
              <p:cNvPicPr preferRelativeResize="0"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3275856" y="4337773"/>
                <a:ext cx="2398088" cy="2178964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4" name="Image 2" descr="2012_highPileup.png"/>
              <p:cNvPicPr>
                <a:picLocks noChangeAspect="1"/>
              </p:cNvPicPr>
              <p:nvPr/>
            </p:nvPicPr>
            <p:blipFill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156176" y="4398786"/>
                <a:ext cx="2565808" cy="2126558"/>
              </a:xfrm>
              <a:prstGeom prst="rect">
                <a:avLst/>
              </a:prstGeom>
              <a:ln>
                <a:solidFill>
                  <a:srgbClr val="000000"/>
                </a:solidFill>
              </a:ln>
            </p:spPr>
          </p:pic>
          <p:sp>
            <p:nvSpPr>
              <p:cNvPr id="15" name="TextBox 14"/>
              <p:cNvSpPr txBox="1"/>
              <p:nvPr/>
            </p:nvSpPr>
            <p:spPr>
              <a:xfrm>
                <a:off x="364738" y="6346195"/>
                <a:ext cx="2079416" cy="323165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500" b="1" dirty="0">
                    <a:solidFill>
                      <a:srgbClr val="C00000"/>
                    </a:solidFill>
                  </a:rPr>
                  <a:t>2010: ~ 2 events/x-</a:t>
                </a:r>
                <a:r>
                  <a:rPr lang="en-US" sz="1500" b="1" dirty="0" err="1">
                    <a:solidFill>
                      <a:srgbClr val="C00000"/>
                    </a:solidFill>
                  </a:rPr>
                  <a:t>ing</a:t>
                </a:r>
                <a:endParaRPr lang="en-US" sz="1500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3368879" y="6346195"/>
                <a:ext cx="2175597" cy="323165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500" b="1" dirty="0">
                    <a:solidFill>
                      <a:srgbClr val="C00000"/>
                    </a:solidFill>
                  </a:rPr>
                  <a:t>2011: ~ 10 events/x-</a:t>
                </a:r>
                <a:r>
                  <a:rPr lang="en-US" sz="1500" b="1" dirty="0" err="1">
                    <a:solidFill>
                      <a:srgbClr val="C00000"/>
                    </a:solidFill>
                  </a:rPr>
                  <a:t>ing</a:t>
                </a:r>
                <a:endParaRPr lang="en-US" sz="1500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6422428" y="6346195"/>
                <a:ext cx="2175597" cy="323165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500" b="1" dirty="0">
                    <a:solidFill>
                      <a:srgbClr val="C00000"/>
                    </a:solidFill>
                  </a:rPr>
                  <a:t>2012: ~ 20 events/x-</a:t>
                </a:r>
                <a:r>
                  <a:rPr lang="en-US" sz="1500" b="1" dirty="0" err="1">
                    <a:solidFill>
                      <a:srgbClr val="C00000"/>
                    </a:solidFill>
                  </a:rPr>
                  <a:t>ing</a:t>
                </a:r>
                <a:endParaRPr lang="en-US" sz="1500" b="1" dirty="0">
                  <a:solidFill>
                    <a:srgbClr val="C00000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55972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/>
        </p:nvSpPr>
        <p:spPr>
          <a:xfrm>
            <a:off x="2" y="1039910"/>
            <a:ext cx="9020499" cy="33528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hangingPunct="1"/>
            <a:endParaRPr lang="en-GB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Crossing parameters with many bunches</a:t>
            </a:r>
            <a:endParaRPr lang="en-GB" dirty="0"/>
          </a:p>
        </p:txBody>
      </p:sp>
      <p:sp>
        <p:nvSpPr>
          <p:cNvPr id="24" name="Rectangle 18"/>
          <p:cNvSpPr>
            <a:spLocks noChangeArrowheads="1"/>
          </p:cNvSpPr>
          <p:nvPr/>
        </p:nvSpPr>
        <p:spPr bwMode="auto">
          <a:xfrm>
            <a:off x="130175" y="4544841"/>
            <a:ext cx="8857912" cy="1895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algn="l">
              <a:spcBef>
                <a:spcPct val="20000"/>
              </a:spcBef>
              <a:buSzPct val="75000"/>
            </a:pPr>
            <a:r>
              <a:rPr lang="en-GB" dirty="0" smtClean="0">
                <a:solidFill>
                  <a:srgbClr val="DADADA">
                    <a:lumMod val="10000"/>
                  </a:srgbClr>
                </a:solidFill>
                <a:latin typeface="Arial" pitchFamily="34" charset="0"/>
              </a:rPr>
              <a:t>Illustration drawing</a:t>
            </a:r>
          </a:p>
          <a:p>
            <a:pPr marL="342900" indent="-342900" algn="l">
              <a:spcBef>
                <a:spcPct val="20000"/>
              </a:spcBef>
              <a:buSzPct val="75000"/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DADADA">
                    <a:lumMod val="10000"/>
                  </a:srgbClr>
                </a:solidFill>
                <a:latin typeface="Arial" pitchFamily="34" charset="0"/>
              </a:rPr>
              <a:t>Large beam size in adjacent quadrupole magnets</a:t>
            </a:r>
          </a:p>
          <a:p>
            <a:pPr marL="342900" indent="-342900" algn="l">
              <a:spcBef>
                <a:spcPct val="20000"/>
              </a:spcBef>
              <a:buSzPct val="75000"/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DADADA">
                    <a:lumMod val="10000"/>
                  </a:srgbClr>
                </a:solidFill>
                <a:latin typeface="Arial" pitchFamily="34" charset="0"/>
              </a:rPr>
              <a:t>Crossing angle to avoid additional collision points</a:t>
            </a:r>
          </a:p>
          <a:p>
            <a:pPr marL="342900" indent="-342900" algn="l">
              <a:spcBef>
                <a:spcPct val="20000"/>
              </a:spcBef>
              <a:buSzPct val="75000"/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DADADA">
                    <a:lumMod val="10000"/>
                  </a:srgbClr>
                </a:solidFill>
                <a:latin typeface="Arial" pitchFamily="34" charset="0"/>
              </a:rPr>
              <a:t>Separation between beams needed, about 10 </a:t>
            </a:r>
            <a:r>
              <a:rPr lang="en-GB" sz="2000" dirty="0">
                <a:solidFill>
                  <a:srgbClr val="DADADA">
                    <a:lumMod val="10000"/>
                  </a:srgbClr>
                </a:solidFill>
                <a:latin typeface="Arial" pitchFamily="34" charset="0"/>
                <a:sym typeface="Symbol"/>
              </a:rPr>
              <a:t> ( = </a:t>
            </a:r>
            <a:r>
              <a:rPr lang="en-GB" sz="2000" dirty="0" err="1">
                <a:solidFill>
                  <a:srgbClr val="DADADA">
                    <a:lumMod val="10000"/>
                  </a:srgbClr>
                </a:solidFill>
                <a:latin typeface="Arial" pitchFamily="34" charset="0"/>
                <a:sym typeface="Symbol"/>
              </a:rPr>
              <a:t>rms</a:t>
            </a:r>
            <a:r>
              <a:rPr lang="en-GB" sz="2000" dirty="0">
                <a:solidFill>
                  <a:srgbClr val="DADADA">
                    <a:lumMod val="10000"/>
                  </a:srgbClr>
                </a:solidFill>
                <a:latin typeface="Arial" pitchFamily="34" charset="0"/>
                <a:sym typeface="Symbol"/>
              </a:rPr>
              <a:t> beam size)</a:t>
            </a:r>
          </a:p>
          <a:p>
            <a:pPr marL="342900" indent="-342900" algn="l">
              <a:spcBef>
                <a:spcPct val="20000"/>
              </a:spcBef>
              <a:buSzPct val="75000"/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DADADA">
                    <a:lumMod val="10000"/>
                  </a:srgbClr>
                </a:solidFill>
                <a:latin typeface="Arial" pitchFamily="34" charset="0"/>
              </a:rPr>
              <a:t>Limitation with aperture in </a:t>
            </a:r>
            <a:r>
              <a:rPr lang="en-GB" sz="2000" dirty="0" err="1">
                <a:solidFill>
                  <a:srgbClr val="DADADA">
                    <a:lumMod val="10000"/>
                  </a:srgbClr>
                </a:solidFill>
                <a:latin typeface="Arial" pitchFamily="34" charset="0"/>
              </a:rPr>
              <a:t>quadrupoles</a:t>
            </a:r>
            <a:endParaRPr lang="en-GB" sz="2000" dirty="0">
              <a:solidFill>
                <a:srgbClr val="DADADA">
                  <a:lumMod val="10000"/>
                </a:srgbClr>
              </a:solidFill>
              <a:latin typeface="Arial" pitchFamily="34" charset="0"/>
            </a:endParaRPr>
          </a:p>
        </p:txBody>
      </p:sp>
      <p:sp>
        <p:nvSpPr>
          <p:cNvPr id="37" name="Rectangle 36"/>
          <p:cNvSpPr/>
          <p:nvPr/>
        </p:nvSpPr>
        <p:spPr bwMode="auto">
          <a:xfrm>
            <a:off x="7285963" y="1322997"/>
            <a:ext cx="1702124" cy="2790334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 cap="flat" cmpd="sng" algn="ctr">
            <a:solidFill>
              <a:srgbClr val="B2B2B2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kern="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Quadrupole</a:t>
            </a:r>
            <a:endParaRPr lang="de-DE" kern="0" dirty="0" smtClean="0">
              <a:solidFill>
                <a:srgbClr val="0000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 kern="0" dirty="0" smtClean="0">
              <a:solidFill>
                <a:srgbClr val="0000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Rectangle 37"/>
          <p:cNvSpPr/>
          <p:nvPr/>
        </p:nvSpPr>
        <p:spPr bwMode="auto">
          <a:xfrm>
            <a:off x="123501" y="1325559"/>
            <a:ext cx="1702124" cy="2790334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 cap="flat" cmpd="sng" algn="ctr">
            <a:solidFill>
              <a:srgbClr val="B2B2B2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kern="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Quadrupole</a:t>
            </a:r>
            <a:endParaRPr lang="de-DE" kern="0" dirty="0" smtClean="0">
              <a:solidFill>
                <a:srgbClr val="0000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Oval 3"/>
          <p:cNvSpPr>
            <a:spLocks noChangeAspect="1" noChangeArrowheads="1"/>
          </p:cNvSpPr>
          <p:nvPr/>
        </p:nvSpPr>
        <p:spPr bwMode="auto">
          <a:xfrm rot="20854500">
            <a:off x="4370323" y="2637948"/>
            <a:ext cx="387637" cy="137160"/>
          </a:xfrm>
          <a:prstGeom prst="ellipse">
            <a:avLst/>
          </a:prstGeom>
          <a:solidFill>
            <a:srgbClr val="000099">
              <a:alpha val="80000"/>
            </a:srgb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de-DE">
              <a:solidFill>
                <a:srgbClr val="FFFFFF"/>
              </a:solidFill>
            </a:endParaRPr>
          </a:p>
        </p:txBody>
      </p:sp>
      <p:sp>
        <p:nvSpPr>
          <p:cNvPr id="40" name="Oval 8"/>
          <p:cNvSpPr>
            <a:spLocks noChangeAspect="1" noChangeArrowheads="1"/>
          </p:cNvSpPr>
          <p:nvPr/>
        </p:nvSpPr>
        <p:spPr bwMode="auto">
          <a:xfrm rot="706247">
            <a:off x="4329709" y="2646545"/>
            <a:ext cx="467043" cy="137160"/>
          </a:xfrm>
          <a:prstGeom prst="ellipse">
            <a:avLst/>
          </a:prstGeom>
          <a:solidFill>
            <a:srgbClr val="FF0000">
              <a:alpha val="71001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>
              <a:solidFill>
                <a:srgbClr val="FFFFFF"/>
              </a:solidFill>
            </a:endParaRPr>
          </a:p>
        </p:txBody>
      </p:sp>
      <p:sp>
        <p:nvSpPr>
          <p:cNvPr id="41" name="Text Box 9"/>
          <p:cNvSpPr txBox="1">
            <a:spLocks noChangeArrowheads="1"/>
          </p:cNvSpPr>
          <p:nvPr/>
        </p:nvSpPr>
        <p:spPr bwMode="auto">
          <a:xfrm>
            <a:off x="3597210" y="1284243"/>
            <a:ext cx="1998991" cy="646331"/>
          </a:xfrm>
          <a:prstGeom prst="rect">
            <a:avLst/>
          </a:prstGeom>
          <a:solidFill>
            <a:srgbClr val="500093">
              <a:lumMod val="75000"/>
            </a:srgbClr>
          </a:solidFill>
          <a:ln>
            <a:noFill/>
          </a:ln>
          <a:effectLst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kern="0" dirty="0" smtClean="0">
                <a:solidFill>
                  <a:srgbClr val="FFFF00"/>
                </a:solidFill>
                <a:latin typeface="Arial" pitchFamily="34" charset="0"/>
              </a:rPr>
              <a:t>Collision point in experiment </a:t>
            </a:r>
          </a:p>
        </p:txBody>
      </p:sp>
      <p:sp>
        <p:nvSpPr>
          <p:cNvPr id="43" name="Oval 20"/>
          <p:cNvSpPr>
            <a:spLocks noChangeAspect="1" noChangeArrowheads="1"/>
          </p:cNvSpPr>
          <p:nvPr/>
        </p:nvSpPr>
        <p:spPr bwMode="auto">
          <a:xfrm rot="596661">
            <a:off x="7640338" y="2971402"/>
            <a:ext cx="1152446" cy="688078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>
              <a:solidFill>
                <a:srgbClr val="FFFFFF"/>
              </a:solidFill>
            </a:endParaRPr>
          </a:p>
        </p:txBody>
      </p:sp>
      <p:sp>
        <p:nvSpPr>
          <p:cNvPr id="44" name="Oval 20"/>
          <p:cNvSpPr>
            <a:spLocks noChangeAspect="1" noChangeArrowheads="1"/>
          </p:cNvSpPr>
          <p:nvPr/>
        </p:nvSpPr>
        <p:spPr bwMode="auto">
          <a:xfrm rot="596661">
            <a:off x="477536" y="1782071"/>
            <a:ext cx="1152440" cy="688078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>
              <a:solidFill>
                <a:srgbClr val="FFFFFF"/>
              </a:solidFill>
            </a:endParaRPr>
          </a:p>
        </p:txBody>
      </p:sp>
      <p:sp>
        <p:nvSpPr>
          <p:cNvPr id="45" name="Oval 20"/>
          <p:cNvSpPr>
            <a:spLocks noChangeAspect="1" noChangeArrowheads="1"/>
          </p:cNvSpPr>
          <p:nvPr/>
        </p:nvSpPr>
        <p:spPr bwMode="auto">
          <a:xfrm rot="596661">
            <a:off x="2502685" y="2249821"/>
            <a:ext cx="551778" cy="329444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>
              <a:solidFill>
                <a:srgbClr val="FFFFFF"/>
              </a:solidFill>
            </a:endParaRPr>
          </a:p>
        </p:txBody>
      </p:sp>
      <p:sp>
        <p:nvSpPr>
          <p:cNvPr id="46" name="Oval 20"/>
          <p:cNvSpPr>
            <a:spLocks noChangeAspect="1" noChangeArrowheads="1"/>
          </p:cNvSpPr>
          <p:nvPr/>
        </p:nvSpPr>
        <p:spPr bwMode="auto">
          <a:xfrm rot="596661">
            <a:off x="6104092" y="2853038"/>
            <a:ext cx="551778" cy="329444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>
              <a:solidFill>
                <a:srgbClr val="FFFFFF"/>
              </a:solidFill>
            </a:endParaRPr>
          </a:p>
        </p:txBody>
      </p:sp>
      <p:sp>
        <p:nvSpPr>
          <p:cNvPr id="47" name="Oval 20"/>
          <p:cNvSpPr>
            <a:spLocks noChangeAspect="1" noChangeArrowheads="1"/>
          </p:cNvSpPr>
          <p:nvPr/>
        </p:nvSpPr>
        <p:spPr bwMode="auto">
          <a:xfrm rot="21010148">
            <a:off x="525251" y="2924349"/>
            <a:ext cx="1152442" cy="688078"/>
          </a:xfrm>
          <a:prstGeom prst="ellipse">
            <a:avLst/>
          </a:prstGeom>
          <a:solidFill>
            <a:srgbClr val="0000FF"/>
          </a:solidFill>
          <a:ln>
            <a:noFill/>
          </a:ln>
          <a:effectLst/>
        </p:spPr>
        <p:txBody>
          <a:bodyPr wrap="none" anchor="ctr"/>
          <a:lstStyle/>
          <a:p>
            <a:endParaRPr lang="de-DE">
              <a:solidFill>
                <a:srgbClr val="FFFFFF"/>
              </a:solidFill>
            </a:endParaRPr>
          </a:p>
        </p:txBody>
      </p:sp>
      <p:sp>
        <p:nvSpPr>
          <p:cNvPr id="48" name="Oval 20"/>
          <p:cNvSpPr>
            <a:spLocks noChangeAspect="1" noChangeArrowheads="1"/>
          </p:cNvSpPr>
          <p:nvPr/>
        </p:nvSpPr>
        <p:spPr bwMode="auto">
          <a:xfrm rot="21010148">
            <a:off x="7683241" y="1743708"/>
            <a:ext cx="1152446" cy="688078"/>
          </a:xfrm>
          <a:prstGeom prst="ellipse">
            <a:avLst/>
          </a:prstGeom>
          <a:solidFill>
            <a:srgbClr val="0000FF"/>
          </a:solidFill>
          <a:ln>
            <a:noFill/>
          </a:ln>
          <a:effectLst/>
        </p:spPr>
        <p:txBody>
          <a:bodyPr wrap="none" anchor="ctr"/>
          <a:lstStyle/>
          <a:p>
            <a:endParaRPr lang="de-DE">
              <a:solidFill>
                <a:srgbClr val="FFFFFF"/>
              </a:solidFill>
            </a:endParaRPr>
          </a:p>
        </p:txBody>
      </p:sp>
      <p:sp>
        <p:nvSpPr>
          <p:cNvPr id="65" name="Oval 20"/>
          <p:cNvSpPr>
            <a:spLocks noChangeAspect="1" noChangeArrowheads="1"/>
          </p:cNvSpPr>
          <p:nvPr/>
        </p:nvSpPr>
        <p:spPr bwMode="auto">
          <a:xfrm rot="20943244">
            <a:off x="2517042" y="2830166"/>
            <a:ext cx="551778" cy="329444"/>
          </a:xfrm>
          <a:prstGeom prst="ellipse">
            <a:avLst/>
          </a:prstGeom>
          <a:solidFill>
            <a:srgbClr val="0000FF"/>
          </a:solidFill>
          <a:ln>
            <a:noFill/>
          </a:ln>
          <a:effectLst/>
        </p:spPr>
        <p:txBody>
          <a:bodyPr wrap="none" anchor="ctr"/>
          <a:lstStyle/>
          <a:p>
            <a:endParaRPr lang="de-DE">
              <a:solidFill>
                <a:srgbClr val="FFFFFF"/>
              </a:solidFill>
            </a:endParaRPr>
          </a:p>
        </p:txBody>
      </p:sp>
      <p:sp>
        <p:nvSpPr>
          <p:cNvPr id="66" name="Oval 65"/>
          <p:cNvSpPr>
            <a:spLocks noChangeAspect="1" noChangeArrowheads="1"/>
          </p:cNvSpPr>
          <p:nvPr/>
        </p:nvSpPr>
        <p:spPr bwMode="auto">
          <a:xfrm rot="20943244">
            <a:off x="6126615" y="2246514"/>
            <a:ext cx="551778" cy="329444"/>
          </a:xfrm>
          <a:prstGeom prst="ellipse">
            <a:avLst/>
          </a:prstGeom>
          <a:solidFill>
            <a:srgbClr val="0000FF"/>
          </a:solidFill>
          <a:ln>
            <a:noFill/>
          </a:ln>
          <a:effectLst/>
        </p:spPr>
        <p:txBody>
          <a:bodyPr wrap="none" anchor="ctr"/>
          <a:lstStyle/>
          <a:p>
            <a:endParaRPr lang="de-DE">
              <a:solidFill>
                <a:srgbClr val="FFFFFF"/>
              </a:solidFill>
            </a:endParaRPr>
          </a:p>
        </p:txBody>
      </p:sp>
      <p:sp>
        <p:nvSpPr>
          <p:cNvPr id="67" name="Line 10"/>
          <p:cNvSpPr>
            <a:spLocks noChangeShapeType="1"/>
          </p:cNvSpPr>
          <p:nvPr/>
        </p:nvSpPr>
        <p:spPr bwMode="auto">
          <a:xfrm rot="20422459" flipH="1" flipV="1">
            <a:off x="136033" y="1921108"/>
            <a:ext cx="8839863" cy="1603568"/>
          </a:xfrm>
          <a:prstGeom prst="line">
            <a:avLst/>
          </a:prstGeom>
          <a:noFill/>
          <a:ln w="12700">
            <a:solidFill>
              <a:srgbClr val="000099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 eaLnBrk="1" hangingPunct="1"/>
            <a:endParaRPr lang="de-DE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68" name="Line 11"/>
          <p:cNvSpPr>
            <a:spLocks noChangeAspect="1" noChangeShapeType="1"/>
          </p:cNvSpPr>
          <p:nvPr/>
        </p:nvSpPr>
        <p:spPr bwMode="auto">
          <a:xfrm rot="1254081" flipV="1">
            <a:off x="161586" y="1822907"/>
            <a:ext cx="8801972" cy="179997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 eaLnBrk="1" hangingPunct="1"/>
            <a:endParaRPr lang="de-DE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3597210" y="1284241"/>
            <a:ext cx="1998991" cy="2829090"/>
          </a:xfrm>
          <a:prstGeom prst="rect">
            <a:avLst/>
          </a:prstGeom>
          <a:noFill/>
          <a:ln w="12700">
            <a:solidFill>
              <a:srgbClr val="000099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rtlCol="0" anchor="ctr"/>
          <a:lstStyle/>
          <a:p>
            <a:endParaRPr lang="en-GB">
              <a:solidFill>
                <a:srgbClr val="FFFFFF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234462" y="4255479"/>
            <a:ext cx="8651506" cy="11723"/>
          </a:xfrm>
          <a:prstGeom prst="straightConnector1">
            <a:avLst/>
          </a:prstGeom>
          <a:ln w="15875">
            <a:solidFill>
              <a:schemeClr val="accent4">
                <a:lumMod val="10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Box 9"/>
          <p:cNvSpPr txBox="1">
            <a:spLocks noChangeArrowheads="1"/>
          </p:cNvSpPr>
          <p:nvPr/>
        </p:nvSpPr>
        <p:spPr bwMode="auto">
          <a:xfrm>
            <a:off x="5888086" y="4084935"/>
            <a:ext cx="983790" cy="307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kern="0" dirty="0">
                <a:solidFill>
                  <a:srgbClr val="DADADA">
                    <a:lumMod val="10000"/>
                  </a:srgbClr>
                </a:solidFill>
                <a:latin typeface="Arial" pitchFamily="34" charset="0"/>
              </a:rPr>
              <a:t>~ 80m</a:t>
            </a:r>
          </a:p>
        </p:txBody>
      </p:sp>
      <p:sp>
        <p:nvSpPr>
          <p:cNvPr id="25" name="Rectangle 24"/>
          <p:cNvSpPr/>
          <p:nvPr/>
        </p:nvSpPr>
        <p:spPr bwMode="auto">
          <a:xfrm>
            <a:off x="2093029" y="1463611"/>
            <a:ext cx="1236776" cy="330520"/>
          </a:xfrm>
          <a:prstGeom prst="rect">
            <a:avLst/>
          </a:prstGeom>
          <a:noFill/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Parasitic crossing</a:t>
            </a:r>
            <a:endParaRPr lang="de-DE" sz="1400" kern="0" dirty="0" smtClean="0">
              <a:solidFill>
                <a:srgbClr val="0000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 bwMode="auto">
          <a:xfrm>
            <a:off x="5725867" y="1473965"/>
            <a:ext cx="1236776" cy="330520"/>
          </a:xfrm>
          <a:prstGeom prst="rect">
            <a:avLst/>
          </a:prstGeom>
          <a:noFill/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Parasitic crossing</a:t>
            </a:r>
            <a:endParaRPr lang="de-DE" sz="1400" kern="0" dirty="0" smtClean="0">
              <a:solidFill>
                <a:srgbClr val="0000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3195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6387" name="Picture 3" descr="Aerial"/>
          <p:cNvPicPr>
            <a:picLocks noGrp="1" noChangeAspect="1" noChangeArrowheads="1"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56388" name="Text Box 4"/>
          <p:cNvSpPr txBox="1">
            <a:spLocks noChangeArrowheads="1"/>
          </p:cNvSpPr>
          <p:nvPr/>
        </p:nvSpPr>
        <p:spPr bwMode="auto">
          <a:xfrm>
            <a:off x="2" y="2"/>
            <a:ext cx="2060575" cy="1477323"/>
          </a:xfrm>
          <a:prstGeom prst="rect">
            <a:avLst/>
          </a:prstGeom>
          <a:solidFill>
            <a:srgbClr val="FFFF99">
              <a:alpha val="5700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>
            <a:spAutoFit/>
          </a:bodyPr>
          <a:lstStyle>
            <a:lvl1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18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LHC pp and ions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7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TeV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/c – up to now 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6.5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TeV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/c </a:t>
            </a:r>
            <a:endParaRPr lang="en-US" sz="1800" dirty="0">
              <a:solidFill>
                <a:schemeClr val="bg1">
                  <a:lumMod val="50000"/>
                </a:schemeClr>
              </a:solidFill>
              <a:latin typeface="Arial" charset="0"/>
            </a:endParaRP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26.8 km Circumference</a:t>
            </a:r>
          </a:p>
        </p:txBody>
      </p:sp>
      <p:sp>
        <p:nvSpPr>
          <p:cNvPr id="656389" name="Text Box 5"/>
          <p:cNvSpPr txBox="1">
            <a:spLocks noChangeArrowheads="1"/>
          </p:cNvSpPr>
          <p:nvPr/>
        </p:nvSpPr>
        <p:spPr bwMode="auto">
          <a:xfrm>
            <a:off x="1736727" y="5976940"/>
            <a:ext cx="45116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>
            <a:spAutoFit/>
          </a:bodyPr>
          <a:lstStyle>
            <a:lvl1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GB" sz="1200" dirty="0">
              <a:solidFill>
                <a:srgbClr val="2A004E"/>
              </a:solidFill>
              <a:latin typeface="Arial" charset="0"/>
            </a:endParaRPr>
          </a:p>
        </p:txBody>
      </p:sp>
      <p:sp>
        <p:nvSpPr>
          <p:cNvPr id="656390" name="AutoShape 6"/>
          <p:cNvSpPr>
            <a:spLocks noChangeArrowheads="1"/>
          </p:cNvSpPr>
          <p:nvPr/>
        </p:nvSpPr>
        <p:spPr bwMode="auto">
          <a:xfrm>
            <a:off x="4724400" y="5943602"/>
            <a:ext cx="2116138" cy="339725"/>
          </a:xfrm>
          <a:prstGeom prst="roundRect">
            <a:avLst>
              <a:gd name="adj" fmla="val 444"/>
            </a:avLst>
          </a:prstGeom>
          <a:solidFill>
            <a:srgbClr val="FFFF66">
              <a:alpha val="69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841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160" tIns="46080" rIns="92160" bIns="46080"/>
          <a:lstStyle/>
          <a:p>
            <a:pPr defTabSz="457200">
              <a:lnSpc>
                <a:spcPct val="96000"/>
              </a:lnSpc>
              <a:buClr>
                <a:srgbClr val="000000"/>
              </a:buClr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GB" sz="1600" dirty="0">
                <a:solidFill>
                  <a:srgbClr val="FF0000"/>
                </a:solidFill>
                <a:latin typeface="Luxi Sans" pitchFamily="32" charset="0"/>
              </a:rPr>
              <a:t> CERN Main Site  </a:t>
            </a:r>
          </a:p>
        </p:txBody>
      </p:sp>
      <p:sp>
        <p:nvSpPr>
          <p:cNvPr id="656391" name="Text Box 7"/>
          <p:cNvSpPr txBox="1">
            <a:spLocks noChangeArrowheads="1"/>
          </p:cNvSpPr>
          <p:nvPr/>
        </p:nvSpPr>
        <p:spPr bwMode="auto">
          <a:xfrm>
            <a:off x="7232650" y="927102"/>
            <a:ext cx="801688" cy="263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6720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 algn="l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GB" sz="2000" dirty="0">
                <a:solidFill>
                  <a:srgbClr val="FFFF99"/>
                </a:solidFill>
                <a:latin typeface="Luxi Sans" pitchFamily="32" charset="0"/>
              </a:rPr>
              <a:t>Switzerland</a:t>
            </a:r>
          </a:p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GB" sz="2000" dirty="0">
                <a:solidFill>
                  <a:srgbClr val="FFFF99"/>
                </a:solidFill>
                <a:latin typeface="Luxi Sans" pitchFamily="32" charset="0"/>
              </a:rPr>
              <a:t>Lake Geneva</a:t>
            </a:r>
          </a:p>
        </p:txBody>
      </p:sp>
      <p:sp>
        <p:nvSpPr>
          <p:cNvPr id="656392" name="Text Box 8"/>
          <p:cNvSpPr txBox="1">
            <a:spLocks noChangeArrowheads="1"/>
          </p:cNvSpPr>
          <p:nvPr/>
        </p:nvSpPr>
        <p:spPr bwMode="auto">
          <a:xfrm>
            <a:off x="457202" y="6019802"/>
            <a:ext cx="1038225" cy="263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6720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 algn="l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GB" sz="2000" b="1" dirty="0">
                <a:solidFill>
                  <a:srgbClr val="FFFF99"/>
                </a:solidFill>
                <a:latin typeface="Luxi Sans" pitchFamily="32" charset="0"/>
              </a:rPr>
              <a:t>France</a:t>
            </a:r>
          </a:p>
        </p:txBody>
      </p:sp>
      <p:sp>
        <p:nvSpPr>
          <p:cNvPr id="656393" name="Text Box 9"/>
          <p:cNvSpPr txBox="1">
            <a:spLocks noChangeArrowheads="1"/>
          </p:cNvSpPr>
          <p:nvPr/>
        </p:nvSpPr>
        <p:spPr bwMode="auto">
          <a:xfrm>
            <a:off x="2771777" y="1268415"/>
            <a:ext cx="2511425" cy="573087"/>
          </a:xfrm>
          <a:prstGeom prst="rect">
            <a:avLst/>
          </a:prstGeom>
          <a:solidFill>
            <a:srgbClr val="FFFF99">
              <a:alpha val="75999"/>
            </a:srgbClr>
          </a:solidFill>
          <a:ln w="1841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" tIns="9000" rIns="9000" bIns="9000"/>
          <a:lstStyle>
            <a:lvl1pPr algn="l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GB" sz="2000" dirty="0">
                <a:solidFill>
                  <a:srgbClr val="0000FF"/>
                </a:solidFill>
                <a:latin typeface="Luxi Sans" pitchFamily="32" charset="0"/>
              </a:rPr>
              <a:t> </a:t>
            </a:r>
            <a:r>
              <a:rPr lang="en-GB" sz="2000" dirty="0">
                <a:solidFill>
                  <a:srgbClr val="FF0000"/>
                </a:solidFill>
                <a:latin typeface="Luxi Sans" pitchFamily="32" charset="0"/>
              </a:rPr>
              <a:t>LHC Accelerator </a:t>
            </a:r>
          </a:p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GB" sz="1400" dirty="0">
                <a:solidFill>
                  <a:srgbClr val="FF0000"/>
                </a:solidFill>
                <a:latin typeface="Luxi Sans" pitchFamily="32" charset="0"/>
              </a:rPr>
              <a:t>  (100 m down) </a:t>
            </a:r>
          </a:p>
        </p:txBody>
      </p:sp>
      <p:sp>
        <p:nvSpPr>
          <p:cNvPr id="656394" name="AutoShape 10"/>
          <p:cNvSpPr>
            <a:spLocks noChangeArrowheads="1"/>
          </p:cNvSpPr>
          <p:nvPr/>
        </p:nvSpPr>
        <p:spPr bwMode="auto">
          <a:xfrm>
            <a:off x="4876800" y="4343402"/>
            <a:ext cx="1519238" cy="504825"/>
          </a:xfrm>
          <a:prstGeom prst="roundRect">
            <a:avLst>
              <a:gd name="adj" fmla="val 639"/>
            </a:avLst>
          </a:prstGeom>
          <a:solidFill>
            <a:srgbClr val="FFFF99">
              <a:alpha val="70000"/>
            </a:srgbClr>
          </a:solidFill>
          <a:ln w="1841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160" tIns="46080" rIns="92160" bIns="46080"/>
          <a:lstStyle/>
          <a:p>
            <a:pPr defTabSz="457200">
              <a:lnSpc>
                <a:spcPct val="96000"/>
              </a:lnSpc>
              <a:buClr>
                <a:srgbClr val="000000"/>
              </a:buClr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GB" sz="1400" dirty="0">
                <a:solidFill>
                  <a:srgbClr val="FF0000"/>
                </a:solidFill>
                <a:latin typeface="Luxi Sans" pitchFamily="32" charset="0"/>
              </a:rPr>
              <a:t> SPS Accelerator </a:t>
            </a:r>
          </a:p>
        </p:txBody>
      </p:sp>
      <p:sp>
        <p:nvSpPr>
          <p:cNvPr id="656395" name="AutoShape 11"/>
          <p:cNvSpPr>
            <a:spLocks noChangeArrowheads="1"/>
          </p:cNvSpPr>
          <p:nvPr/>
        </p:nvSpPr>
        <p:spPr bwMode="auto">
          <a:xfrm>
            <a:off x="2971802" y="3429000"/>
            <a:ext cx="1317625" cy="503238"/>
          </a:xfrm>
          <a:prstGeom prst="roundRect">
            <a:avLst>
              <a:gd name="adj" fmla="val 593"/>
            </a:avLst>
          </a:prstGeom>
          <a:solidFill>
            <a:srgbClr val="FFFF99">
              <a:alpha val="70000"/>
            </a:srgbClr>
          </a:solidFill>
          <a:ln w="1841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160" tIns="46080" rIns="92160" bIns="46080"/>
          <a:lstStyle/>
          <a:p>
            <a:pPr defTabSz="457200">
              <a:lnSpc>
                <a:spcPct val="94000"/>
              </a:lnSpc>
              <a:buClr>
                <a:srgbClr val="000000"/>
              </a:buClr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rgbClr val="FF0000"/>
                </a:solidFill>
                <a:latin typeface="Luxi Sans" pitchFamily="32" charset="0"/>
              </a:rPr>
              <a:t>CERN-Prevessin</a:t>
            </a:r>
          </a:p>
        </p:txBody>
      </p:sp>
      <p:sp>
        <p:nvSpPr>
          <p:cNvPr id="656396" name="Freeform 12"/>
          <p:cNvSpPr>
            <a:spLocks/>
          </p:cNvSpPr>
          <p:nvPr/>
        </p:nvSpPr>
        <p:spPr bwMode="auto">
          <a:xfrm>
            <a:off x="4432302" y="5216525"/>
            <a:ext cx="2525713" cy="628650"/>
          </a:xfrm>
          <a:custGeom>
            <a:avLst/>
            <a:gdLst>
              <a:gd name="T0" fmla="*/ 232 w 1591"/>
              <a:gd name="T1" fmla="*/ 177 h 396"/>
              <a:gd name="T2" fmla="*/ 1240 w 1591"/>
              <a:gd name="T3" fmla="*/ 40 h 396"/>
              <a:gd name="T4" fmla="*/ 1514 w 1591"/>
              <a:gd name="T5" fmla="*/ 0 h 396"/>
              <a:gd name="T6" fmla="*/ 1540 w 1591"/>
              <a:gd name="T7" fmla="*/ 79 h 396"/>
              <a:gd name="T8" fmla="*/ 1566 w 1591"/>
              <a:gd name="T9" fmla="*/ 189 h 396"/>
              <a:gd name="T10" fmla="*/ 1588 w 1591"/>
              <a:gd name="T11" fmla="*/ 256 h 396"/>
              <a:gd name="T12" fmla="*/ 1456 w 1591"/>
              <a:gd name="T13" fmla="*/ 300 h 396"/>
              <a:gd name="T14" fmla="*/ 1391 w 1591"/>
              <a:gd name="T15" fmla="*/ 338 h 396"/>
              <a:gd name="T16" fmla="*/ 1310 w 1591"/>
              <a:gd name="T17" fmla="*/ 384 h 396"/>
              <a:gd name="T18" fmla="*/ 1209 w 1591"/>
              <a:gd name="T19" fmla="*/ 376 h 396"/>
              <a:gd name="T20" fmla="*/ 837 w 1591"/>
              <a:gd name="T21" fmla="*/ 379 h 396"/>
              <a:gd name="T22" fmla="*/ 770 w 1591"/>
              <a:gd name="T23" fmla="*/ 328 h 396"/>
              <a:gd name="T24" fmla="*/ 247 w 1591"/>
              <a:gd name="T25" fmla="*/ 310 h 396"/>
              <a:gd name="T26" fmla="*/ 47 w 1591"/>
              <a:gd name="T27" fmla="*/ 299 h 396"/>
              <a:gd name="T28" fmla="*/ 38 w 1591"/>
              <a:gd name="T29" fmla="*/ 230 h 396"/>
              <a:gd name="T30" fmla="*/ 232 w 1591"/>
              <a:gd name="T31" fmla="*/ 177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591" h="396">
                <a:moveTo>
                  <a:pt x="232" y="177"/>
                </a:moveTo>
                <a:cubicBezTo>
                  <a:pt x="437" y="152"/>
                  <a:pt x="1042" y="72"/>
                  <a:pt x="1240" y="40"/>
                </a:cubicBezTo>
                <a:cubicBezTo>
                  <a:pt x="1262" y="6"/>
                  <a:pt x="1478" y="24"/>
                  <a:pt x="1514" y="0"/>
                </a:cubicBezTo>
                <a:cubicBezTo>
                  <a:pt x="1548" y="12"/>
                  <a:pt x="1532" y="47"/>
                  <a:pt x="1540" y="79"/>
                </a:cubicBezTo>
                <a:cubicBezTo>
                  <a:pt x="1544" y="126"/>
                  <a:pt x="1544" y="145"/>
                  <a:pt x="1566" y="189"/>
                </a:cubicBezTo>
                <a:cubicBezTo>
                  <a:pt x="1591" y="238"/>
                  <a:pt x="1572" y="210"/>
                  <a:pt x="1588" y="256"/>
                </a:cubicBezTo>
                <a:cubicBezTo>
                  <a:pt x="1583" y="309"/>
                  <a:pt x="1478" y="256"/>
                  <a:pt x="1456" y="300"/>
                </a:cubicBezTo>
                <a:cubicBezTo>
                  <a:pt x="1450" y="311"/>
                  <a:pt x="1400" y="330"/>
                  <a:pt x="1391" y="338"/>
                </a:cubicBezTo>
                <a:cubicBezTo>
                  <a:pt x="1370" y="356"/>
                  <a:pt x="1348" y="369"/>
                  <a:pt x="1310" y="384"/>
                </a:cubicBezTo>
                <a:cubicBezTo>
                  <a:pt x="1257" y="382"/>
                  <a:pt x="1258" y="396"/>
                  <a:pt x="1209" y="376"/>
                </a:cubicBezTo>
                <a:cubicBezTo>
                  <a:pt x="1185" y="366"/>
                  <a:pt x="864" y="381"/>
                  <a:pt x="837" y="379"/>
                </a:cubicBezTo>
                <a:cubicBezTo>
                  <a:pt x="767" y="374"/>
                  <a:pt x="841" y="330"/>
                  <a:pt x="770" y="328"/>
                </a:cubicBezTo>
                <a:cubicBezTo>
                  <a:pt x="485" y="306"/>
                  <a:pt x="682" y="317"/>
                  <a:pt x="247" y="310"/>
                </a:cubicBezTo>
                <a:cubicBezTo>
                  <a:pt x="181" y="304"/>
                  <a:pt x="113" y="312"/>
                  <a:pt x="47" y="299"/>
                </a:cubicBezTo>
                <a:cubicBezTo>
                  <a:pt x="0" y="284"/>
                  <a:pt x="44" y="248"/>
                  <a:pt x="38" y="230"/>
                </a:cubicBezTo>
                <a:cubicBezTo>
                  <a:pt x="58" y="208"/>
                  <a:pt x="32" y="209"/>
                  <a:pt x="232" y="177"/>
                </a:cubicBezTo>
                <a:close/>
              </a:path>
            </a:pathLst>
          </a:custGeom>
          <a:noFill/>
          <a:ln w="9525">
            <a:solidFill>
              <a:srgbClr val="FFFF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dirty="0">
              <a:solidFill>
                <a:srgbClr val="FFFFFF"/>
              </a:solidFill>
            </a:endParaRPr>
          </a:p>
        </p:txBody>
      </p:sp>
      <p:grpSp>
        <p:nvGrpSpPr>
          <p:cNvPr id="656399" name="Group 15"/>
          <p:cNvGrpSpPr>
            <a:grpSpLocks/>
          </p:cNvGrpSpPr>
          <p:nvPr/>
        </p:nvGrpSpPr>
        <p:grpSpPr bwMode="auto">
          <a:xfrm>
            <a:off x="3100393" y="2111375"/>
            <a:ext cx="1611314" cy="922338"/>
            <a:chOff x="3150" y="240"/>
            <a:chExt cx="1015" cy="581"/>
          </a:xfrm>
        </p:grpSpPr>
        <p:sp>
          <p:nvSpPr>
            <p:cNvPr id="656400" name="Text Box 16"/>
            <p:cNvSpPr txBox="1">
              <a:spLocks noChangeArrowheads="1"/>
            </p:cNvSpPr>
            <p:nvPr/>
          </p:nvSpPr>
          <p:spPr bwMode="auto">
            <a:xfrm>
              <a:off x="3150" y="569"/>
              <a:ext cx="1015" cy="252"/>
            </a:xfrm>
            <a:prstGeom prst="rect">
              <a:avLst/>
            </a:prstGeom>
            <a:solidFill>
              <a:srgbClr val="008000"/>
            </a:solidFill>
            <a:ln w="12700">
              <a:solidFill>
                <a:srgbClr val="FFFF00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sz="2000" b="1" dirty="0">
                  <a:solidFill>
                    <a:srgbClr val="FFFF00"/>
                  </a:solidFill>
                  <a:latin typeface="Arial" charset="0"/>
                </a:rPr>
                <a:t>CMS, </a:t>
              </a:r>
              <a:r>
                <a:rPr lang="en-GB" sz="1600" b="1" dirty="0">
                  <a:solidFill>
                    <a:srgbClr val="FFFF00"/>
                  </a:solidFill>
                  <a:latin typeface="Arial" charset="0"/>
                </a:rPr>
                <a:t>TOTEM</a:t>
              </a:r>
            </a:p>
          </p:txBody>
        </p:sp>
        <p:sp>
          <p:nvSpPr>
            <p:cNvPr id="656401" name="Line 17"/>
            <p:cNvSpPr>
              <a:spLocks noChangeShapeType="1"/>
            </p:cNvSpPr>
            <p:nvPr/>
          </p:nvSpPr>
          <p:spPr bwMode="auto">
            <a:xfrm flipH="1" flipV="1">
              <a:off x="3600" y="240"/>
              <a:ext cx="48" cy="336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none" w="sm" len="sm"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656402" name="Group 18"/>
          <p:cNvGrpSpPr>
            <a:grpSpLocks/>
          </p:cNvGrpSpPr>
          <p:nvPr/>
        </p:nvGrpSpPr>
        <p:grpSpPr bwMode="auto">
          <a:xfrm>
            <a:off x="2479675" y="4186238"/>
            <a:ext cx="960438" cy="990600"/>
            <a:chOff x="3675" y="3264"/>
            <a:chExt cx="605" cy="624"/>
          </a:xfrm>
        </p:grpSpPr>
        <p:sp>
          <p:nvSpPr>
            <p:cNvPr id="656403" name="Text Box 19"/>
            <p:cNvSpPr txBox="1">
              <a:spLocks noChangeArrowheads="1"/>
            </p:cNvSpPr>
            <p:nvPr/>
          </p:nvSpPr>
          <p:spPr bwMode="auto">
            <a:xfrm>
              <a:off x="3675" y="3264"/>
              <a:ext cx="605" cy="258"/>
            </a:xfrm>
            <a:prstGeom prst="rect">
              <a:avLst/>
            </a:prstGeom>
            <a:solidFill>
              <a:srgbClr val="008000"/>
            </a:solidFill>
            <a:ln w="12700">
              <a:solidFill>
                <a:schemeClr val="hlink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sz="2000" b="1" dirty="0">
                  <a:solidFill>
                    <a:srgbClr val="FFFF00"/>
                  </a:solidFill>
                  <a:latin typeface="Arial" charset="0"/>
                </a:rPr>
                <a:t>ALICE</a:t>
              </a:r>
            </a:p>
          </p:txBody>
        </p:sp>
        <p:sp>
          <p:nvSpPr>
            <p:cNvPr id="656404" name="Line 20"/>
            <p:cNvSpPr>
              <a:spLocks noChangeShapeType="1"/>
            </p:cNvSpPr>
            <p:nvPr/>
          </p:nvSpPr>
          <p:spPr bwMode="auto">
            <a:xfrm flipH="1">
              <a:off x="3679" y="3552"/>
              <a:ext cx="240" cy="336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 type="none" w="sm" len="sm"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656405" name="Group 21"/>
          <p:cNvGrpSpPr>
            <a:grpSpLocks/>
          </p:cNvGrpSpPr>
          <p:nvPr/>
        </p:nvGrpSpPr>
        <p:grpSpPr bwMode="auto">
          <a:xfrm>
            <a:off x="7523163" y="2482852"/>
            <a:ext cx="876300" cy="1185863"/>
            <a:chOff x="4649" y="2592"/>
            <a:chExt cx="552" cy="747"/>
          </a:xfrm>
        </p:grpSpPr>
        <p:sp>
          <p:nvSpPr>
            <p:cNvPr id="656406" name="Text Box 22"/>
            <p:cNvSpPr txBox="1">
              <a:spLocks noChangeArrowheads="1"/>
            </p:cNvSpPr>
            <p:nvPr/>
          </p:nvSpPr>
          <p:spPr bwMode="auto">
            <a:xfrm>
              <a:off x="4649" y="2592"/>
              <a:ext cx="552" cy="259"/>
            </a:xfrm>
            <a:prstGeom prst="rect">
              <a:avLst/>
            </a:prstGeom>
            <a:solidFill>
              <a:srgbClr val="008000"/>
            </a:solidFill>
            <a:ln w="12700">
              <a:solidFill>
                <a:schemeClr val="hlink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sz="2000" b="1" dirty="0">
                  <a:solidFill>
                    <a:srgbClr val="FFFF00"/>
                  </a:solidFill>
                  <a:latin typeface="Arial" charset="0"/>
                </a:rPr>
                <a:t>LHCb</a:t>
              </a:r>
            </a:p>
          </p:txBody>
        </p:sp>
        <p:sp>
          <p:nvSpPr>
            <p:cNvPr id="656407" name="Line 23"/>
            <p:cNvSpPr>
              <a:spLocks noChangeShapeType="1"/>
            </p:cNvSpPr>
            <p:nvPr/>
          </p:nvSpPr>
          <p:spPr bwMode="auto">
            <a:xfrm>
              <a:off x="4903" y="2937"/>
              <a:ext cx="64" cy="402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 type="none" w="sm" len="sm"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656409" name="Group 25"/>
          <p:cNvGrpSpPr>
            <a:grpSpLocks/>
          </p:cNvGrpSpPr>
          <p:nvPr/>
        </p:nvGrpSpPr>
        <p:grpSpPr bwMode="auto">
          <a:xfrm>
            <a:off x="6227763" y="4978402"/>
            <a:ext cx="1560512" cy="409575"/>
            <a:chOff x="3923" y="3136"/>
            <a:chExt cx="983" cy="258"/>
          </a:xfrm>
        </p:grpSpPr>
        <p:sp>
          <p:nvSpPr>
            <p:cNvPr id="656398" name="Text Box 14"/>
            <p:cNvSpPr txBox="1">
              <a:spLocks noChangeArrowheads="1"/>
            </p:cNvSpPr>
            <p:nvPr/>
          </p:nvSpPr>
          <p:spPr bwMode="auto">
            <a:xfrm>
              <a:off x="4247" y="3136"/>
              <a:ext cx="659" cy="258"/>
            </a:xfrm>
            <a:prstGeom prst="rect">
              <a:avLst/>
            </a:prstGeom>
            <a:solidFill>
              <a:srgbClr val="008000"/>
            </a:solidFill>
            <a:ln w="12700">
              <a:solidFill>
                <a:schemeClr val="hlink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sz="2000" b="1" dirty="0">
                  <a:solidFill>
                    <a:srgbClr val="FFFF00"/>
                  </a:solidFill>
                  <a:latin typeface="Arial" charset="0"/>
                </a:rPr>
                <a:t>ATLAS</a:t>
              </a:r>
            </a:p>
          </p:txBody>
        </p:sp>
        <p:sp>
          <p:nvSpPr>
            <p:cNvPr id="656408" name="Line 24"/>
            <p:cNvSpPr>
              <a:spLocks noChangeShapeType="1"/>
            </p:cNvSpPr>
            <p:nvPr/>
          </p:nvSpPr>
          <p:spPr bwMode="auto">
            <a:xfrm flipH="1" flipV="1">
              <a:off x="3923" y="3214"/>
              <a:ext cx="313" cy="35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 type="none" w="sm" len="sm"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 dirty="0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31143602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56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56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656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656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656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56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656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491" name="Rectangle 1027"/>
          <p:cNvSpPr>
            <a:spLocks noChangeArrowheads="1"/>
          </p:cNvSpPr>
          <p:nvPr/>
        </p:nvSpPr>
        <p:spPr bwMode="auto">
          <a:xfrm>
            <a:off x="990600" y="114300"/>
            <a:ext cx="7772400" cy="80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b"/>
          <a:lstStyle/>
          <a:p>
            <a:pPr algn="l"/>
            <a:r>
              <a:rPr lang="en-GB" sz="2800" b="1">
                <a:solidFill>
                  <a:srgbClr val="FFFF00"/>
                </a:solidFill>
                <a:latin typeface="Arial" pitchFamily="34" charset="0"/>
              </a:rPr>
              <a:t> </a:t>
            </a:r>
          </a:p>
        </p:txBody>
      </p:sp>
      <p:sp>
        <p:nvSpPr>
          <p:cNvPr id="319492" name="Rectangle 1028"/>
          <p:cNvSpPr>
            <a:spLocks noChangeArrowheads="1"/>
          </p:cNvSpPr>
          <p:nvPr/>
        </p:nvSpPr>
        <p:spPr bwMode="auto">
          <a:xfrm>
            <a:off x="2" y="5228706"/>
            <a:ext cx="9143999" cy="1284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75000"/>
              <a:buFont typeface="Monotype Sorts" pitchFamily="2" charset="2"/>
              <a:buChar char="u"/>
            </a:pPr>
            <a:r>
              <a:rPr lang="en-US" sz="2000" dirty="0">
                <a:solidFill>
                  <a:srgbClr val="000066"/>
                </a:solidFill>
                <a:latin typeface="Arial" pitchFamily="34" charset="0"/>
              </a:rPr>
              <a:t>The 2 LHC beams are brought together to collide in a ‘common’ region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75000"/>
              <a:buFont typeface="Monotype Sorts" pitchFamily="2" charset="2"/>
              <a:buChar char="u"/>
            </a:pPr>
            <a:r>
              <a:rPr lang="en-US" sz="2000" dirty="0">
                <a:solidFill>
                  <a:srgbClr val="000066"/>
                </a:solidFill>
                <a:latin typeface="Arial" pitchFamily="34" charset="0"/>
              </a:rPr>
              <a:t>Over ~260 m the beams circulate in one vacuum chamber with ‘parasitic’ encounters (when the spacing between bunches is small enough)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75000"/>
              <a:buFont typeface="Monotype Sorts" pitchFamily="2" charset="2"/>
              <a:buChar char="u"/>
            </a:pPr>
            <a:r>
              <a:rPr lang="en-GB" sz="2000" dirty="0">
                <a:solidFill>
                  <a:srgbClr val="000066"/>
                </a:solidFill>
                <a:latin typeface="Arial" pitchFamily="34" charset="0"/>
              </a:rPr>
              <a:t>Total crossing angle of about 300 </a:t>
            </a:r>
            <a:r>
              <a:rPr lang="en-GB" sz="2000" dirty="0">
                <a:solidFill>
                  <a:srgbClr val="000066"/>
                </a:solidFill>
                <a:latin typeface="Symbol" pitchFamily="18" charset="2"/>
              </a:rPr>
              <a:t>m</a:t>
            </a:r>
            <a:r>
              <a:rPr lang="en-GB" sz="2000" dirty="0">
                <a:solidFill>
                  <a:srgbClr val="000066"/>
                </a:solidFill>
                <a:latin typeface="Arial" pitchFamily="34" charset="0"/>
              </a:rPr>
              <a:t>rad</a:t>
            </a:r>
          </a:p>
        </p:txBody>
      </p:sp>
      <p:sp>
        <p:nvSpPr>
          <p:cNvPr id="319494" name="Rectangle 1030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GB" dirty="0"/>
              <a:t>Experimental long straight sections</a:t>
            </a:r>
          </a:p>
        </p:txBody>
      </p:sp>
      <p:graphicFrame>
        <p:nvGraphicFramePr>
          <p:cNvPr id="319495" name="Object 1031"/>
          <p:cNvGraphicFramePr>
            <a:graphicFrameLocks noChangeAspect="1"/>
          </p:cNvGraphicFramePr>
          <p:nvPr/>
        </p:nvGraphicFramePr>
        <p:xfrm>
          <a:off x="152400" y="966788"/>
          <a:ext cx="8991600" cy="419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6001" name="Designer Drawing" r:id="rId4" imgW="17645400" imgH="6846480" progId="Designer.Drawing.7">
                  <p:embed/>
                </p:oleObj>
              </mc:Choice>
              <mc:Fallback>
                <p:oleObj name="Designer Drawing" r:id="rId4" imgW="17645400" imgH="6846480" progId="Designer.Drawing.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966788"/>
                        <a:ext cx="8991600" cy="41910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19519" name="Group 1055"/>
          <p:cNvGrpSpPr>
            <a:grpSpLocks/>
          </p:cNvGrpSpPr>
          <p:nvPr/>
        </p:nvGrpSpPr>
        <p:grpSpPr bwMode="auto">
          <a:xfrm>
            <a:off x="441325" y="2189163"/>
            <a:ext cx="8477250" cy="1244600"/>
            <a:chOff x="278" y="1379"/>
            <a:chExt cx="5340" cy="784"/>
          </a:xfrm>
        </p:grpSpPr>
        <p:grpSp>
          <p:nvGrpSpPr>
            <p:cNvPr id="319518" name="Group 1054"/>
            <p:cNvGrpSpPr>
              <a:grpSpLocks/>
            </p:cNvGrpSpPr>
            <p:nvPr/>
          </p:nvGrpSpPr>
          <p:grpSpPr bwMode="auto">
            <a:xfrm>
              <a:off x="278" y="1383"/>
              <a:ext cx="1863" cy="780"/>
              <a:chOff x="278" y="1383"/>
              <a:chExt cx="1863" cy="780"/>
            </a:xfrm>
          </p:grpSpPr>
          <p:sp>
            <p:nvSpPr>
              <p:cNvPr id="319496" name="Line 1032"/>
              <p:cNvSpPr>
                <a:spLocks noChangeShapeType="1"/>
              </p:cNvSpPr>
              <p:nvPr/>
            </p:nvSpPr>
            <p:spPr bwMode="auto">
              <a:xfrm>
                <a:off x="295" y="1383"/>
                <a:ext cx="861" cy="0"/>
              </a:xfrm>
              <a:prstGeom prst="line">
                <a:avLst/>
              </a:prstGeom>
              <a:noFill/>
              <a:ln w="12700">
                <a:solidFill>
                  <a:srgbClr val="0033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319497" name="Line 1033"/>
              <p:cNvSpPr>
                <a:spLocks noChangeShapeType="1"/>
              </p:cNvSpPr>
              <p:nvPr/>
            </p:nvSpPr>
            <p:spPr bwMode="auto">
              <a:xfrm flipV="1">
                <a:off x="295" y="1441"/>
                <a:ext cx="835" cy="3"/>
              </a:xfrm>
              <a:prstGeom prst="line">
                <a:avLst/>
              </a:prstGeom>
              <a:noFill/>
              <a:ln w="12700">
                <a:solidFill>
                  <a:srgbClr val="0033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319498" name="Line 1034"/>
              <p:cNvSpPr>
                <a:spLocks noChangeShapeType="1"/>
              </p:cNvSpPr>
              <p:nvPr/>
            </p:nvSpPr>
            <p:spPr bwMode="auto">
              <a:xfrm>
                <a:off x="1156" y="1383"/>
                <a:ext cx="985" cy="278"/>
              </a:xfrm>
              <a:prstGeom prst="line">
                <a:avLst/>
              </a:prstGeom>
              <a:noFill/>
              <a:ln w="12700">
                <a:solidFill>
                  <a:srgbClr val="0033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319499" name="Line 1035"/>
              <p:cNvSpPr>
                <a:spLocks noChangeShapeType="1"/>
              </p:cNvSpPr>
              <p:nvPr/>
            </p:nvSpPr>
            <p:spPr bwMode="auto">
              <a:xfrm>
                <a:off x="1130" y="1444"/>
                <a:ext cx="843" cy="245"/>
              </a:xfrm>
              <a:prstGeom prst="line">
                <a:avLst/>
              </a:prstGeom>
              <a:noFill/>
              <a:ln w="12700">
                <a:solidFill>
                  <a:srgbClr val="0033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319500" name="Line 1036"/>
              <p:cNvSpPr>
                <a:spLocks noChangeShapeType="1"/>
              </p:cNvSpPr>
              <p:nvPr/>
            </p:nvSpPr>
            <p:spPr bwMode="auto">
              <a:xfrm>
                <a:off x="278" y="2102"/>
                <a:ext cx="861" cy="0"/>
              </a:xfrm>
              <a:prstGeom prst="line">
                <a:avLst/>
              </a:prstGeom>
              <a:noFill/>
              <a:ln w="12700">
                <a:solidFill>
                  <a:srgbClr val="0033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319501" name="Line 1037"/>
              <p:cNvSpPr>
                <a:spLocks noChangeShapeType="1"/>
              </p:cNvSpPr>
              <p:nvPr/>
            </p:nvSpPr>
            <p:spPr bwMode="auto">
              <a:xfrm>
                <a:off x="278" y="2163"/>
                <a:ext cx="851" cy="0"/>
              </a:xfrm>
              <a:prstGeom prst="line">
                <a:avLst/>
              </a:prstGeom>
              <a:noFill/>
              <a:ln w="12700">
                <a:solidFill>
                  <a:srgbClr val="0033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319502" name="Line 1038"/>
              <p:cNvSpPr>
                <a:spLocks noChangeShapeType="1"/>
              </p:cNvSpPr>
              <p:nvPr/>
            </p:nvSpPr>
            <p:spPr bwMode="auto">
              <a:xfrm flipV="1">
                <a:off x="1139" y="1855"/>
                <a:ext cx="833" cy="247"/>
              </a:xfrm>
              <a:prstGeom prst="line">
                <a:avLst/>
              </a:prstGeom>
              <a:noFill/>
              <a:ln w="12700">
                <a:solidFill>
                  <a:srgbClr val="0033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319503" name="Line 1039"/>
              <p:cNvSpPr>
                <a:spLocks noChangeShapeType="1"/>
              </p:cNvSpPr>
              <p:nvPr/>
            </p:nvSpPr>
            <p:spPr bwMode="auto">
              <a:xfrm flipV="1">
                <a:off x="1129" y="1875"/>
                <a:ext cx="1012" cy="288"/>
              </a:xfrm>
              <a:prstGeom prst="line">
                <a:avLst/>
              </a:prstGeom>
              <a:noFill/>
              <a:ln w="12700">
                <a:solidFill>
                  <a:srgbClr val="0033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319505" name="Line 1041"/>
              <p:cNvSpPr>
                <a:spLocks noChangeShapeType="1"/>
              </p:cNvSpPr>
              <p:nvPr/>
            </p:nvSpPr>
            <p:spPr bwMode="auto">
              <a:xfrm>
                <a:off x="1972" y="1689"/>
                <a:ext cx="0" cy="166"/>
              </a:xfrm>
              <a:prstGeom prst="line">
                <a:avLst/>
              </a:prstGeom>
              <a:noFill/>
              <a:ln w="12700">
                <a:solidFill>
                  <a:srgbClr val="0033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</p:grpSp>
        <p:sp>
          <p:nvSpPr>
            <p:cNvPr id="319506" name="Line 1042"/>
            <p:cNvSpPr>
              <a:spLocks noChangeShapeType="1"/>
            </p:cNvSpPr>
            <p:nvPr/>
          </p:nvSpPr>
          <p:spPr bwMode="auto">
            <a:xfrm>
              <a:off x="2141" y="1875"/>
              <a:ext cx="1567" cy="0"/>
            </a:xfrm>
            <a:prstGeom prst="line">
              <a:avLst/>
            </a:prstGeom>
            <a:noFill/>
            <a:ln w="12700">
              <a:solidFill>
                <a:srgbClr val="0033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19507" name="Line 1043"/>
            <p:cNvSpPr>
              <a:spLocks noChangeShapeType="1"/>
            </p:cNvSpPr>
            <p:nvPr/>
          </p:nvSpPr>
          <p:spPr bwMode="auto">
            <a:xfrm>
              <a:off x="2139" y="1660"/>
              <a:ext cx="1598" cy="0"/>
            </a:xfrm>
            <a:prstGeom prst="line">
              <a:avLst/>
            </a:prstGeom>
            <a:noFill/>
            <a:ln w="12700">
              <a:solidFill>
                <a:srgbClr val="0033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19508" name="Line 1044"/>
            <p:cNvSpPr>
              <a:spLocks noChangeShapeType="1"/>
            </p:cNvSpPr>
            <p:nvPr/>
          </p:nvSpPr>
          <p:spPr bwMode="auto">
            <a:xfrm>
              <a:off x="4757" y="1380"/>
              <a:ext cx="861" cy="0"/>
            </a:xfrm>
            <a:prstGeom prst="line">
              <a:avLst/>
            </a:prstGeom>
            <a:noFill/>
            <a:ln w="12700">
              <a:solidFill>
                <a:srgbClr val="0033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19509" name="Line 1045"/>
            <p:cNvSpPr>
              <a:spLocks noChangeShapeType="1"/>
            </p:cNvSpPr>
            <p:nvPr/>
          </p:nvSpPr>
          <p:spPr bwMode="auto">
            <a:xfrm>
              <a:off x="4757" y="1441"/>
              <a:ext cx="851" cy="0"/>
            </a:xfrm>
            <a:prstGeom prst="line">
              <a:avLst/>
            </a:prstGeom>
            <a:noFill/>
            <a:ln w="12700">
              <a:solidFill>
                <a:srgbClr val="0033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19510" name="Line 1046"/>
            <p:cNvSpPr>
              <a:spLocks noChangeShapeType="1"/>
            </p:cNvSpPr>
            <p:nvPr/>
          </p:nvSpPr>
          <p:spPr bwMode="auto">
            <a:xfrm>
              <a:off x="4740" y="2099"/>
              <a:ext cx="861" cy="0"/>
            </a:xfrm>
            <a:prstGeom prst="line">
              <a:avLst/>
            </a:prstGeom>
            <a:noFill/>
            <a:ln w="12700">
              <a:solidFill>
                <a:srgbClr val="0033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19511" name="Line 1047"/>
            <p:cNvSpPr>
              <a:spLocks noChangeShapeType="1"/>
            </p:cNvSpPr>
            <p:nvPr/>
          </p:nvSpPr>
          <p:spPr bwMode="auto">
            <a:xfrm>
              <a:off x="4740" y="2160"/>
              <a:ext cx="851" cy="0"/>
            </a:xfrm>
            <a:prstGeom prst="line">
              <a:avLst/>
            </a:prstGeom>
            <a:noFill/>
            <a:ln w="12700">
              <a:solidFill>
                <a:srgbClr val="0033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19512" name="Line 1048"/>
            <p:cNvSpPr>
              <a:spLocks noChangeShapeType="1"/>
            </p:cNvSpPr>
            <p:nvPr/>
          </p:nvSpPr>
          <p:spPr bwMode="auto">
            <a:xfrm flipV="1">
              <a:off x="3737" y="1379"/>
              <a:ext cx="1020" cy="281"/>
            </a:xfrm>
            <a:prstGeom prst="line">
              <a:avLst/>
            </a:prstGeom>
            <a:noFill/>
            <a:ln w="12700">
              <a:solidFill>
                <a:srgbClr val="0033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19513" name="Line 1049"/>
            <p:cNvSpPr>
              <a:spLocks noChangeShapeType="1"/>
            </p:cNvSpPr>
            <p:nvPr/>
          </p:nvSpPr>
          <p:spPr bwMode="auto">
            <a:xfrm flipV="1">
              <a:off x="3769" y="1444"/>
              <a:ext cx="988" cy="277"/>
            </a:xfrm>
            <a:prstGeom prst="line">
              <a:avLst/>
            </a:prstGeom>
            <a:noFill/>
            <a:ln w="12700">
              <a:solidFill>
                <a:srgbClr val="0033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19514" name="Line 1050"/>
            <p:cNvSpPr>
              <a:spLocks noChangeShapeType="1"/>
            </p:cNvSpPr>
            <p:nvPr/>
          </p:nvSpPr>
          <p:spPr bwMode="auto">
            <a:xfrm>
              <a:off x="3708" y="1875"/>
              <a:ext cx="1032" cy="285"/>
            </a:xfrm>
            <a:prstGeom prst="line">
              <a:avLst/>
            </a:prstGeom>
            <a:noFill/>
            <a:ln w="12700">
              <a:solidFill>
                <a:srgbClr val="0033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19516" name="Line 1052"/>
            <p:cNvSpPr>
              <a:spLocks noChangeShapeType="1"/>
            </p:cNvSpPr>
            <p:nvPr/>
          </p:nvSpPr>
          <p:spPr bwMode="auto">
            <a:xfrm>
              <a:off x="3769" y="1826"/>
              <a:ext cx="988" cy="273"/>
            </a:xfrm>
            <a:prstGeom prst="line">
              <a:avLst/>
            </a:prstGeom>
            <a:noFill/>
            <a:ln w="12700">
              <a:solidFill>
                <a:srgbClr val="0033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19517" name="Line 1053"/>
            <p:cNvSpPr>
              <a:spLocks noChangeShapeType="1"/>
            </p:cNvSpPr>
            <p:nvPr/>
          </p:nvSpPr>
          <p:spPr bwMode="auto">
            <a:xfrm>
              <a:off x="3769" y="1721"/>
              <a:ext cx="0" cy="105"/>
            </a:xfrm>
            <a:prstGeom prst="line">
              <a:avLst/>
            </a:prstGeom>
            <a:noFill/>
            <a:ln w="12700">
              <a:solidFill>
                <a:srgbClr val="0033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130652566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62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228600"/>
            <a:ext cx="7239000" cy="608013"/>
          </a:xfrm>
          <a:noFill/>
          <a:ln/>
        </p:spPr>
        <p:txBody>
          <a:bodyPr anchor="b"/>
          <a:lstStyle/>
          <a:p>
            <a:r>
              <a:rPr lang="en-GB" dirty="0" smtClean="0"/>
              <a:t>Event pile up in LHC experiments</a:t>
            </a:r>
            <a:endParaRPr lang="en-GB" dirty="0"/>
          </a:p>
        </p:txBody>
      </p:sp>
      <p:sp>
        <p:nvSpPr>
          <p:cNvPr id="1372163" name="Rectangle 3"/>
          <p:cNvSpPr>
            <a:spLocks noGrp="1" noChangeArrowheads="1"/>
          </p:cNvSpPr>
          <p:nvPr>
            <p:ph idx="1"/>
          </p:nvPr>
        </p:nvSpPr>
        <p:spPr>
          <a:xfrm>
            <a:off x="327244" y="991083"/>
            <a:ext cx="8534400" cy="4875834"/>
          </a:xfrm>
          <a:noFill/>
          <a:ln/>
        </p:spPr>
        <p:txBody>
          <a:bodyPr/>
          <a:lstStyle/>
          <a:p>
            <a:pPr marL="0" indent="0">
              <a:buNone/>
            </a:pPr>
            <a:r>
              <a:rPr lang="en-GB" sz="2200" dirty="0" smtClean="0"/>
              <a:t>Assuming nominal parameters, for one bunch crossing, the number of colliding proton pairs (events) is given by: </a:t>
            </a:r>
            <a:endParaRPr lang="en-GB" sz="2200" dirty="0"/>
          </a:p>
        </p:txBody>
      </p:sp>
      <p:pic>
        <p:nvPicPr>
          <p:cNvPr id="143155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0273" y="1968056"/>
            <a:ext cx="6168342" cy="4528609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5189600" y="1968056"/>
                <a:ext cx="2489015" cy="861326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txBody>
              <a:bodyPr wrap="none">
                <a:spAutoFit/>
              </a:bodyPr>
              <a:lstStyle/>
              <a:p>
                <a:r>
                  <a:rPr lang="en-GB" sz="2800" dirty="0" smtClean="0"/>
                  <a:t>L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sz="2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GB" sz="2800">
                                <a:latin typeface="Cambria Math"/>
                              </a:rPr>
                              <m:t>N</m:t>
                            </m:r>
                          </m:e>
                          <m:sup>
                            <m:r>
                              <a:rPr lang="en-GB" sz="280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GB" sz="2800">
                            <a:latin typeface="Cambria Math"/>
                          </a:rPr>
                          <m:t>×</m:t>
                        </m:r>
                        <m:r>
                          <m:rPr>
                            <m:sty m:val="p"/>
                          </m:rPr>
                          <a:rPr lang="en-GB" sz="2800">
                            <a:latin typeface="Cambria Math"/>
                          </a:rPr>
                          <m:t>f</m:t>
                        </m:r>
                        <m:r>
                          <a:rPr lang="en-GB" sz="2800">
                            <a:latin typeface="Cambria Math"/>
                          </a:rPr>
                          <m:t>×</m:t>
                        </m:r>
                        <m:sSub>
                          <m:sSubPr>
                            <m:ctrlPr>
                              <a:rPr lang="en-GB" sz="2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GB" sz="2800">
                                <a:latin typeface="Cambria Math"/>
                              </a:rPr>
                              <m:t>n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2800">
                                <a:latin typeface="Cambria Math"/>
                              </a:rPr>
                              <m:t>b</m:t>
                            </m:r>
                          </m:sub>
                        </m:sSub>
                      </m:num>
                      <m:den>
                        <m:r>
                          <a:rPr lang="en-GB" sz="2800">
                            <a:latin typeface="Cambria Math"/>
                          </a:rPr>
                          <m:t>4×</m:t>
                        </m:r>
                        <m:r>
                          <m:rPr>
                            <m:sty m:val="p"/>
                          </m:rPr>
                          <a:rPr lang="en-GB" sz="2800">
                            <a:latin typeface="Cambria Math"/>
                          </a:rPr>
                          <m:t>π</m:t>
                        </m:r>
                        <m:r>
                          <a:rPr lang="en-GB" sz="2800">
                            <a:latin typeface="Cambria Math"/>
                          </a:rPr>
                          <m:t>×</m:t>
                        </m:r>
                        <m:sSub>
                          <m:sSubPr>
                            <m:ctrlPr>
                              <a:rPr lang="en-GB" sz="2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GB" sz="2800">
                                <a:latin typeface="Cambria Math"/>
                              </a:rPr>
                              <m:t>σ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2800">
                                <a:latin typeface="Cambria Math"/>
                              </a:rPr>
                              <m:t>x</m:t>
                            </m:r>
                          </m:sub>
                        </m:sSub>
                        <m:r>
                          <a:rPr lang="en-GB" sz="2800">
                            <a:latin typeface="Cambria Math"/>
                          </a:rPr>
                          <m:t>×</m:t>
                        </m:r>
                        <m:sSub>
                          <m:sSubPr>
                            <m:ctrlPr>
                              <a:rPr lang="en-GB" sz="2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GB" sz="2800">
                                <a:latin typeface="Cambria Math"/>
                              </a:rPr>
                              <m:t>σ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2800">
                                <a:latin typeface="Cambria Math"/>
                              </a:rPr>
                              <m:t>y</m:t>
                            </m:r>
                          </m:sub>
                        </m:sSub>
                      </m:den>
                    </m:f>
                  </m:oMath>
                </a14:m>
                <a:r>
                  <a:rPr lang="de-DE" sz="2800" dirty="0" smtClean="0"/>
                  <a:t> </a:t>
                </a:r>
                <a14:m>
                  <m:oMath xmlns:m="http://schemas.openxmlformats.org/officeDocument/2006/math">
                    <m:r>
                      <a:rPr lang="de-CH" sz="2800" i="1" dirty="0" smtClean="0">
                        <a:latin typeface="Cambria Math"/>
                      </a:rPr>
                      <m:t> </m:t>
                    </m:r>
                  </m:oMath>
                </a14:m>
                <a:endParaRPr lang="de-DE" sz="2800" dirty="0">
                  <a:latin typeface="+mn-lt"/>
                </a:endParaRP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89600" y="1968056"/>
                <a:ext cx="2489015" cy="861326"/>
              </a:xfrm>
              <a:prstGeom prst="rect">
                <a:avLst/>
              </a:prstGeom>
              <a:blipFill rotWithShape="0">
                <a:blip r:embed="rId4"/>
                <a:stretch>
                  <a:fillRect l="-4380"/>
                </a:stretch>
              </a:blip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61066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387" name="Rectangle 3"/>
          <p:cNvSpPr>
            <a:spLocks noGrp="1" noChangeArrowheads="1"/>
          </p:cNvSpPr>
          <p:nvPr>
            <p:ph idx="1"/>
          </p:nvPr>
        </p:nvSpPr>
        <p:spPr>
          <a:xfrm>
            <a:off x="139700" y="984188"/>
            <a:ext cx="8864600" cy="5487634"/>
          </a:xfrm>
        </p:spPr>
        <p:txBody>
          <a:bodyPr/>
          <a:lstStyle/>
          <a:p>
            <a:pPr marL="0" indent="0">
              <a:lnSpc>
                <a:spcPct val="120000"/>
              </a:lnSpc>
              <a:buNone/>
            </a:pPr>
            <a:r>
              <a:rPr lang="en-GB" sz="2800" dirty="0">
                <a:solidFill>
                  <a:srgbClr val="C00000"/>
                </a:solidFill>
              </a:rPr>
              <a:t>Large beam intensity =&gt; Energy stored in beams</a:t>
            </a:r>
          </a:p>
          <a:p>
            <a:pPr>
              <a:lnSpc>
                <a:spcPct val="120000"/>
              </a:lnSpc>
            </a:pPr>
            <a:r>
              <a:rPr lang="en-GB" b="1" dirty="0">
                <a:solidFill>
                  <a:schemeClr val="accent4">
                    <a:lumMod val="10000"/>
                  </a:schemeClr>
                </a:solidFill>
              </a:rPr>
              <a:t>Dumping the beam </a:t>
            </a:r>
            <a:r>
              <a:rPr lang="en-GB" dirty="0">
                <a:solidFill>
                  <a:schemeClr val="accent4">
                    <a:lumMod val="10000"/>
                  </a:schemeClr>
                </a:solidFill>
              </a:rPr>
              <a:t>in a safe way in case of failure</a:t>
            </a:r>
          </a:p>
          <a:p>
            <a:pPr>
              <a:lnSpc>
                <a:spcPct val="120000"/>
              </a:lnSpc>
            </a:pPr>
            <a:r>
              <a:rPr lang="en-GB" b="1" dirty="0">
                <a:solidFill>
                  <a:schemeClr val="accent4">
                    <a:lumMod val="10000"/>
                  </a:schemeClr>
                </a:solidFill>
              </a:rPr>
              <a:t>Avoiding beam losses</a:t>
            </a:r>
            <a:r>
              <a:rPr lang="en-GB" dirty="0">
                <a:solidFill>
                  <a:schemeClr val="accent4">
                    <a:lumMod val="10000"/>
                  </a:schemeClr>
                </a:solidFill>
              </a:rPr>
              <a:t>, in particular in the superconducting magnets (beam induced magnet quenching (for LHC, </a:t>
            </a:r>
            <a:r>
              <a:rPr lang="en-GB" dirty="0" smtClean="0">
                <a:solidFill>
                  <a:schemeClr val="accent4">
                    <a:lumMod val="10000"/>
                  </a:schemeClr>
                </a:solidFill>
              </a:rPr>
              <a:t>                 when </a:t>
            </a:r>
            <a:r>
              <a:rPr lang="en-GB" dirty="0">
                <a:solidFill>
                  <a:schemeClr val="accent4">
                    <a:lumMod val="10000"/>
                  </a:schemeClr>
                </a:solidFill>
              </a:rPr>
              <a:t>10</a:t>
            </a:r>
            <a:r>
              <a:rPr lang="en-GB" baseline="30000" dirty="0">
                <a:solidFill>
                  <a:schemeClr val="accent4">
                    <a:lumMod val="10000"/>
                  </a:schemeClr>
                </a:solidFill>
              </a:rPr>
              <a:t>-8</a:t>
            </a:r>
            <a:r>
              <a:rPr lang="en-GB" dirty="0">
                <a:solidFill>
                  <a:schemeClr val="accent4">
                    <a:lumMod val="10000"/>
                  </a:schemeClr>
                </a:solidFill>
              </a:rPr>
              <a:t>-10</a:t>
            </a:r>
            <a:r>
              <a:rPr lang="en-GB" baseline="30000" dirty="0">
                <a:solidFill>
                  <a:schemeClr val="accent4">
                    <a:lumMod val="10000"/>
                  </a:schemeClr>
                </a:solidFill>
              </a:rPr>
              <a:t>-7</a:t>
            </a:r>
            <a:r>
              <a:rPr lang="en-GB" dirty="0">
                <a:solidFill>
                  <a:schemeClr val="accent4">
                    <a:lumMod val="10000"/>
                  </a:schemeClr>
                </a:solidFill>
              </a:rPr>
              <a:t> of beam hits magnet at 7 TeV/c)</a:t>
            </a:r>
          </a:p>
          <a:p>
            <a:pPr>
              <a:lnSpc>
                <a:spcPct val="120000"/>
              </a:lnSpc>
            </a:pPr>
            <a:r>
              <a:rPr lang="en-GB" b="1" dirty="0">
                <a:solidFill>
                  <a:schemeClr val="accent4">
                    <a:lumMod val="10000"/>
                  </a:schemeClr>
                </a:solidFill>
              </a:rPr>
              <a:t>Radiation</a:t>
            </a:r>
            <a:r>
              <a:rPr lang="en-GB" dirty="0">
                <a:solidFill>
                  <a:schemeClr val="accent4">
                    <a:lumMod val="10000"/>
                  </a:schemeClr>
                </a:solidFill>
              </a:rPr>
              <a:t>, in particular in experimental areas from beam collisions (beam lifetime is dominated by this effect)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2800" dirty="0">
                <a:solidFill>
                  <a:srgbClr val="C00000"/>
                </a:solidFill>
              </a:rPr>
              <a:t>Beam dynamics </a:t>
            </a:r>
          </a:p>
          <a:p>
            <a:pPr>
              <a:lnSpc>
                <a:spcPct val="120000"/>
              </a:lnSpc>
            </a:pPr>
            <a:r>
              <a:rPr lang="en-GB" b="1" dirty="0">
                <a:solidFill>
                  <a:schemeClr val="accent4">
                    <a:lumMod val="10000"/>
                  </a:schemeClr>
                </a:solidFill>
              </a:rPr>
              <a:t>Instabilities</a:t>
            </a:r>
            <a:r>
              <a:rPr lang="en-GB" dirty="0">
                <a:solidFill>
                  <a:schemeClr val="accent4">
                    <a:lumMod val="10000"/>
                  </a:schemeClr>
                </a:solidFill>
              </a:rPr>
              <a:t> and </a:t>
            </a:r>
            <a:r>
              <a:rPr lang="en-GB" b="1" dirty="0">
                <a:solidFill>
                  <a:schemeClr val="accent4">
                    <a:lumMod val="10000"/>
                  </a:schemeClr>
                </a:solidFill>
              </a:rPr>
              <a:t>Electron Cloud</a:t>
            </a:r>
          </a:p>
          <a:p>
            <a:pPr>
              <a:lnSpc>
                <a:spcPct val="120000"/>
              </a:lnSpc>
            </a:pPr>
            <a:r>
              <a:rPr lang="en-GB" b="1" dirty="0" smtClean="0">
                <a:solidFill>
                  <a:schemeClr val="accent4">
                    <a:lumMod val="10000"/>
                  </a:schemeClr>
                </a:solidFill>
              </a:rPr>
              <a:t>UFOs</a:t>
            </a:r>
          </a:p>
          <a:p>
            <a:pPr>
              <a:lnSpc>
                <a:spcPct val="120000"/>
              </a:lnSpc>
            </a:pPr>
            <a:r>
              <a:rPr lang="en-GB" b="1" dirty="0" smtClean="0">
                <a:solidFill>
                  <a:schemeClr val="accent4">
                    <a:lumMod val="10000"/>
                  </a:schemeClr>
                </a:solidFill>
              </a:rPr>
              <a:t>Beam-beam</a:t>
            </a:r>
            <a:r>
              <a:rPr lang="en-GB" dirty="0" smtClean="0">
                <a:solidFill>
                  <a:schemeClr val="accent4">
                    <a:lumMod val="10000"/>
                  </a:schemeClr>
                </a:solidFill>
              </a:rPr>
              <a:t> effects</a:t>
            </a:r>
            <a:endParaRPr lang="en-GB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Challenges for high </a:t>
            </a:r>
            <a:r>
              <a:rPr lang="en-GB" dirty="0" smtClean="0"/>
              <a:t>luminosity operation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1113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0114" name="Rectangle 2"/>
          <p:cNvSpPr>
            <a:spLocks noGrp="1" noChangeArrowheads="1"/>
          </p:cNvSpPr>
          <p:nvPr>
            <p:ph type="title"/>
          </p:nvPr>
        </p:nvSpPr>
        <p:spPr>
          <a:xfrm>
            <a:off x="796924" y="142875"/>
            <a:ext cx="8347075" cy="573088"/>
          </a:xfrm>
        </p:spPr>
        <p:txBody>
          <a:bodyPr/>
          <a:lstStyle/>
          <a:p>
            <a:r>
              <a:rPr lang="en-GB" dirty="0"/>
              <a:t>Energy stored in the beam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79390" y="4076700"/>
            <a:ext cx="3455987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GB" b="1" dirty="0" smtClean="0">
                <a:solidFill>
                  <a:srgbClr val="000066"/>
                </a:solidFill>
                <a:latin typeface="Arial" pitchFamily="34" charset="0"/>
              </a:rPr>
              <a:t>362 </a:t>
            </a:r>
            <a:r>
              <a:rPr lang="en-GB" b="1" dirty="0" err="1">
                <a:solidFill>
                  <a:srgbClr val="000066"/>
                </a:solidFill>
                <a:latin typeface="Arial" pitchFamily="34" charset="0"/>
              </a:rPr>
              <a:t>MJoule</a:t>
            </a:r>
            <a:r>
              <a:rPr lang="en-GB" b="1" dirty="0">
                <a:solidFill>
                  <a:srgbClr val="000066"/>
                </a:solidFill>
                <a:latin typeface="Arial" pitchFamily="34" charset="0"/>
              </a:rPr>
              <a:t>:</a:t>
            </a:r>
            <a:r>
              <a:rPr lang="en-GB" dirty="0">
                <a:solidFill>
                  <a:srgbClr val="000066"/>
                </a:solidFill>
                <a:latin typeface="Arial" pitchFamily="34" charset="0"/>
              </a:rPr>
              <a:t> the energy stored in one LHC beam corresponds approximately to…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810000" y="3952875"/>
            <a:ext cx="31242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169863" indent="-169863" algn="l">
              <a:buFont typeface="Arial" pitchFamily="34" charset="0"/>
              <a:buChar char="•"/>
            </a:pPr>
            <a:r>
              <a:rPr lang="en-GB">
                <a:solidFill>
                  <a:schemeClr val="hlink"/>
                </a:solidFill>
                <a:latin typeface="Arial" pitchFamily="34" charset="0"/>
              </a:rPr>
              <a:t>90 kg of TNT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3810000" y="4419602"/>
            <a:ext cx="3124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169863" indent="-169863" algn="l">
              <a:buFont typeface="Arial" pitchFamily="34" charset="0"/>
              <a:buChar char="•"/>
            </a:pPr>
            <a:r>
              <a:rPr lang="en-GB">
                <a:solidFill>
                  <a:schemeClr val="hlink"/>
                </a:solidFill>
                <a:latin typeface="Arial" pitchFamily="34" charset="0"/>
              </a:rPr>
              <a:t>8 litres of gasoline</a:t>
            </a: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3810000" y="4876802"/>
            <a:ext cx="3124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169863" indent="-169863" algn="l">
              <a:buFont typeface="Arial" pitchFamily="34" charset="0"/>
              <a:buChar char="•"/>
            </a:pPr>
            <a:r>
              <a:rPr lang="en-GB">
                <a:solidFill>
                  <a:schemeClr val="hlink"/>
                </a:solidFill>
                <a:latin typeface="Arial" pitchFamily="34" charset="0"/>
              </a:rPr>
              <a:t>15 kg of chocolate</a:t>
            </a: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2411413" y="5734052"/>
            <a:ext cx="3581400" cy="650875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en-GB">
                <a:solidFill>
                  <a:srgbClr val="000066"/>
                </a:solidFill>
                <a:latin typeface="Comic Sans MS" pitchFamily="66" charset="0"/>
              </a:rPr>
              <a:t>It’s how ease the energy is released that matters most !!</a:t>
            </a:r>
          </a:p>
        </p:txBody>
      </p:sp>
      <p:pic>
        <p:nvPicPr>
          <p:cNvPr id="16" name="Picture 15" descr="tn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200400"/>
            <a:ext cx="1181100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4" descr="gasolin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4114802"/>
            <a:ext cx="1524000" cy="101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 descr="chocolate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5029200"/>
            <a:ext cx="1828800" cy="142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1606894" y="1346923"/>
            <a:ext cx="7243191" cy="2028826"/>
            <a:chOff x="1606894" y="1346923"/>
            <a:chExt cx="7243191" cy="2028826"/>
          </a:xfrm>
        </p:grpSpPr>
        <p:sp>
          <p:nvSpPr>
            <p:cNvPr id="1370123" name="Rectangle 6"/>
            <p:cNvSpPr>
              <a:spLocks noChangeArrowheads="1"/>
            </p:cNvSpPr>
            <p:nvPr/>
          </p:nvSpPr>
          <p:spPr bwMode="auto">
            <a:xfrm>
              <a:off x="1606894" y="1654838"/>
              <a:ext cx="3240087" cy="147478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99"/>
                  </a:solidFill>
                </a14:hiddenFill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GB" dirty="0">
                  <a:solidFill>
                    <a:srgbClr val="000066"/>
                  </a:solidFill>
                  <a:latin typeface="Arial" pitchFamily="34" charset="0"/>
                </a:rPr>
                <a:t>The energy of an 200 m long fast train at 155 km/hour corresponds to the energy of </a:t>
              </a:r>
              <a:r>
                <a:rPr lang="en-GB" dirty="0" smtClean="0">
                  <a:solidFill>
                    <a:srgbClr val="000066"/>
                  </a:solidFill>
                  <a:latin typeface="Arial" pitchFamily="34" charset="0"/>
                </a:rPr>
                <a:t>362 </a:t>
              </a:r>
              <a:r>
                <a:rPr lang="en-GB" dirty="0" err="1">
                  <a:solidFill>
                    <a:srgbClr val="000066"/>
                  </a:solidFill>
                  <a:latin typeface="Arial" pitchFamily="34" charset="0"/>
                </a:rPr>
                <a:t>MJoule</a:t>
              </a:r>
              <a:r>
                <a:rPr lang="en-GB" dirty="0">
                  <a:solidFill>
                    <a:srgbClr val="000066"/>
                  </a:solidFill>
                  <a:latin typeface="Arial" pitchFamily="34" charset="0"/>
                </a:rPr>
                <a:t> stored in one LHC beam</a:t>
              </a:r>
            </a:p>
          </p:txBody>
        </p:sp>
        <p:pic>
          <p:nvPicPr>
            <p:cNvPr id="1451010" name="Picture 2" descr="http://www.newslavoro360.it/wp-content/uploads/2014/12/gruppo-fs2-e1419618677271.jp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72100" y="1346923"/>
              <a:ext cx="3477985" cy="20288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Rectangle 1"/>
          <p:cNvSpPr/>
          <p:nvPr/>
        </p:nvSpPr>
        <p:spPr>
          <a:xfrm>
            <a:off x="544010" y="850903"/>
            <a:ext cx="4572000" cy="646331"/>
          </a:xfrm>
          <a:prstGeom prst="rect">
            <a:avLst/>
          </a:prstGeom>
          <a:ln>
            <a:solidFill>
              <a:srgbClr val="000066"/>
            </a:solidFill>
          </a:ln>
        </p:spPr>
        <p:txBody>
          <a:bodyPr>
            <a:spAutoFit/>
          </a:bodyPr>
          <a:lstStyle/>
          <a:p>
            <a:pPr algn="l" eaLnBrk="1" hangingPunct="1"/>
            <a:r>
              <a:rPr lang="en-GB" b="1" dirty="0">
                <a:solidFill>
                  <a:srgbClr val="C00000"/>
                </a:solidFill>
                <a:latin typeface="Arial" charset="0"/>
              </a:rPr>
              <a:t>F</a:t>
            </a:r>
            <a:r>
              <a:rPr lang="en-GB" b="1" dirty="0" smtClean="0">
                <a:solidFill>
                  <a:srgbClr val="C00000"/>
                </a:solidFill>
                <a:latin typeface="Arial" charset="0"/>
              </a:rPr>
              <a:t>or </a:t>
            </a:r>
            <a:r>
              <a:rPr lang="en-GB" b="1" dirty="0">
                <a:solidFill>
                  <a:srgbClr val="C00000"/>
                </a:solidFill>
                <a:latin typeface="Arial" charset="0"/>
              </a:rPr>
              <a:t>LHC at 7 </a:t>
            </a:r>
            <a:r>
              <a:rPr lang="en-GB" b="1" dirty="0" err="1">
                <a:solidFill>
                  <a:srgbClr val="C00000"/>
                </a:solidFill>
                <a:latin typeface="Arial" charset="0"/>
              </a:rPr>
              <a:t>TeV</a:t>
            </a:r>
            <a:r>
              <a:rPr lang="en-GB" b="1" dirty="0">
                <a:solidFill>
                  <a:srgbClr val="C00000"/>
                </a:solidFill>
                <a:latin typeface="Arial" charset="0"/>
              </a:rPr>
              <a:t>/c </a:t>
            </a:r>
            <a:r>
              <a:rPr lang="en-GB" b="1" dirty="0" smtClean="0">
                <a:solidFill>
                  <a:srgbClr val="C00000"/>
                </a:solidFill>
                <a:latin typeface="Arial" charset="0"/>
              </a:rPr>
              <a:t>the energy stored in the beam is equal to 362 </a:t>
            </a:r>
            <a:r>
              <a:rPr lang="en-GB" b="1" dirty="0">
                <a:solidFill>
                  <a:srgbClr val="C00000"/>
                </a:solidFill>
                <a:latin typeface="Arial" charset="0"/>
              </a:rPr>
              <a:t>MJ</a:t>
            </a:r>
          </a:p>
        </p:txBody>
      </p:sp>
    </p:spTree>
    <p:extLst>
      <p:ext uri="{BB962C8B-B14F-4D97-AF65-F5344CB8AC3E}">
        <p14:creationId xmlns:p14="http://schemas.microsoft.com/office/powerpoint/2010/main" val="373015882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387" name="Rectangle 3"/>
          <p:cNvSpPr>
            <a:spLocks noGrp="1" noChangeArrowheads="1"/>
          </p:cNvSpPr>
          <p:nvPr>
            <p:ph idx="1"/>
          </p:nvPr>
        </p:nvSpPr>
        <p:spPr>
          <a:xfrm>
            <a:off x="139700" y="1472459"/>
            <a:ext cx="8864600" cy="4342415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GB" dirty="0" smtClean="0">
                <a:solidFill>
                  <a:schemeClr val="accent4">
                    <a:lumMod val="10000"/>
                  </a:schemeClr>
                </a:solidFill>
              </a:rPr>
              <a:t>Particle type (e+, e-, p, antiproton, ion, …)</a:t>
            </a:r>
          </a:p>
          <a:p>
            <a:pPr>
              <a:lnSpc>
                <a:spcPct val="120000"/>
              </a:lnSpc>
            </a:pPr>
            <a:r>
              <a:rPr lang="en-GB" dirty="0" smtClean="0">
                <a:solidFill>
                  <a:schemeClr val="accent4">
                    <a:lumMod val="10000"/>
                  </a:schemeClr>
                </a:solidFill>
              </a:rPr>
              <a:t>Energy / momentum of a particle</a:t>
            </a:r>
          </a:p>
          <a:p>
            <a:pPr>
              <a:lnSpc>
                <a:spcPct val="120000"/>
              </a:lnSpc>
            </a:pPr>
            <a:r>
              <a:rPr lang="en-GB" dirty="0" smtClean="0">
                <a:solidFill>
                  <a:schemeClr val="accent4">
                    <a:lumMod val="10000"/>
                  </a:schemeClr>
                </a:solidFill>
              </a:rPr>
              <a:t>Beam intensity / beam current</a:t>
            </a:r>
          </a:p>
          <a:p>
            <a:pPr>
              <a:lnSpc>
                <a:spcPct val="120000"/>
              </a:lnSpc>
            </a:pPr>
            <a:r>
              <a:rPr lang="en-GB" dirty="0" smtClean="0">
                <a:solidFill>
                  <a:schemeClr val="accent4">
                    <a:lumMod val="10000"/>
                  </a:schemeClr>
                </a:solidFill>
              </a:rPr>
              <a:t>Beam size =&gt; beam emittance</a:t>
            </a:r>
            <a:endParaRPr lang="en-GB" dirty="0">
              <a:solidFill>
                <a:schemeClr val="accent4">
                  <a:lumMod val="10000"/>
                </a:schemeClr>
              </a:solidFill>
            </a:endParaRPr>
          </a:p>
          <a:p>
            <a:pPr>
              <a:lnSpc>
                <a:spcPct val="120000"/>
              </a:lnSpc>
            </a:pPr>
            <a:r>
              <a:rPr lang="en-GB" dirty="0" smtClean="0">
                <a:solidFill>
                  <a:schemeClr val="accent4">
                    <a:lumMod val="10000"/>
                  </a:schemeClr>
                </a:solidFill>
              </a:rPr>
              <a:t>Trajectory / closed orbit</a:t>
            </a:r>
          </a:p>
          <a:p>
            <a:pPr>
              <a:lnSpc>
                <a:spcPct val="120000"/>
              </a:lnSpc>
            </a:pPr>
            <a:endParaRPr lang="en-GB" dirty="0" smtClean="0">
              <a:solidFill>
                <a:schemeClr val="accent4">
                  <a:lumMod val="10000"/>
                </a:schemeClr>
              </a:solidFill>
            </a:endParaRPr>
          </a:p>
          <a:p>
            <a:pPr>
              <a:lnSpc>
                <a:spcPct val="120000"/>
              </a:lnSpc>
            </a:pPr>
            <a:r>
              <a:rPr lang="en-GB" dirty="0" err="1" smtClean="0">
                <a:solidFill>
                  <a:schemeClr val="accent4">
                    <a:lumMod val="10000"/>
                  </a:schemeClr>
                </a:solidFill>
              </a:rPr>
              <a:t>Betatron</a:t>
            </a:r>
            <a:r>
              <a:rPr lang="en-GB" dirty="0" smtClean="0">
                <a:solidFill>
                  <a:schemeClr val="accent4">
                    <a:lumMod val="10000"/>
                  </a:schemeClr>
                </a:solidFill>
              </a:rPr>
              <a:t> oscillations</a:t>
            </a:r>
          </a:p>
          <a:p>
            <a:pPr>
              <a:lnSpc>
                <a:spcPct val="120000"/>
              </a:lnSpc>
            </a:pPr>
            <a:r>
              <a:rPr lang="en-GB" dirty="0" err="1" smtClean="0">
                <a:solidFill>
                  <a:schemeClr val="accent4">
                    <a:lumMod val="10000"/>
                  </a:schemeClr>
                </a:solidFill>
              </a:rPr>
              <a:t>Betatron</a:t>
            </a:r>
            <a:r>
              <a:rPr lang="en-GB" dirty="0" smtClean="0">
                <a:solidFill>
                  <a:schemeClr val="accent4">
                    <a:lumMod val="10000"/>
                  </a:schemeClr>
                </a:solidFill>
              </a:rPr>
              <a:t> tune (Q value)</a:t>
            </a:r>
            <a:endParaRPr lang="en-GB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FF"/>
                </a:solidFill>
                <a:latin typeface="Calibri"/>
              </a:rPr>
              <a:t>Some essential parameters for accelerators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6028585" y="2445029"/>
                <a:ext cx="2676527" cy="861326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4">
                    <a:lumMod val="10000"/>
                  </a:schemeClr>
                </a:solidFill>
              </a:ln>
            </p:spPr>
            <p:txBody>
              <a:bodyPr wrap="square">
                <a:spAutoFit/>
              </a:bodyPr>
              <a:lstStyle/>
              <a:p>
                <a:r>
                  <a:rPr lang="en-GB" sz="2800" dirty="0" smtClean="0">
                    <a:solidFill>
                      <a:srgbClr val="000099"/>
                    </a:solidFill>
                  </a:rPr>
                  <a:t>L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800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sz="2800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GB" sz="2800">
                                <a:solidFill>
                                  <a:srgbClr val="000099"/>
                                </a:solidFill>
                                <a:latin typeface="Cambria Math"/>
                              </a:rPr>
                              <m:t>N</m:t>
                            </m:r>
                          </m:e>
                          <m:sup>
                            <m:r>
                              <a:rPr lang="en-GB" sz="2800">
                                <a:solidFill>
                                  <a:srgbClr val="000099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GB" sz="2800" i="1">
                            <a:solidFill>
                              <a:srgbClr val="000099"/>
                            </a:solidFill>
                            <a:latin typeface="Cambria Math"/>
                          </a:rPr>
                          <m:t>⋅</m:t>
                        </m:r>
                        <m:r>
                          <m:rPr>
                            <m:sty m:val="p"/>
                          </m:rPr>
                          <a:rPr lang="en-GB" sz="2800">
                            <a:solidFill>
                              <a:srgbClr val="000099"/>
                            </a:solidFill>
                            <a:latin typeface="Cambria Math"/>
                          </a:rPr>
                          <m:t>f</m:t>
                        </m:r>
                        <m:r>
                          <a:rPr lang="de-CH" sz="2800" b="0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⋅</m:t>
                        </m:r>
                        <m:sSub>
                          <m:sSubPr>
                            <m:ctrlPr>
                              <a:rPr lang="de-CH" sz="2800" b="0" i="1" smtClean="0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CH" sz="2800" b="0" i="1" smtClean="0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de-CH" sz="2800" b="0" i="1" smtClean="0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𝑏</m:t>
                            </m:r>
                          </m:sub>
                        </m:sSub>
                      </m:num>
                      <m:den>
                        <m:r>
                          <a:rPr lang="en-GB" sz="2800">
                            <a:solidFill>
                              <a:srgbClr val="000099"/>
                            </a:solidFill>
                            <a:latin typeface="Cambria Math"/>
                          </a:rPr>
                          <m:t>4</m:t>
                        </m:r>
                        <m:r>
                          <a:rPr lang="en-GB" sz="2800" i="1">
                            <a:solidFill>
                              <a:srgbClr val="000099"/>
                            </a:solidFill>
                            <a:latin typeface="Cambria Math"/>
                          </a:rPr>
                          <m:t>⋅</m:t>
                        </m:r>
                        <m:r>
                          <m:rPr>
                            <m:sty m:val="p"/>
                          </m:rPr>
                          <a:rPr lang="en-GB" sz="2800">
                            <a:solidFill>
                              <a:srgbClr val="000099"/>
                            </a:solidFill>
                            <a:latin typeface="Cambria Math"/>
                          </a:rPr>
                          <m:t>π</m:t>
                        </m:r>
                        <m:r>
                          <a:rPr lang="en-GB" sz="2800" i="1">
                            <a:solidFill>
                              <a:srgbClr val="000099"/>
                            </a:solidFill>
                            <a:latin typeface="Cambria Math"/>
                          </a:rPr>
                          <m:t>⋅</m:t>
                        </m:r>
                        <m:sSub>
                          <m:sSubPr>
                            <m:ctrlPr>
                              <a:rPr lang="en-GB" sz="2800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GB" sz="2800">
                                <a:solidFill>
                                  <a:srgbClr val="000099"/>
                                </a:solidFill>
                                <a:latin typeface="Cambria Math"/>
                              </a:rPr>
                              <m:t>σ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2800">
                                <a:solidFill>
                                  <a:srgbClr val="000099"/>
                                </a:solidFill>
                                <a:latin typeface="Cambria Math"/>
                              </a:rPr>
                              <m:t>x</m:t>
                            </m:r>
                          </m:sub>
                        </m:sSub>
                        <m:r>
                          <a:rPr lang="en-GB" sz="2800" i="1">
                            <a:solidFill>
                              <a:srgbClr val="000099"/>
                            </a:solidFill>
                            <a:latin typeface="Cambria Math"/>
                          </a:rPr>
                          <m:t>⋅</m:t>
                        </m:r>
                        <m:sSub>
                          <m:sSubPr>
                            <m:ctrlPr>
                              <a:rPr lang="en-GB" sz="2800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GB" sz="2800">
                                <a:solidFill>
                                  <a:srgbClr val="000099"/>
                                </a:solidFill>
                                <a:latin typeface="Cambria Math"/>
                              </a:rPr>
                              <m:t>σ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2800">
                                <a:solidFill>
                                  <a:srgbClr val="000099"/>
                                </a:solidFill>
                                <a:latin typeface="Cambria Math"/>
                              </a:rPr>
                              <m:t>y</m:t>
                            </m:r>
                          </m:sub>
                        </m:sSub>
                      </m:den>
                    </m:f>
                  </m:oMath>
                </a14:m>
                <a:r>
                  <a:rPr lang="de-DE" sz="2800" dirty="0">
                    <a:solidFill>
                      <a:srgbClr val="000099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de-CH" sz="2000" b="0" i="1" dirty="0" smtClean="0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de-DE" sz="2400" dirty="0">
                  <a:solidFill>
                    <a:srgbClr val="000099"/>
                  </a:solidFill>
                  <a:latin typeface="Arial"/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28585" y="2445029"/>
                <a:ext cx="2676527" cy="861326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>
                <a:solidFill>
                  <a:schemeClr val="accent4">
                    <a:lumMod val="10000"/>
                  </a:schemeClr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92765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1570" name="Rectangle 2"/>
          <p:cNvSpPr>
            <a:spLocks noGrp="1" noChangeArrowheads="1"/>
          </p:cNvSpPr>
          <p:nvPr>
            <p:ph type="title"/>
          </p:nvPr>
        </p:nvSpPr>
        <p:spPr>
          <a:xfrm>
            <a:off x="387352" y="1419227"/>
            <a:ext cx="8424863" cy="4067175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GB" sz="6600" dirty="0" smtClean="0">
                <a:solidFill>
                  <a:srgbClr val="000066"/>
                </a:solidFill>
              </a:rPr>
              <a:t>Short Accelerator </a:t>
            </a:r>
            <a:r>
              <a:rPr lang="en-GB" sz="6600" dirty="0">
                <a:solidFill>
                  <a:srgbClr val="000066"/>
                </a:solidFill>
              </a:rPr>
              <a:t>Physics </a:t>
            </a:r>
            <a:r>
              <a:rPr lang="en-GB" sz="6600" dirty="0" smtClean="0">
                <a:solidFill>
                  <a:srgbClr val="000066"/>
                </a:solidFill>
              </a:rPr>
              <a:t>Course</a:t>
            </a:r>
            <a:r>
              <a:rPr lang="en-GB" sz="4800" dirty="0">
                <a:solidFill>
                  <a:srgbClr val="000066"/>
                </a:solidFill>
              </a:rPr>
              <a:t/>
            </a:r>
            <a:br>
              <a:rPr lang="en-GB" sz="4800" dirty="0">
                <a:solidFill>
                  <a:srgbClr val="000066"/>
                </a:solidFill>
              </a:rPr>
            </a:br>
            <a:r>
              <a:rPr lang="en-GB" sz="4800" dirty="0">
                <a:solidFill>
                  <a:srgbClr val="000066"/>
                </a:solidFill>
              </a:rPr>
              <a:t> </a:t>
            </a:r>
            <a:br>
              <a:rPr lang="en-GB" sz="4800" dirty="0">
                <a:solidFill>
                  <a:srgbClr val="000066"/>
                </a:solidFill>
              </a:rPr>
            </a:br>
            <a:r>
              <a:rPr lang="en-GB" sz="2400" dirty="0">
                <a:solidFill>
                  <a:srgbClr val="000066"/>
                </a:solidFill>
              </a:rPr>
              <a:t>How to transport particles in an accelerator?</a:t>
            </a:r>
            <a:br>
              <a:rPr lang="en-GB" sz="2400" dirty="0">
                <a:solidFill>
                  <a:srgbClr val="000066"/>
                </a:solidFill>
              </a:rPr>
            </a:br>
            <a:r>
              <a:rPr lang="en-GB" sz="2400" dirty="0">
                <a:solidFill>
                  <a:srgbClr val="000066"/>
                </a:solidFill>
              </a:rPr>
              <a:t/>
            </a:r>
            <a:br>
              <a:rPr lang="en-GB" sz="2400" dirty="0">
                <a:solidFill>
                  <a:srgbClr val="000066"/>
                </a:solidFill>
              </a:rPr>
            </a:br>
            <a:endParaRPr lang="en-GB" sz="4800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403478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2484438" y="6597650"/>
            <a:ext cx="4032250" cy="287338"/>
          </a:xfrm>
          <a:prstGeom prst="rect">
            <a:avLst/>
          </a:prstGeom>
          <a:noFill/>
        </p:spPr>
        <p:txBody>
          <a:bodyPr/>
          <a:lstStyle>
            <a:lvl1pPr eaLnBrk="0" hangingPunct="0">
              <a:defRPr sz="2000" b="1">
                <a:solidFill>
                  <a:schemeClr val="accent2"/>
                </a:solidFill>
                <a:latin typeface="Verdana" pitchFamily="34" charset="0"/>
              </a:defRPr>
            </a:lvl1pPr>
            <a:lvl2pPr marL="742950" indent="-285750" eaLnBrk="0" hangingPunct="0">
              <a:defRPr sz="2000" b="1">
                <a:solidFill>
                  <a:schemeClr val="accent2"/>
                </a:solidFill>
                <a:latin typeface="Verdana" pitchFamily="34" charset="0"/>
              </a:defRPr>
            </a:lvl2pPr>
            <a:lvl3pPr marL="1143000" indent="-228600" eaLnBrk="0" hangingPunct="0">
              <a:defRPr sz="2000" b="1">
                <a:solidFill>
                  <a:schemeClr val="accent2"/>
                </a:solidFill>
                <a:latin typeface="Verdana" pitchFamily="34" charset="0"/>
              </a:defRPr>
            </a:lvl3pPr>
            <a:lvl4pPr marL="1600200" indent="-228600" eaLnBrk="0" hangingPunct="0">
              <a:defRPr sz="2000" b="1">
                <a:solidFill>
                  <a:schemeClr val="accent2"/>
                </a:solidFill>
                <a:latin typeface="Verdana" pitchFamily="34" charset="0"/>
              </a:defRPr>
            </a:lvl4pPr>
            <a:lvl5pPr marL="2057400" indent="-228600" eaLnBrk="0" hangingPunct="0">
              <a:defRPr sz="2000" b="1">
                <a:solidFill>
                  <a:schemeClr val="accent2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Verdana" pitchFamily="34" charset="0"/>
              </a:defRPr>
            </a:lvl9pPr>
          </a:lstStyle>
          <a:p>
            <a:pPr eaLnBrk="1" hangingPunct="1"/>
            <a:fld id="{E6EDCDA3-9AD9-41A9-BE1E-C89C35F098C8}" type="slidenum">
              <a:rPr lang="en-GB" sz="1400" b="0">
                <a:solidFill>
                  <a:srgbClr val="000000"/>
                </a:solidFill>
                <a:latin typeface="Times New Roman" pitchFamily="18" charset="0"/>
              </a:rPr>
              <a:pPr eaLnBrk="1" hangingPunct="1"/>
              <a:t>46</a:t>
            </a:fld>
            <a:endParaRPr lang="en-GB" sz="1400" b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CERN accelerator complex</a:t>
            </a: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7408" y="1223745"/>
            <a:ext cx="7843334" cy="5058059"/>
          </a:xfrm>
          <a:prstGeom prst="rect">
            <a:avLst/>
          </a:prstGeom>
          <a:noFill/>
          <a:ln w="76200">
            <a:solidFill>
              <a:srgbClr val="0070C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6" name="Oval 6"/>
          <p:cNvSpPr>
            <a:spLocks noChangeArrowheads="1"/>
          </p:cNvSpPr>
          <p:nvPr/>
        </p:nvSpPr>
        <p:spPr bwMode="auto">
          <a:xfrm>
            <a:off x="2781300" y="4660900"/>
            <a:ext cx="114300" cy="1143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7" name="Oval 7"/>
          <p:cNvSpPr>
            <a:spLocks noChangeArrowheads="1"/>
          </p:cNvSpPr>
          <p:nvPr/>
        </p:nvSpPr>
        <p:spPr bwMode="auto">
          <a:xfrm>
            <a:off x="2778371" y="4657725"/>
            <a:ext cx="114300" cy="1143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8" name="Oval 8"/>
          <p:cNvSpPr>
            <a:spLocks noChangeArrowheads="1"/>
          </p:cNvSpPr>
          <p:nvPr/>
        </p:nvSpPr>
        <p:spPr bwMode="auto">
          <a:xfrm>
            <a:off x="5797063" y="2698750"/>
            <a:ext cx="114300" cy="114300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9" name="Oval 9"/>
          <p:cNvSpPr>
            <a:spLocks noChangeArrowheads="1"/>
          </p:cNvSpPr>
          <p:nvPr/>
        </p:nvSpPr>
        <p:spPr bwMode="auto">
          <a:xfrm>
            <a:off x="5657852" y="3479800"/>
            <a:ext cx="114300" cy="1143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0" name="Oval 10"/>
          <p:cNvSpPr>
            <a:spLocks noChangeArrowheads="1"/>
          </p:cNvSpPr>
          <p:nvPr/>
        </p:nvSpPr>
        <p:spPr bwMode="auto">
          <a:xfrm>
            <a:off x="4463565" y="1389063"/>
            <a:ext cx="126023" cy="12541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>
              <a:solidFill>
                <a:srgbClr val="000000"/>
              </a:solidFill>
              <a:latin typeface="Calibri" pitchFamily="34" charset="0"/>
            </a:endParaRPr>
          </a:p>
        </p:txBody>
      </p:sp>
      <p:pic>
        <p:nvPicPr>
          <p:cNvPr id="11" name="Picture 11" descr="MCDD00942_0000[1]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981" y="1116013"/>
            <a:ext cx="860181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Oval 12"/>
          <p:cNvSpPr>
            <a:spLocks noChangeArrowheads="1"/>
          </p:cNvSpPr>
          <p:nvPr/>
        </p:nvSpPr>
        <p:spPr bwMode="auto">
          <a:xfrm>
            <a:off x="4421066" y="1397000"/>
            <a:ext cx="152400" cy="152400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n-US">
                <a:solidFill>
                  <a:srgbClr val="000000"/>
                </a:solidFill>
                <a:latin typeface="Calibri" pitchFamily="34" charset="0"/>
              </a:rPr>
              <a:t>?</a:t>
            </a:r>
          </a:p>
        </p:txBody>
      </p:sp>
      <p:sp>
        <p:nvSpPr>
          <p:cNvPr id="13" name="Oval 13"/>
          <p:cNvSpPr>
            <a:spLocks noChangeArrowheads="1"/>
          </p:cNvSpPr>
          <p:nvPr/>
        </p:nvSpPr>
        <p:spPr bwMode="auto">
          <a:xfrm>
            <a:off x="4421066" y="1397000"/>
            <a:ext cx="152400" cy="152400"/>
          </a:xfrm>
          <a:prstGeom prst="ellipse">
            <a:avLst/>
          </a:prstGeom>
          <a:solidFill>
            <a:srgbClr val="FF3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n-US">
                <a:solidFill>
                  <a:srgbClr val="000000"/>
                </a:solidFill>
                <a:latin typeface="Calibri" pitchFamily="34" charset="0"/>
              </a:rPr>
              <a:t>?</a:t>
            </a:r>
          </a:p>
        </p:txBody>
      </p:sp>
      <p:sp>
        <p:nvSpPr>
          <p:cNvPr id="14" name="Oval 14"/>
          <p:cNvSpPr>
            <a:spLocks noChangeArrowheads="1"/>
          </p:cNvSpPr>
          <p:nvPr/>
        </p:nvSpPr>
        <p:spPr bwMode="auto">
          <a:xfrm>
            <a:off x="4497266" y="1397000"/>
            <a:ext cx="152400" cy="152400"/>
          </a:xfrm>
          <a:prstGeom prst="ellipse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n-US">
                <a:solidFill>
                  <a:srgbClr val="000000"/>
                </a:solidFill>
                <a:latin typeface="Calibri" pitchFamily="34" charset="0"/>
              </a:rPr>
              <a:t>?</a:t>
            </a:r>
          </a:p>
        </p:txBody>
      </p:sp>
      <p:sp>
        <p:nvSpPr>
          <p:cNvPr id="15" name="Oval 15"/>
          <p:cNvSpPr>
            <a:spLocks noChangeArrowheads="1"/>
          </p:cNvSpPr>
          <p:nvPr/>
        </p:nvSpPr>
        <p:spPr bwMode="auto">
          <a:xfrm>
            <a:off x="4497266" y="1397000"/>
            <a:ext cx="152400" cy="152400"/>
          </a:xfrm>
          <a:prstGeom prst="ellipse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n-US">
                <a:solidFill>
                  <a:srgbClr val="000000"/>
                </a:solidFill>
                <a:latin typeface="Calibri" pitchFamily="34" charset="0"/>
              </a:rPr>
              <a:t>?</a:t>
            </a:r>
          </a:p>
        </p:txBody>
      </p:sp>
      <p:sp>
        <p:nvSpPr>
          <p:cNvPr id="17" name="Text Box 11"/>
          <p:cNvSpPr txBox="1">
            <a:spLocks noChangeArrowheads="1"/>
          </p:cNvSpPr>
          <p:nvPr/>
        </p:nvSpPr>
        <p:spPr bwMode="auto">
          <a:xfrm>
            <a:off x="17585" y="6515400"/>
            <a:ext cx="9144000" cy="338554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tx1"/>
            </a:solidFill>
          </a:ln>
          <a:effectLst/>
          <a:extLst/>
        </p:spPr>
        <p:txBody>
          <a:bodyPr wrap="square" lIns="72000" rIns="36000">
            <a:spAutoFit/>
          </a:bodyPr>
          <a:lstStyle/>
          <a:p>
            <a:pPr eaLnBrk="0" hangingPunct="0"/>
            <a:r>
              <a:rPr lang="en-US" sz="1600" dirty="0">
                <a:solidFill>
                  <a:srgbClr val="FFFF00"/>
                </a:solidFill>
                <a:latin typeface="Arial" charset="0"/>
              </a:rPr>
              <a:t>High intensity beam from SPS to LHC at 450 GeV via TI2 and TI8, LHC accelerates to 7 TeV</a:t>
            </a:r>
          </a:p>
        </p:txBody>
      </p:sp>
    </p:spTree>
    <p:extLst>
      <p:ext uri="{BB962C8B-B14F-4D97-AF65-F5344CB8AC3E}">
        <p14:creationId xmlns:p14="http://schemas.microsoft.com/office/powerpoint/2010/main" val="344734708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4.81481E-6 C 0.02014 0.01898 0.04027 0.03796 0.05104 0.04652 C 0.0618 0.05509 0.06128 0.05069 0.0651 0.05208 C 0.06892 0.05347 0.07152 0.05439 0.07448 0.05486 C 0.07743 0.05532 0.07899 0.05555 0.08333 0.05555 C 0.08767 0.05555 0.09496 0.05532 0.10104 0.05416 L 0.11979 0.04791 C 0.12291 0.04537 0.12239 0.0412 0.12031 0.03819 C 0.11823 0.03518 0.11128 0.03148 0.10677 0.02986 C 0.10225 0.02824 0.09809 0.0287 0.09323 0.02847 C 0.08836 0.02824 0.08229 0.02731 0.07708 0.02777 C 0.07187 0.02824 0.0658 0.03032 0.06146 0.03194 C 0.05711 0.03356 0.05208 0.03541 0.05052 0.0375 C 0.04896 0.03958 0.05 0.04282 0.05208 0.04513 C 0.05416 0.04745 0.05868 0.04976 0.06354 0.05138 C 0.0684 0.053 0.07517 0.05532 0.08177 0.05555 C 0.08836 0.05578 0.09722 0.05509 0.10364 0.05347 C 0.11007 0.05185 0.11875 0.04884 0.12083 0.04513 C 0.12291 0.04143 0.11996 0.03379 0.11614 0.03125 C 0.11232 0.0287 0.1033 0.03125 0.09739 0.02986 C 0.09149 0.02847 0.08593 0.02523 0.08073 0.02291 C 0.07552 0.0206 0.07048 0.01875 0.06614 0.01597 C 0.0618 0.01319 0.05677 0.01018 0.05468 0.00625 C 0.0526 0.00231 0.05243 -0.00417 0.05312 -0.00764 C 0.05382 -0.01112 0.0559 -0.01227 0.05885 -0.01528 C 0.0618 -0.01829 0.0658 -0.02246 0.07083 -0.025 C 0.07586 -0.02755 0.08316 -0.02894 0.08854 -0.03056 C 0.09392 -0.03218 0.09861 -0.0345 0.10364 -0.03542 C 0.10868 -0.03635 0.11475 -0.03635 0.11927 -0.03681 C 0.12378 -0.03727 0.12621 -0.03866 0.13125 -0.03889 C 0.13628 -0.03913 0.14409 -0.03889 0.15 -0.03889 C 0.1559 -0.03889 0.16198 -0.03936 0.16718 -0.03889 C 0.17239 -0.03843 0.17639 -0.03681 0.18125 -0.03612 C 0.18611 -0.03542 0.19236 -0.03588 0.19687 -0.03473 C 0.20139 -0.03357 0.20399 -0.03149 0.20833 -0.02987 C 0.21267 -0.02825 0.2184 -0.02755 0.22291 -0.025 C 0.22743 -0.02246 0.23316 -0.01806 0.23593 -0.01459 C 0.23871 -0.01112 0.2401 -0.00695 0.2401 -0.00348 C 0.2401 4.81481E-6 0.23889 0.00393 0.23646 0.00694 C 0.23402 0.00995 0.22968 0.0125 0.225 0.01527 C 0.22031 0.01805 0.21458 0.02152 0.20833 0.02361 C 0.20208 0.02569 0.1967 0.02731 0.1875 0.02847 C 0.1783 0.02962 0.16371 0.03078 0.1526 0.03125 C 0.14149 0.03171 0.13038 0.03217 0.12031 0.03125 C 0.11024 0.03032 0.10104 0.02731 0.09218 0.025 C 0.08333 0.02268 0.07291 0.02013 0.06666 0.01666 C 0.06041 0.01319 0.05625 0.00787 0.05416 0.00347 C 0.05208 -0.00093 0.05277 -0.00602 0.05416 -0.00973 C 0.05555 -0.01343 0.05972 -0.0169 0.06302 -0.01945 C 0.06632 -0.022 0.06771 -0.02315 0.07396 -0.0257 C 0.08021 -0.02825 0.09149 -0.03264 0.10052 -0.03473 C 0.10955 -0.03681 0.11771 -0.03774 0.12812 -0.0382 C 0.13854 -0.03866 0.15225 -0.03889 0.16354 -0.0382 C 0.17482 -0.0375 0.18559 -0.03681 0.19635 -0.03403 C 0.20711 -0.03125 0.22083 -0.02686 0.22812 -0.02223 C 0.23541 -0.0176 0.23958 -0.01135 0.24062 -0.00625 C 0.24166 -0.00116 0.23871 0.00439 0.23437 0.00902 C 0.23003 0.01365 0.22257 0.01828 0.21458 0.02152 C 0.20659 0.02476 0.19965 0.02754 0.18646 0.02916 C 0.17326 0.03078 0.15 0.03171 0.13489 0.03125 C 0.11979 0.03078 0.10816 0.02939 0.09583 0.02638 C 0.0835 0.02337 0.06823 0.01851 0.06093 0.0125 C 0.05364 0.00648 0.05434 0.00092 0.05208 -0.00973 C 0.04982 -0.02038 0.05052 -0.02755 0.04791 -0.05139 C 0.04531 -0.07524 0.03975 -0.12246 0.03646 -0.15278 C 0.03316 -0.18311 0.02916 -0.21922 0.02812 -0.23334 C 0.02708 -0.24746 0.02812 -0.23519 0.02968 -0.2382 C 0.03125 -0.24121 0.03211 -0.24607 0.03698 -0.25139 C 0.04184 -0.25672 0.04878 -0.26528 0.05885 -0.27084 C 0.06892 -0.27639 0.08281 -0.28079 0.09791 -0.28542 C 0.11302 -0.29005 0.12916 -0.29584 0.14948 -0.29862 C 0.16979 -0.30139 0.19826 -0.30232 0.22031 -0.30209 C 0.24236 -0.30186 0.26024 -0.30116 0.28229 -0.29723 C 0.30434 -0.29329 0.33385 -0.28681 0.3526 -0.27848 C 0.37135 -0.27014 0.38802 -0.25857 0.39479 -0.24723 C 0.40156 -0.23588 0.40191 -0.22176 0.39323 -0.21042 C 0.38455 -0.19908 0.3625 -0.18727 0.34218 -0.17917 C 0.32187 -0.17107 0.30191 -0.16459 0.27083 -0.16181 C 0.23975 -0.15903 0.18923 -0.15764 0.15521 -0.16181 C 0.12118 -0.16598 0.08732 -0.17686 0.06614 -0.18681 C 0.04496 -0.19676 0.03142 -0.2095 0.0276 -0.22153 C 0.02378 -0.23357 0.02795 -0.24792 0.04271 -0.25973 C 0.05746 -0.27153 0.08559 -0.28426 0.11614 -0.29167 C 0.1467 -0.29908 0.19097 -0.30487 0.22656 -0.30417 C 0.26215 -0.30348 0.30347 -0.29491 0.32968 -0.2875 C 0.3559 -0.2801 0.37205 -0.26945 0.38385 -0.25973 C 0.39566 -0.25 0.40156 -0.24005 0.4 -0.22917 C 0.39843 -0.21829 0.38854 -0.20417 0.37396 -0.19445 C 0.35937 -0.18473 0.32534 -0.17616 0.3125 -0.1713 " pathEditMode="relative" rAng="0" ptsTypes="aaaaaAaaaaaaaaaaaaaaaaaaaaaaaaaaaaaaaaaaaaaaaaaaaaaaaaaaaaaaaaaaaaaaaaaaaaaaaaaaaaaaaaaaa">
                                      <p:cBhvr>
                                        <p:cTn id="6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100" y="-125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0" presetClass="path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-0.00209 0.00093 C -0.00504 0.00255 -0.00764 0.00417 -0.0099 0.00371 C -0.01198 0.00324 0.00035 0.00185 -0.01597 -0.00185 C -0.03264 -0.00555 -0.08594 -0.01597 -0.10834 -0.01852 C -0.13073 -0.02106 -0.12257 -0.01597 -0.15 -0.01759 C -0.17761 -0.01921 -0.23316 -0.0206 -0.27379 -0.02777 C -0.31406 -0.03495 -0.3632 -0.05 -0.39236 -0.06111 C -0.42153 -0.07222 -0.43351 -0.08102 -0.44861 -0.09444 C -0.46372 -0.10787 -0.47865 -0.12569 -0.48334 -0.14166 C -0.48802 -0.15764 -0.48646 -0.1743 -0.47709 -0.19074 C -0.46771 -0.20717 -0.45104 -0.22569 -0.42709 -0.24074 C -0.40313 -0.25578 -0.37691 -0.2699 -0.33334 -0.28055 C -0.28993 -0.2912 -0.21858 -0.30208 -0.16597 -0.30463 C -0.11354 -0.30717 -0.0684 -0.30578 -0.01806 -0.29629 C 0.03194 -0.2868 0.09965 -0.26389 0.13472 -0.24722 C 0.16979 -0.23055 0.18125 -0.21458 0.19236 -0.19629 C 0.20347 -0.17801 0.20937 -0.15717 0.20139 -0.13796 C 0.1934 -0.11875 0.16198 -0.09467 0.14444 -0.08148 C 0.12691 -0.06828 0.10955 -0.06435 0.09583 -0.05833 C 0.08212 -0.05231 0.08003 -0.05069 0.06163 -0.04537 C 0.0434 -0.04004 0.02187 -0.03171 -0.01406 -0.02685 C -0.04983 -0.02199 -0.10695 -0.01504 -0.15278 -0.01574 C -0.19879 -0.01643 -0.24584 -0.02199 -0.28976 -0.03148 C -0.33334 -0.04097 -0.3842 -0.05625 -0.41528 -0.07222 C -0.44636 -0.08819 -0.46563 -0.10833 -0.47639 -0.12777 C -0.48715 -0.14722 -0.48854 -0.17037 -0.47986 -0.18889 C -0.47118 -0.2074 -0.44601 -0.22477 -0.42431 -0.23889 C -0.40261 -0.25301 -0.38403 -0.26389 -0.35 -0.27407 C -0.31597 -0.28426 -0.26511 -0.2949 -0.22014 -0.3 C -0.17518 -0.30509 -0.12483 -0.3074 -0.08073 -0.30463 C -0.03646 -0.30185 0.00903 -0.29328 0.04566 -0.28333 C 0.08246 -0.27338 0.11458 -0.26041 0.14028 -0.24444 C 0.16597 -0.22847 0.18993 -0.20486 0.2 -0.18703 C 0.21007 -0.16921 0.20885 -0.1544 0.20069 -0.13703 C 0.19253 -0.11967 0.18107 -0.0993 0.15139 -0.0824 C 0.1217 -0.06574 0.06545 -0.04606 0.02274 -0.03518 C -0.01979 -0.0243 -0.06146 -0.01967 -0.10486 -0.01759 C -0.14844 -0.01551 -0.19271 -0.01643 -0.23889 -0.02315 C -0.28525 -0.02986 -0.34514 -0.04375 -0.38195 -0.0574 C -0.41875 -0.07106 -0.44254 -0.08958 -0.45972 -0.10555 C -0.47691 -0.12152 -0.4849 -0.13565 -0.48542 -0.1537 C -0.48594 -0.17176 -0.47622 -0.19699 -0.4625 -0.21389 C -0.44879 -0.23078 -0.42518 -0.24421 -0.40278 -0.25555 C -0.38038 -0.2669 -0.36094 -0.27477 -0.32847 -0.2824 C -0.29618 -0.29004 -0.24028 -0.29815 -0.20764 -0.30185 C -0.175 -0.30555 -0.14445 -0.30648 -0.13281 -0.30463 " pathEditMode="relative" ptsTypes="aaaaaaaaaaaaaaaaaaaaaaaaaaaaaaaaaaaaaaaaaaaaaA">
                                      <p:cBhvr>
                                        <p:cTn id="12" dur="39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1"/>
                                            </p:cond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89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0" presetClass="path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-3.88889E-6 0.00092 C 0.02014 0.01967 0.04028 0.03889 0.05105 0.04722 C 0.06181 0.05601 0.06129 0.05162 0.06511 0.05301 C 0.06893 0.05439 0.07153 0.05509 0.07448 0.05578 C 0.07743 0.05601 0.079 0.05625 0.08334 0.05625 C 0.08768 0.05625 0.09497 0.05601 0.10105 0.05486 L 0.1198 0.04861 C 0.12292 0.04606 0.1224 0.04213 0.12032 0.03912 C 0.11823 0.03611 0.11129 0.03217 0.10677 0.03055 C 0.10226 0.02893 0.09809 0.02963 0.09323 0.02916 C 0.08837 0.02893 0.0823 0.02824 0.07709 0.0287 C 0.07188 0.02893 0.0658 0.03125 0.06146 0.03287 C 0.05712 0.03449 0.05209 0.03634 0.05052 0.03819 C 0.04896 0.04051 0.05 0.04375 0.05209 0.04583 C 0.05417 0.04838 0.05868 0.05046 0.06355 0.05208 C 0.06841 0.05393 0.07518 0.05601 0.08177 0.05625 C 0.08837 0.05648 0.09723 0.05601 0.10365 0.05439 C 0.11007 0.05277 0.11875 0.04976 0.12084 0.04583 C 0.12292 0.04236 0.11997 0.03472 0.11615 0.03194 C 0.11233 0.02963 0.1033 0.03194 0.0974 0.03055 C 0.0915 0.02916 0.08594 0.02592 0.08073 0.02384 C 0.07552 0.02129 0.07049 0.01967 0.06615 0.01666 C 0.06181 0.01389 0.05677 0.01088 0.05469 0.00717 C 0.05261 0.00301 0.05243 -0.00324 0.05313 -0.00672 C 0.05382 -0.01042 0.05591 -0.01135 0.05886 -0.01436 C 0.06181 -0.01736 0.0658 -0.02153 0.07084 -0.02431 C 0.07587 -0.02662 0.08316 -0.02801 0.08855 -0.02963 C 0.09393 -0.03149 0.09862 -0.03357 0.10365 -0.03473 C 0.10868 -0.03542 0.11476 -0.03542 0.1191 -0.03611 C 0.12379 -0.03635 0.12622 -0.03797 0.13125 -0.03797 C 0.13629 -0.0382 0.1441 -0.03797 0.15 -0.03797 C 0.15591 -0.03797 0.16198 -0.03843 0.16719 -0.03797 C 0.1724 -0.03774 0.17639 -0.03611 0.18125 -0.03519 C 0.18612 -0.03473 0.19237 -0.03496 0.19688 -0.0338 C 0.20122 -0.03264 0.204 -0.03056 0.20816 -0.02894 C 0.21268 -0.02732 0.21841 -0.02662 0.22292 -0.02431 C 0.22743 -0.02153 0.23316 -0.01713 0.23594 -0.01366 C 0.23855 -0.01042 0.24011 -0.00602 0.24011 -0.00278 C 0.24011 0.00092 0.23872 0.00463 0.23646 0.00764 C 0.23403 0.01064 0.22969 0.01342 0.225 0.0162 C 0.22032 0.01898 0.21459 0.02245 0.20816 0.0243 C 0.20209 0.02662 0.19671 0.02824 0.1875 0.02916 C 0.1783 0.03032 0.16372 0.03171 0.15261 0.03194 C 0.1415 0.03264 0.13039 0.0331 0.12032 0.03194 C 0.11025 0.03125 0.10105 0.02824 0.09219 0.02569 C 0.08334 0.02361 0.07292 0.02106 0.06667 0.01759 C 0.06042 0.01389 0.05625 0.00879 0.05417 0.00439 C 0.05209 3.7037E-6 0.05278 -0.0051 0.05417 -0.00903 C 0.05556 -0.0125 0.05973 -0.01598 0.06302 -0.01852 C 0.06632 -0.0213 0.06771 -0.02246 0.07396 -0.02477 C 0.08021 -0.02732 0.0915 -0.03172 0.10035 -0.0338 C 0.10955 -0.03611 0.11771 -0.03681 0.12813 -0.03727 C 0.13855 -0.03797 0.15226 -0.03797 0.16355 -0.03727 C 0.17483 -0.03658 0.18559 -0.03611 0.19636 -0.03334 C 0.20712 -0.03033 0.22084 -0.02593 0.22813 -0.0213 C 0.23542 -0.01667 0.23959 -0.01065 0.24063 -0.00533 C 0.24167 -0.00024 0.23855 0.00532 0.23438 0.00995 C 0.23004 0.01458 0.22257 0.01921 0.21459 0.02245 C 0.2066 0.02569 0.19966 0.02847 0.18646 0.03009 C 0.17327 0.03171 0.15 0.03264 0.1349 0.03194 C 0.1198 0.03171 0.10799 0.03032 0.09584 0.02731 C 0.08351 0.0243 0.06823 0.01944 0.06094 0.01342 C 0.05365 0.0074 0.05434 0.00162 0.05209 -0.00903 C 0.04983 -0.01968 0.05052 -0.02662 0.04792 -0.05047 C 0.04532 -0.07431 0.03976 -0.12176 0.03646 -0.15209 C 0.03316 -0.18241 0.02917 -0.21829 0.02813 -0.23264 C 0.02709 -0.24653 0.02813 -0.23449 0.02969 -0.23727 C 0.03125 -0.24028 0.03212 -0.24514 0.03698 -0.25047 C 0.04184 -0.25579 0.04879 -0.26436 0.05886 -0.26991 C 0.06893 -0.27547 0.08282 -0.27986 0.09792 -0.28449 C 0.11302 -0.28912 0.12917 -0.29491 0.14948 -0.29769 C 0.1698 -0.30047 0.19827 -0.30139 0.22032 -0.30116 C 0.24237 -0.30093 0.26025 -0.30024 0.2823 -0.2963 C 0.30434 -0.29236 0.33386 -0.28588 0.35261 -0.27755 C 0.37136 -0.26922 0.38802 -0.25764 0.3948 -0.2463 C 0.40157 -0.23496 0.40191 -0.22084 0.39323 -0.20949 C 0.38455 -0.19815 0.3625 -0.18635 0.34219 -0.17848 C 0.32188 -0.17014 0.30191 -0.16366 0.27084 -0.16111 C 0.23976 -0.15811 0.18924 -0.15672 0.15521 -0.16111 C 0.12118 -0.16505 0.08733 -0.17616 0.06615 -0.18588 C 0.04497 -0.19584 0.03143 -0.20857 0.02761 -0.22084 C 0.02379 -0.23264 0.02796 -0.24699 0.04271 -0.2588 C 0.05747 -0.27061 0.08559 -0.28334 0.11615 -0.29074 C 0.14671 -0.29815 0.19098 -0.30394 0.22657 -0.30324 C 0.26216 -0.30255 0.30348 -0.29399 0.32969 -0.28658 C 0.35591 -0.27917 0.37205 -0.26852 0.38386 -0.2588 C 0.39566 -0.24908 0.40157 -0.23912 0.4 -0.22848 C 0.39844 -0.21736 0.38768 -0.20301 0.37396 -0.19352 C 0.36025 -0.18403 0.34184 -0.17732 0.31771 -0.1713 C 0.29358 -0.16528 0.24671 -0.16042 0.22917 -0.15811 C 0.21146 -0.15579 0.23073 -0.15649 0.21146 -0.15811 C 0.19219 -0.15973 0.14289 -0.15973 0.11355 -0.16783 C 0.08421 -0.17616 0.0474 -0.1919 0.0349 -0.20672 C 0.0224 -0.22153 0.02379 -0.24236 0.03855 -0.25672 C 0.0533 -0.27107 0.09115 -0.28542 0.12292 -0.29283 C 0.15469 -0.30024 0.19914 -0.30186 0.22917 -0.30186 C 0.25921 -0.30186 0.28646 -0.29561 0.30365 -0.29283 C 0.32084 -0.29005 0.32743 -0.28611 0.3323 -0.28449 " pathEditMode="relative" rAng="0" ptsTypes="aaaaaAaaaaaaaaaaaaaaaaaaaaaaaaaaaaaaaaaaaaaaaaaaaaaaaaaaaaaaaaaaaaaaaaaaaaaaaaaaaaaaaaaaaaaaaaaaaA">
                                      <p:cBhvr>
                                        <p:cTn id="16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100" y="-1250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6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63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0" presetClass="path" presetSubtype="0" fill="hold" grpId="1" nodeType="withEffect">
                                  <p:stCondLst>
                                    <p:cond delay="6300"/>
                                  </p:stCondLst>
                                  <p:childTnLst>
                                    <p:animMotion origin="layout" path="M 0.00277 0.00023 C 0.01128 -0.00185 0.01979 -0.0037 0.02638 -0.00347 C 0.03298 -0.00324 0.0375 1.48148E-6 0.04236 0.00209 C 0.04722 0.00417 0.04895 0.00579 0.05625 0.00949 C 0.06354 0.0132 0.07534 0.02107 0.08611 0.02431 C 0.09687 0.02755 0.10972 0.02963 0.12083 0.02894 C 0.13194 0.02824 0.14288 0.02685 0.15277 0.0206 C 0.16267 0.01435 0.17378 0.00232 0.18055 -0.0081 C 0.18732 -0.01852 0.1927 -0.02916 0.19305 -0.04143 C 0.1934 -0.0537 0.19079 -0.06782 0.18263 -0.08125 C 0.17447 -0.09467 0.16701 -0.10787 0.14375 -0.12199 C 0.12048 -0.13611 0.07777 -0.15555 0.04305 -0.16643 C 0.00833 -0.17731 -0.02761 -0.18287 -0.06459 -0.1868 C -0.10157 -0.19074 -0.13525 -0.19305 -0.17917 -0.19051 C -0.22309 -0.18796 -0.28386 -0.18194 -0.32778 -0.17106 C -0.37171 -0.16018 -0.41493 -0.14259 -0.44237 -0.12477 C -0.4698 -0.10694 -0.48594 -0.08472 -0.49237 -0.06458 C -0.49879 -0.04444 -0.49462 -0.02338 -0.48056 -0.0044 C -0.4665 0.01459 -0.44271 0.0338 -0.40764 0.04931 C -0.37257 0.06482 -0.32309 0.08056 -0.27014 0.0882 C -0.21719 0.09584 -0.14948 0.10047 -0.09028 0.0956 C -0.03108 0.09074 0.04045 0.07593 0.08472 0.05949 C 0.12899 0.04306 0.15781 0.0176 0.17569 -0.00254 C 0.19357 -0.02268 0.19357 -0.0449 0.19166 -0.0618 C 0.18975 -0.0787 0.18159 -0.08889 0.16458 -0.10347 C 0.14757 -0.11805 0.1217 -0.1368 0.08958 -0.14977 C 0.05746 -0.16273 0.01041 -0.17453 -0.02848 -0.18125 C -0.06737 -0.18796 -0.10434 -0.18935 -0.14375 -0.18958 C -0.18316 -0.18981 -0.22414 -0.18842 -0.26459 -0.18217 C -0.30504 -0.17592 -0.35174 -0.16666 -0.38681 -0.15254 C -0.42188 -0.13842 -0.45712 -0.11666 -0.475 -0.09791 C -0.49289 -0.07916 -0.4974 -0.05972 -0.49375 -0.03958 C -0.49011 -0.01944 -0.47101 0.00648 -0.45278 0.02246 C -0.43455 0.03843 -0.40747 0.04722 -0.38403 0.05672 C -0.36059 0.06621 -0.34254 0.07269 -0.3125 0.07894 C -0.28247 0.08519 -0.24705 0.09167 -0.20417 0.09375 C -0.16129 0.09584 -0.09879 0.09607 -0.05556 0.0919 C -0.01233 0.08773 0.02187 0.07963 0.05555 0.06875 C 0.08923 0.05787 0.12413 0.04213 0.14652 0.02616 C 0.16892 0.01019 0.18368 -0.00949 0.19027 -0.02662 C 0.19687 -0.04375 0.19149 -0.0625 0.18611 -0.07662 C 0.18072 -0.09074 0.17691 -0.09745 0.15763 -0.11088 C 0.13836 -0.1243 0.10659 -0.1449 0.07083 -0.15717 C 0.03507 -0.16944 -0.02171 -0.1794 -0.05695 -0.18495 C -0.09219 -0.19051 -0.13421 -0.19398 -0.14098 -0.19051 " pathEditMode="relative" ptsTypes="aaaaaaaaaaaaaaaaaaaaaaaaaaaaaaaaaaaaaaaaaaaaA">
                                      <p:cBhvr>
                                        <p:cTn id="22" dur="26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1"/>
                                            </p:cond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89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6" presetClass="emph" presetSubtype="0" autoRev="1" fill="hold" nodeType="withEffect">
                                  <p:stCondLst>
                                    <p:cond delay="8900"/>
                                  </p:stCondLst>
                                  <p:childTnLst>
                                    <p:animScale>
                                      <p:cBhvr>
                                        <p:cTn id="26" dur="9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89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0" presetClass="path" presetSubtype="0" accel="50000" decel="50000" fill="hold" nodeType="withEffect">
                                  <p:stCondLst>
                                    <p:cond delay="8900"/>
                                  </p:stCondLst>
                                  <p:childTnLst>
                                    <p:animMotion origin="layout" path="M 0 0 L -0.21667 -0.13321 " pathEditMode="relative" ptsTypes="AA">
                                      <p:cBhvr>
                                        <p:cTn id="3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93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0" presetClass="path" presetSubtype="0" accel="50000" decel="50000" fill="hold" nodeType="withEffect">
                                  <p:stCondLst>
                                    <p:cond delay="9300"/>
                                  </p:stCondLst>
                                  <p:childTnLst>
                                    <p:animMotion origin="layout" path="M 0 0 L -0.31667 0.13321 " pathEditMode="relative" ptsTypes="AA">
                                      <p:cBhvr>
                                        <p:cTn id="3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93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0" presetClass="path" presetSubtype="0" accel="50000" decel="50000" fill="hold" nodeType="withEffect">
                                  <p:stCondLst>
                                    <p:cond delay="9300"/>
                                  </p:stCondLst>
                                  <p:childTnLst>
                                    <p:animMotion origin="layout" path="M 0 0 L 0.08333 -0.16652 " pathEditMode="relative" ptsTypes="AA">
                                      <p:cBhvr>
                                        <p:cTn id="3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9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0" presetClass="path" presetSubtype="0" accel="50000" decel="50000" fill="hold" nodeType="withEffect">
                                  <p:stCondLst>
                                    <p:cond delay="9300"/>
                                  </p:stCondLst>
                                  <p:childTnLst>
                                    <p:animMotion origin="layout" path="M 0 0 L -0.09167 0.28862 " pathEditMode="relative" ptsTypes="AA">
                                      <p:cBhvr>
                                        <p:cTn id="4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0" y="815790"/>
            <a:ext cx="9144000" cy="6040625"/>
          </a:xfrm>
          <a:prstGeom prst="rect">
            <a:avLst/>
          </a:prstGeom>
          <a:solidFill>
            <a:schemeClr val="tx1">
              <a:lumMod val="95000"/>
            </a:scheme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5538" name="Line 2"/>
          <p:cNvSpPr>
            <a:spLocks noChangeShapeType="1"/>
          </p:cNvSpPr>
          <p:nvPr/>
        </p:nvSpPr>
        <p:spPr bwMode="auto">
          <a:xfrm>
            <a:off x="7467600" y="6369050"/>
            <a:ext cx="1371600" cy="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pPr algn="l" eaLnBrk="1" hangingPunct="1"/>
            <a:endParaRPr lang="en-US" sz="2400" dirty="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>
                <a:solidFill>
                  <a:srgbClr val="FFFF00"/>
                </a:solidFill>
              </a:rPr>
              <a:t>SPS, transfer line and LHC </a:t>
            </a:r>
          </a:p>
        </p:txBody>
      </p:sp>
      <p:sp>
        <p:nvSpPr>
          <p:cNvPr id="65541" name="Rectangle 5"/>
          <p:cNvSpPr>
            <a:spLocks noGrp="1" noChangeArrowheads="1"/>
          </p:cNvSpPr>
          <p:nvPr>
            <p:ph idx="1"/>
          </p:nvPr>
        </p:nvSpPr>
        <p:spPr>
          <a:xfrm>
            <a:off x="76199" y="838201"/>
            <a:ext cx="2771776" cy="2667001"/>
          </a:xfrm>
          <a:ln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GB" sz="1600" dirty="0">
                <a:solidFill>
                  <a:schemeClr val="bg1">
                    <a:lumMod val="50000"/>
                  </a:schemeClr>
                </a:solidFill>
              </a:rPr>
              <a:t>Beam is accelerated in the SPS to 450 GeV (stored energy of 3 MJ)</a:t>
            </a:r>
          </a:p>
          <a:p>
            <a:pPr marL="0" indent="0">
              <a:buNone/>
            </a:pPr>
            <a:r>
              <a:rPr lang="en-GB" sz="1600" dirty="0">
                <a:solidFill>
                  <a:schemeClr val="bg1">
                    <a:lumMod val="50000"/>
                  </a:schemeClr>
                </a:solidFill>
              </a:rPr>
              <a:t>Beam is transferred from SPS to LHC</a:t>
            </a:r>
          </a:p>
          <a:p>
            <a:pPr marL="0" indent="0">
              <a:buNone/>
            </a:pPr>
            <a:r>
              <a:rPr lang="en-GB" sz="1600" dirty="0">
                <a:solidFill>
                  <a:schemeClr val="bg1">
                    <a:lumMod val="50000"/>
                  </a:schemeClr>
                </a:solidFill>
              </a:rPr>
              <a:t>Beam is accelerated in the LHC to </a:t>
            </a:r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</a:rPr>
              <a:t>6.5 </a:t>
            </a:r>
            <a:r>
              <a:rPr lang="en-GB" sz="1600" dirty="0">
                <a:solidFill>
                  <a:schemeClr val="bg1">
                    <a:lumMod val="50000"/>
                  </a:schemeClr>
                </a:solidFill>
              </a:rPr>
              <a:t>TeV (stored energy of </a:t>
            </a:r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</a:rPr>
              <a:t>some 100 </a:t>
            </a:r>
            <a:r>
              <a:rPr lang="en-GB" sz="1600" dirty="0">
                <a:solidFill>
                  <a:schemeClr val="bg1">
                    <a:lumMod val="50000"/>
                  </a:schemeClr>
                </a:solidFill>
              </a:rPr>
              <a:t>MJ)</a:t>
            </a:r>
          </a:p>
          <a:p>
            <a:pPr marL="0" indent="0">
              <a:buNone/>
            </a:pPr>
            <a:r>
              <a:rPr lang="en-GB" sz="1600" dirty="0">
                <a:solidFill>
                  <a:schemeClr val="bg1">
                    <a:lumMod val="50000"/>
                  </a:schemeClr>
                </a:solidFill>
              </a:rPr>
              <a:t>Scraping of beam in SPS before transfer to LHC</a:t>
            </a:r>
          </a:p>
        </p:txBody>
      </p:sp>
      <p:sp>
        <p:nvSpPr>
          <p:cNvPr id="65540" name="Text Box 4"/>
          <p:cNvSpPr txBox="1">
            <a:spLocks noChangeArrowheads="1"/>
          </p:cNvSpPr>
          <p:nvPr/>
        </p:nvSpPr>
        <p:spPr bwMode="auto">
          <a:xfrm>
            <a:off x="7808915" y="5988050"/>
            <a:ext cx="649287" cy="304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400" dirty="0">
                <a:solidFill>
                  <a:srgbClr val="000000"/>
                </a:solidFill>
                <a:latin typeface="Arial" charset="0"/>
              </a:rPr>
              <a:t>1 km</a:t>
            </a:r>
          </a:p>
        </p:txBody>
      </p:sp>
      <p:sp>
        <p:nvSpPr>
          <p:cNvPr id="65542" name="Freeform 6"/>
          <p:cNvSpPr>
            <a:spLocks/>
          </p:cNvSpPr>
          <p:nvPr/>
        </p:nvSpPr>
        <p:spPr bwMode="auto">
          <a:xfrm>
            <a:off x="34925" y="1101725"/>
            <a:ext cx="8997950" cy="4789488"/>
          </a:xfrm>
          <a:custGeom>
            <a:avLst/>
            <a:gdLst>
              <a:gd name="T0" fmla="*/ 0 w 5668"/>
              <a:gd name="T1" fmla="*/ 2147483647 h 3017"/>
              <a:gd name="T2" fmla="*/ 1829633601 w 5668"/>
              <a:gd name="T3" fmla="*/ 2147483647 h 3017"/>
              <a:gd name="T4" fmla="*/ 2147483647 w 5668"/>
              <a:gd name="T5" fmla="*/ 2147483647 h 3017"/>
              <a:gd name="T6" fmla="*/ 2147483647 w 5668"/>
              <a:gd name="T7" fmla="*/ 2147483647 h 3017"/>
              <a:gd name="T8" fmla="*/ 2147483647 w 5668"/>
              <a:gd name="T9" fmla="*/ 2147483647 h 3017"/>
              <a:gd name="T10" fmla="*/ 2147483647 w 5668"/>
              <a:gd name="T11" fmla="*/ 2147483647 h 3017"/>
              <a:gd name="T12" fmla="*/ 2147483647 w 5668"/>
              <a:gd name="T13" fmla="*/ 2147483647 h 3017"/>
              <a:gd name="T14" fmla="*/ 2147483647 w 5668"/>
              <a:gd name="T15" fmla="*/ 2147483647 h 3017"/>
              <a:gd name="T16" fmla="*/ 2147483647 w 5668"/>
              <a:gd name="T17" fmla="*/ 2147483647 h 3017"/>
              <a:gd name="T18" fmla="*/ 2147483647 w 5668"/>
              <a:gd name="T19" fmla="*/ 2147483647 h 3017"/>
              <a:gd name="T20" fmla="*/ 2147483647 w 5668"/>
              <a:gd name="T21" fmla="*/ 2147483647 h 3017"/>
              <a:gd name="T22" fmla="*/ 2147483647 w 5668"/>
              <a:gd name="T23" fmla="*/ 2147483647 h 3017"/>
              <a:gd name="T24" fmla="*/ 2147483647 w 5668"/>
              <a:gd name="T25" fmla="*/ 1597779109 h 3017"/>
              <a:gd name="T26" fmla="*/ 2147483647 w 5668"/>
              <a:gd name="T27" fmla="*/ 0 h 3017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5668"/>
              <a:gd name="T43" fmla="*/ 0 h 3017"/>
              <a:gd name="T44" fmla="*/ 5668 w 5668"/>
              <a:gd name="T45" fmla="*/ 3017 h 3017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5668" h="3017">
                <a:moveTo>
                  <a:pt x="0" y="2518"/>
                </a:moveTo>
                <a:cubicBezTo>
                  <a:pt x="257" y="2639"/>
                  <a:pt x="514" y="2760"/>
                  <a:pt x="726" y="2836"/>
                </a:cubicBezTo>
                <a:cubicBezTo>
                  <a:pt x="938" y="2912"/>
                  <a:pt x="1074" y="2942"/>
                  <a:pt x="1270" y="2972"/>
                </a:cubicBezTo>
                <a:cubicBezTo>
                  <a:pt x="1466" y="3002"/>
                  <a:pt x="1739" y="3017"/>
                  <a:pt x="1905" y="3017"/>
                </a:cubicBezTo>
                <a:cubicBezTo>
                  <a:pt x="2071" y="3017"/>
                  <a:pt x="2145" y="2992"/>
                  <a:pt x="2268" y="2972"/>
                </a:cubicBezTo>
                <a:cubicBezTo>
                  <a:pt x="2391" y="2952"/>
                  <a:pt x="2521" y="2926"/>
                  <a:pt x="2642" y="2895"/>
                </a:cubicBezTo>
                <a:cubicBezTo>
                  <a:pt x="2763" y="2864"/>
                  <a:pt x="2844" y="2842"/>
                  <a:pt x="2992" y="2784"/>
                </a:cubicBezTo>
                <a:cubicBezTo>
                  <a:pt x="3140" y="2726"/>
                  <a:pt x="3382" y="2616"/>
                  <a:pt x="3532" y="2549"/>
                </a:cubicBezTo>
                <a:cubicBezTo>
                  <a:pt x="3682" y="2482"/>
                  <a:pt x="3752" y="2464"/>
                  <a:pt x="3892" y="2381"/>
                </a:cubicBezTo>
                <a:cubicBezTo>
                  <a:pt x="4032" y="2298"/>
                  <a:pt x="4215" y="2185"/>
                  <a:pt x="4375" y="2052"/>
                </a:cubicBezTo>
                <a:cubicBezTo>
                  <a:pt x="4535" y="1919"/>
                  <a:pt x="4712" y="1751"/>
                  <a:pt x="4852" y="1584"/>
                </a:cubicBezTo>
                <a:cubicBezTo>
                  <a:pt x="4992" y="1417"/>
                  <a:pt x="5121" y="1210"/>
                  <a:pt x="5215" y="1052"/>
                </a:cubicBezTo>
                <a:cubicBezTo>
                  <a:pt x="5309" y="894"/>
                  <a:pt x="5339" y="809"/>
                  <a:pt x="5414" y="634"/>
                </a:cubicBezTo>
                <a:cubicBezTo>
                  <a:pt x="5489" y="459"/>
                  <a:pt x="5615" y="132"/>
                  <a:pt x="5668" y="0"/>
                </a:cubicBezTo>
              </a:path>
            </a:pathLst>
          </a:cu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pPr algn="l" eaLnBrk="1" hangingPunct="1"/>
            <a:endParaRPr lang="en-US" sz="2400" dirty="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65543" name="Freeform 7"/>
          <p:cNvSpPr>
            <a:spLocks/>
          </p:cNvSpPr>
          <p:nvPr/>
        </p:nvSpPr>
        <p:spPr bwMode="auto">
          <a:xfrm>
            <a:off x="2847975" y="2184402"/>
            <a:ext cx="3322638" cy="3484563"/>
          </a:xfrm>
          <a:custGeom>
            <a:avLst/>
            <a:gdLst>
              <a:gd name="T0" fmla="*/ 660280927 w 2093"/>
              <a:gd name="T1" fmla="*/ 904737012 h 2195"/>
              <a:gd name="T2" fmla="*/ 1285279678 w 2093"/>
              <a:gd name="T3" fmla="*/ 441028203 h 2195"/>
              <a:gd name="T4" fmla="*/ 2137092618 w 2093"/>
              <a:gd name="T5" fmla="*/ 90725622 h 2195"/>
              <a:gd name="T6" fmla="*/ 2147483647 w 2093"/>
              <a:gd name="T7" fmla="*/ 25201561 h 2195"/>
              <a:gd name="T8" fmla="*/ 2147483647 w 2093"/>
              <a:gd name="T9" fmla="*/ 244455976 h 2195"/>
              <a:gd name="T10" fmla="*/ 2147483647 w 2093"/>
              <a:gd name="T11" fmla="*/ 808970905 h 2195"/>
              <a:gd name="T12" fmla="*/ 2147483647 w 2093"/>
              <a:gd name="T13" fmla="*/ 1791832141 h 2195"/>
              <a:gd name="T14" fmla="*/ 2147483647 w 2093"/>
              <a:gd name="T15" fmla="*/ 2147483647 h 2195"/>
              <a:gd name="T16" fmla="*/ 2147483647 w 2093"/>
              <a:gd name="T17" fmla="*/ 2147483647 h 2195"/>
              <a:gd name="T18" fmla="*/ 2147483647 w 2093"/>
              <a:gd name="T19" fmla="*/ 2147483647 h 2195"/>
              <a:gd name="T20" fmla="*/ 2147483647 w 2093"/>
              <a:gd name="T21" fmla="*/ 2147483647 h 2195"/>
              <a:gd name="T22" fmla="*/ 2147483647 w 2093"/>
              <a:gd name="T23" fmla="*/ 2147483647 h 2195"/>
              <a:gd name="T24" fmla="*/ 1441529316 w 2093"/>
              <a:gd name="T25" fmla="*/ 2147483647 h 2195"/>
              <a:gd name="T26" fmla="*/ 826611187 w 2093"/>
              <a:gd name="T27" fmla="*/ 2147483647 h 2195"/>
              <a:gd name="T28" fmla="*/ 385584677 w 2093"/>
              <a:gd name="T29" fmla="*/ 2147483647 h 2195"/>
              <a:gd name="T30" fmla="*/ 63003117 w 2093"/>
              <a:gd name="T31" fmla="*/ 2147483647 h 2195"/>
              <a:gd name="T32" fmla="*/ 7561263 w 2093"/>
              <a:gd name="T33" fmla="*/ 2147483647 h 2195"/>
              <a:gd name="T34" fmla="*/ 83165949 w 2093"/>
              <a:gd name="T35" fmla="*/ 1993444580 h 2195"/>
              <a:gd name="T36" fmla="*/ 352821863 w 2093"/>
              <a:gd name="T37" fmla="*/ 1307961890 h 2195"/>
              <a:gd name="T38" fmla="*/ 665321238 w 2093"/>
              <a:gd name="T39" fmla="*/ 904737012 h 2195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2093"/>
              <a:gd name="T61" fmla="*/ 0 h 2195"/>
              <a:gd name="T62" fmla="*/ 2093 w 2093"/>
              <a:gd name="T63" fmla="*/ 2195 h 2195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2093" h="2195">
                <a:moveTo>
                  <a:pt x="262" y="359"/>
                </a:moveTo>
                <a:cubicBezTo>
                  <a:pt x="303" y="328"/>
                  <a:pt x="412" y="229"/>
                  <a:pt x="510" y="175"/>
                </a:cubicBezTo>
                <a:cubicBezTo>
                  <a:pt x="608" y="121"/>
                  <a:pt x="749" y="63"/>
                  <a:pt x="848" y="36"/>
                </a:cubicBezTo>
                <a:cubicBezTo>
                  <a:pt x="947" y="9"/>
                  <a:pt x="1005" y="0"/>
                  <a:pt x="1105" y="10"/>
                </a:cubicBezTo>
                <a:cubicBezTo>
                  <a:pt x="1205" y="20"/>
                  <a:pt x="1337" y="45"/>
                  <a:pt x="1449" y="97"/>
                </a:cubicBezTo>
                <a:cubicBezTo>
                  <a:pt x="1561" y="149"/>
                  <a:pt x="1677" y="219"/>
                  <a:pt x="1776" y="321"/>
                </a:cubicBezTo>
                <a:cubicBezTo>
                  <a:pt x="1875" y="423"/>
                  <a:pt x="1990" y="563"/>
                  <a:pt x="2041" y="711"/>
                </a:cubicBezTo>
                <a:cubicBezTo>
                  <a:pt x="2092" y="859"/>
                  <a:pt x="2093" y="1056"/>
                  <a:pt x="2081" y="1209"/>
                </a:cubicBezTo>
                <a:cubicBezTo>
                  <a:pt x="2069" y="1362"/>
                  <a:pt x="2030" y="1508"/>
                  <a:pt x="1968" y="1628"/>
                </a:cubicBezTo>
                <a:cubicBezTo>
                  <a:pt x="1906" y="1748"/>
                  <a:pt x="1828" y="1842"/>
                  <a:pt x="1708" y="1930"/>
                </a:cubicBezTo>
                <a:cubicBezTo>
                  <a:pt x="1588" y="2018"/>
                  <a:pt x="1376" y="2113"/>
                  <a:pt x="1245" y="2154"/>
                </a:cubicBezTo>
                <a:cubicBezTo>
                  <a:pt x="1114" y="2195"/>
                  <a:pt x="1035" y="2191"/>
                  <a:pt x="923" y="2174"/>
                </a:cubicBezTo>
                <a:cubicBezTo>
                  <a:pt x="811" y="2157"/>
                  <a:pt x="671" y="2102"/>
                  <a:pt x="572" y="2052"/>
                </a:cubicBezTo>
                <a:cubicBezTo>
                  <a:pt x="473" y="2002"/>
                  <a:pt x="398" y="1936"/>
                  <a:pt x="328" y="1874"/>
                </a:cubicBezTo>
                <a:cubicBezTo>
                  <a:pt x="258" y="1812"/>
                  <a:pt x="204" y="1763"/>
                  <a:pt x="153" y="1682"/>
                </a:cubicBezTo>
                <a:cubicBezTo>
                  <a:pt x="102" y="1601"/>
                  <a:pt x="50" y="1489"/>
                  <a:pt x="25" y="1386"/>
                </a:cubicBezTo>
                <a:cubicBezTo>
                  <a:pt x="0" y="1283"/>
                  <a:pt x="2" y="1162"/>
                  <a:pt x="3" y="1063"/>
                </a:cubicBezTo>
                <a:cubicBezTo>
                  <a:pt x="4" y="964"/>
                  <a:pt x="10" y="882"/>
                  <a:pt x="33" y="791"/>
                </a:cubicBezTo>
                <a:cubicBezTo>
                  <a:pt x="56" y="700"/>
                  <a:pt x="101" y="591"/>
                  <a:pt x="140" y="519"/>
                </a:cubicBezTo>
                <a:cubicBezTo>
                  <a:pt x="179" y="447"/>
                  <a:pt x="238" y="392"/>
                  <a:pt x="264" y="359"/>
                </a:cubicBezTo>
              </a:path>
            </a:pathLst>
          </a:custGeom>
          <a:noFill/>
          <a:ln w="38100" cap="flat" cmpd="sng">
            <a:solidFill>
              <a:srgbClr val="3366CC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pPr algn="l" eaLnBrk="1" hangingPunct="1"/>
            <a:endParaRPr lang="en-US" sz="2400" dirty="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65544" name="Freeform 8"/>
          <p:cNvSpPr>
            <a:spLocks/>
          </p:cNvSpPr>
          <p:nvPr/>
        </p:nvSpPr>
        <p:spPr bwMode="auto">
          <a:xfrm>
            <a:off x="373065" y="5254627"/>
            <a:ext cx="4789487" cy="1057275"/>
          </a:xfrm>
          <a:custGeom>
            <a:avLst/>
            <a:gdLst>
              <a:gd name="T0" fmla="*/ 2147483647 w 3017"/>
              <a:gd name="T1" fmla="*/ 352821845 h 666"/>
              <a:gd name="T2" fmla="*/ 2147483647 w 3017"/>
              <a:gd name="T3" fmla="*/ 1239916817 h 666"/>
              <a:gd name="T4" fmla="*/ 2147483647 w 3017"/>
              <a:gd name="T5" fmla="*/ 1640622308 h 666"/>
              <a:gd name="T6" fmla="*/ 2147483647 w 3017"/>
              <a:gd name="T7" fmla="*/ 1469251746 h 666"/>
              <a:gd name="T8" fmla="*/ 1864915620 w 3017"/>
              <a:gd name="T9" fmla="*/ 897175693 h 666"/>
              <a:gd name="T10" fmla="*/ 607356801 w 3017"/>
              <a:gd name="T11" fmla="*/ 325100930 h 666"/>
              <a:gd name="T12" fmla="*/ 0 w 3017"/>
              <a:gd name="T13" fmla="*/ 0 h 66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017"/>
              <a:gd name="T22" fmla="*/ 0 h 666"/>
              <a:gd name="T23" fmla="*/ 3017 w 3017"/>
              <a:gd name="T24" fmla="*/ 666 h 66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017" h="666">
                <a:moveTo>
                  <a:pt x="3017" y="140"/>
                </a:moveTo>
                <a:cubicBezTo>
                  <a:pt x="2887" y="198"/>
                  <a:pt x="2443" y="407"/>
                  <a:pt x="2237" y="492"/>
                </a:cubicBezTo>
                <a:cubicBezTo>
                  <a:pt x="2031" y="577"/>
                  <a:pt x="1938" y="636"/>
                  <a:pt x="1779" y="651"/>
                </a:cubicBezTo>
                <a:cubicBezTo>
                  <a:pt x="1620" y="666"/>
                  <a:pt x="1457" y="632"/>
                  <a:pt x="1284" y="583"/>
                </a:cubicBezTo>
                <a:cubicBezTo>
                  <a:pt x="1111" y="534"/>
                  <a:pt x="914" y="432"/>
                  <a:pt x="740" y="356"/>
                </a:cubicBezTo>
                <a:cubicBezTo>
                  <a:pt x="566" y="280"/>
                  <a:pt x="364" y="188"/>
                  <a:pt x="241" y="129"/>
                </a:cubicBezTo>
                <a:cubicBezTo>
                  <a:pt x="118" y="70"/>
                  <a:pt x="50" y="27"/>
                  <a:pt x="0" y="0"/>
                </a:cubicBezTo>
              </a:path>
            </a:pathLst>
          </a:custGeom>
          <a:noFill/>
          <a:ln w="19050" cap="flat" cmpd="sng">
            <a:solidFill>
              <a:srgbClr val="990033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pPr algn="l" eaLnBrk="1" hangingPunct="1"/>
            <a:endParaRPr lang="en-US" sz="2400" dirty="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65545" name="Text Box 9"/>
          <p:cNvSpPr txBox="1">
            <a:spLocks noChangeArrowheads="1"/>
          </p:cNvSpPr>
          <p:nvPr/>
        </p:nvSpPr>
        <p:spPr bwMode="auto">
          <a:xfrm>
            <a:off x="6284064" y="3422650"/>
            <a:ext cx="1219200" cy="452698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 lIns="18000" tIns="10800" rIns="18000" bIns="10800">
            <a:spAutoFit/>
          </a:bodyPr>
          <a:lstStyle/>
          <a:p>
            <a:r>
              <a:rPr lang="en-US" sz="1400" dirty="0">
                <a:solidFill>
                  <a:srgbClr val="2A004E"/>
                </a:solidFill>
                <a:latin typeface="Arial" charset="0"/>
              </a:rPr>
              <a:t>Transfer line 3km</a:t>
            </a:r>
          </a:p>
        </p:txBody>
      </p:sp>
      <p:sp>
        <p:nvSpPr>
          <p:cNvPr id="65546" name="Text Box 10"/>
          <p:cNvSpPr txBox="1">
            <a:spLocks noChangeArrowheads="1"/>
          </p:cNvSpPr>
          <p:nvPr/>
        </p:nvSpPr>
        <p:spPr bwMode="auto">
          <a:xfrm>
            <a:off x="6629400" y="5175250"/>
            <a:ext cx="1081088" cy="457200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dirty="0">
                <a:solidFill>
                  <a:srgbClr val="2A004E"/>
                </a:solidFill>
                <a:latin typeface="Arial" charset="0"/>
              </a:rPr>
              <a:t>LHC</a:t>
            </a:r>
          </a:p>
        </p:txBody>
      </p:sp>
      <p:sp>
        <p:nvSpPr>
          <p:cNvPr id="65547" name="Text Box 11"/>
          <p:cNvSpPr txBox="1">
            <a:spLocks noChangeArrowheads="1"/>
          </p:cNvSpPr>
          <p:nvPr/>
        </p:nvSpPr>
        <p:spPr bwMode="auto">
          <a:xfrm>
            <a:off x="3091544" y="3205616"/>
            <a:ext cx="2819400" cy="1569660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 wrap="square" lIns="18000" rIns="18000">
            <a:spAutoFit/>
          </a:bodyPr>
          <a:lstStyle/>
          <a:p>
            <a:r>
              <a:rPr lang="en-US" sz="2400" dirty="0">
                <a:solidFill>
                  <a:srgbClr val="2A004E"/>
                </a:solidFill>
                <a:latin typeface="Arial" charset="0"/>
              </a:rPr>
              <a:t>SPS</a:t>
            </a:r>
          </a:p>
          <a:p>
            <a:r>
              <a:rPr lang="en-US" dirty="0">
                <a:solidFill>
                  <a:srgbClr val="2A004E"/>
                </a:solidFill>
                <a:latin typeface="Arial" charset="0"/>
              </a:rPr>
              <a:t>6911 m</a:t>
            </a:r>
          </a:p>
          <a:p>
            <a:r>
              <a:rPr lang="en-US" dirty="0">
                <a:solidFill>
                  <a:srgbClr val="2A004E"/>
                </a:solidFill>
                <a:latin typeface="Arial" charset="0"/>
              </a:rPr>
              <a:t>450 GeV / 400 GeV</a:t>
            </a:r>
          </a:p>
          <a:p>
            <a:r>
              <a:rPr lang="en-US" dirty="0">
                <a:solidFill>
                  <a:srgbClr val="2A004E"/>
                </a:solidFill>
                <a:latin typeface="Arial" charset="0"/>
              </a:rPr>
              <a:t>3 MJ</a:t>
            </a:r>
          </a:p>
          <a:p>
            <a:r>
              <a:rPr lang="en-US" dirty="0">
                <a:solidFill>
                  <a:srgbClr val="2A004E"/>
                </a:solidFill>
                <a:latin typeface="Arial" charset="0"/>
              </a:rPr>
              <a:t>Acceleration cycle of </a:t>
            </a:r>
            <a:r>
              <a:rPr lang="en-US" dirty="0" smtClean="0">
                <a:solidFill>
                  <a:srgbClr val="2A004E"/>
                </a:solidFill>
                <a:latin typeface="Arial" charset="0"/>
              </a:rPr>
              <a:t>~10 </a:t>
            </a:r>
            <a:r>
              <a:rPr lang="en-US" dirty="0">
                <a:solidFill>
                  <a:srgbClr val="2A004E"/>
                </a:solidFill>
                <a:latin typeface="Arial" charset="0"/>
              </a:rPr>
              <a:t>s</a:t>
            </a:r>
          </a:p>
        </p:txBody>
      </p:sp>
      <p:sp>
        <p:nvSpPr>
          <p:cNvPr id="65548" name="Freeform 12"/>
          <p:cNvSpPr>
            <a:spLocks/>
          </p:cNvSpPr>
          <p:nvPr/>
        </p:nvSpPr>
        <p:spPr bwMode="auto">
          <a:xfrm>
            <a:off x="5876925" y="2813052"/>
            <a:ext cx="1176338" cy="136525"/>
          </a:xfrm>
          <a:custGeom>
            <a:avLst/>
            <a:gdLst>
              <a:gd name="T0" fmla="*/ 0 w 741"/>
              <a:gd name="T1" fmla="*/ 0 h 86"/>
              <a:gd name="T2" fmla="*/ 226814183 w 741"/>
              <a:gd name="T3" fmla="*/ 108367524 h 86"/>
              <a:gd name="T4" fmla="*/ 723285905 w 741"/>
              <a:gd name="T5" fmla="*/ 199093116 h 86"/>
              <a:gd name="T6" fmla="*/ 1867437547 w 741"/>
              <a:gd name="T7" fmla="*/ 214214098 h 86"/>
              <a:gd name="T8" fmla="*/ 0 60000 65536"/>
              <a:gd name="T9" fmla="*/ 0 60000 65536"/>
              <a:gd name="T10" fmla="*/ 0 60000 65536"/>
              <a:gd name="T11" fmla="*/ 0 60000 65536"/>
              <a:gd name="T12" fmla="*/ 0 w 741"/>
              <a:gd name="T13" fmla="*/ 0 h 86"/>
              <a:gd name="T14" fmla="*/ 741 w 741"/>
              <a:gd name="T15" fmla="*/ 86 h 8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41" h="86">
                <a:moveTo>
                  <a:pt x="0" y="0"/>
                </a:moveTo>
                <a:cubicBezTo>
                  <a:pt x="15" y="7"/>
                  <a:pt x="42" y="30"/>
                  <a:pt x="90" y="43"/>
                </a:cubicBezTo>
                <a:cubicBezTo>
                  <a:pt x="138" y="56"/>
                  <a:pt x="179" y="72"/>
                  <a:pt x="287" y="79"/>
                </a:cubicBezTo>
                <a:cubicBezTo>
                  <a:pt x="395" y="86"/>
                  <a:pt x="647" y="84"/>
                  <a:pt x="741" y="85"/>
                </a:cubicBezTo>
              </a:path>
            </a:pathLst>
          </a:custGeom>
          <a:noFill/>
          <a:ln w="19050" cap="flat" cmpd="sng">
            <a:solidFill>
              <a:srgbClr val="990033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pPr algn="l" eaLnBrk="1" hangingPunct="1"/>
            <a:endParaRPr lang="en-US" sz="2400" dirty="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65549" name="Text Box 13"/>
          <p:cNvSpPr txBox="1">
            <a:spLocks noChangeArrowheads="1"/>
          </p:cNvSpPr>
          <p:nvPr/>
        </p:nvSpPr>
        <p:spPr bwMode="auto">
          <a:xfrm>
            <a:off x="6858002" y="2355850"/>
            <a:ext cx="720725" cy="457200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b="1" dirty="0">
                <a:solidFill>
                  <a:srgbClr val="2A004E"/>
                </a:solidFill>
                <a:latin typeface="Arial" charset="0"/>
              </a:rPr>
              <a:t>CNGS Target</a:t>
            </a:r>
          </a:p>
        </p:txBody>
      </p:sp>
      <p:sp>
        <p:nvSpPr>
          <p:cNvPr id="65550" name="Text Box 14"/>
          <p:cNvSpPr txBox="1">
            <a:spLocks noChangeArrowheads="1"/>
          </p:cNvSpPr>
          <p:nvPr/>
        </p:nvSpPr>
        <p:spPr bwMode="auto">
          <a:xfrm>
            <a:off x="8243890" y="1066800"/>
            <a:ext cx="649287" cy="304800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dirty="0">
                <a:solidFill>
                  <a:srgbClr val="2A004E"/>
                </a:solidFill>
                <a:latin typeface="Arial" charset="0"/>
              </a:rPr>
              <a:t>IR8</a:t>
            </a:r>
          </a:p>
        </p:txBody>
      </p:sp>
      <p:sp>
        <p:nvSpPr>
          <p:cNvPr id="65551" name="Freeform 15"/>
          <p:cNvSpPr>
            <a:spLocks/>
          </p:cNvSpPr>
          <p:nvPr/>
        </p:nvSpPr>
        <p:spPr bwMode="auto">
          <a:xfrm>
            <a:off x="5435600" y="2138365"/>
            <a:ext cx="3182938" cy="1222375"/>
          </a:xfrm>
          <a:custGeom>
            <a:avLst/>
            <a:gdLst>
              <a:gd name="T0" fmla="*/ 0 w 2005"/>
              <a:gd name="T1" fmla="*/ 587195625 h 770"/>
              <a:gd name="T2" fmla="*/ 751006696 w 2005"/>
              <a:gd name="T3" fmla="*/ 1106347846 h 770"/>
              <a:gd name="T4" fmla="*/ 1436489335 w 2005"/>
              <a:gd name="T5" fmla="*/ 1559977415 h 770"/>
              <a:gd name="T6" fmla="*/ 2147483647 w 2005"/>
              <a:gd name="T7" fmla="*/ 1892638331 h 770"/>
              <a:gd name="T8" fmla="*/ 2147483647 w 2005"/>
              <a:gd name="T9" fmla="*/ 1842235222 h 770"/>
              <a:gd name="T10" fmla="*/ 2147483647 w 2005"/>
              <a:gd name="T11" fmla="*/ 1499493684 h 770"/>
              <a:gd name="T12" fmla="*/ 2147483647 w 2005"/>
              <a:gd name="T13" fmla="*/ 1101307535 h 770"/>
              <a:gd name="T14" fmla="*/ 2147483647 w 2005"/>
              <a:gd name="T15" fmla="*/ 418346003 h 770"/>
              <a:gd name="T16" fmla="*/ 2147483647 w 2005"/>
              <a:gd name="T17" fmla="*/ 0 h 77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005"/>
              <a:gd name="T28" fmla="*/ 0 h 770"/>
              <a:gd name="T29" fmla="*/ 2005 w 2005"/>
              <a:gd name="T30" fmla="*/ 770 h 77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005" h="770">
                <a:moveTo>
                  <a:pt x="0" y="233"/>
                </a:moveTo>
                <a:cubicBezTo>
                  <a:pt x="50" y="267"/>
                  <a:pt x="203" y="375"/>
                  <a:pt x="298" y="439"/>
                </a:cubicBezTo>
                <a:cubicBezTo>
                  <a:pt x="393" y="503"/>
                  <a:pt x="467" y="567"/>
                  <a:pt x="570" y="619"/>
                </a:cubicBezTo>
                <a:cubicBezTo>
                  <a:pt x="673" y="671"/>
                  <a:pt x="801" y="732"/>
                  <a:pt x="918" y="751"/>
                </a:cubicBezTo>
                <a:cubicBezTo>
                  <a:pt x="1035" y="770"/>
                  <a:pt x="1158" y="757"/>
                  <a:pt x="1270" y="731"/>
                </a:cubicBezTo>
                <a:cubicBezTo>
                  <a:pt x="1382" y="705"/>
                  <a:pt x="1504" y="644"/>
                  <a:pt x="1588" y="595"/>
                </a:cubicBezTo>
                <a:cubicBezTo>
                  <a:pt x="1672" y="546"/>
                  <a:pt x="1717" y="508"/>
                  <a:pt x="1774" y="437"/>
                </a:cubicBezTo>
                <a:cubicBezTo>
                  <a:pt x="1831" y="366"/>
                  <a:pt x="1892" y="239"/>
                  <a:pt x="1930" y="166"/>
                </a:cubicBezTo>
                <a:cubicBezTo>
                  <a:pt x="1968" y="93"/>
                  <a:pt x="1990" y="35"/>
                  <a:pt x="2005" y="0"/>
                </a:cubicBezTo>
              </a:path>
            </a:pathLst>
          </a:custGeom>
          <a:noFill/>
          <a:ln w="19050" cap="flat" cmpd="sng">
            <a:solidFill>
              <a:srgbClr val="990033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pPr algn="l" eaLnBrk="1" hangingPunct="1"/>
            <a:endParaRPr lang="en-US" sz="2400" dirty="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65552" name="Rectangle 16"/>
          <p:cNvSpPr>
            <a:spLocks noChangeArrowheads="1"/>
          </p:cNvSpPr>
          <p:nvPr/>
        </p:nvSpPr>
        <p:spPr bwMode="auto">
          <a:xfrm>
            <a:off x="7019927" y="2867027"/>
            <a:ext cx="144463" cy="14446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 eaLnBrk="1" hangingPunct="1">
              <a:lnSpc>
                <a:spcPct val="95000"/>
              </a:lnSpc>
              <a:spcBef>
                <a:spcPct val="40000"/>
              </a:spcBef>
            </a:pPr>
            <a:endParaRPr lang="de-DE" sz="2400" dirty="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65553" name="Rectangle 17"/>
          <p:cNvSpPr>
            <a:spLocks noChangeArrowheads="1"/>
          </p:cNvSpPr>
          <p:nvPr/>
        </p:nvSpPr>
        <p:spPr bwMode="auto">
          <a:xfrm>
            <a:off x="5921377" y="2795588"/>
            <a:ext cx="144463" cy="144462"/>
          </a:xfrm>
          <a:prstGeom prst="rect">
            <a:avLst/>
          </a:prstGeom>
          <a:solidFill>
            <a:srgbClr val="008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 eaLnBrk="1" hangingPunct="1">
              <a:lnSpc>
                <a:spcPct val="95000"/>
              </a:lnSpc>
              <a:spcBef>
                <a:spcPct val="40000"/>
              </a:spcBef>
            </a:pPr>
            <a:endParaRPr lang="de-DE" sz="2400" dirty="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65554" name="Text Box 18"/>
          <p:cNvSpPr txBox="1">
            <a:spLocks noChangeArrowheads="1"/>
          </p:cNvSpPr>
          <p:nvPr/>
        </p:nvSpPr>
        <p:spPr bwMode="auto">
          <a:xfrm>
            <a:off x="5867400" y="2363790"/>
            <a:ext cx="865188" cy="391143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 lIns="18000" tIns="10800" rIns="18000" bIns="10800">
            <a:spAutoFit/>
          </a:bodyPr>
          <a:lstStyle/>
          <a:p>
            <a:r>
              <a:rPr lang="en-US" sz="1200" b="1" dirty="0">
                <a:solidFill>
                  <a:srgbClr val="2A004E"/>
                </a:solidFill>
                <a:latin typeface="Arial" charset="0"/>
              </a:rPr>
              <a:t>Switching magnet</a:t>
            </a:r>
          </a:p>
        </p:txBody>
      </p:sp>
      <p:sp>
        <p:nvSpPr>
          <p:cNvPr id="65555" name="Text Box 19"/>
          <p:cNvSpPr txBox="1">
            <a:spLocks noChangeArrowheads="1"/>
          </p:cNvSpPr>
          <p:nvPr/>
        </p:nvSpPr>
        <p:spPr bwMode="auto">
          <a:xfrm>
            <a:off x="4267200" y="2590802"/>
            <a:ext cx="1155700" cy="391143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 lIns="18000" tIns="10800" rIns="18000" bIns="10800">
            <a:spAutoFit/>
          </a:bodyPr>
          <a:lstStyle/>
          <a:p>
            <a:r>
              <a:rPr lang="en-US" sz="1200" b="1" dirty="0">
                <a:solidFill>
                  <a:srgbClr val="2A004E"/>
                </a:solidFill>
                <a:latin typeface="Arial" charset="0"/>
              </a:rPr>
              <a:t>Fast extraction kicker</a:t>
            </a:r>
          </a:p>
        </p:txBody>
      </p:sp>
      <p:sp>
        <p:nvSpPr>
          <p:cNvPr id="65556" name="Rectangle 20"/>
          <p:cNvSpPr>
            <a:spLocks noChangeArrowheads="1"/>
          </p:cNvSpPr>
          <p:nvPr/>
        </p:nvSpPr>
        <p:spPr bwMode="auto">
          <a:xfrm>
            <a:off x="4822827" y="5537202"/>
            <a:ext cx="144463" cy="144463"/>
          </a:xfrm>
          <a:prstGeom prst="rect">
            <a:avLst/>
          </a:prstGeom>
          <a:solidFill>
            <a:srgbClr val="006600">
              <a:alpha val="32941"/>
            </a:srgbClr>
          </a:solidFill>
          <a:ln w="12700">
            <a:solidFill>
              <a:srgbClr val="006600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l" eaLnBrk="1" hangingPunct="1">
              <a:lnSpc>
                <a:spcPct val="95000"/>
              </a:lnSpc>
              <a:spcBef>
                <a:spcPct val="40000"/>
              </a:spcBef>
            </a:pPr>
            <a:endParaRPr lang="de-DE" sz="2400" dirty="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65557" name="Rectangle 21"/>
          <p:cNvSpPr>
            <a:spLocks noChangeArrowheads="1"/>
          </p:cNvSpPr>
          <p:nvPr/>
        </p:nvSpPr>
        <p:spPr bwMode="auto">
          <a:xfrm>
            <a:off x="5562602" y="2584452"/>
            <a:ext cx="144463" cy="144463"/>
          </a:xfrm>
          <a:prstGeom prst="rect">
            <a:avLst/>
          </a:prstGeom>
          <a:solidFill>
            <a:srgbClr val="006600">
              <a:alpha val="32941"/>
            </a:srgbClr>
          </a:solidFill>
          <a:ln w="12700">
            <a:solidFill>
              <a:srgbClr val="006600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l" eaLnBrk="1" hangingPunct="1">
              <a:lnSpc>
                <a:spcPct val="95000"/>
              </a:lnSpc>
              <a:spcBef>
                <a:spcPct val="40000"/>
              </a:spcBef>
            </a:pPr>
            <a:endParaRPr lang="de-DE" sz="2400" dirty="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65558" name="Text Box 22"/>
          <p:cNvSpPr txBox="1">
            <a:spLocks noChangeArrowheads="1"/>
          </p:cNvSpPr>
          <p:nvPr/>
        </p:nvSpPr>
        <p:spPr bwMode="auto">
          <a:xfrm>
            <a:off x="7620000" y="1974852"/>
            <a:ext cx="865188" cy="391143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 lIns="18000" tIns="10800" rIns="18000" bIns="10800">
            <a:spAutoFit/>
          </a:bodyPr>
          <a:lstStyle/>
          <a:p>
            <a:r>
              <a:rPr lang="en-US" sz="1200" b="1" dirty="0">
                <a:solidFill>
                  <a:srgbClr val="2A004E"/>
                </a:solidFill>
                <a:latin typeface="Arial" charset="0"/>
              </a:rPr>
              <a:t>Injection kicker</a:t>
            </a:r>
          </a:p>
        </p:txBody>
      </p:sp>
      <p:sp>
        <p:nvSpPr>
          <p:cNvPr id="65559" name="Rectangle 23"/>
          <p:cNvSpPr>
            <a:spLocks noChangeArrowheads="1"/>
          </p:cNvSpPr>
          <p:nvPr/>
        </p:nvSpPr>
        <p:spPr bwMode="auto">
          <a:xfrm>
            <a:off x="8382002" y="2432052"/>
            <a:ext cx="144463" cy="144463"/>
          </a:xfrm>
          <a:prstGeom prst="rect">
            <a:avLst/>
          </a:prstGeom>
          <a:solidFill>
            <a:srgbClr val="006600">
              <a:alpha val="32941"/>
            </a:srgbClr>
          </a:solidFill>
          <a:ln w="12700">
            <a:solidFill>
              <a:srgbClr val="006600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l" eaLnBrk="1" hangingPunct="1">
              <a:lnSpc>
                <a:spcPct val="95000"/>
              </a:lnSpc>
              <a:spcBef>
                <a:spcPct val="40000"/>
              </a:spcBef>
            </a:pPr>
            <a:endParaRPr lang="de-DE" sz="2400" dirty="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65560" name="Text Box 24"/>
          <p:cNvSpPr txBox="1">
            <a:spLocks noChangeArrowheads="1"/>
          </p:cNvSpPr>
          <p:nvPr/>
        </p:nvSpPr>
        <p:spPr bwMode="auto">
          <a:xfrm>
            <a:off x="2438400" y="6394452"/>
            <a:ext cx="1219200" cy="237255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 lIns="18000" tIns="10800" rIns="18000" bIns="10800">
            <a:spAutoFit/>
          </a:bodyPr>
          <a:lstStyle/>
          <a:p>
            <a:r>
              <a:rPr lang="en-US" sz="1400" dirty="0">
                <a:solidFill>
                  <a:srgbClr val="2A004E"/>
                </a:solidFill>
                <a:latin typeface="Arial" charset="0"/>
              </a:rPr>
              <a:t>Transfer line</a:t>
            </a:r>
          </a:p>
        </p:txBody>
      </p:sp>
      <p:sp>
        <p:nvSpPr>
          <p:cNvPr id="65561" name="Text Box 25"/>
          <p:cNvSpPr txBox="1">
            <a:spLocks noChangeArrowheads="1"/>
          </p:cNvSpPr>
          <p:nvPr/>
        </p:nvSpPr>
        <p:spPr bwMode="auto">
          <a:xfrm>
            <a:off x="304800" y="4787902"/>
            <a:ext cx="865188" cy="391143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 lIns="18000" tIns="10800" rIns="18000" bIns="10800">
            <a:spAutoFit/>
          </a:bodyPr>
          <a:lstStyle/>
          <a:p>
            <a:r>
              <a:rPr lang="en-US" sz="1200" b="1" dirty="0">
                <a:solidFill>
                  <a:srgbClr val="2A004E"/>
                </a:solidFill>
                <a:latin typeface="Arial" charset="0"/>
              </a:rPr>
              <a:t>Injection kicker</a:t>
            </a:r>
          </a:p>
        </p:txBody>
      </p:sp>
      <p:sp>
        <p:nvSpPr>
          <p:cNvPr id="65562" name="Rectangle 26"/>
          <p:cNvSpPr>
            <a:spLocks noChangeArrowheads="1"/>
          </p:cNvSpPr>
          <p:nvPr/>
        </p:nvSpPr>
        <p:spPr bwMode="auto">
          <a:xfrm>
            <a:off x="533402" y="5299077"/>
            <a:ext cx="144463" cy="144463"/>
          </a:xfrm>
          <a:prstGeom prst="rect">
            <a:avLst/>
          </a:prstGeom>
          <a:solidFill>
            <a:srgbClr val="006600">
              <a:alpha val="32941"/>
            </a:srgbClr>
          </a:solidFill>
          <a:ln w="12700">
            <a:solidFill>
              <a:srgbClr val="006600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l" eaLnBrk="1" hangingPunct="1">
              <a:lnSpc>
                <a:spcPct val="95000"/>
              </a:lnSpc>
              <a:spcBef>
                <a:spcPct val="40000"/>
              </a:spcBef>
            </a:pPr>
            <a:endParaRPr lang="de-DE" sz="2400" dirty="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65563" name="Text Box 27"/>
          <p:cNvSpPr txBox="1">
            <a:spLocks noChangeArrowheads="1"/>
          </p:cNvSpPr>
          <p:nvPr/>
        </p:nvSpPr>
        <p:spPr bwMode="auto">
          <a:xfrm>
            <a:off x="152400" y="5708650"/>
            <a:ext cx="649288" cy="304800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dirty="0">
                <a:solidFill>
                  <a:srgbClr val="2A004E"/>
                </a:solidFill>
                <a:latin typeface="Arial" charset="0"/>
              </a:rPr>
              <a:t>IR2</a:t>
            </a:r>
          </a:p>
        </p:txBody>
      </p:sp>
      <p:sp>
        <p:nvSpPr>
          <p:cNvPr id="65564" name="Text Box 28"/>
          <p:cNvSpPr txBox="1">
            <a:spLocks noChangeArrowheads="1"/>
          </p:cNvSpPr>
          <p:nvPr/>
        </p:nvSpPr>
        <p:spPr bwMode="auto">
          <a:xfrm>
            <a:off x="4845050" y="5791202"/>
            <a:ext cx="1155700" cy="391143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 lIns="18000" tIns="10800" rIns="18000" bIns="10800">
            <a:spAutoFit/>
          </a:bodyPr>
          <a:lstStyle/>
          <a:p>
            <a:r>
              <a:rPr lang="en-US" sz="1200" b="1" dirty="0">
                <a:solidFill>
                  <a:srgbClr val="2A004E"/>
                </a:solidFill>
                <a:latin typeface="Arial" charset="0"/>
              </a:rPr>
              <a:t>Fast extraction kicker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chemeClr val="bg1">
                    <a:lumMod val="50000"/>
                  </a:schemeClr>
                </a:solidFill>
              </a:rPr>
              <a:t>R.Schmidt     Helmholtz-Rosatom 2015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838D4E6-7D5C-4EEB-91B6-E25F0228CC42}" type="slidenum">
              <a:rPr lang="en-GB" smtClean="0">
                <a:solidFill>
                  <a:schemeClr val="bg1">
                    <a:lumMod val="50000"/>
                  </a:schemeClr>
                </a:solidFill>
              </a:rPr>
              <a:pPr/>
              <a:t>47</a:t>
            </a:fld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391264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Beam transport</a:t>
            </a:r>
            <a:endParaRPr lang="en-GB" dirty="0"/>
          </a:p>
        </p:txBody>
      </p:sp>
      <p:sp>
        <p:nvSpPr>
          <p:cNvPr id="456707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814418"/>
            <a:ext cx="8534400" cy="4648200"/>
          </a:xfrm>
        </p:spPr>
        <p:txBody>
          <a:bodyPr/>
          <a:lstStyle/>
          <a:p>
            <a:pPr>
              <a:lnSpc>
                <a:spcPct val="50000"/>
              </a:lnSpc>
              <a:buFont typeface="Monotype Sorts" pitchFamily="2" charset="2"/>
              <a:buNone/>
            </a:pPr>
            <a:endParaRPr lang="en-GB" dirty="0" smtClean="0"/>
          </a:p>
          <a:p>
            <a:pPr>
              <a:buNone/>
            </a:pPr>
            <a:r>
              <a:rPr lang="en-GB" dirty="0" smtClean="0"/>
              <a:t>Need for getting protons on a circle: dipole magnets</a:t>
            </a:r>
          </a:p>
          <a:p>
            <a:pPr>
              <a:buNone/>
            </a:pPr>
            <a:endParaRPr lang="en-GB" dirty="0" smtClean="0"/>
          </a:p>
          <a:p>
            <a:pPr>
              <a:buFont typeface="Monotype Sorts" pitchFamily="2" charset="2"/>
              <a:buNone/>
            </a:pPr>
            <a:r>
              <a:rPr lang="en-GB" dirty="0" smtClean="0"/>
              <a:t>Need for focusing the beams with lenses:</a:t>
            </a:r>
          </a:p>
          <a:p>
            <a:pPr>
              <a:lnSpc>
                <a:spcPct val="20000"/>
              </a:lnSpc>
              <a:buFont typeface="Monotype Sorts" pitchFamily="2" charset="2"/>
              <a:buNone/>
            </a:pPr>
            <a:endParaRPr lang="en-GB" dirty="0" smtClean="0"/>
          </a:p>
          <a:p>
            <a:r>
              <a:rPr lang="en-GB" dirty="0" smtClean="0"/>
              <a:t>Particles with different injection parameters (angle, position) separate with time</a:t>
            </a:r>
          </a:p>
          <a:p>
            <a:pPr lvl="1"/>
            <a:r>
              <a:rPr lang="en-GB" dirty="0" smtClean="0"/>
              <a:t>Assuming an angle difference of 10</a:t>
            </a:r>
            <a:r>
              <a:rPr lang="en-GB" baseline="30000" dirty="0" smtClean="0"/>
              <a:t>-6 </a:t>
            </a:r>
            <a:r>
              <a:rPr lang="en-GB" dirty="0" smtClean="0"/>
              <a:t>rad, two particles would separate by 1 m after 10</a:t>
            </a:r>
            <a:r>
              <a:rPr lang="en-GB" baseline="30000" dirty="0" smtClean="0"/>
              <a:t>6 </a:t>
            </a:r>
            <a:r>
              <a:rPr lang="en-GB" dirty="0" smtClean="0"/>
              <a:t>m. At the  LHC, with a length of 26860 m, this would be the case after 50 turns (5 ms !)</a:t>
            </a:r>
          </a:p>
          <a:p>
            <a:pPr>
              <a:lnSpc>
                <a:spcPct val="140000"/>
              </a:lnSpc>
            </a:pPr>
            <a:r>
              <a:rPr lang="en-GB" dirty="0" smtClean="0"/>
              <a:t>Particles would „drop“ due to gravitation</a:t>
            </a:r>
          </a:p>
          <a:p>
            <a:pPr>
              <a:lnSpc>
                <a:spcPct val="110000"/>
              </a:lnSpc>
            </a:pPr>
            <a:r>
              <a:rPr lang="en-GB" dirty="0" smtClean="0"/>
              <a:t>The beam size must be well controlled </a:t>
            </a:r>
          </a:p>
          <a:p>
            <a:pPr lvl="1">
              <a:lnSpc>
                <a:spcPct val="110000"/>
              </a:lnSpc>
            </a:pPr>
            <a:r>
              <a:rPr lang="en-GB" dirty="0" smtClean="0"/>
              <a:t>At the collision point the beam size must be tiny</a:t>
            </a:r>
          </a:p>
          <a:p>
            <a:pPr>
              <a:lnSpc>
                <a:spcPct val="110000"/>
              </a:lnSpc>
            </a:pPr>
            <a:r>
              <a:rPr lang="en-GB" dirty="0" smtClean="0"/>
              <a:t>Particles with (slightly) different energies should stay together</a:t>
            </a:r>
          </a:p>
          <a:p>
            <a:pPr marL="0" indent="0">
              <a:lnSpc>
                <a:spcPct val="110000"/>
              </a:lnSpc>
              <a:buNone/>
            </a:pPr>
            <a:endParaRPr lang="en-GB" dirty="0" smtClean="0"/>
          </a:p>
          <a:p>
            <a:pPr>
              <a:lnSpc>
                <a:spcPct val="110000"/>
              </a:lnSpc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987680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" name="Group 29"/>
          <p:cNvGrpSpPr>
            <a:grpSpLocks/>
          </p:cNvGrpSpPr>
          <p:nvPr/>
        </p:nvGrpSpPr>
        <p:grpSpPr bwMode="auto">
          <a:xfrm>
            <a:off x="1414886" y="4553318"/>
            <a:ext cx="383399" cy="1860550"/>
            <a:chOff x="1568" y="1297"/>
            <a:chExt cx="345" cy="1627"/>
          </a:xfrm>
        </p:grpSpPr>
        <p:sp>
          <p:nvSpPr>
            <p:cNvPr id="89" name="Line 30"/>
            <p:cNvSpPr>
              <a:spLocks noChangeShapeType="1"/>
            </p:cNvSpPr>
            <p:nvPr/>
          </p:nvSpPr>
          <p:spPr bwMode="auto">
            <a:xfrm>
              <a:off x="1741" y="1297"/>
              <a:ext cx="1" cy="1614"/>
            </a:xfrm>
            <a:prstGeom prst="line">
              <a:avLst/>
            </a:prstGeom>
            <a:noFill/>
            <a:ln w="19050">
              <a:solidFill>
                <a:srgbClr val="0000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 dirty="0">
                <a:solidFill>
                  <a:srgbClr val="000066"/>
                </a:solidFill>
              </a:endParaRPr>
            </a:p>
          </p:txBody>
        </p:sp>
        <p:grpSp>
          <p:nvGrpSpPr>
            <p:cNvPr id="90" name="Group 31"/>
            <p:cNvGrpSpPr>
              <a:grpSpLocks/>
            </p:cNvGrpSpPr>
            <p:nvPr/>
          </p:nvGrpSpPr>
          <p:grpSpPr bwMode="auto">
            <a:xfrm flipH="1">
              <a:off x="1636" y="1305"/>
              <a:ext cx="277" cy="1619"/>
              <a:chOff x="1600" y="1305"/>
              <a:chExt cx="277" cy="1619"/>
            </a:xfrm>
          </p:grpSpPr>
          <p:sp>
            <p:nvSpPr>
              <p:cNvPr id="95" name="Line 32"/>
              <p:cNvSpPr>
                <a:spLocks noChangeShapeType="1"/>
              </p:cNvSpPr>
              <p:nvPr/>
            </p:nvSpPr>
            <p:spPr bwMode="auto">
              <a:xfrm flipV="1">
                <a:off x="1600" y="1305"/>
                <a:ext cx="277" cy="3"/>
              </a:xfrm>
              <a:prstGeom prst="line">
                <a:avLst/>
              </a:prstGeom>
              <a:noFill/>
              <a:ln w="19050">
                <a:solidFill>
                  <a:srgbClr val="000066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 dirty="0">
                  <a:solidFill>
                    <a:srgbClr val="000066"/>
                  </a:solidFill>
                </a:endParaRPr>
              </a:p>
            </p:txBody>
          </p:sp>
          <p:sp>
            <p:nvSpPr>
              <p:cNvPr id="96" name="Line 33"/>
              <p:cNvSpPr>
                <a:spLocks noChangeShapeType="1"/>
              </p:cNvSpPr>
              <p:nvPr/>
            </p:nvSpPr>
            <p:spPr bwMode="auto">
              <a:xfrm>
                <a:off x="1603" y="2924"/>
                <a:ext cx="268" cy="0"/>
              </a:xfrm>
              <a:prstGeom prst="line">
                <a:avLst/>
              </a:prstGeom>
              <a:noFill/>
              <a:ln w="19050">
                <a:solidFill>
                  <a:srgbClr val="000066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 dirty="0">
                  <a:solidFill>
                    <a:srgbClr val="000066"/>
                  </a:solidFill>
                </a:endParaRPr>
              </a:p>
            </p:txBody>
          </p:sp>
          <p:sp>
            <p:nvSpPr>
              <p:cNvPr id="97" name="Arc 34"/>
              <p:cNvSpPr>
                <a:spLocks/>
              </p:cNvSpPr>
              <p:nvPr/>
            </p:nvSpPr>
            <p:spPr bwMode="auto">
              <a:xfrm>
                <a:off x="1600" y="1316"/>
                <a:ext cx="132" cy="1604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43190"/>
                  <a:gd name="T2" fmla="*/ 648 w 21600"/>
                  <a:gd name="T3" fmla="*/ 43190 h 43190"/>
                  <a:gd name="T4" fmla="*/ 0 w 21600"/>
                  <a:gd name="T5" fmla="*/ 21600 h 43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4319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277"/>
                      <a:pt x="12319" y="42839"/>
                      <a:pt x="648" y="43190"/>
                    </a:cubicBezTo>
                  </a:path>
                  <a:path w="21600" h="4319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277"/>
                      <a:pt x="12319" y="42839"/>
                      <a:pt x="648" y="4319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0066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en-US" dirty="0">
                  <a:solidFill>
                    <a:srgbClr val="000066"/>
                  </a:solidFill>
                </a:endParaRPr>
              </a:p>
            </p:txBody>
          </p:sp>
        </p:grpSp>
        <p:grpSp>
          <p:nvGrpSpPr>
            <p:cNvPr id="91" name="Group 90"/>
            <p:cNvGrpSpPr>
              <a:grpSpLocks/>
            </p:cNvGrpSpPr>
            <p:nvPr/>
          </p:nvGrpSpPr>
          <p:grpSpPr bwMode="auto">
            <a:xfrm>
              <a:off x="1568" y="1305"/>
              <a:ext cx="277" cy="1619"/>
              <a:chOff x="1600" y="1305"/>
              <a:chExt cx="277" cy="1619"/>
            </a:xfrm>
          </p:grpSpPr>
          <p:sp>
            <p:nvSpPr>
              <p:cNvPr id="92" name="Line 36"/>
              <p:cNvSpPr>
                <a:spLocks noChangeShapeType="1"/>
              </p:cNvSpPr>
              <p:nvPr/>
            </p:nvSpPr>
            <p:spPr bwMode="auto">
              <a:xfrm flipV="1">
                <a:off x="1600" y="1305"/>
                <a:ext cx="277" cy="3"/>
              </a:xfrm>
              <a:prstGeom prst="line">
                <a:avLst/>
              </a:prstGeom>
              <a:noFill/>
              <a:ln w="19050">
                <a:solidFill>
                  <a:srgbClr val="000066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 dirty="0">
                  <a:solidFill>
                    <a:srgbClr val="000066"/>
                  </a:solidFill>
                </a:endParaRPr>
              </a:p>
            </p:txBody>
          </p:sp>
          <p:sp>
            <p:nvSpPr>
              <p:cNvPr id="93" name="Line 37"/>
              <p:cNvSpPr>
                <a:spLocks noChangeShapeType="1"/>
              </p:cNvSpPr>
              <p:nvPr/>
            </p:nvSpPr>
            <p:spPr bwMode="auto">
              <a:xfrm>
                <a:off x="1603" y="2924"/>
                <a:ext cx="268" cy="0"/>
              </a:xfrm>
              <a:prstGeom prst="line">
                <a:avLst/>
              </a:prstGeom>
              <a:noFill/>
              <a:ln w="19050">
                <a:solidFill>
                  <a:srgbClr val="000066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 dirty="0">
                  <a:solidFill>
                    <a:srgbClr val="000066"/>
                  </a:solidFill>
                </a:endParaRPr>
              </a:p>
            </p:txBody>
          </p:sp>
          <p:sp>
            <p:nvSpPr>
              <p:cNvPr id="94" name="Arc 38"/>
              <p:cNvSpPr>
                <a:spLocks/>
              </p:cNvSpPr>
              <p:nvPr/>
            </p:nvSpPr>
            <p:spPr bwMode="auto">
              <a:xfrm>
                <a:off x="1600" y="1316"/>
                <a:ext cx="132" cy="1604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43190"/>
                  <a:gd name="T2" fmla="*/ 648 w 21600"/>
                  <a:gd name="T3" fmla="*/ 43190 h 43190"/>
                  <a:gd name="T4" fmla="*/ 0 w 21600"/>
                  <a:gd name="T5" fmla="*/ 21600 h 43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4319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277"/>
                      <a:pt x="12319" y="42839"/>
                      <a:pt x="648" y="43190"/>
                    </a:cubicBezTo>
                  </a:path>
                  <a:path w="21600" h="4319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277"/>
                      <a:pt x="12319" y="42839"/>
                      <a:pt x="648" y="4319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0066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en-US" dirty="0">
                  <a:solidFill>
                    <a:srgbClr val="000066"/>
                  </a:solidFill>
                </a:endParaRPr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Force by quadrupole magnets</a:t>
            </a:r>
            <a:endParaRPr lang="en-GB" dirty="0"/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5388342" y="916606"/>
            <a:ext cx="3661265" cy="923330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000066"/>
                </a:solidFill>
                <a:latin typeface="Arial" charset="0"/>
              </a:rPr>
              <a:t>Here: a particle with positive charge travels in s-direction, into the table</a:t>
            </a:r>
            <a:endParaRPr lang="en-GB" dirty="0">
              <a:solidFill>
                <a:srgbClr val="000066"/>
              </a:solidFill>
              <a:latin typeface="Arial" charset="0"/>
            </a:endParaRPr>
          </a:p>
        </p:txBody>
      </p:sp>
      <p:sp>
        <p:nvSpPr>
          <p:cNvPr id="8" name="Line 4"/>
          <p:cNvSpPr>
            <a:spLocks noChangeShapeType="1"/>
          </p:cNvSpPr>
          <p:nvPr/>
        </p:nvSpPr>
        <p:spPr bwMode="auto">
          <a:xfrm rot="5400000" flipH="1" flipV="1">
            <a:off x="6970531" y="2260699"/>
            <a:ext cx="1588" cy="2146300"/>
          </a:xfrm>
          <a:prstGeom prst="line">
            <a:avLst/>
          </a:prstGeom>
          <a:noFill/>
          <a:ln w="28575">
            <a:solidFill>
              <a:srgbClr val="0000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9" name="Line 5"/>
          <p:cNvSpPr>
            <a:spLocks noChangeShapeType="1"/>
          </p:cNvSpPr>
          <p:nvPr/>
        </p:nvSpPr>
        <p:spPr bwMode="auto">
          <a:xfrm rot="5400000" flipH="1" flipV="1">
            <a:off x="7301525" y="2158305"/>
            <a:ext cx="0" cy="825500"/>
          </a:xfrm>
          <a:prstGeom prst="line">
            <a:avLst/>
          </a:prstGeom>
          <a:noFill/>
          <a:ln w="9525">
            <a:solidFill>
              <a:srgbClr val="0000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10" name="Line 6"/>
          <p:cNvSpPr>
            <a:spLocks noChangeShapeType="1"/>
          </p:cNvSpPr>
          <p:nvPr/>
        </p:nvSpPr>
        <p:spPr bwMode="auto">
          <a:xfrm rot="5400000" flipH="1" flipV="1">
            <a:off x="7218975" y="2393255"/>
            <a:ext cx="0" cy="660400"/>
          </a:xfrm>
          <a:prstGeom prst="line">
            <a:avLst/>
          </a:prstGeom>
          <a:noFill/>
          <a:ln w="9525">
            <a:solidFill>
              <a:srgbClr val="0000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11" name="Line 7"/>
          <p:cNvSpPr>
            <a:spLocks noChangeShapeType="1"/>
          </p:cNvSpPr>
          <p:nvPr/>
        </p:nvSpPr>
        <p:spPr bwMode="auto">
          <a:xfrm rot="5400000" flipH="1" flipV="1">
            <a:off x="7136425" y="2628205"/>
            <a:ext cx="0" cy="495300"/>
          </a:xfrm>
          <a:prstGeom prst="line">
            <a:avLst/>
          </a:prstGeom>
          <a:noFill/>
          <a:ln w="9525">
            <a:solidFill>
              <a:srgbClr val="0000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12" name="Line 8"/>
          <p:cNvSpPr>
            <a:spLocks noChangeShapeType="1"/>
          </p:cNvSpPr>
          <p:nvPr/>
        </p:nvSpPr>
        <p:spPr bwMode="auto">
          <a:xfrm rot="5400000" flipH="1" flipV="1">
            <a:off x="7053875" y="2863155"/>
            <a:ext cx="0" cy="330200"/>
          </a:xfrm>
          <a:prstGeom prst="line">
            <a:avLst/>
          </a:prstGeom>
          <a:noFill/>
          <a:ln w="9525">
            <a:solidFill>
              <a:srgbClr val="0000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13" name="Line 9"/>
          <p:cNvSpPr>
            <a:spLocks noChangeShapeType="1"/>
          </p:cNvSpPr>
          <p:nvPr/>
        </p:nvSpPr>
        <p:spPr bwMode="auto">
          <a:xfrm rot="5400000" flipH="1" flipV="1">
            <a:off x="6971325" y="3098105"/>
            <a:ext cx="0" cy="165100"/>
          </a:xfrm>
          <a:prstGeom prst="line">
            <a:avLst/>
          </a:prstGeom>
          <a:noFill/>
          <a:ln w="9525">
            <a:solidFill>
              <a:srgbClr val="0000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14" name="Line 10"/>
          <p:cNvSpPr>
            <a:spLocks noChangeShapeType="1"/>
          </p:cNvSpPr>
          <p:nvPr/>
        </p:nvSpPr>
        <p:spPr bwMode="auto">
          <a:xfrm rot="5400000" flipH="1">
            <a:off x="6806225" y="3402905"/>
            <a:ext cx="0" cy="165100"/>
          </a:xfrm>
          <a:prstGeom prst="line">
            <a:avLst/>
          </a:prstGeom>
          <a:noFill/>
          <a:ln w="9525">
            <a:solidFill>
              <a:srgbClr val="0000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15" name="Line 11"/>
          <p:cNvSpPr>
            <a:spLocks noChangeShapeType="1"/>
          </p:cNvSpPr>
          <p:nvPr/>
        </p:nvSpPr>
        <p:spPr bwMode="auto">
          <a:xfrm rot="5400000" flipH="1">
            <a:off x="6723675" y="3472755"/>
            <a:ext cx="0" cy="330200"/>
          </a:xfrm>
          <a:prstGeom prst="line">
            <a:avLst/>
          </a:prstGeom>
          <a:noFill/>
          <a:ln w="9525">
            <a:solidFill>
              <a:srgbClr val="0000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16" name="Line 12"/>
          <p:cNvSpPr>
            <a:spLocks noChangeShapeType="1"/>
          </p:cNvSpPr>
          <p:nvPr/>
        </p:nvSpPr>
        <p:spPr bwMode="auto">
          <a:xfrm rot="5400000" flipH="1">
            <a:off x="6641125" y="3542605"/>
            <a:ext cx="0" cy="495300"/>
          </a:xfrm>
          <a:prstGeom prst="line">
            <a:avLst/>
          </a:prstGeom>
          <a:noFill/>
          <a:ln w="9525">
            <a:solidFill>
              <a:srgbClr val="0000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17" name="Line 13"/>
          <p:cNvSpPr>
            <a:spLocks noChangeShapeType="1"/>
          </p:cNvSpPr>
          <p:nvPr/>
        </p:nvSpPr>
        <p:spPr bwMode="auto">
          <a:xfrm rot="5400000" flipH="1">
            <a:off x="6558575" y="3612455"/>
            <a:ext cx="0" cy="660400"/>
          </a:xfrm>
          <a:prstGeom prst="line">
            <a:avLst/>
          </a:prstGeom>
          <a:noFill/>
          <a:ln w="9525">
            <a:solidFill>
              <a:srgbClr val="0000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18" name="Line 14"/>
          <p:cNvSpPr>
            <a:spLocks noChangeShapeType="1"/>
          </p:cNvSpPr>
          <p:nvPr/>
        </p:nvSpPr>
        <p:spPr bwMode="auto">
          <a:xfrm rot="5400000" flipH="1">
            <a:off x="6477315" y="3681015"/>
            <a:ext cx="0" cy="828080"/>
          </a:xfrm>
          <a:prstGeom prst="line">
            <a:avLst/>
          </a:prstGeom>
          <a:noFill/>
          <a:ln w="9525">
            <a:solidFill>
              <a:srgbClr val="0000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19" name="Line 15"/>
          <p:cNvSpPr>
            <a:spLocks noChangeShapeType="1"/>
          </p:cNvSpPr>
          <p:nvPr/>
        </p:nvSpPr>
        <p:spPr bwMode="auto">
          <a:xfrm rot="16221064" flipV="1">
            <a:off x="5871982" y="3343376"/>
            <a:ext cx="2057400" cy="14287"/>
          </a:xfrm>
          <a:prstGeom prst="line">
            <a:avLst/>
          </a:prstGeom>
          <a:noFill/>
          <a:ln w="28575">
            <a:solidFill>
              <a:srgbClr val="0000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20" name="Line 16"/>
          <p:cNvSpPr>
            <a:spLocks noChangeShapeType="1"/>
          </p:cNvSpPr>
          <p:nvPr/>
        </p:nvSpPr>
        <p:spPr bwMode="auto">
          <a:xfrm rot="5400000" flipH="1" flipV="1">
            <a:off x="6930050" y="2301180"/>
            <a:ext cx="990600" cy="1073150"/>
          </a:xfrm>
          <a:prstGeom prst="line">
            <a:avLst/>
          </a:prstGeom>
          <a:noFill/>
          <a:ln w="9525" cap="rnd">
            <a:solidFill>
              <a:srgbClr val="000066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21" name="Line 17"/>
          <p:cNvSpPr>
            <a:spLocks noChangeShapeType="1"/>
          </p:cNvSpPr>
          <p:nvPr/>
        </p:nvSpPr>
        <p:spPr bwMode="auto">
          <a:xfrm rot="5400000" flipH="1">
            <a:off x="6015650" y="2459930"/>
            <a:ext cx="838200" cy="908050"/>
          </a:xfrm>
          <a:prstGeom prst="line">
            <a:avLst/>
          </a:prstGeom>
          <a:noFill/>
          <a:ln w="9525" cap="rnd">
            <a:solidFill>
              <a:srgbClr val="000066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22" name="Line 18"/>
          <p:cNvSpPr>
            <a:spLocks noChangeShapeType="1"/>
          </p:cNvSpPr>
          <p:nvPr/>
        </p:nvSpPr>
        <p:spPr bwMode="auto">
          <a:xfrm rot="5400000" flipH="1">
            <a:off x="6923700" y="3298130"/>
            <a:ext cx="838200" cy="908050"/>
          </a:xfrm>
          <a:prstGeom prst="line">
            <a:avLst/>
          </a:prstGeom>
          <a:noFill/>
          <a:ln w="9525" cap="rnd">
            <a:solidFill>
              <a:srgbClr val="000066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23" name="Line 19"/>
          <p:cNvSpPr>
            <a:spLocks noChangeShapeType="1"/>
          </p:cNvSpPr>
          <p:nvPr/>
        </p:nvSpPr>
        <p:spPr bwMode="auto">
          <a:xfrm rot="5400000" flipH="1" flipV="1">
            <a:off x="5856900" y="3291780"/>
            <a:ext cx="990600" cy="1073150"/>
          </a:xfrm>
          <a:prstGeom prst="line">
            <a:avLst/>
          </a:prstGeom>
          <a:noFill/>
          <a:ln w="9525" cap="rnd">
            <a:solidFill>
              <a:srgbClr val="000066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24" name="Text Box 20"/>
          <p:cNvSpPr txBox="1">
            <a:spLocks noChangeArrowheads="1"/>
          </p:cNvSpPr>
          <p:nvPr/>
        </p:nvSpPr>
        <p:spPr bwMode="auto">
          <a:xfrm>
            <a:off x="7068163" y="2036854"/>
            <a:ext cx="336550" cy="457200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GB" sz="2400" dirty="0" smtClean="0">
                <a:solidFill>
                  <a:srgbClr val="C00000"/>
                </a:solidFill>
                <a:latin typeface="Arial" charset="0"/>
              </a:rPr>
              <a:t>z</a:t>
            </a:r>
            <a:endParaRPr lang="en-GB" sz="2400" dirty="0">
              <a:solidFill>
                <a:srgbClr val="C00000"/>
              </a:solidFill>
              <a:latin typeface="Arial" charset="0"/>
            </a:endParaRPr>
          </a:p>
        </p:txBody>
      </p:sp>
      <p:sp>
        <p:nvSpPr>
          <p:cNvPr id="25" name="Text Box 21"/>
          <p:cNvSpPr txBox="1">
            <a:spLocks noChangeArrowheads="1"/>
          </p:cNvSpPr>
          <p:nvPr/>
        </p:nvSpPr>
        <p:spPr bwMode="auto">
          <a:xfrm>
            <a:off x="7811113" y="3305062"/>
            <a:ext cx="336550" cy="457200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GB" sz="2400" dirty="0" smtClean="0">
                <a:solidFill>
                  <a:srgbClr val="C00000"/>
                </a:solidFill>
                <a:latin typeface="Arial" charset="0"/>
              </a:rPr>
              <a:t>x</a:t>
            </a:r>
            <a:endParaRPr lang="en-GB" sz="2400" dirty="0">
              <a:solidFill>
                <a:srgbClr val="C00000"/>
              </a:solidFill>
              <a:latin typeface="Arial" charset="0"/>
            </a:endParaRPr>
          </a:p>
        </p:txBody>
      </p:sp>
      <p:sp>
        <p:nvSpPr>
          <p:cNvPr id="27" name="Line 23"/>
          <p:cNvSpPr>
            <a:spLocks noChangeShapeType="1"/>
          </p:cNvSpPr>
          <p:nvPr/>
        </p:nvSpPr>
        <p:spPr bwMode="auto">
          <a:xfrm flipH="1" flipV="1">
            <a:off x="1605575" y="2037655"/>
            <a:ext cx="0" cy="2362200"/>
          </a:xfrm>
          <a:prstGeom prst="line">
            <a:avLst/>
          </a:prstGeom>
          <a:noFill/>
          <a:ln w="28575">
            <a:solidFill>
              <a:srgbClr val="0000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28" name="Text Box 24"/>
          <p:cNvSpPr txBox="1">
            <a:spLocks noChangeArrowheads="1"/>
          </p:cNvSpPr>
          <p:nvPr/>
        </p:nvSpPr>
        <p:spPr bwMode="auto">
          <a:xfrm>
            <a:off x="3023213" y="3294179"/>
            <a:ext cx="336550" cy="457200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GB" sz="2400" dirty="0" smtClean="0">
                <a:solidFill>
                  <a:srgbClr val="C00000"/>
                </a:solidFill>
                <a:latin typeface="Arial" charset="0"/>
              </a:rPr>
              <a:t>x</a:t>
            </a:r>
            <a:endParaRPr lang="en-GB" sz="2400" dirty="0">
              <a:solidFill>
                <a:srgbClr val="C00000"/>
              </a:solidFill>
              <a:latin typeface="Arial" charset="0"/>
            </a:endParaRPr>
          </a:p>
        </p:txBody>
      </p:sp>
      <p:sp>
        <p:nvSpPr>
          <p:cNvPr id="29" name="Line 25"/>
          <p:cNvSpPr>
            <a:spLocks noChangeShapeType="1"/>
          </p:cNvSpPr>
          <p:nvPr/>
        </p:nvSpPr>
        <p:spPr bwMode="auto">
          <a:xfrm flipH="1">
            <a:off x="780075" y="3333055"/>
            <a:ext cx="0" cy="762000"/>
          </a:xfrm>
          <a:prstGeom prst="line">
            <a:avLst/>
          </a:prstGeom>
          <a:noFill/>
          <a:ln w="9525">
            <a:solidFill>
              <a:srgbClr val="0000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30" name="Line 26"/>
          <p:cNvSpPr>
            <a:spLocks noChangeShapeType="1"/>
          </p:cNvSpPr>
          <p:nvPr/>
        </p:nvSpPr>
        <p:spPr bwMode="auto">
          <a:xfrm flipH="1">
            <a:off x="945175" y="3333055"/>
            <a:ext cx="0" cy="609600"/>
          </a:xfrm>
          <a:prstGeom prst="line">
            <a:avLst/>
          </a:prstGeom>
          <a:noFill/>
          <a:ln w="9525">
            <a:solidFill>
              <a:srgbClr val="0000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31" name="Line 27"/>
          <p:cNvSpPr>
            <a:spLocks noChangeShapeType="1"/>
          </p:cNvSpPr>
          <p:nvPr/>
        </p:nvSpPr>
        <p:spPr bwMode="auto">
          <a:xfrm flipH="1">
            <a:off x="1110275" y="3333055"/>
            <a:ext cx="0" cy="457200"/>
          </a:xfrm>
          <a:prstGeom prst="line">
            <a:avLst/>
          </a:prstGeom>
          <a:noFill/>
          <a:ln w="9525">
            <a:solidFill>
              <a:srgbClr val="0000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32" name="Line 28"/>
          <p:cNvSpPr>
            <a:spLocks noChangeShapeType="1"/>
          </p:cNvSpPr>
          <p:nvPr/>
        </p:nvSpPr>
        <p:spPr bwMode="auto">
          <a:xfrm flipH="1">
            <a:off x="1275375" y="3333055"/>
            <a:ext cx="0" cy="304800"/>
          </a:xfrm>
          <a:prstGeom prst="line">
            <a:avLst/>
          </a:prstGeom>
          <a:noFill/>
          <a:ln w="9525">
            <a:solidFill>
              <a:srgbClr val="0000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33" name="Line 29"/>
          <p:cNvSpPr>
            <a:spLocks noChangeShapeType="1"/>
          </p:cNvSpPr>
          <p:nvPr/>
        </p:nvSpPr>
        <p:spPr bwMode="auto">
          <a:xfrm flipH="1">
            <a:off x="1440475" y="3333055"/>
            <a:ext cx="0" cy="152400"/>
          </a:xfrm>
          <a:prstGeom prst="line">
            <a:avLst/>
          </a:prstGeom>
          <a:noFill/>
          <a:ln w="9525">
            <a:solidFill>
              <a:srgbClr val="0000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34" name="Line 30"/>
          <p:cNvSpPr>
            <a:spLocks noChangeShapeType="1"/>
          </p:cNvSpPr>
          <p:nvPr/>
        </p:nvSpPr>
        <p:spPr bwMode="auto">
          <a:xfrm flipH="1" flipV="1">
            <a:off x="1770675" y="3180655"/>
            <a:ext cx="0" cy="152400"/>
          </a:xfrm>
          <a:prstGeom prst="line">
            <a:avLst/>
          </a:prstGeom>
          <a:noFill/>
          <a:ln w="9525">
            <a:solidFill>
              <a:srgbClr val="0000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35" name="Line 31"/>
          <p:cNvSpPr>
            <a:spLocks noChangeShapeType="1"/>
          </p:cNvSpPr>
          <p:nvPr/>
        </p:nvSpPr>
        <p:spPr bwMode="auto">
          <a:xfrm flipH="1" flipV="1">
            <a:off x="1935775" y="3028255"/>
            <a:ext cx="0" cy="304800"/>
          </a:xfrm>
          <a:prstGeom prst="line">
            <a:avLst/>
          </a:prstGeom>
          <a:noFill/>
          <a:ln w="9525">
            <a:solidFill>
              <a:srgbClr val="0000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36" name="Line 32"/>
          <p:cNvSpPr>
            <a:spLocks noChangeShapeType="1"/>
          </p:cNvSpPr>
          <p:nvPr/>
        </p:nvSpPr>
        <p:spPr bwMode="auto">
          <a:xfrm flipH="1" flipV="1">
            <a:off x="2100875" y="2875855"/>
            <a:ext cx="0" cy="457200"/>
          </a:xfrm>
          <a:prstGeom prst="line">
            <a:avLst/>
          </a:prstGeom>
          <a:noFill/>
          <a:ln w="9525">
            <a:solidFill>
              <a:srgbClr val="0000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37" name="Line 33"/>
          <p:cNvSpPr>
            <a:spLocks noChangeShapeType="1"/>
          </p:cNvSpPr>
          <p:nvPr/>
        </p:nvSpPr>
        <p:spPr bwMode="auto">
          <a:xfrm flipH="1" flipV="1">
            <a:off x="2265975" y="2723455"/>
            <a:ext cx="0" cy="609600"/>
          </a:xfrm>
          <a:prstGeom prst="line">
            <a:avLst/>
          </a:prstGeom>
          <a:noFill/>
          <a:ln w="9525">
            <a:solidFill>
              <a:srgbClr val="0000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38" name="Line 34"/>
          <p:cNvSpPr>
            <a:spLocks noChangeShapeType="1"/>
          </p:cNvSpPr>
          <p:nvPr/>
        </p:nvSpPr>
        <p:spPr bwMode="auto">
          <a:xfrm flipH="1" flipV="1">
            <a:off x="2431075" y="2571055"/>
            <a:ext cx="0" cy="762000"/>
          </a:xfrm>
          <a:prstGeom prst="line">
            <a:avLst/>
          </a:prstGeom>
          <a:noFill/>
          <a:ln w="9525">
            <a:solidFill>
              <a:srgbClr val="0000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39" name="Line 35"/>
          <p:cNvSpPr>
            <a:spLocks noChangeShapeType="1"/>
          </p:cNvSpPr>
          <p:nvPr/>
        </p:nvSpPr>
        <p:spPr bwMode="auto">
          <a:xfrm flipV="1">
            <a:off x="449875" y="3333055"/>
            <a:ext cx="2806700" cy="0"/>
          </a:xfrm>
          <a:prstGeom prst="line">
            <a:avLst/>
          </a:prstGeom>
          <a:noFill/>
          <a:ln w="28575">
            <a:solidFill>
              <a:srgbClr val="0000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40" name="Line 36"/>
          <p:cNvSpPr>
            <a:spLocks noChangeShapeType="1"/>
          </p:cNvSpPr>
          <p:nvPr/>
        </p:nvSpPr>
        <p:spPr bwMode="auto">
          <a:xfrm flipH="1" flipV="1">
            <a:off x="532425" y="2342455"/>
            <a:ext cx="1073150" cy="990600"/>
          </a:xfrm>
          <a:prstGeom prst="line">
            <a:avLst/>
          </a:prstGeom>
          <a:noFill/>
          <a:ln w="9525" cap="rnd">
            <a:solidFill>
              <a:srgbClr val="000066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41" name="Line 37"/>
          <p:cNvSpPr>
            <a:spLocks noChangeShapeType="1"/>
          </p:cNvSpPr>
          <p:nvPr/>
        </p:nvSpPr>
        <p:spPr bwMode="auto">
          <a:xfrm flipH="1">
            <a:off x="697525" y="3333055"/>
            <a:ext cx="908050" cy="838200"/>
          </a:xfrm>
          <a:prstGeom prst="line">
            <a:avLst/>
          </a:prstGeom>
          <a:noFill/>
          <a:ln w="9525" cap="rnd">
            <a:solidFill>
              <a:srgbClr val="000066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42" name="Line 38"/>
          <p:cNvSpPr>
            <a:spLocks noChangeShapeType="1"/>
          </p:cNvSpPr>
          <p:nvPr/>
        </p:nvSpPr>
        <p:spPr bwMode="auto">
          <a:xfrm flipH="1">
            <a:off x="1605575" y="2494855"/>
            <a:ext cx="908050" cy="838200"/>
          </a:xfrm>
          <a:prstGeom prst="line">
            <a:avLst/>
          </a:prstGeom>
          <a:noFill/>
          <a:ln w="9525" cap="rnd">
            <a:solidFill>
              <a:srgbClr val="000066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43" name="Line 39"/>
          <p:cNvSpPr>
            <a:spLocks noChangeShapeType="1"/>
          </p:cNvSpPr>
          <p:nvPr/>
        </p:nvSpPr>
        <p:spPr bwMode="auto">
          <a:xfrm flipH="1" flipV="1">
            <a:off x="1605575" y="3333055"/>
            <a:ext cx="1073150" cy="990600"/>
          </a:xfrm>
          <a:prstGeom prst="line">
            <a:avLst/>
          </a:prstGeom>
          <a:noFill/>
          <a:ln w="9525" cap="rnd">
            <a:solidFill>
              <a:srgbClr val="000066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44" name="Text Box 40"/>
          <p:cNvSpPr txBox="1">
            <a:spLocks noChangeArrowheads="1"/>
          </p:cNvSpPr>
          <p:nvPr/>
        </p:nvSpPr>
        <p:spPr bwMode="auto">
          <a:xfrm>
            <a:off x="1784963" y="2054054"/>
            <a:ext cx="336550" cy="457200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GB" sz="2400" dirty="0" smtClean="0">
                <a:solidFill>
                  <a:srgbClr val="C00000"/>
                </a:solidFill>
                <a:latin typeface="Arial" charset="0"/>
              </a:rPr>
              <a:t>z</a:t>
            </a:r>
            <a:endParaRPr lang="en-GB" sz="2400" dirty="0">
              <a:solidFill>
                <a:srgbClr val="C00000"/>
              </a:solidFill>
              <a:latin typeface="Arial" charset="0"/>
            </a:endParaRPr>
          </a:p>
        </p:txBody>
      </p:sp>
      <p:sp>
        <p:nvSpPr>
          <p:cNvPr id="45" name="Line 41"/>
          <p:cNvSpPr>
            <a:spLocks noChangeShapeType="1"/>
          </p:cNvSpPr>
          <p:nvPr/>
        </p:nvSpPr>
        <p:spPr bwMode="auto">
          <a:xfrm rot="5400000" flipH="1" flipV="1">
            <a:off x="6510527" y="4779537"/>
            <a:ext cx="1587" cy="1651000"/>
          </a:xfrm>
          <a:prstGeom prst="line">
            <a:avLst/>
          </a:prstGeom>
          <a:noFill/>
          <a:ln w="28575">
            <a:solidFill>
              <a:srgbClr val="0000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46" name="Text Box 42"/>
          <p:cNvSpPr txBox="1">
            <a:spLocks noChangeArrowheads="1"/>
          </p:cNvSpPr>
          <p:nvPr/>
        </p:nvSpPr>
        <p:spPr bwMode="auto">
          <a:xfrm>
            <a:off x="7384075" y="5504760"/>
            <a:ext cx="336550" cy="457200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GB" sz="2400" dirty="0" smtClean="0">
                <a:solidFill>
                  <a:srgbClr val="C00000"/>
                </a:solidFill>
                <a:latin typeface="Arial" charset="0"/>
              </a:rPr>
              <a:t>s</a:t>
            </a:r>
            <a:endParaRPr lang="en-GB" sz="2400" dirty="0">
              <a:solidFill>
                <a:srgbClr val="C00000"/>
              </a:solidFill>
              <a:latin typeface="Arial" charset="0"/>
            </a:endParaRPr>
          </a:p>
        </p:txBody>
      </p:sp>
      <p:sp>
        <p:nvSpPr>
          <p:cNvPr id="47" name="Text Box 43"/>
          <p:cNvSpPr txBox="1">
            <a:spLocks noChangeArrowheads="1"/>
          </p:cNvSpPr>
          <p:nvPr/>
        </p:nvSpPr>
        <p:spPr bwMode="auto">
          <a:xfrm>
            <a:off x="6155719" y="4578718"/>
            <a:ext cx="336550" cy="457200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GB" sz="2400" dirty="0" smtClean="0">
                <a:solidFill>
                  <a:srgbClr val="C00000"/>
                </a:solidFill>
                <a:latin typeface="Arial" charset="0"/>
              </a:rPr>
              <a:t>z</a:t>
            </a:r>
            <a:endParaRPr lang="en-GB" sz="2400" dirty="0">
              <a:solidFill>
                <a:srgbClr val="C00000"/>
              </a:solidFill>
              <a:latin typeface="Arial" charset="0"/>
            </a:endParaRPr>
          </a:p>
        </p:txBody>
      </p:sp>
      <p:sp>
        <p:nvSpPr>
          <p:cNvPr id="48" name="Line 44"/>
          <p:cNvSpPr>
            <a:spLocks noChangeShapeType="1"/>
          </p:cNvSpPr>
          <p:nvPr/>
        </p:nvSpPr>
        <p:spPr bwMode="auto">
          <a:xfrm rot="5400000" flipV="1">
            <a:off x="5537387" y="5546301"/>
            <a:ext cx="2020889" cy="0"/>
          </a:xfrm>
          <a:prstGeom prst="line">
            <a:avLst/>
          </a:prstGeom>
          <a:noFill/>
          <a:ln w="28575">
            <a:solidFill>
              <a:srgbClr val="000066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49" name="Line 45"/>
          <p:cNvSpPr>
            <a:spLocks noChangeShapeType="1"/>
          </p:cNvSpPr>
          <p:nvPr/>
        </p:nvSpPr>
        <p:spPr bwMode="auto">
          <a:xfrm rot="5400000" flipV="1">
            <a:off x="6302564" y="4938287"/>
            <a:ext cx="1587" cy="495300"/>
          </a:xfrm>
          <a:prstGeom prst="line">
            <a:avLst/>
          </a:prstGeom>
          <a:noFill/>
          <a:ln w="9525">
            <a:solidFill>
              <a:srgbClr val="00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50" name="Line 46"/>
          <p:cNvSpPr>
            <a:spLocks noChangeShapeType="1"/>
          </p:cNvSpPr>
          <p:nvPr/>
        </p:nvSpPr>
        <p:spPr bwMode="auto">
          <a:xfrm rot="5400000" flipV="1">
            <a:off x="6687531" y="5048618"/>
            <a:ext cx="304800" cy="577850"/>
          </a:xfrm>
          <a:prstGeom prst="line">
            <a:avLst/>
          </a:prstGeom>
          <a:noFill/>
          <a:ln w="9525">
            <a:solidFill>
              <a:srgbClr val="0000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51" name="Line 47"/>
          <p:cNvSpPr>
            <a:spLocks noChangeShapeType="1"/>
          </p:cNvSpPr>
          <p:nvPr/>
        </p:nvSpPr>
        <p:spPr bwMode="auto">
          <a:xfrm rot="5400000" flipV="1">
            <a:off x="6302564" y="5852687"/>
            <a:ext cx="1587" cy="495300"/>
          </a:xfrm>
          <a:prstGeom prst="line">
            <a:avLst/>
          </a:prstGeom>
          <a:noFill/>
          <a:ln w="9525">
            <a:solidFill>
              <a:srgbClr val="00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52" name="Line 48"/>
          <p:cNvSpPr>
            <a:spLocks noChangeShapeType="1"/>
          </p:cNvSpPr>
          <p:nvPr/>
        </p:nvSpPr>
        <p:spPr bwMode="auto">
          <a:xfrm rot="5400000" flipH="1" flipV="1">
            <a:off x="6687531" y="5658218"/>
            <a:ext cx="304800" cy="577850"/>
          </a:xfrm>
          <a:prstGeom prst="line">
            <a:avLst/>
          </a:prstGeom>
          <a:noFill/>
          <a:ln w="9525">
            <a:solidFill>
              <a:srgbClr val="0000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53" name="Text Box 49"/>
          <p:cNvSpPr txBox="1">
            <a:spLocks noChangeArrowheads="1"/>
          </p:cNvSpPr>
          <p:nvPr/>
        </p:nvSpPr>
        <p:spPr bwMode="auto">
          <a:xfrm>
            <a:off x="2504527" y="5475302"/>
            <a:ext cx="338137" cy="457200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GB" sz="2400" dirty="0" smtClean="0">
                <a:solidFill>
                  <a:srgbClr val="C00000"/>
                </a:solidFill>
                <a:latin typeface="Arial" charset="0"/>
              </a:rPr>
              <a:t>s</a:t>
            </a:r>
            <a:endParaRPr lang="en-GB" sz="2400" dirty="0">
              <a:solidFill>
                <a:srgbClr val="C00000"/>
              </a:solidFill>
              <a:latin typeface="Arial" charset="0"/>
            </a:endParaRPr>
          </a:p>
        </p:txBody>
      </p:sp>
      <p:sp>
        <p:nvSpPr>
          <p:cNvPr id="54" name="Text Box 50"/>
          <p:cNvSpPr txBox="1">
            <a:spLocks noChangeArrowheads="1"/>
          </p:cNvSpPr>
          <p:nvPr/>
        </p:nvSpPr>
        <p:spPr bwMode="auto">
          <a:xfrm>
            <a:off x="1197588" y="4569193"/>
            <a:ext cx="336550" cy="457200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GB" sz="2400" dirty="0" smtClean="0">
                <a:solidFill>
                  <a:srgbClr val="C00000"/>
                </a:solidFill>
                <a:latin typeface="Arial" charset="0"/>
              </a:rPr>
              <a:t>x</a:t>
            </a:r>
            <a:endParaRPr lang="en-GB" sz="2400" dirty="0">
              <a:solidFill>
                <a:srgbClr val="C00000"/>
              </a:solidFill>
              <a:latin typeface="Arial" charset="0"/>
            </a:endParaRPr>
          </a:p>
        </p:txBody>
      </p:sp>
      <p:sp>
        <p:nvSpPr>
          <p:cNvPr id="55" name="Line 51"/>
          <p:cNvSpPr>
            <a:spLocks noChangeShapeType="1"/>
          </p:cNvSpPr>
          <p:nvPr/>
        </p:nvSpPr>
        <p:spPr bwMode="auto">
          <a:xfrm rot="5400000" flipH="1" flipV="1">
            <a:off x="1778613" y="4673968"/>
            <a:ext cx="0" cy="1651000"/>
          </a:xfrm>
          <a:prstGeom prst="line">
            <a:avLst/>
          </a:prstGeom>
          <a:noFill/>
          <a:ln w="28575">
            <a:solidFill>
              <a:srgbClr val="0000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56" name="Line 52"/>
          <p:cNvSpPr>
            <a:spLocks noChangeShapeType="1"/>
          </p:cNvSpPr>
          <p:nvPr/>
        </p:nvSpPr>
        <p:spPr bwMode="auto">
          <a:xfrm rot="16200000">
            <a:off x="637200" y="5437556"/>
            <a:ext cx="1952625" cy="0"/>
          </a:xfrm>
          <a:prstGeom prst="line">
            <a:avLst/>
          </a:prstGeom>
          <a:noFill/>
          <a:ln w="28575">
            <a:solidFill>
              <a:srgbClr val="0000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57" name="Line 53"/>
          <p:cNvSpPr>
            <a:spLocks noChangeShapeType="1"/>
          </p:cNvSpPr>
          <p:nvPr/>
        </p:nvSpPr>
        <p:spPr bwMode="auto">
          <a:xfrm rot="5400000" flipV="1">
            <a:off x="1365863" y="4806193"/>
            <a:ext cx="0" cy="495300"/>
          </a:xfrm>
          <a:prstGeom prst="line">
            <a:avLst/>
          </a:prstGeom>
          <a:noFill/>
          <a:ln w="9525">
            <a:solidFill>
              <a:srgbClr val="00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58" name="Line 54"/>
          <p:cNvSpPr>
            <a:spLocks noChangeShapeType="1"/>
          </p:cNvSpPr>
          <p:nvPr/>
        </p:nvSpPr>
        <p:spPr bwMode="auto">
          <a:xfrm rot="5400000" flipH="1" flipV="1">
            <a:off x="1711938" y="4596650"/>
            <a:ext cx="381000" cy="577850"/>
          </a:xfrm>
          <a:prstGeom prst="line">
            <a:avLst/>
          </a:prstGeom>
          <a:noFill/>
          <a:ln w="9525">
            <a:solidFill>
              <a:srgbClr val="0000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59" name="Line 55"/>
          <p:cNvSpPr>
            <a:spLocks noChangeShapeType="1"/>
          </p:cNvSpPr>
          <p:nvPr/>
        </p:nvSpPr>
        <p:spPr bwMode="auto">
          <a:xfrm rot="5400000" flipV="1">
            <a:off x="1365863" y="5709018"/>
            <a:ext cx="0" cy="495300"/>
          </a:xfrm>
          <a:prstGeom prst="line">
            <a:avLst/>
          </a:prstGeom>
          <a:noFill/>
          <a:ln w="9525">
            <a:solidFill>
              <a:srgbClr val="00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60" name="Line 56"/>
          <p:cNvSpPr>
            <a:spLocks noChangeShapeType="1"/>
          </p:cNvSpPr>
          <p:nvPr/>
        </p:nvSpPr>
        <p:spPr bwMode="auto">
          <a:xfrm rot="5400000" flipV="1">
            <a:off x="1711938" y="5858243"/>
            <a:ext cx="381000" cy="577850"/>
          </a:xfrm>
          <a:prstGeom prst="line">
            <a:avLst/>
          </a:prstGeom>
          <a:noFill/>
          <a:ln w="9525">
            <a:solidFill>
              <a:srgbClr val="0000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dirty="0">
              <a:solidFill>
                <a:srgbClr val="C00000"/>
              </a:solidFill>
            </a:endParaRPr>
          </a:p>
        </p:txBody>
      </p:sp>
      <p:grpSp>
        <p:nvGrpSpPr>
          <p:cNvPr id="61" name="Group 57"/>
          <p:cNvGrpSpPr>
            <a:grpSpLocks/>
          </p:cNvGrpSpPr>
          <p:nvPr/>
        </p:nvGrpSpPr>
        <p:grpSpPr bwMode="auto">
          <a:xfrm>
            <a:off x="697525" y="3256855"/>
            <a:ext cx="165100" cy="152400"/>
            <a:chOff x="2112" y="2736"/>
            <a:chExt cx="96" cy="96"/>
          </a:xfrm>
        </p:grpSpPr>
        <p:sp>
          <p:nvSpPr>
            <p:cNvPr id="62" name="Oval 58"/>
            <p:cNvSpPr>
              <a:spLocks noChangeArrowheads="1"/>
            </p:cNvSpPr>
            <p:nvPr/>
          </p:nvSpPr>
          <p:spPr bwMode="auto">
            <a:xfrm>
              <a:off x="2112" y="2736"/>
              <a:ext cx="96" cy="96"/>
            </a:xfrm>
            <a:prstGeom prst="ellipse">
              <a:avLst/>
            </a:prstGeom>
            <a:solidFill>
              <a:srgbClr val="FF0066"/>
            </a:solidFill>
            <a:ln w="9525">
              <a:solidFill>
                <a:srgbClr val="00006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dirty="0">
                <a:solidFill>
                  <a:srgbClr val="C00000"/>
                </a:solidFill>
              </a:endParaRPr>
            </a:p>
          </p:txBody>
        </p:sp>
        <p:sp>
          <p:nvSpPr>
            <p:cNvPr id="63" name="Line 59"/>
            <p:cNvSpPr>
              <a:spLocks noChangeShapeType="1"/>
            </p:cNvSpPr>
            <p:nvPr/>
          </p:nvSpPr>
          <p:spPr bwMode="auto">
            <a:xfrm>
              <a:off x="2124" y="2750"/>
              <a:ext cx="69" cy="64"/>
            </a:xfrm>
            <a:prstGeom prst="line">
              <a:avLst/>
            </a:prstGeom>
            <a:noFill/>
            <a:ln w="9525">
              <a:solidFill>
                <a:srgbClr val="0000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 dirty="0">
                <a:solidFill>
                  <a:srgbClr val="C00000"/>
                </a:solidFill>
              </a:endParaRPr>
            </a:p>
          </p:txBody>
        </p:sp>
        <p:sp>
          <p:nvSpPr>
            <p:cNvPr id="64" name="Line 60"/>
            <p:cNvSpPr>
              <a:spLocks noChangeShapeType="1"/>
            </p:cNvSpPr>
            <p:nvPr/>
          </p:nvSpPr>
          <p:spPr bwMode="auto">
            <a:xfrm flipH="1">
              <a:off x="2127" y="2748"/>
              <a:ext cx="69" cy="71"/>
            </a:xfrm>
            <a:prstGeom prst="line">
              <a:avLst/>
            </a:prstGeom>
            <a:noFill/>
            <a:ln w="9525">
              <a:solidFill>
                <a:srgbClr val="0000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65" name="Group 61"/>
          <p:cNvGrpSpPr>
            <a:grpSpLocks/>
          </p:cNvGrpSpPr>
          <p:nvPr/>
        </p:nvGrpSpPr>
        <p:grpSpPr bwMode="auto">
          <a:xfrm>
            <a:off x="2348525" y="3256855"/>
            <a:ext cx="165100" cy="152400"/>
            <a:chOff x="2112" y="2736"/>
            <a:chExt cx="96" cy="96"/>
          </a:xfrm>
        </p:grpSpPr>
        <p:sp>
          <p:nvSpPr>
            <p:cNvPr id="66" name="Oval 62"/>
            <p:cNvSpPr>
              <a:spLocks noChangeArrowheads="1"/>
            </p:cNvSpPr>
            <p:nvPr/>
          </p:nvSpPr>
          <p:spPr bwMode="auto">
            <a:xfrm>
              <a:off x="2112" y="2736"/>
              <a:ext cx="96" cy="96"/>
            </a:xfrm>
            <a:prstGeom prst="ellipse">
              <a:avLst/>
            </a:prstGeom>
            <a:solidFill>
              <a:srgbClr val="FF0066"/>
            </a:solidFill>
            <a:ln w="9525">
              <a:solidFill>
                <a:srgbClr val="00006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dirty="0">
                <a:solidFill>
                  <a:srgbClr val="C00000"/>
                </a:solidFill>
              </a:endParaRPr>
            </a:p>
          </p:txBody>
        </p:sp>
        <p:sp>
          <p:nvSpPr>
            <p:cNvPr id="67" name="Line 63"/>
            <p:cNvSpPr>
              <a:spLocks noChangeShapeType="1"/>
            </p:cNvSpPr>
            <p:nvPr/>
          </p:nvSpPr>
          <p:spPr bwMode="auto">
            <a:xfrm>
              <a:off x="2124" y="2750"/>
              <a:ext cx="69" cy="64"/>
            </a:xfrm>
            <a:prstGeom prst="line">
              <a:avLst/>
            </a:prstGeom>
            <a:noFill/>
            <a:ln w="9525">
              <a:solidFill>
                <a:srgbClr val="0000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 dirty="0">
                <a:solidFill>
                  <a:srgbClr val="C00000"/>
                </a:solidFill>
              </a:endParaRPr>
            </a:p>
          </p:txBody>
        </p:sp>
        <p:sp>
          <p:nvSpPr>
            <p:cNvPr id="68" name="Line 64"/>
            <p:cNvSpPr>
              <a:spLocks noChangeShapeType="1"/>
            </p:cNvSpPr>
            <p:nvPr/>
          </p:nvSpPr>
          <p:spPr bwMode="auto">
            <a:xfrm flipH="1">
              <a:off x="2127" y="2748"/>
              <a:ext cx="69" cy="71"/>
            </a:xfrm>
            <a:prstGeom prst="line">
              <a:avLst/>
            </a:prstGeom>
            <a:noFill/>
            <a:ln w="9525">
              <a:solidFill>
                <a:srgbClr val="0000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69" name="Group 65"/>
          <p:cNvGrpSpPr>
            <a:grpSpLocks/>
          </p:cNvGrpSpPr>
          <p:nvPr/>
        </p:nvGrpSpPr>
        <p:grpSpPr bwMode="auto">
          <a:xfrm>
            <a:off x="6806225" y="2494855"/>
            <a:ext cx="165100" cy="152400"/>
            <a:chOff x="2112" y="2736"/>
            <a:chExt cx="96" cy="96"/>
          </a:xfrm>
        </p:grpSpPr>
        <p:sp>
          <p:nvSpPr>
            <p:cNvPr id="70" name="Oval 66"/>
            <p:cNvSpPr>
              <a:spLocks noChangeArrowheads="1"/>
            </p:cNvSpPr>
            <p:nvPr/>
          </p:nvSpPr>
          <p:spPr bwMode="auto">
            <a:xfrm>
              <a:off x="2112" y="2736"/>
              <a:ext cx="96" cy="96"/>
            </a:xfrm>
            <a:prstGeom prst="ellipse">
              <a:avLst/>
            </a:prstGeom>
            <a:solidFill>
              <a:srgbClr val="FF0066"/>
            </a:solidFill>
            <a:ln w="9525">
              <a:solidFill>
                <a:srgbClr val="00006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dirty="0">
                <a:solidFill>
                  <a:srgbClr val="C00000"/>
                </a:solidFill>
              </a:endParaRPr>
            </a:p>
          </p:txBody>
        </p:sp>
        <p:sp>
          <p:nvSpPr>
            <p:cNvPr id="71" name="Line 67"/>
            <p:cNvSpPr>
              <a:spLocks noChangeShapeType="1"/>
            </p:cNvSpPr>
            <p:nvPr/>
          </p:nvSpPr>
          <p:spPr bwMode="auto">
            <a:xfrm>
              <a:off x="2124" y="2750"/>
              <a:ext cx="69" cy="64"/>
            </a:xfrm>
            <a:prstGeom prst="line">
              <a:avLst/>
            </a:prstGeom>
            <a:noFill/>
            <a:ln w="9525">
              <a:solidFill>
                <a:srgbClr val="0000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 dirty="0">
                <a:solidFill>
                  <a:srgbClr val="C00000"/>
                </a:solidFill>
              </a:endParaRPr>
            </a:p>
          </p:txBody>
        </p:sp>
        <p:sp>
          <p:nvSpPr>
            <p:cNvPr id="72" name="Line 68"/>
            <p:cNvSpPr>
              <a:spLocks noChangeShapeType="1"/>
            </p:cNvSpPr>
            <p:nvPr/>
          </p:nvSpPr>
          <p:spPr bwMode="auto">
            <a:xfrm flipH="1">
              <a:off x="2127" y="2748"/>
              <a:ext cx="69" cy="71"/>
            </a:xfrm>
            <a:prstGeom prst="line">
              <a:avLst/>
            </a:prstGeom>
            <a:noFill/>
            <a:ln w="9525">
              <a:solidFill>
                <a:srgbClr val="0000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73" name="Group 69"/>
          <p:cNvGrpSpPr>
            <a:grpSpLocks/>
          </p:cNvGrpSpPr>
          <p:nvPr/>
        </p:nvGrpSpPr>
        <p:grpSpPr bwMode="auto">
          <a:xfrm>
            <a:off x="6806225" y="4018855"/>
            <a:ext cx="165100" cy="152400"/>
            <a:chOff x="2112" y="2736"/>
            <a:chExt cx="96" cy="96"/>
          </a:xfrm>
        </p:grpSpPr>
        <p:sp>
          <p:nvSpPr>
            <p:cNvPr id="74" name="Oval 70"/>
            <p:cNvSpPr>
              <a:spLocks noChangeArrowheads="1"/>
            </p:cNvSpPr>
            <p:nvPr/>
          </p:nvSpPr>
          <p:spPr bwMode="auto">
            <a:xfrm>
              <a:off x="2112" y="2736"/>
              <a:ext cx="96" cy="96"/>
            </a:xfrm>
            <a:prstGeom prst="ellipse">
              <a:avLst/>
            </a:prstGeom>
            <a:solidFill>
              <a:srgbClr val="FF0066"/>
            </a:solidFill>
            <a:ln w="9525">
              <a:solidFill>
                <a:srgbClr val="00006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dirty="0">
                <a:solidFill>
                  <a:srgbClr val="C00000"/>
                </a:solidFill>
              </a:endParaRPr>
            </a:p>
          </p:txBody>
        </p:sp>
        <p:sp>
          <p:nvSpPr>
            <p:cNvPr id="75" name="Line 71"/>
            <p:cNvSpPr>
              <a:spLocks noChangeShapeType="1"/>
            </p:cNvSpPr>
            <p:nvPr/>
          </p:nvSpPr>
          <p:spPr bwMode="auto">
            <a:xfrm>
              <a:off x="2124" y="2750"/>
              <a:ext cx="69" cy="64"/>
            </a:xfrm>
            <a:prstGeom prst="line">
              <a:avLst/>
            </a:prstGeom>
            <a:noFill/>
            <a:ln w="9525">
              <a:solidFill>
                <a:srgbClr val="0000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 dirty="0">
                <a:solidFill>
                  <a:srgbClr val="C00000"/>
                </a:solidFill>
              </a:endParaRPr>
            </a:p>
          </p:txBody>
        </p:sp>
        <p:sp>
          <p:nvSpPr>
            <p:cNvPr id="76" name="Line 72"/>
            <p:cNvSpPr>
              <a:spLocks noChangeShapeType="1"/>
            </p:cNvSpPr>
            <p:nvPr/>
          </p:nvSpPr>
          <p:spPr bwMode="auto">
            <a:xfrm flipH="1">
              <a:off x="2127" y="2748"/>
              <a:ext cx="69" cy="71"/>
            </a:xfrm>
            <a:prstGeom prst="line">
              <a:avLst/>
            </a:prstGeom>
            <a:noFill/>
            <a:ln w="9525">
              <a:solidFill>
                <a:srgbClr val="0000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 dirty="0">
                <a:solidFill>
                  <a:srgbClr val="C00000"/>
                </a:solidFill>
              </a:endParaRPr>
            </a:p>
          </p:txBody>
        </p:sp>
      </p:grpSp>
      <p:sp>
        <p:nvSpPr>
          <p:cNvPr id="77" name="Line 73"/>
          <p:cNvSpPr>
            <a:spLocks noChangeShapeType="1"/>
          </p:cNvSpPr>
          <p:nvPr/>
        </p:nvSpPr>
        <p:spPr bwMode="auto">
          <a:xfrm>
            <a:off x="2265975" y="3561655"/>
            <a:ext cx="432000" cy="0"/>
          </a:xfrm>
          <a:prstGeom prst="line">
            <a:avLst/>
          </a:prstGeom>
          <a:noFill/>
          <a:ln w="19050">
            <a:solidFill>
              <a:srgbClr val="0000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78" name="Line 74"/>
          <p:cNvSpPr>
            <a:spLocks noChangeShapeType="1"/>
          </p:cNvSpPr>
          <p:nvPr/>
        </p:nvSpPr>
        <p:spPr bwMode="auto">
          <a:xfrm flipH="1" flipV="1">
            <a:off x="614975" y="3104455"/>
            <a:ext cx="432000" cy="0"/>
          </a:xfrm>
          <a:prstGeom prst="line">
            <a:avLst/>
          </a:prstGeom>
          <a:noFill/>
          <a:ln w="28575">
            <a:solidFill>
              <a:srgbClr val="0000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79" name="Line 75"/>
          <p:cNvSpPr>
            <a:spLocks noChangeShapeType="1"/>
          </p:cNvSpPr>
          <p:nvPr/>
        </p:nvSpPr>
        <p:spPr bwMode="auto">
          <a:xfrm flipV="1">
            <a:off x="7136425" y="3942655"/>
            <a:ext cx="0" cy="432000"/>
          </a:xfrm>
          <a:prstGeom prst="line">
            <a:avLst/>
          </a:prstGeom>
          <a:noFill/>
          <a:ln w="19050">
            <a:solidFill>
              <a:srgbClr val="0000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80" name="Line 76"/>
          <p:cNvSpPr>
            <a:spLocks noChangeShapeType="1"/>
          </p:cNvSpPr>
          <p:nvPr/>
        </p:nvSpPr>
        <p:spPr bwMode="auto">
          <a:xfrm>
            <a:off x="6641125" y="2418655"/>
            <a:ext cx="0" cy="432000"/>
          </a:xfrm>
          <a:prstGeom prst="line">
            <a:avLst/>
          </a:prstGeom>
          <a:noFill/>
          <a:ln w="19050">
            <a:solidFill>
              <a:srgbClr val="0000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81" name="Text Box 77"/>
          <p:cNvSpPr txBox="1">
            <a:spLocks noChangeArrowheads="1"/>
          </p:cNvSpPr>
          <p:nvPr/>
        </p:nvSpPr>
        <p:spPr bwMode="auto">
          <a:xfrm>
            <a:off x="7151483" y="4573957"/>
            <a:ext cx="1654175" cy="646331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b="0" dirty="0" smtClean="0">
                <a:solidFill>
                  <a:srgbClr val="000066"/>
                </a:solidFill>
                <a:latin typeface="Arial" charset="0"/>
              </a:rPr>
              <a:t>Side view: focusing</a:t>
            </a:r>
            <a:endParaRPr lang="en-GB" b="0" dirty="0">
              <a:solidFill>
                <a:srgbClr val="000066"/>
              </a:solidFill>
              <a:latin typeface="Arial" charset="0"/>
            </a:endParaRPr>
          </a:p>
        </p:txBody>
      </p:sp>
      <p:sp>
        <p:nvSpPr>
          <p:cNvPr id="82" name="Text Box 78"/>
          <p:cNvSpPr txBox="1">
            <a:spLocks noChangeArrowheads="1"/>
          </p:cNvSpPr>
          <p:nvPr/>
        </p:nvSpPr>
        <p:spPr bwMode="auto">
          <a:xfrm>
            <a:off x="3663832" y="2367283"/>
            <a:ext cx="1832215" cy="646331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GB" b="0" dirty="0" smtClean="0">
                <a:solidFill>
                  <a:srgbClr val="000066"/>
                </a:solidFill>
                <a:latin typeface="Arial" charset="0"/>
              </a:rPr>
              <a:t>View along particle path</a:t>
            </a:r>
            <a:endParaRPr lang="en-GB" b="0" dirty="0">
              <a:solidFill>
                <a:srgbClr val="000066"/>
              </a:solidFill>
              <a:latin typeface="Arial" charset="0"/>
            </a:endParaRPr>
          </a:p>
        </p:txBody>
      </p:sp>
      <p:sp>
        <p:nvSpPr>
          <p:cNvPr id="83" name="Text Box 79"/>
          <p:cNvSpPr txBox="1">
            <a:spLocks noChangeArrowheads="1"/>
          </p:cNvSpPr>
          <p:nvPr/>
        </p:nvSpPr>
        <p:spPr bwMode="auto">
          <a:xfrm>
            <a:off x="2883964" y="4512195"/>
            <a:ext cx="1300356" cy="646331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b="0" dirty="0" smtClean="0">
                <a:solidFill>
                  <a:srgbClr val="000066"/>
                </a:solidFill>
                <a:latin typeface="Arial" charset="0"/>
              </a:rPr>
              <a:t>Top view</a:t>
            </a:r>
            <a:r>
              <a:rPr lang="en-GB" dirty="0" smtClean="0">
                <a:solidFill>
                  <a:srgbClr val="000066"/>
                </a:solidFill>
                <a:latin typeface="Arial" charset="0"/>
              </a:rPr>
              <a:t>:</a:t>
            </a:r>
            <a:endParaRPr lang="en-GB" b="0" dirty="0" smtClean="0">
              <a:solidFill>
                <a:srgbClr val="000066"/>
              </a:solidFill>
              <a:latin typeface="Arial" charset="0"/>
            </a:endParaRPr>
          </a:p>
          <a:p>
            <a:r>
              <a:rPr lang="en-GB" b="0" dirty="0" smtClean="0">
                <a:solidFill>
                  <a:srgbClr val="000066"/>
                </a:solidFill>
                <a:latin typeface="Arial" charset="0"/>
              </a:rPr>
              <a:t>defocusing</a:t>
            </a:r>
            <a:endParaRPr lang="en-GB" b="0" dirty="0">
              <a:solidFill>
                <a:srgbClr val="000066"/>
              </a:solidFill>
              <a:latin typeface="Arial" charset="0"/>
            </a:endParaRPr>
          </a:p>
        </p:txBody>
      </p:sp>
      <p:sp>
        <p:nvSpPr>
          <p:cNvPr id="84" name="Rectangle 80"/>
          <p:cNvSpPr>
            <a:spLocks noChangeArrowheads="1"/>
          </p:cNvSpPr>
          <p:nvPr/>
        </p:nvSpPr>
        <p:spPr bwMode="auto">
          <a:xfrm>
            <a:off x="4833333" y="4518393"/>
            <a:ext cx="4060825" cy="2062162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85" name="Rectangle 81"/>
          <p:cNvSpPr>
            <a:spLocks noChangeArrowheads="1"/>
          </p:cNvSpPr>
          <p:nvPr/>
        </p:nvSpPr>
        <p:spPr bwMode="auto">
          <a:xfrm>
            <a:off x="214927" y="4461243"/>
            <a:ext cx="4060825" cy="2068512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86" name="Rectangle 82"/>
          <p:cNvSpPr>
            <a:spLocks noChangeArrowheads="1"/>
          </p:cNvSpPr>
          <p:nvPr/>
        </p:nvSpPr>
        <p:spPr bwMode="auto">
          <a:xfrm>
            <a:off x="214925" y="2007495"/>
            <a:ext cx="8255000" cy="2428875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7" name="TextBox 86"/>
              <p:cNvSpPr txBox="1"/>
              <p:nvPr/>
            </p:nvSpPr>
            <p:spPr>
              <a:xfrm>
                <a:off x="234539" y="911423"/>
                <a:ext cx="3022036" cy="866584"/>
              </a:xfrm>
              <a:prstGeom prst="rect">
                <a:avLst/>
              </a:prstGeom>
              <a:noFill/>
              <a:ln>
                <a:solidFill>
                  <a:srgbClr val="000066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>
                              <a:solidFill>
                                <a:srgbClr val="00006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i="1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𝐵</m:t>
                          </m:r>
                        </m:e>
                        <m:sub>
                          <m:r>
                            <a:rPr lang="en-GB" sz="2400" i="1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𝑧</m:t>
                          </m:r>
                        </m:sub>
                      </m:sSub>
                      <m:d>
                        <m:dPr>
                          <m:ctrlPr>
                            <a:rPr lang="en-GB" sz="2400" i="1">
                              <a:solidFill>
                                <a:srgbClr val="000066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i="1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en-GB" sz="2400" i="1">
                          <a:solidFill>
                            <a:srgbClr val="000066"/>
                          </a:solidFill>
                          <a:latin typeface="Cambria Math"/>
                        </a:rPr>
                        <m:t>=</m:t>
                      </m:r>
                      <m:r>
                        <a:rPr lang="en-GB" sz="2400" i="1">
                          <a:solidFill>
                            <a:srgbClr val="000066"/>
                          </a:solidFill>
                          <a:latin typeface="Cambria Math"/>
                        </a:rPr>
                        <m:t>𝑐𝑜𝑛𝑠𝑡</m:t>
                      </m:r>
                      <m:r>
                        <a:rPr lang="en-GB" sz="2400" i="1">
                          <a:solidFill>
                            <a:srgbClr val="000066"/>
                          </a:solidFill>
                          <a:latin typeface="Cambria Math"/>
                        </a:rPr>
                        <m:t>×</m:t>
                      </m:r>
                      <m:r>
                        <a:rPr lang="en-GB" sz="2400" i="1">
                          <a:solidFill>
                            <a:srgbClr val="000066"/>
                          </a:solidFill>
                          <a:latin typeface="Cambria Math"/>
                        </a:rPr>
                        <m:t>𝑥</m:t>
                      </m:r>
                    </m:oMath>
                  </m:oMathPara>
                </a14:m>
                <a:endParaRPr lang="en-GB" sz="2400" dirty="0">
                  <a:solidFill>
                    <a:srgbClr val="000066"/>
                  </a:solidFill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>
                              <a:solidFill>
                                <a:srgbClr val="00006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i="1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𝐵</m:t>
                          </m:r>
                        </m:e>
                        <m:sub>
                          <m:r>
                            <a:rPr lang="en-GB" sz="2400" i="1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𝑥</m:t>
                          </m:r>
                          <m:r>
                            <a:rPr lang="en-GB" sz="2400" i="1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(</m:t>
                          </m:r>
                        </m:sub>
                      </m:sSub>
                      <m:r>
                        <a:rPr lang="en-GB" sz="2400" i="1">
                          <a:solidFill>
                            <a:srgbClr val="000066"/>
                          </a:solidFill>
                          <a:latin typeface="Cambria Math"/>
                        </a:rPr>
                        <m:t>𝑧</m:t>
                      </m:r>
                      <m:r>
                        <a:rPr lang="en-GB" sz="2400" i="1">
                          <a:solidFill>
                            <a:srgbClr val="000066"/>
                          </a:solidFill>
                          <a:latin typeface="Cambria Math"/>
                        </a:rPr>
                        <m:t>)=</m:t>
                      </m:r>
                      <m:r>
                        <a:rPr lang="en-GB" sz="2400" i="1">
                          <a:solidFill>
                            <a:srgbClr val="000066"/>
                          </a:solidFill>
                          <a:latin typeface="Cambria Math"/>
                        </a:rPr>
                        <m:t>𝑐𝑜𝑛𝑠𝑡</m:t>
                      </m:r>
                      <m:r>
                        <a:rPr lang="en-GB" sz="2400" i="1">
                          <a:solidFill>
                            <a:srgbClr val="000066"/>
                          </a:solidFill>
                          <a:latin typeface="Cambria Math"/>
                        </a:rPr>
                        <m:t>×</m:t>
                      </m:r>
                      <m:r>
                        <a:rPr lang="en-GB" sz="2400" i="1">
                          <a:solidFill>
                            <a:srgbClr val="000066"/>
                          </a:solidFill>
                          <a:latin typeface="Cambria Math"/>
                        </a:rPr>
                        <m:t>𝑧</m:t>
                      </m:r>
                    </m:oMath>
                  </m:oMathPara>
                </a14:m>
                <a:endParaRPr lang="en-GB" sz="2400" dirty="0">
                  <a:solidFill>
                    <a:srgbClr val="000066"/>
                  </a:solidFill>
                </a:endParaRPr>
              </a:p>
            </p:txBody>
          </p:sp>
        </mc:Choice>
        <mc:Fallback xmlns="">
          <p:sp>
            <p:nvSpPr>
              <p:cNvPr id="87" name="TextBox 8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539" y="911423"/>
                <a:ext cx="3022036" cy="866584"/>
              </a:xfrm>
              <a:prstGeom prst="rect">
                <a:avLst/>
              </a:prstGeom>
              <a:blipFill rotWithShape="0">
                <a:blip r:embed="rId2"/>
                <a:stretch>
                  <a:fillRect b="-5556"/>
                </a:stretch>
              </a:blipFill>
              <a:ln>
                <a:solidFill>
                  <a:srgbClr val="000066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8" name="Oval 8"/>
          <p:cNvSpPr>
            <a:spLocks noChangeArrowheads="1"/>
          </p:cNvSpPr>
          <p:nvPr/>
        </p:nvSpPr>
        <p:spPr bwMode="auto">
          <a:xfrm>
            <a:off x="6441820" y="4800779"/>
            <a:ext cx="199305" cy="1840101"/>
          </a:xfrm>
          <a:prstGeom prst="ellipse">
            <a:avLst/>
          </a:prstGeom>
          <a:noFill/>
          <a:ln w="19050">
            <a:solidFill>
              <a:srgbClr val="00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dirty="0">
              <a:solidFill>
                <a:srgbClr val="000066"/>
              </a:solidFill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3299242" y="991488"/>
            <a:ext cx="1860419" cy="68667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  <a:extLst/>
        </p:spPr>
        <p:txBody>
          <a:bodyPr wrap="none" rtlCol="0" anchor="ctr"/>
          <a:lstStyle/>
          <a:p>
            <a:pPr algn="ctr" eaLnBrk="0" hangingPunct="0"/>
            <a:r>
              <a:rPr lang="en-GB" dirty="0" smtClean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Maxwell’s </a:t>
            </a:r>
          </a:p>
          <a:p>
            <a:pPr algn="ctr" eaLnBrk="0" hangingPunct="0"/>
            <a:r>
              <a:rPr lang="en-GB" dirty="0" smtClean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equations</a:t>
            </a:r>
          </a:p>
        </p:txBody>
      </p:sp>
    </p:spTree>
    <p:extLst>
      <p:ext uri="{BB962C8B-B14F-4D97-AF65-F5344CB8AC3E}">
        <p14:creationId xmlns:p14="http://schemas.microsoft.com/office/powerpoint/2010/main" val="52927651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LHC: A long story starting in the </a:t>
            </a:r>
            <a:r>
              <a:rPr lang="en-GB" dirty="0" smtClean="0"/>
              <a:t>distant past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/>
              <a:t>F</a:t>
            </a:r>
            <a:r>
              <a:rPr lang="en-GB" dirty="0" smtClean="0"/>
              <a:t>irst ideas to first protons: from 1984 to 2008</a:t>
            </a:r>
          </a:p>
          <a:p>
            <a:r>
              <a:rPr lang="en-GB" dirty="0" smtClean="0"/>
              <a:t>Tears of joy….  first beam in 2008</a:t>
            </a:r>
          </a:p>
          <a:p>
            <a:r>
              <a:rPr lang="en-GB" dirty="0" smtClean="0"/>
              <a:t>Tears of despair (and hopefully last) accident in 2008</a:t>
            </a:r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The story of the champagne bottles</a:t>
            </a:r>
          </a:p>
          <a:p>
            <a:endParaRPr lang="de-DE" dirty="0"/>
          </a:p>
        </p:txBody>
      </p:sp>
      <p:pic>
        <p:nvPicPr>
          <p:cNvPr id="1419266" name="Picture 2" descr="http://demotivationalpost.com/motivators/12300127320/what-doesnt-kill-yo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7908" y="3758523"/>
            <a:ext cx="2947802" cy="302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0809002_15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4118" y="727282"/>
            <a:ext cx="6127580" cy="3851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\\cern.ch\dfs\Users\r\rudi\Documents\ConferencesWorkshops\HASCO-2012\IMG_0560x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0680" y="4870915"/>
            <a:ext cx="3249681" cy="1752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5520" y="3347049"/>
            <a:ext cx="3272139" cy="3409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617829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9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19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/>
          <a:lstStyle/>
          <a:p>
            <a:r>
              <a:rPr lang="en-GB" dirty="0" smtClean="0"/>
              <a:t>Focusing by two quadrupole magnets, thin lenses</a:t>
            </a:r>
            <a:endParaRPr lang="en-GB" dirty="0"/>
          </a:p>
        </p:txBody>
      </p:sp>
      <p:sp>
        <p:nvSpPr>
          <p:cNvPr id="7" name="Line 3"/>
          <p:cNvSpPr>
            <a:spLocks noChangeShapeType="1"/>
          </p:cNvSpPr>
          <p:nvPr/>
        </p:nvSpPr>
        <p:spPr bwMode="auto">
          <a:xfrm>
            <a:off x="760781" y="1087440"/>
            <a:ext cx="1588" cy="3019425"/>
          </a:xfrm>
          <a:prstGeom prst="line">
            <a:avLst/>
          </a:prstGeom>
          <a:noFill/>
          <a:ln w="9525">
            <a:solidFill>
              <a:srgbClr val="00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dirty="0">
              <a:solidFill>
                <a:srgbClr val="000066"/>
              </a:solidFill>
            </a:endParaRPr>
          </a:p>
        </p:txBody>
      </p:sp>
      <p:sp>
        <p:nvSpPr>
          <p:cNvPr id="8" name="Line 4"/>
          <p:cNvSpPr>
            <a:spLocks noChangeShapeType="1"/>
          </p:cNvSpPr>
          <p:nvPr/>
        </p:nvSpPr>
        <p:spPr bwMode="auto">
          <a:xfrm flipH="1">
            <a:off x="757608" y="1169988"/>
            <a:ext cx="2074863" cy="455612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dirty="0">
              <a:solidFill>
                <a:srgbClr val="000066"/>
              </a:solidFill>
            </a:endParaRPr>
          </a:p>
        </p:txBody>
      </p:sp>
      <p:sp>
        <p:nvSpPr>
          <p:cNvPr id="9" name="Line 5"/>
          <p:cNvSpPr>
            <a:spLocks noChangeShapeType="1"/>
          </p:cNvSpPr>
          <p:nvPr/>
        </p:nvSpPr>
        <p:spPr bwMode="auto">
          <a:xfrm flipH="1" flipV="1">
            <a:off x="757608" y="3162302"/>
            <a:ext cx="2062163" cy="422275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dirty="0">
              <a:solidFill>
                <a:srgbClr val="000066"/>
              </a:solidFill>
            </a:endParaRPr>
          </a:p>
        </p:txBody>
      </p:sp>
      <p:sp>
        <p:nvSpPr>
          <p:cNvPr id="10" name="Line 6"/>
          <p:cNvSpPr>
            <a:spLocks noChangeShapeType="1"/>
          </p:cNvSpPr>
          <p:nvPr/>
        </p:nvSpPr>
        <p:spPr bwMode="auto">
          <a:xfrm flipH="1" flipV="1">
            <a:off x="2834056" y="1176340"/>
            <a:ext cx="6223000" cy="1201737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dirty="0">
              <a:solidFill>
                <a:srgbClr val="000066"/>
              </a:solidFill>
            </a:endParaRPr>
          </a:p>
        </p:txBody>
      </p:sp>
      <p:sp>
        <p:nvSpPr>
          <p:cNvPr id="11" name="Line 7"/>
          <p:cNvSpPr>
            <a:spLocks noChangeShapeType="1"/>
          </p:cNvSpPr>
          <p:nvPr/>
        </p:nvSpPr>
        <p:spPr bwMode="auto">
          <a:xfrm flipH="1">
            <a:off x="2819770" y="2385219"/>
            <a:ext cx="6237287" cy="1194594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dirty="0">
              <a:solidFill>
                <a:srgbClr val="000066"/>
              </a:solidFill>
            </a:endParaRPr>
          </a:p>
        </p:txBody>
      </p:sp>
      <p:sp>
        <p:nvSpPr>
          <p:cNvPr id="12" name="Oval 8"/>
          <p:cNvSpPr>
            <a:spLocks noChangeArrowheads="1"/>
          </p:cNvSpPr>
          <p:nvPr/>
        </p:nvSpPr>
        <p:spPr bwMode="auto">
          <a:xfrm>
            <a:off x="2665783" y="1085850"/>
            <a:ext cx="339725" cy="2598738"/>
          </a:xfrm>
          <a:prstGeom prst="ellipse">
            <a:avLst/>
          </a:prstGeom>
          <a:noFill/>
          <a:ln w="19050">
            <a:solidFill>
              <a:srgbClr val="00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dirty="0">
              <a:solidFill>
                <a:srgbClr val="000066"/>
              </a:solidFill>
            </a:endParaRPr>
          </a:p>
        </p:txBody>
      </p:sp>
      <p:sp>
        <p:nvSpPr>
          <p:cNvPr id="13" name="Line 9"/>
          <p:cNvSpPr>
            <a:spLocks noChangeShapeType="1"/>
          </p:cNvSpPr>
          <p:nvPr/>
        </p:nvSpPr>
        <p:spPr bwMode="auto">
          <a:xfrm>
            <a:off x="2834056" y="1087438"/>
            <a:ext cx="0" cy="3073400"/>
          </a:xfrm>
          <a:prstGeom prst="line">
            <a:avLst/>
          </a:prstGeom>
          <a:noFill/>
          <a:ln w="9525">
            <a:solidFill>
              <a:srgbClr val="00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dirty="0">
              <a:solidFill>
                <a:srgbClr val="000066"/>
              </a:solidFill>
            </a:endParaRPr>
          </a:p>
        </p:txBody>
      </p:sp>
      <p:sp>
        <p:nvSpPr>
          <p:cNvPr id="14" name="Line 10"/>
          <p:cNvSpPr>
            <a:spLocks noChangeShapeType="1"/>
          </p:cNvSpPr>
          <p:nvPr/>
        </p:nvSpPr>
        <p:spPr bwMode="auto">
          <a:xfrm>
            <a:off x="257544" y="2386013"/>
            <a:ext cx="8799512" cy="0"/>
          </a:xfrm>
          <a:prstGeom prst="line">
            <a:avLst/>
          </a:prstGeom>
          <a:noFill/>
          <a:ln w="19050">
            <a:solidFill>
              <a:srgbClr val="00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dirty="0">
              <a:solidFill>
                <a:srgbClr val="000066"/>
              </a:solidFill>
            </a:endParaRPr>
          </a:p>
        </p:txBody>
      </p:sp>
      <p:sp>
        <p:nvSpPr>
          <p:cNvPr id="15" name="Line 11"/>
          <p:cNvSpPr>
            <a:spLocks noChangeShapeType="1"/>
          </p:cNvSpPr>
          <p:nvPr/>
        </p:nvSpPr>
        <p:spPr bwMode="auto">
          <a:xfrm flipV="1">
            <a:off x="746496" y="3914775"/>
            <a:ext cx="2085975" cy="0"/>
          </a:xfrm>
          <a:prstGeom prst="line">
            <a:avLst/>
          </a:prstGeom>
          <a:noFill/>
          <a:ln w="19050">
            <a:solidFill>
              <a:srgbClr val="000066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dirty="0">
              <a:solidFill>
                <a:srgbClr val="000066"/>
              </a:solidFill>
            </a:endParaRPr>
          </a:p>
        </p:txBody>
      </p:sp>
      <p:sp>
        <p:nvSpPr>
          <p:cNvPr id="16" name="Line 12"/>
          <p:cNvSpPr>
            <a:spLocks noChangeShapeType="1"/>
          </p:cNvSpPr>
          <p:nvPr/>
        </p:nvSpPr>
        <p:spPr bwMode="auto">
          <a:xfrm flipH="1" flipV="1">
            <a:off x="78156" y="1625600"/>
            <a:ext cx="679450" cy="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dirty="0">
              <a:solidFill>
                <a:srgbClr val="000066"/>
              </a:solidFill>
            </a:endParaRPr>
          </a:p>
        </p:txBody>
      </p:sp>
      <p:sp>
        <p:nvSpPr>
          <p:cNvPr id="17" name="Line 13"/>
          <p:cNvSpPr>
            <a:spLocks noChangeShapeType="1"/>
          </p:cNvSpPr>
          <p:nvPr/>
        </p:nvSpPr>
        <p:spPr bwMode="auto">
          <a:xfrm flipH="1" flipV="1">
            <a:off x="78156" y="3162300"/>
            <a:ext cx="679450" cy="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dirty="0">
              <a:solidFill>
                <a:srgbClr val="000066"/>
              </a:solidFill>
            </a:endParaRPr>
          </a:p>
        </p:txBody>
      </p:sp>
      <p:sp>
        <p:nvSpPr>
          <p:cNvPr id="18" name="Oval 14"/>
          <p:cNvSpPr>
            <a:spLocks noChangeArrowheads="1"/>
          </p:cNvSpPr>
          <p:nvPr/>
        </p:nvSpPr>
        <p:spPr bwMode="auto">
          <a:xfrm>
            <a:off x="595683" y="4097338"/>
            <a:ext cx="341313" cy="2584450"/>
          </a:xfrm>
          <a:prstGeom prst="ellipse">
            <a:avLst/>
          </a:prstGeom>
          <a:noFill/>
          <a:ln w="19050">
            <a:solidFill>
              <a:srgbClr val="00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dirty="0">
              <a:solidFill>
                <a:srgbClr val="000066"/>
              </a:solidFill>
            </a:endParaRPr>
          </a:p>
        </p:txBody>
      </p:sp>
      <p:sp>
        <p:nvSpPr>
          <p:cNvPr id="19" name="Line 15"/>
          <p:cNvSpPr>
            <a:spLocks noChangeShapeType="1"/>
          </p:cNvSpPr>
          <p:nvPr/>
        </p:nvSpPr>
        <p:spPr bwMode="auto">
          <a:xfrm flipH="1" flipV="1">
            <a:off x="78156" y="4635500"/>
            <a:ext cx="679450" cy="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dirty="0">
              <a:solidFill>
                <a:srgbClr val="000066"/>
              </a:solidFill>
            </a:endParaRPr>
          </a:p>
        </p:txBody>
      </p:sp>
      <p:sp>
        <p:nvSpPr>
          <p:cNvPr id="20" name="Line 16"/>
          <p:cNvSpPr>
            <a:spLocks noChangeShapeType="1"/>
          </p:cNvSpPr>
          <p:nvPr/>
        </p:nvSpPr>
        <p:spPr bwMode="auto">
          <a:xfrm flipH="1" flipV="1">
            <a:off x="78156" y="6172200"/>
            <a:ext cx="679450" cy="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dirty="0">
              <a:solidFill>
                <a:srgbClr val="000066"/>
              </a:solidFill>
            </a:endParaRPr>
          </a:p>
        </p:txBody>
      </p:sp>
      <p:sp>
        <p:nvSpPr>
          <p:cNvPr id="21" name="Line 17"/>
          <p:cNvSpPr>
            <a:spLocks noChangeShapeType="1"/>
          </p:cNvSpPr>
          <p:nvPr/>
        </p:nvSpPr>
        <p:spPr bwMode="auto">
          <a:xfrm>
            <a:off x="757606" y="4090990"/>
            <a:ext cx="0" cy="2574925"/>
          </a:xfrm>
          <a:prstGeom prst="line">
            <a:avLst/>
          </a:prstGeom>
          <a:noFill/>
          <a:ln w="19050">
            <a:solidFill>
              <a:srgbClr val="00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dirty="0">
              <a:solidFill>
                <a:srgbClr val="000066"/>
              </a:solidFill>
            </a:endParaRPr>
          </a:p>
        </p:txBody>
      </p:sp>
      <p:sp>
        <p:nvSpPr>
          <p:cNvPr id="22" name="Line 18"/>
          <p:cNvSpPr>
            <a:spLocks noChangeShapeType="1"/>
          </p:cNvSpPr>
          <p:nvPr/>
        </p:nvSpPr>
        <p:spPr bwMode="auto">
          <a:xfrm flipH="1" flipV="1">
            <a:off x="2826120" y="5029200"/>
            <a:ext cx="6230937" cy="36830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dirty="0">
              <a:solidFill>
                <a:srgbClr val="000066"/>
              </a:solidFill>
            </a:endParaRPr>
          </a:p>
        </p:txBody>
      </p:sp>
      <p:sp>
        <p:nvSpPr>
          <p:cNvPr id="23" name="Line 19"/>
          <p:cNvSpPr>
            <a:spLocks noChangeShapeType="1"/>
          </p:cNvSpPr>
          <p:nvPr/>
        </p:nvSpPr>
        <p:spPr bwMode="auto">
          <a:xfrm flipH="1">
            <a:off x="2826120" y="5395913"/>
            <a:ext cx="6230937" cy="39370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dirty="0">
              <a:solidFill>
                <a:srgbClr val="000066"/>
              </a:solidFill>
            </a:endParaRPr>
          </a:p>
        </p:txBody>
      </p:sp>
      <p:sp>
        <p:nvSpPr>
          <p:cNvPr id="24" name="Line 20"/>
          <p:cNvSpPr>
            <a:spLocks noChangeShapeType="1"/>
          </p:cNvSpPr>
          <p:nvPr/>
        </p:nvSpPr>
        <p:spPr bwMode="auto">
          <a:xfrm flipH="1" flipV="1">
            <a:off x="757608" y="4635500"/>
            <a:ext cx="2066925" cy="38735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dirty="0">
              <a:solidFill>
                <a:srgbClr val="000066"/>
              </a:solidFill>
            </a:endParaRPr>
          </a:p>
        </p:txBody>
      </p:sp>
      <p:sp>
        <p:nvSpPr>
          <p:cNvPr id="25" name="Line 21"/>
          <p:cNvSpPr>
            <a:spLocks noChangeShapeType="1"/>
          </p:cNvSpPr>
          <p:nvPr/>
        </p:nvSpPr>
        <p:spPr bwMode="auto">
          <a:xfrm flipH="1">
            <a:off x="757608" y="5788027"/>
            <a:ext cx="2087563" cy="384175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dirty="0">
              <a:solidFill>
                <a:srgbClr val="000066"/>
              </a:solidFill>
            </a:endParaRPr>
          </a:p>
        </p:txBody>
      </p:sp>
      <p:sp>
        <p:nvSpPr>
          <p:cNvPr id="26" name="Line 22"/>
          <p:cNvSpPr>
            <a:spLocks noChangeShapeType="1"/>
          </p:cNvSpPr>
          <p:nvPr/>
        </p:nvSpPr>
        <p:spPr bwMode="auto">
          <a:xfrm>
            <a:off x="106733" y="5395913"/>
            <a:ext cx="8950325" cy="0"/>
          </a:xfrm>
          <a:prstGeom prst="line">
            <a:avLst/>
          </a:prstGeom>
          <a:noFill/>
          <a:ln w="19050">
            <a:solidFill>
              <a:srgbClr val="00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dirty="0">
              <a:solidFill>
                <a:srgbClr val="000066"/>
              </a:solidFill>
            </a:endParaRPr>
          </a:p>
        </p:txBody>
      </p:sp>
      <p:sp>
        <p:nvSpPr>
          <p:cNvPr id="27" name="Text Box 23"/>
          <p:cNvSpPr txBox="1">
            <a:spLocks noChangeArrowheads="1"/>
          </p:cNvSpPr>
          <p:nvPr/>
        </p:nvSpPr>
        <p:spPr bwMode="auto">
          <a:xfrm>
            <a:off x="1192581" y="4064002"/>
            <a:ext cx="1104900" cy="366713"/>
          </a:xfrm>
          <a:prstGeom prst="rect">
            <a:avLst/>
          </a:prstGeom>
          <a:noFill/>
          <a:ln w="19050">
            <a:solidFill>
              <a:srgbClr val="0000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fr-CH" dirty="0">
                <a:solidFill>
                  <a:srgbClr val="000066"/>
                </a:solidFill>
                <a:latin typeface="Arial" charset="0"/>
              </a:rPr>
              <a:t>d = 50 m</a:t>
            </a:r>
            <a:endParaRPr lang="en-GB" dirty="0">
              <a:solidFill>
                <a:srgbClr val="000066"/>
              </a:solidFill>
              <a:latin typeface="Arial" charset="0"/>
            </a:endParaRPr>
          </a:p>
        </p:txBody>
      </p:sp>
      <p:sp>
        <p:nvSpPr>
          <p:cNvPr id="28" name="Line 24"/>
          <p:cNvSpPr>
            <a:spLocks noChangeShapeType="1"/>
          </p:cNvSpPr>
          <p:nvPr/>
        </p:nvSpPr>
        <p:spPr bwMode="auto">
          <a:xfrm flipH="1" flipV="1">
            <a:off x="2815006" y="5016500"/>
            <a:ext cx="2032000" cy="393700"/>
          </a:xfrm>
          <a:prstGeom prst="line">
            <a:avLst/>
          </a:prstGeom>
          <a:noFill/>
          <a:ln w="19050">
            <a:solidFill>
              <a:srgbClr val="00006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dirty="0">
              <a:solidFill>
                <a:srgbClr val="000066"/>
              </a:solidFill>
            </a:endParaRPr>
          </a:p>
        </p:txBody>
      </p:sp>
      <p:sp>
        <p:nvSpPr>
          <p:cNvPr id="29" name="Line 25"/>
          <p:cNvSpPr>
            <a:spLocks noChangeShapeType="1"/>
          </p:cNvSpPr>
          <p:nvPr/>
        </p:nvSpPr>
        <p:spPr bwMode="auto">
          <a:xfrm flipH="1">
            <a:off x="2841996" y="5397500"/>
            <a:ext cx="1971675" cy="406400"/>
          </a:xfrm>
          <a:prstGeom prst="line">
            <a:avLst/>
          </a:prstGeom>
          <a:noFill/>
          <a:ln w="19050">
            <a:solidFill>
              <a:srgbClr val="00006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dirty="0">
              <a:solidFill>
                <a:srgbClr val="000066"/>
              </a:solidFill>
            </a:endParaRPr>
          </a:p>
        </p:txBody>
      </p:sp>
      <p:sp>
        <p:nvSpPr>
          <p:cNvPr id="30" name="Text Box 26"/>
          <p:cNvSpPr txBox="1">
            <a:spLocks noChangeArrowheads="1"/>
          </p:cNvSpPr>
          <p:nvPr/>
        </p:nvSpPr>
        <p:spPr bwMode="auto">
          <a:xfrm>
            <a:off x="5799125" y="1190625"/>
            <a:ext cx="1851790" cy="369332"/>
          </a:xfrm>
          <a:prstGeom prst="rect">
            <a:avLst/>
          </a:prstGeom>
          <a:noFill/>
          <a:ln w="19050">
            <a:solidFill>
              <a:srgbClr val="0000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fr-CH" dirty="0">
                <a:solidFill>
                  <a:srgbClr val="000066"/>
                </a:solidFill>
                <a:latin typeface="Arial" charset="0"/>
              </a:rPr>
              <a:t>Horizontal plane</a:t>
            </a:r>
            <a:endParaRPr lang="en-GB" dirty="0">
              <a:solidFill>
                <a:srgbClr val="000066"/>
              </a:solidFill>
              <a:latin typeface="Arial" charset="0"/>
            </a:endParaRPr>
          </a:p>
        </p:txBody>
      </p:sp>
      <p:sp>
        <p:nvSpPr>
          <p:cNvPr id="31" name="Text Box 27"/>
          <p:cNvSpPr txBox="1">
            <a:spLocks noChangeArrowheads="1"/>
          </p:cNvSpPr>
          <p:nvPr/>
        </p:nvSpPr>
        <p:spPr bwMode="auto">
          <a:xfrm>
            <a:off x="5781409" y="6089650"/>
            <a:ext cx="1569725" cy="369332"/>
          </a:xfrm>
          <a:prstGeom prst="rect">
            <a:avLst/>
          </a:prstGeom>
          <a:noFill/>
          <a:ln w="19050">
            <a:solidFill>
              <a:srgbClr val="0000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fr-CH" dirty="0">
                <a:solidFill>
                  <a:srgbClr val="000066"/>
                </a:solidFill>
                <a:latin typeface="Arial" charset="0"/>
              </a:rPr>
              <a:t>Vertical plane</a:t>
            </a:r>
            <a:endParaRPr lang="en-GB" dirty="0">
              <a:solidFill>
                <a:srgbClr val="000066"/>
              </a:solidFill>
              <a:latin typeface="Arial" charset="0"/>
            </a:endParaRPr>
          </a:p>
        </p:txBody>
      </p:sp>
      <p:grpSp>
        <p:nvGrpSpPr>
          <p:cNvPr id="33" name="Group 29"/>
          <p:cNvGrpSpPr>
            <a:grpSpLocks/>
          </p:cNvGrpSpPr>
          <p:nvPr/>
        </p:nvGrpSpPr>
        <p:grpSpPr bwMode="auto">
          <a:xfrm>
            <a:off x="467096" y="1054102"/>
            <a:ext cx="592137" cy="2582863"/>
            <a:chOff x="1568" y="1297"/>
            <a:chExt cx="345" cy="1627"/>
          </a:xfrm>
        </p:grpSpPr>
        <p:sp>
          <p:nvSpPr>
            <p:cNvPr id="34" name="Line 30"/>
            <p:cNvSpPr>
              <a:spLocks noChangeShapeType="1"/>
            </p:cNvSpPr>
            <p:nvPr/>
          </p:nvSpPr>
          <p:spPr bwMode="auto">
            <a:xfrm>
              <a:off x="1741" y="1297"/>
              <a:ext cx="1" cy="1614"/>
            </a:xfrm>
            <a:prstGeom prst="line">
              <a:avLst/>
            </a:prstGeom>
            <a:noFill/>
            <a:ln w="19050">
              <a:solidFill>
                <a:srgbClr val="0000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 dirty="0">
                <a:solidFill>
                  <a:srgbClr val="000066"/>
                </a:solidFill>
              </a:endParaRPr>
            </a:p>
          </p:txBody>
        </p:sp>
        <p:grpSp>
          <p:nvGrpSpPr>
            <p:cNvPr id="35" name="Group 31"/>
            <p:cNvGrpSpPr>
              <a:grpSpLocks/>
            </p:cNvGrpSpPr>
            <p:nvPr/>
          </p:nvGrpSpPr>
          <p:grpSpPr bwMode="auto">
            <a:xfrm flipH="1">
              <a:off x="1636" y="1305"/>
              <a:ext cx="277" cy="1619"/>
              <a:chOff x="1600" y="1305"/>
              <a:chExt cx="277" cy="1619"/>
            </a:xfrm>
          </p:grpSpPr>
          <p:sp>
            <p:nvSpPr>
              <p:cNvPr id="40" name="Line 32"/>
              <p:cNvSpPr>
                <a:spLocks noChangeShapeType="1"/>
              </p:cNvSpPr>
              <p:nvPr/>
            </p:nvSpPr>
            <p:spPr bwMode="auto">
              <a:xfrm flipV="1">
                <a:off x="1600" y="1305"/>
                <a:ext cx="277" cy="3"/>
              </a:xfrm>
              <a:prstGeom prst="line">
                <a:avLst/>
              </a:prstGeom>
              <a:noFill/>
              <a:ln w="19050">
                <a:solidFill>
                  <a:srgbClr val="000066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 dirty="0">
                  <a:solidFill>
                    <a:srgbClr val="000066"/>
                  </a:solidFill>
                </a:endParaRPr>
              </a:p>
            </p:txBody>
          </p:sp>
          <p:sp>
            <p:nvSpPr>
              <p:cNvPr id="41" name="Line 33"/>
              <p:cNvSpPr>
                <a:spLocks noChangeShapeType="1"/>
              </p:cNvSpPr>
              <p:nvPr/>
            </p:nvSpPr>
            <p:spPr bwMode="auto">
              <a:xfrm>
                <a:off x="1603" y="2924"/>
                <a:ext cx="268" cy="0"/>
              </a:xfrm>
              <a:prstGeom prst="line">
                <a:avLst/>
              </a:prstGeom>
              <a:noFill/>
              <a:ln w="19050">
                <a:solidFill>
                  <a:srgbClr val="000066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 dirty="0">
                  <a:solidFill>
                    <a:srgbClr val="000066"/>
                  </a:solidFill>
                </a:endParaRPr>
              </a:p>
            </p:txBody>
          </p:sp>
          <p:sp>
            <p:nvSpPr>
              <p:cNvPr id="42" name="Arc 34"/>
              <p:cNvSpPr>
                <a:spLocks/>
              </p:cNvSpPr>
              <p:nvPr/>
            </p:nvSpPr>
            <p:spPr bwMode="auto">
              <a:xfrm>
                <a:off x="1600" y="1316"/>
                <a:ext cx="132" cy="1604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43190"/>
                  <a:gd name="T2" fmla="*/ 648 w 21600"/>
                  <a:gd name="T3" fmla="*/ 43190 h 43190"/>
                  <a:gd name="T4" fmla="*/ 0 w 21600"/>
                  <a:gd name="T5" fmla="*/ 21600 h 43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4319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277"/>
                      <a:pt x="12319" y="42839"/>
                      <a:pt x="648" y="43190"/>
                    </a:cubicBezTo>
                  </a:path>
                  <a:path w="21600" h="4319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277"/>
                      <a:pt x="12319" y="42839"/>
                      <a:pt x="648" y="4319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0066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en-US" dirty="0">
                  <a:solidFill>
                    <a:srgbClr val="000066"/>
                  </a:solidFill>
                </a:endParaRPr>
              </a:p>
            </p:txBody>
          </p:sp>
        </p:grpSp>
        <p:grpSp>
          <p:nvGrpSpPr>
            <p:cNvPr id="36" name="Group 35"/>
            <p:cNvGrpSpPr>
              <a:grpSpLocks/>
            </p:cNvGrpSpPr>
            <p:nvPr/>
          </p:nvGrpSpPr>
          <p:grpSpPr bwMode="auto">
            <a:xfrm>
              <a:off x="1568" y="1305"/>
              <a:ext cx="277" cy="1619"/>
              <a:chOff x="1600" y="1305"/>
              <a:chExt cx="277" cy="1619"/>
            </a:xfrm>
          </p:grpSpPr>
          <p:sp>
            <p:nvSpPr>
              <p:cNvPr id="37" name="Line 36"/>
              <p:cNvSpPr>
                <a:spLocks noChangeShapeType="1"/>
              </p:cNvSpPr>
              <p:nvPr/>
            </p:nvSpPr>
            <p:spPr bwMode="auto">
              <a:xfrm flipV="1">
                <a:off x="1600" y="1305"/>
                <a:ext cx="277" cy="3"/>
              </a:xfrm>
              <a:prstGeom prst="line">
                <a:avLst/>
              </a:prstGeom>
              <a:noFill/>
              <a:ln w="19050">
                <a:solidFill>
                  <a:srgbClr val="000066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 dirty="0">
                  <a:solidFill>
                    <a:srgbClr val="000066"/>
                  </a:solidFill>
                </a:endParaRPr>
              </a:p>
            </p:txBody>
          </p:sp>
          <p:sp>
            <p:nvSpPr>
              <p:cNvPr id="38" name="Line 37"/>
              <p:cNvSpPr>
                <a:spLocks noChangeShapeType="1"/>
              </p:cNvSpPr>
              <p:nvPr/>
            </p:nvSpPr>
            <p:spPr bwMode="auto">
              <a:xfrm>
                <a:off x="1603" y="2924"/>
                <a:ext cx="268" cy="0"/>
              </a:xfrm>
              <a:prstGeom prst="line">
                <a:avLst/>
              </a:prstGeom>
              <a:noFill/>
              <a:ln w="19050">
                <a:solidFill>
                  <a:srgbClr val="000066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 dirty="0">
                  <a:solidFill>
                    <a:srgbClr val="000066"/>
                  </a:solidFill>
                </a:endParaRPr>
              </a:p>
            </p:txBody>
          </p:sp>
          <p:sp>
            <p:nvSpPr>
              <p:cNvPr id="39" name="Arc 38"/>
              <p:cNvSpPr>
                <a:spLocks/>
              </p:cNvSpPr>
              <p:nvPr/>
            </p:nvSpPr>
            <p:spPr bwMode="auto">
              <a:xfrm>
                <a:off x="1600" y="1316"/>
                <a:ext cx="132" cy="1604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43190"/>
                  <a:gd name="T2" fmla="*/ 648 w 21600"/>
                  <a:gd name="T3" fmla="*/ 43190 h 43190"/>
                  <a:gd name="T4" fmla="*/ 0 w 21600"/>
                  <a:gd name="T5" fmla="*/ 21600 h 43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4319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277"/>
                      <a:pt x="12319" y="42839"/>
                      <a:pt x="648" y="43190"/>
                    </a:cubicBezTo>
                  </a:path>
                  <a:path w="21600" h="4319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277"/>
                      <a:pt x="12319" y="42839"/>
                      <a:pt x="648" y="4319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0066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en-US" dirty="0">
                  <a:solidFill>
                    <a:srgbClr val="000066"/>
                  </a:solidFill>
                </a:endParaRPr>
              </a:p>
            </p:txBody>
          </p:sp>
        </p:grpSp>
      </p:grpSp>
      <p:grpSp>
        <p:nvGrpSpPr>
          <p:cNvPr id="43" name="Group 39"/>
          <p:cNvGrpSpPr>
            <a:grpSpLocks/>
          </p:cNvGrpSpPr>
          <p:nvPr/>
        </p:nvGrpSpPr>
        <p:grpSpPr bwMode="auto">
          <a:xfrm>
            <a:off x="2530846" y="4103688"/>
            <a:ext cx="592137" cy="2582862"/>
            <a:chOff x="1568" y="1297"/>
            <a:chExt cx="345" cy="1627"/>
          </a:xfrm>
        </p:grpSpPr>
        <p:sp>
          <p:nvSpPr>
            <p:cNvPr id="44" name="Line 40"/>
            <p:cNvSpPr>
              <a:spLocks noChangeShapeType="1"/>
            </p:cNvSpPr>
            <p:nvPr/>
          </p:nvSpPr>
          <p:spPr bwMode="auto">
            <a:xfrm>
              <a:off x="1741" y="1297"/>
              <a:ext cx="1" cy="1614"/>
            </a:xfrm>
            <a:prstGeom prst="line">
              <a:avLst/>
            </a:prstGeom>
            <a:noFill/>
            <a:ln w="19050">
              <a:solidFill>
                <a:srgbClr val="0000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 dirty="0">
                <a:solidFill>
                  <a:srgbClr val="000066"/>
                </a:solidFill>
              </a:endParaRPr>
            </a:p>
          </p:txBody>
        </p:sp>
        <p:grpSp>
          <p:nvGrpSpPr>
            <p:cNvPr id="45" name="Group 41"/>
            <p:cNvGrpSpPr>
              <a:grpSpLocks/>
            </p:cNvGrpSpPr>
            <p:nvPr/>
          </p:nvGrpSpPr>
          <p:grpSpPr bwMode="auto">
            <a:xfrm flipH="1">
              <a:off x="1636" y="1305"/>
              <a:ext cx="277" cy="1619"/>
              <a:chOff x="1600" y="1305"/>
              <a:chExt cx="277" cy="1619"/>
            </a:xfrm>
          </p:grpSpPr>
          <p:sp>
            <p:nvSpPr>
              <p:cNvPr id="50" name="Line 42"/>
              <p:cNvSpPr>
                <a:spLocks noChangeShapeType="1"/>
              </p:cNvSpPr>
              <p:nvPr/>
            </p:nvSpPr>
            <p:spPr bwMode="auto">
              <a:xfrm flipV="1">
                <a:off x="1600" y="1305"/>
                <a:ext cx="277" cy="3"/>
              </a:xfrm>
              <a:prstGeom prst="line">
                <a:avLst/>
              </a:prstGeom>
              <a:noFill/>
              <a:ln w="19050">
                <a:solidFill>
                  <a:srgbClr val="000066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 dirty="0">
                  <a:solidFill>
                    <a:srgbClr val="000066"/>
                  </a:solidFill>
                </a:endParaRPr>
              </a:p>
            </p:txBody>
          </p:sp>
          <p:sp>
            <p:nvSpPr>
              <p:cNvPr id="51" name="Line 43"/>
              <p:cNvSpPr>
                <a:spLocks noChangeShapeType="1"/>
              </p:cNvSpPr>
              <p:nvPr/>
            </p:nvSpPr>
            <p:spPr bwMode="auto">
              <a:xfrm>
                <a:off x="1603" y="2924"/>
                <a:ext cx="268" cy="0"/>
              </a:xfrm>
              <a:prstGeom prst="line">
                <a:avLst/>
              </a:prstGeom>
              <a:noFill/>
              <a:ln w="19050">
                <a:solidFill>
                  <a:srgbClr val="000066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 dirty="0">
                  <a:solidFill>
                    <a:srgbClr val="000066"/>
                  </a:solidFill>
                </a:endParaRPr>
              </a:p>
            </p:txBody>
          </p:sp>
          <p:sp>
            <p:nvSpPr>
              <p:cNvPr id="52" name="Arc 44"/>
              <p:cNvSpPr>
                <a:spLocks/>
              </p:cNvSpPr>
              <p:nvPr/>
            </p:nvSpPr>
            <p:spPr bwMode="auto">
              <a:xfrm>
                <a:off x="1600" y="1316"/>
                <a:ext cx="132" cy="1604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43190"/>
                  <a:gd name="T2" fmla="*/ 648 w 21600"/>
                  <a:gd name="T3" fmla="*/ 43190 h 43190"/>
                  <a:gd name="T4" fmla="*/ 0 w 21600"/>
                  <a:gd name="T5" fmla="*/ 21600 h 43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4319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277"/>
                      <a:pt x="12319" y="42839"/>
                      <a:pt x="648" y="43190"/>
                    </a:cubicBezTo>
                  </a:path>
                  <a:path w="21600" h="4319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277"/>
                      <a:pt x="12319" y="42839"/>
                      <a:pt x="648" y="4319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0066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en-US" dirty="0">
                  <a:solidFill>
                    <a:srgbClr val="000066"/>
                  </a:solidFill>
                </a:endParaRPr>
              </a:p>
            </p:txBody>
          </p:sp>
        </p:grpSp>
        <p:grpSp>
          <p:nvGrpSpPr>
            <p:cNvPr id="46" name="Group 45"/>
            <p:cNvGrpSpPr>
              <a:grpSpLocks/>
            </p:cNvGrpSpPr>
            <p:nvPr/>
          </p:nvGrpSpPr>
          <p:grpSpPr bwMode="auto">
            <a:xfrm>
              <a:off x="1568" y="1305"/>
              <a:ext cx="277" cy="1619"/>
              <a:chOff x="1600" y="1305"/>
              <a:chExt cx="277" cy="1619"/>
            </a:xfrm>
          </p:grpSpPr>
          <p:sp>
            <p:nvSpPr>
              <p:cNvPr id="47" name="Line 46"/>
              <p:cNvSpPr>
                <a:spLocks noChangeShapeType="1"/>
              </p:cNvSpPr>
              <p:nvPr/>
            </p:nvSpPr>
            <p:spPr bwMode="auto">
              <a:xfrm flipV="1">
                <a:off x="1600" y="1305"/>
                <a:ext cx="277" cy="3"/>
              </a:xfrm>
              <a:prstGeom prst="line">
                <a:avLst/>
              </a:prstGeom>
              <a:noFill/>
              <a:ln w="19050">
                <a:solidFill>
                  <a:srgbClr val="000066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 dirty="0">
                  <a:solidFill>
                    <a:srgbClr val="000066"/>
                  </a:solidFill>
                </a:endParaRPr>
              </a:p>
            </p:txBody>
          </p:sp>
          <p:sp>
            <p:nvSpPr>
              <p:cNvPr id="48" name="Line 47"/>
              <p:cNvSpPr>
                <a:spLocks noChangeShapeType="1"/>
              </p:cNvSpPr>
              <p:nvPr/>
            </p:nvSpPr>
            <p:spPr bwMode="auto">
              <a:xfrm>
                <a:off x="1603" y="2924"/>
                <a:ext cx="268" cy="0"/>
              </a:xfrm>
              <a:prstGeom prst="line">
                <a:avLst/>
              </a:prstGeom>
              <a:noFill/>
              <a:ln w="19050">
                <a:solidFill>
                  <a:srgbClr val="000066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 dirty="0">
                  <a:solidFill>
                    <a:srgbClr val="000066"/>
                  </a:solidFill>
                </a:endParaRPr>
              </a:p>
            </p:txBody>
          </p:sp>
          <p:sp>
            <p:nvSpPr>
              <p:cNvPr id="49" name="Arc 48"/>
              <p:cNvSpPr>
                <a:spLocks/>
              </p:cNvSpPr>
              <p:nvPr/>
            </p:nvSpPr>
            <p:spPr bwMode="auto">
              <a:xfrm>
                <a:off x="1600" y="1316"/>
                <a:ext cx="132" cy="1604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43190"/>
                  <a:gd name="T2" fmla="*/ 648 w 21600"/>
                  <a:gd name="T3" fmla="*/ 43190 h 43190"/>
                  <a:gd name="T4" fmla="*/ 0 w 21600"/>
                  <a:gd name="T5" fmla="*/ 21600 h 43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4319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277"/>
                      <a:pt x="12319" y="42839"/>
                      <a:pt x="648" y="43190"/>
                    </a:cubicBezTo>
                  </a:path>
                  <a:path w="21600" h="4319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277"/>
                      <a:pt x="12319" y="42839"/>
                      <a:pt x="648" y="4319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0066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en-US" dirty="0">
                  <a:solidFill>
                    <a:srgbClr val="000066"/>
                  </a:solidFill>
                </a:endParaRPr>
              </a:p>
            </p:txBody>
          </p: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/>
              <p:cNvSpPr txBox="1"/>
              <p:nvPr/>
            </p:nvSpPr>
            <p:spPr>
              <a:xfrm>
                <a:off x="6232116" y="3000309"/>
                <a:ext cx="2824941" cy="2153795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rgbClr val="000066"/>
                </a:solidFill>
              </a:ln>
            </p:spPr>
            <p:txBody>
              <a:bodyPr wrap="none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solidFill>
                                <a:srgbClr val="00006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GB" i="1" smtClean="0">
                          <a:solidFill>
                            <a:srgbClr val="000066"/>
                          </a:solidFill>
                          <a:latin typeface="Cambria Math"/>
                        </a:rPr>
                        <m:t>=</m:t>
                      </m:r>
                      <m:r>
                        <a:rPr lang="en-GB" b="0" i="1" smtClean="0">
                          <a:solidFill>
                            <a:srgbClr val="000066"/>
                          </a:solidFill>
                          <a:latin typeface="Cambria Math"/>
                        </a:rPr>
                        <m:t>100 </m:t>
                      </m:r>
                      <m:r>
                        <a:rPr lang="en-GB" b="0" i="1" smtClean="0">
                          <a:solidFill>
                            <a:srgbClr val="000066"/>
                          </a:solidFill>
                          <a:latin typeface="Cambria Math"/>
                        </a:rPr>
                        <m:t>𝑚</m:t>
                      </m:r>
                    </m:oMath>
                  </m:oMathPara>
                </a14:m>
                <a:endParaRPr lang="en-GB" b="0" dirty="0" smtClean="0">
                  <a:solidFill>
                    <a:srgbClr val="000066"/>
                  </a:solidFill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solidFill>
                                <a:srgbClr val="00006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GB" i="1">
                          <a:solidFill>
                            <a:srgbClr val="000066"/>
                          </a:solidFill>
                          <a:latin typeface="Cambria Math"/>
                        </a:rPr>
                        <m:t>=</m:t>
                      </m:r>
                      <m:r>
                        <a:rPr lang="en-GB" b="0" i="1" smtClean="0">
                          <a:solidFill>
                            <a:srgbClr val="000066"/>
                          </a:solidFill>
                          <a:latin typeface="Cambria Math"/>
                        </a:rPr>
                        <m:t>−</m:t>
                      </m:r>
                      <m:r>
                        <a:rPr lang="en-GB" i="1">
                          <a:solidFill>
                            <a:srgbClr val="000066"/>
                          </a:solidFill>
                          <a:latin typeface="Cambria Math"/>
                        </a:rPr>
                        <m:t>100 </m:t>
                      </m:r>
                      <m:r>
                        <a:rPr lang="en-GB" i="1">
                          <a:solidFill>
                            <a:srgbClr val="000066"/>
                          </a:solidFill>
                          <a:latin typeface="Cambria Math"/>
                        </a:rPr>
                        <m:t>𝑚</m:t>
                      </m:r>
                    </m:oMath>
                  </m:oMathPara>
                </a14:m>
                <a:endParaRPr lang="en-GB" dirty="0">
                  <a:solidFill>
                    <a:srgbClr val="000066"/>
                  </a:solidFill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b="0" i="1" smtClean="0">
                          <a:solidFill>
                            <a:srgbClr val="000066"/>
                          </a:solidFill>
                          <a:latin typeface="Cambria Math"/>
                        </a:rPr>
                        <m:t>𝑑</m:t>
                      </m:r>
                      <m:r>
                        <a:rPr lang="en-GB" i="1">
                          <a:solidFill>
                            <a:srgbClr val="000066"/>
                          </a:solidFill>
                          <a:latin typeface="Cambria Math"/>
                        </a:rPr>
                        <m:t>=</m:t>
                      </m:r>
                      <m:r>
                        <a:rPr lang="en-GB" b="0" i="1" smtClean="0">
                          <a:solidFill>
                            <a:srgbClr val="000066"/>
                          </a:solidFill>
                          <a:latin typeface="Cambria Math"/>
                        </a:rPr>
                        <m:t>50</m:t>
                      </m:r>
                      <m:r>
                        <a:rPr lang="en-GB" i="1">
                          <a:solidFill>
                            <a:srgbClr val="000066"/>
                          </a:solidFill>
                          <a:latin typeface="Cambria Math"/>
                        </a:rPr>
                        <m:t> </m:t>
                      </m:r>
                      <m:r>
                        <a:rPr lang="en-GB" i="1">
                          <a:solidFill>
                            <a:srgbClr val="000066"/>
                          </a:solidFill>
                          <a:latin typeface="Cambria Math"/>
                        </a:rPr>
                        <m:t>𝑚</m:t>
                      </m:r>
                    </m:oMath>
                  </m:oMathPara>
                </a14:m>
                <a:endParaRPr lang="en-GB" dirty="0">
                  <a:solidFill>
                    <a:srgbClr val="000066"/>
                  </a:solidFill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b="0" i="1" smtClean="0">
                          <a:solidFill>
                            <a:srgbClr val="000066"/>
                          </a:solidFill>
                          <a:latin typeface="Cambria Math"/>
                        </a:rPr>
                        <m:t>𝐹</m:t>
                      </m:r>
                      <m:r>
                        <a:rPr lang="en-GB" i="1">
                          <a:solidFill>
                            <a:srgbClr val="000066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GB" b="0" i="1" smtClean="0">
                              <a:solidFill>
                                <a:srgbClr val="00006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b="0" i="1" smtClean="0">
                                  <a:solidFill>
                                    <a:srgbClr val="000066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b="0" i="1" smtClean="0">
                                      <a:solidFill>
                                        <a:srgbClr val="000066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b="0" i="1" smtClean="0">
                                      <a:solidFill>
                                        <a:srgbClr val="000066"/>
                                      </a:solidFill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GB" i="1">
                                          <a:solidFill>
                                            <a:srgbClr val="000066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i="1">
                                          <a:solidFill>
                                            <a:srgbClr val="000066"/>
                                          </a:solidFill>
                                          <a:latin typeface="Cambria Math"/>
                                        </a:rPr>
                                        <m:t>𝑓</m:t>
                                      </m:r>
                                    </m:e>
                                    <m:sub>
                                      <m:r>
                                        <a:rPr lang="en-GB" i="1">
                                          <a:solidFill>
                                            <a:srgbClr val="000066"/>
                                          </a:solidFill>
                                          <a:latin typeface="Cambria Math"/>
                                        </a:rPr>
                                        <m:t>1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GB" b="0" i="1" smtClean="0">
                                  <a:solidFill>
                                    <a:srgbClr val="000066"/>
                                  </a:solidFill>
                                  <a:latin typeface="Cambria Math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GB" b="0" i="1" smtClean="0">
                                      <a:solidFill>
                                        <a:srgbClr val="000066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b="0" i="1" smtClean="0">
                                      <a:solidFill>
                                        <a:srgbClr val="000066"/>
                                      </a:solidFill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GB" b="0" i="1" smtClean="0">
                                          <a:solidFill>
                                            <a:srgbClr val="000066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b="0" i="1" smtClean="0">
                                          <a:solidFill>
                                            <a:srgbClr val="000066"/>
                                          </a:solidFill>
                                          <a:latin typeface="Cambria Math"/>
                                        </a:rPr>
                                        <m:t>𝑓</m:t>
                                      </m:r>
                                    </m:e>
                                    <m:sub>
                                      <m:r>
                                        <a:rPr lang="en-GB" b="0" i="1" smtClean="0">
                                          <a:solidFill>
                                            <a:srgbClr val="000066"/>
                                          </a:solidFill>
                                          <a:latin typeface="Cambria Math"/>
                                        </a:rPr>
                                        <m:t>2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GB" b="0" i="1" smtClean="0">
                                  <a:solidFill>
                                    <a:srgbClr val="000066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GB" b="0" i="1" smtClean="0">
                                      <a:solidFill>
                                        <a:srgbClr val="000066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b="0" i="1" smtClean="0">
                                      <a:solidFill>
                                        <a:srgbClr val="000066"/>
                                      </a:solidFill>
                                      <a:latin typeface="Cambria Math"/>
                                    </a:rPr>
                                    <m:t>𝑑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GB" b="0" i="1" smtClean="0">
                                          <a:solidFill>
                                            <a:srgbClr val="000066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b="0" i="1" smtClean="0">
                                          <a:solidFill>
                                            <a:srgbClr val="000066"/>
                                          </a:solidFill>
                                          <a:latin typeface="Cambria Math"/>
                                        </a:rPr>
                                        <m:t>𝑓</m:t>
                                      </m:r>
                                    </m:e>
                                    <m:sub>
                                      <m:r>
                                        <a:rPr lang="en-GB" b="0" i="1" smtClean="0">
                                          <a:solidFill>
                                            <a:srgbClr val="000066"/>
                                          </a:solidFill>
                                          <a:latin typeface="Cambria Math"/>
                                        </a:rPr>
                                        <m:t>1 </m:t>
                                      </m:r>
                                    </m:sub>
                                  </m:sSub>
                                  <m:r>
                                    <a:rPr lang="en-GB" b="0" i="1" smtClean="0">
                                      <a:solidFill>
                                        <a:srgbClr val="000066"/>
                                      </a:solidFill>
                                      <a:latin typeface="Cambria Math"/>
                                    </a:rPr>
                                    <m:t>×</m:t>
                                  </m:r>
                                  <m:sSub>
                                    <m:sSubPr>
                                      <m:ctrlPr>
                                        <a:rPr lang="en-GB" b="0" i="1" smtClean="0">
                                          <a:solidFill>
                                            <a:srgbClr val="000066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b="0" i="1" smtClean="0">
                                          <a:solidFill>
                                            <a:srgbClr val="000066"/>
                                          </a:solidFill>
                                          <a:latin typeface="Cambria Math"/>
                                        </a:rPr>
                                        <m:t>𝑓</m:t>
                                      </m:r>
                                    </m:e>
                                    <m:sub>
                                      <m:r>
                                        <a:rPr lang="en-GB" b="0" i="1" smtClean="0">
                                          <a:solidFill>
                                            <a:srgbClr val="000066"/>
                                          </a:solidFill>
                                          <a:latin typeface="Cambria Math"/>
                                        </a:rPr>
                                        <m:t>2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GB" b="0" i="1" smtClean="0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GB" b="0" dirty="0" smtClean="0">
                  <a:solidFill>
                    <a:srgbClr val="000066"/>
                  </a:solidFill>
                </a:endParaRPr>
              </a:p>
              <a:p>
                <a:pPr algn="l"/>
                <a:endParaRPr lang="en-GB" i="1" dirty="0" smtClean="0">
                  <a:solidFill>
                    <a:srgbClr val="000066"/>
                  </a:solidFill>
                  <a:latin typeface="Cambria Math"/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b="1" i="1">
                          <a:solidFill>
                            <a:srgbClr val="000066"/>
                          </a:solidFill>
                          <a:latin typeface="Cambria Math"/>
                        </a:rPr>
                        <m:t>𝑭</m:t>
                      </m:r>
                      <m:r>
                        <a:rPr lang="en-GB" b="1" i="1" smtClean="0">
                          <a:solidFill>
                            <a:srgbClr val="000066"/>
                          </a:solidFill>
                          <a:latin typeface="Cambria Math"/>
                        </a:rPr>
                        <m:t>=</m:t>
                      </m:r>
                      <m:r>
                        <a:rPr lang="en-GB" b="1" i="1" smtClean="0">
                          <a:solidFill>
                            <a:srgbClr val="000066"/>
                          </a:solidFill>
                          <a:latin typeface="Cambria Math"/>
                        </a:rPr>
                        <m:t>𝟐𝟎𝟎</m:t>
                      </m:r>
                      <m:r>
                        <a:rPr lang="en-GB" b="1" i="1" smtClean="0">
                          <a:solidFill>
                            <a:srgbClr val="000066"/>
                          </a:solidFill>
                          <a:latin typeface="Cambria Math"/>
                        </a:rPr>
                        <m:t> </m:t>
                      </m:r>
                      <m:r>
                        <a:rPr lang="en-GB" b="1" i="1" smtClean="0">
                          <a:solidFill>
                            <a:srgbClr val="000066"/>
                          </a:solidFill>
                          <a:latin typeface="Cambria Math"/>
                        </a:rPr>
                        <m:t>𝒎</m:t>
                      </m:r>
                    </m:oMath>
                  </m:oMathPara>
                </a14:m>
                <a:endParaRPr lang="en-GB" b="1" dirty="0">
                  <a:solidFill>
                    <a:srgbClr val="000066"/>
                  </a:solidFill>
                </a:endParaRPr>
              </a:p>
            </p:txBody>
          </p:sp>
        </mc:Choice>
        <mc:Fallback xmlns="">
          <p:sp>
            <p:nvSpPr>
              <p:cNvPr id="53" name="TextBox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2114" y="3000307"/>
                <a:ext cx="2824941" cy="2153795"/>
              </a:xfrm>
              <a:prstGeom prst="rect">
                <a:avLst/>
              </a:prstGeom>
              <a:blipFill rotWithShape="0">
                <a:blip r:embed="rId2"/>
                <a:stretch>
                  <a:fillRect l="-429"/>
                </a:stretch>
              </a:blipFill>
              <a:ln>
                <a:solidFill>
                  <a:srgbClr val="000066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7720297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3769" y="0"/>
            <a:ext cx="7940233" cy="762000"/>
          </a:xfrm>
        </p:spPr>
        <p:txBody>
          <a:bodyPr/>
          <a:lstStyle/>
          <a:p>
            <a:r>
              <a:rPr lang="en-GB" dirty="0" smtClean="0"/>
              <a:t>Phase Space of an ensemble of particles</a:t>
            </a:r>
            <a:endParaRPr lang="en-GB" dirty="0"/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 flipH="1" flipV="1">
            <a:off x="153976" y="966318"/>
            <a:ext cx="2138818" cy="1588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dirty="0"/>
          </a:p>
        </p:txBody>
      </p:sp>
      <p:sp>
        <p:nvSpPr>
          <p:cNvPr id="7" name="Line 5"/>
          <p:cNvSpPr>
            <a:spLocks noChangeShapeType="1"/>
          </p:cNvSpPr>
          <p:nvPr/>
        </p:nvSpPr>
        <p:spPr bwMode="auto">
          <a:xfrm flipH="1">
            <a:off x="63149" y="3371498"/>
            <a:ext cx="2224088" cy="1905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dirty="0"/>
          </a:p>
        </p:txBody>
      </p:sp>
      <p:sp>
        <p:nvSpPr>
          <p:cNvPr id="8" name="Line 6"/>
          <p:cNvSpPr>
            <a:spLocks noChangeShapeType="1"/>
          </p:cNvSpPr>
          <p:nvPr/>
        </p:nvSpPr>
        <p:spPr bwMode="auto">
          <a:xfrm flipH="1" flipV="1">
            <a:off x="2294381" y="967993"/>
            <a:ext cx="6670232" cy="1288103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dirty="0"/>
          </a:p>
        </p:txBody>
      </p:sp>
      <p:sp>
        <p:nvSpPr>
          <p:cNvPr id="9" name="Line 7"/>
          <p:cNvSpPr>
            <a:spLocks noChangeShapeType="1"/>
          </p:cNvSpPr>
          <p:nvPr/>
        </p:nvSpPr>
        <p:spPr bwMode="auto">
          <a:xfrm flipH="1">
            <a:off x="2280093" y="2090876"/>
            <a:ext cx="6684520" cy="1285353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dirty="0"/>
          </a:p>
        </p:txBody>
      </p:sp>
      <p:sp>
        <p:nvSpPr>
          <p:cNvPr id="10" name="Oval 8"/>
          <p:cNvSpPr>
            <a:spLocks noChangeArrowheads="1"/>
          </p:cNvSpPr>
          <p:nvPr/>
        </p:nvSpPr>
        <p:spPr bwMode="auto">
          <a:xfrm>
            <a:off x="2126108" y="877504"/>
            <a:ext cx="339725" cy="2598738"/>
          </a:xfrm>
          <a:prstGeom prst="ellipse">
            <a:avLst/>
          </a:prstGeom>
          <a:noFill/>
          <a:ln w="19050">
            <a:solidFill>
              <a:srgbClr val="8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dirty="0">
              <a:solidFill>
                <a:srgbClr val="000066"/>
              </a:solidFill>
            </a:endParaRPr>
          </a:p>
        </p:txBody>
      </p:sp>
      <p:sp>
        <p:nvSpPr>
          <p:cNvPr id="12" name="Line 10"/>
          <p:cNvSpPr>
            <a:spLocks noChangeShapeType="1"/>
          </p:cNvSpPr>
          <p:nvPr/>
        </p:nvSpPr>
        <p:spPr bwMode="auto">
          <a:xfrm>
            <a:off x="72097" y="2177667"/>
            <a:ext cx="8892516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dirty="0"/>
          </a:p>
        </p:txBody>
      </p:sp>
      <p:sp>
        <p:nvSpPr>
          <p:cNvPr id="50" name="Line 5"/>
          <p:cNvSpPr>
            <a:spLocks noChangeShapeType="1"/>
          </p:cNvSpPr>
          <p:nvPr/>
        </p:nvSpPr>
        <p:spPr bwMode="auto">
          <a:xfrm>
            <a:off x="120566" y="5196368"/>
            <a:ext cx="3668693" cy="0"/>
          </a:xfrm>
          <a:prstGeom prst="line">
            <a:avLst/>
          </a:prstGeom>
          <a:noFill/>
          <a:ln w="28575">
            <a:solidFill>
              <a:srgbClr val="80000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51" name="Line 6"/>
          <p:cNvSpPr>
            <a:spLocks noChangeShapeType="1"/>
          </p:cNvSpPr>
          <p:nvPr/>
        </p:nvSpPr>
        <p:spPr bwMode="auto">
          <a:xfrm>
            <a:off x="2114531" y="3566485"/>
            <a:ext cx="0" cy="3054232"/>
          </a:xfrm>
          <a:prstGeom prst="line">
            <a:avLst/>
          </a:prstGeom>
          <a:noFill/>
          <a:ln w="28575">
            <a:solidFill>
              <a:srgbClr val="800000"/>
            </a:solidFill>
            <a:round/>
            <a:headEnd type="arrow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52" name="Oval 7"/>
          <p:cNvSpPr>
            <a:spLocks noChangeAspect="1" noChangeArrowheads="1"/>
          </p:cNvSpPr>
          <p:nvPr/>
        </p:nvSpPr>
        <p:spPr bwMode="auto">
          <a:xfrm>
            <a:off x="801969" y="3905074"/>
            <a:ext cx="2570600" cy="2570600"/>
          </a:xfrm>
          <a:prstGeom prst="ellipse">
            <a:avLst/>
          </a:prstGeom>
          <a:noFill/>
          <a:ln w="9525">
            <a:solidFill>
              <a:srgbClr val="8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55" name="Oval 21"/>
          <p:cNvSpPr>
            <a:spLocks noChangeArrowheads="1"/>
          </p:cNvSpPr>
          <p:nvPr/>
        </p:nvSpPr>
        <p:spPr bwMode="auto">
          <a:xfrm>
            <a:off x="715736" y="5100987"/>
            <a:ext cx="193431" cy="178777"/>
          </a:xfrm>
          <a:prstGeom prst="ellipse">
            <a:avLst/>
          </a:prstGeom>
          <a:solidFill>
            <a:srgbClr val="FF3300"/>
          </a:solidFill>
          <a:ln w="9525">
            <a:solidFill>
              <a:srgbClr val="8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56" name="Oval 28"/>
          <p:cNvSpPr>
            <a:spLocks noChangeArrowheads="1"/>
          </p:cNvSpPr>
          <p:nvPr/>
        </p:nvSpPr>
        <p:spPr bwMode="auto">
          <a:xfrm>
            <a:off x="3274463" y="5116152"/>
            <a:ext cx="193431" cy="178777"/>
          </a:xfrm>
          <a:prstGeom prst="ellipse">
            <a:avLst/>
          </a:prstGeom>
          <a:solidFill>
            <a:srgbClr val="FF3300"/>
          </a:solidFill>
          <a:ln w="9525">
            <a:solidFill>
              <a:srgbClr val="8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3613979" y="5466689"/>
            <a:ext cx="33855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lang="en-GB" dirty="0"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290953" y="3566484"/>
            <a:ext cx="38985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X’</a:t>
            </a:r>
            <a:endParaRPr lang="en-GB" dirty="0"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Line 5"/>
          <p:cNvSpPr>
            <a:spLocks noChangeShapeType="1"/>
          </p:cNvSpPr>
          <p:nvPr/>
        </p:nvSpPr>
        <p:spPr bwMode="auto">
          <a:xfrm>
            <a:off x="5145906" y="5198294"/>
            <a:ext cx="3668693" cy="0"/>
          </a:xfrm>
          <a:prstGeom prst="line">
            <a:avLst/>
          </a:prstGeom>
          <a:noFill/>
          <a:ln w="28575">
            <a:solidFill>
              <a:srgbClr val="80000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21" name="Line 6"/>
          <p:cNvSpPr>
            <a:spLocks noChangeShapeType="1"/>
          </p:cNvSpPr>
          <p:nvPr/>
        </p:nvSpPr>
        <p:spPr bwMode="auto">
          <a:xfrm>
            <a:off x="7139871" y="3566485"/>
            <a:ext cx="0" cy="3056158"/>
          </a:xfrm>
          <a:prstGeom prst="line">
            <a:avLst/>
          </a:prstGeom>
          <a:noFill/>
          <a:ln w="28575">
            <a:solidFill>
              <a:srgbClr val="800000"/>
            </a:solidFill>
            <a:round/>
            <a:headEnd type="arrow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22" name="Oval 7"/>
          <p:cNvSpPr>
            <a:spLocks noChangeAspect="1" noChangeArrowheads="1"/>
          </p:cNvSpPr>
          <p:nvPr/>
        </p:nvSpPr>
        <p:spPr bwMode="auto">
          <a:xfrm>
            <a:off x="5827309" y="3907000"/>
            <a:ext cx="2570600" cy="2570600"/>
          </a:xfrm>
          <a:prstGeom prst="ellipse">
            <a:avLst/>
          </a:prstGeom>
          <a:noFill/>
          <a:ln w="9525">
            <a:solidFill>
              <a:srgbClr val="8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23" name="Oval 21"/>
          <p:cNvSpPr>
            <a:spLocks noChangeArrowheads="1"/>
          </p:cNvSpPr>
          <p:nvPr/>
        </p:nvSpPr>
        <p:spPr bwMode="auto">
          <a:xfrm>
            <a:off x="7034652" y="3846429"/>
            <a:ext cx="193431" cy="178777"/>
          </a:xfrm>
          <a:prstGeom prst="ellipse">
            <a:avLst/>
          </a:prstGeom>
          <a:solidFill>
            <a:srgbClr val="FF3300"/>
          </a:solidFill>
          <a:ln w="9525">
            <a:solidFill>
              <a:srgbClr val="8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24" name="Oval 28"/>
          <p:cNvSpPr>
            <a:spLocks noChangeArrowheads="1"/>
          </p:cNvSpPr>
          <p:nvPr/>
        </p:nvSpPr>
        <p:spPr bwMode="auto">
          <a:xfrm>
            <a:off x="7050620" y="6386287"/>
            <a:ext cx="193431" cy="178777"/>
          </a:xfrm>
          <a:prstGeom prst="ellipse">
            <a:avLst/>
          </a:prstGeom>
          <a:solidFill>
            <a:srgbClr val="FF3300"/>
          </a:solidFill>
          <a:ln w="9525">
            <a:solidFill>
              <a:srgbClr val="8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639319" y="5468615"/>
            <a:ext cx="33855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lang="en-GB" dirty="0"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316293" y="3568410"/>
            <a:ext cx="38985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X’</a:t>
            </a:r>
            <a:endParaRPr lang="en-GB" dirty="0"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Straight Connector 4"/>
          <p:cNvCxnSpPr>
            <a:stCxn id="55" idx="6"/>
          </p:cNvCxnSpPr>
          <p:nvPr/>
        </p:nvCxnSpPr>
        <p:spPr bwMode="auto">
          <a:xfrm>
            <a:off x="909165" y="5190374"/>
            <a:ext cx="2365296" cy="5994"/>
          </a:xfrm>
          <a:prstGeom prst="line">
            <a:avLst/>
          </a:prstGeom>
          <a:noFill/>
          <a:ln w="57150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Straight Connector 28"/>
          <p:cNvCxnSpPr>
            <a:endCxn id="24" idx="0"/>
          </p:cNvCxnSpPr>
          <p:nvPr/>
        </p:nvCxnSpPr>
        <p:spPr bwMode="auto">
          <a:xfrm>
            <a:off x="7126378" y="3999153"/>
            <a:ext cx="0" cy="2387132"/>
          </a:xfrm>
          <a:prstGeom prst="line">
            <a:avLst/>
          </a:prstGeom>
          <a:noFill/>
          <a:ln w="57150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7" name="Oval 28"/>
          <p:cNvSpPr>
            <a:spLocks noChangeArrowheads="1"/>
          </p:cNvSpPr>
          <p:nvPr/>
        </p:nvSpPr>
        <p:spPr bwMode="auto">
          <a:xfrm>
            <a:off x="2190524" y="884600"/>
            <a:ext cx="193431" cy="178777"/>
          </a:xfrm>
          <a:prstGeom prst="ellipse">
            <a:avLst/>
          </a:prstGeom>
          <a:solidFill>
            <a:srgbClr val="FF3300"/>
          </a:solidFill>
          <a:ln w="9525">
            <a:solidFill>
              <a:srgbClr val="8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28" name="Oval 28"/>
          <p:cNvSpPr>
            <a:spLocks noChangeArrowheads="1"/>
          </p:cNvSpPr>
          <p:nvPr/>
        </p:nvSpPr>
        <p:spPr bwMode="auto">
          <a:xfrm>
            <a:off x="2197667" y="3286841"/>
            <a:ext cx="193431" cy="178777"/>
          </a:xfrm>
          <a:prstGeom prst="ellipse">
            <a:avLst/>
          </a:prstGeom>
          <a:solidFill>
            <a:srgbClr val="FF3300"/>
          </a:solidFill>
          <a:ln w="9525">
            <a:solidFill>
              <a:srgbClr val="8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34" name="Oval 28"/>
          <p:cNvSpPr>
            <a:spLocks noChangeArrowheads="1"/>
          </p:cNvSpPr>
          <p:nvPr/>
        </p:nvSpPr>
        <p:spPr bwMode="auto">
          <a:xfrm>
            <a:off x="8457888" y="2090876"/>
            <a:ext cx="193431" cy="178777"/>
          </a:xfrm>
          <a:prstGeom prst="ellipse">
            <a:avLst/>
          </a:prstGeom>
          <a:solidFill>
            <a:srgbClr val="FF3300"/>
          </a:solidFill>
          <a:ln w="9525">
            <a:solidFill>
              <a:srgbClr val="8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30" name="Line 6"/>
          <p:cNvSpPr>
            <a:spLocks noChangeShapeType="1"/>
          </p:cNvSpPr>
          <p:nvPr/>
        </p:nvSpPr>
        <p:spPr bwMode="auto">
          <a:xfrm>
            <a:off x="63149" y="762000"/>
            <a:ext cx="0" cy="2965048"/>
          </a:xfrm>
          <a:prstGeom prst="line">
            <a:avLst/>
          </a:prstGeom>
          <a:noFill/>
          <a:ln w="28575">
            <a:solidFill>
              <a:schemeClr val="accent4">
                <a:lumMod val="10000"/>
              </a:schemeClr>
            </a:solidFill>
            <a:round/>
            <a:headEnd type="arrow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2398" y="1153160"/>
            <a:ext cx="33855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lang="en-GB" dirty="0"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435024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3769" y="0"/>
            <a:ext cx="7940233" cy="762000"/>
          </a:xfrm>
        </p:spPr>
        <p:txBody>
          <a:bodyPr/>
          <a:lstStyle/>
          <a:p>
            <a:r>
              <a:rPr lang="en-GB" dirty="0" smtClean="0"/>
              <a:t>Phase Space of an ensemble of particles</a:t>
            </a:r>
            <a:endParaRPr lang="en-GB" dirty="0"/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 flipH="1" flipV="1">
            <a:off x="153976" y="966318"/>
            <a:ext cx="2138818" cy="1588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dirty="0"/>
          </a:p>
        </p:txBody>
      </p:sp>
      <p:sp>
        <p:nvSpPr>
          <p:cNvPr id="7" name="Line 5"/>
          <p:cNvSpPr>
            <a:spLocks noChangeShapeType="1"/>
          </p:cNvSpPr>
          <p:nvPr/>
        </p:nvSpPr>
        <p:spPr bwMode="auto">
          <a:xfrm flipH="1">
            <a:off x="63149" y="3371498"/>
            <a:ext cx="2224088" cy="1905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dirty="0"/>
          </a:p>
        </p:txBody>
      </p:sp>
      <p:sp>
        <p:nvSpPr>
          <p:cNvPr id="8" name="Line 6"/>
          <p:cNvSpPr>
            <a:spLocks noChangeShapeType="1"/>
          </p:cNvSpPr>
          <p:nvPr/>
        </p:nvSpPr>
        <p:spPr bwMode="auto">
          <a:xfrm flipH="1" flipV="1">
            <a:off x="2294381" y="967993"/>
            <a:ext cx="6670232" cy="1288103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dirty="0"/>
          </a:p>
        </p:txBody>
      </p:sp>
      <p:sp>
        <p:nvSpPr>
          <p:cNvPr id="9" name="Line 7"/>
          <p:cNvSpPr>
            <a:spLocks noChangeShapeType="1"/>
          </p:cNvSpPr>
          <p:nvPr/>
        </p:nvSpPr>
        <p:spPr bwMode="auto">
          <a:xfrm flipH="1">
            <a:off x="2280093" y="2090876"/>
            <a:ext cx="6684520" cy="1285353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dirty="0"/>
          </a:p>
        </p:txBody>
      </p:sp>
      <p:sp>
        <p:nvSpPr>
          <p:cNvPr id="10" name="Oval 8"/>
          <p:cNvSpPr>
            <a:spLocks noChangeArrowheads="1"/>
          </p:cNvSpPr>
          <p:nvPr/>
        </p:nvSpPr>
        <p:spPr bwMode="auto">
          <a:xfrm>
            <a:off x="2126108" y="877504"/>
            <a:ext cx="339725" cy="2598738"/>
          </a:xfrm>
          <a:prstGeom prst="ellipse">
            <a:avLst/>
          </a:prstGeom>
          <a:noFill/>
          <a:ln w="19050">
            <a:solidFill>
              <a:srgbClr val="8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dirty="0">
              <a:solidFill>
                <a:srgbClr val="000066"/>
              </a:solidFill>
            </a:endParaRPr>
          </a:p>
        </p:txBody>
      </p:sp>
      <p:sp>
        <p:nvSpPr>
          <p:cNvPr id="12" name="Line 10"/>
          <p:cNvSpPr>
            <a:spLocks noChangeShapeType="1"/>
          </p:cNvSpPr>
          <p:nvPr/>
        </p:nvSpPr>
        <p:spPr bwMode="auto">
          <a:xfrm>
            <a:off x="72398" y="2177667"/>
            <a:ext cx="8892215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dirty="0"/>
          </a:p>
        </p:txBody>
      </p:sp>
      <p:sp>
        <p:nvSpPr>
          <p:cNvPr id="50" name="Line 5"/>
          <p:cNvSpPr>
            <a:spLocks noChangeShapeType="1"/>
          </p:cNvSpPr>
          <p:nvPr/>
        </p:nvSpPr>
        <p:spPr bwMode="auto">
          <a:xfrm>
            <a:off x="120566" y="5196368"/>
            <a:ext cx="3668693" cy="0"/>
          </a:xfrm>
          <a:prstGeom prst="line">
            <a:avLst/>
          </a:prstGeom>
          <a:noFill/>
          <a:ln w="28575">
            <a:solidFill>
              <a:srgbClr val="80000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51" name="Line 6"/>
          <p:cNvSpPr>
            <a:spLocks noChangeShapeType="1"/>
          </p:cNvSpPr>
          <p:nvPr/>
        </p:nvSpPr>
        <p:spPr bwMode="auto">
          <a:xfrm>
            <a:off x="2114531" y="3566485"/>
            <a:ext cx="0" cy="3054232"/>
          </a:xfrm>
          <a:prstGeom prst="line">
            <a:avLst/>
          </a:prstGeom>
          <a:noFill/>
          <a:ln w="28575">
            <a:solidFill>
              <a:srgbClr val="800000"/>
            </a:solidFill>
            <a:round/>
            <a:headEnd type="arrow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52" name="Oval 7"/>
          <p:cNvSpPr>
            <a:spLocks noChangeAspect="1" noChangeArrowheads="1"/>
          </p:cNvSpPr>
          <p:nvPr/>
        </p:nvSpPr>
        <p:spPr bwMode="auto">
          <a:xfrm>
            <a:off x="801969" y="3905074"/>
            <a:ext cx="2570600" cy="2570600"/>
          </a:xfrm>
          <a:prstGeom prst="ellipse">
            <a:avLst/>
          </a:prstGeom>
          <a:noFill/>
          <a:ln w="9525">
            <a:solidFill>
              <a:srgbClr val="8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55" name="Oval 21"/>
          <p:cNvSpPr>
            <a:spLocks noChangeArrowheads="1"/>
          </p:cNvSpPr>
          <p:nvPr/>
        </p:nvSpPr>
        <p:spPr bwMode="auto">
          <a:xfrm>
            <a:off x="715736" y="5100987"/>
            <a:ext cx="193431" cy="178777"/>
          </a:xfrm>
          <a:prstGeom prst="ellipse">
            <a:avLst/>
          </a:prstGeom>
          <a:solidFill>
            <a:srgbClr val="FF3300"/>
          </a:solidFill>
          <a:ln w="9525">
            <a:solidFill>
              <a:srgbClr val="8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56" name="Oval 28"/>
          <p:cNvSpPr>
            <a:spLocks noChangeArrowheads="1"/>
          </p:cNvSpPr>
          <p:nvPr/>
        </p:nvSpPr>
        <p:spPr bwMode="auto">
          <a:xfrm>
            <a:off x="3274463" y="5116152"/>
            <a:ext cx="193431" cy="178777"/>
          </a:xfrm>
          <a:prstGeom prst="ellipse">
            <a:avLst/>
          </a:prstGeom>
          <a:solidFill>
            <a:srgbClr val="FF3300"/>
          </a:solidFill>
          <a:ln w="9525">
            <a:solidFill>
              <a:srgbClr val="8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3613979" y="5466689"/>
            <a:ext cx="33855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lang="en-GB" dirty="0"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290953" y="3566484"/>
            <a:ext cx="38985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X’</a:t>
            </a:r>
            <a:endParaRPr lang="en-GB" dirty="0"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Line 5"/>
          <p:cNvSpPr>
            <a:spLocks noChangeShapeType="1"/>
          </p:cNvSpPr>
          <p:nvPr/>
        </p:nvSpPr>
        <p:spPr bwMode="auto">
          <a:xfrm>
            <a:off x="5145906" y="5198294"/>
            <a:ext cx="3668693" cy="0"/>
          </a:xfrm>
          <a:prstGeom prst="line">
            <a:avLst/>
          </a:prstGeom>
          <a:noFill/>
          <a:ln w="28575">
            <a:solidFill>
              <a:srgbClr val="80000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21" name="Line 6"/>
          <p:cNvSpPr>
            <a:spLocks noChangeShapeType="1"/>
          </p:cNvSpPr>
          <p:nvPr/>
        </p:nvSpPr>
        <p:spPr bwMode="auto">
          <a:xfrm>
            <a:off x="7139871" y="3566485"/>
            <a:ext cx="0" cy="3056158"/>
          </a:xfrm>
          <a:prstGeom prst="line">
            <a:avLst/>
          </a:prstGeom>
          <a:noFill/>
          <a:ln w="28575">
            <a:solidFill>
              <a:srgbClr val="800000"/>
            </a:solidFill>
            <a:round/>
            <a:headEnd type="arrow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22" name="Oval 7"/>
          <p:cNvSpPr>
            <a:spLocks noChangeAspect="1" noChangeArrowheads="1"/>
          </p:cNvSpPr>
          <p:nvPr/>
        </p:nvSpPr>
        <p:spPr bwMode="auto">
          <a:xfrm>
            <a:off x="5827309" y="3907000"/>
            <a:ext cx="2570600" cy="2570600"/>
          </a:xfrm>
          <a:prstGeom prst="ellipse">
            <a:avLst/>
          </a:prstGeom>
          <a:noFill/>
          <a:ln w="9525">
            <a:solidFill>
              <a:srgbClr val="8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23" name="Oval 21"/>
          <p:cNvSpPr>
            <a:spLocks noChangeArrowheads="1"/>
          </p:cNvSpPr>
          <p:nvPr/>
        </p:nvSpPr>
        <p:spPr bwMode="auto">
          <a:xfrm>
            <a:off x="7034652" y="3846429"/>
            <a:ext cx="193431" cy="178777"/>
          </a:xfrm>
          <a:prstGeom prst="ellipse">
            <a:avLst/>
          </a:prstGeom>
          <a:solidFill>
            <a:srgbClr val="FF3300"/>
          </a:solidFill>
          <a:ln w="9525">
            <a:solidFill>
              <a:srgbClr val="8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24" name="Oval 28"/>
          <p:cNvSpPr>
            <a:spLocks noChangeArrowheads="1"/>
          </p:cNvSpPr>
          <p:nvPr/>
        </p:nvSpPr>
        <p:spPr bwMode="auto">
          <a:xfrm>
            <a:off x="7050620" y="6386287"/>
            <a:ext cx="193431" cy="178777"/>
          </a:xfrm>
          <a:prstGeom prst="ellipse">
            <a:avLst/>
          </a:prstGeom>
          <a:solidFill>
            <a:srgbClr val="FF3300"/>
          </a:solidFill>
          <a:ln w="9525">
            <a:solidFill>
              <a:srgbClr val="8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639319" y="5468615"/>
            <a:ext cx="33855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lang="en-GB" dirty="0"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316293" y="3568410"/>
            <a:ext cx="38985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X’</a:t>
            </a:r>
            <a:endParaRPr lang="en-GB" dirty="0"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Straight Connector 4"/>
          <p:cNvCxnSpPr>
            <a:stCxn id="55" idx="6"/>
          </p:cNvCxnSpPr>
          <p:nvPr/>
        </p:nvCxnSpPr>
        <p:spPr bwMode="auto">
          <a:xfrm>
            <a:off x="909165" y="5190374"/>
            <a:ext cx="2365296" cy="5994"/>
          </a:xfrm>
          <a:prstGeom prst="line">
            <a:avLst/>
          </a:prstGeom>
          <a:noFill/>
          <a:ln w="57150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Straight Connector 28"/>
          <p:cNvCxnSpPr>
            <a:endCxn id="24" idx="0"/>
          </p:cNvCxnSpPr>
          <p:nvPr/>
        </p:nvCxnSpPr>
        <p:spPr bwMode="auto">
          <a:xfrm>
            <a:off x="7126378" y="3999153"/>
            <a:ext cx="0" cy="2387132"/>
          </a:xfrm>
          <a:prstGeom prst="line">
            <a:avLst/>
          </a:prstGeom>
          <a:noFill/>
          <a:ln w="57150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7" name="Oval 28"/>
          <p:cNvSpPr>
            <a:spLocks noChangeArrowheads="1"/>
          </p:cNvSpPr>
          <p:nvPr/>
        </p:nvSpPr>
        <p:spPr bwMode="auto">
          <a:xfrm>
            <a:off x="2190524" y="884600"/>
            <a:ext cx="193431" cy="178777"/>
          </a:xfrm>
          <a:prstGeom prst="ellipse">
            <a:avLst/>
          </a:prstGeom>
          <a:solidFill>
            <a:srgbClr val="FF3300"/>
          </a:solidFill>
          <a:ln w="9525">
            <a:solidFill>
              <a:srgbClr val="8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28" name="Oval 28"/>
          <p:cNvSpPr>
            <a:spLocks noChangeArrowheads="1"/>
          </p:cNvSpPr>
          <p:nvPr/>
        </p:nvSpPr>
        <p:spPr bwMode="auto">
          <a:xfrm>
            <a:off x="2197667" y="3286841"/>
            <a:ext cx="193431" cy="178777"/>
          </a:xfrm>
          <a:prstGeom prst="ellipse">
            <a:avLst/>
          </a:prstGeom>
          <a:solidFill>
            <a:srgbClr val="FF3300"/>
          </a:solidFill>
          <a:ln w="9525">
            <a:solidFill>
              <a:srgbClr val="8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34" name="Oval 28"/>
          <p:cNvSpPr>
            <a:spLocks noChangeArrowheads="1"/>
          </p:cNvSpPr>
          <p:nvPr/>
        </p:nvSpPr>
        <p:spPr bwMode="auto">
          <a:xfrm>
            <a:off x="8457888" y="2090876"/>
            <a:ext cx="193431" cy="178777"/>
          </a:xfrm>
          <a:prstGeom prst="ellipse">
            <a:avLst/>
          </a:prstGeom>
          <a:solidFill>
            <a:srgbClr val="FF3300"/>
          </a:solidFill>
          <a:ln w="9525">
            <a:solidFill>
              <a:srgbClr val="8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30" name="Line 4"/>
          <p:cNvSpPr>
            <a:spLocks noChangeShapeType="1"/>
          </p:cNvSpPr>
          <p:nvPr/>
        </p:nvSpPr>
        <p:spPr bwMode="auto">
          <a:xfrm flipH="1" flipV="1">
            <a:off x="141275" y="1187170"/>
            <a:ext cx="2138818" cy="1588"/>
          </a:xfrm>
          <a:prstGeom prst="line">
            <a:avLst/>
          </a:prstGeom>
          <a:noFill/>
          <a:ln w="19050">
            <a:solidFill>
              <a:srgbClr val="FF3300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dirty="0"/>
          </a:p>
        </p:txBody>
      </p:sp>
      <p:sp>
        <p:nvSpPr>
          <p:cNvPr id="31" name="Line 4"/>
          <p:cNvSpPr>
            <a:spLocks noChangeShapeType="1"/>
          </p:cNvSpPr>
          <p:nvPr/>
        </p:nvSpPr>
        <p:spPr bwMode="auto">
          <a:xfrm flipH="1" flipV="1">
            <a:off x="154770" y="1327004"/>
            <a:ext cx="2138818" cy="1588"/>
          </a:xfrm>
          <a:prstGeom prst="line">
            <a:avLst/>
          </a:prstGeom>
          <a:noFill/>
          <a:ln w="19050">
            <a:solidFill>
              <a:srgbClr val="FF3300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dirty="0"/>
          </a:p>
        </p:txBody>
      </p:sp>
      <p:sp>
        <p:nvSpPr>
          <p:cNvPr id="38" name="Line 4"/>
          <p:cNvSpPr>
            <a:spLocks noChangeShapeType="1"/>
          </p:cNvSpPr>
          <p:nvPr/>
        </p:nvSpPr>
        <p:spPr bwMode="auto">
          <a:xfrm flipH="1" flipV="1">
            <a:off x="141275" y="1469425"/>
            <a:ext cx="2138818" cy="1588"/>
          </a:xfrm>
          <a:prstGeom prst="line">
            <a:avLst/>
          </a:prstGeom>
          <a:noFill/>
          <a:ln w="19050">
            <a:solidFill>
              <a:srgbClr val="FF3300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dirty="0"/>
          </a:p>
        </p:txBody>
      </p:sp>
      <p:sp>
        <p:nvSpPr>
          <p:cNvPr id="39" name="Line 4"/>
          <p:cNvSpPr>
            <a:spLocks noChangeShapeType="1"/>
          </p:cNvSpPr>
          <p:nvPr/>
        </p:nvSpPr>
        <p:spPr bwMode="auto">
          <a:xfrm flipH="1" flipV="1">
            <a:off x="154770" y="1609259"/>
            <a:ext cx="2138818" cy="1588"/>
          </a:xfrm>
          <a:prstGeom prst="line">
            <a:avLst/>
          </a:prstGeom>
          <a:noFill/>
          <a:ln w="19050">
            <a:solidFill>
              <a:srgbClr val="FF3300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dirty="0"/>
          </a:p>
        </p:txBody>
      </p:sp>
      <p:sp>
        <p:nvSpPr>
          <p:cNvPr id="40" name="Line 4"/>
          <p:cNvSpPr>
            <a:spLocks noChangeShapeType="1"/>
          </p:cNvSpPr>
          <p:nvPr/>
        </p:nvSpPr>
        <p:spPr bwMode="auto">
          <a:xfrm flipH="1" flipV="1">
            <a:off x="153975" y="1723753"/>
            <a:ext cx="2138818" cy="1588"/>
          </a:xfrm>
          <a:prstGeom prst="line">
            <a:avLst/>
          </a:prstGeom>
          <a:noFill/>
          <a:ln w="19050">
            <a:solidFill>
              <a:srgbClr val="FF3300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dirty="0"/>
          </a:p>
        </p:txBody>
      </p:sp>
      <p:sp>
        <p:nvSpPr>
          <p:cNvPr id="41" name="Line 4"/>
          <p:cNvSpPr>
            <a:spLocks noChangeShapeType="1"/>
          </p:cNvSpPr>
          <p:nvPr/>
        </p:nvSpPr>
        <p:spPr bwMode="auto">
          <a:xfrm flipH="1" flipV="1">
            <a:off x="167470" y="1863587"/>
            <a:ext cx="2138818" cy="1588"/>
          </a:xfrm>
          <a:prstGeom prst="line">
            <a:avLst/>
          </a:prstGeom>
          <a:noFill/>
          <a:ln w="19050">
            <a:solidFill>
              <a:srgbClr val="FF3300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dirty="0"/>
          </a:p>
        </p:txBody>
      </p:sp>
      <p:sp>
        <p:nvSpPr>
          <p:cNvPr id="42" name="Line 4"/>
          <p:cNvSpPr>
            <a:spLocks noChangeShapeType="1"/>
          </p:cNvSpPr>
          <p:nvPr/>
        </p:nvSpPr>
        <p:spPr bwMode="auto">
          <a:xfrm flipH="1" flipV="1">
            <a:off x="153975" y="2006008"/>
            <a:ext cx="2138818" cy="1588"/>
          </a:xfrm>
          <a:prstGeom prst="line">
            <a:avLst/>
          </a:prstGeom>
          <a:noFill/>
          <a:ln w="19050">
            <a:solidFill>
              <a:srgbClr val="FF3300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dirty="0"/>
          </a:p>
        </p:txBody>
      </p:sp>
      <p:sp>
        <p:nvSpPr>
          <p:cNvPr id="43" name="Line 4"/>
          <p:cNvSpPr>
            <a:spLocks noChangeShapeType="1"/>
          </p:cNvSpPr>
          <p:nvPr/>
        </p:nvSpPr>
        <p:spPr bwMode="auto">
          <a:xfrm flipH="1" flipV="1">
            <a:off x="167470" y="2122692"/>
            <a:ext cx="2138818" cy="1588"/>
          </a:xfrm>
          <a:prstGeom prst="line">
            <a:avLst/>
          </a:prstGeom>
          <a:noFill/>
          <a:ln w="19050">
            <a:solidFill>
              <a:srgbClr val="FF3300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dirty="0"/>
          </a:p>
        </p:txBody>
      </p:sp>
      <p:sp>
        <p:nvSpPr>
          <p:cNvPr id="44" name="Line 4"/>
          <p:cNvSpPr>
            <a:spLocks noChangeShapeType="1"/>
          </p:cNvSpPr>
          <p:nvPr/>
        </p:nvSpPr>
        <p:spPr bwMode="auto">
          <a:xfrm flipH="1" flipV="1">
            <a:off x="167470" y="2274650"/>
            <a:ext cx="2138818" cy="1588"/>
          </a:xfrm>
          <a:prstGeom prst="line">
            <a:avLst/>
          </a:prstGeom>
          <a:noFill/>
          <a:ln w="19050">
            <a:solidFill>
              <a:srgbClr val="FF3300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dirty="0"/>
          </a:p>
        </p:txBody>
      </p:sp>
      <p:sp>
        <p:nvSpPr>
          <p:cNvPr id="45" name="Line 4"/>
          <p:cNvSpPr>
            <a:spLocks noChangeShapeType="1"/>
          </p:cNvSpPr>
          <p:nvPr/>
        </p:nvSpPr>
        <p:spPr bwMode="auto">
          <a:xfrm flipH="1" flipV="1">
            <a:off x="180965" y="2414484"/>
            <a:ext cx="2138818" cy="1588"/>
          </a:xfrm>
          <a:prstGeom prst="line">
            <a:avLst/>
          </a:prstGeom>
          <a:noFill/>
          <a:ln w="19050">
            <a:solidFill>
              <a:srgbClr val="FF3300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dirty="0"/>
          </a:p>
        </p:txBody>
      </p:sp>
      <p:sp>
        <p:nvSpPr>
          <p:cNvPr id="46" name="Line 4"/>
          <p:cNvSpPr>
            <a:spLocks noChangeShapeType="1"/>
          </p:cNvSpPr>
          <p:nvPr/>
        </p:nvSpPr>
        <p:spPr bwMode="auto">
          <a:xfrm flipH="1" flipV="1">
            <a:off x="167470" y="2556905"/>
            <a:ext cx="2138818" cy="1588"/>
          </a:xfrm>
          <a:prstGeom prst="line">
            <a:avLst/>
          </a:prstGeom>
          <a:noFill/>
          <a:ln w="19050">
            <a:solidFill>
              <a:srgbClr val="FF3300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dirty="0"/>
          </a:p>
        </p:txBody>
      </p:sp>
      <p:sp>
        <p:nvSpPr>
          <p:cNvPr id="47" name="Line 4"/>
          <p:cNvSpPr>
            <a:spLocks noChangeShapeType="1"/>
          </p:cNvSpPr>
          <p:nvPr/>
        </p:nvSpPr>
        <p:spPr bwMode="auto">
          <a:xfrm flipH="1" flipV="1">
            <a:off x="180965" y="2696739"/>
            <a:ext cx="2138818" cy="1588"/>
          </a:xfrm>
          <a:prstGeom prst="line">
            <a:avLst/>
          </a:prstGeom>
          <a:noFill/>
          <a:ln w="19050">
            <a:solidFill>
              <a:srgbClr val="FF3300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dirty="0"/>
          </a:p>
        </p:txBody>
      </p:sp>
      <p:sp>
        <p:nvSpPr>
          <p:cNvPr id="48" name="Line 4"/>
          <p:cNvSpPr>
            <a:spLocks noChangeShapeType="1"/>
          </p:cNvSpPr>
          <p:nvPr/>
        </p:nvSpPr>
        <p:spPr bwMode="auto">
          <a:xfrm flipH="1" flipV="1">
            <a:off x="154770" y="2800601"/>
            <a:ext cx="2138818" cy="1588"/>
          </a:xfrm>
          <a:prstGeom prst="line">
            <a:avLst/>
          </a:prstGeom>
          <a:noFill/>
          <a:ln w="19050">
            <a:solidFill>
              <a:srgbClr val="FF3300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dirty="0"/>
          </a:p>
        </p:txBody>
      </p:sp>
      <p:sp>
        <p:nvSpPr>
          <p:cNvPr id="49" name="Line 4"/>
          <p:cNvSpPr>
            <a:spLocks noChangeShapeType="1"/>
          </p:cNvSpPr>
          <p:nvPr/>
        </p:nvSpPr>
        <p:spPr bwMode="auto">
          <a:xfrm flipH="1" flipV="1">
            <a:off x="168265" y="2940435"/>
            <a:ext cx="2138818" cy="1588"/>
          </a:xfrm>
          <a:prstGeom prst="line">
            <a:avLst/>
          </a:prstGeom>
          <a:noFill/>
          <a:ln w="19050">
            <a:solidFill>
              <a:srgbClr val="FF3300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dirty="0"/>
          </a:p>
        </p:txBody>
      </p:sp>
      <p:sp>
        <p:nvSpPr>
          <p:cNvPr id="53" name="Line 4"/>
          <p:cNvSpPr>
            <a:spLocks noChangeShapeType="1"/>
          </p:cNvSpPr>
          <p:nvPr/>
        </p:nvSpPr>
        <p:spPr bwMode="auto">
          <a:xfrm flipH="1" flipV="1">
            <a:off x="154770" y="3082856"/>
            <a:ext cx="2138818" cy="1588"/>
          </a:xfrm>
          <a:prstGeom prst="line">
            <a:avLst/>
          </a:prstGeom>
          <a:noFill/>
          <a:ln w="19050">
            <a:solidFill>
              <a:srgbClr val="FF3300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dirty="0"/>
          </a:p>
        </p:txBody>
      </p:sp>
      <p:sp>
        <p:nvSpPr>
          <p:cNvPr id="54" name="Line 4"/>
          <p:cNvSpPr>
            <a:spLocks noChangeShapeType="1"/>
          </p:cNvSpPr>
          <p:nvPr/>
        </p:nvSpPr>
        <p:spPr bwMode="auto">
          <a:xfrm flipH="1" flipV="1">
            <a:off x="168265" y="3222690"/>
            <a:ext cx="2138818" cy="1588"/>
          </a:xfrm>
          <a:prstGeom prst="line">
            <a:avLst/>
          </a:prstGeom>
          <a:noFill/>
          <a:ln w="19050">
            <a:solidFill>
              <a:srgbClr val="FF3300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dirty="0"/>
          </a:p>
        </p:txBody>
      </p:sp>
      <p:sp>
        <p:nvSpPr>
          <p:cNvPr id="57" name="Line 4"/>
          <p:cNvSpPr>
            <a:spLocks noChangeShapeType="1"/>
          </p:cNvSpPr>
          <p:nvPr/>
        </p:nvSpPr>
        <p:spPr bwMode="auto">
          <a:xfrm flipH="1" flipV="1">
            <a:off x="120564" y="1085422"/>
            <a:ext cx="2138818" cy="1588"/>
          </a:xfrm>
          <a:prstGeom prst="line">
            <a:avLst/>
          </a:prstGeom>
          <a:noFill/>
          <a:ln w="19050">
            <a:solidFill>
              <a:srgbClr val="FF3300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dirty="0"/>
          </a:p>
        </p:txBody>
      </p:sp>
      <p:sp>
        <p:nvSpPr>
          <p:cNvPr id="58" name="Line 4"/>
          <p:cNvSpPr>
            <a:spLocks noChangeShapeType="1"/>
          </p:cNvSpPr>
          <p:nvPr/>
        </p:nvSpPr>
        <p:spPr bwMode="auto">
          <a:xfrm flipH="1" flipV="1">
            <a:off x="2280094" y="1090164"/>
            <a:ext cx="6684519" cy="1108244"/>
          </a:xfrm>
          <a:prstGeom prst="line">
            <a:avLst/>
          </a:prstGeom>
          <a:noFill/>
          <a:ln w="19050">
            <a:solidFill>
              <a:srgbClr val="FF3300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dirty="0"/>
          </a:p>
        </p:txBody>
      </p:sp>
      <p:sp>
        <p:nvSpPr>
          <p:cNvPr id="59" name="Line 4"/>
          <p:cNvSpPr>
            <a:spLocks noChangeShapeType="1"/>
          </p:cNvSpPr>
          <p:nvPr/>
        </p:nvSpPr>
        <p:spPr bwMode="auto">
          <a:xfrm flipH="1" flipV="1">
            <a:off x="2260971" y="1197096"/>
            <a:ext cx="6553625" cy="1001312"/>
          </a:xfrm>
          <a:prstGeom prst="line">
            <a:avLst/>
          </a:prstGeom>
          <a:noFill/>
          <a:ln w="19050">
            <a:solidFill>
              <a:srgbClr val="FF3300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dirty="0"/>
          </a:p>
        </p:txBody>
      </p:sp>
      <p:sp>
        <p:nvSpPr>
          <p:cNvPr id="60" name="Line 4"/>
          <p:cNvSpPr>
            <a:spLocks noChangeShapeType="1"/>
          </p:cNvSpPr>
          <p:nvPr/>
        </p:nvSpPr>
        <p:spPr bwMode="auto">
          <a:xfrm flipH="1" flipV="1">
            <a:off x="2307875" y="1333696"/>
            <a:ext cx="6656738" cy="883269"/>
          </a:xfrm>
          <a:prstGeom prst="line">
            <a:avLst/>
          </a:prstGeom>
          <a:noFill/>
          <a:ln w="19050">
            <a:solidFill>
              <a:srgbClr val="FF3300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dirty="0"/>
          </a:p>
        </p:txBody>
      </p:sp>
      <p:sp>
        <p:nvSpPr>
          <p:cNvPr id="61" name="Line 4"/>
          <p:cNvSpPr>
            <a:spLocks noChangeShapeType="1"/>
          </p:cNvSpPr>
          <p:nvPr/>
        </p:nvSpPr>
        <p:spPr bwMode="auto">
          <a:xfrm flipH="1" flipV="1">
            <a:off x="2293589" y="1482766"/>
            <a:ext cx="6704433" cy="727396"/>
          </a:xfrm>
          <a:prstGeom prst="line">
            <a:avLst/>
          </a:prstGeom>
          <a:noFill/>
          <a:ln w="19050">
            <a:solidFill>
              <a:srgbClr val="FF3300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dirty="0"/>
          </a:p>
        </p:txBody>
      </p:sp>
      <p:sp>
        <p:nvSpPr>
          <p:cNvPr id="62" name="Line 4"/>
          <p:cNvSpPr>
            <a:spLocks noChangeShapeType="1"/>
          </p:cNvSpPr>
          <p:nvPr/>
        </p:nvSpPr>
        <p:spPr bwMode="auto">
          <a:xfrm flipH="1" flipV="1">
            <a:off x="2306289" y="1620674"/>
            <a:ext cx="6641585" cy="577735"/>
          </a:xfrm>
          <a:prstGeom prst="line">
            <a:avLst/>
          </a:prstGeom>
          <a:noFill/>
          <a:ln w="19050">
            <a:solidFill>
              <a:srgbClr val="FF3300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dirty="0"/>
          </a:p>
        </p:txBody>
      </p:sp>
      <p:sp>
        <p:nvSpPr>
          <p:cNvPr id="64" name="Line 4"/>
          <p:cNvSpPr>
            <a:spLocks noChangeShapeType="1"/>
          </p:cNvSpPr>
          <p:nvPr/>
        </p:nvSpPr>
        <p:spPr bwMode="auto">
          <a:xfrm flipH="1" flipV="1">
            <a:off x="2313503" y="1723752"/>
            <a:ext cx="6651110" cy="439594"/>
          </a:xfrm>
          <a:prstGeom prst="line">
            <a:avLst/>
          </a:prstGeom>
          <a:noFill/>
          <a:ln w="19050">
            <a:solidFill>
              <a:srgbClr val="FF3300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dirty="0"/>
          </a:p>
        </p:txBody>
      </p:sp>
      <p:sp>
        <p:nvSpPr>
          <p:cNvPr id="65" name="Line 4"/>
          <p:cNvSpPr>
            <a:spLocks noChangeShapeType="1"/>
          </p:cNvSpPr>
          <p:nvPr/>
        </p:nvSpPr>
        <p:spPr bwMode="auto">
          <a:xfrm flipH="1" flipV="1">
            <a:off x="2319784" y="1864381"/>
            <a:ext cx="6452553" cy="294714"/>
          </a:xfrm>
          <a:prstGeom prst="line">
            <a:avLst/>
          </a:prstGeom>
          <a:noFill/>
          <a:ln w="19050">
            <a:solidFill>
              <a:srgbClr val="FF3300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dirty="0"/>
          </a:p>
        </p:txBody>
      </p:sp>
      <p:sp>
        <p:nvSpPr>
          <p:cNvPr id="66" name="Line 4"/>
          <p:cNvSpPr>
            <a:spLocks noChangeShapeType="1"/>
          </p:cNvSpPr>
          <p:nvPr/>
        </p:nvSpPr>
        <p:spPr bwMode="auto">
          <a:xfrm flipH="1" flipV="1">
            <a:off x="2259380" y="2006007"/>
            <a:ext cx="6659074" cy="148167"/>
          </a:xfrm>
          <a:prstGeom prst="line">
            <a:avLst/>
          </a:prstGeom>
          <a:noFill/>
          <a:ln w="19050">
            <a:solidFill>
              <a:srgbClr val="FF3300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dirty="0"/>
          </a:p>
        </p:txBody>
      </p:sp>
      <p:sp>
        <p:nvSpPr>
          <p:cNvPr id="67" name="Line 4"/>
          <p:cNvSpPr>
            <a:spLocks noChangeShapeType="1"/>
          </p:cNvSpPr>
          <p:nvPr/>
        </p:nvSpPr>
        <p:spPr bwMode="auto">
          <a:xfrm flipH="1" flipV="1">
            <a:off x="2311275" y="2132822"/>
            <a:ext cx="6636595" cy="55186"/>
          </a:xfrm>
          <a:prstGeom prst="line">
            <a:avLst/>
          </a:prstGeom>
          <a:noFill/>
          <a:ln w="19050">
            <a:solidFill>
              <a:srgbClr val="FF3300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dirty="0"/>
          </a:p>
        </p:txBody>
      </p:sp>
      <p:sp>
        <p:nvSpPr>
          <p:cNvPr id="68" name="Line 4"/>
          <p:cNvSpPr>
            <a:spLocks noChangeShapeType="1"/>
          </p:cNvSpPr>
          <p:nvPr/>
        </p:nvSpPr>
        <p:spPr bwMode="auto">
          <a:xfrm flipH="1">
            <a:off x="2285091" y="2180941"/>
            <a:ext cx="6684509" cy="87774"/>
          </a:xfrm>
          <a:prstGeom prst="line">
            <a:avLst/>
          </a:prstGeom>
          <a:noFill/>
          <a:ln w="19050">
            <a:solidFill>
              <a:srgbClr val="FF3300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dirty="0"/>
          </a:p>
        </p:txBody>
      </p:sp>
      <p:sp>
        <p:nvSpPr>
          <p:cNvPr id="69" name="Line 4"/>
          <p:cNvSpPr>
            <a:spLocks noChangeShapeType="1"/>
          </p:cNvSpPr>
          <p:nvPr/>
        </p:nvSpPr>
        <p:spPr bwMode="auto">
          <a:xfrm flipH="1">
            <a:off x="2293587" y="2170159"/>
            <a:ext cx="6654283" cy="250146"/>
          </a:xfrm>
          <a:prstGeom prst="line">
            <a:avLst/>
          </a:prstGeom>
          <a:noFill/>
          <a:ln w="19050">
            <a:solidFill>
              <a:srgbClr val="FF3300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dirty="0"/>
          </a:p>
        </p:txBody>
      </p:sp>
      <p:sp>
        <p:nvSpPr>
          <p:cNvPr id="70" name="Line 4"/>
          <p:cNvSpPr>
            <a:spLocks noChangeShapeType="1"/>
          </p:cNvSpPr>
          <p:nvPr/>
        </p:nvSpPr>
        <p:spPr bwMode="auto">
          <a:xfrm flipH="1">
            <a:off x="2293586" y="2186841"/>
            <a:ext cx="6624868" cy="369065"/>
          </a:xfrm>
          <a:prstGeom prst="line">
            <a:avLst/>
          </a:prstGeom>
          <a:noFill/>
          <a:ln w="19050">
            <a:solidFill>
              <a:srgbClr val="FF3300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dirty="0"/>
          </a:p>
        </p:txBody>
      </p:sp>
      <p:sp>
        <p:nvSpPr>
          <p:cNvPr id="71" name="Line 4"/>
          <p:cNvSpPr>
            <a:spLocks noChangeShapeType="1"/>
          </p:cNvSpPr>
          <p:nvPr/>
        </p:nvSpPr>
        <p:spPr bwMode="auto">
          <a:xfrm flipH="1">
            <a:off x="2276577" y="2188011"/>
            <a:ext cx="6641878" cy="516429"/>
          </a:xfrm>
          <a:prstGeom prst="line">
            <a:avLst/>
          </a:prstGeom>
          <a:noFill/>
          <a:ln w="19050">
            <a:solidFill>
              <a:srgbClr val="FF3300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dirty="0"/>
          </a:p>
        </p:txBody>
      </p:sp>
      <p:sp>
        <p:nvSpPr>
          <p:cNvPr id="72" name="Line 4"/>
          <p:cNvSpPr>
            <a:spLocks noChangeShapeType="1"/>
          </p:cNvSpPr>
          <p:nvPr/>
        </p:nvSpPr>
        <p:spPr bwMode="auto">
          <a:xfrm flipH="1">
            <a:off x="2265062" y="2165091"/>
            <a:ext cx="6708051" cy="644437"/>
          </a:xfrm>
          <a:prstGeom prst="line">
            <a:avLst/>
          </a:prstGeom>
          <a:noFill/>
          <a:ln w="19050">
            <a:solidFill>
              <a:srgbClr val="FF3300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dirty="0"/>
          </a:p>
        </p:txBody>
      </p:sp>
      <p:sp>
        <p:nvSpPr>
          <p:cNvPr id="73" name="Line 4"/>
          <p:cNvSpPr>
            <a:spLocks noChangeShapeType="1"/>
          </p:cNvSpPr>
          <p:nvPr/>
        </p:nvSpPr>
        <p:spPr bwMode="auto">
          <a:xfrm flipH="1">
            <a:off x="2285088" y="2169340"/>
            <a:ext cx="6662782" cy="775400"/>
          </a:xfrm>
          <a:prstGeom prst="line">
            <a:avLst/>
          </a:prstGeom>
          <a:noFill/>
          <a:ln w="19050">
            <a:solidFill>
              <a:srgbClr val="FF3300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dirty="0"/>
          </a:p>
        </p:txBody>
      </p:sp>
      <p:sp>
        <p:nvSpPr>
          <p:cNvPr id="74" name="Line 4"/>
          <p:cNvSpPr>
            <a:spLocks noChangeShapeType="1"/>
          </p:cNvSpPr>
          <p:nvPr/>
        </p:nvSpPr>
        <p:spPr bwMode="auto">
          <a:xfrm flipH="1">
            <a:off x="2285090" y="2161736"/>
            <a:ext cx="6606539" cy="923058"/>
          </a:xfrm>
          <a:prstGeom prst="line">
            <a:avLst/>
          </a:prstGeom>
          <a:noFill/>
          <a:ln w="19050">
            <a:solidFill>
              <a:srgbClr val="FF3300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dirty="0"/>
          </a:p>
        </p:txBody>
      </p:sp>
      <p:sp>
        <p:nvSpPr>
          <p:cNvPr id="75" name="Line 4"/>
          <p:cNvSpPr>
            <a:spLocks noChangeShapeType="1"/>
          </p:cNvSpPr>
          <p:nvPr/>
        </p:nvSpPr>
        <p:spPr bwMode="auto">
          <a:xfrm flipH="1">
            <a:off x="2285090" y="2113751"/>
            <a:ext cx="6662783" cy="1112275"/>
          </a:xfrm>
          <a:prstGeom prst="line">
            <a:avLst/>
          </a:prstGeom>
          <a:noFill/>
          <a:ln w="19050">
            <a:solidFill>
              <a:srgbClr val="FF3300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dirty="0"/>
          </a:p>
        </p:txBody>
      </p:sp>
      <p:sp>
        <p:nvSpPr>
          <p:cNvPr id="76" name="Oval 21"/>
          <p:cNvSpPr>
            <a:spLocks noChangeArrowheads="1"/>
          </p:cNvSpPr>
          <p:nvPr/>
        </p:nvSpPr>
        <p:spPr bwMode="auto">
          <a:xfrm>
            <a:off x="1010338" y="5100987"/>
            <a:ext cx="193431" cy="178777"/>
          </a:xfrm>
          <a:prstGeom prst="ellipse">
            <a:avLst/>
          </a:prstGeom>
          <a:solidFill>
            <a:srgbClr val="FF3300"/>
          </a:solidFill>
          <a:ln w="9525">
            <a:solidFill>
              <a:srgbClr val="8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77" name="Oval 21"/>
          <p:cNvSpPr>
            <a:spLocks noChangeArrowheads="1"/>
          </p:cNvSpPr>
          <p:nvPr/>
        </p:nvSpPr>
        <p:spPr bwMode="auto">
          <a:xfrm>
            <a:off x="1309300" y="5093603"/>
            <a:ext cx="193431" cy="178777"/>
          </a:xfrm>
          <a:prstGeom prst="ellipse">
            <a:avLst/>
          </a:prstGeom>
          <a:solidFill>
            <a:srgbClr val="FF3300"/>
          </a:solidFill>
          <a:ln w="9525">
            <a:solidFill>
              <a:srgbClr val="8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78" name="Oval 21"/>
          <p:cNvSpPr>
            <a:spLocks noChangeArrowheads="1"/>
          </p:cNvSpPr>
          <p:nvPr/>
        </p:nvSpPr>
        <p:spPr bwMode="auto">
          <a:xfrm>
            <a:off x="1610511" y="5093602"/>
            <a:ext cx="193431" cy="178777"/>
          </a:xfrm>
          <a:prstGeom prst="ellipse">
            <a:avLst/>
          </a:prstGeom>
          <a:solidFill>
            <a:srgbClr val="FF3300"/>
          </a:solidFill>
          <a:ln w="9525">
            <a:solidFill>
              <a:srgbClr val="8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79" name="Oval 21"/>
          <p:cNvSpPr>
            <a:spLocks noChangeArrowheads="1"/>
          </p:cNvSpPr>
          <p:nvPr/>
        </p:nvSpPr>
        <p:spPr bwMode="auto">
          <a:xfrm>
            <a:off x="1889264" y="5100987"/>
            <a:ext cx="193431" cy="178777"/>
          </a:xfrm>
          <a:prstGeom prst="ellipse">
            <a:avLst/>
          </a:prstGeom>
          <a:solidFill>
            <a:srgbClr val="FF3300"/>
          </a:solidFill>
          <a:ln w="9525">
            <a:solidFill>
              <a:srgbClr val="8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80" name="Oval 21"/>
          <p:cNvSpPr>
            <a:spLocks noChangeArrowheads="1"/>
          </p:cNvSpPr>
          <p:nvPr/>
        </p:nvSpPr>
        <p:spPr bwMode="auto">
          <a:xfrm>
            <a:off x="2132773" y="5103675"/>
            <a:ext cx="193431" cy="178777"/>
          </a:xfrm>
          <a:prstGeom prst="ellipse">
            <a:avLst/>
          </a:prstGeom>
          <a:solidFill>
            <a:srgbClr val="FF3300"/>
          </a:solidFill>
          <a:ln w="9525">
            <a:solidFill>
              <a:srgbClr val="8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81" name="Oval 21"/>
          <p:cNvSpPr>
            <a:spLocks noChangeArrowheads="1"/>
          </p:cNvSpPr>
          <p:nvPr/>
        </p:nvSpPr>
        <p:spPr bwMode="auto">
          <a:xfrm>
            <a:off x="2427375" y="5103675"/>
            <a:ext cx="193431" cy="178777"/>
          </a:xfrm>
          <a:prstGeom prst="ellipse">
            <a:avLst/>
          </a:prstGeom>
          <a:solidFill>
            <a:srgbClr val="FF3300"/>
          </a:solidFill>
          <a:ln w="9525">
            <a:solidFill>
              <a:srgbClr val="8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82" name="Oval 21"/>
          <p:cNvSpPr>
            <a:spLocks noChangeArrowheads="1"/>
          </p:cNvSpPr>
          <p:nvPr/>
        </p:nvSpPr>
        <p:spPr bwMode="auto">
          <a:xfrm>
            <a:off x="2726337" y="5096291"/>
            <a:ext cx="193431" cy="178777"/>
          </a:xfrm>
          <a:prstGeom prst="ellipse">
            <a:avLst/>
          </a:prstGeom>
          <a:solidFill>
            <a:srgbClr val="FF3300"/>
          </a:solidFill>
          <a:ln w="9525">
            <a:solidFill>
              <a:srgbClr val="8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83" name="Oval 21"/>
          <p:cNvSpPr>
            <a:spLocks noChangeArrowheads="1"/>
          </p:cNvSpPr>
          <p:nvPr/>
        </p:nvSpPr>
        <p:spPr bwMode="auto">
          <a:xfrm>
            <a:off x="3027548" y="5096290"/>
            <a:ext cx="193431" cy="178777"/>
          </a:xfrm>
          <a:prstGeom prst="ellipse">
            <a:avLst/>
          </a:prstGeom>
          <a:solidFill>
            <a:srgbClr val="FF3300"/>
          </a:solidFill>
          <a:ln w="9525">
            <a:solidFill>
              <a:srgbClr val="8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84" name="Oval 21"/>
          <p:cNvSpPr>
            <a:spLocks noChangeArrowheads="1"/>
          </p:cNvSpPr>
          <p:nvPr/>
        </p:nvSpPr>
        <p:spPr bwMode="auto">
          <a:xfrm>
            <a:off x="3306301" y="5103675"/>
            <a:ext cx="193431" cy="178777"/>
          </a:xfrm>
          <a:prstGeom prst="ellipse">
            <a:avLst/>
          </a:prstGeom>
          <a:solidFill>
            <a:srgbClr val="FF3300"/>
          </a:solidFill>
          <a:ln w="9525">
            <a:solidFill>
              <a:srgbClr val="8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85" name="Oval 21"/>
          <p:cNvSpPr>
            <a:spLocks noChangeArrowheads="1"/>
          </p:cNvSpPr>
          <p:nvPr/>
        </p:nvSpPr>
        <p:spPr bwMode="auto">
          <a:xfrm>
            <a:off x="7034652" y="4205294"/>
            <a:ext cx="193431" cy="178777"/>
          </a:xfrm>
          <a:prstGeom prst="ellipse">
            <a:avLst/>
          </a:prstGeom>
          <a:solidFill>
            <a:srgbClr val="FF3300"/>
          </a:solidFill>
          <a:ln w="9525">
            <a:solidFill>
              <a:srgbClr val="8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86" name="Oval 21"/>
          <p:cNvSpPr>
            <a:spLocks noChangeArrowheads="1"/>
          </p:cNvSpPr>
          <p:nvPr/>
        </p:nvSpPr>
        <p:spPr bwMode="auto">
          <a:xfrm>
            <a:off x="7046442" y="4543110"/>
            <a:ext cx="193431" cy="178777"/>
          </a:xfrm>
          <a:prstGeom prst="ellipse">
            <a:avLst/>
          </a:prstGeom>
          <a:solidFill>
            <a:srgbClr val="FF3300"/>
          </a:solidFill>
          <a:ln w="9525">
            <a:solidFill>
              <a:srgbClr val="8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87" name="Oval 21"/>
          <p:cNvSpPr>
            <a:spLocks noChangeArrowheads="1"/>
          </p:cNvSpPr>
          <p:nvPr/>
        </p:nvSpPr>
        <p:spPr bwMode="auto">
          <a:xfrm>
            <a:off x="7046442" y="4822756"/>
            <a:ext cx="193431" cy="178777"/>
          </a:xfrm>
          <a:prstGeom prst="ellipse">
            <a:avLst/>
          </a:prstGeom>
          <a:solidFill>
            <a:srgbClr val="FF3300"/>
          </a:solidFill>
          <a:ln w="9525">
            <a:solidFill>
              <a:srgbClr val="8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88" name="Oval 21"/>
          <p:cNvSpPr>
            <a:spLocks noChangeArrowheads="1"/>
          </p:cNvSpPr>
          <p:nvPr/>
        </p:nvSpPr>
        <p:spPr bwMode="auto">
          <a:xfrm>
            <a:off x="7046442" y="5156118"/>
            <a:ext cx="193431" cy="178777"/>
          </a:xfrm>
          <a:prstGeom prst="ellipse">
            <a:avLst/>
          </a:prstGeom>
          <a:solidFill>
            <a:srgbClr val="FF3300"/>
          </a:solidFill>
          <a:ln w="9525">
            <a:solidFill>
              <a:srgbClr val="8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89" name="Oval 21"/>
          <p:cNvSpPr>
            <a:spLocks noChangeArrowheads="1"/>
          </p:cNvSpPr>
          <p:nvPr/>
        </p:nvSpPr>
        <p:spPr bwMode="auto">
          <a:xfrm>
            <a:off x="7046442" y="5514983"/>
            <a:ext cx="193431" cy="178777"/>
          </a:xfrm>
          <a:prstGeom prst="ellipse">
            <a:avLst/>
          </a:prstGeom>
          <a:solidFill>
            <a:srgbClr val="FF3300"/>
          </a:solidFill>
          <a:ln w="9525">
            <a:solidFill>
              <a:srgbClr val="8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90" name="Oval 21"/>
          <p:cNvSpPr>
            <a:spLocks noChangeArrowheads="1"/>
          </p:cNvSpPr>
          <p:nvPr/>
        </p:nvSpPr>
        <p:spPr bwMode="auto">
          <a:xfrm>
            <a:off x="7035082" y="5852799"/>
            <a:ext cx="193431" cy="178777"/>
          </a:xfrm>
          <a:prstGeom prst="ellipse">
            <a:avLst/>
          </a:prstGeom>
          <a:solidFill>
            <a:srgbClr val="FF3300"/>
          </a:solidFill>
          <a:ln w="9525">
            <a:solidFill>
              <a:srgbClr val="8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91" name="Oval 21"/>
          <p:cNvSpPr>
            <a:spLocks noChangeArrowheads="1"/>
          </p:cNvSpPr>
          <p:nvPr/>
        </p:nvSpPr>
        <p:spPr bwMode="auto">
          <a:xfrm>
            <a:off x="7035082" y="6132445"/>
            <a:ext cx="193431" cy="178777"/>
          </a:xfrm>
          <a:prstGeom prst="ellipse">
            <a:avLst/>
          </a:prstGeom>
          <a:solidFill>
            <a:srgbClr val="FF3300"/>
          </a:solidFill>
          <a:ln w="9525">
            <a:solidFill>
              <a:srgbClr val="8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92" name="Line 6"/>
          <p:cNvSpPr>
            <a:spLocks noChangeShapeType="1"/>
          </p:cNvSpPr>
          <p:nvPr/>
        </p:nvSpPr>
        <p:spPr bwMode="auto">
          <a:xfrm>
            <a:off x="63149" y="762000"/>
            <a:ext cx="0" cy="2965048"/>
          </a:xfrm>
          <a:prstGeom prst="line">
            <a:avLst/>
          </a:prstGeom>
          <a:noFill/>
          <a:ln w="28575">
            <a:solidFill>
              <a:schemeClr val="accent4">
                <a:lumMod val="10000"/>
              </a:schemeClr>
            </a:solidFill>
            <a:round/>
            <a:headEnd type="arrow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72398" y="1153160"/>
            <a:ext cx="33855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lang="en-GB" dirty="0"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2152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3769" y="0"/>
            <a:ext cx="7940233" cy="762000"/>
          </a:xfrm>
        </p:spPr>
        <p:txBody>
          <a:bodyPr/>
          <a:lstStyle/>
          <a:p>
            <a:r>
              <a:rPr lang="en-GB" dirty="0"/>
              <a:t>Phase Space of an ensemble of particles</a:t>
            </a:r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 flipH="1" flipV="1">
            <a:off x="166676" y="966318"/>
            <a:ext cx="2138818" cy="1588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dirty="0"/>
          </a:p>
        </p:txBody>
      </p:sp>
      <p:sp>
        <p:nvSpPr>
          <p:cNvPr id="7" name="Line 5"/>
          <p:cNvSpPr>
            <a:spLocks noChangeShapeType="1"/>
          </p:cNvSpPr>
          <p:nvPr/>
        </p:nvSpPr>
        <p:spPr bwMode="auto">
          <a:xfrm flipH="1">
            <a:off x="75849" y="3371495"/>
            <a:ext cx="2224088" cy="1905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dirty="0"/>
          </a:p>
        </p:txBody>
      </p:sp>
      <p:sp>
        <p:nvSpPr>
          <p:cNvPr id="8" name="Line 6"/>
          <p:cNvSpPr>
            <a:spLocks noChangeShapeType="1"/>
          </p:cNvSpPr>
          <p:nvPr/>
        </p:nvSpPr>
        <p:spPr bwMode="auto">
          <a:xfrm flipH="1" flipV="1">
            <a:off x="2307079" y="967991"/>
            <a:ext cx="6695964" cy="1293072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dirty="0"/>
          </a:p>
        </p:txBody>
      </p:sp>
      <p:sp>
        <p:nvSpPr>
          <p:cNvPr id="9" name="Line 7"/>
          <p:cNvSpPr>
            <a:spLocks noChangeShapeType="1"/>
          </p:cNvSpPr>
          <p:nvPr/>
        </p:nvSpPr>
        <p:spPr bwMode="auto">
          <a:xfrm flipH="1">
            <a:off x="2299936" y="2093266"/>
            <a:ext cx="6664676" cy="1278002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dirty="0"/>
          </a:p>
        </p:txBody>
      </p:sp>
      <p:sp>
        <p:nvSpPr>
          <p:cNvPr id="10" name="Oval 8"/>
          <p:cNvSpPr>
            <a:spLocks noChangeArrowheads="1"/>
          </p:cNvSpPr>
          <p:nvPr/>
        </p:nvSpPr>
        <p:spPr bwMode="auto">
          <a:xfrm>
            <a:off x="2138808" y="877504"/>
            <a:ext cx="339725" cy="2598738"/>
          </a:xfrm>
          <a:prstGeom prst="ellipse">
            <a:avLst/>
          </a:prstGeom>
          <a:noFill/>
          <a:ln w="19050">
            <a:solidFill>
              <a:srgbClr val="00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dirty="0"/>
          </a:p>
        </p:txBody>
      </p:sp>
      <p:sp>
        <p:nvSpPr>
          <p:cNvPr id="12" name="Line 10"/>
          <p:cNvSpPr>
            <a:spLocks noChangeShapeType="1"/>
          </p:cNvSpPr>
          <p:nvPr/>
        </p:nvSpPr>
        <p:spPr bwMode="auto">
          <a:xfrm>
            <a:off x="63149" y="2177667"/>
            <a:ext cx="8910531" cy="0"/>
          </a:xfrm>
          <a:prstGeom prst="line">
            <a:avLst/>
          </a:prstGeom>
          <a:noFill/>
          <a:ln w="19050">
            <a:solidFill>
              <a:srgbClr val="00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dirty="0"/>
          </a:p>
        </p:txBody>
      </p:sp>
      <p:sp>
        <p:nvSpPr>
          <p:cNvPr id="50" name="Line 5"/>
          <p:cNvSpPr>
            <a:spLocks noChangeShapeType="1"/>
          </p:cNvSpPr>
          <p:nvPr/>
        </p:nvSpPr>
        <p:spPr bwMode="auto">
          <a:xfrm>
            <a:off x="133266" y="5196368"/>
            <a:ext cx="3668693" cy="0"/>
          </a:xfrm>
          <a:prstGeom prst="line">
            <a:avLst/>
          </a:prstGeom>
          <a:noFill/>
          <a:ln w="28575">
            <a:solidFill>
              <a:srgbClr val="000066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51" name="Line 6"/>
          <p:cNvSpPr>
            <a:spLocks noChangeShapeType="1"/>
          </p:cNvSpPr>
          <p:nvPr/>
        </p:nvSpPr>
        <p:spPr bwMode="auto">
          <a:xfrm>
            <a:off x="2127231" y="3566485"/>
            <a:ext cx="0" cy="3054232"/>
          </a:xfrm>
          <a:prstGeom prst="line">
            <a:avLst/>
          </a:prstGeom>
          <a:noFill/>
          <a:ln w="28575">
            <a:solidFill>
              <a:srgbClr val="000066"/>
            </a:solidFill>
            <a:round/>
            <a:headEnd type="arrow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52" name="Oval 7"/>
          <p:cNvSpPr>
            <a:spLocks noChangeAspect="1" noChangeArrowheads="1"/>
          </p:cNvSpPr>
          <p:nvPr/>
        </p:nvSpPr>
        <p:spPr bwMode="auto">
          <a:xfrm>
            <a:off x="814669" y="3905074"/>
            <a:ext cx="2570600" cy="2570600"/>
          </a:xfrm>
          <a:prstGeom prst="ellipse">
            <a:avLst/>
          </a:prstGeom>
          <a:noFill/>
          <a:ln w="9525">
            <a:solidFill>
              <a:srgbClr val="00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55" name="Oval 21"/>
          <p:cNvSpPr>
            <a:spLocks noChangeArrowheads="1"/>
          </p:cNvSpPr>
          <p:nvPr/>
        </p:nvSpPr>
        <p:spPr bwMode="auto">
          <a:xfrm>
            <a:off x="728436" y="5100987"/>
            <a:ext cx="193431" cy="178777"/>
          </a:xfrm>
          <a:prstGeom prst="ellipse">
            <a:avLst/>
          </a:prstGeom>
          <a:solidFill>
            <a:srgbClr val="FF3300"/>
          </a:solidFill>
          <a:ln w="9525">
            <a:solidFill>
              <a:srgbClr val="000066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56" name="Oval 28"/>
          <p:cNvSpPr>
            <a:spLocks noChangeArrowheads="1"/>
          </p:cNvSpPr>
          <p:nvPr/>
        </p:nvSpPr>
        <p:spPr bwMode="auto">
          <a:xfrm>
            <a:off x="3287163" y="5116152"/>
            <a:ext cx="193431" cy="178777"/>
          </a:xfrm>
          <a:prstGeom prst="ellipse">
            <a:avLst/>
          </a:prstGeom>
          <a:solidFill>
            <a:srgbClr val="FF3300"/>
          </a:solidFill>
          <a:ln w="9525">
            <a:solidFill>
              <a:srgbClr val="000066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3626679" y="5466689"/>
            <a:ext cx="33855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lang="en-GB" dirty="0"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303653" y="3566484"/>
            <a:ext cx="38985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X’</a:t>
            </a:r>
            <a:endParaRPr lang="en-GB" dirty="0"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Line 5"/>
          <p:cNvSpPr>
            <a:spLocks noChangeShapeType="1"/>
          </p:cNvSpPr>
          <p:nvPr/>
        </p:nvSpPr>
        <p:spPr bwMode="auto">
          <a:xfrm>
            <a:off x="5135472" y="5198294"/>
            <a:ext cx="3668693" cy="0"/>
          </a:xfrm>
          <a:prstGeom prst="line">
            <a:avLst/>
          </a:prstGeom>
          <a:noFill/>
          <a:ln w="28575">
            <a:solidFill>
              <a:srgbClr val="000066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21" name="Line 6"/>
          <p:cNvSpPr>
            <a:spLocks noChangeShapeType="1"/>
          </p:cNvSpPr>
          <p:nvPr/>
        </p:nvSpPr>
        <p:spPr bwMode="auto">
          <a:xfrm>
            <a:off x="7129437" y="3566485"/>
            <a:ext cx="0" cy="3056158"/>
          </a:xfrm>
          <a:prstGeom prst="line">
            <a:avLst/>
          </a:prstGeom>
          <a:noFill/>
          <a:ln w="28575">
            <a:solidFill>
              <a:srgbClr val="000066"/>
            </a:solidFill>
            <a:round/>
            <a:headEnd type="arrow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22" name="Oval 7"/>
          <p:cNvSpPr>
            <a:spLocks noChangeAspect="1" noChangeArrowheads="1"/>
          </p:cNvSpPr>
          <p:nvPr/>
        </p:nvSpPr>
        <p:spPr bwMode="auto">
          <a:xfrm>
            <a:off x="5816875" y="3907000"/>
            <a:ext cx="2570600" cy="2570600"/>
          </a:xfrm>
          <a:prstGeom prst="ellipse">
            <a:avLst/>
          </a:prstGeom>
          <a:noFill/>
          <a:ln w="9525">
            <a:solidFill>
              <a:srgbClr val="00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23" name="Oval 21"/>
          <p:cNvSpPr>
            <a:spLocks noChangeArrowheads="1"/>
          </p:cNvSpPr>
          <p:nvPr/>
        </p:nvSpPr>
        <p:spPr bwMode="auto">
          <a:xfrm>
            <a:off x="7024218" y="3846429"/>
            <a:ext cx="193431" cy="178777"/>
          </a:xfrm>
          <a:prstGeom prst="ellipse">
            <a:avLst/>
          </a:prstGeom>
          <a:solidFill>
            <a:srgbClr val="FF3300"/>
          </a:solidFill>
          <a:ln w="9525">
            <a:solidFill>
              <a:srgbClr val="000066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24" name="Oval 28"/>
          <p:cNvSpPr>
            <a:spLocks noChangeArrowheads="1"/>
          </p:cNvSpPr>
          <p:nvPr/>
        </p:nvSpPr>
        <p:spPr bwMode="auto">
          <a:xfrm>
            <a:off x="7040186" y="6386287"/>
            <a:ext cx="193431" cy="178777"/>
          </a:xfrm>
          <a:prstGeom prst="ellipse">
            <a:avLst/>
          </a:prstGeom>
          <a:solidFill>
            <a:srgbClr val="FF3300"/>
          </a:solidFill>
          <a:ln w="9525">
            <a:solidFill>
              <a:srgbClr val="000066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628885" y="5468615"/>
            <a:ext cx="33855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lang="en-GB" dirty="0"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305859" y="3568410"/>
            <a:ext cx="38985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X’</a:t>
            </a:r>
            <a:endParaRPr lang="en-GB" dirty="0"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Line 4"/>
          <p:cNvSpPr>
            <a:spLocks noChangeShapeType="1"/>
          </p:cNvSpPr>
          <p:nvPr/>
        </p:nvSpPr>
        <p:spPr bwMode="auto">
          <a:xfrm flipH="1">
            <a:off x="133264" y="897569"/>
            <a:ext cx="8396812" cy="1717935"/>
          </a:xfrm>
          <a:prstGeom prst="line">
            <a:avLst/>
          </a:prstGeom>
          <a:noFill/>
          <a:ln w="19050">
            <a:solidFill>
              <a:schemeClr val="accent1">
                <a:lumMod val="75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dirty="0"/>
          </a:p>
        </p:txBody>
      </p:sp>
      <p:sp>
        <p:nvSpPr>
          <p:cNvPr id="28" name="Line 4"/>
          <p:cNvSpPr>
            <a:spLocks noChangeShapeType="1"/>
          </p:cNvSpPr>
          <p:nvPr/>
        </p:nvSpPr>
        <p:spPr bwMode="auto">
          <a:xfrm flipH="1" flipV="1">
            <a:off x="162631" y="1724628"/>
            <a:ext cx="8324473" cy="1687287"/>
          </a:xfrm>
          <a:prstGeom prst="line">
            <a:avLst/>
          </a:prstGeom>
          <a:noFill/>
          <a:ln w="19050">
            <a:solidFill>
              <a:schemeClr val="accent1">
                <a:lumMod val="75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dirty="0"/>
          </a:p>
        </p:txBody>
      </p:sp>
      <p:sp>
        <p:nvSpPr>
          <p:cNvPr id="29" name="Oval 28"/>
          <p:cNvSpPr>
            <a:spLocks noChangeArrowheads="1"/>
          </p:cNvSpPr>
          <p:nvPr/>
        </p:nvSpPr>
        <p:spPr bwMode="auto">
          <a:xfrm>
            <a:off x="2014830" y="3827676"/>
            <a:ext cx="193431" cy="178777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9525">
            <a:solidFill>
              <a:srgbClr val="000066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30" name="Oval 29"/>
          <p:cNvSpPr>
            <a:spLocks noChangeArrowheads="1"/>
          </p:cNvSpPr>
          <p:nvPr/>
        </p:nvSpPr>
        <p:spPr bwMode="auto">
          <a:xfrm>
            <a:off x="2026405" y="6386960"/>
            <a:ext cx="193431" cy="178777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9525">
            <a:solidFill>
              <a:srgbClr val="000066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31" name="Oval 8"/>
          <p:cNvSpPr>
            <a:spLocks noChangeArrowheads="1"/>
          </p:cNvSpPr>
          <p:nvPr/>
        </p:nvSpPr>
        <p:spPr bwMode="auto">
          <a:xfrm>
            <a:off x="8327940" y="867855"/>
            <a:ext cx="339725" cy="2598738"/>
          </a:xfrm>
          <a:prstGeom prst="ellipse">
            <a:avLst/>
          </a:prstGeom>
          <a:noFill/>
          <a:ln w="19050">
            <a:solidFill>
              <a:srgbClr val="00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dirty="0"/>
          </a:p>
        </p:txBody>
      </p:sp>
      <p:sp>
        <p:nvSpPr>
          <p:cNvPr id="32" name="Line 4"/>
          <p:cNvSpPr>
            <a:spLocks noChangeShapeType="1"/>
          </p:cNvSpPr>
          <p:nvPr/>
        </p:nvSpPr>
        <p:spPr bwMode="auto">
          <a:xfrm flipH="1" flipV="1">
            <a:off x="8462489" y="901203"/>
            <a:ext cx="529005" cy="0"/>
          </a:xfrm>
          <a:prstGeom prst="line">
            <a:avLst/>
          </a:prstGeom>
          <a:noFill/>
          <a:ln w="19050">
            <a:solidFill>
              <a:schemeClr val="accent1">
                <a:lumMod val="75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dirty="0"/>
          </a:p>
        </p:txBody>
      </p:sp>
      <p:sp>
        <p:nvSpPr>
          <p:cNvPr id="33" name="Line 4"/>
          <p:cNvSpPr>
            <a:spLocks noChangeShapeType="1"/>
          </p:cNvSpPr>
          <p:nvPr/>
        </p:nvSpPr>
        <p:spPr bwMode="auto">
          <a:xfrm flipH="1" flipV="1">
            <a:off x="8487101" y="3411744"/>
            <a:ext cx="486576" cy="0"/>
          </a:xfrm>
          <a:prstGeom prst="line">
            <a:avLst/>
          </a:prstGeom>
          <a:noFill/>
          <a:ln w="19050">
            <a:solidFill>
              <a:srgbClr val="00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dirty="0"/>
          </a:p>
        </p:txBody>
      </p:sp>
      <p:sp>
        <p:nvSpPr>
          <p:cNvPr id="34" name="Oval 33"/>
          <p:cNvSpPr>
            <a:spLocks noChangeArrowheads="1"/>
          </p:cNvSpPr>
          <p:nvPr/>
        </p:nvSpPr>
        <p:spPr bwMode="auto">
          <a:xfrm>
            <a:off x="5730641" y="5116152"/>
            <a:ext cx="193431" cy="178777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9525">
            <a:solidFill>
              <a:srgbClr val="000066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35" name="Oval 34"/>
          <p:cNvSpPr>
            <a:spLocks noChangeArrowheads="1"/>
          </p:cNvSpPr>
          <p:nvPr/>
        </p:nvSpPr>
        <p:spPr bwMode="auto">
          <a:xfrm>
            <a:off x="8293312" y="5100024"/>
            <a:ext cx="193431" cy="178777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9525">
            <a:solidFill>
              <a:srgbClr val="000066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36" name="Line 6"/>
          <p:cNvSpPr>
            <a:spLocks noChangeShapeType="1"/>
          </p:cNvSpPr>
          <p:nvPr/>
        </p:nvSpPr>
        <p:spPr bwMode="auto">
          <a:xfrm>
            <a:off x="63149" y="762000"/>
            <a:ext cx="0" cy="2965048"/>
          </a:xfrm>
          <a:prstGeom prst="line">
            <a:avLst/>
          </a:prstGeom>
          <a:noFill/>
          <a:ln w="28575">
            <a:solidFill>
              <a:schemeClr val="accent4">
                <a:lumMod val="10000"/>
              </a:schemeClr>
            </a:solidFill>
            <a:round/>
            <a:headEnd type="arrow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2398" y="1153160"/>
            <a:ext cx="33855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lang="en-GB" dirty="0"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437270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8914" name="Oval 2"/>
          <p:cNvSpPr>
            <a:spLocks noChangeArrowheads="1"/>
          </p:cNvSpPr>
          <p:nvPr/>
        </p:nvSpPr>
        <p:spPr bwMode="auto">
          <a:xfrm>
            <a:off x="220453" y="1201541"/>
            <a:ext cx="2624503" cy="2623038"/>
          </a:xfrm>
          <a:prstGeom prst="ellipse">
            <a:avLst/>
          </a:prstGeom>
          <a:solidFill>
            <a:schemeClr val="accent2">
              <a:lumMod val="50000"/>
            </a:schemeClr>
          </a:solidFill>
          <a:ln w="9525">
            <a:solidFill>
              <a:srgbClr val="C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678915" name="Oval 3"/>
          <p:cNvSpPr>
            <a:spLocks noChangeArrowheads="1"/>
          </p:cNvSpPr>
          <p:nvPr/>
        </p:nvSpPr>
        <p:spPr bwMode="auto">
          <a:xfrm>
            <a:off x="415349" y="1405488"/>
            <a:ext cx="2244969" cy="2244969"/>
          </a:xfrm>
          <a:prstGeom prst="ellipse">
            <a:avLst/>
          </a:prstGeom>
          <a:solidFill>
            <a:schemeClr val="bg1"/>
          </a:solidFill>
          <a:ln w="9525">
            <a:solidFill>
              <a:srgbClr val="C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678916" name="Line 4"/>
          <p:cNvSpPr>
            <a:spLocks noChangeShapeType="1"/>
          </p:cNvSpPr>
          <p:nvPr/>
        </p:nvSpPr>
        <p:spPr bwMode="auto">
          <a:xfrm>
            <a:off x="-1" y="2515990"/>
            <a:ext cx="3263415" cy="0"/>
          </a:xfrm>
          <a:prstGeom prst="line">
            <a:avLst/>
          </a:prstGeom>
          <a:noFill/>
          <a:ln w="28575">
            <a:solidFill>
              <a:srgbClr val="000066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678917" name="Line 5"/>
          <p:cNvSpPr>
            <a:spLocks noChangeShapeType="1"/>
          </p:cNvSpPr>
          <p:nvPr/>
        </p:nvSpPr>
        <p:spPr bwMode="auto">
          <a:xfrm>
            <a:off x="1539297" y="984666"/>
            <a:ext cx="0" cy="3021623"/>
          </a:xfrm>
          <a:prstGeom prst="line">
            <a:avLst/>
          </a:prstGeom>
          <a:noFill/>
          <a:ln w="28575">
            <a:solidFill>
              <a:srgbClr val="000066"/>
            </a:solidFill>
            <a:round/>
            <a:headEnd type="arrow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678918" name="Text Box 6"/>
          <p:cNvSpPr txBox="1">
            <a:spLocks noChangeArrowheads="1"/>
          </p:cNvSpPr>
          <p:nvPr/>
        </p:nvSpPr>
        <p:spPr bwMode="auto">
          <a:xfrm>
            <a:off x="2870266" y="1129434"/>
            <a:ext cx="4142643" cy="646331"/>
          </a:xfrm>
          <a:prstGeom prst="rect">
            <a:avLst/>
          </a:prstGeom>
          <a:solidFill>
            <a:srgbClr val="FFFFCC"/>
          </a:solidFill>
          <a:ln w="9525">
            <a:solidFill>
              <a:srgbClr val="C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1" hangingPunct="1"/>
            <a:r>
              <a:rPr lang="de-DE" dirty="0" smtClean="0">
                <a:solidFill>
                  <a:srgbClr val="3333CC"/>
                </a:solidFill>
                <a:latin typeface="Verdana" pitchFamily="34" charset="0"/>
              </a:rPr>
              <a:t>Many particles, same „normalised“ amplitude</a:t>
            </a:r>
            <a:endParaRPr lang="de-DE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678919" name="Oval 7"/>
          <p:cNvSpPr>
            <a:spLocks noChangeAspect="1" noChangeArrowheads="1"/>
          </p:cNvSpPr>
          <p:nvPr/>
        </p:nvSpPr>
        <p:spPr bwMode="auto">
          <a:xfrm>
            <a:off x="1795037" y="3553560"/>
            <a:ext cx="2936631" cy="2935165"/>
          </a:xfrm>
          <a:prstGeom prst="ellipse">
            <a:avLst/>
          </a:prstGeom>
          <a:solidFill>
            <a:schemeClr val="bg2">
              <a:lumMod val="50000"/>
              <a:lumOff val="50000"/>
            </a:schemeClr>
          </a:solidFill>
          <a:ln w="9525">
            <a:solidFill>
              <a:srgbClr val="C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678920" name="Line 8"/>
          <p:cNvSpPr>
            <a:spLocks noChangeShapeType="1"/>
          </p:cNvSpPr>
          <p:nvPr/>
        </p:nvSpPr>
        <p:spPr bwMode="auto">
          <a:xfrm>
            <a:off x="1406708" y="5043854"/>
            <a:ext cx="4133850" cy="1466"/>
          </a:xfrm>
          <a:prstGeom prst="line">
            <a:avLst/>
          </a:prstGeom>
          <a:noFill/>
          <a:ln w="28575">
            <a:solidFill>
              <a:srgbClr val="000066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678921" name="Line 9"/>
          <p:cNvSpPr>
            <a:spLocks noChangeShapeType="1"/>
          </p:cNvSpPr>
          <p:nvPr/>
        </p:nvSpPr>
        <p:spPr bwMode="auto">
          <a:xfrm>
            <a:off x="3258954" y="3373396"/>
            <a:ext cx="41034" cy="3299888"/>
          </a:xfrm>
          <a:prstGeom prst="line">
            <a:avLst/>
          </a:prstGeom>
          <a:noFill/>
          <a:ln w="28575">
            <a:solidFill>
              <a:srgbClr val="000066"/>
            </a:solidFill>
            <a:round/>
            <a:headEnd type="arrow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678922" name="Oval 10"/>
          <p:cNvSpPr>
            <a:spLocks noChangeArrowheads="1"/>
          </p:cNvSpPr>
          <p:nvPr/>
        </p:nvSpPr>
        <p:spPr bwMode="auto">
          <a:xfrm>
            <a:off x="2120352" y="4170487"/>
            <a:ext cx="193431" cy="178777"/>
          </a:xfrm>
          <a:prstGeom prst="ellipse">
            <a:avLst/>
          </a:prstGeom>
          <a:solidFill>
            <a:schemeClr val="accent2">
              <a:lumMod val="50000"/>
            </a:schemeClr>
          </a:solidFill>
          <a:ln w="9525">
            <a:solidFill>
              <a:srgbClr val="C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678923" name="Oval 11"/>
          <p:cNvSpPr>
            <a:spLocks noChangeArrowheads="1"/>
          </p:cNvSpPr>
          <p:nvPr/>
        </p:nvSpPr>
        <p:spPr bwMode="auto">
          <a:xfrm>
            <a:off x="3662579" y="3843888"/>
            <a:ext cx="193431" cy="178777"/>
          </a:xfrm>
          <a:prstGeom prst="ellipse">
            <a:avLst/>
          </a:prstGeom>
          <a:solidFill>
            <a:schemeClr val="accent2">
              <a:lumMod val="50000"/>
            </a:schemeClr>
          </a:solidFill>
          <a:ln w="9525">
            <a:solidFill>
              <a:srgbClr val="C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678924" name="Oval 12"/>
          <p:cNvSpPr>
            <a:spLocks noChangeArrowheads="1"/>
          </p:cNvSpPr>
          <p:nvPr/>
        </p:nvSpPr>
        <p:spPr bwMode="auto">
          <a:xfrm>
            <a:off x="4092760" y="5678368"/>
            <a:ext cx="193431" cy="178777"/>
          </a:xfrm>
          <a:prstGeom prst="ellipse">
            <a:avLst/>
          </a:prstGeom>
          <a:solidFill>
            <a:schemeClr val="accent2">
              <a:lumMod val="50000"/>
            </a:schemeClr>
          </a:solidFill>
          <a:ln w="9525">
            <a:solidFill>
              <a:srgbClr val="C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678925" name="Oval 13"/>
          <p:cNvSpPr>
            <a:spLocks noChangeArrowheads="1"/>
          </p:cNvSpPr>
          <p:nvPr/>
        </p:nvSpPr>
        <p:spPr bwMode="auto">
          <a:xfrm>
            <a:off x="3752789" y="5218238"/>
            <a:ext cx="194896" cy="178777"/>
          </a:xfrm>
          <a:prstGeom prst="ellipse">
            <a:avLst/>
          </a:prstGeom>
          <a:solidFill>
            <a:schemeClr val="accent2">
              <a:lumMod val="50000"/>
            </a:schemeClr>
          </a:solidFill>
          <a:ln w="9525">
            <a:solidFill>
              <a:srgbClr val="C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678926" name="Oval 14"/>
          <p:cNvSpPr>
            <a:spLocks noChangeArrowheads="1"/>
          </p:cNvSpPr>
          <p:nvPr/>
        </p:nvSpPr>
        <p:spPr bwMode="auto">
          <a:xfrm>
            <a:off x="4170425" y="5279784"/>
            <a:ext cx="193431" cy="178777"/>
          </a:xfrm>
          <a:prstGeom prst="ellipse">
            <a:avLst/>
          </a:prstGeom>
          <a:solidFill>
            <a:schemeClr val="accent2">
              <a:lumMod val="50000"/>
            </a:schemeClr>
          </a:solidFill>
          <a:ln w="9525">
            <a:solidFill>
              <a:srgbClr val="C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678927" name="Oval 15"/>
          <p:cNvSpPr>
            <a:spLocks noChangeArrowheads="1"/>
          </p:cNvSpPr>
          <p:nvPr/>
        </p:nvSpPr>
        <p:spPr bwMode="auto">
          <a:xfrm>
            <a:off x="3661937" y="5666645"/>
            <a:ext cx="193431" cy="178777"/>
          </a:xfrm>
          <a:prstGeom prst="ellipse">
            <a:avLst/>
          </a:prstGeom>
          <a:solidFill>
            <a:schemeClr val="accent2">
              <a:lumMod val="50000"/>
            </a:schemeClr>
          </a:solidFill>
          <a:ln w="9525">
            <a:solidFill>
              <a:srgbClr val="C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678928" name="Oval 16"/>
          <p:cNvSpPr>
            <a:spLocks noChangeArrowheads="1"/>
          </p:cNvSpPr>
          <p:nvPr/>
        </p:nvSpPr>
        <p:spPr bwMode="auto">
          <a:xfrm>
            <a:off x="4377045" y="5637338"/>
            <a:ext cx="193431" cy="178777"/>
          </a:xfrm>
          <a:prstGeom prst="ellipse">
            <a:avLst/>
          </a:prstGeom>
          <a:solidFill>
            <a:schemeClr val="accent2">
              <a:lumMod val="50000"/>
            </a:schemeClr>
          </a:solidFill>
          <a:ln w="9525">
            <a:solidFill>
              <a:srgbClr val="C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678929" name="Oval 17"/>
          <p:cNvSpPr>
            <a:spLocks noChangeArrowheads="1"/>
          </p:cNvSpPr>
          <p:nvPr/>
        </p:nvSpPr>
        <p:spPr bwMode="auto">
          <a:xfrm>
            <a:off x="3905189" y="5358914"/>
            <a:ext cx="194896" cy="178777"/>
          </a:xfrm>
          <a:prstGeom prst="ellipse">
            <a:avLst/>
          </a:prstGeom>
          <a:solidFill>
            <a:schemeClr val="accent2">
              <a:lumMod val="50000"/>
            </a:schemeClr>
          </a:solidFill>
          <a:ln w="9525">
            <a:solidFill>
              <a:srgbClr val="C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678930" name="Oval 18"/>
          <p:cNvSpPr>
            <a:spLocks noChangeArrowheads="1"/>
          </p:cNvSpPr>
          <p:nvPr/>
        </p:nvSpPr>
        <p:spPr bwMode="auto">
          <a:xfrm>
            <a:off x="4322825" y="5420461"/>
            <a:ext cx="193431" cy="178777"/>
          </a:xfrm>
          <a:prstGeom prst="ellipse">
            <a:avLst/>
          </a:prstGeom>
          <a:solidFill>
            <a:schemeClr val="accent2">
              <a:lumMod val="50000"/>
            </a:schemeClr>
          </a:solidFill>
          <a:ln w="9525">
            <a:solidFill>
              <a:srgbClr val="C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678931" name="Oval 19"/>
          <p:cNvSpPr>
            <a:spLocks noChangeArrowheads="1"/>
          </p:cNvSpPr>
          <p:nvPr/>
        </p:nvSpPr>
        <p:spPr bwMode="auto">
          <a:xfrm>
            <a:off x="3814337" y="5807322"/>
            <a:ext cx="193431" cy="178777"/>
          </a:xfrm>
          <a:prstGeom prst="ellipse">
            <a:avLst/>
          </a:prstGeom>
          <a:solidFill>
            <a:schemeClr val="accent2">
              <a:lumMod val="50000"/>
            </a:schemeClr>
          </a:solidFill>
          <a:ln w="9525">
            <a:solidFill>
              <a:srgbClr val="C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678932" name="Oval 20"/>
          <p:cNvSpPr>
            <a:spLocks noChangeArrowheads="1"/>
          </p:cNvSpPr>
          <p:nvPr/>
        </p:nvSpPr>
        <p:spPr bwMode="auto">
          <a:xfrm>
            <a:off x="3166637" y="5819045"/>
            <a:ext cx="193431" cy="178777"/>
          </a:xfrm>
          <a:prstGeom prst="ellipse">
            <a:avLst/>
          </a:prstGeom>
          <a:solidFill>
            <a:schemeClr val="accent2">
              <a:lumMod val="50000"/>
            </a:schemeClr>
          </a:solidFill>
          <a:ln w="9525">
            <a:solidFill>
              <a:srgbClr val="C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678933" name="Oval 21"/>
          <p:cNvSpPr>
            <a:spLocks noChangeArrowheads="1"/>
          </p:cNvSpPr>
          <p:nvPr/>
        </p:nvSpPr>
        <p:spPr bwMode="auto">
          <a:xfrm>
            <a:off x="2826668" y="5358914"/>
            <a:ext cx="193431" cy="178777"/>
          </a:xfrm>
          <a:prstGeom prst="ellipse">
            <a:avLst/>
          </a:prstGeom>
          <a:solidFill>
            <a:schemeClr val="accent2">
              <a:lumMod val="50000"/>
            </a:schemeClr>
          </a:solidFill>
          <a:ln w="9525">
            <a:solidFill>
              <a:srgbClr val="C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678934" name="Oval 22"/>
          <p:cNvSpPr>
            <a:spLocks noChangeArrowheads="1"/>
          </p:cNvSpPr>
          <p:nvPr/>
        </p:nvSpPr>
        <p:spPr bwMode="auto">
          <a:xfrm>
            <a:off x="3244302" y="5420461"/>
            <a:ext cx="193431" cy="178777"/>
          </a:xfrm>
          <a:prstGeom prst="ellipse">
            <a:avLst/>
          </a:prstGeom>
          <a:solidFill>
            <a:schemeClr val="accent2">
              <a:lumMod val="50000"/>
            </a:schemeClr>
          </a:solidFill>
          <a:ln w="9525">
            <a:solidFill>
              <a:srgbClr val="C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678935" name="Oval 23"/>
          <p:cNvSpPr>
            <a:spLocks noChangeArrowheads="1"/>
          </p:cNvSpPr>
          <p:nvPr/>
        </p:nvSpPr>
        <p:spPr bwMode="auto">
          <a:xfrm>
            <a:off x="2537987" y="4854822"/>
            <a:ext cx="193431" cy="178777"/>
          </a:xfrm>
          <a:prstGeom prst="ellipse">
            <a:avLst/>
          </a:prstGeom>
          <a:solidFill>
            <a:schemeClr val="accent2">
              <a:lumMod val="50000"/>
            </a:schemeClr>
          </a:solidFill>
          <a:ln w="9525">
            <a:solidFill>
              <a:srgbClr val="C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678936" name="Oval 24"/>
          <p:cNvSpPr>
            <a:spLocks noChangeArrowheads="1"/>
          </p:cNvSpPr>
          <p:nvPr/>
        </p:nvSpPr>
        <p:spPr bwMode="auto">
          <a:xfrm>
            <a:off x="3319037" y="5959722"/>
            <a:ext cx="193431" cy="178777"/>
          </a:xfrm>
          <a:prstGeom prst="ellipse">
            <a:avLst/>
          </a:prstGeom>
          <a:solidFill>
            <a:schemeClr val="accent2">
              <a:lumMod val="50000"/>
            </a:schemeClr>
          </a:solidFill>
          <a:ln w="9525">
            <a:solidFill>
              <a:srgbClr val="C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678937" name="Oval 25"/>
          <p:cNvSpPr>
            <a:spLocks noChangeArrowheads="1"/>
          </p:cNvSpPr>
          <p:nvPr/>
        </p:nvSpPr>
        <p:spPr bwMode="auto">
          <a:xfrm>
            <a:off x="2979068" y="5499591"/>
            <a:ext cx="193431" cy="178777"/>
          </a:xfrm>
          <a:prstGeom prst="ellipse">
            <a:avLst/>
          </a:prstGeom>
          <a:solidFill>
            <a:schemeClr val="accent2">
              <a:lumMod val="50000"/>
            </a:schemeClr>
          </a:solidFill>
          <a:ln w="9525">
            <a:solidFill>
              <a:srgbClr val="C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678938" name="Oval 26"/>
          <p:cNvSpPr>
            <a:spLocks noChangeArrowheads="1"/>
          </p:cNvSpPr>
          <p:nvPr/>
        </p:nvSpPr>
        <p:spPr bwMode="auto">
          <a:xfrm>
            <a:off x="3396702" y="5561138"/>
            <a:ext cx="193431" cy="178777"/>
          </a:xfrm>
          <a:prstGeom prst="ellipse">
            <a:avLst/>
          </a:prstGeom>
          <a:solidFill>
            <a:schemeClr val="accent2">
              <a:lumMod val="50000"/>
            </a:schemeClr>
          </a:solidFill>
          <a:ln w="9525">
            <a:solidFill>
              <a:srgbClr val="C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678939" name="Oval 27"/>
          <p:cNvSpPr>
            <a:spLocks noChangeArrowheads="1"/>
          </p:cNvSpPr>
          <p:nvPr/>
        </p:nvSpPr>
        <p:spPr bwMode="auto">
          <a:xfrm>
            <a:off x="2886748" y="5947999"/>
            <a:ext cx="193431" cy="178777"/>
          </a:xfrm>
          <a:prstGeom prst="ellipse">
            <a:avLst/>
          </a:prstGeom>
          <a:solidFill>
            <a:schemeClr val="accent2">
              <a:lumMod val="50000"/>
            </a:schemeClr>
          </a:solidFill>
          <a:ln w="9525">
            <a:solidFill>
              <a:srgbClr val="C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678940" name="Oval 28"/>
          <p:cNvSpPr>
            <a:spLocks noChangeArrowheads="1"/>
          </p:cNvSpPr>
          <p:nvPr/>
        </p:nvSpPr>
        <p:spPr bwMode="auto">
          <a:xfrm>
            <a:off x="3776237" y="4166091"/>
            <a:ext cx="193431" cy="178777"/>
          </a:xfrm>
          <a:prstGeom prst="ellipse">
            <a:avLst/>
          </a:prstGeom>
          <a:solidFill>
            <a:schemeClr val="accent2">
              <a:lumMod val="50000"/>
            </a:schemeClr>
          </a:solidFill>
          <a:ln w="9525">
            <a:solidFill>
              <a:srgbClr val="C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678941" name="Oval 29"/>
          <p:cNvSpPr>
            <a:spLocks noChangeArrowheads="1"/>
          </p:cNvSpPr>
          <p:nvPr/>
        </p:nvSpPr>
        <p:spPr bwMode="auto">
          <a:xfrm>
            <a:off x="3814337" y="4892922"/>
            <a:ext cx="193431" cy="178777"/>
          </a:xfrm>
          <a:prstGeom prst="ellipse">
            <a:avLst/>
          </a:prstGeom>
          <a:solidFill>
            <a:schemeClr val="accent2">
              <a:lumMod val="50000"/>
            </a:schemeClr>
          </a:solidFill>
          <a:ln w="9525">
            <a:solidFill>
              <a:srgbClr val="C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678942" name="Oval 30"/>
          <p:cNvSpPr>
            <a:spLocks noChangeArrowheads="1"/>
          </p:cNvSpPr>
          <p:nvPr/>
        </p:nvSpPr>
        <p:spPr bwMode="auto">
          <a:xfrm>
            <a:off x="3319037" y="5045322"/>
            <a:ext cx="193431" cy="178777"/>
          </a:xfrm>
          <a:prstGeom prst="ellipse">
            <a:avLst/>
          </a:prstGeom>
          <a:solidFill>
            <a:schemeClr val="accent2">
              <a:lumMod val="50000"/>
            </a:schemeClr>
          </a:solidFill>
          <a:ln w="9525">
            <a:solidFill>
              <a:srgbClr val="C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678943" name="Oval 31"/>
          <p:cNvSpPr>
            <a:spLocks noChangeArrowheads="1"/>
          </p:cNvSpPr>
          <p:nvPr/>
        </p:nvSpPr>
        <p:spPr bwMode="auto">
          <a:xfrm>
            <a:off x="3396702" y="4646738"/>
            <a:ext cx="193431" cy="178777"/>
          </a:xfrm>
          <a:prstGeom prst="ellipse">
            <a:avLst/>
          </a:prstGeom>
          <a:solidFill>
            <a:schemeClr val="accent2">
              <a:lumMod val="50000"/>
            </a:schemeClr>
          </a:solidFill>
          <a:ln w="9525">
            <a:solidFill>
              <a:srgbClr val="C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678944" name="Oval 32"/>
          <p:cNvSpPr>
            <a:spLocks noChangeArrowheads="1"/>
          </p:cNvSpPr>
          <p:nvPr/>
        </p:nvSpPr>
        <p:spPr bwMode="auto">
          <a:xfrm>
            <a:off x="3471437" y="5185999"/>
            <a:ext cx="193431" cy="178777"/>
          </a:xfrm>
          <a:prstGeom prst="ellipse">
            <a:avLst/>
          </a:prstGeom>
          <a:solidFill>
            <a:schemeClr val="accent2">
              <a:lumMod val="50000"/>
            </a:schemeClr>
          </a:solidFill>
          <a:ln w="9525">
            <a:solidFill>
              <a:srgbClr val="C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678945" name="Oval 33"/>
          <p:cNvSpPr>
            <a:spLocks noChangeArrowheads="1"/>
          </p:cNvSpPr>
          <p:nvPr/>
        </p:nvSpPr>
        <p:spPr bwMode="auto">
          <a:xfrm>
            <a:off x="3549102" y="4787414"/>
            <a:ext cx="193431" cy="178777"/>
          </a:xfrm>
          <a:prstGeom prst="ellipse">
            <a:avLst/>
          </a:prstGeom>
          <a:solidFill>
            <a:schemeClr val="accent2">
              <a:lumMod val="50000"/>
            </a:schemeClr>
          </a:solidFill>
          <a:ln w="9525">
            <a:solidFill>
              <a:srgbClr val="C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678946" name="Oval 34"/>
          <p:cNvSpPr>
            <a:spLocks noChangeArrowheads="1"/>
          </p:cNvSpPr>
          <p:nvPr/>
        </p:nvSpPr>
        <p:spPr bwMode="auto">
          <a:xfrm>
            <a:off x="2483768" y="4585191"/>
            <a:ext cx="193431" cy="178777"/>
          </a:xfrm>
          <a:prstGeom prst="ellipse">
            <a:avLst/>
          </a:prstGeom>
          <a:solidFill>
            <a:schemeClr val="accent2">
              <a:lumMod val="50000"/>
            </a:schemeClr>
          </a:solidFill>
          <a:ln w="9525">
            <a:solidFill>
              <a:srgbClr val="C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678947" name="Oval 35"/>
          <p:cNvSpPr>
            <a:spLocks noChangeArrowheads="1"/>
          </p:cNvSpPr>
          <p:nvPr/>
        </p:nvSpPr>
        <p:spPr bwMode="auto">
          <a:xfrm>
            <a:off x="2391448" y="5033599"/>
            <a:ext cx="193431" cy="178777"/>
          </a:xfrm>
          <a:prstGeom prst="ellipse">
            <a:avLst/>
          </a:prstGeom>
          <a:solidFill>
            <a:schemeClr val="accent2">
              <a:lumMod val="50000"/>
            </a:schemeClr>
          </a:solidFill>
          <a:ln w="9525">
            <a:solidFill>
              <a:srgbClr val="C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678948" name="Oval 36"/>
          <p:cNvSpPr>
            <a:spLocks noChangeArrowheads="1"/>
          </p:cNvSpPr>
          <p:nvPr/>
        </p:nvSpPr>
        <p:spPr bwMode="auto">
          <a:xfrm>
            <a:off x="1896148" y="5185999"/>
            <a:ext cx="193431" cy="178777"/>
          </a:xfrm>
          <a:prstGeom prst="ellipse">
            <a:avLst/>
          </a:prstGeom>
          <a:solidFill>
            <a:schemeClr val="accent2">
              <a:lumMod val="50000"/>
            </a:schemeClr>
          </a:solidFill>
          <a:ln w="9525">
            <a:solidFill>
              <a:srgbClr val="C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678949" name="Oval 37"/>
          <p:cNvSpPr>
            <a:spLocks noChangeArrowheads="1"/>
          </p:cNvSpPr>
          <p:nvPr/>
        </p:nvSpPr>
        <p:spPr bwMode="auto">
          <a:xfrm>
            <a:off x="1973814" y="4787414"/>
            <a:ext cx="193431" cy="178777"/>
          </a:xfrm>
          <a:prstGeom prst="ellipse">
            <a:avLst/>
          </a:prstGeom>
          <a:solidFill>
            <a:schemeClr val="accent2">
              <a:lumMod val="50000"/>
            </a:schemeClr>
          </a:solidFill>
          <a:ln w="9525">
            <a:solidFill>
              <a:srgbClr val="C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678950" name="Oval 38"/>
          <p:cNvSpPr>
            <a:spLocks noChangeArrowheads="1"/>
          </p:cNvSpPr>
          <p:nvPr/>
        </p:nvSpPr>
        <p:spPr bwMode="auto">
          <a:xfrm>
            <a:off x="2048548" y="5435114"/>
            <a:ext cx="193431" cy="178777"/>
          </a:xfrm>
          <a:prstGeom prst="ellipse">
            <a:avLst/>
          </a:prstGeom>
          <a:solidFill>
            <a:schemeClr val="accent2">
              <a:lumMod val="50000"/>
            </a:schemeClr>
          </a:solidFill>
          <a:ln w="9525">
            <a:solidFill>
              <a:srgbClr val="C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678951" name="Oval 39"/>
          <p:cNvSpPr>
            <a:spLocks noChangeArrowheads="1"/>
          </p:cNvSpPr>
          <p:nvPr/>
        </p:nvSpPr>
        <p:spPr bwMode="auto">
          <a:xfrm>
            <a:off x="2126214" y="4928091"/>
            <a:ext cx="193431" cy="178777"/>
          </a:xfrm>
          <a:prstGeom prst="ellipse">
            <a:avLst/>
          </a:prstGeom>
          <a:solidFill>
            <a:schemeClr val="accent2">
              <a:lumMod val="50000"/>
            </a:schemeClr>
          </a:solidFill>
          <a:ln w="9525">
            <a:solidFill>
              <a:srgbClr val="C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678952" name="Oval 40"/>
          <p:cNvSpPr>
            <a:spLocks noChangeArrowheads="1"/>
          </p:cNvSpPr>
          <p:nvPr/>
        </p:nvSpPr>
        <p:spPr bwMode="auto">
          <a:xfrm>
            <a:off x="3311710" y="4057653"/>
            <a:ext cx="193431" cy="178777"/>
          </a:xfrm>
          <a:prstGeom prst="ellipse">
            <a:avLst/>
          </a:prstGeom>
          <a:solidFill>
            <a:schemeClr val="accent2">
              <a:lumMod val="50000"/>
            </a:schemeClr>
          </a:solidFill>
          <a:ln w="9525">
            <a:solidFill>
              <a:srgbClr val="C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678953" name="Oval 41"/>
          <p:cNvSpPr>
            <a:spLocks noChangeArrowheads="1"/>
          </p:cNvSpPr>
          <p:nvPr/>
        </p:nvSpPr>
        <p:spPr bwMode="auto">
          <a:xfrm>
            <a:off x="3229648" y="4476753"/>
            <a:ext cx="193431" cy="178777"/>
          </a:xfrm>
          <a:prstGeom prst="ellipse">
            <a:avLst/>
          </a:prstGeom>
          <a:solidFill>
            <a:schemeClr val="accent2">
              <a:lumMod val="50000"/>
            </a:schemeClr>
          </a:solidFill>
          <a:ln w="9525">
            <a:solidFill>
              <a:srgbClr val="C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678954" name="Oval 42"/>
          <p:cNvSpPr>
            <a:spLocks noChangeArrowheads="1"/>
          </p:cNvSpPr>
          <p:nvPr/>
        </p:nvSpPr>
        <p:spPr bwMode="auto">
          <a:xfrm>
            <a:off x="2759260" y="4400553"/>
            <a:ext cx="193431" cy="178777"/>
          </a:xfrm>
          <a:prstGeom prst="ellipse">
            <a:avLst/>
          </a:prstGeom>
          <a:solidFill>
            <a:schemeClr val="accent2">
              <a:lumMod val="50000"/>
            </a:schemeClr>
          </a:solidFill>
          <a:ln w="9525">
            <a:solidFill>
              <a:srgbClr val="C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678955" name="Oval 43"/>
          <p:cNvSpPr>
            <a:spLocks noChangeArrowheads="1"/>
          </p:cNvSpPr>
          <p:nvPr/>
        </p:nvSpPr>
        <p:spPr bwMode="auto">
          <a:xfrm>
            <a:off x="2836925" y="4001968"/>
            <a:ext cx="193431" cy="178777"/>
          </a:xfrm>
          <a:prstGeom prst="ellipse">
            <a:avLst/>
          </a:prstGeom>
          <a:solidFill>
            <a:schemeClr val="accent2">
              <a:lumMod val="50000"/>
            </a:schemeClr>
          </a:solidFill>
          <a:ln w="9525">
            <a:solidFill>
              <a:srgbClr val="C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678956" name="Oval 44"/>
          <p:cNvSpPr>
            <a:spLocks noChangeArrowheads="1"/>
          </p:cNvSpPr>
          <p:nvPr/>
        </p:nvSpPr>
        <p:spPr bwMode="auto">
          <a:xfrm>
            <a:off x="2911660" y="4541230"/>
            <a:ext cx="193431" cy="178777"/>
          </a:xfrm>
          <a:prstGeom prst="ellipse">
            <a:avLst/>
          </a:prstGeom>
          <a:solidFill>
            <a:schemeClr val="accent2">
              <a:lumMod val="50000"/>
            </a:schemeClr>
          </a:solidFill>
          <a:ln w="9525">
            <a:solidFill>
              <a:srgbClr val="C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678957" name="Oval 45"/>
          <p:cNvSpPr>
            <a:spLocks noChangeArrowheads="1"/>
          </p:cNvSpPr>
          <p:nvPr/>
        </p:nvSpPr>
        <p:spPr bwMode="auto">
          <a:xfrm>
            <a:off x="2989325" y="4142645"/>
            <a:ext cx="193431" cy="178777"/>
          </a:xfrm>
          <a:prstGeom prst="ellipse">
            <a:avLst/>
          </a:prstGeom>
          <a:solidFill>
            <a:schemeClr val="accent2">
              <a:lumMod val="50000"/>
            </a:schemeClr>
          </a:solidFill>
          <a:ln w="9525">
            <a:solidFill>
              <a:srgbClr val="C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678958" name="Oval 46"/>
          <p:cNvSpPr>
            <a:spLocks noChangeArrowheads="1"/>
          </p:cNvSpPr>
          <p:nvPr/>
        </p:nvSpPr>
        <p:spPr bwMode="auto">
          <a:xfrm>
            <a:off x="3606252" y="4576399"/>
            <a:ext cx="193431" cy="178777"/>
          </a:xfrm>
          <a:prstGeom prst="ellipse">
            <a:avLst/>
          </a:prstGeom>
          <a:solidFill>
            <a:schemeClr val="accent2">
              <a:lumMod val="50000"/>
            </a:schemeClr>
          </a:solidFill>
          <a:ln w="9525">
            <a:solidFill>
              <a:srgbClr val="C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678959" name="Oval 47"/>
          <p:cNvSpPr>
            <a:spLocks noChangeArrowheads="1"/>
          </p:cNvSpPr>
          <p:nvPr/>
        </p:nvSpPr>
        <p:spPr bwMode="auto">
          <a:xfrm>
            <a:off x="3969668" y="4991102"/>
            <a:ext cx="193431" cy="178777"/>
          </a:xfrm>
          <a:prstGeom prst="ellipse">
            <a:avLst/>
          </a:prstGeom>
          <a:solidFill>
            <a:schemeClr val="accent2">
              <a:lumMod val="50000"/>
            </a:schemeClr>
          </a:solidFill>
          <a:ln w="9525">
            <a:solidFill>
              <a:srgbClr val="C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678960" name="Oval 48"/>
          <p:cNvSpPr>
            <a:spLocks noChangeArrowheads="1"/>
          </p:cNvSpPr>
          <p:nvPr/>
        </p:nvSpPr>
        <p:spPr bwMode="auto">
          <a:xfrm>
            <a:off x="3459714" y="5193326"/>
            <a:ext cx="193431" cy="178777"/>
          </a:xfrm>
          <a:prstGeom prst="ellipse">
            <a:avLst/>
          </a:prstGeom>
          <a:solidFill>
            <a:schemeClr val="accent2">
              <a:lumMod val="50000"/>
            </a:schemeClr>
          </a:solidFill>
          <a:ln w="9525">
            <a:solidFill>
              <a:srgbClr val="C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678961" name="Oval 49"/>
          <p:cNvSpPr>
            <a:spLocks noChangeArrowheads="1"/>
          </p:cNvSpPr>
          <p:nvPr/>
        </p:nvSpPr>
        <p:spPr bwMode="auto">
          <a:xfrm>
            <a:off x="2435410" y="4127991"/>
            <a:ext cx="193431" cy="178777"/>
          </a:xfrm>
          <a:prstGeom prst="ellipse">
            <a:avLst/>
          </a:prstGeom>
          <a:solidFill>
            <a:schemeClr val="accent2">
              <a:lumMod val="50000"/>
            </a:schemeClr>
          </a:solidFill>
          <a:ln w="9525">
            <a:solidFill>
              <a:srgbClr val="C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678962" name="Oval 50"/>
          <p:cNvSpPr>
            <a:spLocks noChangeArrowheads="1"/>
          </p:cNvSpPr>
          <p:nvPr/>
        </p:nvSpPr>
        <p:spPr bwMode="auto">
          <a:xfrm>
            <a:off x="4245160" y="4806464"/>
            <a:ext cx="193431" cy="178777"/>
          </a:xfrm>
          <a:prstGeom prst="ellipse">
            <a:avLst/>
          </a:prstGeom>
          <a:solidFill>
            <a:schemeClr val="accent2">
              <a:lumMod val="50000"/>
            </a:schemeClr>
          </a:solidFill>
          <a:ln w="9525">
            <a:solidFill>
              <a:srgbClr val="C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678963" name="Oval 51"/>
          <p:cNvSpPr>
            <a:spLocks noChangeArrowheads="1"/>
          </p:cNvSpPr>
          <p:nvPr/>
        </p:nvSpPr>
        <p:spPr bwMode="auto">
          <a:xfrm>
            <a:off x="4322825" y="4407879"/>
            <a:ext cx="193431" cy="178777"/>
          </a:xfrm>
          <a:prstGeom prst="ellipse">
            <a:avLst/>
          </a:prstGeom>
          <a:solidFill>
            <a:schemeClr val="accent2">
              <a:lumMod val="50000"/>
            </a:schemeClr>
          </a:solidFill>
          <a:ln w="9525">
            <a:solidFill>
              <a:srgbClr val="C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678964" name="Oval 52"/>
          <p:cNvSpPr>
            <a:spLocks noChangeArrowheads="1"/>
          </p:cNvSpPr>
          <p:nvPr/>
        </p:nvSpPr>
        <p:spPr bwMode="auto">
          <a:xfrm>
            <a:off x="4397560" y="4947141"/>
            <a:ext cx="193431" cy="178777"/>
          </a:xfrm>
          <a:prstGeom prst="ellipse">
            <a:avLst/>
          </a:prstGeom>
          <a:solidFill>
            <a:schemeClr val="accent2">
              <a:lumMod val="50000"/>
            </a:schemeClr>
          </a:solidFill>
          <a:ln w="9525">
            <a:solidFill>
              <a:srgbClr val="C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678965" name="Oval 53"/>
          <p:cNvSpPr>
            <a:spLocks noChangeArrowheads="1"/>
          </p:cNvSpPr>
          <p:nvPr/>
        </p:nvSpPr>
        <p:spPr bwMode="auto">
          <a:xfrm>
            <a:off x="4475225" y="4548556"/>
            <a:ext cx="193431" cy="178777"/>
          </a:xfrm>
          <a:prstGeom prst="ellipse">
            <a:avLst/>
          </a:prstGeom>
          <a:solidFill>
            <a:schemeClr val="accent2">
              <a:lumMod val="50000"/>
            </a:schemeClr>
          </a:solidFill>
          <a:ln w="9525">
            <a:solidFill>
              <a:srgbClr val="C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678966" name="Oval 54"/>
          <p:cNvSpPr>
            <a:spLocks noChangeArrowheads="1"/>
          </p:cNvSpPr>
          <p:nvPr/>
        </p:nvSpPr>
        <p:spPr bwMode="auto">
          <a:xfrm>
            <a:off x="3198053" y="3836562"/>
            <a:ext cx="193431" cy="178777"/>
          </a:xfrm>
          <a:prstGeom prst="ellipse">
            <a:avLst/>
          </a:prstGeom>
          <a:solidFill>
            <a:schemeClr val="accent2">
              <a:lumMod val="50000"/>
            </a:schemeClr>
          </a:solidFill>
          <a:ln w="9525">
            <a:solidFill>
              <a:srgbClr val="C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678967" name="Oval 55"/>
          <p:cNvSpPr>
            <a:spLocks noChangeArrowheads="1"/>
          </p:cNvSpPr>
          <p:nvPr/>
        </p:nvSpPr>
        <p:spPr bwMode="auto">
          <a:xfrm>
            <a:off x="3575479" y="4295045"/>
            <a:ext cx="193431" cy="178777"/>
          </a:xfrm>
          <a:prstGeom prst="ellipse">
            <a:avLst/>
          </a:prstGeom>
          <a:solidFill>
            <a:schemeClr val="accent2">
              <a:lumMod val="50000"/>
            </a:schemeClr>
          </a:solidFill>
          <a:ln w="9525">
            <a:solidFill>
              <a:srgbClr val="C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678968" name="Oval 56"/>
          <p:cNvSpPr>
            <a:spLocks noChangeArrowheads="1"/>
          </p:cNvSpPr>
          <p:nvPr/>
        </p:nvSpPr>
        <p:spPr bwMode="auto">
          <a:xfrm>
            <a:off x="4057589" y="4246687"/>
            <a:ext cx="194896" cy="178777"/>
          </a:xfrm>
          <a:prstGeom prst="ellipse">
            <a:avLst/>
          </a:prstGeom>
          <a:solidFill>
            <a:schemeClr val="accent2">
              <a:lumMod val="50000"/>
            </a:schemeClr>
          </a:solidFill>
          <a:ln w="9525">
            <a:solidFill>
              <a:srgbClr val="C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678969" name="Oval 57"/>
          <p:cNvSpPr>
            <a:spLocks noChangeArrowheads="1"/>
          </p:cNvSpPr>
          <p:nvPr/>
        </p:nvSpPr>
        <p:spPr bwMode="auto">
          <a:xfrm>
            <a:off x="2621514" y="5140572"/>
            <a:ext cx="193431" cy="178777"/>
          </a:xfrm>
          <a:prstGeom prst="ellipse">
            <a:avLst/>
          </a:prstGeom>
          <a:solidFill>
            <a:schemeClr val="accent2">
              <a:lumMod val="50000"/>
            </a:schemeClr>
          </a:solidFill>
          <a:ln w="9525">
            <a:solidFill>
              <a:srgbClr val="C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678970" name="Oval 58"/>
          <p:cNvSpPr>
            <a:spLocks noChangeArrowheads="1"/>
          </p:cNvSpPr>
          <p:nvPr/>
        </p:nvSpPr>
        <p:spPr bwMode="auto">
          <a:xfrm>
            <a:off x="4057589" y="4585191"/>
            <a:ext cx="194896" cy="178777"/>
          </a:xfrm>
          <a:prstGeom prst="ellipse">
            <a:avLst/>
          </a:prstGeom>
          <a:solidFill>
            <a:schemeClr val="accent2">
              <a:lumMod val="50000"/>
            </a:schemeClr>
          </a:solidFill>
          <a:ln w="9525">
            <a:solidFill>
              <a:srgbClr val="C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678971" name="Oval 59"/>
          <p:cNvSpPr>
            <a:spLocks noChangeArrowheads="1"/>
          </p:cNvSpPr>
          <p:nvPr/>
        </p:nvSpPr>
        <p:spPr bwMode="auto">
          <a:xfrm>
            <a:off x="2025102" y="4467961"/>
            <a:ext cx="193431" cy="178777"/>
          </a:xfrm>
          <a:prstGeom prst="ellipse">
            <a:avLst/>
          </a:prstGeom>
          <a:solidFill>
            <a:schemeClr val="accent2">
              <a:lumMod val="50000"/>
            </a:schemeClr>
          </a:solidFill>
          <a:ln w="9525">
            <a:solidFill>
              <a:srgbClr val="C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678972" name="Oval 60"/>
          <p:cNvSpPr>
            <a:spLocks noChangeArrowheads="1"/>
          </p:cNvSpPr>
          <p:nvPr/>
        </p:nvSpPr>
        <p:spPr bwMode="auto">
          <a:xfrm>
            <a:off x="2294733" y="5320814"/>
            <a:ext cx="193431" cy="178777"/>
          </a:xfrm>
          <a:prstGeom prst="ellipse">
            <a:avLst/>
          </a:prstGeom>
          <a:solidFill>
            <a:schemeClr val="accent2">
              <a:lumMod val="50000"/>
            </a:schemeClr>
          </a:solidFill>
          <a:ln w="9525">
            <a:solidFill>
              <a:srgbClr val="C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678973" name="Oval 61"/>
          <p:cNvSpPr>
            <a:spLocks noChangeArrowheads="1"/>
          </p:cNvSpPr>
          <p:nvPr/>
        </p:nvSpPr>
        <p:spPr bwMode="auto">
          <a:xfrm>
            <a:off x="2202414" y="5769222"/>
            <a:ext cx="193431" cy="178777"/>
          </a:xfrm>
          <a:prstGeom prst="ellipse">
            <a:avLst/>
          </a:prstGeom>
          <a:solidFill>
            <a:schemeClr val="accent2">
              <a:lumMod val="50000"/>
            </a:schemeClr>
          </a:solidFill>
          <a:ln w="9525">
            <a:solidFill>
              <a:srgbClr val="C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678974" name="Oval 62"/>
          <p:cNvSpPr>
            <a:spLocks noChangeArrowheads="1"/>
          </p:cNvSpPr>
          <p:nvPr/>
        </p:nvSpPr>
        <p:spPr bwMode="auto">
          <a:xfrm>
            <a:off x="2634702" y="5682764"/>
            <a:ext cx="193431" cy="178777"/>
          </a:xfrm>
          <a:prstGeom prst="ellipse">
            <a:avLst/>
          </a:prstGeom>
          <a:solidFill>
            <a:schemeClr val="accent2">
              <a:lumMod val="50000"/>
            </a:schemeClr>
          </a:solidFill>
          <a:ln w="9525">
            <a:solidFill>
              <a:srgbClr val="C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678975" name="Oval 63"/>
          <p:cNvSpPr>
            <a:spLocks noChangeArrowheads="1"/>
          </p:cNvSpPr>
          <p:nvPr/>
        </p:nvSpPr>
        <p:spPr bwMode="auto">
          <a:xfrm>
            <a:off x="2542383" y="5923087"/>
            <a:ext cx="193431" cy="178777"/>
          </a:xfrm>
          <a:prstGeom prst="ellipse">
            <a:avLst/>
          </a:prstGeom>
          <a:solidFill>
            <a:schemeClr val="accent2">
              <a:lumMod val="50000"/>
            </a:schemeClr>
          </a:solidFill>
          <a:ln w="9525">
            <a:solidFill>
              <a:srgbClr val="C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678976" name="Oval 64"/>
          <p:cNvSpPr>
            <a:spLocks noChangeArrowheads="1"/>
          </p:cNvSpPr>
          <p:nvPr/>
        </p:nvSpPr>
        <p:spPr bwMode="auto">
          <a:xfrm>
            <a:off x="3113883" y="4979379"/>
            <a:ext cx="193431" cy="178777"/>
          </a:xfrm>
          <a:prstGeom prst="ellipse">
            <a:avLst/>
          </a:prstGeom>
          <a:solidFill>
            <a:schemeClr val="accent2">
              <a:lumMod val="50000"/>
            </a:schemeClr>
          </a:solidFill>
          <a:ln w="9525">
            <a:solidFill>
              <a:srgbClr val="C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678977" name="Oval 65"/>
          <p:cNvSpPr>
            <a:spLocks noChangeArrowheads="1"/>
          </p:cNvSpPr>
          <p:nvPr/>
        </p:nvSpPr>
        <p:spPr bwMode="auto">
          <a:xfrm>
            <a:off x="2957087" y="5183068"/>
            <a:ext cx="193431" cy="178777"/>
          </a:xfrm>
          <a:prstGeom prst="ellipse">
            <a:avLst/>
          </a:prstGeom>
          <a:solidFill>
            <a:schemeClr val="accent2">
              <a:lumMod val="50000"/>
            </a:schemeClr>
          </a:solidFill>
          <a:ln w="9525">
            <a:solidFill>
              <a:srgbClr val="C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678978" name="Oval 66"/>
          <p:cNvSpPr>
            <a:spLocks noChangeArrowheads="1"/>
          </p:cNvSpPr>
          <p:nvPr/>
        </p:nvSpPr>
        <p:spPr bwMode="auto">
          <a:xfrm>
            <a:off x="2877956" y="4797672"/>
            <a:ext cx="194897" cy="178777"/>
          </a:xfrm>
          <a:prstGeom prst="ellipse">
            <a:avLst/>
          </a:prstGeom>
          <a:solidFill>
            <a:schemeClr val="accent2">
              <a:lumMod val="50000"/>
            </a:schemeClr>
          </a:solidFill>
          <a:ln w="9525">
            <a:solidFill>
              <a:srgbClr val="C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678979" name="Oval 67"/>
          <p:cNvSpPr>
            <a:spLocks noChangeArrowheads="1"/>
          </p:cNvSpPr>
          <p:nvPr/>
        </p:nvSpPr>
        <p:spPr bwMode="auto">
          <a:xfrm>
            <a:off x="2447133" y="5461491"/>
            <a:ext cx="193431" cy="178777"/>
          </a:xfrm>
          <a:prstGeom prst="ellipse">
            <a:avLst/>
          </a:prstGeom>
          <a:solidFill>
            <a:schemeClr val="accent2">
              <a:lumMod val="50000"/>
            </a:schemeClr>
          </a:solidFill>
          <a:ln w="9525">
            <a:solidFill>
              <a:srgbClr val="C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678980" name="Oval 68"/>
          <p:cNvSpPr>
            <a:spLocks noChangeArrowheads="1"/>
          </p:cNvSpPr>
          <p:nvPr/>
        </p:nvSpPr>
        <p:spPr bwMode="auto">
          <a:xfrm>
            <a:off x="3272145" y="4117733"/>
            <a:ext cx="193431" cy="178777"/>
          </a:xfrm>
          <a:prstGeom prst="ellipse">
            <a:avLst/>
          </a:prstGeom>
          <a:solidFill>
            <a:schemeClr val="accent2">
              <a:lumMod val="50000"/>
            </a:schemeClr>
          </a:solidFill>
          <a:ln w="9525">
            <a:solidFill>
              <a:srgbClr val="C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678981" name="Oval 69"/>
          <p:cNvSpPr>
            <a:spLocks noChangeArrowheads="1"/>
          </p:cNvSpPr>
          <p:nvPr/>
        </p:nvSpPr>
        <p:spPr bwMode="auto">
          <a:xfrm>
            <a:off x="2998117" y="3826122"/>
            <a:ext cx="193431" cy="178777"/>
          </a:xfrm>
          <a:prstGeom prst="ellipse">
            <a:avLst/>
          </a:prstGeom>
          <a:solidFill>
            <a:schemeClr val="accent2">
              <a:lumMod val="50000"/>
            </a:schemeClr>
          </a:solidFill>
          <a:ln w="9525">
            <a:solidFill>
              <a:srgbClr val="C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678982" name="Oval 70"/>
          <p:cNvSpPr>
            <a:spLocks noChangeArrowheads="1"/>
          </p:cNvSpPr>
          <p:nvPr/>
        </p:nvSpPr>
        <p:spPr bwMode="auto">
          <a:xfrm>
            <a:off x="3689779" y="6046179"/>
            <a:ext cx="193431" cy="178777"/>
          </a:xfrm>
          <a:prstGeom prst="ellipse">
            <a:avLst/>
          </a:prstGeom>
          <a:solidFill>
            <a:schemeClr val="accent2">
              <a:lumMod val="50000"/>
            </a:schemeClr>
          </a:solidFill>
          <a:ln w="9525">
            <a:solidFill>
              <a:srgbClr val="C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l" eaLnBrk="1" hangingPunct="1"/>
            <a:endParaRPr lang="de-DE" sz="1846" b="1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678983" name="Text Box 71"/>
          <p:cNvSpPr txBox="1">
            <a:spLocks noChangeArrowheads="1"/>
          </p:cNvSpPr>
          <p:nvPr/>
        </p:nvSpPr>
        <p:spPr bwMode="auto">
          <a:xfrm>
            <a:off x="4032677" y="2834663"/>
            <a:ext cx="3808645" cy="646331"/>
          </a:xfrm>
          <a:prstGeom prst="rect">
            <a:avLst/>
          </a:prstGeom>
          <a:solidFill>
            <a:srgbClr val="FFFFCC"/>
          </a:solidFill>
          <a:ln w="9525">
            <a:solidFill>
              <a:srgbClr val="C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1" hangingPunct="1"/>
            <a:r>
              <a:rPr lang="de-DE" dirty="0" smtClean="0">
                <a:solidFill>
                  <a:srgbClr val="3333CC"/>
                </a:solidFill>
                <a:latin typeface="Verdana" pitchFamily="34" charset="0"/>
              </a:rPr>
              <a:t>Real beam: many </a:t>
            </a:r>
            <a:r>
              <a:rPr lang="de-DE" dirty="0">
                <a:solidFill>
                  <a:srgbClr val="3333CC"/>
                </a:solidFill>
                <a:latin typeface="Verdana" pitchFamily="34" charset="0"/>
              </a:rPr>
              <a:t>particles, </a:t>
            </a:r>
            <a:r>
              <a:rPr lang="de-DE" dirty="0" smtClean="0">
                <a:solidFill>
                  <a:srgbClr val="3333CC"/>
                </a:solidFill>
                <a:latin typeface="Verdana" pitchFamily="34" charset="0"/>
              </a:rPr>
              <a:t>different amplitudes</a:t>
            </a:r>
            <a:endParaRPr lang="de-DE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Phase Space of an ensemble of particles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5211322" y="5133640"/>
            <a:ext cx="33855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lang="en-GB" dirty="0"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618964" y="711843"/>
            <a:ext cx="38985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X’</a:t>
            </a:r>
            <a:endParaRPr lang="en-GB" dirty="0"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3357888" y="3223583"/>
            <a:ext cx="38985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X’</a:t>
            </a:r>
            <a:endParaRPr lang="en-GB" dirty="0"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166587" y="2565626"/>
            <a:ext cx="33855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lang="en-GB" dirty="0"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7388" y="5654698"/>
            <a:ext cx="3584286" cy="686248"/>
          </a:xfrm>
          <a:prstGeom prst="rect">
            <a:avLst/>
          </a:prstGeom>
          <a:ln>
            <a:solidFill>
              <a:srgbClr val="000066"/>
            </a:solidFill>
          </a:ln>
        </p:spPr>
      </p:pic>
      <p:sp>
        <p:nvSpPr>
          <p:cNvPr id="3" name="Rectangle 2"/>
          <p:cNvSpPr/>
          <p:nvPr/>
        </p:nvSpPr>
        <p:spPr>
          <a:xfrm>
            <a:off x="6485729" y="4055985"/>
            <a:ext cx="2466303" cy="156966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lang="en-GB" sz="1600" dirty="0">
                <a:solidFill>
                  <a:srgbClr val="000066"/>
                </a:solidFill>
                <a:latin typeface="+mn-lt"/>
              </a:rPr>
              <a:t>This conservation </a:t>
            </a:r>
            <a:r>
              <a:rPr lang="en-GB" sz="1600" dirty="0" smtClean="0">
                <a:solidFill>
                  <a:srgbClr val="000066"/>
                </a:solidFill>
                <a:latin typeface="+mn-lt"/>
              </a:rPr>
              <a:t>law: phase </a:t>
            </a:r>
            <a:r>
              <a:rPr lang="en-GB" sz="1600" dirty="0">
                <a:solidFill>
                  <a:srgbClr val="000066"/>
                </a:solidFill>
                <a:latin typeface="+mn-lt"/>
              </a:rPr>
              <a:t>space volume occupied by a collection of systems evolving according to Hamilton's equations of motion </a:t>
            </a:r>
            <a:r>
              <a:rPr lang="en-GB" sz="1600" dirty="0" smtClean="0">
                <a:solidFill>
                  <a:srgbClr val="000066"/>
                </a:solidFill>
                <a:latin typeface="+mn-lt"/>
              </a:rPr>
              <a:t>is preserved </a:t>
            </a:r>
            <a:r>
              <a:rPr lang="en-GB" sz="1600" dirty="0">
                <a:solidFill>
                  <a:srgbClr val="000066"/>
                </a:solidFill>
                <a:latin typeface="+mn-lt"/>
              </a:rPr>
              <a:t>in time</a:t>
            </a:r>
          </a:p>
        </p:txBody>
      </p:sp>
    </p:spTree>
    <p:extLst>
      <p:ext uri="{BB962C8B-B14F-4D97-AF65-F5344CB8AC3E}">
        <p14:creationId xmlns:p14="http://schemas.microsoft.com/office/powerpoint/2010/main" val="247117820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5475" name="Picture 3" descr="strahlenvelopp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2647" y="931832"/>
            <a:ext cx="6182217" cy="3485086"/>
          </a:xfrm>
          <a:prstGeom prst="rect">
            <a:avLst/>
          </a:prstGeom>
          <a:noFill/>
          <a:ln>
            <a:solidFill>
              <a:srgbClr val="8E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45476" name="Text Box 4"/>
          <p:cNvSpPr txBox="1">
            <a:spLocks noChangeArrowheads="1"/>
          </p:cNvSpPr>
          <p:nvPr/>
        </p:nvSpPr>
        <p:spPr bwMode="auto">
          <a:xfrm>
            <a:off x="8098465" y="4008199"/>
            <a:ext cx="896399" cy="348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en-US" sz="1662" dirty="0" err="1">
                <a:solidFill>
                  <a:schemeClr val="accent1">
                    <a:lumMod val="50000"/>
                  </a:schemeClr>
                </a:solidFill>
              </a:rPr>
              <a:t>K.Wille</a:t>
            </a:r>
            <a:endParaRPr lang="en-US" sz="1662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45478" name="Text Box 6"/>
          <p:cNvSpPr txBox="1">
            <a:spLocks noChangeArrowheads="1"/>
          </p:cNvSpPr>
          <p:nvPr/>
        </p:nvSpPr>
        <p:spPr bwMode="auto">
          <a:xfrm>
            <a:off x="46297" y="2046487"/>
            <a:ext cx="2708475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spcAft>
                <a:spcPct val="20000"/>
              </a:spcAft>
            </a:pPr>
            <a:r>
              <a:rPr lang="fr-CH" sz="2000" dirty="0">
                <a:solidFill>
                  <a:schemeClr val="accent1">
                    <a:lumMod val="50000"/>
                  </a:schemeClr>
                </a:solidFill>
                <a:latin typeface="Arial" charset="0"/>
              </a:rPr>
              <a:t>Beam size at </a:t>
            </a:r>
            <a:r>
              <a:rPr lang="fr-CH" sz="2000" dirty="0" smtClean="0">
                <a:solidFill>
                  <a:schemeClr val="accent1">
                    <a:lumMod val="50000"/>
                  </a:schemeClr>
                </a:solidFill>
                <a:latin typeface="Arial" charset="0"/>
              </a:rPr>
              <a:t>longitudinal position </a:t>
            </a:r>
            <a:r>
              <a:rPr lang="fr-CH" sz="2000" dirty="0">
                <a:solidFill>
                  <a:schemeClr val="accent1">
                    <a:lumMod val="50000"/>
                  </a:schemeClr>
                </a:solidFill>
                <a:latin typeface="Arial" charset="0"/>
              </a:rPr>
              <a:t>s</a:t>
            </a:r>
            <a:endParaRPr lang="en-GB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45479" name="Text Box 7"/>
              <p:cNvSpPr txBox="1">
                <a:spLocks noChangeArrowheads="1"/>
              </p:cNvSpPr>
              <p:nvPr/>
            </p:nvSpPr>
            <p:spPr bwMode="auto">
              <a:xfrm>
                <a:off x="486818" y="5392635"/>
                <a:ext cx="7715702" cy="1104726"/>
              </a:xfrm>
              <a:prstGeom prst="rect">
                <a:avLst/>
              </a:prstGeom>
              <a:noFill/>
              <a:ln w="9525">
                <a:solidFill>
                  <a:srgbClr val="FF33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l">
                  <a:lnSpc>
                    <a:spcPct val="90000"/>
                  </a:lnSpc>
                  <a:spcBef>
                    <a:spcPct val="20000"/>
                  </a:spcBef>
                  <a:spcAft>
                    <a:spcPct val="20000"/>
                  </a:spcAft>
                </a:pPr>
                <a:r>
                  <a:rPr lang="de-DE" sz="2000" dirty="0" smtClean="0">
                    <a:solidFill>
                      <a:schemeClr val="accent1">
                        <a:lumMod val="50000"/>
                      </a:schemeClr>
                    </a:solidFill>
                    <a:latin typeface="Arial" charset="0"/>
                  </a:rPr>
                  <a:t>The emittances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𝜖</m:t>
                    </m:r>
                  </m:oMath>
                </a14:m>
                <a:r>
                  <a:rPr lang="de-DE" sz="2400" baseline="-25000" dirty="0" smtClean="0">
                    <a:solidFill>
                      <a:srgbClr val="C00000"/>
                    </a:solidFill>
                    <a:latin typeface="Arial" charset="0"/>
                    <a:sym typeface="Symbol" pitchFamily="18" charset="2"/>
                  </a:rPr>
                  <a:t>x </a:t>
                </a:r>
                <a:r>
                  <a:rPr lang="de-DE" sz="2000" dirty="0">
                    <a:solidFill>
                      <a:schemeClr val="accent1">
                        <a:lumMod val="50000"/>
                      </a:schemeClr>
                    </a:solidFill>
                    <a:latin typeface="Arial" charset="0"/>
                    <a:sym typeface="Symbol" pitchFamily="18" charset="2"/>
                  </a:rPr>
                  <a:t>a</a:t>
                </a:r>
                <a:r>
                  <a:rPr lang="de-DE" sz="2000" dirty="0">
                    <a:solidFill>
                      <a:schemeClr val="accent1">
                        <a:lumMod val="50000"/>
                      </a:schemeClr>
                    </a:solidFill>
                    <a:latin typeface="Arial" charset="0"/>
                  </a:rPr>
                  <a:t>nd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𝜖</m:t>
                    </m:r>
                  </m:oMath>
                </a14:m>
                <a:r>
                  <a:rPr lang="de-DE" sz="2400" baseline="-25000" dirty="0">
                    <a:solidFill>
                      <a:srgbClr val="C00000"/>
                    </a:solidFill>
                    <a:latin typeface="Arial" charset="0"/>
                    <a:sym typeface="Symbol" pitchFamily="18" charset="2"/>
                  </a:rPr>
                  <a:t>z </a:t>
                </a:r>
                <a:r>
                  <a:rPr lang="de-DE" sz="2000" dirty="0">
                    <a:solidFill>
                      <a:schemeClr val="accent1">
                        <a:lumMod val="50000"/>
                      </a:schemeClr>
                    </a:solidFill>
                    <a:latin typeface="Arial" charset="0"/>
                  </a:rPr>
                  <a:t>are statistical </a:t>
                </a:r>
                <a:r>
                  <a:rPr lang="de-DE" sz="2000" dirty="0" smtClean="0">
                    <a:solidFill>
                      <a:schemeClr val="accent1">
                        <a:lumMod val="50000"/>
                      </a:schemeClr>
                    </a:solidFill>
                    <a:latin typeface="Arial" charset="0"/>
                  </a:rPr>
                  <a:t>values.</a:t>
                </a:r>
              </a:p>
              <a:p>
                <a:pPr algn="l">
                  <a:lnSpc>
                    <a:spcPct val="90000"/>
                  </a:lnSpc>
                  <a:spcBef>
                    <a:spcPct val="20000"/>
                  </a:spcBef>
                  <a:spcAft>
                    <a:spcPct val="20000"/>
                  </a:spcAft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de-DE" sz="2000" dirty="0">
                        <a:solidFill>
                          <a:srgbClr val="339966">
                            <a:lumMod val="50000"/>
                          </a:srgbClr>
                        </a:solidFill>
                        <a:latin typeface="Arial" charset="0"/>
                      </a:rPr>
                      <m:t>The</m:t>
                    </m:r>
                    <m:r>
                      <m:rPr>
                        <m:nor/>
                      </m:rPr>
                      <a:rPr lang="de-DE" sz="2000" dirty="0">
                        <a:solidFill>
                          <a:srgbClr val="339966">
                            <a:lumMod val="50000"/>
                          </a:srgbClr>
                        </a:solidFill>
                        <a:latin typeface="Arial" charset="0"/>
                      </a:rPr>
                      <m:t> </m:t>
                    </m:r>
                    <m:r>
                      <m:rPr>
                        <m:nor/>
                      </m:rPr>
                      <a:rPr lang="de-DE" sz="2000" dirty="0">
                        <a:solidFill>
                          <a:srgbClr val="339966">
                            <a:lumMod val="50000"/>
                          </a:srgbClr>
                        </a:solidFill>
                        <a:latin typeface="Arial" charset="0"/>
                      </a:rPr>
                      <m:t>emittance</m:t>
                    </m:r>
                    <m:r>
                      <a:rPr lang="en-GB" sz="2000" b="0" i="1" dirty="0" smtClean="0">
                        <a:solidFill>
                          <a:srgbClr val="339966">
                            <a:lumMod val="50000"/>
                          </a:srgbClr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2400" b="0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𝜖</m:t>
                    </m:r>
                  </m:oMath>
                </a14:m>
                <a:r>
                  <a:rPr lang="de-DE" sz="2000" dirty="0" smtClean="0">
                    <a:solidFill>
                      <a:schemeClr val="accent1">
                        <a:lumMod val="50000"/>
                      </a:schemeClr>
                    </a:solidFill>
                    <a:latin typeface="Arial" charset="0"/>
                  </a:rPr>
                  <a:t> decreases proportional to the particle energy during acceleration (adiabatic damping).</a:t>
                </a:r>
                <a:endParaRPr lang="de-DE" sz="2000" dirty="0">
                  <a:solidFill>
                    <a:schemeClr val="accent1">
                      <a:lumMod val="50000"/>
                    </a:schemeClr>
                  </a:solidFill>
                  <a:latin typeface="Arial" charset="0"/>
                </a:endParaRPr>
              </a:p>
            </p:txBody>
          </p:sp>
        </mc:Choice>
        <mc:Fallback>
          <p:sp>
            <p:nvSpPr>
              <p:cNvPr id="745479" name="Text 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6818" y="5392635"/>
                <a:ext cx="7715702" cy="1104726"/>
              </a:xfrm>
              <a:prstGeom prst="rect">
                <a:avLst/>
              </a:prstGeom>
              <a:blipFill rotWithShape="0">
                <a:blip r:embed="rId4"/>
                <a:stretch>
                  <a:fillRect l="-789" t="-1639" b="-8743"/>
                </a:stretch>
              </a:blipFill>
              <a:ln w="9525">
                <a:solidFill>
                  <a:srgbClr val="FF33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dirty="0">
                <a:effectLst>
                  <a:outerShdw blurRad="38100" dist="38100" dir="2700000" algn="tl" rotWithShape="0">
                    <a:srgbClr val="000000"/>
                  </a:outerShdw>
                </a:effectLst>
                <a:latin typeface="Arial" panose="020B0604020202020204" pitchFamily="34" charset="0"/>
              </a:rPr>
              <a:t>Betatron oscillations for many particles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2812647" y="4670112"/>
                <a:ext cx="5389873" cy="447238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2400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𝜎</m:t>
                    </m:r>
                    <m:d>
                      <m:dPr>
                        <m:ctrlPr>
                          <a:rPr lang="en-GB" sz="24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4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d>
                    <m:r>
                      <a:rPr lang="en-GB" sz="2400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GB" sz="24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GB" sz="24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𝜖</m:t>
                        </m:r>
                        <m:r>
                          <a:rPr lang="en-GB" sz="24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×</m:t>
                        </m:r>
                        <m:r>
                          <a:rPr lang="en-GB" sz="24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𝛽</m:t>
                        </m:r>
                        <m:r>
                          <a:rPr lang="en-GB" sz="24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GB" sz="24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GB" sz="24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rad>
                  </m:oMath>
                </a14:m>
                <a:r>
                  <a:rPr lang="en-GB" sz="2400" dirty="0">
                    <a:solidFill>
                      <a:srgbClr val="C00000"/>
                    </a:solidFill>
                  </a:rPr>
                  <a:t> for each plane x and z</a:t>
                </a:r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2647" y="4670112"/>
                <a:ext cx="5389873" cy="447238"/>
              </a:xfrm>
              <a:prstGeom prst="rect">
                <a:avLst/>
              </a:prstGeom>
              <a:blipFill rotWithShape="0">
                <a:blip r:embed="rId5"/>
                <a:stretch>
                  <a:fillRect t="-4000" r="-2706" b="-37333"/>
                </a:stretch>
              </a:blipFill>
              <a:ln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5471081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Light and particle sources</a:t>
            </a:r>
            <a:endParaRPr lang="en-GB" dirty="0"/>
          </a:p>
        </p:txBody>
      </p:sp>
      <p:pic>
        <p:nvPicPr>
          <p:cNvPr id="1449986" name="Picture 2" descr="http://www.dieenergiesparlampe.de/fileadmin/_processed_/csm_Kerzenbild_03_f46fd16d1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7283" y="3919338"/>
            <a:ext cx="2381250" cy="191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49988" name="Picture 4" descr="http://www.discovercircuits.com/dc-mag/Issue_1111/Photos/Red%20Laser%20Bea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600" y="3943944"/>
            <a:ext cx="2507776" cy="1889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49990" name="Picture 6" descr="http://www.intechopen.com/source/html/38340/media/image2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1206" y="955719"/>
            <a:ext cx="6153409" cy="2473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349530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826" name="Rectangle 2"/>
          <p:cNvSpPr>
            <a:spLocks noChangeArrowheads="1"/>
          </p:cNvSpPr>
          <p:nvPr/>
        </p:nvSpPr>
        <p:spPr bwMode="auto">
          <a:xfrm>
            <a:off x="457200" y="777426"/>
            <a:ext cx="8458200" cy="5791200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>
              <a:solidFill>
                <a:srgbClr val="000066"/>
              </a:solidFill>
            </a:endParaRPr>
          </a:p>
        </p:txBody>
      </p:sp>
      <p:graphicFrame>
        <p:nvGraphicFramePr>
          <p:cNvPr id="461828" name="Object 4"/>
          <p:cNvGraphicFramePr>
            <a:graphicFrameLocks/>
          </p:cNvGraphicFramePr>
          <p:nvPr>
            <p:extLst/>
          </p:nvPr>
        </p:nvGraphicFramePr>
        <p:xfrm>
          <a:off x="841375" y="879028"/>
          <a:ext cx="7767638" cy="5611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7013" name="Designer Drawing" r:id="rId3" imgW="8001000" imgH="6051240" progId="Designer.Drawing.7">
                  <p:embed/>
                </p:oleObj>
              </mc:Choice>
              <mc:Fallback>
                <p:oleObj name="Designer Drawing" r:id="rId3" imgW="8001000" imgH="6051240" progId="Designer.Drawing.7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1375" y="879028"/>
                        <a:ext cx="7767638" cy="5611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1829" name="Text Box 5"/>
          <p:cNvSpPr txBox="1">
            <a:spLocks noChangeArrowheads="1"/>
          </p:cNvSpPr>
          <p:nvPr/>
        </p:nvSpPr>
        <p:spPr bwMode="auto">
          <a:xfrm>
            <a:off x="838200" y="2834826"/>
            <a:ext cx="2362200" cy="825500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1" hangingPunct="1"/>
            <a:r>
              <a:rPr lang="fr-CH" sz="1600">
                <a:solidFill>
                  <a:srgbClr val="000066"/>
                </a:solidFill>
                <a:latin typeface="Arial" charset="0"/>
              </a:rPr>
              <a:t>Particle oscillations in quadrupole field (small amplitude)</a:t>
            </a:r>
            <a:endParaRPr lang="en-GB" sz="1600">
              <a:solidFill>
                <a:srgbClr val="000066"/>
              </a:solidFill>
              <a:latin typeface="Arial" charset="0"/>
            </a:endParaRPr>
          </a:p>
        </p:txBody>
      </p:sp>
      <p:sp>
        <p:nvSpPr>
          <p:cNvPr id="461830" name="Text Box 6"/>
          <p:cNvSpPr txBox="1">
            <a:spLocks noChangeArrowheads="1"/>
          </p:cNvSpPr>
          <p:nvPr/>
        </p:nvSpPr>
        <p:spPr bwMode="auto">
          <a:xfrm>
            <a:off x="3429000" y="2758626"/>
            <a:ext cx="2667000" cy="825500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1" hangingPunct="1"/>
            <a:r>
              <a:rPr lang="fr-CH" sz="1600">
                <a:solidFill>
                  <a:srgbClr val="000066"/>
                </a:solidFill>
                <a:latin typeface="Arial" charset="0"/>
              </a:rPr>
              <a:t>Harmonic oscillation            after coordinate transformation</a:t>
            </a:r>
            <a:endParaRPr lang="en-GB" sz="1600">
              <a:solidFill>
                <a:srgbClr val="000066"/>
              </a:solidFill>
              <a:latin typeface="Arial" charset="0"/>
            </a:endParaRPr>
          </a:p>
        </p:txBody>
      </p:sp>
      <p:sp>
        <p:nvSpPr>
          <p:cNvPr id="461831" name="Text Box 7"/>
          <p:cNvSpPr txBox="1">
            <a:spLocks noChangeArrowheads="1"/>
          </p:cNvSpPr>
          <p:nvPr/>
        </p:nvSpPr>
        <p:spPr bwMode="auto">
          <a:xfrm>
            <a:off x="5791200" y="2911028"/>
            <a:ext cx="2667000" cy="581025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1" hangingPunct="1"/>
            <a:r>
              <a:rPr lang="fr-CH" sz="1600">
                <a:solidFill>
                  <a:srgbClr val="000066"/>
                </a:solidFill>
                <a:latin typeface="Arial" charset="0"/>
              </a:rPr>
              <a:t>Circular movement in phase space</a:t>
            </a:r>
            <a:endParaRPr lang="en-GB" sz="1600">
              <a:solidFill>
                <a:srgbClr val="000066"/>
              </a:solidFill>
              <a:latin typeface="Arial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rgbClr val="FFFFFF"/>
                </a:solidFill>
                <a:latin typeface="Calibri" panose="020F0502020204030204" pitchFamily="34" charset="0"/>
              </a:rPr>
              <a:t>Particle stability and magnets 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630426"/>
            <a:ext cx="8458200" cy="2991591"/>
          </a:xfrm>
        </p:spPr>
        <p:txBody>
          <a:bodyPr/>
          <a:lstStyle/>
          <a:p>
            <a:pPr>
              <a:lnSpc>
                <a:spcPts val="1400"/>
              </a:lnSpc>
            </a:pPr>
            <a:endParaRPr lang="en-GB" dirty="0"/>
          </a:p>
          <a:p>
            <a:r>
              <a:rPr lang="en-GB" dirty="0" smtClean="0"/>
              <a:t>All particles in a circular accelerator oscillate around a trajectory in the accelerator: the </a:t>
            </a:r>
            <a:r>
              <a:rPr lang="en-GB" b="1" dirty="0" smtClean="0"/>
              <a:t>closed orbit</a:t>
            </a:r>
          </a:p>
          <a:p>
            <a:r>
              <a:rPr lang="en-GB" dirty="0" smtClean="0"/>
              <a:t>With correct coordinate transformation, these </a:t>
            </a:r>
            <a:r>
              <a:rPr lang="en-GB" b="1" dirty="0" err="1" smtClean="0"/>
              <a:t>betatron</a:t>
            </a:r>
            <a:r>
              <a:rPr lang="en-GB" b="1" dirty="0" smtClean="0"/>
              <a:t> oscillations</a:t>
            </a:r>
            <a:r>
              <a:rPr lang="en-GB" dirty="0" smtClean="0"/>
              <a:t> have sinusoidal shape</a:t>
            </a:r>
          </a:p>
          <a:p>
            <a:r>
              <a:rPr lang="en-GB" dirty="0" smtClean="0"/>
              <a:t>This is exactly true for a system with linear fields (only </a:t>
            </a:r>
            <a:r>
              <a:rPr lang="en-GB" dirty="0" err="1" smtClean="0"/>
              <a:t>quadrupolar</a:t>
            </a:r>
            <a:r>
              <a:rPr lang="en-GB" dirty="0" smtClean="0"/>
              <a:t> fields), and only approximately true for non-linear field</a:t>
            </a:r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752724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Magnets and beam transport</a:t>
            </a:r>
            <a:endParaRPr lang="en-GB" dirty="0"/>
          </a:p>
        </p:txBody>
      </p:sp>
      <p:sp>
        <p:nvSpPr>
          <p:cNvPr id="606211" name="Rectangle 3"/>
          <p:cNvSpPr>
            <a:spLocks noGrp="1" noChangeArrowheads="1"/>
          </p:cNvSpPr>
          <p:nvPr>
            <p:ph idx="1"/>
          </p:nvPr>
        </p:nvSpPr>
        <p:spPr>
          <a:xfrm>
            <a:off x="327970" y="1210539"/>
            <a:ext cx="8534400" cy="4648200"/>
          </a:xfrm>
        </p:spPr>
        <p:txBody>
          <a:bodyPr/>
          <a:lstStyle/>
          <a:p>
            <a:r>
              <a:rPr lang="en-GB" dirty="0" smtClean="0"/>
              <a:t>Dipole magnets</a:t>
            </a:r>
          </a:p>
          <a:p>
            <a:pPr lvl="1"/>
            <a:r>
              <a:rPr lang="en-GB" dirty="0" smtClean="0"/>
              <a:t>To make a circle around LHC</a:t>
            </a:r>
          </a:p>
          <a:p>
            <a:r>
              <a:rPr lang="en-GB" dirty="0" smtClean="0"/>
              <a:t>Quadrupole magnets</a:t>
            </a:r>
          </a:p>
          <a:p>
            <a:pPr lvl="1"/>
            <a:r>
              <a:rPr lang="en-GB" dirty="0" smtClean="0"/>
              <a:t>To keep beam particles together		</a:t>
            </a:r>
          </a:p>
          <a:p>
            <a:pPr lvl="1"/>
            <a:r>
              <a:rPr lang="en-GB" dirty="0" smtClean="0"/>
              <a:t>Particle trajectory stable for particles with nominal momentum </a:t>
            </a:r>
          </a:p>
          <a:p>
            <a:r>
              <a:rPr lang="en-GB" dirty="0" err="1" smtClean="0"/>
              <a:t>Sextupole</a:t>
            </a:r>
            <a:r>
              <a:rPr lang="en-GB" dirty="0" smtClean="0"/>
              <a:t> magnets</a:t>
            </a:r>
          </a:p>
          <a:p>
            <a:pPr lvl="1"/>
            <a:r>
              <a:rPr lang="en-GB" dirty="0" smtClean="0"/>
              <a:t>To correct the trajectories for off momentum particles  </a:t>
            </a:r>
          </a:p>
          <a:p>
            <a:pPr lvl="1"/>
            <a:r>
              <a:rPr lang="en-GB" dirty="0" smtClean="0"/>
              <a:t>Particle trajectories stable for small amplitudes (about 10 mm)</a:t>
            </a:r>
          </a:p>
          <a:p>
            <a:r>
              <a:rPr lang="en-GB" dirty="0" smtClean="0"/>
              <a:t>Multipole-corrector magnets</a:t>
            </a:r>
          </a:p>
          <a:p>
            <a:pPr lvl="1"/>
            <a:r>
              <a:rPr lang="en-GB" dirty="0" err="1" smtClean="0"/>
              <a:t>Sextupole</a:t>
            </a:r>
            <a:r>
              <a:rPr lang="en-GB" dirty="0" smtClean="0"/>
              <a:t> - and </a:t>
            </a:r>
            <a:r>
              <a:rPr lang="en-GB" dirty="0" err="1" smtClean="0"/>
              <a:t>decapole</a:t>
            </a:r>
            <a:r>
              <a:rPr lang="en-GB" dirty="0" smtClean="0"/>
              <a:t> corrector magnets at end of dipoles</a:t>
            </a:r>
          </a:p>
          <a:p>
            <a:r>
              <a:rPr lang="en-GB" dirty="0" smtClean="0"/>
              <a:t>Particle trajectories can become instable after many turns (even after, say, 10</a:t>
            </a:r>
            <a:r>
              <a:rPr lang="en-GB" baseline="30000" dirty="0" smtClean="0"/>
              <a:t>6</a:t>
            </a:r>
            <a:r>
              <a:rPr lang="en-GB" dirty="0" smtClean="0"/>
              <a:t> turns)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696535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Rectangle 3"/>
          <p:cNvSpPr>
            <a:spLocks noChangeArrowheads="1"/>
          </p:cNvSpPr>
          <p:nvPr/>
        </p:nvSpPr>
        <p:spPr bwMode="auto">
          <a:xfrm>
            <a:off x="-11113" y="4366054"/>
            <a:ext cx="9144000" cy="1411287"/>
          </a:xfrm>
          <a:prstGeom prst="rect">
            <a:avLst/>
          </a:prstGeom>
          <a:solidFill>
            <a:schemeClr val="tx1">
              <a:lumMod val="95000"/>
            </a:schemeClr>
          </a:solidFill>
          <a:ln>
            <a:solidFill>
              <a:schemeClr val="tx1">
                <a:lumMod val="85000"/>
              </a:schemeClr>
            </a:solidFill>
          </a:ln>
          <a:effectLst/>
          <a:extLst/>
        </p:spPr>
        <p:txBody>
          <a:bodyPr wrap="none" anchor="ctr"/>
          <a:lstStyle/>
          <a:p>
            <a:endParaRPr lang="de-DE" smtClean="0">
              <a:solidFill>
                <a:srgbClr val="000000"/>
              </a:solidFill>
            </a:endParaRPr>
          </a:p>
        </p:txBody>
      </p:sp>
      <p:sp>
        <p:nvSpPr>
          <p:cNvPr id="649219" name="Rectangle 3"/>
          <p:cNvSpPr>
            <a:spLocks noChangeArrowheads="1"/>
          </p:cNvSpPr>
          <p:nvPr/>
        </p:nvSpPr>
        <p:spPr bwMode="auto">
          <a:xfrm>
            <a:off x="0" y="954090"/>
            <a:ext cx="9144000" cy="1411287"/>
          </a:xfrm>
          <a:prstGeom prst="rect">
            <a:avLst/>
          </a:prstGeom>
          <a:solidFill>
            <a:schemeClr val="tx1">
              <a:lumMod val="95000"/>
            </a:schemeClr>
          </a:solidFill>
          <a:ln>
            <a:solidFill>
              <a:schemeClr val="tx1">
                <a:lumMod val="85000"/>
              </a:schemeClr>
            </a:solidFill>
          </a:ln>
          <a:effectLst/>
          <a:extLst/>
        </p:spPr>
        <p:txBody>
          <a:bodyPr wrap="none" anchor="ctr"/>
          <a:lstStyle/>
          <a:p>
            <a:endParaRPr lang="de-DE" smtClean="0">
              <a:solidFill>
                <a:srgbClr val="000000"/>
              </a:solidFill>
            </a:endParaRPr>
          </a:p>
        </p:txBody>
      </p:sp>
      <p:sp>
        <p:nvSpPr>
          <p:cNvPr id="6492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 (F0D0) </a:t>
            </a:r>
            <a:r>
              <a:rPr lang="de-DE" dirty="0" err="1" smtClean="0"/>
              <a:t>cell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LHC </a:t>
            </a:r>
            <a:r>
              <a:rPr lang="de-DE" dirty="0" err="1" smtClean="0"/>
              <a:t>arcs</a:t>
            </a:r>
            <a:endParaRPr lang="en-GB" dirty="0"/>
          </a:p>
        </p:txBody>
      </p:sp>
      <p:grpSp>
        <p:nvGrpSpPr>
          <p:cNvPr id="649221" name="Group 5"/>
          <p:cNvGrpSpPr>
            <a:grpSpLocks/>
          </p:cNvGrpSpPr>
          <p:nvPr/>
        </p:nvGrpSpPr>
        <p:grpSpPr bwMode="auto">
          <a:xfrm>
            <a:off x="125413" y="3559175"/>
            <a:ext cx="1962150" cy="2755900"/>
            <a:chOff x="79" y="2242"/>
            <a:chExt cx="1236" cy="1736"/>
          </a:xfrm>
        </p:grpSpPr>
        <p:sp>
          <p:nvSpPr>
            <p:cNvPr id="649222" name="Freeform 6" descr="Large grid"/>
            <p:cNvSpPr>
              <a:spLocks/>
            </p:cNvSpPr>
            <p:nvPr/>
          </p:nvSpPr>
          <p:spPr bwMode="auto">
            <a:xfrm>
              <a:off x="79" y="2242"/>
              <a:ext cx="1236" cy="1736"/>
            </a:xfrm>
            <a:custGeom>
              <a:avLst/>
              <a:gdLst>
                <a:gd name="T0" fmla="*/ 415 w 1236"/>
                <a:gd name="T1" fmla="*/ 25 h 1610"/>
                <a:gd name="T2" fmla="*/ 795 w 1236"/>
                <a:gd name="T3" fmla="*/ 22 h 1610"/>
                <a:gd name="T4" fmla="*/ 1150 w 1236"/>
                <a:gd name="T5" fmla="*/ 94 h 1610"/>
                <a:gd name="T6" fmla="*/ 1044 w 1236"/>
                <a:gd name="T7" fmla="*/ 474 h 1610"/>
                <a:gd name="T8" fmla="*/ 911 w 1236"/>
                <a:gd name="T9" fmla="*/ 500 h 1610"/>
                <a:gd name="T10" fmla="*/ 845 w 1236"/>
                <a:gd name="T11" fmla="*/ 572 h 1610"/>
                <a:gd name="T12" fmla="*/ 827 w 1236"/>
                <a:gd name="T13" fmla="*/ 674 h 1610"/>
                <a:gd name="T14" fmla="*/ 827 w 1236"/>
                <a:gd name="T15" fmla="*/ 962 h 1610"/>
                <a:gd name="T16" fmla="*/ 881 w 1236"/>
                <a:gd name="T17" fmla="*/ 998 h 1610"/>
                <a:gd name="T18" fmla="*/ 1013 w 1236"/>
                <a:gd name="T19" fmla="*/ 1004 h 1610"/>
                <a:gd name="T20" fmla="*/ 1133 w 1236"/>
                <a:gd name="T21" fmla="*/ 1118 h 1610"/>
                <a:gd name="T22" fmla="*/ 1085 w 1236"/>
                <a:gd name="T23" fmla="*/ 1610 h 1610"/>
                <a:gd name="T24" fmla="*/ 473 w 1236"/>
                <a:gd name="T25" fmla="*/ 1604 h 1610"/>
                <a:gd name="T26" fmla="*/ 159 w 1236"/>
                <a:gd name="T27" fmla="*/ 1496 h 1610"/>
                <a:gd name="T28" fmla="*/ 59 w 1236"/>
                <a:gd name="T29" fmla="*/ 1166 h 1610"/>
                <a:gd name="T30" fmla="*/ 89 w 1236"/>
                <a:gd name="T31" fmla="*/ 620 h 1610"/>
                <a:gd name="T32" fmla="*/ 83 w 1236"/>
                <a:gd name="T33" fmla="*/ 230 h 1610"/>
                <a:gd name="T34" fmla="*/ 415 w 1236"/>
                <a:gd name="T35" fmla="*/ 25 h 1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36" h="1610">
                  <a:moveTo>
                    <a:pt x="415" y="25"/>
                  </a:moveTo>
                  <a:cubicBezTo>
                    <a:pt x="477" y="0"/>
                    <a:pt x="718" y="17"/>
                    <a:pt x="795" y="22"/>
                  </a:cubicBezTo>
                  <a:cubicBezTo>
                    <a:pt x="926" y="34"/>
                    <a:pt x="1037" y="13"/>
                    <a:pt x="1150" y="94"/>
                  </a:cubicBezTo>
                  <a:cubicBezTo>
                    <a:pt x="1236" y="190"/>
                    <a:pt x="1091" y="410"/>
                    <a:pt x="1044" y="474"/>
                  </a:cubicBezTo>
                  <a:cubicBezTo>
                    <a:pt x="1004" y="542"/>
                    <a:pt x="939" y="492"/>
                    <a:pt x="911" y="500"/>
                  </a:cubicBezTo>
                  <a:cubicBezTo>
                    <a:pt x="878" y="516"/>
                    <a:pt x="857" y="549"/>
                    <a:pt x="845" y="572"/>
                  </a:cubicBezTo>
                  <a:cubicBezTo>
                    <a:pt x="831" y="601"/>
                    <a:pt x="831" y="634"/>
                    <a:pt x="827" y="674"/>
                  </a:cubicBezTo>
                  <a:cubicBezTo>
                    <a:pt x="824" y="739"/>
                    <a:pt x="818" y="908"/>
                    <a:pt x="827" y="962"/>
                  </a:cubicBezTo>
                  <a:cubicBezTo>
                    <a:pt x="829" y="976"/>
                    <a:pt x="868" y="997"/>
                    <a:pt x="881" y="998"/>
                  </a:cubicBezTo>
                  <a:cubicBezTo>
                    <a:pt x="925" y="1002"/>
                    <a:pt x="969" y="1002"/>
                    <a:pt x="1013" y="1004"/>
                  </a:cubicBezTo>
                  <a:cubicBezTo>
                    <a:pt x="1055" y="1024"/>
                    <a:pt x="1112" y="1021"/>
                    <a:pt x="1133" y="1118"/>
                  </a:cubicBezTo>
                  <a:cubicBezTo>
                    <a:pt x="1145" y="1219"/>
                    <a:pt x="1195" y="1529"/>
                    <a:pt x="1085" y="1610"/>
                  </a:cubicBezTo>
                  <a:cubicBezTo>
                    <a:pt x="881" y="1608"/>
                    <a:pt x="677" y="1608"/>
                    <a:pt x="473" y="1604"/>
                  </a:cubicBezTo>
                  <a:cubicBezTo>
                    <a:pt x="323" y="1584"/>
                    <a:pt x="222" y="1547"/>
                    <a:pt x="159" y="1496"/>
                  </a:cubicBezTo>
                  <a:cubicBezTo>
                    <a:pt x="90" y="1423"/>
                    <a:pt x="71" y="1312"/>
                    <a:pt x="59" y="1166"/>
                  </a:cubicBezTo>
                  <a:cubicBezTo>
                    <a:pt x="63" y="986"/>
                    <a:pt x="81" y="746"/>
                    <a:pt x="89" y="620"/>
                  </a:cubicBezTo>
                  <a:cubicBezTo>
                    <a:pt x="97" y="494"/>
                    <a:pt x="0" y="328"/>
                    <a:pt x="83" y="230"/>
                  </a:cubicBezTo>
                  <a:cubicBezTo>
                    <a:pt x="166" y="132"/>
                    <a:pt x="331" y="58"/>
                    <a:pt x="415" y="25"/>
                  </a:cubicBezTo>
                  <a:close/>
                </a:path>
              </a:pathLst>
            </a:custGeom>
            <a:pattFill prst="lgGrid">
              <a:fgClr>
                <a:schemeClr val="accent1"/>
              </a:fgClr>
              <a:bgClr>
                <a:schemeClr val="bg1"/>
              </a:bgClr>
            </a:pattFill>
            <a:ln w="127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 smtClean="0">
                <a:solidFill>
                  <a:srgbClr val="000000"/>
                </a:solidFill>
              </a:endParaRPr>
            </a:p>
          </p:txBody>
        </p:sp>
        <p:sp>
          <p:nvSpPr>
            <p:cNvPr id="649223" name="Rectangle 7"/>
            <p:cNvSpPr>
              <a:spLocks noChangeArrowheads="1"/>
            </p:cNvSpPr>
            <p:nvPr/>
          </p:nvSpPr>
          <p:spPr bwMode="auto">
            <a:xfrm>
              <a:off x="622" y="2313"/>
              <a:ext cx="194" cy="116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GB" sz="1200" b="1">
                  <a:solidFill>
                    <a:srgbClr val="000000"/>
                  </a:solidFill>
                  <a:latin typeface="Arial" charset="0"/>
                </a:rPr>
                <a:t>SSS</a:t>
              </a:r>
              <a:endParaRPr lang="en-GB" sz="1200" b="1">
                <a:solidFill>
                  <a:srgbClr val="333399"/>
                </a:solidFill>
                <a:latin typeface="Arial" charset="0"/>
              </a:endParaRPr>
            </a:p>
          </p:txBody>
        </p:sp>
      </p:grpSp>
      <p:sp>
        <p:nvSpPr>
          <p:cNvPr id="649224" name="Line 8"/>
          <p:cNvSpPr>
            <a:spLocks noChangeShapeType="1"/>
          </p:cNvSpPr>
          <p:nvPr/>
        </p:nvSpPr>
        <p:spPr bwMode="auto">
          <a:xfrm>
            <a:off x="339727" y="5002213"/>
            <a:ext cx="8393113" cy="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 smtClean="0">
              <a:solidFill>
                <a:srgbClr val="000000"/>
              </a:solidFill>
            </a:endParaRPr>
          </a:p>
        </p:txBody>
      </p:sp>
      <p:sp>
        <p:nvSpPr>
          <p:cNvPr id="649225" name="Rectangle 9"/>
          <p:cNvSpPr>
            <a:spLocks noChangeArrowheads="1"/>
          </p:cNvSpPr>
          <p:nvPr/>
        </p:nvSpPr>
        <p:spPr bwMode="auto">
          <a:xfrm>
            <a:off x="424930" y="3989388"/>
            <a:ext cx="764633" cy="369332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GB" sz="1200">
                <a:solidFill>
                  <a:srgbClr val="000000"/>
                </a:solidFill>
                <a:latin typeface="Arial" charset="0"/>
              </a:rPr>
              <a:t>quadrupole</a:t>
            </a:r>
          </a:p>
          <a:p>
            <a:r>
              <a:rPr lang="en-GB" sz="1200">
                <a:solidFill>
                  <a:srgbClr val="000000"/>
                </a:solidFill>
                <a:latin typeface="Arial" charset="0"/>
              </a:rPr>
              <a:t>MQF</a:t>
            </a:r>
            <a:endParaRPr lang="en-GB" sz="120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649226" name="Rectangle 10"/>
          <p:cNvSpPr>
            <a:spLocks noChangeArrowheads="1"/>
          </p:cNvSpPr>
          <p:nvPr/>
        </p:nvSpPr>
        <p:spPr bwMode="auto">
          <a:xfrm>
            <a:off x="1555752" y="4714877"/>
            <a:ext cx="720725" cy="576263"/>
          </a:xfrm>
          <a:prstGeom prst="rect">
            <a:avLst/>
          </a:prstGeom>
          <a:solidFill>
            <a:srgbClr val="0099FF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 smtClean="0">
              <a:solidFill>
                <a:srgbClr val="000000"/>
              </a:solidFill>
            </a:endParaRPr>
          </a:p>
        </p:txBody>
      </p:sp>
      <p:sp>
        <p:nvSpPr>
          <p:cNvPr id="649227" name="Rectangle 11"/>
          <p:cNvSpPr>
            <a:spLocks noChangeArrowheads="1"/>
          </p:cNvSpPr>
          <p:nvPr/>
        </p:nvSpPr>
        <p:spPr bwMode="auto">
          <a:xfrm>
            <a:off x="1474788" y="4859340"/>
            <a:ext cx="80962" cy="287337"/>
          </a:xfrm>
          <a:prstGeom prst="rect">
            <a:avLst/>
          </a:prstGeom>
          <a:solidFill>
            <a:srgbClr val="008000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 smtClean="0">
              <a:solidFill>
                <a:srgbClr val="000000"/>
              </a:solidFill>
            </a:endParaRPr>
          </a:p>
        </p:txBody>
      </p:sp>
      <p:sp>
        <p:nvSpPr>
          <p:cNvPr id="649228" name="Rectangle 12"/>
          <p:cNvSpPr>
            <a:spLocks noChangeArrowheads="1"/>
          </p:cNvSpPr>
          <p:nvPr/>
        </p:nvSpPr>
        <p:spPr bwMode="auto">
          <a:xfrm>
            <a:off x="2824165" y="3846513"/>
            <a:ext cx="865187" cy="553998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200">
                <a:solidFill>
                  <a:srgbClr val="990000"/>
                </a:solidFill>
                <a:latin typeface="Arial" charset="0"/>
              </a:rPr>
              <a:t>sextupole </a:t>
            </a:r>
          </a:p>
          <a:p>
            <a:r>
              <a:rPr lang="en-GB" sz="1200">
                <a:solidFill>
                  <a:srgbClr val="990000"/>
                </a:solidFill>
                <a:latin typeface="Arial" charset="0"/>
              </a:rPr>
              <a:t>corrector</a:t>
            </a:r>
          </a:p>
          <a:p>
            <a:r>
              <a:rPr lang="en-GB" sz="1200">
                <a:solidFill>
                  <a:srgbClr val="990000"/>
                </a:solidFill>
                <a:latin typeface="Arial" charset="0"/>
              </a:rPr>
              <a:t>(MCS)</a:t>
            </a:r>
          </a:p>
        </p:txBody>
      </p:sp>
      <p:sp>
        <p:nvSpPr>
          <p:cNvPr id="649229" name="Rectangle 13"/>
          <p:cNvSpPr>
            <a:spLocks noChangeArrowheads="1"/>
          </p:cNvSpPr>
          <p:nvPr/>
        </p:nvSpPr>
        <p:spPr bwMode="auto">
          <a:xfrm>
            <a:off x="3094040" y="5578475"/>
            <a:ext cx="620363" cy="738664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GB" sz="1200">
                <a:solidFill>
                  <a:srgbClr val="008000"/>
                </a:solidFill>
                <a:latin typeface="Arial" charset="0"/>
              </a:rPr>
              <a:t>decapole</a:t>
            </a:r>
          </a:p>
          <a:p>
            <a:pPr algn="l"/>
            <a:r>
              <a:rPr lang="en-GB" sz="1200">
                <a:solidFill>
                  <a:srgbClr val="008000"/>
                </a:solidFill>
                <a:latin typeface="Arial" charset="0"/>
              </a:rPr>
              <a:t>octupole</a:t>
            </a:r>
          </a:p>
          <a:p>
            <a:pPr algn="l"/>
            <a:r>
              <a:rPr lang="en-GB" sz="1200">
                <a:solidFill>
                  <a:srgbClr val="008000"/>
                </a:solidFill>
                <a:latin typeface="Arial" charset="0"/>
              </a:rPr>
              <a:t>corrector</a:t>
            </a:r>
          </a:p>
          <a:p>
            <a:pPr algn="l"/>
            <a:r>
              <a:rPr lang="en-GB" sz="1200">
                <a:solidFill>
                  <a:srgbClr val="008000"/>
                </a:solidFill>
                <a:latin typeface="Arial" charset="0"/>
              </a:rPr>
              <a:t>(MCDO)</a:t>
            </a:r>
          </a:p>
        </p:txBody>
      </p:sp>
      <p:sp>
        <p:nvSpPr>
          <p:cNvPr id="649230" name="Rectangle 14"/>
          <p:cNvSpPr>
            <a:spLocks noChangeArrowheads="1"/>
          </p:cNvSpPr>
          <p:nvPr/>
        </p:nvSpPr>
        <p:spPr bwMode="auto">
          <a:xfrm>
            <a:off x="771527" y="4714877"/>
            <a:ext cx="593725" cy="576263"/>
          </a:xfrm>
          <a:prstGeom prst="rect">
            <a:avLst/>
          </a:prstGeom>
          <a:solidFill>
            <a:srgbClr val="C0C0C0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 smtClean="0">
              <a:solidFill>
                <a:srgbClr val="000000"/>
              </a:solidFill>
            </a:endParaRPr>
          </a:p>
        </p:txBody>
      </p:sp>
      <p:sp>
        <p:nvSpPr>
          <p:cNvPr id="649231" name="Rectangle 15"/>
          <p:cNvSpPr>
            <a:spLocks noChangeArrowheads="1"/>
          </p:cNvSpPr>
          <p:nvPr/>
        </p:nvSpPr>
        <p:spPr bwMode="auto">
          <a:xfrm>
            <a:off x="1203325" y="4714877"/>
            <a:ext cx="84138" cy="576263"/>
          </a:xfrm>
          <a:prstGeom prst="rect">
            <a:avLst/>
          </a:prstGeom>
          <a:solidFill>
            <a:srgbClr val="990000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 smtClean="0">
              <a:solidFill>
                <a:srgbClr val="000000"/>
              </a:solidFill>
            </a:endParaRPr>
          </a:p>
        </p:txBody>
      </p:sp>
      <p:sp>
        <p:nvSpPr>
          <p:cNvPr id="649232" name="Rectangle 16"/>
          <p:cNvSpPr>
            <a:spLocks noChangeArrowheads="1"/>
          </p:cNvSpPr>
          <p:nvPr/>
        </p:nvSpPr>
        <p:spPr bwMode="auto">
          <a:xfrm>
            <a:off x="1116015" y="5578475"/>
            <a:ext cx="720725" cy="553998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200">
                <a:solidFill>
                  <a:srgbClr val="990000"/>
                </a:solidFill>
                <a:latin typeface="Arial" charset="0"/>
              </a:rPr>
              <a:t>lattice sextupole (MS) </a:t>
            </a:r>
          </a:p>
        </p:txBody>
      </p:sp>
      <p:cxnSp>
        <p:nvCxnSpPr>
          <p:cNvPr id="649233" name="AutoShape 17"/>
          <p:cNvCxnSpPr>
            <a:cxnSpLocks noChangeShapeType="1"/>
            <a:stCxn id="649232" idx="0"/>
            <a:endCxn id="649231" idx="2"/>
          </p:cNvCxnSpPr>
          <p:nvPr/>
        </p:nvCxnSpPr>
        <p:spPr bwMode="auto">
          <a:xfrm flipH="1" flipV="1">
            <a:off x="1245394" y="5291140"/>
            <a:ext cx="230982" cy="287337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49234" name="AutoShape 18"/>
          <p:cNvCxnSpPr>
            <a:cxnSpLocks noChangeShapeType="1"/>
            <a:stCxn id="649228" idx="2"/>
            <a:endCxn id="649246" idx="0"/>
          </p:cNvCxnSpPr>
          <p:nvPr/>
        </p:nvCxnSpPr>
        <p:spPr bwMode="auto">
          <a:xfrm>
            <a:off x="3256759" y="4400513"/>
            <a:ext cx="2381" cy="458827"/>
          </a:xfrm>
          <a:prstGeom prst="straightConnector1">
            <a:avLst/>
          </a:prstGeom>
          <a:noFill/>
          <a:ln w="12700">
            <a:solidFill>
              <a:schemeClr val="bg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49235" name="Rectangle 19"/>
          <p:cNvSpPr>
            <a:spLocks noChangeArrowheads="1"/>
          </p:cNvSpPr>
          <p:nvPr/>
        </p:nvSpPr>
        <p:spPr bwMode="auto">
          <a:xfrm>
            <a:off x="4787902" y="5573713"/>
            <a:ext cx="720725" cy="553998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200">
                <a:solidFill>
                  <a:srgbClr val="990000"/>
                </a:solidFill>
                <a:latin typeface="Arial" charset="0"/>
              </a:rPr>
              <a:t>lattice sextupole</a:t>
            </a:r>
          </a:p>
          <a:p>
            <a:r>
              <a:rPr lang="en-GB" sz="1200">
                <a:solidFill>
                  <a:srgbClr val="990000"/>
                </a:solidFill>
                <a:latin typeface="Arial" charset="0"/>
              </a:rPr>
              <a:t>(MS) </a:t>
            </a:r>
          </a:p>
        </p:txBody>
      </p:sp>
      <p:cxnSp>
        <p:nvCxnSpPr>
          <p:cNvPr id="649236" name="AutoShape 20"/>
          <p:cNvCxnSpPr>
            <a:cxnSpLocks noChangeShapeType="1"/>
            <a:stCxn id="649235" idx="0"/>
            <a:endCxn id="649251" idx="2"/>
          </p:cNvCxnSpPr>
          <p:nvPr/>
        </p:nvCxnSpPr>
        <p:spPr bwMode="auto">
          <a:xfrm flipH="1" flipV="1">
            <a:off x="4772819" y="5291140"/>
            <a:ext cx="375444" cy="282575"/>
          </a:xfrm>
          <a:prstGeom prst="straightConnector1">
            <a:avLst/>
          </a:prstGeom>
          <a:noFill/>
          <a:ln w="1270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49237" name="Rectangle 21"/>
          <p:cNvSpPr>
            <a:spLocks noChangeArrowheads="1"/>
          </p:cNvSpPr>
          <p:nvPr/>
        </p:nvSpPr>
        <p:spPr bwMode="auto">
          <a:xfrm>
            <a:off x="8099427" y="5578475"/>
            <a:ext cx="720725" cy="553998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200">
                <a:solidFill>
                  <a:srgbClr val="990000"/>
                </a:solidFill>
                <a:latin typeface="Arial" charset="0"/>
              </a:rPr>
              <a:t>lattice sextupole</a:t>
            </a:r>
          </a:p>
          <a:p>
            <a:r>
              <a:rPr lang="en-GB" sz="1200">
                <a:solidFill>
                  <a:srgbClr val="990000"/>
                </a:solidFill>
                <a:latin typeface="Arial" charset="0"/>
              </a:rPr>
              <a:t>(MS) </a:t>
            </a:r>
          </a:p>
        </p:txBody>
      </p:sp>
      <p:cxnSp>
        <p:nvCxnSpPr>
          <p:cNvPr id="649238" name="AutoShape 22"/>
          <p:cNvCxnSpPr>
            <a:cxnSpLocks noChangeShapeType="1"/>
            <a:stCxn id="649237" idx="0"/>
            <a:endCxn id="649269" idx="2"/>
          </p:cNvCxnSpPr>
          <p:nvPr/>
        </p:nvCxnSpPr>
        <p:spPr bwMode="auto">
          <a:xfrm flipH="1" flipV="1">
            <a:off x="8301832" y="5291140"/>
            <a:ext cx="157956" cy="287337"/>
          </a:xfrm>
          <a:prstGeom prst="straightConnector1">
            <a:avLst/>
          </a:prstGeom>
          <a:noFill/>
          <a:ln w="1270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49239" name="AutoShape 23"/>
          <p:cNvCxnSpPr>
            <a:cxnSpLocks noChangeShapeType="1"/>
            <a:stCxn id="649229" idx="0"/>
            <a:endCxn id="649249" idx="2"/>
          </p:cNvCxnSpPr>
          <p:nvPr/>
        </p:nvCxnSpPr>
        <p:spPr bwMode="auto">
          <a:xfrm flipH="1" flipV="1">
            <a:off x="3394871" y="5146675"/>
            <a:ext cx="9351" cy="431800"/>
          </a:xfrm>
          <a:prstGeom prst="straightConnector1">
            <a:avLst/>
          </a:prstGeom>
          <a:noFill/>
          <a:ln w="12700">
            <a:solidFill>
              <a:schemeClr val="bg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49240" name="Rectangle 24"/>
          <p:cNvSpPr>
            <a:spLocks noChangeArrowheads="1"/>
          </p:cNvSpPr>
          <p:nvPr/>
        </p:nvSpPr>
        <p:spPr bwMode="auto">
          <a:xfrm>
            <a:off x="1287465" y="4714877"/>
            <a:ext cx="84137" cy="576263"/>
          </a:xfrm>
          <a:prstGeom prst="rect">
            <a:avLst/>
          </a:prstGeom>
          <a:solidFill>
            <a:srgbClr val="000099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 smtClean="0">
              <a:solidFill>
                <a:srgbClr val="000000"/>
              </a:solidFill>
            </a:endParaRPr>
          </a:p>
        </p:txBody>
      </p:sp>
      <p:cxnSp>
        <p:nvCxnSpPr>
          <p:cNvPr id="649241" name="AutoShape 25"/>
          <p:cNvCxnSpPr>
            <a:cxnSpLocks noChangeShapeType="1"/>
            <a:stCxn id="649225" idx="2"/>
            <a:endCxn id="649230" idx="0"/>
          </p:cNvCxnSpPr>
          <p:nvPr/>
        </p:nvCxnSpPr>
        <p:spPr bwMode="auto">
          <a:xfrm>
            <a:off x="807247" y="4358722"/>
            <a:ext cx="261143" cy="356155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49242" name="Rectangle 26"/>
          <p:cNvSpPr>
            <a:spLocks noChangeArrowheads="1"/>
          </p:cNvSpPr>
          <p:nvPr/>
        </p:nvSpPr>
        <p:spPr bwMode="auto">
          <a:xfrm>
            <a:off x="1187450" y="3994150"/>
            <a:ext cx="647700" cy="369332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200">
                <a:solidFill>
                  <a:srgbClr val="000099"/>
                </a:solidFill>
                <a:latin typeface="Arial" charset="0"/>
              </a:rPr>
              <a:t>orbit corrector </a:t>
            </a:r>
          </a:p>
        </p:txBody>
      </p:sp>
      <p:cxnSp>
        <p:nvCxnSpPr>
          <p:cNvPr id="649243" name="AutoShape 27"/>
          <p:cNvCxnSpPr>
            <a:cxnSpLocks noChangeShapeType="1"/>
            <a:stCxn id="649242" idx="2"/>
            <a:endCxn id="649240" idx="0"/>
          </p:cNvCxnSpPr>
          <p:nvPr/>
        </p:nvCxnSpPr>
        <p:spPr bwMode="auto">
          <a:xfrm flipH="1">
            <a:off x="1329532" y="4363484"/>
            <a:ext cx="181768" cy="351393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49244" name="Rectangle 28"/>
          <p:cNvSpPr>
            <a:spLocks noChangeArrowheads="1"/>
          </p:cNvSpPr>
          <p:nvPr/>
        </p:nvSpPr>
        <p:spPr bwMode="auto">
          <a:xfrm>
            <a:off x="3436940" y="4714877"/>
            <a:ext cx="727075" cy="576263"/>
          </a:xfrm>
          <a:prstGeom prst="rect">
            <a:avLst/>
          </a:prstGeom>
          <a:solidFill>
            <a:srgbClr val="0099FF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 smtClean="0">
              <a:solidFill>
                <a:srgbClr val="000000"/>
              </a:solidFill>
            </a:endParaRPr>
          </a:p>
        </p:txBody>
      </p:sp>
      <p:sp>
        <p:nvSpPr>
          <p:cNvPr id="649245" name="Rectangle 29"/>
          <p:cNvSpPr>
            <a:spLocks noChangeArrowheads="1"/>
          </p:cNvSpPr>
          <p:nvPr/>
        </p:nvSpPr>
        <p:spPr bwMode="auto">
          <a:xfrm>
            <a:off x="2492377" y="4714877"/>
            <a:ext cx="727075" cy="576263"/>
          </a:xfrm>
          <a:prstGeom prst="rect">
            <a:avLst/>
          </a:prstGeom>
          <a:solidFill>
            <a:srgbClr val="0099FF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 smtClean="0">
              <a:solidFill>
                <a:srgbClr val="000000"/>
              </a:solidFill>
            </a:endParaRPr>
          </a:p>
        </p:txBody>
      </p:sp>
      <p:sp>
        <p:nvSpPr>
          <p:cNvPr id="649246" name="Rectangle 30"/>
          <p:cNvSpPr>
            <a:spLocks noChangeArrowheads="1"/>
          </p:cNvSpPr>
          <p:nvPr/>
        </p:nvSpPr>
        <p:spPr bwMode="auto">
          <a:xfrm>
            <a:off x="3219452" y="4859338"/>
            <a:ext cx="79375" cy="279400"/>
          </a:xfrm>
          <a:prstGeom prst="rect">
            <a:avLst/>
          </a:prstGeom>
          <a:solidFill>
            <a:srgbClr val="990000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 smtClean="0">
              <a:solidFill>
                <a:srgbClr val="000000"/>
              </a:solidFill>
            </a:endParaRPr>
          </a:p>
        </p:txBody>
      </p:sp>
      <p:sp>
        <p:nvSpPr>
          <p:cNvPr id="649247" name="Rectangle 31"/>
          <p:cNvSpPr>
            <a:spLocks noChangeArrowheads="1"/>
          </p:cNvSpPr>
          <p:nvPr/>
        </p:nvSpPr>
        <p:spPr bwMode="auto">
          <a:xfrm>
            <a:off x="4164015" y="4859338"/>
            <a:ext cx="79375" cy="279400"/>
          </a:xfrm>
          <a:prstGeom prst="rect">
            <a:avLst/>
          </a:prstGeom>
          <a:solidFill>
            <a:srgbClr val="990000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 smtClean="0">
              <a:solidFill>
                <a:srgbClr val="000000"/>
              </a:solidFill>
            </a:endParaRPr>
          </a:p>
        </p:txBody>
      </p:sp>
      <p:sp>
        <p:nvSpPr>
          <p:cNvPr id="649248" name="Rectangle 32"/>
          <p:cNvSpPr>
            <a:spLocks noChangeArrowheads="1"/>
          </p:cNvSpPr>
          <p:nvPr/>
        </p:nvSpPr>
        <p:spPr bwMode="auto">
          <a:xfrm>
            <a:off x="2276477" y="4859338"/>
            <a:ext cx="79375" cy="279400"/>
          </a:xfrm>
          <a:prstGeom prst="rect">
            <a:avLst/>
          </a:prstGeom>
          <a:solidFill>
            <a:srgbClr val="990000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 smtClean="0">
              <a:solidFill>
                <a:srgbClr val="000000"/>
              </a:solidFill>
            </a:endParaRPr>
          </a:p>
        </p:txBody>
      </p:sp>
      <p:sp>
        <p:nvSpPr>
          <p:cNvPr id="649249" name="Rectangle 33"/>
          <p:cNvSpPr>
            <a:spLocks noChangeArrowheads="1"/>
          </p:cNvSpPr>
          <p:nvPr/>
        </p:nvSpPr>
        <p:spPr bwMode="auto">
          <a:xfrm>
            <a:off x="3354388" y="4859340"/>
            <a:ext cx="80962" cy="287337"/>
          </a:xfrm>
          <a:prstGeom prst="rect">
            <a:avLst/>
          </a:prstGeom>
          <a:solidFill>
            <a:srgbClr val="008000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 smtClean="0">
              <a:solidFill>
                <a:srgbClr val="000000"/>
              </a:solidFill>
            </a:endParaRPr>
          </a:p>
        </p:txBody>
      </p:sp>
      <p:sp>
        <p:nvSpPr>
          <p:cNvPr id="649250" name="Rectangle 34"/>
          <p:cNvSpPr>
            <a:spLocks noChangeArrowheads="1"/>
          </p:cNvSpPr>
          <p:nvPr/>
        </p:nvSpPr>
        <p:spPr bwMode="auto">
          <a:xfrm>
            <a:off x="4298952" y="4714877"/>
            <a:ext cx="593725" cy="576263"/>
          </a:xfrm>
          <a:prstGeom prst="rect">
            <a:avLst/>
          </a:prstGeom>
          <a:solidFill>
            <a:srgbClr val="C0C0C0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 smtClean="0">
              <a:solidFill>
                <a:srgbClr val="000000"/>
              </a:solidFill>
            </a:endParaRPr>
          </a:p>
        </p:txBody>
      </p:sp>
      <p:sp>
        <p:nvSpPr>
          <p:cNvPr id="649251" name="Rectangle 35"/>
          <p:cNvSpPr>
            <a:spLocks noChangeArrowheads="1"/>
          </p:cNvSpPr>
          <p:nvPr/>
        </p:nvSpPr>
        <p:spPr bwMode="auto">
          <a:xfrm>
            <a:off x="4730750" y="4714877"/>
            <a:ext cx="84138" cy="576263"/>
          </a:xfrm>
          <a:prstGeom prst="rect">
            <a:avLst/>
          </a:prstGeom>
          <a:solidFill>
            <a:srgbClr val="990000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 smtClean="0">
              <a:solidFill>
                <a:srgbClr val="000000"/>
              </a:solidFill>
            </a:endParaRPr>
          </a:p>
        </p:txBody>
      </p:sp>
      <p:sp>
        <p:nvSpPr>
          <p:cNvPr id="649252" name="Rectangle 36"/>
          <p:cNvSpPr>
            <a:spLocks noChangeArrowheads="1"/>
          </p:cNvSpPr>
          <p:nvPr/>
        </p:nvSpPr>
        <p:spPr bwMode="auto">
          <a:xfrm>
            <a:off x="4814890" y="4714877"/>
            <a:ext cx="84137" cy="576263"/>
          </a:xfrm>
          <a:prstGeom prst="rect">
            <a:avLst/>
          </a:prstGeom>
          <a:solidFill>
            <a:srgbClr val="000099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 smtClean="0">
              <a:solidFill>
                <a:srgbClr val="000000"/>
              </a:solidFill>
            </a:endParaRPr>
          </a:p>
        </p:txBody>
      </p:sp>
      <p:sp>
        <p:nvSpPr>
          <p:cNvPr id="649253" name="Rectangle 37"/>
          <p:cNvSpPr>
            <a:spLocks noChangeArrowheads="1"/>
          </p:cNvSpPr>
          <p:nvPr/>
        </p:nvSpPr>
        <p:spPr bwMode="auto">
          <a:xfrm>
            <a:off x="5068890" y="4714877"/>
            <a:ext cx="720725" cy="576263"/>
          </a:xfrm>
          <a:prstGeom prst="rect">
            <a:avLst/>
          </a:prstGeom>
          <a:solidFill>
            <a:srgbClr val="0099FF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 smtClean="0">
              <a:solidFill>
                <a:srgbClr val="000000"/>
              </a:solidFill>
            </a:endParaRPr>
          </a:p>
        </p:txBody>
      </p:sp>
      <p:sp>
        <p:nvSpPr>
          <p:cNvPr id="649254" name="Rectangle 38"/>
          <p:cNvSpPr>
            <a:spLocks noChangeArrowheads="1"/>
          </p:cNvSpPr>
          <p:nvPr/>
        </p:nvSpPr>
        <p:spPr bwMode="auto">
          <a:xfrm>
            <a:off x="5930902" y="4859340"/>
            <a:ext cx="80963" cy="287337"/>
          </a:xfrm>
          <a:prstGeom prst="rect">
            <a:avLst/>
          </a:prstGeom>
          <a:solidFill>
            <a:srgbClr val="008000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 smtClean="0">
              <a:solidFill>
                <a:srgbClr val="000000"/>
              </a:solidFill>
            </a:endParaRPr>
          </a:p>
        </p:txBody>
      </p:sp>
      <p:sp>
        <p:nvSpPr>
          <p:cNvPr id="649255" name="Rectangle 39"/>
          <p:cNvSpPr>
            <a:spLocks noChangeArrowheads="1"/>
          </p:cNvSpPr>
          <p:nvPr/>
        </p:nvSpPr>
        <p:spPr bwMode="auto">
          <a:xfrm>
            <a:off x="6950077" y="4714877"/>
            <a:ext cx="727075" cy="576263"/>
          </a:xfrm>
          <a:prstGeom prst="rect">
            <a:avLst/>
          </a:prstGeom>
          <a:solidFill>
            <a:srgbClr val="0099FF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 smtClean="0">
              <a:solidFill>
                <a:srgbClr val="000000"/>
              </a:solidFill>
            </a:endParaRPr>
          </a:p>
        </p:txBody>
      </p:sp>
      <p:sp>
        <p:nvSpPr>
          <p:cNvPr id="649256" name="Rectangle 40"/>
          <p:cNvSpPr>
            <a:spLocks noChangeArrowheads="1"/>
          </p:cNvSpPr>
          <p:nvPr/>
        </p:nvSpPr>
        <p:spPr bwMode="auto">
          <a:xfrm>
            <a:off x="6005515" y="4714877"/>
            <a:ext cx="727075" cy="576263"/>
          </a:xfrm>
          <a:prstGeom prst="rect">
            <a:avLst/>
          </a:prstGeom>
          <a:solidFill>
            <a:srgbClr val="0099FF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 smtClean="0">
              <a:solidFill>
                <a:srgbClr val="000000"/>
              </a:solidFill>
            </a:endParaRPr>
          </a:p>
        </p:txBody>
      </p:sp>
      <p:sp>
        <p:nvSpPr>
          <p:cNvPr id="649257" name="Rectangle 41"/>
          <p:cNvSpPr>
            <a:spLocks noChangeArrowheads="1"/>
          </p:cNvSpPr>
          <p:nvPr/>
        </p:nvSpPr>
        <p:spPr bwMode="auto">
          <a:xfrm>
            <a:off x="6732590" y="4859338"/>
            <a:ext cx="79375" cy="279400"/>
          </a:xfrm>
          <a:prstGeom prst="rect">
            <a:avLst/>
          </a:prstGeom>
          <a:solidFill>
            <a:srgbClr val="990000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 smtClean="0">
              <a:solidFill>
                <a:srgbClr val="000000"/>
              </a:solidFill>
            </a:endParaRPr>
          </a:p>
        </p:txBody>
      </p:sp>
      <p:sp>
        <p:nvSpPr>
          <p:cNvPr id="649258" name="Rectangle 42"/>
          <p:cNvSpPr>
            <a:spLocks noChangeArrowheads="1"/>
          </p:cNvSpPr>
          <p:nvPr/>
        </p:nvSpPr>
        <p:spPr bwMode="auto">
          <a:xfrm>
            <a:off x="7677152" y="4859338"/>
            <a:ext cx="79375" cy="279400"/>
          </a:xfrm>
          <a:prstGeom prst="rect">
            <a:avLst/>
          </a:prstGeom>
          <a:solidFill>
            <a:srgbClr val="990000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 smtClean="0">
              <a:solidFill>
                <a:srgbClr val="000000"/>
              </a:solidFill>
            </a:endParaRPr>
          </a:p>
        </p:txBody>
      </p:sp>
      <p:sp>
        <p:nvSpPr>
          <p:cNvPr id="649259" name="Rectangle 43"/>
          <p:cNvSpPr>
            <a:spLocks noChangeArrowheads="1"/>
          </p:cNvSpPr>
          <p:nvPr/>
        </p:nvSpPr>
        <p:spPr bwMode="auto">
          <a:xfrm>
            <a:off x="5789615" y="4859338"/>
            <a:ext cx="79375" cy="279400"/>
          </a:xfrm>
          <a:prstGeom prst="rect">
            <a:avLst/>
          </a:prstGeom>
          <a:solidFill>
            <a:srgbClr val="990000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 smtClean="0">
              <a:solidFill>
                <a:srgbClr val="000000"/>
              </a:solidFill>
            </a:endParaRPr>
          </a:p>
        </p:txBody>
      </p:sp>
      <p:sp>
        <p:nvSpPr>
          <p:cNvPr id="649260" name="Rectangle 44"/>
          <p:cNvSpPr>
            <a:spLocks noChangeArrowheads="1"/>
          </p:cNvSpPr>
          <p:nvPr/>
        </p:nvSpPr>
        <p:spPr bwMode="auto">
          <a:xfrm>
            <a:off x="395290" y="5578475"/>
            <a:ext cx="720725" cy="553998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200">
                <a:solidFill>
                  <a:srgbClr val="990000"/>
                </a:solidFill>
                <a:latin typeface="Arial" charset="0"/>
              </a:rPr>
              <a:t>special corrector (MQS)</a:t>
            </a:r>
          </a:p>
        </p:txBody>
      </p:sp>
      <p:sp>
        <p:nvSpPr>
          <p:cNvPr id="649261" name="Rectangle 45"/>
          <p:cNvSpPr>
            <a:spLocks noChangeArrowheads="1"/>
          </p:cNvSpPr>
          <p:nvPr/>
        </p:nvSpPr>
        <p:spPr bwMode="auto">
          <a:xfrm>
            <a:off x="771525" y="4714877"/>
            <a:ext cx="84138" cy="576263"/>
          </a:xfrm>
          <a:prstGeom prst="rect">
            <a:avLst/>
          </a:prstGeom>
          <a:solidFill>
            <a:srgbClr val="800080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 smtClean="0">
              <a:solidFill>
                <a:srgbClr val="000000"/>
              </a:solidFill>
            </a:endParaRPr>
          </a:p>
        </p:txBody>
      </p:sp>
      <p:cxnSp>
        <p:nvCxnSpPr>
          <p:cNvPr id="649262" name="AutoShape 46"/>
          <p:cNvCxnSpPr>
            <a:cxnSpLocks noChangeShapeType="1"/>
            <a:stCxn id="649260" idx="0"/>
            <a:endCxn id="649261" idx="2"/>
          </p:cNvCxnSpPr>
          <p:nvPr/>
        </p:nvCxnSpPr>
        <p:spPr bwMode="auto">
          <a:xfrm flipV="1">
            <a:off x="755653" y="5291140"/>
            <a:ext cx="57943" cy="287337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49263" name="Rectangle 47"/>
          <p:cNvSpPr>
            <a:spLocks noChangeArrowheads="1"/>
          </p:cNvSpPr>
          <p:nvPr/>
        </p:nvSpPr>
        <p:spPr bwMode="auto">
          <a:xfrm>
            <a:off x="3995740" y="5578475"/>
            <a:ext cx="720725" cy="553998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200">
                <a:solidFill>
                  <a:srgbClr val="990000"/>
                </a:solidFill>
                <a:latin typeface="Arial" charset="0"/>
              </a:rPr>
              <a:t>special corrector (MO)</a:t>
            </a:r>
          </a:p>
        </p:txBody>
      </p:sp>
      <p:sp>
        <p:nvSpPr>
          <p:cNvPr id="649264" name="Rectangle 48"/>
          <p:cNvSpPr>
            <a:spLocks noChangeArrowheads="1"/>
          </p:cNvSpPr>
          <p:nvPr/>
        </p:nvSpPr>
        <p:spPr bwMode="auto">
          <a:xfrm>
            <a:off x="4298950" y="4714877"/>
            <a:ext cx="84138" cy="576263"/>
          </a:xfrm>
          <a:prstGeom prst="rect">
            <a:avLst/>
          </a:prstGeom>
          <a:solidFill>
            <a:srgbClr val="800080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 smtClean="0">
              <a:solidFill>
                <a:srgbClr val="000000"/>
              </a:solidFill>
            </a:endParaRPr>
          </a:p>
        </p:txBody>
      </p:sp>
      <p:cxnSp>
        <p:nvCxnSpPr>
          <p:cNvPr id="649265" name="AutoShape 49"/>
          <p:cNvCxnSpPr>
            <a:cxnSpLocks noChangeShapeType="1"/>
            <a:stCxn id="649263" idx="0"/>
            <a:endCxn id="649264" idx="2"/>
          </p:cNvCxnSpPr>
          <p:nvPr/>
        </p:nvCxnSpPr>
        <p:spPr bwMode="auto">
          <a:xfrm flipH="1" flipV="1">
            <a:off x="4341019" y="5291140"/>
            <a:ext cx="15082" cy="287337"/>
          </a:xfrm>
          <a:prstGeom prst="straightConnector1">
            <a:avLst/>
          </a:prstGeom>
          <a:noFill/>
          <a:ln w="1270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49266" name="Rectangle 50"/>
          <p:cNvSpPr>
            <a:spLocks noChangeArrowheads="1"/>
          </p:cNvSpPr>
          <p:nvPr/>
        </p:nvSpPr>
        <p:spPr bwMode="auto">
          <a:xfrm>
            <a:off x="7380290" y="5578475"/>
            <a:ext cx="720725" cy="553998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200">
                <a:solidFill>
                  <a:srgbClr val="990000"/>
                </a:solidFill>
                <a:latin typeface="Arial" charset="0"/>
              </a:rPr>
              <a:t>special corrector (MO)</a:t>
            </a:r>
          </a:p>
        </p:txBody>
      </p:sp>
      <p:cxnSp>
        <p:nvCxnSpPr>
          <p:cNvPr id="649267" name="AutoShape 51"/>
          <p:cNvCxnSpPr>
            <a:cxnSpLocks noChangeShapeType="1"/>
            <a:stCxn id="649266" idx="0"/>
            <a:endCxn id="649271" idx="2"/>
          </p:cNvCxnSpPr>
          <p:nvPr/>
        </p:nvCxnSpPr>
        <p:spPr bwMode="auto">
          <a:xfrm flipV="1">
            <a:off x="7740653" y="5291140"/>
            <a:ext cx="129381" cy="287337"/>
          </a:xfrm>
          <a:prstGeom prst="straightConnector1">
            <a:avLst/>
          </a:prstGeom>
          <a:noFill/>
          <a:ln w="1270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49268" name="Rectangle 52"/>
          <p:cNvSpPr>
            <a:spLocks noChangeArrowheads="1"/>
          </p:cNvSpPr>
          <p:nvPr/>
        </p:nvSpPr>
        <p:spPr bwMode="auto">
          <a:xfrm>
            <a:off x="7827965" y="4714877"/>
            <a:ext cx="593725" cy="576263"/>
          </a:xfrm>
          <a:prstGeom prst="rect">
            <a:avLst/>
          </a:prstGeom>
          <a:solidFill>
            <a:srgbClr val="C0C0C0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 smtClean="0">
              <a:solidFill>
                <a:srgbClr val="000000"/>
              </a:solidFill>
            </a:endParaRPr>
          </a:p>
        </p:txBody>
      </p:sp>
      <p:sp>
        <p:nvSpPr>
          <p:cNvPr id="649269" name="Rectangle 53"/>
          <p:cNvSpPr>
            <a:spLocks noChangeArrowheads="1"/>
          </p:cNvSpPr>
          <p:nvPr/>
        </p:nvSpPr>
        <p:spPr bwMode="auto">
          <a:xfrm>
            <a:off x="8259765" y="4714877"/>
            <a:ext cx="84137" cy="576263"/>
          </a:xfrm>
          <a:prstGeom prst="rect">
            <a:avLst/>
          </a:prstGeom>
          <a:solidFill>
            <a:srgbClr val="990000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 smtClean="0">
              <a:solidFill>
                <a:srgbClr val="000000"/>
              </a:solidFill>
            </a:endParaRPr>
          </a:p>
        </p:txBody>
      </p:sp>
      <p:sp>
        <p:nvSpPr>
          <p:cNvPr id="649270" name="Rectangle 54"/>
          <p:cNvSpPr>
            <a:spLocks noChangeArrowheads="1"/>
          </p:cNvSpPr>
          <p:nvPr/>
        </p:nvSpPr>
        <p:spPr bwMode="auto">
          <a:xfrm>
            <a:off x="8343900" y="4714877"/>
            <a:ext cx="84138" cy="576263"/>
          </a:xfrm>
          <a:prstGeom prst="rect">
            <a:avLst/>
          </a:prstGeom>
          <a:solidFill>
            <a:srgbClr val="000099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 smtClean="0">
              <a:solidFill>
                <a:srgbClr val="000000"/>
              </a:solidFill>
            </a:endParaRPr>
          </a:p>
        </p:txBody>
      </p:sp>
      <p:sp>
        <p:nvSpPr>
          <p:cNvPr id="649271" name="Rectangle 55"/>
          <p:cNvSpPr>
            <a:spLocks noChangeArrowheads="1"/>
          </p:cNvSpPr>
          <p:nvPr/>
        </p:nvSpPr>
        <p:spPr bwMode="auto">
          <a:xfrm>
            <a:off x="7827965" y="4714877"/>
            <a:ext cx="84137" cy="576263"/>
          </a:xfrm>
          <a:prstGeom prst="rect">
            <a:avLst/>
          </a:prstGeom>
          <a:solidFill>
            <a:srgbClr val="800080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 smtClean="0">
              <a:solidFill>
                <a:srgbClr val="000000"/>
              </a:solidFill>
            </a:endParaRPr>
          </a:p>
        </p:txBody>
      </p:sp>
      <p:sp>
        <p:nvSpPr>
          <p:cNvPr id="649272" name="Rectangle 56"/>
          <p:cNvSpPr>
            <a:spLocks noChangeArrowheads="1"/>
          </p:cNvSpPr>
          <p:nvPr/>
        </p:nvSpPr>
        <p:spPr bwMode="auto">
          <a:xfrm>
            <a:off x="3920605" y="3994150"/>
            <a:ext cx="764633" cy="369332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GB" sz="1200">
                <a:solidFill>
                  <a:srgbClr val="000000"/>
                </a:solidFill>
                <a:latin typeface="Arial" charset="0"/>
              </a:rPr>
              <a:t>quadrupole</a:t>
            </a:r>
          </a:p>
          <a:p>
            <a:r>
              <a:rPr lang="en-GB" sz="1200">
                <a:solidFill>
                  <a:srgbClr val="000000"/>
                </a:solidFill>
                <a:latin typeface="Arial" charset="0"/>
              </a:rPr>
              <a:t>MQD</a:t>
            </a:r>
            <a:endParaRPr lang="en-GB" sz="1200">
              <a:solidFill>
                <a:srgbClr val="333399"/>
              </a:solidFill>
              <a:latin typeface="Arial" charset="0"/>
            </a:endParaRPr>
          </a:p>
        </p:txBody>
      </p:sp>
      <p:cxnSp>
        <p:nvCxnSpPr>
          <p:cNvPr id="649273" name="AutoShape 57"/>
          <p:cNvCxnSpPr>
            <a:cxnSpLocks noChangeShapeType="1"/>
            <a:stCxn id="649272" idx="2"/>
            <a:endCxn id="649250" idx="0"/>
          </p:cNvCxnSpPr>
          <p:nvPr/>
        </p:nvCxnSpPr>
        <p:spPr bwMode="auto">
          <a:xfrm>
            <a:off x="4302922" y="4363484"/>
            <a:ext cx="292893" cy="351393"/>
          </a:xfrm>
          <a:prstGeom prst="straightConnector1">
            <a:avLst/>
          </a:prstGeom>
          <a:noFill/>
          <a:ln w="1270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49274" name="Rectangle 58"/>
          <p:cNvSpPr>
            <a:spLocks noChangeArrowheads="1"/>
          </p:cNvSpPr>
          <p:nvPr/>
        </p:nvSpPr>
        <p:spPr bwMode="auto">
          <a:xfrm>
            <a:off x="7338492" y="3994150"/>
            <a:ext cx="764633" cy="369332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GB" sz="1200">
                <a:solidFill>
                  <a:srgbClr val="000000"/>
                </a:solidFill>
                <a:latin typeface="Arial" charset="0"/>
              </a:rPr>
              <a:t>quadrupole</a:t>
            </a:r>
          </a:p>
          <a:p>
            <a:r>
              <a:rPr lang="en-GB" sz="1200">
                <a:solidFill>
                  <a:srgbClr val="000000"/>
                </a:solidFill>
                <a:latin typeface="Arial" charset="0"/>
              </a:rPr>
              <a:t>MQF</a:t>
            </a:r>
            <a:endParaRPr lang="en-GB" sz="1200">
              <a:solidFill>
                <a:srgbClr val="333399"/>
              </a:solidFill>
              <a:latin typeface="Arial" charset="0"/>
            </a:endParaRPr>
          </a:p>
        </p:txBody>
      </p:sp>
      <p:cxnSp>
        <p:nvCxnSpPr>
          <p:cNvPr id="649275" name="AutoShape 59"/>
          <p:cNvCxnSpPr>
            <a:cxnSpLocks noChangeShapeType="1"/>
            <a:stCxn id="649274" idx="2"/>
            <a:endCxn id="649268" idx="0"/>
          </p:cNvCxnSpPr>
          <p:nvPr/>
        </p:nvCxnSpPr>
        <p:spPr bwMode="auto">
          <a:xfrm>
            <a:off x="7720809" y="4363484"/>
            <a:ext cx="404019" cy="351393"/>
          </a:xfrm>
          <a:prstGeom prst="straightConnector1">
            <a:avLst/>
          </a:prstGeom>
          <a:noFill/>
          <a:ln w="1270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49276" name="Rectangle 60"/>
          <p:cNvSpPr>
            <a:spLocks noChangeArrowheads="1"/>
          </p:cNvSpPr>
          <p:nvPr/>
        </p:nvSpPr>
        <p:spPr bwMode="auto">
          <a:xfrm>
            <a:off x="1705972" y="4710113"/>
            <a:ext cx="450444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DDDDD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GB" sz="1200">
                <a:solidFill>
                  <a:srgbClr val="FFFF00"/>
                </a:solidFill>
                <a:latin typeface="Arial" charset="0"/>
              </a:rPr>
              <a:t>main </a:t>
            </a:r>
          </a:p>
          <a:p>
            <a:r>
              <a:rPr lang="en-GB" sz="1200">
                <a:solidFill>
                  <a:srgbClr val="FFFF00"/>
                </a:solidFill>
                <a:latin typeface="Arial" charset="0"/>
              </a:rPr>
              <a:t>dipole </a:t>
            </a:r>
          </a:p>
          <a:p>
            <a:r>
              <a:rPr lang="en-GB" sz="1200">
                <a:solidFill>
                  <a:srgbClr val="FFFF00"/>
                </a:solidFill>
                <a:latin typeface="Arial" charset="0"/>
              </a:rPr>
              <a:t>MB </a:t>
            </a:r>
          </a:p>
        </p:txBody>
      </p:sp>
      <p:sp>
        <p:nvSpPr>
          <p:cNvPr id="649277" name="Rectangle 61"/>
          <p:cNvSpPr>
            <a:spLocks noChangeArrowheads="1"/>
          </p:cNvSpPr>
          <p:nvPr/>
        </p:nvSpPr>
        <p:spPr bwMode="auto">
          <a:xfrm>
            <a:off x="4716463" y="3995738"/>
            <a:ext cx="647700" cy="369332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200">
                <a:solidFill>
                  <a:srgbClr val="000099"/>
                </a:solidFill>
                <a:latin typeface="Arial" charset="0"/>
              </a:rPr>
              <a:t>orbit corrector </a:t>
            </a:r>
          </a:p>
        </p:txBody>
      </p:sp>
      <p:cxnSp>
        <p:nvCxnSpPr>
          <p:cNvPr id="649278" name="AutoShape 62"/>
          <p:cNvCxnSpPr>
            <a:cxnSpLocks noChangeShapeType="1"/>
            <a:stCxn id="649277" idx="2"/>
            <a:endCxn id="649252" idx="0"/>
          </p:cNvCxnSpPr>
          <p:nvPr/>
        </p:nvCxnSpPr>
        <p:spPr bwMode="auto">
          <a:xfrm flipH="1">
            <a:off x="4856957" y="4365072"/>
            <a:ext cx="183356" cy="349805"/>
          </a:xfrm>
          <a:prstGeom prst="straightConnector1">
            <a:avLst/>
          </a:prstGeom>
          <a:noFill/>
          <a:ln w="1270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49279" name="Rectangle 63"/>
          <p:cNvSpPr>
            <a:spLocks noChangeArrowheads="1"/>
          </p:cNvSpPr>
          <p:nvPr/>
        </p:nvSpPr>
        <p:spPr bwMode="auto">
          <a:xfrm>
            <a:off x="8172450" y="3995738"/>
            <a:ext cx="647700" cy="369332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200">
                <a:solidFill>
                  <a:srgbClr val="000099"/>
                </a:solidFill>
                <a:latin typeface="Arial" charset="0"/>
              </a:rPr>
              <a:t>orbit corrector </a:t>
            </a:r>
          </a:p>
        </p:txBody>
      </p:sp>
      <p:cxnSp>
        <p:nvCxnSpPr>
          <p:cNvPr id="649280" name="AutoShape 64"/>
          <p:cNvCxnSpPr>
            <a:cxnSpLocks noChangeShapeType="1"/>
            <a:stCxn id="649279" idx="2"/>
            <a:endCxn id="649270" idx="0"/>
          </p:cNvCxnSpPr>
          <p:nvPr/>
        </p:nvCxnSpPr>
        <p:spPr bwMode="auto">
          <a:xfrm flipH="1">
            <a:off x="8385971" y="4365072"/>
            <a:ext cx="110331" cy="349805"/>
          </a:xfrm>
          <a:prstGeom prst="straightConnector1">
            <a:avLst/>
          </a:prstGeom>
          <a:noFill/>
          <a:ln w="1270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49281" name="Rectangle 65"/>
          <p:cNvSpPr>
            <a:spLocks noChangeArrowheads="1"/>
          </p:cNvSpPr>
          <p:nvPr/>
        </p:nvSpPr>
        <p:spPr bwMode="auto">
          <a:xfrm>
            <a:off x="2610847" y="4710113"/>
            <a:ext cx="450444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DDDDD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GB" sz="1200">
                <a:solidFill>
                  <a:srgbClr val="FFFF00"/>
                </a:solidFill>
                <a:latin typeface="Arial" charset="0"/>
              </a:rPr>
              <a:t>main </a:t>
            </a:r>
          </a:p>
          <a:p>
            <a:r>
              <a:rPr lang="en-GB" sz="1200">
                <a:solidFill>
                  <a:srgbClr val="FFFF00"/>
                </a:solidFill>
                <a:latin typeface="Arial" charset="0"/>
              </a:rPr>
              <a:t>dipole </a:t>
            </a:r>
          </a:p>
          <a:p>
            <a:r>
              <a:rPr lang="en-GB" sz="1200">
                <a:solidFill>
                  <a:srgbClr val="FFFF00"/>
                </a:solidFill>
                <a:latin typeface="Arial" charset="0"/>
              </a:rPr>
              <a:t>MB </a:t>
            </a:r>
          </a:p>
        </p:txBody>
      </p:sp>
      <p:sp>
        <p:nvSpPr>
          <p:cNvPr id="649282" name="Rectangle 66"/>
          <p:cNvSpPr>
            <a:spLocks noChangeArrowheads="1"/>
          </p:cNvSpPr>
          <p:nvPr/>
        </p:nvSpPr>
        <p:spPr bwMode="auto">
          <a:xfrm>
            <a:off x="3561760" y="4710113"/>
            <a:ext cx="450444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DDDDD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GB" sz="1200">
                <a:solidFill>
                  <a:srgbClr val="FFFF00"/>
                </a:solidFill>
                <a:latin typeface="Arial" charset="0"/>
              </a:rPr>
              <a:t>main </a:t>
            </a:r>
          </a:p>
          <a:p>
            <a:r>
              <a:rPr lang="en-GB" sz="1200">
                <a:solidFill>
                  <a:srgbClr val="FFFF00"/>
                </a:solidFill>
                <a:latin typeface="Arial" charset="0"/>
              </a:rPr>
              <a:t>dipole </a:t>
            </a:r>
          </a:p>
          <a:p>
            <a:r>
              <a:rPr lang="en-GB" sz="1200">
                <a:solidFill>
                  <a:srgbClr val="FFFF00"/>
                </a:solidFill>
                <a:latin typeface="Arial" charset="0"/>
              </a:rPr>
              <a:t>MB </a:t>
            </a:r>
          </a:p>
        </p:txBody>
      </p:sp>
      <p:sp>
        <p:nvSpPr>
          <p:cNvPr id="649283" name="Rectangle 67"/>
          <p:cNvSpPr>
            <a:spLocks noChangeArrowheads="1"/>
          </p:cNvSpPr>
          <p:nvPr/>
        </p:nvSpPr>
        <p:spPr bwMode="auto">
          <a:xfrm>
            <a:off x="5220697" y="4710113"/>
            <a:ext cx="450444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DDDDD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GB" sz="1200">
                <a:solidFill>
                  <a:srgbClr val="FFFF00"/>
                </a:solidFill>
                <a:latin typeface="Arial" charset="0"/>
              </a:rPr>
              <a:t>main </a:t>
            </a:r>
          </a:p>
          <a:p>
            <a:r>
              <a:rPr lang="en-GB" sz="1200">
                <a:solidFill>
                  <a:srgbClr val="FFFF00"/>
                </a:solidFill>
                <a:latin typeface="Arial" charset="0"/>
              </a:rPr>
              <a:t>dipole </a:t>
            </a:r>
          </a:p>
          <a:p>
            <a:r>
              <a:rPr lang="en-GB" sz="1200">
                <a:solidFill>
                  <a:srgbClr val="FFFF00"/>
                </a:solidFill>
                <a:latin typeface="Arial" charset="0"/>
              </a:rPr>
              <a:t>MB </a:t>
            </a:r>
          </a:p>
        </p:txBody>
      </p:sp>
      <p:sp>
        <p:nvSpPr>
          <p:cNvPr id="649284" name="Rectangle 68"/>
          <p:cNvSpPr>
            <a:spLocks noChangeArrowheads="1"/>
          </p:cNvSpPr>
          <p:nvPr/>
        </p:nvSpPr>
        <p:spPr bwMode="auto">
          <a:xfrm>
            <a:off x="6125572" y="4710113"/>
            <a:ext cx="450444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DDDDD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GB" sz="1200">
                <a:solidFill>
                  <a:srgbClr val="FFFF00"/>
                </a:solidFill>
                <a:latin typeface="Arial" charset="0"/>
              </a:rPr>
              <a:t>main </a:t>
            </a:r>
          </a:p>
          <a:p>
            <a:r>
              <a:rPr lang="en-GB" sz="1200">
                <a:solidFill>
                  <a:srgbClr val="FFFF00"/>
                </a:solidFill>
                <a:latin typeface="Arial" charset="0"/>
              </a:rPr>
              <a:t>dipole </a:t>
            </a:r>
          </a:p>
          <a:p>
            <a:r>
              <a:rPr lang="en-GB" sz="1200">
                <a:solidFill>
                  <a:srgbClr val="FFFF00"/>
                </a:solidFill>
                <a:latin typeface="Arial" charset="0"/>
              </a:rPr>
              <a:t>MB </a:t>
            </a:r>
          </a:p>
        </p:txBody>
      </p:sp>
      <p:sp>
        <p:nvSpPr>
          <p:cNvPr id="649285" name="Rectangle 69"/>
          <p:cNvSpPr>
            <a:spLocks noChangeArrowheads="1"/>
          </p:cNvSpPr>
          <p:nvPr/>
        </p:nvSpPr>
        <p:spPr bwMode="auto">
          <a:xfrm>
            <a:off x="7076485" y="4710113"/>
            <a:ext cx="450444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DDDDD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GB" sz="1200">
                <a:solidFill>
                  <a:srgbClr val="FFFF00"/>
                </a:solidFill>
                <a:latin typeface="Arial" charset="0"/>
              </a:rPr>
              <a:t>main </a:t>
            </a:r>
          </a:p>
          <a:p>
            <a:r>
              <a:rPr lang="en-GB" sz="1200">
                <a:solidFill>
                  <a:srgbClr val="FFFF00"/>
                </a:solidFill>
                <a:latin typeface="Arial" charset="0"/>
              </a:rPr>
              <a:t>dipole </a:t>
            </a:r>
          </a:p>
          <a:p>
            <a:r>
              <a:rPr lang="en-GB" sz="1200">
                <a:solidFill>
                  <a:srgbClr val="FFFF00"/>
                </a:solidFill>
                <a:latin typeface="Arial" charset="0"/>
              </a:rPr>
              <a:t>MB </a:t>
            </a:r>
          </a:p>
        </p:txBody>
      </p:sp>
      <p:sp>
        <p:nvSpPr>
          <p:cNvPr id="649286" name="Rectangle 70"/>
          <p:cNvSpPr>
            <a:spLocks noChangeArrowheads="1"/>
          </p:cNvSpPr>
          <p:nvPr/>
        </p:nvSpPr>
        <p:spPr bwMode="auto">
          <a:xfrm>
            <a:off x="774702" y="1268413"/>
            <a:ext cx="593725" cy="576262"/>
          </a:xfrm>
          <a:prstGeom prst="rect">
            <a:avLst/>
          </a:prstGeom>
          <a:solidFill>
            <a:srgbClr val="C0C0C0">
              <a:alpha val="4900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smtClean="0">
              <a:solidFill>
                <a:srgbClr val="000000"/>
              </a:solidFill>
            </a:endParaRPr>
          </a:p>
        </p:txBody>
      </p:sp>
      <p:sp>
        <p:nvSpPr>
          <p:cNvPr id="649287" name="Rectangle 71"/>
          <p:cNvSpPr>
            <a:spLocks noChangeArrowheads="1"/>
          </p:cNvSpPr>
          <p:nvPr/>
        </p:nvSpPr>
        <p:spPr bwMode="auto">
          <a:xfrm>
            <a:off x="1479552" y="1311277"/>
            <a:ext cx="720725" cy="576263"/>
          </a:xfrm>
          <a:prstGeom prst="rect">
            <a:avLst/>
          </a:prstGeom>
          <a:solidFill>
            <a:srgbClr val="0099FF">
              <a:alpha val="28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smtClean="0">
              <a:solidFill>
                <a:srgbClr val="000000"/>
              </a:solidFill>
            </a:endParaRPr>
          </a:p>
        </p:txBody>
      </p:sp>
      <p:sp>
        <p:nvSpPr>
          <p:cNvPr id="649288" name="Rectangle 72"/>
          <p:cNvSpPr>
            <a:spLocks noChangeArrowheads="1"/>
          </p:cNvSpPr>
          <p:nvPr/>
        </p:nvSpPr>
        <p:spPr bwMode="auto">
          <a:xfrm>
            <a:off x="2397127" y="1311277"/>
            <a:ext cx="720725" cy="576263"/>
          </a:xfrm>
          <a:prstGeom prst="rect">
            <a:avLst/>
          </a:prstGeom>
          <a:solidFill>
            <a:srgbClr val="0099FF">
              <a:alpha val="28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smtClean="0">
              <a:solidFill>
                <a:srgbClr val="000000"/>
              </a:solidFill>
            </a:endParaRPr>
          </a:p>
        </p:txBody>
      </p:sp>
      <p:sp>
        <p:nvSpPr>
          <p:cNvPr id="649289" name="Rectangle 73"/>
          <p:cNvSpPr>
            <a:spLocks noChangeArrowheads="1"/>
          </p:cNvSpPr>
          <p:nvPr/>
        </p:nvSpPr>
        <p:spPr bwMode="auto">
          <a:xfrm>
            <a:off x="3276602" y="1311277"/>
            <a:ext cx="720725" cy="576263"/>
          </a:xfrm>
          <a:prstGeom prst="rect">
            <a:avLst/>
          </a:prstGeom>
          <a:solidFill>
            <a:srgbClr val="0099FF">
              <a:alpha val="28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smtClean="0">
              <a:solidFill>
                <a:srgbClr val="000000"/>
              </a:solidFill>
            </a:endParaRPr>
          </a:p>
        </p:txBody>
      </p:sp>
      <p:sp>
        <p:nvSpPr>
          <p:cNvPr id="649290" name="Rectangle 74"/>
          <p:cNvSpPr>
            <a:spLocks noChangeArrowheads="1"/>
          </p:cNvSpPr>
          <p:nvPr/>
        </p:nvSpPr>
        <p:spPr bwMode="auto">
          <a:xfrm>
            <a:off x="1077913" y="3116265"/>
            <a:ext cx="11112" cy="200025"/>
          </a:xfrm>
          <a:prstGeom prst="rect">
            <a:avLst/>
          </a:prstGeom>
          <a:solidFill>
            <a:srgbClr val="000000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 smtClean="0">
              <a:solidFill>
                <a:srgbClr val="000000"/>
              </a:solidFill>
            </a:endParaRPr>
          </a:p>
        </p:txBody>
      </p:sp>
      <p:sp>
        <p:nvSpPr>
          <p:cNvPr id="649291" name="Rectangle 75"/>
          <p:cNvSpPr>
            <a:spLocks noChangeArrowheads="1"/>
          </p:cNvSpPr>
          <p:nvPr/>
        </p:nvSpPr>
        <p:spPr bwMode="auto">
          <a:xfrm>
            <a:off x="8032752" y="3121025"/>
            <a:ext cx="11113" cy="203200"/>
          </a:xfrm>
          <a:prstGeom prst="rect">
            <a:avLst/>
          </a:prstGeom>
          <a:solidFill>
            <a:srgbClr val="000000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 smtClean="0">
              <a:solidFill>
                <a:srgbClr val="000000"/>
              </a:solidFill>
            </a:endParaRPr>
          </a:p>
        </p:txBody>
      </p:sp>
      <p:cxnSp>
        <p:nvCxnSpPr>
          <p:cNvPr id="649292" name="AutoShape 76"/>
          <p:cNvCxnSpPr>
            <a:cxnSpLocks noChangeShapeType="1"/>
            <a:stCxn id="649290" idx="3"/>
            <a:endCxn id="649291" idx="1"/>
          </p:cNvCxnSpPr>
          <p:nvPr/>
        </p:nvCxnSpPr>
        <p:spPr bwMode="auto">
          <a:xfrm>
            <a:off x="1098552" y="3216275"/>
            <a:ext cx="6924675" cy="6350"/>
          </a:xfrm>
          <a:prstGeom prst="straightConnector1">
            <a:avLst/>
          </a:prstGeom>
          <a:noFill/>
          <a:ln w="12700">
            <a:solidFill>
              <a:srgbClr val="000066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49293" name="Rectangle 77"/>
          <p:cNvSpPr>
            <a:spLocks noChangeArrowheads="1"/>
          </p:cNvSpPr>
          <p:nvPr/>
        </p:nvSpPr>
        <p:spPr bwMode="auto">
          <a:xfrm>
            <a:off x="2627313" y="3141663"/>
            <a:ext cx="4055084" cy="215444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GB" sz="1400">
                <a:solidFill>
                  <a:srgbClr val="000000"/>
                </a:solidFill>
                <a:latin typeface="Arial" charset="0"/>
              </a:rPr>
              <a:t> LHC Cell - Length about 110 m (schematic layout) </a:t>
            </a:r>
            <a:endParaRPr lang="en-GB" sz="140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649294" name="Line 78"/>
          <p:cNvSpPr>
            <a:spLocks noChangeShapeType="1"/>
          </p:cNvSpPr>
          <p:nvPr/>
        </p:nvSpPr>
        <p:spPr bwMode="auto">
          <a:xfrm>
            <a:off x="1090613" y="1150938"/>
            <a:ext cx="0" cy="9461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mtClean="0">
              <a:solidFill>
                <a:srgbClr val="000000"/>
              </a:solidFill>
            </a:endParaRPr>
          </a:p>
        </p:txBody>
      </p:sp>
      <p:sp>
        <p:nvSpPr>
          <p:cNvPr id="649295" name="Line 79"/>
          <p:cNvSpPr>
            <a:spLocks noChangeShapeType="1"/>
          </p:cNvSpPr>
          <p:nvPr/>
        </p:nvSpPr>
        <p:spPr bwMode="auto">
          <a:xfrm flipH="1" flipV="1">
            <a:off x="1093790" y="1270002"/>
            <a:ext cx="3349625" cy="18891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mtClean="0">
              <a:solidFill>
                <a:srgbClr val="000000"/>
              </a:solidFill>
            </a:endParaRPr>
          </a:p>
        </p:txBody>
      </p:sp>
      <p:sp>
        <p:nvSpPr>
          <p:cNvPr id="649296" name="Line 80"/>
          <p:cNvSpPr>
            <a:spLocks noChangeShapeType="1"/>
          </p:cNvSpPr>
          <p:nvPr/>
        </p:nvSpPr>
        <p:spPr bwMode="auto">
          <a:xfrm flipH="1">
            <a:off x="1089025" y="1704977"/>
            <a:ext cx="3348038" cy="30162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mtClean="0">
              <a:solidFill>
                <a:srgbClr val="000000"/>
              </a:solidFill>
            </a:endParaRPr>
          </a:p>
        </p:txBody>
      </p:sp>
      <p:sp>
        <p:nvSpPr>
          <p:cNvPr id="649297" name="Line 81"/>
          <p:cNvSpPr>
            <a:spLocks noChangeShapeType="1"/>
          </p:cNvSpPr>
          <p:nvPr/>
        </p:nvSpPr>
        <p:spPr bwMode="auto">
          <a:xfrm flipV="1">
            <a:off x="250827" y="1557338"/>
            <a:ext cx="8429625" cy="23812"/>
          </a:xfrm>
          <a:prstGeom prst="line">
            <a:avLst/>
          </a:prstGeom>
          <a:noFill/>
          <a:ln w="12700">
            <a:solidFill>
              <a:srgbClr val="00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mtClean="0">
              <a:solidFill>
                <a:srgbClr val="000000"/>
              </a:solidFill>
            </a:endParaRPr>
          </a:p>
        </p:txBody>
      </p:sp>
      <p:sp>
        <p:nvSpPr>
          <p:cNvPr id="649298" name="Line 82"/>
          <p:cNvSpPr>
            <a:spLocks noChangeShapeType="1"/>
          </p:cNvSpPr>
          <p:nvPr/>
        </p:nvSpPr>
        <p:spPr bwMode="auto">
          <a:xfrm flipH="1" flipV="1">
            <a:off x="458788" y="1268413"/>
            <a:ext cx="627062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mtClean="0">
              <a:solidFill>
                <a:srgbClr val="000000"/>
              </a:solidFill>
            </a:endParaRPr>
          </a:p>
        </p:txBody>
      </p:sp>
      <p:sp>
        <p:nvSpPr>
          <p:cNvPr id="649299" name="Text Box 83"/>
          <p:cNvSpPr txBox="1">
            <a:spLocks noChangeArrowheads="1"/>
          </p:cNvSpPr>
          <p:nvPr/>
        </p:nvSpPr>
        <p:spPr bwMode="auto">
          <a:xfrm>
            <a:off x="962500" y="2327277"/>
            <a:ext cx="2508893" cy="584775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fr-CH" sz="1600" dirty="0">
                <a:solidFill>
                  <a:srgbClr val="000000"/>
                </a:solidFill>
                <a:latin typeface="Arial" charset="0"/>
              </a:rPr>
              <a:t>Vertical / Horizontal plane</a:t>
            </a:r>
          </a:p>
          <a:p>
            <a:pPr eaLnBrk="1" hangingPunct="1"/>
            <a:r>
              <a:rPr lang="fr-CH" sz="1600" dirty="0">
                <a:solidFill>
                  <a:srgbClr val="000000"/>
                </a:solidFill>
                <a:latin typeface="Arial" charset="0"/>
              </a:rPr>
              <a:t>(QF / QD)</a:t>
            </a:r>
            <a:endParaRPr lang="en-GB" sz="16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49300" name="Text Box 84"/>
          <p:cNvSpPr txBox="1">
            <a:spLocks noChangeArrowheads="1"/>
          </p:cNvSpPr>
          <p:nvPr/>
        </p:nvSpPr>
        <p:spPr bwMode="auto">
          <a:xfrm>
            <a:off x="5292725" y="2276281"/>
            <a:ext cx="3671888" cy="83099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de-DE" sz="1600" dirty="0">
                <a:solidFill>
                  <a:srgbClr val="000066"/>
                </a:solidFill>
                <a:latin typeface="Arial" charset="0"/>
              </a:rPr>
              <a:t>Quadrupole </a:t>
            </a:r>
            <a:r>
              <a:rPr lang="de-DE" sz="1600" dirty="0" err="1">
                <a:solidFill>
                  <a:srgbClr val="000066"/>
                </a:solidFill>
                <a:latin typeface="Arial" charset="0"/>
              </a:rPr>
              <a:t>magnets</a:t>
            </a:r>
            <a:r>
              <a:rPr lang="de-DE" sz="1600" dirty="0">
                <a:solidFill>
                  <a:srgbClr val="000066"/>
                </a:solidFill>
                <a:latin typeface="Arial" charset="0"/>
              </a:rPr>
              <a:t> </a:t>
            </a:r>
            <a:r>
              <a:rPr lang="de-DE" sz="1600" dirty="0" err="1">
                <a:solidFill>
                  <a:srgbClr val="000066"/>
                </a:solidFill>
                <a:latin typeface="Arial" charset="0"/>
              </a:rPr>
              <a:t>controlling</a:t>
            </a:r>
            <a:r>
              <a:rPr lang="de-DE" sz="1600" dirty="0">
                <a:solidFill>
                  <a:srgbClr val="000066"/>
                </a:solidFill>
                <a:latin typeface="Arial" charset="0"/>
              </a:rPr>
              <a:t> </a:t>
            </a:r>
            <a:r>
              <a:rPr lang="de-DE" sz="1600" dirty="0" err="1">
                <a:solidFill>
                  <a:srgbClr val="000066"/>
                </a:solidFill>
                <a:latin typeface="Arial" charset="0"/>
              </a:rPr>
              <a:t>the</a:t>
            </a:r>
            <a:r>
              <a:rPr lang="de-DE" sz="1600" dirty="0">
                <a:solidFill>
                  <a:srgbClr val="000066"/>
                </a:solidFill>
                <a:latin typeface="Arial" charset="0"/>
              </a:rPr>
              <a:t> beam </a:t>
            </a:r>
            <a:r>
              <a:rPr lang="de-DE" sz="1600" dirty="0" err="1">
                <a:solidFill>
                  <a:srgbClr val="000066"/>
                </a:solidFill>
                <a:latin typeface="Arial" charset="0"/>
              </a:rPr>
              <a:t>size</a:t>
            </a:r>
            <a:r>
              <a:rPr lang="de-DE" sz="1600" dirty="0">
                <a:solidFill>
                  <a:srgbClr val="000066"/>
                </a:solidFill>
                <a:latin typeface="Arial" charset="0"/>
              </a:rPr>
              <a:t> „</a:t>
            </a:r>
            <a:r>
              <a:rPr lang="de-DE" sz="1600" dirty="0" err="1">
                <a:solidFill>
                  <a:srgbClr val="000066"/>
                </a:solidFill>
                <a:latin typeface="Arial" charset="0"/>
              </a:rPr>
              <a:t>to</a:t>
            </a:r>
            <a:r>
              <a:rPr lang="de-DE" sz="1600" dirty="0">
                <a:solidFill>
                  <a:srgbClr val="000066"/>
                </a:solidFill>
                <a:latin typeface="Arial" charset="0"/>
              </a:rPr>
              <a:t> </a:t>
            </a:r>
            <a:r>
              <a:rPr lang="de-DE" sz="1600" dirty="0" err="1">
                <a:solidFill>
                  <a:srgbClr val="000066"/>
                </a:solidFill>
                <a:latin typeface="Arial" charset="0"/>
              </a:rPr>
              <a:t>keep</a:t>
            </a:r>
            <a:r>
              <a:rPr lang="de-DE" sz="1600" dirty="0">
                <a:solidFill>
                  <a:srgbClr val="000066"/>
                </a:solidFill>
                <a:latin typeface="Arial" charset="0"/>
              </a:rPr>
              <a:t> </a:t>
            </a:r>
            <a:r>
              <a:rPr lang="de-DE" sz="1600" dirty="0" err="1">
                <a:solidFill>
                  <a:srgbClr val="000066"/>
                </a:solidFill>
                <a:latin typeface="Arial" charset="0"/>
              </a:rPr>
              <a:t>protons</a:t>
            </a:r>
            <a:r>
              <a:rPr lang="de-DE" sz="1600" dirty="0">
                <a:solidFill>
                  <a:srgbClr val="000066"/>
                </a:solidFill>
                <a:latin typeface="Arial" charset="0"/>
              </a:rPr>
              <a:t> </a:t>
            </a:r>
            <a:r>
              <a:rPr lang="de-DE" sz="1600" dirty="0" err="1">
                <a:solidFill>
                  <a:srgbClr val="000066"/>
                </a:solidFill>
                <a:latin typeface="Arial" charset="0"/>
              </a:rPr>
              <a:t>together</a:t>
            </a:r>
            <a:r>
              <a:rPr lang="de-DE" sz="1600" dirty="0">
                <a:solidFill>
                  <a:srgbClr val="000066"/>
                </a:solidFill>
                <a:latin typeface="Arial" charset="0"/>
              </a:rPr>
              <a:t>“ (</a:t>
            </a:r>
            <a:r>
              <a:rPr lang="de-DE" sz="1600" dirty="0" err="1">
                <a:solidFill>
                  <a:srgbClr val="000066"/>
                </a:solidFill>
                <a:latin typeface="Arial" charset="0"/>
              </a:rPr>
              <a:t>similar</a:t>
            </a:r>
            <a:r>
              <a:rPr lang="de-DE" sz="1600" dirty="0">
                <a:solidFill>
                  <a:srgbClr val="000066"/>
                </a:solidFill>
                <a:latin typeface="Arial" charset="0"/>
              </a:rPr>
              <a:t> </a:t>
            </a:r>
            <a:r>
              <a:rPr lang="de-DE" sz="1600" dirty="0" err="1">
                <a:solidFill>
                  <a:srgbClr val="000066"/>
                </a:solidFill>
                <a:latin typeface="Arial" charset="0"/>
              </a:rPr>
              <a:t>to</a:t>
            </a:r>
            <a:r>
              <a:rPr lang="de-DE" sz="1600" dirty="0">
                <a:solidFill>
                  <a:srgbClr val="000066"/>
                </a:solidFill>
                <a:latin typeface="Arial" charset="0"/>
              </a:rPr>
              <a:t> </a:t>
            </a:r>
            <a:r>
              <a:rPr lang="de-DE" sz="1600" dirty="0" err="1">
                <a:solidFill>
                  <a:srgbClr val="000066"/>
                </a:solidFill>
                <a:latin typeface="Arial" charset="0"/>
              </a:rPr>
              <a:t>optical</a:t>
            </a:r>
            <a:r>
              <a:rPr lang="de-DE" sz="1600" dirty="0">
                <a:solidFill>
                  <a:srgbClr val="000066"/>
                </a:solidFill>
                <a:latin typeface="Arial" charset="0"/>
              </a:rPr>
              <a:t> </a:t>
            </a:r>
            <a:r>
              <a:rPr lang="de-DE" sz="1600" dirty="0" err="1">
                <a:solidFill>
                  <a:srgbClr val="000066"/>
                </a:solidFill>
                <a:latin typeface="Arial" charset="0"/>
              </a:rPr>
              <a:t>lenses</a:t>
            </a:r>
            <a:r>
              <a:rPr lang="de-DE" sz="1600" dirty="0">
                <a:solidFill>
                  <a:srgbClr val="000066"/>
                </a:solidFill>
                <a:latin typeface="Arial" charset="0"/>
              </a:rPr>
              <a:t>) </a:t>
            </a:r>
          </a:p>
        </p:txBody>
      </p:sp>
      <p:sp>
        <p:nvSpPr>
          <p:cNvPr id="649301" name="Line 85"/>
          <p:cNvSpPr>
            <a:spLocks noChangeShapeType="1"/>
          </p:cNvSpPr>
          <p:nvPr/>
        </p:nvSpPr>
        <p:spPr bwMode="auto">
          <a:xfrm flipH="1" flipV="1">
            <a:off x="461963" y="2006600"/>
            <a:ext cx="627062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mtClean="0">
              <a:solidFill>
                <a:srgbClr val="000000"/>
              </a:solidFill>
            </a:endParaRPr>
          </a:p>
        </p:txBody>
      </p:sp>
      <p:sp>
        <p:nvSpPr>
          <p:cNvPr id="649302" name="Rectangle 86"/>
          <p:cNvSpPr>
            <a:spLocks noChangeArrowheads="1"/>
          </p:cNvSpPr>
          <p:nvPr/>
        </p:nvSpPr>
        <p:spPr bwMode="auto">
          <a:xfrm>
            <a:off x="4932365" y="1312863"/>
            <a:ext cx="720725" cy="576262"/>
          </a:xfrm>
          <a:prstGeom prst="rect">
            <a:avLst/>
          </a:prstGeom>
          <a:solidFill>
            <a:srgbClr val="0099FF">
              <a:alpha val="28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smtClean="0">
              <a:solidFill>
                <a:srgbClr val="000000"/>
              </a:solidFill>
            </a:endParaRPr>
          </a:p>
        </p:txBody>
      </p:sp>
      <p:sp>
        <p:nvSpPr>
          <p:cNvPr id="649303" name="Rectangle 87"/>
          <p:cNvSpPr>
            <a:spLocks noChangeArrowheads="1"/>
          </p:cNvSpPr>
          <p:nvPr/>
        </p:nvSpPr>
        <p:spPr bwMode="auto">
          <a:xfrm>
            <a:off x="5868990" y="1312863"/>
            <a:ext cx="720725" cy="576262"/>
          </a:xfrm>
          <a:prstGeom prst="rect">
            <a:avLst/>
          </a:prstGeom>
          <a:solidFill>
            <a:srgbClr val="0099FF">
              <a:alpha val="28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smtClean="0">
              <a:solidFill>
                <a:srgbClr val="000000"/>
              </a:solidFill>
            </a:endParaRPr>
          </a:p>
        </p:txBody>
      </p:sp>
      <p:sp>
        <p:nvSpPr>
          <p:cNvPr id="649304" name="Rectangle 88"/>
          <p:cNvSpPr>
            <a:spLocks noChangeArrowheads="1"/>
          </p:cNvSpPr>
          <p:nvPr/>
        </p:nvSpPr>
        <p:spPr bwMode="auto">
          <a:xfrm>
            <a:off x="6805615" y="1312863"/>
            <a:ext cx="720725" cy="576262"/>
          </a:xfrm>
          <a:prstGeom prst="rect">
            <a:avLst/>
          </a:prstGeom>
          <a:solidFill>
            <a:srgbClr val="0099FF">
              <a:alpha val="28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smtClean="0">
              <a:solidFill>
                <a:srgbClr val="000000"/>
              </a:solidFill>
            </a:endParaRPr>
          </a:p>
        </p:txBody>
      </p:sp>
      <p:sp>
        <p:nvSpPr>
          <p:cNvPr id="649305" name="Rectangle 89"/>
          <p:cNvSpPr>
            <a:spLocks noChangeArrowheads="1"/>
          </p:cNvSpPr>
          <p:nvPr/>
        </p:nvSpPr>
        <p:spPr bwMode="auto">
          <a:xfrm>
            <a:off x="7740652" y="1306513"/>
            <a:ext cx="593725" cy="576262"/>
          </a:xfrm>
          <a:prstGeom prst="rect">
            <a:avLst/>
          </a:prstGeom>
          <a:solidFill>
            <a:srgbClr val="C0C0C0">
              <a:alpha val="4900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smtClean="0">
              <a:solidFill>
                <a:srgbClr val="000000"/>
              </a:solidFill>
            </a:endParaRPr>
          </a:p>
        </p:txBody>
      </p:sp>
      <p:sp>
        <p:nvSpPr>
          <p:cNvPr id="649306" name="Oval 90"/>
          <p:cNvSpPr>
            <a:spLocks noChangeArrowheads="1"/>
          </p:cNvSpPr>
          <p:nvPr/>
        </p:nvSpPr>
        <p:spPr bwMode="auto">
          <a:xfrm>
            <a:off x="976313" y="1154113"/>
            <a:ext cx="227012" cy="958850"/>
          </a:xfrm>
          <a:prstGeom prst="ellipse">
            <a:avLst/>
          </a:prstGeom>
          <a:noFill/>
          <a:ln w="254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smtClean="0">
              <a:solidFill>
                <a:srgbClr val="000000"/>
              </a:solidFill>
            </a:endParaRPr>
          </a:p>
        </p:txBody>
      </p:sp>
      <p:sp>
        <p:nvSpPr>
          <p:cNvPr id="649307" name="Line 91"/>
          <p:cNvSpPr>
            <a:spLocks noChangeShapeType="1"/>
          </p:cNvSpPr>
          <p:nvPr/>
        </p:nvSpPr>
        <p:spPr bwMode="auto">
          <a:xfrm flipH="1">
            <a:off x="4443415" y="1270002"/>
            <a:ext cx="3609975" cy="19367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mtClean="0">
              <a:solidFill>
                <a:srgbClr val="000000"/>
              </a:solidFill>
            </a:endParaRPr>
          </a:p>
        </p:txBody>
      </p:sp>
      <p:sp>
        <p:nvSpPr>
          <p:cNvPr id="649308" name="Line 92"/>
          <p:cNvSpPr>
            <a:spLocks noChangeShapeType="1"/>
          </p:cNvSpPr>
          <p:nvPr/>
        </p:nvSpPr>
        <p:spPr bwMode="auto">
          <a:xfrm flipH="1" flipV="1">
            <a:off x="4427540" y="1708152"/>
            <a:ext cx="3635375" cy="21431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mtClean="0">
              <a:solidFill>
                <a:srgbClr val="000000"/>
              </a:solidFill>
            </a:endParaRPr>
          </a:p>
        </p:txBody>
      </p:sp>
      <p:sp>
        <p:nvSpPr>
          <p:cNvPr id="649309" name="Line 93"/>
          <p:cNvSpPr>
            <a:spLocks noChangeShapeType="1"/>
          </p:cNvSpPr>
          <p:nvPr/>
        </p:nvSpPr>
        <p:spPr bwMode="auto">
          <a:xfrm>
            <a:off x="4443413" y="1171575"/>
            <a:ext cx="0" cy="9350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mtClean="0">
              <a:solidFill>
                <a:srgbClr val="000000"/>
              </a:solidFill>
            </a:endParaRPr>
          </a:p>
        </p:txBody>
      </p:sp>
      <p:sp>
        <p:nvSpPr>
          <p:cNvPr id="649310" name="Rectangle 94"/>
          <p:cNvSpPr>
            <a:spLocks noChangeArrowheads="1"/>
          </p:cNvSpPr>
          <p:nvPr/>
        </p:nvSpPr>
        <p:spPr bwMode="auto">
          <a:xfrm>
            <a:off x="4143377" y="1311277"/>
            <a:ext cx="593725" cy="576263"/>
          </a:xfrm>
          <a:prstGeom prst="rect">
            <a:avLst/>
          </a:prstGeom>
          <a:solidFill>
            <a:srgbClr val="C0C0C0">
              <a:alpha val="4900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smtClean="0">
              <a:solidFill>
                <a:srgbClr val="000000"/>
              </a:solidFill>
            </a:endParaRPr>
          </a:p>
        </p:txBody>
      </p:sp>
      <p:grpSp>
        <p:nvGrpSpPr>
          <p:cNvPr id="649311" name="Group 95"/>
          <p:cNvGrpSpPr>
            <a:grpSpLocks/>
          </p:cNvGrpSpPr>
          <p:nvPr/>
        </p:nvGrpSpPr>
        <p:grpSpPr bwMode="auto">
          <a:xfrm>
            <a:off x="4222752" y="1165227"/>
            <a:ext cx="423863" cy="911225"/>
            <a:chOff x="1568" y="1297"/>
            <a:chExt cx="345" cy="1627"/>
          </a:xfrm>
        </p:grpSpPr>
        <p:sp>
          <p:nvSpPr>
            <p:cNvPr id="649312" name="Line 96"/>
            <p:cNvSpPr>
              <a:spLocks noChangeShapeType="1"/>
            </p:cNvSpPr>
            <p:nvPr/>
          </p:nvSpPr>
          <p:spPr bwMode="auto">
            <a:xfrm>
              <a:off x="1741" y="1297"/>
              <a:ext cx="1" cy="161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 smtClean="0">
                <a:solidFill>
                  <a:srgbClr val="000000"/>
                </a:solidFill>
              </a:endParaRPr>
            </a:p>
          </p:txBody>
        </p:sp>
        <p:grpSp>
          <p:nvGrpSpPr>
            <p:cNvPr id="649313" name="Group 97"/>
            <p:cNvGrpSpPr>
              <a:grpSpLocks/>
            </p:cNvGrpSpPr>
            <p:nvPr/>
          </p:nvGrpSpPr>
          <p:grpSpPr bwMode="auto">
            <a:xfrm flipH="1">
              <a:off x="1636" y="1305"/>
              <a:ext cx="277" cy="1619"/>
              <a:chOff x="1600" y="1305"/>
              <a:chExt cx="277" cy="1619"/>
            </a:xfrm>
          </p:grpSpPr>
          <p:sp>
            <p:nvSpPr>
              <p:cNvPr id="649314" name="Line 98"/>
              <p:cNvSpPr>
                <a:spLocks noChangeShapeType="1"/>
              </p:cNvSpPr>
              <p:nvPr/>
            </p:nvSpPr>
            <p:spPr bwMode="auto">
              <a:xfrm flipV="1">
                <a:off x="1600" y="1305"/>
                <a:ext cx="277" cy="3"/>
              </a:xfrm>
              <a:prstGeom prst="line">
                <a:avLst/>
              </a:prstGeom>
              <a:noFill/>
              <a:ln w="28575">
                <a:solidFill>
                  <a:srgbClr val="008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49315" name="Line 99"/>
              <p:cNvSpPr>
                <a:spLocks noChangeShapeType="1"/>
              </p:cNvSpPr>
              <p:nvPr/>
            </p:nvSpPr>
            <p:spPr bwMode="auto">
              <a:xfrm>
                <a:off x="1603" y="2924"/>
                <a:ext cx="268" cy="0"/>
              </a:xfrm>
              <a:prstGeom prst="line">
                <a:avLst/>
              </a:prstGeom>
              <a:noFill/>
              <a:ln w="28575">
                <a:solidFill>
                  <a:srgbClr val="008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49316" name="Arc 100"/>
              <p:cNvSpPr>
                <a:spLocks/>
              </p:cNvSpPr>
              <p:nvPr/>
            </p:nvSpPr>
            <p:spPr bwMode="auto">
              <a:xfrm>
                <a:off x="1600" y="1316"/>
                <a:ext cx="132" cy="1604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43190"/>
                  <a:gd name="T2" fmla="*/ 648 w 21600"/>
                  <a:gd name="T3" fmla="*/ 43190 h 43190"/>
                  <a:gd name="T4" fmla="*/ 0 w 21600"/>
                  <a:gd name="T5" fmla="*/ 21600 h 43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4319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277"/>
                      <a:pt x="12319" y="42839"/>
                      <a:pt x="648" y="43190"/>
                    </a:cubicBezTo>
                  </a:path>
                  <a:path w="21600" h="4319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277"/>
                      <a:pt x="12319" y="42839"/>
                      <a:pt x="648" y="4319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rgbClr val="008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/>
                <a:endParaRPr lang="en-GB" sz="2000" b="1">
                  <a:solidFill>
                    <a:srgbClr val="333399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649317" name="Group 101"/>
            <p:cNvGrpSpPr>
              <a:grpSpLocks/>
            </p:cNvGrpSpPr>
            <p:nvPr/>
          </p:nvGrpSpPr>
          <p:grpSpPr bwMode="auto">
            <a:xfrm>
              <a:off x="1568" y="1305"/>
              <a:ext cx="277" cy="1619"/>
              <a:chOff x="1600" y="1305"/>
              <a:chExt cx="277" cy="1619"/>
            </a:xfrm>
          </p:grpSpPr>
          <p:sp>
            <p:nvSpPr>
              <p:cNvPr id="649318" name="Line 102"/>
              <p:cNvSpPr>
                <a:spLocks noChangeShapeType="1"/>
              </p:cNvSpPr>
              <p:nvPr/>
            </p:nvSpPr>
            <p:spPr bwMode="auto">
              <a:xfrm flipV="1">
                <a:off x="1600" y="1305"/>
                <a:ext cx="277" cy="3"/>
              </a:xfrm>
              <a:prstGeom prst="line">
                <a:avLst/>
              </a:prstGeom>
              <a:noFill/>
              <a:ln w="28575">
                <a:solidFill>
                  <a:srgbClr val="008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49319" name="Line 103"/>
              <p:cNvSpPr>
                <a:spLocks noChangeShapeType="1"/>
              </p:cNvSpPr>
              <p:nvPr/>
            </p:nvSpPr>
            <p:spPr bwMode="auto">
              <a:xfrm>
                <a:off x="1603" y="2924"/>
                <a:ext cx="268" cy="0"/>
              </a:xfrm>
              <a:prstGeom prst="line">
                <a:avLst/>
              </a:prstGeom>
              <a:noFill/>
              <a:ln w="28575">
                <a:solidFill>
                  <a:srgbClr val="008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49320" name="Arc 104"/>
              <p:cNvSpPr>
                <a:spLocks/>
              </p:cNvSpPr>
              <p:nvPr/>
            </p:nvSpPr>
            <p:spPr bwMode="auto">
              <a:xfrm>
                <a:off x="1600" y="1316"/>
                <a:ext cx="132" cy="1604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43190"/>
                  <a:gd name="T2" fmla="*/ 648 w 21600"/>
                  <a:gd name="T3" fmla="*/ 43190 h 43190"/>
                  <a:gd name="T4" fmla="*/ 0 w 21600"/>
                  <a:gd name="T5" fmla="*/ 21600 h 43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4319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277"/>
                      <a:pt x="12319" y="42839"/>
                      <a:pt x="648" y="43190"/>
                    </a:cubicBezTo>
                  </a:path>
                  <a:path w="21600" h="4319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277"/>
                      <a:pt x="12319" y="42839"/>
                      <a:pt x="648" y="4319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rgbClr val="008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/>
                <a:endParaRPr lang="en-GB" sz="2000" b="1">
                  <a:solidFill>
                    <a:srgbClr val="333399"/>
                  </a:solidFill>
                  <a:latin typeface="Verdana" pitchFamily="34" charset="0"/>
                </a:endParaRPr>
              </a:p>
            </p:txBody>
          </p:sp>
        </p:grpSp>
      </p:grpSp>
      <p:sp>
        <p:nvSpPr>
          <p:cNvPr id="649321" name="Line 105"/>
          <p:cNvSpPr>
            <a:spLocks noChangeShapeType="1"/>
          </p:cNvSpPr>
          <p:nvPr/>
        </p:nvSpPr>
        <p:spPr bwMode="auto">
          <a:xfrm>
            <a:off x="8051800" y="1131888"/>
            <a:ext cx="0" cy="9461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mtClean="0">
              <a:solidFill>
                <a:srgbClr val="000000"/>
              </a:solidFill>
            </a:endParaRPr>
          </a:p>
        </p:txBody>
      </p:sp>
      <p:sp>
        <p:nvSpPr>
          <p:cNvPr id="649322" name="Oval 106"/>
          <p:cNvSpPr>
            <a:spLocks noChangeArrowheads="1"/>
          </p:cNvSpPr>
          <p:nvPr/>
        </p:nvSpPr>
        <p:spPr bwMode="auto">
          <a:xfrm>
            <a:off x="7940677" y="1133475"/>
            <a:ext cx="227013" cy="958850"/>
          </a:xfrm>
          <a:prstGeom prst="ellipse">
            <a:avLst/>
          </a:prstGeom>
          <a:noFill/>
          <a:ln w="254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smtClean="0">
              <a:solidFill>
                <a:srgbClr val="000000"/>
              </a:solidFill>
            </a:endParaRPr>
          </a:p>
        </p:txBody>
      </p:sp>
      <p:sp>
        <p:nvSpPr>
          <p:cNvPr id="649323" name="Line 107"/>
          <p:cNvSpPr>
            <a:spLocks noChangeShapeType="1"/>
          </p:cNvSpPr>
          <p:nvPr/>
        </p:nvSpPr>
        <p:spPr bwMode="auto">
          <a:xfrm flipH="1" flipV="1">
            <a:off x="407988" y="1262063"/>
            <a:ext cx="627062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mtClean="0">
              <a:solidFill>
                <a:srgbClr val="000000"/>
              </a:solidFill>
            </a:endParaRPr>
          </a:p>
        </p:txBody>
      </p:sp>
      <p:sp>
        <p:nvSpPr>
          <p:cNvPr id="649324" name="Line 108"/>
          <p:cNvSpPr>
            <a:spLocks noChangeShapeType="1"/>
          </p:cNvSpPr>
          <p:nvPr/>
        </p:nvSpPr>
        <p:spPr bwMode="auto">
          <a:xfrm flipH="1" flipV="1">
            <a:off x="8034338" y="1914525"/>
            <a:ext cx="627062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mtClean="0">
              <a:solidFill>
                <a:srgbClr val="000000"/>
              </a:solidFill>
            </a:endParaRPr>
          </a:p>
        </p:txBody>
      </p:sp>
      <p:sp>
        <p:nvSpPr>
          <p:cNvPr id="649325" name="Line 109"/>
          <p:cNvSpPr>
            <a:spLocks noChangeShapeType="1"/>
          </p:cNvSpPr>
          <p:nvPr/>
        </p:nvSpPr>
        <p:spPr bwMode="auto">
          <a:xfrm flipH="1" flipV="1">
            <a:off x="8008938" y="1274763"/>
            <a:ext cx="627062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mtClean="0">
              <a:solidFill>
                <a:srgbClr val="000000"/>
              </a:solidFill>
            </a:endParaRPr>
          </a:p>
        </p:txBody>
      </p:sp>
      <p:sp>
        <p:nvSpPr>
          <p:cNvPr id="110" name="Text Box 84"/>
          <p:cNvSpPr txBox="1">
            <a:spLocks noChangeArrowheads="1"/>
          </p:cNvSpPr>
          <p:nvPr/>
        </p:nvSpPr>
        <p:spPr bwMode="auto">
          <a:xfrm>
            <a:off x="3903663" y="6308725"/>
            <a:ext cx="5060950" cy="338554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de-DE" sz="1600" dirty="0">
                <a:solidFill>
                  <a:srgbClr val="000066"/>
                </a:solidFill>
                <a:latin typeface="Arial" charset="0"/>
              </a:rPr>
              <a:t>10000 </a:t>
            </a:r>
            <a:r>
              <a:rPr lang="de-DE" sz="1600" dirty="0" err="1">
                <a:solidFill>
                  <a:srgbClr val="000066"/>
                </a:solidFill>
                <a:latin typeface="Arial" charset="0"/>
              </a:rPr>
              <a:t>magnets</a:t>
            </a:r>
            <a:r>
              <a:rPr lang="de-DE" sz="1600" dirty="0">
                <a:solidFill>
                  <a:srgbClr val="000066"/>
                </a:solidFill>
                <a:latin typeface="Arial" charset="0"/>
              </a:rPr>
              <a:t> </a:t>
            </a:r>
            <a:r>
              <a:rPr lang="de-DE" sz="1600" dirty="0" err="1">
                <a:solidFill>
                  <a:srgbClr val="000066"/>
                </a:solidFill>
                <a:latin typeface="Arial" charset="0"/>
              </a:rPr>
              <a:t>powered</a:t>
            </a:r>
            <a:r>
              <a:rPr lang="de-DE" sz="1600" dirty="0">
                <a:solidFill>
                  <a:srgbClr val="000066"/>
                </a:solidFill>
                <a:latin typeface="Arial" charset="0"/>
              </a:rPr>
              <a:t> in 1700 </a:t>
            </a:r>
            <a:r>
              <a:rPr lang="de-DE" sz="1600" dirty="0" err="1">
                <a:solidFill>
                  <a:srgbClr val="000066"/>
                </a:solidFill>
                <a:latin typeface="Arial" charset="0"/>
              </a:rPr>
              <a:t>electrical</a:t>
            </a:r>
            <a:r>
              <a:rPr lang="de-DE" sz="1600" dirty="0">
                <a:solidFill>
                  <a:srgbClr val="000066"/>
                </a:solidFill>
                <a:latin typeface="Arial" charset="0"/>
              </a:rPr>
              <a:t> </a:t>
            </a:r>
            <a:r>
              <a:rPr lang="de-DE" sz="1600" dirty="0" err="1">
                <a:solidFill>
                  <a:srgbClr val="000066"/>
                </a:solidFill>
                <a:latin typeface="Arial" charset="0"/>
              </a:rPr>
              <a:t>circuits</a:t>
            </a:r>
            <a:endParaRPr lang="de-DE" sz="1600" dirty="0">
              <a:solidFill>
                <a:srgbClr val="000066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610496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4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4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4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4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4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4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49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49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49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49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49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49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49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49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49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49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49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49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49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49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49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49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49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49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49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49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49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649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649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649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649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649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49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649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649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649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649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49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649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649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649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649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649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649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649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649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649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649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649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649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649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649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649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649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649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649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649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649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649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649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500"/>
                                        <p:tgtEl>
                                          <p:spTgt spid="649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500"/>
                                        <p:tgtEl>
                                          <p:spTgt spid="649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649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" grpId="0" animBg="1"/>
      <p:bldP spid="649224" grpId="0" animBg="1"/>
      <p:bldP spid="649225" grpId="0" animBg="1"/>
      <p:bldP spid="649226" grpId="0" animBg="1"/>
      <p:bldP spid="649227" grpId="0" animBg="1"/>
      <p:bldP spid="649228" grpId="0" animBg="1"/>
      <p:bldP spid="649229" grpId="0" animBg="1"/>
      <p:bldP spid="649230" grpId="0" animBg="1"/>
      <p:bldP spid="649231" grpId="0" animBg="1"/>
      <p:bldP spid="649232" grpId="0" animBg="1"/>
      <p:bldP spid="649235" grpId="0" animBg="1"/>
      <p:bldP spid="649237" grpId="0" animBg="1"/>
      <p:bldP spid="649240" grpId="0" animBg="1"/>
      <p:bldP spid="649242" grpId="0" animBg="1"/>
      <p:bldP spid="649244" grpId="0" animBg="1"/>
      <p:bldP spid="649245" grpId="0" animBg="1"/>
      <p:bldP spid="649246" grpId="0" animBg="1"/>
      <p:bldP spid="649247" grpId="0" animBg="1"/>
      <p:bldP spid="649248" grpId="0" animBg="1"/>
      <p:bldP spid="649249" grpId="0" animBg="1"/>
      <p:bldP spid="649250" grpId="0" animBg="1"/>
      <p:bldP spid="649251" grpId="0" animBg="1"/>
      <p:bldP spid="649252" grpId="0" animBg="1"/>
      <p:bldP spid="649253" grpId="0" animBg="1"/>
      <p:bldP spid="649254" grpId="0" animBg="1"/>
      <p:bldP spid="649255" grpId="0" animBg="1"/>
      <p:bldP spid="649256" grpId="0" animBg="1"/>
      <p:bldP spid="649257" grpId="0" animBg="1"/>
      <p:bldP spid="649258" grpId="0" animBg="1"/>
      <p:bldP spid="649259" grpId="0" animBg="1"/>
      <p:bldP spid="649260" grpId="0" animBg="1"/>
      <p:bldP spid="649261" grpId="0" animBg="1"/>
      <p:bldP spid="649263" grpId="0" animBg="1"/>
      <p:bldP spid="649264" grpId="0" animBg="1"/>
      <p:bldP spid="649266" grpId="0" animBg="1"/>
      <p:bldP spid="649268" grpId="0" animBg="1"/>
      <p:bldP spid="649269" grpId="0" animBg="1"/>
      <p:bldP spid="649270" grpId="0" animBg="1"/>
      <p:bldP spid="649271" grpId="0" animBg="1"/>
      <p:bldP spid="649272" grpId="0" animBg="1"/>
      <p:bldP spid="649274" grpId="0" animBg="1"/>
      <p:bldP spid="649276" grpId="0"/>
      <p:bldP spid="649277" grpId="0" animBg="1"/>
      <p:bldP spid="649279" grpId="0" animBg="1"/>
      <p:bldP spid="649281" grpId="0"/>
      <p:bldP spid="649282" grpId="0"/>
      <p:bldP spid="649283" grpId="0"/>
      <p:bldP spid="649284" grpId="0"/>
      <p:bldP spid="649285" grpId="0"/>
      <p:bldP spid="1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8382000" cy="783166"/>
          </a:xfrm>
        </p:spPr>
        <p:txBody>
          <a:bodyPr/>
          <a:lstStyle/>
          <a:p>
            <a:r>
              <a:rPr lang="de-CH" dirty="0" err="1" smtClean="0"/>
              <a:t>Overview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686800" cy="5584052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GB" dirty="0" smtClean="0">
                <a:solidFill>
                  <a:srgbClr val="008000"/>
                </a:solidFill>
                <a:latin typeface="Arial"/>
              </a:rPr>
              <a:t>Accelerator physics and LHC crash course - DONE</a:t>
            </a:r>
          </a:p>
          <a:p>
            <a:pPr>
              <a:lnSpc>
                <a:spcPct val="120000"/>
              </a:lnSpc>
            </a:pPr>
            <a:r>
              <a:rPr lang="en-GB" dirty="0" smtClean="0">
                <a:solidFill>
                  <a:srgbClr val="0000FF"/>
                </a:solidFill>
                <a:latin typeface="Arial"/>
              </a:rPr>
              <a:t>Energy and Luminosity</a:t>
            </a:r>
          </a:p>
          <a:p>
            <a:pPr>
              <a:lnSpc>
                <a:spcPct val="120000"/>
              </a:lnSpc>
            </a:pPr>
            <a:r>
              <a:rPr lang="en-GB" dirty="0" smtClean="0">
                <a:solidFill>
                  <a:srgbClr val="0000FF"/>
                </a:solidFill>
                <a:latin typeface="Arial"/>
              </a:rPr>
              <a:t>What is accelerator physics?</a:t>
            </a:r>
          </a:p>
          <a:p>
            <a:pPr>
              <a:lnSpc>
                <a:spcPct val="120000"/>
              </a:lnSpc>
            </a:pPr>
            <a:r>
              <a:rPr lang="en-GB" dirty="0" smtClean="0">
                <a:solidFill>
                  <a:srgbClr val="0000FF"/>
                </a:solidFill>
                <a:latin typeface="Arial"/>
              </a:rPr>
              <a:t>Acceleration and deflection of charged particles</a:t>
            </a:r>
          </a:p>
          <a:p>
            <a:pPr>
              <a:lnSpc>
                <a:spcPct val="120000"/>
              </a:lnSpc>
            </a:pPr>
            <a:r>
              <a:rPr lang="en-GB" dirty="0" smtClean="0">
                <a:solidFill>
                  <a:srgbClr val="0000FF"/>
                </a:solidFill>
                <a:latin typeface="Arial"/>
              </a:rPr>
              <a:t>Energy and Luminosity Challenges</a:t>
            </a:r>
          </a:p>
          <a:p>
            <a:pPr>
              <a:lnSpc>
                <a:spcPct val="120000"/>
              </a:lnSpc>
            </a:pPr>
            <a:r>
              <a:rPr lang="en-GB" dirty="0" smtClean="0">
                <a:solidFill>
                  <a:srgbClr val="0000FF"/>
                </a:solidFill>
                <a:latin typeface="Arial"/>
              </a:rPr>
              <a:t>Short Accelerator Physics Course</a:t>
            </a:r>
          </a:p>
          <a:p>
            <a:pPr>
              <a:lnSpc>
                <a:spcPct val="120000"/>
              </a:lnSpc>
            </a:pPr>
            <a:r>
              <a:rPr lang="en-GB" dirty="0" smtClean="0">
                <a:solidFill>
                  <a:srgbClr val="0000FF"/>
                </a:solidFill>
                <a:latin typeface="Arial"/>
              </a:rPr>
              <a:t>Particle Energy and Superconducting Magnets</a:t>
            </a:r>
          </a:p>
          <a:p>
            <a:pPr>
              <a:lnSpc>
                <a:spcPct val="120000"/>
              </a:lnSpc>
            </a:pPr>
            <a:r>
              <a:rPr lang="en-GB" dirty="0" smtClean="0">
                <a:solidFill>
                  <a:srgbClr val="0000FF"/>
                </a:solidFill>
                <a:latin typeface="Arial"/>
              </a:rPr>
              <a:t>Understanding LHC operation</a:t>
            </a:r>
          </a:p>
          <a:p>
            <a:pPr>
              <a:lnSpc>
                <a:spcPct val="120000"/>
              </a:lnSpc>
            </a:pPr>
            <a:r>
              <a:rPr lang="en-GB" dirty="0" smtClean="0">
                <a:solidFill>
                  <a:srgbClr val="0000FF"/>
                </a:solidFill>
                <a:latin typeface="Arial"/>
              </a:rPr>
              <a:t>Challenges for high intensity beams operation</a:t>
            </a:r>
          </a:p>
          <a:p>
            <a:pPr>
              <a:lnSpc>
                <a:spcPct val="120000"/>
              </a:lnSpc>
            </a:pPr>
            <a:r>
              <a:rPr lang="en-GB" dirty="0" smtClean="0">
                <a:solidFill>
                  <a:srgbClr val="0000FF"/>
                </a:solidFill>
                <a:latin typeface="Arial"/>
              </a:rPr>
              <a:t>Preparing for the next 20 years: HL-LHC…..</a:t>
            </a:r>
          </a:p>
          <a:p>
            <a:pPr>
              <a:lnSpc>
                <a:spcPct val="120000"/>
              </a:lnSpc>
            </a:pPr>
            <a:r>
              <a:rPr lang="en-GB" dirty="0" smtClean="0">
                <a:solidFill>
                  <a:srgbClr val="0000FF"/>
                </a:solidFill>
                <a:latin typeface="Arial"/>
              </a:rPr>
              <a:t>Preparing for the next 50 years: FCC study…..</a:t>
            </a:r>
          </a:p>
          <a:p>
            <a:endParaRPr lang="en-GB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09807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826" name="Rectangle 2"/>
          <p:cNvSpPr>
            <a:spLocks noChangeArrowheads="1"/>
          </p:cNvSpPr>
          <p:nvPr/>
        </p:nvSpPr>
        <p:spPr bwMode="auto">
          <a:xfrm>
            <a:off x="457200" y="777426"/>
            <a:ext cx="8458200" cy="5791200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>
              <a:solidFill>
                <a:srgbClr val="000066"/>
              </a:solidFill>
            </a:endParaRPr>
          </a:p>
        </p:txBody>
      </p:sp>
      <p:graphicFrame>
        <p:nvGraphicFramePr>
          <p:cNvPr id="461828" name="Objec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42339914"/>
              </p:ext>
            </p:extLst>
          </p:nvPr>
        </p:nvGraphicFramePr>
        <p:xfrm>
          <a:off x="841375" y="879028"/>
          <a:ext cx="7767638" cy="5611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0885" name="Designer Drawing" r:id="rId3" imgW="8001000" imgH="6051240" progId="Designer.Drawing.7">
                  <p:embed/>
                </p:oleObj>
              </mc:Choice>
              <mc:Fallback>
                <p:oleObj name="Designer Drawing" r:id="rId3" imgW="8001000" imgH="6051240" progId="Designer.Drawing.7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1375" y="879028"/>
                        <a:ext cx="7767638" cy="5611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1829" name="Text Box 5"/>
          <p:cNvSpPr txBox="1">
            <a:spLocks noChangeArrowheads="1"/>
          </p:cNvSpPr>
          <p:nvPr/>
        </p:nvSpPr>
        <p:spPr bwMode="auto">
          <a:xfrm>
            <a:off x="838200" y="2834826"/>
            <a:ext cx="2362200" cy="825500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1" hangingPunct="1"/>
            <a:r>
              <a:rPr lang="fr-CH" sz="1600">
                <a:solidFill>
                  <a:srgbClr val="000066"/>
                </a:solidFill>
                <a:latin typeface="Arial" charset="0"/>
              </a:rPr>
              <a:t>Particle oscillations in quadrupole field (small amplitude)</a:t>
            </a:r>
            <a:endParaRPr lang="en-GB" sz="1600">
              <a:solidFill>
                <a:srgbClr val="000066"/>
              </a:solidFill>
              <a:latin typeface="Arial" charset="0"/>
            </a:endParaRPr>
          </a:p>
        </p:txBody>
      </p:sp>
      <p:sp>
        <p:nvSpPr>
          <p:cNvPr id="461830" name="Text Box 6"/>
          <p:cNvSpPr txBox="1">
            <a:spLocks noChangeArrowheads="1"/>
          </p:cNvSpPr>
          <p:nvPr/>
        </p:nvSpPr>
        <p:spPr bwMode="auto">
          <a:xfrm>
            <a:off x="3429000" y="2758626"/>
            <a:ext cx="2667000" cy="825500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1" hangingPunct="1"/>
            <a:r>
              <a:rPr lang="fr-CH" sz="1600">
                <a:solidFill>
                  <a:srgbClr val="000066"/>
                </a:solidFill>
                <a:latin typeface="Arial" charset="0"/>
              </a:rPr>
              <a:t>Harmonic oscillation            after coordinate transformation</a:t>
            </a:r>
            <a:endParaRPr lang="en-GB" sz="1600">
              <a:solidFill>
                <a:srgbClr val="000066"/>
              </a:solidFill>
              <a:latin typeface="Arial" charset="0"/>
            </a:endParaRPr>
          </a:p>
        </p:txBody>
      </p:sp>
      <p:sp>
        <p:nvSpPr>
          <p:cNvPr id="461831" name="Text Box 7"/>
          <p:cNvSpPr txBox="1">
            <a:spLocks noChangeArrowheads="1"/>
          </p:cNvSpPr>
          <p:nvPr/>
        </p:nvSpPr>
        <p:spPr bwMode="auto">
          <a:xfrm>
            <a:off x="5791200" y="2911028"/>
            <a:ext cx="2667000" cy="581025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1" hangingPunct="1"/>
            <a:r>
              <a:rPr lang="fr-CH" sz="1600">
                <a:solidFill>
                  <a:srgbClr val="000066"/>
                </a:solidFill>
                <a:latin typeface="Arial" charset="0"/>
              </a:rPr>
              <a:t>Circular movement in phase space</a:t>
            </a:r>
            <a:endParaRPr lang="en-GB" sz="1600">
              <a:solidFill>
                <a:srgbClr val="000066"/>
              </a:solidFill>
              <a:latin typeface="Arial" charset="0"/>
            </a:endParaRPr>
          </a:p>
        </p:txBody>
      </p:sp>
      <p:sp>
        <p:nvSpPr>
          <p:cNvPr id="461832" name="Text Box 8"/>
          <p:cNvSpPr txBox="1">
            <a:spLocks noChangeArrowheads="1"/>
          </p:cNvSpPr>
          <p:nvPr/>
        </p:nvSpPr>
        <p:spPr bwMode="auto">
          <a:xfrm>
            <a:off x="762000" y="5666926"/>
            <a:ext cx="2667000" cy="825500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1" hangingPunct="1"/>
            <a:r>
              <a:rPr lang="fr-CH" sz="1600">
                <a:solidFill>
                  <a:srgbClr val="000066"/>
                </a:solidFill>
                <a:latin typeface="Arial" charset="0"/>
              </a:rPr>
              <a:t>Particle oscillation assuming non-linear fields, large amplitude</a:t>
            </a:r>
            <a:endParaRPr lang="en-GB" sz="1600">
              <a:solidFill>
                <a:srgbClr val="000066"/>
              </a:solidFill>
              <a:latin typeface="Arial" charset="0"/>
            </a:endParaRPr>
          </a:p>
        </p:txBody>
      </p:sp>
      <p:sp>
        <p:nvSpPr>
          <p:cNvPr id="461833" name="Text Box 9"/>
          <p:cNvSpPr txBox="1">
            <a:spLocks noChangeArrowheads="1"/>
          </p:cNvSpPr>
          <p:nvPr/>
        </p:nvSpPr>
        <p:spPr bwMode="auto">
          <a:xfrm>
            <a:off x="3505200" y="5730426"/>
            <a:ext cx="2667000" cy="825500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1" hangingPunct="1"/>
            <a:r>
              <a:rPr lang="fr-CH" sz="1600">
                <a:solidFill>
                  <a:srgbClr val="000066"/>
                </a:solidFill>
                <a:latin typeface="Arial" charset="0"/>
              </a:rPr>
              <a:t>Amplitude grows until particle is lost (touches aperture)</a:t>
            </a:r>
            <a:endParaRPr lang="en-GB" sz="1600">
              <a:solidFill>
                <a:srgbClr val="000066"/>
              </a:solidFill>
              <a:latin typeface="Arial" charset="0"/>
            </a:endParaRPr>
          </a:p>
        </p:txBody>
      </p:sp>
      <p:sp>
        <p:nvSpPr>
          <p:cNvPr id="461834" name="Text Box 10"/>
          <p:cNvSpPr txBox="1">
            <a:spLocks noChangeArrowheads="1"/>
          </p:cNvSpPr>
          <p:nvPr/>
        </p:nvSpPr>
        <p:spPr bwMode="auto">
          <a:xfrm>
            <a:off x="6096000" y="5759003"/>
            <a:ext cx="2667000" cy="581025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1" hangingPunct="1"/>
            <a:r>
              <a:rPr lang="fr-CH" sz="1600">
                <a:solidFill>
                  <a:srgbClr val="000066"/>
                </a:solidFill>
                <a:latin typeface="Arial" charset="0"/>
              </a:rPr>
              <a:t>No circular movement in phasespace</a:t>
            </a:r>
            <a:endParaRPr lang="en-GB" sz="1600">
              <a:solidFill>
                <a:srgbClr val="000066"/>
              </a:solidFill>
              <a:latin typeface="Arial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rgbClr val="FFFFFF"/>
                </a:solidFill>
                <a:latin typeface="Calibri" panose="020F0502020204030204" pitchFamily="34" charset="0"/>
              </a:rPr>
              <a:t>Particle stability and magnets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886183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1139" name="Picture 3" descr="agfocus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9040" y="821800"/>
            <a:ext cx="5324921" cy="5768664"/>
          </a:xfrm>
          <a:prstGeom prst="rect">
            <a:avLst/>
          </a:prstGeom>
          <a:noFill/>
          <a:ln>
            <a:solidFill>
              <a:schemeClr val="tx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Visualising bunch oscillation in accelerator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088773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1570" name="Rectangle 2"/>
          <p:cNvSpPr>
            <a:spLocks noGrp="1" noChangeArrowheads="1"/>
          </p:cNvSpPr>
          <p:nvPr>
            <p:ph type="title"/>
          </p:nvPr>
        </p:nvSpPr>
        <p:spPr>
          <a:xfrm>
            <a:off x="387352" y="2120564"/>
            <a:ext cx="8424863" cy="2963863"/>
          </a:xfrm>
        </p:spPr>
        <p:txBody>
          <a:bodyPr/>
          <a:lstStyle/>
          <a:p>
            <a:pPr algn="r"/>
            <a:r>
              <a:rPr lang="en-US" sz="7200" dirty="0" smtClean="0">
                <a:solidFill>
                  <a:srgbClr val="000066"/>
                </a:solidFill>
              </a:rPr>
              <a:t>Particle energy </a:t>
            </a:r>
            <a:r>
              <a:rPr lang="en-US" sz="7200" dirty="0">
                <a:solidFill>
                  <a:srgbClr val="000066"/>
                </a:solidFill>
              </a:rPr>
              <a:t>and superconducting magnets</a:t>
            </a:r>
            <a:r>
              <a:rPr lang="en-US" sz="4800" dirty="0">
                <a:solidFill>
                  <a:srgbClr val="000066"/>
                </a:solidFill>
              </a:rPr>
              <a:t/>
            </a:r>
            <a:br>
              <a:rPr lang="en-US" sz="4800" dirty="0">
                <a:solidFill>
                  <a:srgbClr val="000066"/>
                </a:solidFill>
              </a:rPr>
            </a:br>
            <a:r>
              <a:rPr lang="en-US" sz="4800" dirty="0">
                <a:solidFill>
                  <a:srgbClr val="000066"/>
                </a:solidFill>
              </a:rPr>
              <a:t/>
            </a:r>
            <a:br>
              <a:rPr lang="en-US" sz="4800" dirty="0">
                <a:solidFill>
                  <a:srgbClr val="000066"/>
                </a:solidFill>
              </a:rPr>
            </a:br>
            <a:r>
              <a:rPr lang="en-US" dirty="0" smtClean="0">
                <a:solidFill>
                  <a:srgbClr val="000066"/>
                </a:solidFill>
              </a:rPr>
              <a:t>…….the magnetic field strength determines the beam energy</a:t>
            </a:r>
            <a:endParaRPr lang="en-US" sz="4800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74185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331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93317" name="Rectangle 5"/>
          <p:cNvSpPr>
            <a:spLocks noChangeArrowheads="1"/>
          </p:cNvSpPr>
          <p:nvPr/>
        </p:nvSpPr>
        <p:spPr bwMode="auto">
          <a:xfrm>
            <a:off x="4798282" y="6027005"/>
            <a:ext cx="4345718" cy="797078"/>
          </a:xfrm>
          <a:prstGeom prst="rect">
            <a:avLst/>
          </a:prstGeom>
          <a:solidFill>
            <a:schemeClr val="tx1">
              <a:lumMod val="65000"/>
            </a:schemeClr>
          </a:solidFill>
          <a:ln w="12700">
            <a:solidFill>
              <a:schemeClr val="bg2"/>
            </a:solidFill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marL="265113" lvl="1" indent="6350" algn="l" eaLnBrk="1" hangingPunct="1">
              <a:lnSpc>
                <a:spcPct val="120000"/>
              </a:lnSpc>
              <a:spcBef>
                <a:spcPct val="20000"/>
              </a:spcBef>
              <a:buClr>
                <a:schemeClr val="tx2"/>
              </a:buClr>
              <a:buSzPct val="120000"/>
            </a:pPr>
            <a:r>
              <a:rPr lang="en-GB" sz="2000" dirty="0">
                <a:solidFill>
                  <a:srgbClr val="000066"/>
                </a:solidFill>
                <a:latin typeface="Arial" pitchFamily="34" charset="0"/>
              </a:rPr>
              <a:t>Deflection by 1232 </a:t>
            </a:r>
            <a:r>
              <a:rPr lang="en-GB" sz="2000" dirty="0" err="1">
                <a:solidFill>
                  <a:srgbClr val="000066"/>
                </a:solidFill>
                <a:latin typeface="Arial" pitchFamily="34" charset="0"/>
              </a:rPr>
              <a:t>superconducing</a:t>
            </a:r>
            <a:r>
              <a:rPr lang="en-GB" sz="2000" dirty="0">
                <a:solidFill>
                  <a:srgbClr val="000066"/>
                </a:solidFill>
                <a:latin typeface="Arial" pitchFamily="34" charset="0"/>
              </a:rPr>
              <a:t> dipole magnets</a:t>
            </a:r>
          </a:p>
        </p:txBody>
      </p:sp>
      <p:sp>
        <p:nvSpPr>
          <p:cNvPr id="129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Superconducting magnets in LHC tunnel</a:t>
            </a:r>
          </a:p>
        </p:txBody>
      </p:sp>
    </p:spTree>
    <p:extLst>
      <p:ext uri="{BB962C8B-B14F-4D97-AF65-F5344CB8AC3E}">
        <p14:creationId xmlns:p14="http://schemas.microsoft.com/office/powerpoint/2010/main" val="168514272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4450" name="Text Box 2"/>
          <p:cNvSpPr txBox="1">
            <a:spLocks noChangeArrowheads="1"/>
          </p:cNvSpPr>
          <p:nvPr/>
        </p:nvSpPr>
        <p:spPr bwMode="auto">
          <a:xfrm>
            <a:off x="204527" y="1892012"/>
            <a:ext cx="3684567" cy="3046988"/>
          </a:xfrm>
          <a:prstGeom prst="rect">
            <a:avLst/>
          </a:prstGeom>
          <a:noFill/>
          <a:ln w="12700">
            <a:solidFill>
              <a:srgbClr val="000066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fr-CH" sz="2400" dirty="0">
                <a:solidFill>
                  <a:srgbClr val="000066"/>
                </a:solidFill>
                <a:latin typeface="Arial" pitchFamily="34" charset="0"/>
              </a:rPr>
              <a:t>1232 </a:t>
            </a:r>
            <a:r>
              <a:rPr lang="fr-CH" sz="2400" dirty="0" err="1">
                <a:solidFill>
                  <a:srgbClr val="000066"/>
                </a:solidFill>
                <a:latin typeface="Arial" pitchFamily="34" charset="0"/>
              </a:rPr>
              <a:t>Dipole</a:t>
            </a:r>
            <a:r>
              <a:rPr lang="fr-CH" sz="2400" dirty="0">
                <a:solidFill>
                  <a:srgbClr val="000066"/>
                </a:solidFill>
                <a:latin typeface="Arial" pitchFamily="34" charset="0"/>
              </a:rPr>
              <a:t> </a:t>
            </a:r>
            <a:r>
              <a:rPr lang="fr-CH" sz="2400" dirty="0" err="1">
                <a:solidFill>
                  <a:srgbClr val="000066"/>
                </a:solidFill>
                <a:latin typeface="Arial" pitchFamily="34" charset="0"/>
              </a:rPr>
              <a:t>magnets</a:t>
            </a:r>
            <a:endParaRPr lang="fr-CH" sz="2400" dirty="0">
              <a:solidFill>
                <a:srgbClr val="000066"/>
              </a:solidFill>
              <a:latin typeface="Arial" pitchFamily="34" charset="0"/>
            </a:endParaRPr>
          </a:p>
          <a:p>
            <a:pPr algn="l"/>
            <a:r>
              <a:rPr lang="fr-CH" sz="2400" dirty="0" err="1">
                <a:solidFill>
                  <a:srgbClr val="000066"/>
                </a:solidFill>
                <a:latin typeface="Arial" pitchFamily="34" charset="0"/>
              </a:rPr>
              <a:t>Length</a:t>
            </a:r>
            <a:r>
              <a:rPr lang="fr-CH" sz="2400" dirty="0">
                <a:solidFill>
                  <a:srgbClr val="000066"/>
                </a:solidFill>
                <a:latin typeface="Arial" pitchFamily="34" charset="0"/>
              </a:rPr>
              <a:t> about 15 m</a:t>
            </a:r>
          </a:p>
          <a:p>
            <a:pPr algn="l"/>
            <a:endParaRPr lang="fr-CH" sz="2400" dirty="0">
              <a:solidFill>
                <a:srgbClr val="000066"/>
              </a:solidFill>
              <a:latin typeface="Arial" pitchFamily="34" charset="0"/>
            </a:endParaRPr>
          </a:p>
          <a:p>
            <a:pPr algn="l"/>
            <a:r>
              <a:rPr lang="fr-CH" sz="2400" dirty="0" err="1">
                <a:solidFill>
                  <a:srgbClr val="000066"/>
                </a:solidFill>
                <a:latin typeface="Arial" pitchFamily="34" charset="0"/>
              </a:rPr>
              <a:t>Magnetic</a:t>
            </a:r>
            <a:r>
              <a:rPr lang="fr-CH" sz="2400" dirty="0">
                <a:solidFill>
                  <a:srgbClr val="000066"/>
                </a:solidFill>
                <a:latin typeface="Arial" pitchFamily="34" charset="0"/>
              </a:rPr>
              <a:t> Field 8.3 T for  </a:t>
            </a:r>
            <a:r>
              <a:rPr lang="fr-CH" sz="2400" dirty="0" smtClean="0">
                <a:solidFill>
                  <a:srgbClr val="000066"/>
                </a:solidFill>
                <a:latin typeface="Arial" pitchFamily="34" charset="0"/>
              </a:rPr>
              <a:t>       7 </a:t>
            </a:r>
            <a:r>
              <a:rPr lang="fr-CH" sz="2400" dirty="0" err="1" smtClean="0">
                <a:solidFill>
                  <a:srgbClr val="000066"/>
                </a:solidFill>
                <a:latin typeface="Arial" pitchFamily="34" charset="0"/>
              </a:rPr>
              <a:t>TeV</a:t>
            </a:r>
            <a:endParaRPr lang="fr-CH" sz="2400" dirty="0">
              <a:solidFill>
                <a:srgbClr val="000066"/>
              </a:solidFill>
              <a:latin typeface="Arial" pitchFamily="34" charset="0"/>
            </a:endParaRPr>
          </a:p>
          <a:p>
            <a:pPr algn="l"/>
            <a:endParaRPr lang="fr-CH" sz="2400" dirty="0">
              <a:solidFill>
                <a:srgbClr val="000066"/>
              </a:solidFill>
              <a:latin typeface="Arial" pitchFamily="34" charset="0"/>
            </a:endParaRPr>
          </a:p>
          <a:p>
            <a:pPr algn="l"/>
            <a:r>
              <a:rPr lang="en-US" sz="2400" dirty="0">
                <a:solidFill>
                  <a:srgbClr val="000066"/>
                </a:solidFill>
                <a:latin typeface="Arial" pitchFamily="34" charset="0"/>
              </a:rPr>
              <a:t>Two beam tubes with an opening of 56 mm</a:t>
            </a:r>
          </a:p>
        </p:txBody>
      </p:sp>
      <p:pic>
        <p:nvPicPr>
          <p:cNvPr id="13844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8338" y="1666877"/>
            <a:ext cx="4665662" cy="349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84453" name="Rectangle 5"/>
          <p:cNvSpPr>
            <a:spLocks noChangeArrowheads="1"/>
          </p:cNvSpPr>
          <p:nvPr/>
        </p:nvSpPr>
        <p:spPr bwMode="auto">
          <a:xfrm>
            <a:off x="468313" y="5229225"/>
            <a:ext cx="4392612" cy="129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33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/>
          <a:p>
            <a:pPr algn="l"/>
            <a:r>
              <a:rPr lang="en-GB" sz="2000" dirty="0">
                <a:solidFill>
                  <a:schemeClr val="hlink"/>
                </a:solidFill>
                <a:latin typeface="Arial" pitchFamily="34" charset="0"/>
              </a:rPr>
              <a:t>plus many other magnets, to ensure beam stability </a:t>
            </a:r>
            <a:r>
              <a:rPr lang="en-GB" dirty="0">
                <a:solidFill>
                  <a:schemeClr val="hlink"/>
                </a:solidFill>
                <a:latin typeface="Arial" pitchFamily="34" charset="0"/>
              </a:rPr>
              <a:t>(1700 main magnets and about 8000 corrector magnets</a:t>
            </a:r>
            <a:r>
              <a:rPr lang="en-GB" sz="2000" dirty="0">
                <a:solidFill>
                  <a:schemeClr val="hlink"/>
                </a:solidFill>
                <a:latin typeface="Arial" pitchFamily="34" charset="0"/>
              </a:rPr>
              <a:t>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rtl="0" eaLnBrk="0" fontAlgn="base" hangingPunct="0"/>
            <a:r>
              <a:rPr lang="en-GB" kern="1200" dirty="0" smtClean="0">
                <a:effectLst>
                  <a:outerShdw blurRad="38100" dist="38100" dir="2700000" algn="tl" rotWithShape="0">
                    <a:srgbClr val="000000"/>
                  </a:outerShdw>
                </a:effectLst>
                <a:latin typeface="+mj-lt"/>
                <a:ea typeface="+mn-ea"/>
                <a:cs typeface="+mn-cs"/>
              </a:rPr>
              <a:t>Dipole magnets for the LHC</a:t>
            </a:r>
          </a:p>
        </p:txBody>
      </p:sp>
    </p:spTree>
    <p:extLst>
      <p:ext uri="{BB962C8B-B14F-4D97-AF65-F5344CB8AC3E}">
        <p14:creationId xmlns:p14="http://schemas.microsoft.com/office/powerpoint/2010/main" val="409237900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4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84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4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84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4450" grpId="0" animBg="1" autoUpdateAnimBg="0"/>
      <p:bldP spid="1384453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170" name="Rectangle 2"/>
          <p:cNvSpPr>
            <a:spLocks noGrp="1" noChangeArrowheads="1"/>
          </p:cNvSpPr>
          <p:nvPr>
            <p:ph type="title"/>
          </p:nvPr>
        </p:nvSpPr>
        <p:spPr>
          <a:noFill/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de-DE" dirty="0" err="1"/>
              <a:t>Coils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Dipolmagnets</a:t>
            </a:r>
          </a:p>
        </p:txBody>
      </p:sp>
      <p:pic>
        <p:nvPicPr>
          <p:cNvPr id="39117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40" y="3424240"/>
            <a:ext cx="9525" cy="7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117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40" y="3424240"/>
            <a:ext cx="9525" cy="7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1173" name="Picture 5" descr="LHCCoils9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143002"/>
            <a:ext cx="7391400" cy="5192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590292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8546" name="Picture 2" descr="cryomaget-cu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0490"/>
            <a:ext cx="7543800" cy="6814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88547" name="Group 3"/>
          <p:cNvGrpSpPr>
            <a:grpSpLocks/>
          </p:cNvGrpSpPr>
          <p:nvPr/>
        </p:nvGrpSpPr>
        <p:grpSpPr bwMode="auto">
          <a:xfrm>
            <a:off x="3291840" y="3025546"/>
            <a:ext cx="5013960" cy="639729"/>
            <a:chOff x="2160" y="1573"/>
            <a:chExt cx="3072" cy="366"/>
          </a:xfrm>
          <a:solidFill>
            <a:schemeClr val="bg1">
              <a:lumMod val="85000"/>
            </a:schemeClr>
          </a:solidFill>
        </p:grpSpPr>
        <p:sp>
          <p:nvSpPr>
            <p:cNvPr id="1388548" name="Text Box 4"/>
            <p:cNvSpPr txBox="1">
              <a:spLocks noChangeArrowheads="1"/>
            </p:cNvSpPr>
            <p:nvPr/>
          </p:nvSpPr>
          <p:spPr bwMode="auto">
            <a:xfrm>
              <a:off x="3696" y="1728"/>
              <a:ext cx="1536" cy="211"/>
            </a:xfrm>
            <a:prstGeom prst="rect">
              <a:avLst/>
            </a:prstGeom>
            <a:grpFill/>
            <a:ln w="12700">
              <a:solidFill>
                <a:srgbClr val="002060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de-DE">
                  <a:solidFill>
                    <a:srgbClr val="000000"/>
                  </a:solidFill>
                  <a:latin typeface="Arial" pitchFamily="34" charset="0"/>
                </a:rPr>
                <a:t>Beam tubes</a:t>
              </a:r>
              <a:endParaRPr lang="de-DE">
                <a:latin typeface="Arial" pitchFamily="34" charset="0"/>
              </a:endParaRPr>
            </a:p>
          </p:txBody>
        </p:sp>
        <p:sp>
          <p:nvSpPr>
            <p:cNvPr id="1388549" name="Line 5"/>
            <p:cNvSpPr>
              <a:spLocks noChangeShapeType="1"/>
            </p:cNvSpPr>
            <p:nvPr/>
          </p:nvSpPr>
          <p:spPr bwMode="auto">
            <a:xfrm flipH="1" flipV="1">
              <a:off x="2160" y="1573"/>
              <a:ext cx="1531" cy="261"/>
            </a:xfrm>
            <a:prstGeom prst="line">
              <a:avLst/>
            </a:prstGeom>
            <a:grpFill/>
            <a:ln w="28575">
              <a:solidFill>
                <a:srgbClr val="002060"/>
              </a:solidFill>
              <a:round/>
              <a:headEnd type="none" w="sm" len="sm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  <p:grpSp>
        <p:nvGrpSpPr>
          <p:cNvPr id="1388550" name="Group 6"/>
          <p:cNvGrpSpPr>
            <a:grpSpLocks/>
          </p:cNvGrpSpPr>
          <p:nvPr/>
        </p:nvGrpSpPr>
        <p:grpSpPr bwMode="auto">
          <a:xfrm>
            <a:off x="3600450" y="2800123"/>
            <a:ext cx="4705350" cy="366713"/>
            <a:chOff x="2268" y="1392"/>
            <a:chExt cx="2964" cy="231"/>
          </a:xfrm>
          <a:solidFill>
            <a:schemeClr val="bg1">
              <a:lumMod val="85000"/>
            </a:schemeClr>
          </a:solidFill>
        </p:grpSpPr>
        <p:sp>
          <p:nvSpPr>
            <p:cNvPr id="1388551" name="Text Box 7"/>
            <p:cNvSpPr txBox="1">
              <a:spLocks noChangeArrowheads="1"/>
            </p:cNvSpPr>
            <p:nvPr/>
          </p:nvSpPr>
          <p:spPr bwMode="auto">
            <a:xfrm>
              <a:off x="3696" y="1392"/>
              <a:ext cx="1536" cy="231"/>
            </a:xfrm>
            <a:prstGeom prst="rect">
              <a:avLst/>
            </a:prstGeom>
            <a:grpFill/>
            <a:ln w="12700">
              <a:solidFill>
                <a:schemeClr val="accent4">
                  <a:lumMod val="10000"/>
                </a:schemeClr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de-DE">
                  <a:solidFill>
                    <a:srgbClr val="000000"/>
                  </a:solidFill>
                  <a:latin typeface="Arial" pitchFamily="34" charset="0"/>
                </a:rPr>
                <a:t>Supraconducting coil</a:t>
              </a:r>
              <a:endParaRPr lang="de-DE">
                <a:latin typeface="Arial" pitchFamily="34" charset="0"/>
              </a:endParaRPr>
            </a:p>
          </p:txBody>
        </p:sp>
        <p:sp>
          <p:nvSpPr>
            <p:cNvPr id="1388552" name="Line 8"/>
            <p:cNvSpPr>
              <a:spLocks noChangeShapeType="1"/>
            </p:cNvSpPr>
            <p:nvPr/>
          </p:nvSpPr>
          <p:spPr bwMode="auto">
            <a:xfrm flipH="1" flipV="1">
              <a:off x="2268" y="1522"/>
              <a:ext cx="1428" cy="14"/>
            </a:xfrm>
            <a:prstGeom prst="line">
              <a:avLst/>
            </a:prstGeom>
            <a:grpFill/>
            <a:ln w="28575">
              <a:solidFill>
                <a:srgbClr val="002060"/>
              </a:solidFill>
              <a:round/>
              <a:headEnd type="none" w="sm" len="sm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  <p:grpSp>
        <p:nvGrpSpPr>
          <p:cNvPr id="1388553" name="Group 9"/>
          <p:cNvGrpSpPr>
            <a:grpSpLocks/>
          </p:cNvGrpSpPr>
          <p:nvPr/>
        </p:nvGrpSpPr>
        <p:grpSpPr bwMode="auto">
          <a:xfrm>
            <a:off x="3687763" y="1944459"/>
            <a:ext cx="4313238" cy="887413"/>
            <a:chOff x="2323" y="816"/>
            <a:chExt cx="2717" cy="559"/>
          </a:xfrm>
          <a:solidFill>
            <a:schemeClr val="bg1">
              <a:lumMod val="85000"/>
            </a:schemeClr>
          </a:solidFill>
        </p:grpSpPr>
        <p:sp>
          <p:nvSpPr>
            <p:cNvPr id="1388554" name="Text Box 10"/>
            <p:cNvSpPr txBox="1">
              <a:spLocks noChangeArrowheads="1"/>
            </p:cNvSpPr>
            <p:nvPr/>
          </p:nvSpPr>
          <p:spPr bwMode="auto">
            <a:xfrm>
              <a:off x="3504" y="816"/>
              <a:ext cx="1536" cy="231"/>
            </a:xfrm>
            <a:prstGeom prst="rect">
              <a:avLst/>
            </a:prstGeom>
            <a:grpFill/>
            <a:ln w="12700">
              <a:solidFill>
                <a:schemeClr val="accent6">
                  <a:lumMod val="50000"/>
                </a:schemeClr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de-DE">
                  <a:solidFill>
                    <a:srgbClr val="000000"/>
                  </a:solidFill>
                  <a:latin typeface="Arial" pitchFamily="34" charset="0"/>
                </a:rPr>
                <a:t>Nonmagetic collars</a:t>
              </a:r>
              <a:endParaRPr lang="de-DE">
                <a:latin typeface="Arial" pitchFamily="34" charset="0"/>
              </a:endParaRPr>
            </a:p>
          </p:txBody>
        </p:sp>
        <p:sp>
          <p:nvSpPr>
            <p:cNvPr id="1388555" name="Line 11"/>
            <p:cNvSpPr>
              <a:spLocks noChangeShapeType="1"/>
            </p:cNvSpPr>
            <p:nvPr/>
          </p:nvSpPr>
          <p:spPr bwMode="auto">
            <a:xfrm flipH="1">
              <a:off x="2323" y="1008"/>
              <a:ext cx="1181" cy="367"/>
            </a:xfrm>
            <a:prstGeom prst="line">
              <a:avLst/>
            </a:prstGeom>
            <a:grpFill/>
            <a:ln w="28575">
              <a:solidFill>
                <a:schemeClr val="accent6">
                  <a:lumMod val="50000"/>
                </a:schemeClr>
              </a:solidFill>
              <a:round/>
              <a:headEnd type="none" w="sm" len="sm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  <p:grpSp>
        <p:nvGrpSpPr>
          <p:cNvPr id="1388556" name="Group 12"/>
          <p:cNvGrpSpPr>
            <a:grpSpLocks/>
          </p:cNvGrpSpPr>
          <p:nvPr/>
        </p:nvGrpSpPr>
        <p:grpSpPr bwMode="auto">
          <a:xfrm>
            <a:off x="3505200" y="1492020"/>
            <a:ext cx="4114800" cy="771525"/>
            <a:chOff x="2208" y="568"/>
            <a:chExt cx="2592" cy="486"/>
          </a:xfrm>
          <a:solidFill>
            <a:schemeClr val="bg1">
              <a:lumMod val="85000"/>
            </a:schemeClr>
          </a:solidFill>
        </p:grpSpPr>
        <p:sp>
          <p:nvSpPr>
            <p:cNvPr id="1388557" name="Text Box 13"/>
            <p:cNvSpPr txBox="1">
              <a:spLocks noChangeArrowheads="1"/>
            </p:cNvSpPr>
            <p:nvPr/>
          </p:nvSpPr>
          <p:spPr bwMode="auto">
            <a:xfrm>
              <a:off x="3264" y="568"/>
              <a:ext cx="1536" cy="231"/>
            </a:xfrm>
            <a:prstGeom prst="rect">
              <a:avLst/>
            </a:prstGeom>
            <a:grpFill/>
            <a:ln w="12700">
              <a:solidFill>
                <a:schemeClr val="accent6">
                  <a:lumMod val="50000"/>
                </a:schemeClr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de-DE">
                  <a:solidFill>
                    <a:srgbClr val="000000"/>
                  </a:solidFill>
                  <a:latin typeface="Arial" pitchFamily="34" charset="0"/>
                </a:rPr>
                <a:t>Ferromagnetic iron</a:t>
              </a:r>
              <a:endParaRPr lang="de-DE">
                <a:latin typeface="Arial" pitchFamily="34" charset="0"/>
              </a:endParaRPr>
            </a:p>
          </p:txBody>
        </p:sp>
        <p:sp>
          <p:nvSpPr>
            <p:cNvPr id="1388558" name="Line 14"/>
            <p:cNvSpPr>
              <a:spLocks noChangeShapeType="1"/>
            </p:cNvSpPr>
            <p:nvPr/>
          </p:nvSpPr>
          <p:spPr bwMode="auto">
            <a:xfrm flipH="1">
              <a:off x="2208" y="709"/>
              <a:ext cx="1056" cy="345"/>
            </a:xfrm>
            <a:prstGeom prst="line">
              <a:avLst/>
            </a:prstGeom>
            <a:grpFill/>
            <a:ln w="28575">
              <a:solidFill>
                <a:schemeClr val="accent6">
                  <a:lumMod val="50000"/>
                </a:schemeClr>
              </a:solidFill>
              <a:round/>
              <a:headEnd type="none" w="sm" len="sm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  <p:grpSp>
        <p:nvGrpSpPr>
          <p:cNvPr id="1388559" name="Group 15"/>
          <p:cNvGrpSpPr>
            <a:grpSpLocks/>
          </p:cNvGrpSpPr>
          <p:nvPr/>
        </p:nvGrpSpPr>
        <p:grpSpPr bwMode="auto">
          <a:xfrm>
            <a:off x="4106863" y="3862159"/>
            <a:ext cx="4198938" cy="874713"/>
            <a:chOff x="2587" y="2061"/>
            <a:chExt cx="2645" cy="551"/>
          </a:xfrm>
          <a:solidFill>
            <a:schemeClr val="bg1">
              <a:lumMod val="85000"/>
            </a:schemeClr>
          </a:solidFill>
        </p:grpSpPr>
        <p:sp>
          <p:nvSpPr>
            <p:cNvPr id="1388560" name="Text Box 16"/>
            <p:cNvSpPr txBox="1">
              <a:spLocks noChangeArrowheads="1"/>
            </p:cNvSpPr>
            <p:nvPr/>
          </p:nvSpPr>
          <p:spPr bwMode="auto">
            <a:xfrm>
              <a:off x="3696" y="2208"/>
              <a:ext cx="1536" cy="404"/>
            </a:xfrm>
            <a:prstGeom prst="rect">
              <a:avLst/>
            </a:prstGeom>
            <a:grpFill/>
            <a:ln w="12700">
              <a:solidFill>
                <a:srgbClr val="002060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de-DE">
                  <a:solidFill>
                    <a:srgbClr val="000000"/>
                  </a:solidFill>
                  <a:latin typeface="Arial" pitchFamily="34" charset="0"/>
                </a:rPr>
                <a:t>Steelcylinder for Helium</a:t>
              </a:r>
              <a:endParaRPr lang="de-DE">
                <a:latin typeface="Arial" pitchFamily="34" charset="0"/>
              </a:endParaRPr>
            </a:p>
          </p:txBody>
        </p:sp>
        <p:sp>
          <p:nvSpPr>
            <p:cNvPr id="1388561" name="Line 17"/>
            <p:cNvSpPr>
              <a:spLocks noChangeShapeType="1"/>
            </p:cNvSpPr>
            <p:nvPr/>
          </p:nvSpPr>
          <p:spPr bwMode="auto">
            <a:xfrm flipH="1" flipV="1">
              <a:off x="2587" y="2061"/>
              <a:ext cx="1109" cy="243"/>
            </a:xfrm>
            <a:prstGeom prst="line">
              <a:avLst/>
            </a:prstGeom>
            <a:grpFill/>
            <a:ln w="28575">
              <a:solidFill>
                <a:srgbClr val="002060"/>
              </a:solidFill>
              <a:round/>
              <a:headEnd type="none" w="sm" len="sm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  <p:grpSp>
        <p:nvGrpSpPr>
          <p:cNvPr id="1388562" name="Group 18"/>
          <p:cNvGrpSpPr>
            <a:grpSpLocks/>
          </p:cNvGrpSpPr>
          <p:nvPr/>
        </p:nvGrpSpPr>
        <p:grpSpPr bwMode="auto">
          <a:xfrm>
            <a:off x="4540250" y="4276493"/>
            <a:ext cx="3689350" cy="1100138"/>
            <a:chOff x="2860" y="2322"/>
            <a:chExt cx="2324" cy="693"/>
          </a:xfrm>
          <a:solidFill>
            <a:schemeClr val="bg1">
              <a:lumMod val="85000"/>
            </a:schemeClr>
          </a:solidFill>
        </p:grpSpPr>
        <p:sp>
          <p:nvSpPr>
            <p:cNvPr id="1388563" name="Text Box 19"/>
            <p:cNvSpPr txBox="1">
              <a:spLocks noChangeArrowheads="1"/>
            </p:cNvSpPr>
            <p:nvPr/>
          </p:nvSpPr>
          <p:spPr bwMode="auto">
            <a:xfrm>
              <a:off x="3648" y="2784"/>
              <a:ext cx="1536" cy="231"/>
            </a:xfrm>
            <a:prstGeom prst="rect">
              <a:avLst/>
            </a:prstGeom>
            <a:grpFill/>
            <a:ln w="12700">
              <a:solidFill>
                <a:srgbClr val="002060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de-DE">
                  <a:solidFill>
                    <a:srgbClr val="000000"/>
                  </a:solidFill>
                  <a:latin typeface="Arial" pitchFamily="34" charset="0"/>
                </a:rPr>
                <a:t>Insulationvacuum </a:t>
              </a:r>
              <a:endParaRPr lang="de-DE">
                <a:latin typeface="Arial" pitchFamily="34" charset="0"/>
              </a:endParaRPr>
            </a:p>
          </p:txBody>
        </p:sp>
        <p:sp>
          <p:nvSpPr>
            <p:cNvPr id="1388564" name="Line 20"/>
            <p:cNvSpPr>
              <a:spLocks noChangeShapeType="1"/>
            </p:cNvSpPr>
            <p:nvPr/>
          </p:nvSpPr>
          <p:spPr bwMode="auto">
            <a:xfrm flipH="1" flipV="1">
              <a:off x="2860" y="2322"/>
              <a:ext cx="932" cy="462"/>
            </a:xfrm>
            <a:prstGeom prst="line">
              <a:avLst/>
            </a:prstGeom>
            <a:grpFill/>
            <a:ln w="28575">
              <a:solidFill>
                <a:srgbClr val="002060"/>
              </a:solidFill>
              <a:round/>
              <a:headEnd type="none" w="sm" len="sm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  <p:grpSp>
        <p:nvGrpSpPr>
          <p:cNvPr id="1388565" name="Group 21"/>
          <p:cNvGrpSpPr>
            <a:grpSpLocks/>
          </p:cNvGrpSpPr>
          <p:nvPr/>
        </p:nvGrpSpPr>
        <p:grpSpPr bwMode="auto">
          <a:xfrm>
            <a:off x="3429000" y="5771920"/>
            <a:ext cx="4495800" cy="747713"/>
            <a:chOff x="2160" y="3264"/>
            <a:chExt cx="2832" cy="471"/>
          </a:xfrm>
          <a:solidFill>
            <a:schemeClr val="bg1">
              <a:lumMod val="85000"/>
            </a:schemeClr>
          </a:solidFill>
        </p:grpSpPr>
        <p:sp>
          <p:nvSpPr>
            <p:cNvPr id="1388566" name="Text Box 22"/>
            <p:cNvSpPr txBox="1">
              <a:spLocks noChangeArrowheads="1"/>
            </p:cNvSpPr>
            <p:nvPr/>
          </p:nvSpPr>
          <p:spPr bwMode="auto">
            <a:xfrm>
              <a:off x="3456" y="3504"/>
              <a:ext cx="1536" cy="231"/>
            </a:xfrm>
            <a:prstGeom prst="rect">
              <a:avLst/>
            </a:prstGeom>
            <a:grpFill/>
            <a:ln w="12700">
              <a:solidFill>
                <a:srgbClr val="002060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de-DE">
                  <a:solidFill>
                    <a:srgbClr val="000000"/>
                  </a:solidFill>
                  <a:latin typeface="Arial" pitchFamily="34" charset="0"/>
                </a:rPr>
                <a:t>Supports</a:t>
              </a:r>
              <a:endParaRPr lang="de-DE">
                <a:latin typeface="Arial" pitchFamily="34" charset="0"/>
              </a:endParaRPr>
            </a:p>
          </p:txBody>
        </p:sp>
        <p:sp>
          <p:nvSpPr>
            <p:cNvPr id="1388567" name="Line 23"/>
            <p:cNvSpPr>
              <a:spLocks noChangeShapeType="1"/>
            </p:cNvSpPr>
            <p:nvPr/>
          </p:nvSpPr>
          <p:spPr bwMode="auto">
            <a:xfrm flipH="1" flipV="1">
              <a:off x="2160" y="3264"/>
              <a:ext cx="1344" cy="288"/>
            </a:xfrm>
            <a:prstGeom prst="line">
              <a:avLst/>
            </a:prstGeom>
            <a:grpFill/>
            <a:ln w="28575">
              <a:solidFill>
                <a:srgbClr val="002060"/>
              </a:solidFill>
              <a:round/>
              <a:headEnd type="none" w="sm" len="sm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  <p:grpSp>
        <p:nvGrpSpPr>
          <p:cNvPr id="1388568" name="Group 24"/>
          <p:cNvGrpSpPr>
            <a:grpSpLocks/>
          </p:cNvGrpSpPr>
          <p:nvPr/>
        </p:nvGrpSpPr>
        <p:grpSpPr bwMode="auto">
          <a:xfrm>
            <a:off x="4540250" y="5252808"/>
            <a:ext cx="3460750" cy="809626"/>
            <a:chOff x="2860" y="2937"/>
            <a:chExt cx="2180" cy="510"/>
          </a:xfrm>
          <a:solidFill>
            <a:schemeClr val="bg1">
              <a:lumMod val="85000"/>
            </a:schemeClr>
          </a:solidFill>
        </p:grpSpPr>
        <p:sp>
          <p:nvSpPr>
            <p:cNvPr id="1388569" name="Text Box 25"/>
            <p:cNvSpPr txBox="1">
              <a:spLocks noChangeArrowheads="1"/>
            </p:cNvSpPr>
            <p:nvPr/>
          </p:nvSpPr>
          <p:spPr bwMode="auto">
            <a:xfrm>
              <a:off x="3504" y="3216"/>
              <a:ext cx="1536" cy="231"/>
            </a:xfrm>
            <a:prstGeom prst="rect">
              <a:avLst/>
            </a:prstGeom>
            <a:grpFill/>
            <a:ln w="12700">
              <a:solidFill>
                <a:srgbClr val="002060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de-DE">
                  <a:solidFill>
                    <a:srgbClr val="000000"/>
                  </a:solidFill>
                  <a:latin typeface="Arial" pitchFamily="34" charset="0"/>
                </a:rPr>
                <a:t>Vacuumtank </a:t>
              </a:r>
              <a:endParaRPr lang="de-DE">
                <a:latin typeface="Arial" pitchFamily="34" charset="0"/>
              </a:endParaRPr>
            </a:p>
          </p:txBody>
        </p:sp>
        <p:sp>
          <p:nvSpPr>
            <p:cNvPr id="1388570" name="Line 26"/>
            <p:cNvSpPr>
              <a:spLocks noChangeShapeType="1"/>
            </p:cNvSpPr>
            <p:nvPr/>
          </p:nvSpPr>
          <p:spPr bwMode="auto">
            <a:xfrm flipH="1" flipV="1">
              <a:off x="2860" y="2937"/>
              <a:ext cx="644" cy="327"/>
            </a:xfrm>
            <a:prstGeom prst="line">
              <a:avLst/>
            </a:prstGeom>
            <a:grpFill/>
            <a:ln w="28575">
              <a:solidFill>
                <a:srgbClr val="002060"/>
              </a:solidFill>
              <a:round/>
              <a:headEnd type="none" w="sm" len="sm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  <p:sp>
        <p:nvSpPr>
          <p:cNvPr id="1388571" name="Rectangle 27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1114"/>
            <a:ext cx="9144000" cy="630411"/>
          </a:xfrm>
          <a:solidFill>
            <a:srgbClr val="000066"/>
          </a:solidFill>
        </p:spPr>
        <p:txBody>
          <a:bodyPr/>
          <a:lstStyle/>
          <a:p>
            <a:r>
              <a:rPr lang="en-GB" dirty="0"/>
              <a:t>Dipole magnet cross section</a:t>
            </a:r>
          </a:p>
        </p:txBody>
      </p:sp>
      <p:grpSp>
        <p:nvGrpSpPr>
          <p:cNvPr id="1388573" name="Group 29"/>
          <p:cNvGrpSpPr>
            <a:grpSpLocks/>
          </p:cNvGrpSpPr>
          <p:nvPr/>
        </p:nvGrpSpPr>
        <p:grpSpPr bwMode="auto">
          <a:xfrm>
            <a:off x="2971761" y="1024500"/>
            <a:ext cx="4521238" cy="933806"/>
            <a:chOff x="2218" y="568"/>
            <a:chExt cx="2582" cy="485"/>
          </a:xfrm>
          <a:solidFill>
            <a:schemeClr val="bg1">
              <a:lumMod val="85000"/>
            </a:schemeClr>
          </a:solidFill>
        </p:grpSpPr>
        <p:sp>
          <p:nvSpPr>
            <p:cNvPr id="1388574" name="Text Box 30"/>
            <p:cNvSpPr txBox="1">
              <a:spLocks noChangeArrowheads="1"/>
            </p:cNvSpPr>
            <p:nvPr/>
          </p:nvSpPr>
          <p:spPr bwMode="auto">
            <a:xfrm>
              <a:off x="3264" y="568"/>
              <a:ext cx="1536" cy="190"/>
            </a:xfrm>
            <a:prstGeom prst="rect">
              <a:avLst/>
            </a:prstGeom>
            <a:grpFill/>
            <a:ln w="12700">
              <a:solidFill>
                <a:schemeClr val="accent6">
                  <a:lumMod val="50000"/>
                </a:schemeClr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de-DE">
                  <a:solidFill>
                    <a:srgbClr val="000000"/>
                  </a:solidFill>
                  <a:latin typeface="Arial" pitchFamily="34" charset="0"/>
                </a:rPr>
                <a:t>16 mBar cooling tube</a:t>
              </a:r>
              <a:endParaRPr lang="de-DE">
                <a:latin typeface="Arial" pitchFamily="34" charset="0"/>
              </a:endParaRPr>
            </a:p>
          </p:txBody>
        </p:sp>
        <p:sp>
          <p:nvSpPr>
            <p:cNvPr id="1388575" name="Line 31"/>
            <p:cNvSpPr>
              <a:spLocks noChangeShapeType="1"/>
            </p:cNvSpPr>
            <p:nvPr/>
          </p:nvSpPr>
          <p:spPr bwMode="auto">
            <a:xfrm flipH="1">
              <a:off x="2218" y="709"/>
              <a:ext cx="1046" cy="344"/>
            </a:xfrm>
            <a:prstGeom prst="line">
              <a:avLst/>
            </a:prstGeom>
            <a:grpFill/>
            <a:ln w="28575">
              <a:solidFill>
                <a:schemeClr val="accent6">
                  <a:lumMod val="50000"/>
                </a:schemeClr>
              </a:solidFill>
              <a:round/>
              <a:headEnd type="none" w="sm" len="sm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  <p:sp>
        <p:nvSpPr>
          <p:cNvPr id="2" name="Rectangle 1"/>
          <p:cNvSpPr/>
          <p:nvPr/>
        </p:nvSpPr>
        <p:spPr bwMode="auto">
          <a:xfrm>
            <a:off x="7086600" y="6562846"/>
            <a:ext cx="2057400" cy="29515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 rtlCol="0" anchor="ctr"/>
          <a:lstStyle/>
          <a:p>
            <a:pPr algn="ctr" eaLnBrk="0" hangingPunct="0"/>
            <a:endParaRPr lang="en-GB">
              <a:solidFill>
                <a:srgbClr val="FFFFFF"/>
              </a:solidFill>
              <a:latin typeface="Book Antiqua" pitchFamily="18" charset="0"/>
            </a:endParaRPr>
          </a:p>
        </p:txBody>
      </p:sp>
      <p:sp>
        <p:nvSpPr>
          <p:cNvPr id="32" name="Rectangle 31"/>
          <p:cNvSpPr/>
          <p:nvPr/>
        </p:nvSpPr>
        <p:spPr bwMode="auto">
          <a:xfrm>
            <a:off x="7578525" y="653104"/>
            <a:ext cx="1565910" cy="31909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 rtlCol="0" anchor="ctr"/>
          <a:lstStyle/>
          <a:p>
            <a:pPr algn="ctr" eaLnBrk="0" hangingPunct="0"/>
            <a:endParaRPr lang="en-GB">
              <a:solidFill>
                <a:srgbClr val="FFFFFF"/>
              </a:solidFill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67375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8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388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8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1388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8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7" dur="500"/>
                                        <p:tgtEl>
                                          <p:spTgt spid="1388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8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388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8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388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8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2" dur="500"/>
                                        <p:tgtEl>
                                          <p:spTgt spid="1388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8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7" dur="500"/>
                                        <p:tgtEl>
                                          <p:spTgt spid="1388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8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2" dur="500"/>
                                        <p:tgtEl>
                                          <p:spTgt spid="1388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8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7" dur="500"/>
                                        <p:tgtEl>
                                          <p:spTgt spid="1388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8572" name="Picture 17" descr="Dipole-Xsec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1614488"/>
            <a:ext cx="5292725" cy="5243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88576" name="Group 32"/>
          <p:cNvGrpSpPr>
            <a:grpSpLocks/>
          </p:cNvGrpSpPr>
          <p:nvPr/>
        </p:nvGrpSpPr>
        <p:grpSpPr bwMode="auto">
          <a:xfrm>
            <a:off x="4356100" y="2941638"/>
            <a:ext cx="4787900" cy="3916362"/>
            <a:chOff x="2744" y="1661"/>
            <a:chExt cx="3016" cy="2467"/>
          </a:xfrm>
        </p:grpSpPr>
        <p:pic>
          <p:nvPicPr>
            <p:cNvPr id="1388577" name="Picture 3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67" y="1661"/>
              <a:ext cx="2993" cy="24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88578" name="Rectangle 34"/>
            <p:cNvSpPr>
              <a:spLocks noChangeArrowheads="1"/>
            </p:cNvSpPr>
            <p:nvPr/>
          </p:nvSpPr>
          <p:spPr bwMode="auto">
            <a:xfrm>
              <a:off x="2744" y="1661"/>
              <a:ext cx="1361" cy="272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 anchor="ctr"/>
            <a:lstStyle/>
            <a:p>
              <a:pPr algn="l"/>
              <a:r>
                <a:rPr lang="en-GB" dirty="0" err="1">
                  <a:solidFill>
                    <a:srgbClr val="FFFF00"/>
                  </a:solidFill>
                  <a:latin typeface="Arial" pitchFamily="34" charset="0"/>
                </a:rPr>
                <a:t>Quadrupolemagnet</a:t>
              </a:r>
              <a:r>
                <a:rPr lang="en-GB" dirty="0">
                  <a:solidFill>
                    <a:srgbClr val="FFFF00"/>
                  </a:solidFill>
                  <a:latin typeface="Arial" pitchFamily="34" charset="0"/>
                </a:rPr>
                <a:t> 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GB" dirty="0" smtClean="0"/>
              <a:t>Coils:</a:t>
            </a:r>
            <a:r>
              <a:rPr lang="en-GB" baseline="0" dirty="0" smtClean="0"/>
              <a:t> dipole and quadrupole magnets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476877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8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88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8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88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6498" name="Text Box 2"/>
          <p:cNvSpPr txBox="1">
            <a:spLocks noChangeArrowheads="1"/>
          </p:cNvSpPr>
          <p:nvPr/>
        </p:nvSpPr>
        <p:spPr bwMode="auto">
          <a:xfrm>
            <a:off x="5115325" y="1695450"/>
            <a:ext cx="3959225" cy="3749675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000" dirty="0">
                <a:solidFill>
                  <a:srgbClr val="000066"/>
                </a:solidFill>
                <a:latin typeface="Arial" pitchFamily="34" charset="0"/>
              </a:rPr>
              <a:t>The superconducting state only occurs in a limited domain of temperature, magnetic field and transport current density</a:t>
            </a:r>
          </a:p>
          <a:p>
            <a:pPr algn="l">
              <a:spcBef>
                <a:spcPct val="50000"/>
              </a:spcBef>
            </a:pPr>
            <a:r>
              <a:rPr lang="en-US" sz="2000" dirty="0">
                <a:solidFill>
                  <a:srgbClr val="000066"/>
                </a:solidFill>
                <a:latin typeface="Arial" pitchFamily="34" charset="0"/>
              </a:rPr>
              <a:t>Superconducting magnets produce high field with high current density</a:t>
            </a:r>
          </a:p>
          <a:p>
            <a:pPr algn="l">
              <a:spcBef>
                <a:spcPct val="50000"/>
              </a:spcBef>
            </a:pPr>
            <a:r>
              <a:rPr lang="en-US" sz="2000" dirty="0">
                <a:solidFill>
                  <a:srgbClr val="000066"/>
                </a:solidFill>
                <a:latin typeface="Arial" pitchFamily="34" charset="0"/>
              </a:rPr>
              <a:t>Lowering the temperature enables better usage of the superconductor, by broadening its working range</a:t>
            </a:r>
          </a:p>
        </p:txBody>
      </p:sp>
      <p:pic>
        <p:nvPicPr>
          <p:cNvPr id="13864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65" y="908052"/>
            <a:ext cx="4687887" cy="5616575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86500" name="Text Box 4"/>
          <p:cNvSpPr txBox="1">
            <a:spLocks noChangeArrowheads="1"/>
          </p:cNvSpPr>
          <p:nvPr/>
        </p:nvSpPr>
        <p:spPr bwMode="auto">
          <a:xfrm>
            <a:off x="250827" y="5300665"/>
            <a:ext cx="7842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000" b="1">
                <a:solidFill>
                  <a:srgbClr val="000066"/>
                </a:solidFill>
                <a:latin typeface="Arial" pitchFamily="34" charset="0"/>
              </a:rPr>
              <a:t>T [K]</a:t>
            </a:r>
          </a:p>
        </p:txBody>
      </p:sp>
      <p:sp>
        <p:nvSpPr>
          <p:cNvPr id="1386501" name="Text Box 5"/>
          <p:cNvSpPr txBox="1">
            <a:spLocks noChangeArrowheads="1"/>
          </p:cNvSpPr>
          <p:nvPr/>
        </p:nvSpPr>
        <p:spPr bwMode="auto">
          <a:xfrm>
            <a:off x="4067177" y="6092827"/>
            <a:ext cx="8556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000" b="1">
                <a:solidFill>
                  <a:srgbClr val="000066"/>
                </a:solidFill>
                <a:latin typeface="Arial" pitchFamily="34" charset="0"/>
              </a:rPr>
              <a:t>B [T]</a:t>
            </a:r>
          </a:p>
        </p:txBody>
      </p:sp>
      <p:sp>
        <p:nvSpPr>
          <p:cNvPr id="1386503" name="Line 7"/>
          <p:cNvSpPr>
            <a:spLocks noChangeShapeType="1"/>
          </p:cNvSpPr>
          <p:nvPr/>
        </p:nvSpPr>
        <p:spPr bwMode="auto">
          <a:xfrm>
            <a:off x="1519238" y="4441825"/>
            <a:ext cx="1757362" cy="100330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>
              <a:solidFill>
                <a:srgbClr val="000066"/>
              </a:solidFill>
            </a:endParaRPr>
          </a:p>
        </p:txBody>
      </p:sp>
      <p:sp>
        <p:nvSpPr>
          <p:cNvPr id="1386504" name="Line 8"/>
          <p:cNvSpPr>
            <a:spLocks noChangeShapeType="1"/>
          </p:cNvSpPr>
          <p:nvPr/>
        </p:nvSpPr>
        <p:spPr bwMode="auto">
          <a:xfrm flipV="1">
            <a:off x="1533525" y="1844675"/>
            <a:ext cx="0" cy="259715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>
              <a:solidFill>
                <a:srgbClr val="000066"/>
              </a:solidFill>
            </a:endParaRPr>
          </a:p>
        </p:txBody>
      </p:sp>
      <p:sp>
        <p:nvSpPr>
          <p:cNvPr id="1386505" name="Line 9"/>
          <p:cNvSpPr>
            <a:spLocks noChangeShapeType="1"/>
          </p:cNvSpPr>
          <p:nvPr/>
        </p:nvSpPr>
        <p:spPr bwMode="auto">
          <a:xfrm>
            <a:off x="1884365" y="4219575"/>
            <a:ext cx="2255837" cy="1301750"/>
          </a:xfrm>
          <a:prstGeom prst="line">
            <a:avLst/>
          </a:prstGeom>
          <a:noFill/>
          <a:ln w="31750">
            <a:solidFill>
              <a:srgbClr val="48B87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>
              <a:solidFill>
                <a:srgbClr val="000066"/>
              </a:solidFill>
            </a:endParaRPr>
          </a:p>
        </p:txBody>
      </p:sp>
      <p:sp>
        <p:nvSpPr>
          <p:cNvPr id="1386506" name="Line 10"/>
          <p:cNvSpPr>
            <a:spLocks noChangeShapeType="1"/>
          </p:cNvSpPr>
          <p:nvPr/>
        </p:nvSpPr>
        <p:spPr bwMode="auto">
          <a:xfrm>
            <a:off x="1835152" y="1628775"/>
            <a:ext cx="49213" cy="2590800"/>
          </a:xfrm>
          <a:prstGeom prst="line">
            <a:avLst/>
          </a:prstGeom>
          <a:noFill/>
          <a:ln w="31750">
            <a:solidFill>
              <a:srgbClr val="48B87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>
              <a:solidFill>
                <a:srgbClr val="000066"/>
              </a:solidFill>
            </a:endParaRPr>
          </a:p>
        </p:txBody>
      </p:sp>
      <p:sp>
        <p:nvSpPr>
          <p:cNvPr id="1386508" name="Text Box 12"/>
          <p:cNvSpPr txBox="1">
            <a:spLocks noChangeArrowheads="1"/>
          </p:cNvSpPr>
          <p:nvPr/>
        </p:nvSpPr>
        <p:spPr bwMode="auto">
          <a:xfrm>
            <a:off x="2555875" y="908052"/>
            <a:ext cx="17287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000" b="1" dirty="0">
                <a:solidFill>
                  <a:srgbClr val="000066"/>
                </a:solidFill>
                <a:latin typeface="Arial" pitchFamily="34" charset="0"/>
              </a:rPr>
              <a:t>J [kA/mm</a:t>
            </a:r>
            <a:r>
              <a:rPr lang="en-US" sz="2000" b="1" baseline="30000" dirty="0">
                <a:solidFill>
                  <a:srgbClr val="000066"/>
                </a:solidFill>
                <a:latin typeface="Arial" pitchFamily="34" charset="0"/>
              </a:rPr>
              <a:t>2</a:t>
            </a:r>
            <a:r>
              <a:rPr lang="en-US" sz="2000" b="1" dirty="0">
                <a:solidFill>
                  <a:srgbClr val="000066"/>
                </a:solidFill>
                <a:latin typeface="Arial" pitchFamily="34" charset="0"/>
              </a:rPr>
              <a:t>]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/>
          <a:lstStyle/>
          <a:p>
            <a:r>
              <a:rPr lang="en-GB" dirty="0" smtClean="0"/>
              <a:t>Operating temperature of superconductors (</a:t>
            </a:r>
            <a:r>
              <a:rPr lang="en-GB" dirty="0" err="1" smtClean="0"/>
              <a:t>NbTi</a:t>
            </a:r>
            <a:r>
              <a:rPr lang="en-GB" dirty="0" smtClean="0"/>
              <a:t>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262789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3026" name="Rectangle 2"/>
          <p:cNvSpPr>
            <a:spLocks noChangeArrowheads="1"/>
          </p:cNvSpPr>
          <p:nvPr/>
        </p:nvSpPr>
        <p:spPr bwMode="auto">
          <a:xfrm>
            <a:off x="457200" y="836613"/>
            <a:ext cx="8534400" cy="5715000"/>
          </a:xfrm>
          <a:prstGeom prst="rect">
            <a:avLst/>
          </a:prstGeom>
          <a:solidFill>
            <a:schemeClr val="tx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153027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4763"/>
            <a:ext cx="9144000" cy="722312"/>
          </a:xfrm>
        </p:spPr>
        <p:txBody>
          <a:bodyPr/>
          <a:lstStyle/>
          <a:p>
            <a:r>
              <a:rPr lang="en-GB" dirty="0"/>
              <a:t>Operational margin of a superconducting magnet</a:t>
            </a:r>
          </a:p>
        </p:txBody>
      </p:sp>
      <p:grpSp>
        <p:nvGrpSpPr>
          <p:cNvPr id="1153028" name="Group 4"/>
          <p:cNvGrpSpPr>
            <a:grpSpLocks/>
          </p:cNvGrpSpPr>
          <p:nvPr/>
        </p:nvGrpSpPr>
        <p:grpSpPr bwMode="auto">
          <a:xfrm>
            <a:off x="609600" y="1217613"/>
            <a:ext cx="7848600" cy="5105400"/>
            <a:chOff x="2496" y="1056"/>
            <a:chExt cx="3072" cy="1886"/>
          </a:xfrm>
        </p:grpSpPr>
        <p:pic>
          <p:nvPicPr>
            <p:cNvPr id="1153029" name="Picture 5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6" y="1056"/>
              <a:ext cx="3072" cy="18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53030" name="Text Box 6"/>
            <p:cNvSpPr txBox="1">
              <a:spLocks noChangeArrowheads="1"/>
            </p:cNvSpPr>
            <p:nvPr/>
          </p:nvSpPr>
          <p:spPr bwMode="auto">
            <a:xfrm>
              <a:off x="2784" y="1152"/>
              <a:ext cx="177" cy="1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de-DE" sz="2000">
                  <a:solidFill>
                    <a:srgbClr val="000066"/>
                  </a:solidFill>
                </a:rPr>
                <a:t>Bc</a:t>
              </a:r>
              <a:endParaRPr lang="de-DE" sz="2400">
                <a:solidFill>
                  <a:srgbClr val="000066"/>
                </a:solidFill>
              </a:endParaRPr>
            </a:p>
          </p:txBody>
        </p:sp>
        <p:sp>
          <p:nvSpPr>
            <p:cNvPr id="1153031" name="Text Box 7"/>
            <p:cNvSpPr txBox="1">
              <a:spLocks noChangeArrowheads="1"/>
            </p:cNvSpPr>
            <p:nvPr/>
          </p:nvSpPr>
          <p:spPr bwMode="auto">
            <a:xfrm>
              <a:off x="5184" y="2352"/>
              <a:ext cx="177" cy="1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de-DE" sz="2000">
                  <a:solidFill>
                    <a:srgbClr val="000066"/>
                  </a:solidFill>
                </a:rPr>
                <a:t>Tc</a:t>
              </a:r>
              <a:endParaRPr lang="de-DE" sz="2400">
                <a:solidFill>
                  <a:srgbClr val="000066"/>
                </a:solidFill>
              </a:endParaRPr>
            </a:p>
          </p:txBody>
        </p:sp>
      </p:grpSp>
      <p:sp>
        <p:nvSpPr>
          <p:cNvPr id="1153032" name="Text Box 8"/>
          <p:cNvSpPr txBox="1">
            <a:spLocks noChangeArrowheads="1"/>
          </p:cNvSpPr>
          <p:nvPr/>
        </p:nvSpPr>
        <p:spPr bwMode="auto">
          <a:xfrm>
            <a:off x="7467600" y="5637215"/>
            <a:ext cx="609600" cy="396875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de-DE" sz="2000">
                <a:solidFill>
                  <a:srgbClr val="000066"/>
                </a:solidFill>
                <a:latin typeface="Arial" charset="0"/>
              </a:rPr>
              <a:t>9 K</a:t>
            </a:r>
            <a:endParaRPr lang="de-DE" sz="2400">
              <a:solidFill>
                <a:srgbClr val="000066"/>
              </a:solidFill>
            </a:endParaRPr>
          </a:p>
        </p:txBody>
      </p:sp>
      <p:sp>
        <p:nvSpPr>
          <p:cNvPr id="1153033" name="Text Box 9"/>
          <p:cNvSpPr txBox="1">
            <a:spLocks noChangeArrowheads="1"/>
          </p:cNvSpPr>
          <p:nvPr/>
        </p:nvSpPr>
        <p:spPr bwMode="auto">
          <a:xfrm rot="-5400000">
            <a:off x="-655637" y="3067052"/>
            <a:ext cx="3352800" cy="39687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de-DE" sz="2000">
                <a:solidFill>
                  <a:srgbClr val="000066"/>
                </a:solidFill>
                <a:latin typeface="Arial" charset="0"/>
              </a:rPr>
              <a:t>             </a:t>
            </a:r>
            <a:endParaRPr lang="de-DE" sz="2400">
              <a:solidFill>
                <a:srgbClr val="000066"/>
              </a:solidFill>
            </a:endParaRPr>
          </a:p>
        </p:txBody>
      </p:sp>
      <p:sp>
        <p:nvSpPr>
          <p:cNvPr id="1153034" name="Text Box 10"/>
          <p:cNvSpPr txBox="1">
            <a:spLocks noChangeArrowheads="1"/>
          </p:cNvSpPr>
          <p:nvPr/>
        </p:nvSpPr>
        <p:spPr bwMode="auto">
          <a:xfrm>
            <a:off x="457200" y="836615"/>
            <a:ext cx="3505200" cy="42703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de-DE" sz="2200">
                <a:solidFill>
                  <a:schemeClr val="bg2"/>
                </a:solidFill>
                <a:latin typeface="Arial" charset="0"/>
              </a:rPr>
              <a:t>Applied Magnetic Field [T]            </a:t>
            </a:r>
            <a:endParaRPr lang="de-DE" sz="2200">
              <a:solidFill>
                <a:schemeClr val="bg2"/>
              </a:solidFill>
            </a:endParaRPr>
          </a:p>
        </p:txBody>
      </p:sp>
      <p:sp>
        <p:nvSpPr>
          <p:cNvPr id="1153035" name="Rectangle 11"/>
          <p:cNvSpPr>
            <a:spLocks noChangeArrowheads="1"/>
          </p:cNvSpPr>
          <p:nvPr/>
        </p:nvSpPr>
        <p:spPr bwMode="auto">
          <a:xfrm>
            <a:off x="1371600" y="1446213"/>
            <a:ext cx="1905000" cy="457200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marL="342900" indent="-342900" algn="l" eaLnBrk="1" hangingPunct="1">
              <a:spcBef>
                <a:spcPct val="20000"/>
              </a:spcBef>
              <a:buClr>
                <a:srgbClr val="FF6600"/>
              </a:buClr>
              <a:buSzPct val="75000"/>
            </a:pPr>
            <a:r>
              <a:rPr lang="de-DE" dirty="0">
                <a:solidFill>
                  <a:srgbClr val="FF0000"/>
                </a:solidFill>
                <a:latin typeface="Arial" charset="0"/>
              </a:rPr>
              <a:t>Bc </a:t>
            </a:r>
            <a:r>
              <a:rPr lang="de-DE" dirty="0">
                <a:solidFill>
                  <a:srgbClr val="000066"/>
                </a:solidFill>
                <a:latin typeface="Arial" charset="0"/>
              </a:rPr>
              <a:t>critical field </a:t>
            </a:r>
          </a:p>
        </p:txBody>
      </p:sp>
      <p:sp>
        <p:nvSpPr>
          <p:cNvPr id="1153037" name="Text Box 13"/>
          <p:cNvSpPr txBox="1">
            <a:spLocks noChangeArrowheads="1"/>
          </p:cNvSpPr>
          <p:nvPr/>
        </p:nvSpPr>
        <p:spPr bwMode="auto">
          <a:xfrm>
            <a:off x="2133600" y="5637215"/>
            <a:ext cx="914400" cy="396875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de-DE" sz="2000">
                <a:solidFill>
                  <a:srgbClr val="000066"/>
                </a:solidFill>
                <a:latin typeface="Arial" charset="0"/>
              </a:rPr>
              <a:t>1.9 K</a:t>
            </a:r>
            <a:endParaRPr lang="de-DE" sz="2400">
              <a:solidFill>
                <a:srgbClr val="000066"/>
              </a:solidFill>
            </a:endParaRPr>
          </a:p>
        </p:txBody>
      </p:sp>
      <p:sp>
        <p:nvSpPr>
          <p:cNvPr id="1153039" name="Line 15"/>
          <p:cNvSpPr>
            <a:spLocks noChangeShapeType="1"/>
          </p:cNvSpPr>
          <p:nvPr/>
        </p:nvSpPr>
        <p:spPr bwMode="auto">
          <a:xfrm>
            <a:off x="2438400" y="2208215"/>
            <a:ext cx="0" cy="3352800"/>
          </a:xfrm>
          <a:prstGeom prst="line">
            <a:avLst/>
          </a:prstGeom>
          <a:noFill/>
          <a:ln w="12700">
            <a:solidFill>
              <a:schemeClr val="bg2"/>
            </a:solidFill>
            <a:prstDash val="sysDot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>
              <a:solidFill>
                <a:srgbClr val="000066"/>
              </a:solidFill>
            </a:endParaRPr>
          </a:p>
        </p:txBody>
      </p:sp>
      <p:sp>
        <p:nvSpPr>
          <p:cNvPr id="1153040" name="Line 16"/>
          <p:cNvSpPr>
            <a:spLocks noChangeShapeType="1"/>
          </p:cNvSpPr>
          <p:nvPr/>
        </p:nvSpPr>
        <p:spPr bwMode="auto">
          <a:xfrm flipH="1">
            <a:off x="1295400" y="2513015"/>
            <a:ext cx="1143000" cy="0"/>
          </a:xfrm>
          <a:prstGeom prst="line">
            <a:avLst/>
          </a:prstGeom>
          <a:noFill/>
          <a:ln w="12700">
            <a:solidFill>
              <a:schemeClr val="bg2"/>
            </a:solidFill>
            <a:prstDash val="sysDot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>
              <a:solidFill>
                <a:srgbClr val="000066"/>
              </a:solidFill>
            </a:endParaRPr>
          </a:p>
        </p:txBody>
      </p:sp>
      <p:sp>
        <p:nvSpPr>
          <p:cNvPr id="1153043" name="Line 19"/>
          <p:cNvSpPr>
            <a:spLocks noChangeShapeType="1"/>
          </p:cNvSpPr>
          <p:nvPr/>
        </p:nvSpPr>
        <p:spPr bwMode="auto">
          <a:xfrm flipV="1">
            <a:off x="2438400" y="2513015"/>
            <a:ext cx="1066800" cy="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 type="none" w="sm" len="sm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>
              <a:solidFill>
                <a:srgbClr val="000066"/>
              </a:solidFill>
            </a:endParaRPr>
          </a:p>
        </p:txBody>
      </p:sp>
      <p:grpSp>
        <p:nvGrpSpPr>
          <p:cNvPr id="1153049" name="Group 25"/>
          <p:cNvGrpSpPr>
            <a:grpSpLocks/>
          </p:cNvGrpSpPr>
          <p:nvPr/>
        </p:nvGrpSpPr>
        <p:grpSpPr bwMode="auto">
          <a:xfrm>
            <a:off x="5181600" y="3503613"/>
            <a:ext cx="2516188" cy="457200"/>
            <a:chOff x="3264" y="2304"/>
            <a:chExt cx="1585" cy="288"/>
          </a:xfrm>
        </p:grpSpPr>
        <p:sp>
          <p:nvSpPr>
            <p:cNvPr id="1153050" name="Rectangle 26"/>
            <p:cNvSpPr>
              <a:spLocks noChangeArrowheads="1"/>
            </p:cNvSpPr>
            <p:nvPr/>
          </p:nvSpPr>
          <p:spPr bwMode="auto">
            <a:xfrm>
              <a:off x="3936" y="2304"/>
              <a:ext cx="913" cy="288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/>
            <a:lstStyle/>
            <a:p>
              <a:pPr marL="342900" indent="-342900" algn="l" eaLnBrk="1" hangingPunct="1">
                <a:spcBef>
                  <a:spcPct val="20000"/>
                </a:spcBef>
                <a:buClr>
                  <a:srgbClr val="FF6600"/>
                </a:buClr>
                <a:buSzPct val="75000"/>
              </a:pPr>
              <a:r>
                <a:rPr lang="de-DE" sz="2000" b="1">
                  <a:solidFill>
                    <a:srgbClr val="FF0000"/>
                  </a:solidFill>
                  <a:latin typeface="Arial" charset="0"/>
                </a:rPr>
                <a:t>QUENCH </a:t>
              </a:r>
            </a:p>
          </p:txBody>
        </p:sp>
        <p:sp>
          <p:nvSpPr>
            <p:cNvPr id="1153051" name="Line 27"/>
            <p:cNvSpPr>
              <a:spLocks noChangeShapeType="1"/>
            </p:cNvSpPr>
            <p:nvPr/>
          </p:nvSpPr>
          <p:spPr bwMode="auto">
            <a:xfrm flipV="1">
              <a:off x="3264" y="2448"/>
              <a:ext cx="672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none" w="sm" len="sm"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b="1">
                <a:solidFill>
                  <a:srgbClr val="FF0000"/>
                </a:solidFill>
              </a:endParaRPr>
            </a:p>
          </p:txBody>
        </p:sp>
      </p:grpSp>
      <p:sp>
        <p:nvSpPr>
          <p:cNvPr id="1153053" name="Text Box 29"/>
          <p:cNvSpPr txBox="1">
            <a:spLocks noChangeArrowheads="1"/>
          </p:cNvSpPr>
          <p:nvPr/>
        </p:nvSpPr>
        <p:spPr bwMode="auto">
          <a:xfrm>
            <a:off x="3492500" y="5791200"/>
            <a:ext cx="3505200" cy="427038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200">
                <a:solidFill>
                  <a:srgbClr val="000066"/>
                </a:solidFill>
                <a:latin typeface="Arial" charset="0"/>
              </a:rPr>
              <a:t>Temperature [K]            </a:t>
            </a:r>
            <a:endParaRPr lang="de-DE" sz="2200">
              <a:solidFill>
                <a:srgbClr val="000066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914400" y="1598615"/>
            <a:ext cx="5181600" cy="1158875"/>
            <a:chOff x="914400" y="1598615"/>
            <a:chExt cx="5181600" cy="1158875"/>
          </a:xfrm>
        </p:grpSpPr>
        <p:sp>
          <p:nvSpPr>
            <p:cNvPr id="31" name="Line 16"/>
            <p:cNvSpPr>
              <a:spLocks noChangeShapeType="1"/>
            </p:cNvSpPr>
            <p:nvPr/>
          </p:nvSpPr>
          <p:spPr bwMode="auto">
            <a:xfrm flipH="1">
              <a:off x="1752600" y="2513013"/>
              <a:ext cx="685800" cy="0"/>
            </a:xfrm>
            <a:prstGeom prst="line">
              <a:avLst/>
            </a:prstGeom>
            <a:noFill/>
            <a:ln w="12700">
              <a:solidFill>
                <a:srgbClr val="000066"/>
              </a:solidFill>
              <a:prstDash val="sysDot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grpSp>
          <p:nvGrpSpPr>
            <p:cNvPr id="4" name="Group 3"/>
            <p:cNvGrpSpPr/>
            <p:nvPr/>
          </p:nvGrpSpPr>
          <p:grpSpPr>
            <a:xfrm>
              <a:off x="914400" y="1598615"/>
              <a:ext cx="5181600" cy="1158875"/>
              <a:chOff x="914400" y="1598615"/>
              <a:chExt cx="5181600" cy="1158875"/>
            </a:xfrm>
          </p:grpSpPr>
          <p:sp>
            <p:nvSpPr>
              <p:cNvPr id="1153046" name="Text Box 22"/>
              <p:cNvSpPr txBox="1">
                <a:spLocks noChangeArrowheads="1"/>
              </p:cNvSpPr>
              <p:nvPr/>
            </p:nvSpPr>
            <p:spPr bwMode="auto">
              <a:xfrm>
                <a:off x="3505200" y="1598615"/>
                <a:ext cx="2590800" cy="641350"/>
              </a:xfrm>
              <a:prstGeom prst="rect">
                <a:avLst/>
              </a:prstGeom>
              <a:solidFill>
                <a:srgbClr val="DDDDD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de-DE" dirty="0" err="1">
                    <a:solidFill>
                      <a:srgbClr val="000066"/>
                    </a:solidFill>
                    <a:latin typeface="Arial" charset="0"/>
                  </a:rPr>
                  <a:t>quench</a:t>
                </a:r>
                <a:r>
                  <a:rPr lang="de-DE" dirty="0">
                    <a:solidFill>
                      <a:srgbClr val="000066"/>
                    </a:solidFill>
                    <a:latin typeface="Arial" charset="0"/>
                  </a:rPr>
                  <a:t> </a:t>
                </a:r>
                <a:r>
                  <a:rPr lang="de-DE" dirty="0" err="1">
                    <a:solidFill>
                      <a:srgbClr val="000066"/>
                    </a:solidFill>
                    <a:latin typeface="Arial" charset="0"/>
                  </a:rPr>
                  <a:t>with</a:t>
                </a:r>
                <a:r>
                  <a:rPr lang="de-DE" dirty="0">
                    <a:solidFill>
                      <a:srgbClr val="000066"/>
                    </a:solidFill>
                    <a:latin typeface="Arial" charset="0"/>
                  </a:rPr>
                  <a:t> fast </a:t>
                </a:r>
                <a:r>
                  <a:rPr lang="de-DE" dirty="0" err="1">
                    <a:solidFill>
                      <a:srgbClr val="000066"/>
                    </a:solidFill>
                    <a:latin typeface="Arial" charset="0"/>
                  </a:rPr>
                  <a:t>loss</a:t>
                </a:r>
                <a:r>
                  <a:rPr lang="de-DE" dirty="0">
                    <a:solidFill>
                      <a:srgbClr val="000066"/>
                    </a:solidFill>
                    <a:latin typeface="Arial" charset="0"/>
                  </a:rPr>
                  <a:t> </a:t>
                </a:r>
                <a:r>
                  <a:rPr lang="de-DE" dirty="0" err="1">
                    <a:solidFill>
                      <a:srgbClr val="000066"/>
                    </a:solidFill>
                    <a:latin typeface="Arial" charset="0"/>
                  </a:rPr>
                  <a:t>of</a:t>
                </a:r>
                <a:r>
                  <a:rPr lang="de-DE" dirty="0">
                    <a:solidFill>
                      <a:srgbClr val="000066"/>
                    </a:solidFill>
                    <a:latin typeface="Arial" charset="0"/>
                  </a:rPr>
                  <a:t> ~5 </a:t>
                </a:r>
                <a:r>
                  <a:rPr lang="de-DE" b="1" dirty="0">
                    <a:solidFill>
                      <a:srgbClr val="000066"/>
                    </a:solidFill>
                    <a:latin typeface="Arial" charset="0"/>
                    <a:cs typeface="Arial" charset="0"/>
                    <a:sym typeface="Symbol" pitchFamily="18" charset="2"/>
                  </a:rPr>
                  <a:t>· </a:t>
                </a:r>
                <a:r>
                  <a:rPr lang="de-DE" dirty="0">
                    <a:solidFill>
                      <a:srgbClr val="000066"/>
                    </a:solidFill>
                    <a:latin typeface="Arial" charset="0"/>
                  </a:rPr>
                  <a:t>10</a:t>
                </a:r>
                <a:r>
                  <a:rPr lang="de-DE" baseline="30000" dirty="0">
                    <a:solidFill>
                      <a:srgbClr val="000066"/>
                    </a:solidFill>
                    <a:latin typeface="Arial" charset="0"/>
                  </a:rPr>
                  <a:t>6</a:t>
                </a:r>
                <a:r>
                  <a:rPr lang="de-DE" dirty="0">
                    <a:solidFill>
                      <a:srgbClr val="000066"/>
                    </a:solidFill>
                    <a:latin typeface="Arial" charset="0"/>
                  </a:rPr>
                  <a:t> </a:t>
                </a:r>
                <a:r>
                  <a:rPr lang="de-DE" dirty="0" err="1">
                    <a:solidFill>
                      <a:srgbClr val="000066"/>
                    </a:solidFill>
                    <a:latin typeface="Arial" charset="0"/>
                  </a:rPr>
                  <a:t>protons</a:t>
                </a:r>
                <a:endParaRPr lang="de-DE" dirty="0">
                  <a:solidFill>
                    <a:srgbClr val="000066"/>
                  </a:solidFill>
                </a:endParaRPr>
              </a:p>
            </p:txBody>
          </p:sp>
          <p:sp>
            <p:nvSpPr>
              <p:cNvPr id="1153047" name="Text Box 23"/>
              <p:cNvSpPr txBox="1">
                <a:spLocks noChangeArrowheads="1"/>
              </p:cNvSpPr>
              <p:nvPr/>
            </p:nvSpPr>
            <p:spPr bwMode="auto">
              <a:xfrm>
                <a:off x="914400" y="2360615"/>
                <a:ext cx="838200" cy="396875"/>
              </a:xfrm>
              <a:prstGeom prst="rect">
                <a:avLst/>
              </a:prstGeom>
              <a:solidFill>
                <a:srgbClr val="DDDDD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de-DE" sz="2000" dirty="0">
                    <a:solidFill>
                      <a:srgbClr val="000066"/>
                    </a:solidFill>
                    <a:latin typeface="Arial" charset="0"/>
                  </a:rPr>
                  <a:t>8.3 T</a:t>
                </a:r>
                <a:endParaRPr lang="de-DE" sz="2400" dirty="0">
                  <a:solidFill>
                    <a:srgbClr val="000066"/>
                  </a:solidFill>
                </a:endParaRPr>
              </a:p>
            </p:txBody>
          </p:sp>
          <p:sp>
            <p:nvSpPr>
              <p:cNvPr id="33" name="Line 19"/>
              <p:cNvSpPr>
                <a:spLocks noChangeShapeType="1"/>
              </p:cNvSpPr>
              <p:nvPr/>
            </p:nvSpPr>
            <p:spPr bwMode="auto">
              <a:xfrm flipV="1">
                <a:off x="2438400" y="2513013"/>
                <a:ext cx="1066800" cy="0"/>
              </a:xfrm>
              <a:prstGeom prst="line">
                <a:avLst/>
              </a:prstGeom>
              <a:noFill/>
              <a:ln w="28575">
                <a:solidFill>
                  <a:srgbClr val="000066"/>
                </a:solidFill>
                <a:round/>
                <a:headEnd type="none" w="sm" len="sm"/>
                <a:tailEnd type="arrow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</p:grpSp>
      </p:grpSp>
      <p:grpSp>
        <p:nvGrpSpPr>
          <p:cNvPr id="6" name="Group 5"/>
          <p:cNvGrpSpPr/>
          <p:nvPr/>
        </p:nvGrpSpPr>
        <p:grpSpPr>
          <a:xfrm>
            <a:off x="838200" y="2208213"/>
            <a:ext cx="8077200" cy="3352800"/>
            <a:chOff x="838200" y="2208213"/>
            <a:chExt cx="8077200" cy="3352800"/>
          </a:xfrm>
        </p:grpSpPr>
        <p:sp>
          <p:nvSpPr>
            <p:cNvPr id="30" name="Line 15"/>
            <p:cNvSpPr>
              <a:spLocks noChangeShapeType="1"/>
            </p:cNvSpPr>
            <p:nvPr/>
          </p:nvSpPr>
          <p:spPr bwMode="auto">
            <a:xfrm>
              <a:off x="2438400" y="2208213"/>
              <a:ext cx="0" cy="3352800"/>
            </a:xfrm>
            <a:prstGeom prst="line">
              <a:avLst/>
            </a:prstGeom>
            <a:noFill/>
            <a:ln w="12700">
              <a:solidFill>
                <a:srgbClr val="000066"/>
              </a:solidFill>
              <a:prstDash val="sysDot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838200" y="4570413"/>
              <a:ext cx="8077200" cy="690565"/>
              <a:chOff x="838200" y="4570413"/>
              <a:chExt cx="8077200" cy="690565"/>
            </a:xfrm>
          </p:grpSpPr>
          <p:sp>
            <p:nvSpPr>
              <p:cNvPr id="1153041" name="Line 17"/>
              <p:cNvSpPr>
                <a:spLocks noChangeShapeType="1"/>
              </p:cNvSpPr>
              <p:nvPr/>
            </p:nvSpPr>
            <p:spPr bwMode="auto">
              <a:xfrm flipH="1">
                <a:off x="1371600" y="4951415"/>
                <a:ext cx="106680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prstDash val="sysDot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66"/>
                  </a:solidFill>
                </a:endParaRPr>
              </a:p>
            </p:txBody>
          </p:sp>
          <p:sp>
            <p:nvSpPr>
              <p:cNvPr id="1153044" name="Line 20"/>
              <p:cNvSpPr>
                <a:spLocks noChangeShapeType="1"/>
              </p:cNvSpPr>
              <p:nvPr/>
            </p:nvSpPr>
            <p:spPr bwMode="auto">
              <a:xfrm flipV="1">
                <a:off x="2438400" y="4951415"/>
                <a:ext cx="4800600" cy="0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 type="none" w="sm" len="sm"/>
                <a:tailEnd type="arrow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>
                  <a:solidFill>
                    <a:srgbClr val="000066"/>
                  </a:solidFill>
                </a:endParaRPr>
              </a:p>
            </p:txBody>
          </p:sp>
          <p:sp>
            <p:nvSpPr>
              <p:cNvPr id="1153048" name="Text Box 24"/>
              <p:cNvSpPr txBox="1">
                <a:spLocks noChangeArrowheads="1"/>
              </p:cNvSpPr>
              <p:nvPr/>
            </p:nvSpPr>
            <p:spPr bwMode="auto">
              <a:xfrm>
                <a:off x="838200" y="4722815"/>
                <a:ext cx="990600" cy="396875"/>
              </a:xfrm>
              <a:prstGeom prst="rect">
                <a:avLst/>
              </a:prstGeom>
              <a:solidFill>
                <a:srgbClr val="DDDDD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de-DE" sz="2000">
                    <a:solidFill>
                      <a:srgbClr val="000066"/>
                    </a:solidFill>
                    <a:latin typeface="Arial" charset="0"/>
                  </a:rPr>
                  <a:t>0.54 T</a:t>
                </a:r>
                <a:endParaRPr lang="de-DE" sz="2400">
                  <a:solidFill>
                    <a:srgbClr val="000066"/>
                  </a:solidFill>
                </a:endParaRPr>
              </a:p>
            </p:txBody>
          </p:sp>
          <p:sp>
            <p:nvSpPr>
              <p:cNvPr id="1153045" name="Text Box 21"/>
              <p:cNvSpPr txBox="1">
                <a:spLocks noChangeArrowheads="1"/>
              </p:cNvSpPr>
              <p:nvPr/>
            </p:nvSpPr>
            <p:spPr bwMode="auto">
              <a:xfrm>
                <a:off x="2743200" y="4646615"/>
                <a:ext cx="2590800" cy="614363"/>
              </a:xfrm>
              <a:prstGeom prst="rect">
                <a:avLst/>
              </a:prstGeom>
              <a:solidFill>
                <a:srgbClr val="DDDDD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l">
                  <a:lnSpc>
                    <a:spcPct val="70000"/>
                  </a:lnSpc>
                  <a:spcBef>
                    <a:spcPct val="50000"/>
                  </a:spcBef>
                </a:pPr>
                <a:r>
                  <a:rPr lang="de-DE" dirty="0">
                    <a:solidFill>
                      <a:srgbClr val="000066"/>
                    </a:solidFill>
                    <a:latin typeface="Arial" charset="0"/>
                  </a:rPr>
                  <a:t>quench with fast loss of </a:t>
                </a:r>
              </a:p>
              <a:p>
                <a:pPr algn="l">
                  <a:lnSpc>
                    <a:spcPct val="70000"/>
                  </a:lnSpc>
                  <a:spcBef>
                    <a:spcPct val="50000"/>
                  </a:spcBef>
                </a:pPr>
                <a:r>
                  <a:rPr lang="de-DE" dirty="0">
                    <a:solidFill>
                      <a:srgbClr val="000066"/>
                    </a:solidFill>
                    <a:latin typeface="Arial" charset="0"/>
                  </a:rPr>
                  <a:t>~5 </a:t>
                </a:r>
                <a:r>
                  <a:rPr lang="de-DE" b="1" dirty="0">
                    <a:solidFill>
                      <a:srgbClr val="000066"/>
                    </a:solidFill>
                    <a:latin typeface="Arial" charset="0"/>
                    <a:cs typeface="Arial" charset="0"/>
                    <a:sym typeface="Symbol" pitchFamily="18" charset="2"/>
                  </a:rPr>
                  <a:t>·</a:t>
                </a:r>
                <a:r>
                  <a:rPr lang="de-DE" dirty="0">
                    <a:solidFill>
                      <a:srgbClr val="000066"/>
                    </a:solidFill>
                    <a:latin typeface="Arial" charset="0"/>
                    <a:sym typeface="Symbol" pitchFamily="18" charset="2"/>
                  </a:rPr>
                  <a:t> </a:t>
                </a:r>
                <a:r>
                  <a:rPr lang="de-DE" dirty="0">
                    <a:solidFill>
                      <a:srgbClr val="000066"/>
                    </a:solidFill>
                    <a:latin typeface="Arial" charset="0"/>
                  </a:rPr>
                  <a:t>10</a:t>
                </a:r>
                <a:r>
                  <a:rPr lang="de-DE" baseline="30000" dirty="0">
                    <a:solidFill>
                      <a:srgbClr val="000066"/>
                    </a:solidFill>
                    <a:latin typeface="Arial" charset="0"/>
                  </a:rPr>
                  <a:t>9</a:t>
                </a:r>
                <a:r>
                  <a:rPr lang="de-DE" dirty="0">
                    <a:solidFill>
                      <a:srgbClr val="000066"/>
                    </a:solidFill>
                    <a:latin typeface="Arial" charset="0"/>
                  </a:rPr>
                  <a:t> protons</a:t>
                </a:r>
              </a:p>
            </p:txBody>
          </p:sp>
          <p:sp>
            <p:nvSpPr>
              <p:cNvPr id="1153052" name="Rectangle 28"/>
              <p:cNvSpPr>
                <a:spLocks noChangeArrowheads="1"/>
              </p:cNvSpPr>
              <p:nvPr/>
            </p:nvSpPr>
            <p:spPr bwMode="auto">
              <a:xfrm>
                <a:off x="7391400" y="4570413"/>
                <a:ext cx="1524000" cy="685800"/>
              </a:xfrm>
              <a:prstGeom prst="rect">
                <a:avLst/>
              </a:prstGeom>
              <a:solidFill>
                <a:srgbClr val="DDDDD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2075" tIns="46038" rIns="92075" bIns="46038"/>
              <a:lstStyle/>
              <a:p>
                <a:pPr marL="342900" indent="-342900" algn="l" eaLnBrk="1" hangingPunct="1">
                  <a:spcBef>
                    <a:spcPct val="20000"/>
                  </a:spcBef>
                  <a:buClr>
                    <a:srgbClr val="FF6600"/>
                  </a:buClr>
                  <a:buSzPct val="75000"/>
                </a:pPr>
                <a:r>
                  <a:rPr lang="de-DE" dirty="0">
                    <a:solidFill>
                      <a:srgbClr val="FF0000"/>
                    </a:solidFill>
                    <a:latin typeface="Arial" charset="0"/>
                  </a:rPr>
                  <a:t>Tc</a:t>
                </a:r>
                <a:r>
                  <a:rPr lang="de-DE" dirty="0">
                    <a:solidFill>
                      <a:srgbClr val="000066"/>
                    </a:solidFill>
                    <a:latin typeface="Arial" charset="0"/>
                  </a:rPr>
                  <a:t> critical </a:t>
                </a:r>
              </a:p>
              <a:p>
                <a:pPr marL="342900" indent="-342900" algn="l" eaLnBrk="1" hangingPunct="1">
                  <a:spcBef>
                    <a:spcPct val="20000"/>
                  </a:spcBef>
                  <a:buClr>
                    <a:srgbClr val="FF6600"/>
                  </a:buClr>
                  <a:buSzPct val="75000"/>
                </a:pPr>
                <a:r>
                  <a:rPr lang="de-DE" dirty="0">
                    <a:solidFill>
                      <a:srgbClr val="000066"/>
                    </a:solidFill>
                    <a:latin typeface="Arial" charset="0"/>
                  </a:rPr>
                  <a:t>temperature</a:t>
                </a:r>
              </a:p>
            </p:txBody>
          </p:sp>
          <p:sp>
            <p:nvSpPr>
              <p:cNvPr id="32" name="Line 17"/>
              <p:cNvSpPr>
                <a:spLocks noChangeShapeType="1"/>
              </p:cNvSpPr>
              <p:nvPr/>
            </p:nvSpPr>
            <p:spPr bwMode="auto">
              <a:xfrm flipH="1">
                <a:off x="1828800" y="4951413"/>
                <a:ext cx="609600" cy="0"/>
              </a:xfrm>
              <a:prstGeom prst="line">
                <a:avLst/>
              </a:prstGeom>
              <a:noFill/>
              <a:ln w="12700">
                <a:solidFill>
                  <a:srgbClr val="000066"/>
                </a:solidFill>
                <a:prstDash val="sysDot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34" name="Line 20"/>
              <p:cNvSpPr>
                <a:spLocks noChangeShapeType="1"/>
              </p:cNvSpPr>
              <p:nvPr/>
            </p:nvSpPr>
            <p:spPr bwMode="auto">
              <a:xfrm flipV="1">
                <a:off x="5334000" y="4951413"/>
                <a:ext cx="1905000" cy="0"/>
              </a:xfrm>
              <a:prstGeom prst="line">
                <a:avLst/>
              </a:prstGeom>
              <a:noFill/>
              <a:ln w="28575">
                <a:solidFill>
                  <a:srgbClr val="000066"/>
                </a:solidFill>
                <a:round/>
                <a:headEnd type="none" w="sm" len="sm"/>
                <a:tailEnd type="arrow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5" name="Line 20"/>
              <p:cNvSpPr>
                <a:spLocks noChangeShapeType="1"/>
              </p:cNvSpPr>
              <p:nvPr/>
            </p:nvSpPr>
            <p:spPr bwMode="auto">
              <a:xfrm flipV="1">
                <a:off x="2438400" y="4951413"/>
                <a:ext cx="304800" cy="0"/>
              </a:xfrm>
              <a:prstGeom prst="line">
                <a:avLst/>
              </a:prstGeom>
              <a:noFill/>
              <a:ln w="28575">
                <a:solidFill>
                  <a:srgbClr val="000066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7718090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3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53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1570" name="Rectangle 2"/>
          <p:cNvSpPr>
            <a:spLocks noGrp="1" noChangeArrowheads="1"/>
          </p:cNvSpPr>
          <p:nvPr>
            <p:ph type="title"/>
          </p:nvPr>
        </p:nvSpPr>
        <p:spPr>
          <a:xfrm>
            <a:off x="387352" y="2636668"/>
            <a:ext cx="8424863" cy="2849734"/>
          </a:xfrm>
        </p:spPr>
        <p:txBody>
          <a:bodyPr/>
          <a:lstStyle/>
          <a:p>
            <a:pPr algn="ctr">
              <a:lnSpc>
                <a:spcPct val="120000"/>
              </a:lnSpc>
            </a:pPr>
            <a:r>
              <a:rPr lang="en-GB" sz="7200" dirty="0">
                <a:solidFill>
                  <a:srgbClr val="000066"/>
                </a:solidFill>
              </a:rPr>
              <a:t>Energy </a:t>
            </a:r>
            <a:r>
              <a:rPr lang="en-GB" sz="7200" dirty="0" smtClean="0">
                <a:solidFill>
                  <a:srgbClr val="000066"/>
                </a:solidFill>
              </a:rPr>
              <a:t>and Luminosity   </a:t>
            </a:r>
            <a:r>
              <a:rPr lang="en-GB" sz="7200" dirty="0">
                <a:solidFill>
                  <a:srgbClr val="000066"/>
                </a:solidFill>
              </a:rPr>
              <a:t/>
            </a:r>
            <a:br>
              <a:rPr lang="en-GB" sz="7200" dirty="0">
                <a:solidFill>
                  <a:srgbClr val="000066"/>
                </a:solidFill>
              </a:rPr>
            </a:br>
            <a:r>
              <a:rPr lang="en-GB" sz="7200" dirty="0">
                <a:solidFill>
                  <a:srgbClr val="000066"/>
                </a:solidFill>
              </a:rPr>
              <a:t/>
            </a:r>
            <a:br>
              <a:rPr lang="en-GB" sz="7200" dirty="0">
                <a:solidFill>
                  <a:srgbClr val="000066"/>
                </a:solidFill>
              </a:rPr>
            </a:br>
            <a:endParaRPr lang="en-GB" sz="7200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12090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</a:t>
            </a:r>
            <a:r>
              <a:rPr lang="en-GB" dirty="0" smtClean="0"/>
              <a:t>ipole magnets from surface to tunnel</a:t>
            </a:r>
            <a:endParaRPr lang="en-GB" dirty="0"/>
          </a:p>
        </p:txBody>
      </p:sp>
      <p:pic>
        <p:nvPicPr>
          <p:cNvPr id="6" name="MOVIE_DIPOLE.wm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203767" y="902825"/>
            <a:ext cx="7176304" cy="5382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318896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" name="Group 68"/>
          <p:cNvGrpSpPr/>
          <p:nvPr/>
        </p:nvGrpSpPr>
        <p:grpSpPr>
          <a:xfrm>
            <a:off x="769904" y="1436029"/>
            <a:ext cx="7631703" cy="4636779"/>
            <a:chOff x="422432" y="1289725"/>
            <a:chExt cx="7631703" cy="4636779"/>
          </a:xfrm>
        </p:grpSpPr>
        <p:cxnSp>
          <p:nvCxnSpPr>
            <p:cNvPr id="47" name="Straight Connector 46"/>
            <p:cNvCxnSpPr/>
            <p:nvPr/>
          </p:nvCxnSpPr>
          <p:spPr bwMode="auto">
            <a:xfrm flipV="1">
              <a:off x="1978667" y="1309972"/>
              <a:ext cx="0" cy="4586092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accent6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9" name="Straight Connector 48"/>
            <p:cNvCxnSpPr/>
            <p:nvPr/>
          </p:nvCxnSpPr>
          <p:spPr bwMode="auto">
            <a:xfrm flipV="1">
              <a:off x="2785172" y="1300828"/>
              <a:ext cx="0" cy="4540373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accent6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1" name="Straight Connector 50"/>
            <p:cNvCxnSpPr/>
            <p:nvPr/>
          </p:nvCxnSpPr>
          <p:spPr bwMode="auto">
            <a:xfrm flipV="1">
              <a:off x="3630082" y="1309972"/>
              <a:ext cx="0" cy="4586092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accent6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3" name="Straight Connector 52"/>
            <p:cNvCxnSpPr/>
            <p:nvPr/>
          </p:nvCxnSpPr>
          <p:spPr bwMode="auto">
            <a:xfrm flipV="1">
              <a:off x="1210567" y="1300828"/>
              <a:ext cx="0" cy="4586092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accent6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4" name="Straight Connector 53"/>
            <p:cNvCxnSpPr/>
            <p:nvPr/>
          </p:nvCxnSpPr>
          <p:spPr bwMode="auto">
            <a:xfrm flipH="1" flipV="1">
              <a:off x="5583248" y="1300828"/>
              <a:ext cx="1" cy="462567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accent6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5" name="Straight Connector 54"/>
            <p:cNvCxnSpPr/>
            <p:nvPr/>
          </p:nvCxnSpPr>
          <p:spPr bwMode="auto">
            <a:xfrm flipH="1" flipV="1">
              <a:off x="6463355" y="1289725"/>
              <a:ext cx="1" cy="462567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accent6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6" name="Straight Connector 55"/>
            <p:cNvCxnSpPr/>
            <p:nvPr/>
          </p:nvCxnSpPr>
          <p:spPr bwMode="auto">
            <a:xfrm flipV="1">
              <a:off x="7163342" y="1309972"/>
              <a:ext cx="0" cy="4586092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accent6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7" name="Straight Connector 56"/>
            <p:cNvCxnSpPr/>
            <p:nvPr/>
          </p:nvCxnSpPr>
          <p:spPr bwMode="auto">
            <a:xfrm flipH="1" flipV="1">
              <a:off x="4676682" y="1300828"/>
              <a:ext cx="1" cy="462567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accent6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0" name="Straight Connector 59"/>
            <p:cNvCxnSpPr/>
            <p:nvPr/>
          </p:nvCxnSpPr>
          <p:spPr bwMode="auto">
            <a:xfrm flipV="1">
              <a:off x="8045533" y="1300828"/>
              <a:ext cx="0" cy="462567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accent6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1" name="Straight Connector 60"/>
            <p:cNvCxnSpPr/>
            <p:nvPr/>
          </p:nvCxnSpPr>
          <p:spPr bwMode="auto">
            <a:xfrm>
              <a:off x="422432" y="1300828"/>
              <a:ext cx="763170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accent6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LHC energy evolution</a:t>
            </a:r>
            <a:endParaRPr lang="en-GB" dirty="0"/>
          </a:p>
        </p:txBody>
      </p:sp>
      <p:sp>
        <p:nvSpPr>
          <p:cNvPr id="5" name="Down Arrow 4"/>
          <p:cNvSpPr/>
          <p:nvPr/>
        </p:nvSpPr>
        <p:spPr bwMode="auto">
          <a:xfrm rot="10800000">
            <a:off x="654689" y="1300828"/>
            <a:ext cx="230431" cy="5030893"/>
          </a:xfrm>
          <a:prstGeom prst="downArrow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GB" smtClean="0">
              <a:solidFill>
                <a:srgbClr val="FFFFFF"/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4316" y="891912"/>
            <a:ext cx="1556836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kern="0" dirty="0" smtClean="0">
                <a:solidFill>
                  <a:srgbClr val="000066"/>
                </a:solidFill>
                <a:latin typeface="Arial"/>
              </a:rPr>
              <a:t>Energy (</a:t>
            </a:r>
            <a:r>
              <a:rPr lang="en-US" kern="0" dirty="0" err="1" smtClean="0">
                <a:solidFill>
                  <a:srgbClr val="000066"/>
                </a:solidFill>
                <a:latin typeface="Arial"/>
              </a:rPr>
              <a:t>TeV</a:t>
            </a:r>
            <a:r>
              <a:rPr lang="en-US" kern="0" dirty="0" smtClean="0">
                <a:solidFill>
                  <a:srgbClr val="000066"/>
                </a:solidFill>
                <a:latin typeface="Arial"/>
              </a:rPr>
              <a:t>)</a:t>
            </a:r>
            <a:endParaRPr lang="en-GB" kern="0" dirty="0" smtClean="0">
              <a:solidFill>
                <a:srgbClr val="000066"/>
              </a:solidFill>
              <a:latin typeface="Arial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885122" y="1899891"/>
            <a:ext cx="1997058" cy="415364"/>
            <a:chOff x="885122" y="1899891"/>
            <a:chExt cx="1997058" cy="415364"/>
          </a:xfrm>
        </p:grpSpPr>
        <p:cxnSp>
          <p:nvCxnSpPr>
            <p:cNvPr id="8" name="Straight Connector 7"/>
            <p:cNvCxnSpPr/>
            <p:nvPr/>
          </p:nvCxnSpPr>
          <p:spPr bwMode="auto">
            <a:xfrm>
              <a:off x="885122" y="2276850"/>
              <a:ext cx="966695" cy="0"/>
            </a:xfrm>
            <a:prstGeom prst="line">
              <a:avLst/>
            </a:prstGeom>
            <a:solidFill>
              <a:schemeClr val="accent1"/>
            </a:solidFill>
            <a:ln w="76200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sp>
          <p:nvSpPr>
            <p:cNvPr id="9" name="TextBox 8"/>
            <p:cNvSpPr txBox="1"/>
            <p:nvPr/>
          </p:nvSpPr>
          <p:spPr>
            <a:xfrm>
              <a:off x="1077145" y="1899891"/>
              <a:ext cx="731290" cy="338554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algn="l"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US" sz="1600" kern="0" dirty="0" smtClean="0">
                  <a:solidFill>
                    <a:srgbClr val="0000FF"/>
                  </a:solidFill>
                  <a:latin typeface="Arial"/>
                </a:rPr>
                <a:t>7 </a:t>
              </a:r>
              <a:r>
                <a:rPr lang="en-US" sz="1600" kern="0" dirty="0" err="1" smtClean="0">
                  <a:solidFill>
                    <a:srgbClr val="0000FF"/>
                  </a:solidFill>
                  <a:latin typeface="Arial"/>
                </a:rPr>
                <a:t>TeV</a:t>
              </a:r>
              <a:endParaRPr lang="en-GB" sz="1600" kern="0" dirty="0" smtClean="0">
                <a:solidFill>
                  <a:srgbClr val="0000FF"/>
                </a:solidFill>
                <a:latin typeface="Arial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979369" y="1945923"/>
              <a:ext cx="902811" cy="369332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algn="l"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US" kern="0" dirty="0" smtClean="0">
                  <a:solidFill>
                    <a:srgbClr val="0000FF"/>
                  </a:solidFill>
                  <a:latin typeface="Arial"/>
                </a:rPr>
                <a:t>Design</a:t>
              </a:r>
              <a:endParaRPr lang="en-GB" kern="0" dirty="0" smtClean="0">
                <a:solidFill>
                  <a:srgbClr val="0000FF"/>
                </a:solidFill>
                <a:latin typeface="Arial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1576410" y="2622495"/>
            <a:ext cx="2976680" cy="646331"/>
            <a:chOff x="1614229" y="2622495"/>
            <a:chExt cx="2976680" cy="646331"/>
          </a:xfrm>
        </p:grpSpPr>
        <p:cxnSp>
          <p:nvCxnSpPr>
            <p:cNvPr id="12" name="Straight Connector 11"/>
            <p:cNvCxnSpPr/>
            <p:nvPr/>
          </p:nvCxnSpPr>
          <p:spPr bwMode="auto">
            <a:xfrm>
              <a:off x="1691039" y="3121760"/>
              <a:ext cx="551814" cy="0"/>
            </a:xfrm>
            <a:prstGeom prst="line">
              <a:avLst/>
            </a:prstGeom>
            <a:solidFill>
              <a:schemeClr val="accent1"/>
            </a:solidFill>
            <a:ln w="76200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sp>
          <p:nvSpPr>
            <p:cNvPr id="13" name="TextBox 12"/>
            <p:cNvSpPr txBox="1"/>
            <p:nvPr/>
          </p:nvSpPr>
          <p:spPr>
            <a:xfrm>
              <a:off x="1614229" y="2744801"/>
              <a:ext cx="731290" cy="338554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algn="l"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US" sz="1600" kern="0" dirty="0">
                  <a:solidFill>
                    <a:srgbClr val="0000FF"/>
                  </a:solidFill>
                  <a:latin typeface="Arial"/>
                </a:rPr>
                <a:t>5</a:t>
              </a:r>
              <a:r>
                <a:rPr lang="en-US" sz="1600" kern="0" dirty="0" smtClean="0">
                  <a:solidFill>
                    <a:srgbClr val="0000FF"/>
                  </a:solidFill>
                  <a:latin typeface="Arial"/>
                </a:rPr>
                <a:t> </a:t>
              </a:r>
              <a:r>
                <a:rPr lang="en-US" sz="1600" kern="0" dirty="0" err="1" smtClean="0">
                  <a:solidFill>
                    <a:srgbClr val="0000FF"/>
                  </a:solidFill>
                  <a:latin typeface="Arial"/>
                </a:rPr>
                <a:t>TeV</a:t>
              </a:r>
              <a:endParaRPr lang="en-GB" sz="1600" kern="0" dirty="0" smtClean="0">
                <a:solidFill>
                  <a:srgbClr val="0000FF"/>
                </a:solidFill>
                <a:latin typeface="Arial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305519" y="2622495"/>
              <a:ext cx="2285390" cy="646331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US" kern="0" dirty="0" smtClean="0">
                  <a:solidFill>
                    <a:srgbClr val="0000FF"/>
                  </a:solidFill>
                  <a:latin typeface="Arial"/>
                </a:rPr>
                <a:t>Magnet de-training after installation</a:t>
              </a:r>
              <a:endParaRPr lang="en-GB" kern="0" dirty="0" smtClean="0">
                <a:solidFill>
                  <a:srgbClr val="0000FF"/>
                </a:solidFill>
                <a:latin typeface="Arial"/>
              </a:endParaRPr>
            </a:p>
          </p:txBody>
        </p:sp>
      </p:grpSp>
      <p:sp>
        <p:nvSpPr>
          <p:cNvPr id="15" name="Down Arrow 14"/>
          <p:cNvSpPr/>
          <p:nvPr/>
        </p:nvSpPr>
        <p:spPr bwMode="auto">
          <a:xfrm rot="16200000">
            <a:off x="4597846" y="2258827"/>
            <a:ext cx="253529" cy="7704922"/>
          </a:xfrm>
          <a:prstGeom prst="downArrow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GB" smtClean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90607" y="6216104"/>
            <a:ext cx="639919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1600" i="1" kern="0" dirty="0" smtClean="0">
                <a:solidFill>
                  <a:srgbClr val="000066"/>
                </a:solidFill>
                <a:latin typeface="Arial"/>
              </a:rPr>
              <a:t>2007</a:t>
            </a:r>
            <a:endParaRPr lang="en-GB" sz="1600" i="1" kern="0" dirty="0" smtClean="0">
              <a:solidFill>
                <a:srgbClr val="000066"/>
              </a:solidFill>
              <a:latin typeface="Arial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658707" y="6216104"/>
            <a:ext cx="639919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1600" i="1" kern="0" dirty="0" smtClean="0">
                <a:solidFill>
                  <a:srgbClr val="000066"/>
                </a:solidFill>
                <a:latin typeface="Arial"/>
              </a:rPr>
              <a:t>2008</a:t>
            </a:r>
            <a:endParaRPr lang="en-GB" sz="1600" i="1" kern="0" dirty="0" smtClean="0">
              <a:solidFill>
                <a:srgbClr val="000066"/>
              </a:solidFill>
              <a:latin typeface="Arial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465212" y="6216104"/>
            <a:ext cx="639919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1600" i="1" kern="0" dirty="0" smtClean="0">
                <a:solidFill>
                  <a:srgbClr val="000066"/>
                </a:solidFill>
                <a:latin typeface="Arial"/>
              </a:rPr>
              <a:t>2009</a:t>
            </a:r>
            <a:endParaRPr lang="en-GB" sz="1600" i="1" kern="0" dirty="0" smtClean="0">
              <a:solidFill>
                <a:srgbClr val="000066"/>
              </a:solidFill>
              <a:latin typeface="Arial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310122" y="6216104"/>
            <a:ext cx="639919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1600" i="1" kern="0" dirty="0" smtClean="0">
                <a:solidFill>
                  <a:srgbClr val="000066"/>
                </a:solidFill>
                <a:latin typeface="Arial"/>
              </a:rPr>
              <a:t>2010</a:t>
            </a:r>
            <a:endParaRPr lang="en-GB" sz="1600" i="1" kern="0" dirty="0" smtClean="0">
              <a:solidFill>
                <a:srgbClr val="000066"/>
              </a:solidFill>
              <a:latin typeface="Arial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231842" y="6216104"/>
            <a:ext cx="639919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1600" i="1" kern="0" dirty="0" smtClean="0">
                <a:solidFill>
                  <a:srgbClr val="000066"/>
                </a:solidFill>
                <a:latin typeface="Arial"/>
              </a:rPr>
              <a:t>2011</a:t>
            </a:r>
            <a:endParaRPr lang="en-GB" sz="1600" i="1" kern="0" dirty="0" smtClean="0">
              <a:solidFill>
                <a:srgbClr val="000066"/>
              </a:solidFill>
              <a:latin typeface="Arial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153562" y="6216104"/>
            <a:ext cx="639919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1600" i="1" kern="0" dirty="0" smtClean="0">
                <a:solidFill>
                  <a:srgbClr val="000066"/>
                </a:solidFill>
                <a:latin typeface="Arial"/>
              </a:rPr>
              <a:t>2012</a:t>
            </a:r>
            <a:endParaRPr lang="en-GB" sz="1600" i="1" kern="0" dirty="0" smtClean="0">
              <a:solidFill>
                <a:srgbClr val="000066"/>
              </a:solidFill>
              <a:latin typeface="Arial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036877" y="6216104"/>
            <a:ext cx="639919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1600" i="1" kern="0" dirty="0" smtClean="0">
                <a:solidFill>
                  <a:srgbClr val="000066"/>
                </a:solidFill>
                <a:latin typeface="Arial"/>
              </a:rPr>
              <a:t>2013</a:t>
            </a:r>
            <a:endParaRPr lang="en-GB" sz="1600" i="1" kern="0" dirty="0" smtClean="0">
              <a:solidFill>
                <a:srgbClr val="000066"/>
              </a:solidFill>
              <a:latin typeface="Arial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843382" y="6216104"/>
            <a:ext cx="639919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1600" i="1" kern="0" dirty="0" smtClean="0">
                <a:solidFill>
                  <a:srgbClr val="000066"/>
                </a:solidFill>
                <a:latin typeface="Arial"/>
              </a:rPr>
              <a:t>2014</a:t>
            </a:r>
            <a:endParaRPr lang="en-GB" sz="1600" i="1" kern="0" dirty="0" smtClean="0">
              <a:solidFill>
                <a:srgbClr val="000066"/>
              </a:solidFill>
              <a:latin typeface="Arial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624448" y="6216104"/>
            <a:ext cx="639919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1600" i="1" kern="0" dirty="0" smtClean="0">
                <a:solidFill>
                  <a:srgbClr val="000066"/>
                </a:solidFill>
                <a:latin typeface="Arial"/>
              </a:rPr>
              <a:t>2015</a:t>
            </a:r>
            <a:endParaRPr lang="en-GB" sz="1600" i="1" kern="0" dirty="0" smtClean="0">
              <a:solidFill>
                <a:srgbClr val="000066"/>
              </a:solidFill>
              <a:latin typeface="Arial"/>
            </a:endParaRPr>
          </a:p>
        </p:txBody>
      </p:sp>
      <p:sp>
        <p:nvSpPr>
          <p:cNvPr id="25" name="Down Arrow 24"/>
          <p:cNvSpPr/>
          <p:nvPr/>
        </p:nvSpPr>
        <p:spPr bwMode="auto">
          <a:xfrm>
            <a:off x="1192360" y="2377347"/>
            <a:ext cx="252918" cy="706008"/>
          </a:xfrm>
          <a:prstGeom prst="downArrow">
            <a:avLst/>
          </a:prstGeom>
          <a:solidFill>
            <a:srgbClr val="FF0000"/>
          </a:solidFill>
          <a:ln w="9525" cap="flat" cmpd="sng" algn="ctr">
            <a:solidFill>
              <a:srgbClr val="CC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GB" smtClean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926293" y="3803146"/>
            <a:ext cx="2501524" cy="923330"/>
          </a:xfrm>
          <a:prstGeom prst="rect">
            <a:avLst/>
          </a:prstGeom>
          <a:ln>
            <a:solidFill>
              <a:srgbClr val="000066"/>
            </a:solidFill>
          </a:ln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i="1" kern="0" dirty="0" smtClean="0">
                <a:solidFill>
                  <a:srgbClr val="0000FF"/>
                </a:solidFill>
                <a:latin typeface="Arial"/>
              </a:rPr>
              <a:t>Decided to start operating at 5 </a:t>
            </a:r>
            <a:r>
              <a:rPr lang="en-US" i="1" kern="0" dirty="0" err="1" smtClean="0">
                <a:solidFill>
                  <a:srgbClr val="0000FF"/>
                </a:solidFill>
                <a:latin typeface="Arial"/>
              </a:rPr>
              <a:t>TeV</a:t>
            </a:r>
            <a:r>
              <a:rPr lang="en-US" i="1" kern="0" dirty="0" smtClean="0">
                <a:solidFill>
                  <a:srgbClr val="0000FF"/>
                </a:solidFill>
                <a:latin typeface="Arial"/>
              </a:rPr>
              <a:t> …..never got there</a:t>
            </a:r>
            <a:endParaRPr lang="en-GB" i="1" kern="0" dirty="0" smtClean="0">
              <a:solidFill>
                <a:srgbClr val="0000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164901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3" descr="0809002_15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855" y="888491"/>
            <a:ext cx="8566120" cy="5700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September 10</a:t>
            </a:r>
            <a:r>
              <a:rPr lang="en-US" baseline="30000" dirty="0" smtClean="0"/>
              <a:t>th</a:t>
            </a:r>
            <a:r>
              <a:rPr lang="en-US" dirty="0" smtClean="0"/>
              <a:t> 2008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40885" y="755100"/>
            <a:ext cx="4481795" cy="523220"/>
          </a:xfrm>
          <a:prstGeom prst="rect">
            <a:avLst/>
          </a:prstGeom>
          <a:solidFill>
            <a:srgbClr val="FFFF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Arial"/>
              </a:rPr>
              <a:t>A brief moment of glory</a:t>
            </a:r>
            <a:endParaRPr lang="en-US" sz="2800" b="1" dirty="0">
              <a:solidFill>
                <a:srgbClr val="FF0000"/>
              </a:solidFill>
              <a:latin typeface="Arial"/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450"/>
            <a:ext cx="2150909" cy="82074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3822" y="-27450"/>
            <a:ext cx="2150909" cy="82074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768437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September </a:t>
            </a:r>
            <a:r>
              <a:rPr lang="en-US" dirty="0" smtClean="0"/>
              <a:t>19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/>
              <a:t>2008</a:t>
            </a:r>
            <a:endParaRPr lang="en-GB" dirty="0"/>
          </a:p>
        </p:txBody>
      </p:sp>
      <p:pic>
        <p:nvPicPr>
          <p:cNvPr id="4" name="Picture 3" descr="tunnel_magnet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654690" y="1086295"/>
            <a:ext cx="8000135" cy="5342699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 bwMode="auto">
          <a:xfrm>
            <a:off x="725553" y="2392065"/>
            <a:ext cx="4153687" cy="4032525"/>
          </a:xfrm>
          <a:prstGeom prst="ellipse">
            <a:avLst/>
          </a:prstGeom>
          <a:noFill/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GB" smtClean="0">
              <a:solidFill>
                <a:srgbClr val="000000"/>
              </a:solidFill>
              <a:latin typeface="Comic Sans MS" pitchFamily="66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3040" y="1047890"/>
            <a:ext cx="5567107" cy="2257974"/>
          </a:xfrm>
          <a:prstGeom prst="rect">
            <a:avLst/>
          </a:prstGeom>
          <a:noFill/>
          <a:ln w="57150"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388787" y="4630076"/>
            <a:ext cx="2995590" cy="1323439"/>
          </a:xfrm>
          <a:prstGeom prst="rect">
            <a:avLst/>
          </a:prstGeom>
          <a:solidFill>
            <a:schemeClr val="tx1">
              <a:lumMod val="95000"/>
              <a:lumOff val="5000"/>
              <a:alpha val="44000"/>
            </a:schemeClr>
          </a:solidFill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000" kern="0" dirty="0" smtClean="0">
                <a:solidFill>
                  <a:srgbClr val="0000FF"/>
                </a:solidFill>
                <a:latin typeface="Arial"/>
              </a:rPr>
              <a:t>On 19</a:t>
            </a:r>
            <a:r>
              <a:rPr lang="en-US" sz="2000" kern="0" baseline="30000" dirty="0" smtClean="0">
                <a:solidFill>
                  <a:srgbClr val="0000FF"/>
                </a:solidFill>
                <a:latin typeface="Arial"/>
              </a:rPr>
              <a:t>th</a:t>
            </a:r>
            <a:r>
              <a:rPr lang="en-US" sz="2000" kern="0" dirty="0" smtClean="0">
                <a:solidFill>
                  <a:srgbClr val="0000FF"/>
                </a:solidFill>
                <a:latin typeface="Arial"/>
              </a:rPr>
              <a:t> September magnet interconnections became the hot topic for more than 1 year </a:t>
            </a:r>
            <a:endParaRPr lang="en-GB" sz="2000" kern="0" dirty="0" smtClean="0">
              <a:solidFill>
                <a:srgbClr val="0000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1356053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Incident September 19</a:t>
            </a:r>
            <a:r>
              <a:rPr lang="en-US" baseline="30000" dirty="0"/>
              <a:t>th </a:t>
            </a:r>
            <a:r>
              <a:rPr lang="en-US" dirty="0"/>
              <a:t>2008</a:t>
            </a:r>
            <a:endParaRPr lang="en-GB" dirty="0"/>
          </a:p>
        </p:txBody>
      </p:sp>
      <p:grpSp>
        <p:nvGrpSpPr>
          <p:cNvPr id="4" name="Group 3"/>
          <p:cNvGrpSpPr/>
          <p:nvPr/>
        </p:nvGrpSpPr>
        <p:grpSpPr>
          <a:xfrm>
            <a:off x="59873" y="2244140"/>
            <a:ext cx="4997998" cy="3252148"/>
            <a:chOff x="59873" y="2220694"/>
            <a:chExt cx="4997998" cy="3252148"/>
          </a:xfrm>
        </p:grpSpPr>
        <p:pic>
          <p:nvPicPr>
            <p:cNvPr id="1423362" name="Picture 2" descr="http://inapcache.boston.com/universal/site_graphics/blogs/bigpicture/lhc_11_20/l03_00811007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385" y="2234642"/>
              <a:ext cx="4993486" cy="3238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59873" y="2220694"/>
              <a:ext cx="3419526" cy="40011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txBody>
            <a:bodyPr wrap="none" rtlCol="0">
              <a:spAutoFit/>
            </a:bodyPr>
            <a:lstStyle/>
            <a:p>
              <a:pPr algn="l"/>
              <a:r>
                <a:rPr lang="en-US" sz="2000" dirty="0" smtClean="0">
                  <a:latin typeface="Arial"/>
                </a:rPr>
                <a:t>Arcing in the interconnection</a:t>
              </a:r>
              <a:endParaRPr lang="en-US" sz="2000" dirty="0">
                <a:latin typeface="Arial"/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202407" y="5760705"/>
            <a:ext cx="2609804" cy="707886"/>
          </a:xfrm>
          <a:prstGeom prst="rect">
            <a:avLst/>
          </a:prstGeom>
          <a:solidFill>
            <a:srgbClr val="FFFF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000" kern="0" dirty="0" smtClean="0">
                <a:solidFill>
                  <a:srgbClr val="000000"/>
                </a:solidFill>
                <a:latin typeface="Arial"/>
              </a:rPr>
              <a:t>53 magnets had to be repaired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4385" y="927626"/>
            <a:ext cx="9001000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000" kern="0" dirty="0">
                <a:latin typeface="Arial"/>
              </a:rPr>
              <a:t>An interconnect </a:t>
            </a:r>
            <a:r>
              <a:rPr lang="en-US" sz="2000" kern="0" dirty="0" smtClean="0">
                <a:latin typeface="Arial"/>
              </a:rPr>
              <a:t>was not ok and opened. An electrical arc provoked a He pressure wave damaging ~700 m of LHC, polluting the beam vacuum over more than 2 km</a:t>
            </a:r>
            <a:endParaRPr lang="en-GB" sz="2000" kern="0" dirty="0" smtClean="0">
              <a:latin typeface="Arial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036007" y="2837575"/>
            <a:ext cx="2645002" cy="3533651"/>
            <a:chOff x="3036007" y="2814129"/>
            <a:chExt cx="2645002" cy="3533651"/>
          </a:xfrm>
        </p:grpSpPr>
        <p:pic>
          <p:nvPicPr>
            <p:cNvPr id="13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36007" y="2814129"/>
              <a:ext cx="2645002" cy="35336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Rectangle 16"/>
            <p:cNvSpPr/>
            <p:nvPr/>
          </p:nvSpPr>
          <p:spPr>
            <a:xfrm>
              <a:off x="3036007" y="5938772"/>
              <a:ext cx="1821332" cy="40011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txBody>
            <a:bodyPr wrap="none">
              <a:spAutoFit/>
            </a:bodyPr>
            <a:lstStyle/>
            <a:p>
              <a:pPr algn="l"/>
              <a:r>
                <a:rPr lang="en-US" sz="2000" dirty="0" smtClean="0">
                  <a:solidFill>
                    <a:srgbClr val="FFFFFF"/>
                  </a:solidFill>
                  <a:latin typeface="Arial"/>
                </a:rPr>
                <a:t>Over-pressure</a:t>
              </a:r>
              <a:endParaRPr lang="en-US" sz="2000" dirty="0">
                <a:solidFill>
                  <a:srgbClr val="FFFFFF"/>
                </a:solidFill>
                <a:latin typeface="Arial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990273" y="2656104"/>
            <a:ext cx="4075112" cy="3067050"/>
            <a:chOff x="4961384" y="3026246"/>
            <a:chExt cx="4075112" cy="3067050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61384" y="3026246"/>
              <a:ext cx="4075112" cy="3067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6415266" y="3026246"/>
              <a:ext cx="2621230" cy="40011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txBody>
            <a:bodyPr wrap="none" rtlCol="0">
              <a:spAutoFit/>
            </a:bodyPr>
            <a:lstStyle/>
            <a:p>
              <a:pPr algn="l"/>
              <a:r>
                <a:rPr lang="en-US" sz="2000" dirty="0" smtClean="0">
                  <a:latin typeface="Arial"/>
                </a:rPr>
                <a:t>Magnet displacement</a:t>
              </a:r>
              <a:endParaRPr lang="en-US" sz="2000" dirty="0">
                <a:latin typeface="Arial"/>
              </a:endParaRPr>
            </a:p>
          </p:txBody>
        </p:sp>
      </p:grpSp>
      <p:sp>
        <p:nvSpPr>
          <p:cNvPr id="7" name="Rectangle 6"/>
          <p:cNvSpPr/>
          <p:nvPr/>
        </p:nvSpPr>
        <p:spPr>
          <a:xfrm>
            <a:off x="698410" y="2321876"/>
            <a:ext cx="7732950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3200" b="1" cap="all" spc="0" dirty="0" smtClean="0">
                <a:ln w="0"/>
                <a:solidFill>
                  <a:schemeClr val="accent3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(not so) Proud to present the: </a:t>
            </a:r>
          </a:p>
          <a:p>
            <a:pPr algn="ctr"/>
            <a:r>
              <a:rPr lang="en-US" sz="5400" b="1" cap="all" spc="0" dirty="0" smtClean="0">
                <a:ln w="0"/>
                <a:solidFill>
                  <a:srgbClr val="0000FF"/>
                </a:solidFill>
                <a:effectLst>
                  <a:reflection blurRad="12700" stA="50000" endPos="50000" dist="5000" dir="5400000" sy="-100000" rotWithShape="0"/>
                </a:effectLst>
              </a:rPr>
              <a:t>LHC Horror Picture Show</a:t>
            </a:r>
            <a:endParaRPr lang="en-US" sz="5400" b="1" cap="all" spc="0" dirty="0">
              <a:ln w="0"/>
              <a:solidFill>
                <a:srgbClr val="0000FF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2339731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7" grpId="0"/>
      <p:bldP spid="7" grpId="1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Rectangle 118"/>
          <p:cNvSpPr/>
          <p:nvPr/>
        </p:nvSpPr>
        <p:spPr bwMode="auto">
          <a:xfrm>
            <a:off x="462664" y="2924341"/>
            <a:ext cx="8410695" cy="1431985"/>
          </a:xfrm>
          <a:prstGeom prst="rect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More problems on the joints</a:t>
            </a:r>
          </a:p>
        </p:txBody>
      </p:sp>
      <p:sp>
        <p:nvSpPr>
          <p:cNvPr id="58" name="Content Placeholder 2"/>
          <p:cNvSpPr txBox="1">
            <a:spLocks/>
          </p:cNvSpPr>
          <p:nvPr/>
        </p:nvSpPr>
        <p:spPr>
          <a:xfrm>
            <a:off x="462664" y="817460"/>
            <a:ext cx="8410695" cy="1984860"/>
          </a:xfrm>
          <a:prstGeom prst="rect">
            <a:avLst/>
          </a:prstGeom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rgbClr val="0000FF"/>
              </a:buClr>
              <a:buSzPct val="80000"/>
              <a:buFont typeface="Arial" pitchFamily="34" charset="0"/>
              <a:buChar char="•"/>
              <a:defRPr/>
            </a:pPr>
            <a:r>
              <a:rPr lang="en-GB" sz="2000" kern="0" dirty="0">
                <a:solidFill>
                  <a:srgbClr val="0000FF"/>
                </a:solidFill>
                <a:latin typeface="Arial"/>
              </a:rPr>
              <a:t>The copper stabilizes the bus bar in the event of a cable quench (=bypass for the current while the energy is extracted from the circuit</a:t>
            </a:r>
            <a:r>
              <a:rPr lang="en-GB" sz="2000" kern="0" dirty="0" smtClean="0">
                <a:solidFill>
                  <a:srgbClr val="0000FF"/>
                </a:solidFill>
                <a:latin typeface="Arial"/>
              </a:rPr>
              <a:t>).</a:t>
            </a:r>
          </a:p>
          <a:p>
            <a:pPr marL="342900" indent="-342900" algn="l">
              <a:spcBef>
                <a:spcPct val="20000"/>
              </a:spcBef>
              <a:buClr>
                <a:srgbClr val="0000FF"/>
              </a:buClr>
              <a:buSzPct val="80000"/>
              <a:buFont typeface="Arial" pitchFamily="34" charset="0"/>
              <a:buChar char="•"/>
              <a:defRPr/>
            </a:pPr>
            <a:r>
              <a:rPr lang="en-GB" sz="2000" kern="0" dirty="0" smtClean="0">
                <a:solidFill>
                  <a:srgbClr val="0000FF"/>
                </a:solidFill>
                <a:latin typeface="Arial"/>
              </a:rPr>
              <a:t>Protection </a:t>
            </a:r>
            <a:r>
              <a:rPr lang="en-GB" sz="2000" kern="0" dirty="0">
                <a:solidFill>
                  <a:srgbClr val="0000FF"/>
                </a:solidFill>
                <a:latin typeface="Arial"/>
              </a:rPr>
              <a:t>system in place in 2008 not sufficiently sensitive.</a:t>
            </a:r>
          </a:p>
          <a:p>
            <a:pPr marL="342900" indent="-342900" algn="l">
              <a:spcBef>
                <a:spcPct val="20000"/>
              </a:spcBef>
              <a:buClr>
                <a:srgbClr val="0000FF"/>
              </a:buClr>
              <a:buSzPct val="80000"/>
              <a:buFont typeface="Arial" pitchFamily="34" charset="0"/>
              <a:buChar char="•"/>
              <a:defRPr/>
            </a:pPr>
            <a:r>
              <a:rPr lang="en-GB" sz="2000" kern="0" dirty="0">
                <a:solidFill>
                  <a:srgbClr val="0000FF"/>
                </a:solidFill>
                <a:latin typeface="Arial"/>
              </a:rPr>
              <a:t>A copper bus bar with reduced continuity coupled to a badly soldered </a:t>
            </a:r>
            <a:r>
              <a:rPr lang="en-GB" sz="2000" kern="0" dirty="0" smtClean="0">
                <a:solidFill>
                  <a:srgbClr val="0000FF"/>
                </a:solidFill>
                <a:latin typeface="Arial"/>
              </a:rPr>
              <a:t>superconducting </a:t>
            </a:r>
            <a:r>
              <a:rPr lang="en-GB" sz="2000" kern="0" dirty="0">
                <a:solidFill>
                  <a:srgbClr val="0000FF"/>
                </a:solidFill>
                <a:latin typeface="Arial"/>
              </a:rPr>
              <a:t>cable </a:t>
            </a:r>
            <a:r>
              <a:rPr lang="en-GB" sz="2000" kern="0" dirty="0" smtClean="0">
                <a:solidFill>
                  <a:srgbClr val="0000FF"/>
                </a:solidFill>
                <a:latin typeface="Arial"/>
              </a:rPr>
              <a:t>can </a:t>
            </a:r>
            <a:r>
              <a:rPr lang="en-GB" sz="2000" kern="0" dirty="0">
                <a:solidFill>
                  <a:srgbClr val="0000FF"/>
                </a:solidFill>
                <a:latin typeface="Arial"/>
              </a:rPr>
              <a:t>lead to a serious incident.</a:t>
            </a:r>
          </a:p>
        </p:txBody>
      </p:sp>
      <p:pic>
        <p:nvPicPr>
          <p:cNvPr id="59" name="Picture 6" descr="Xray-B25R3-M3.2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575" y="4785439"/>
            <a:ext cx="3867150" cy="14478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" name="Content Placeholder 2"/>
          <p:cNvSpPr txBox="1">
            <a:spLocks/>
          </p:cNvSpPr>
          <p:nvPr/>
        </p:nvSpPr>
        <p:spPr>
          <a:xfrm>
            <a:off x="4600670" y="4639301"/>
            <a:ext cx="4348280" cy="1113745"/>
          </a:xfrm>
          <a:prstGeom prst="rect">
            <a:avLst/>
          </a:prstGeom>
        </p:spPr>
        <p:txBody>
          <a:bodyPr/>
          <a:lstStyle/>
          <a:p>
            <a:pPr algn="l">
              <a:spcBef>
                <a:spcPct val="20000"/>
              </a:spcBef>
              <a:buClr>
                <a:srgbClr val="0000FF"/>
              </a:buClr>
              <a:buSzPct val="80000"/>
              <a:defRPr/>
            </a:pPr>
            <a:r>
              <a:rPr lang="en-GB" sz="2000" kern="0" dirty="0">
                <a:solidFill>
                  <a:srgbClr val="000066"/>
                </a:solidFill>
                <a:latin typeface="Arial"/>
              </a:rPr>
              <a:t>During repair </a:t>
            </a:r>
            <a:r>
              <a:rPr lang="en-GB" sz="2000" kern="0" dirty="0" smtClean="0">
                <a:solidFill>
                  <a:srgbClr val="000066"/>
                </a:solidFill>
                <a:latin typeface="Arial"/>
              </a:rPr>
              <a:t>work, </a:t>
            </a:r>
            <a:r>
              <a:rPr lang="en-GB" sz="2000" kern="0" dirty="0">
                <a:solidFill>
                  <a:srgbClr val="000066"/>
                </a:solidFill>
                <a:latin typeface="Arial"/>
              </a:rPr>
              <a:t>inspection of the joints revealed systematic voids caused by the welding procedure.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577880" y="4470879"/>
            <a:ext cx="697627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1600" b="1" dirty="0" smtClean="0">
                <a:solidFill>
                  <a:srgbClr val="000066"/>
                </a:solidFill>
                <a:latin typeface="Arial"/>
              </a:rPr>
              <a:t>X-ray</a:t>
            </a:r>
            <a:endParaRPr lang="en-US" sz="1600" b="1" dirty="0">
              <a:solidFill>
                <a:srgbClr val="000066"/>
              </a:solidFill>
              <a:latin typeface="Arial"/>
            </a:endParaRPr>
          </a:p>
        </p:txBody>
      </p:sp>
      <p:cxnSp>
        <p:nvCxnSpPr>
          <p:cNvPr id="62" name="Straight Arrow Connector 192"/>
          <p:cNvCxnSpPr>
            <a:cxnSpLocks noChangeShapeType="1"/>
          </p:cNvCxnSpPr>
          <p:nvPr/>
        </p:nvCxnSpPr>
        <p:spPr bwMode="auto">
          <a:xfrm flipV="1">
            <a:off x="2582865" y="4390104"/>
            <a:ext cx="122235" cy="541635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3" name="TextBox 62"/>
          <p:cNvSpPr txBox="1"/>
          <p:nvPr/>
        </p:nvSpPr>
        <p:spPr>
          <a:xfrm>
            <a:off x="5995228" y="5756296"/>
            <a:ext cx="2754790" cy="8309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400" kern="0" dirty="0" smtClean="0">
                <a:solidFill>
                  <a:srgbClr val="000066"/>
                </a:solidFill>
                <a:latin typeface="Arial"/>
              </a:rPr>
              <a:t>Energy limitation for Run 1 !!</a:t>
            </a:r>
            <a:endParaRPr lang="en-GB" sz="2400" kern="0" dirty="0" smtClean="0">
              <a:solidFill>
                <a:srgbClr val="000066"/>
              </a:solidFill>
              <a:latin typeface="Arial"/>
            </a:endParaRPr>
          </a:p>
        </p:txBody>
      </p:sp>
      <p:sp>
        <p:nvSpPr>
          <p:cNvPr id="64" name="Right Arrow 63"/>
          <p:cNvSpPr/>
          <p:nvPr/>
        </p:nvSpPr>
        <p:spPr bwMode="auto">
          <a:xfrm>
            <a:off x="4907910" y="5822985"/>
            <a:ext cx="968640" cy="499265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GB" smtClean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66" name="Rectangle 65"/>
          <p:cNvSpPr>
            <a:spLocks noChangeArrowheads="1"/>
          </p:cNvSpPr>
          <p:nvPr/>
        </p:nvSpPr>
        <p:spPr bwMode="auto">
          <a:xfrm>
            <a:off x="3460110" y="3753423"/>
            <a:ext cx="4876800" cy="88900"/>
          </a:xfrm>
          <a:prstGeom prst="rect">
            <a:avLst/>
          </a:prstGeom>
          <a:solidFill>
            <a:srgbClr val="000000">
              <a:lumMod val="75000"/>
              <a:lumOff val="25000"/>
            </a:srgbClr>
          </a:solidFill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67" name="Rectangle 141"/>
          <p:cNvSpPr>
            <a:spLocks noChangeArrowheads="1"/>
          </p:cNvSpPr>
          <p:nvPr/>
        </p:nvSpPr>
        <p:spPr bwMode="auto">
          <a:xfrm>
            <a:off x="3460110" y="3370835"/>
            <a:ext cx="2971800" cy="304800"/>
          </a:xfrm>
          <a:prstGeom prst="rect">
            <a:avLst/>
          </a:prstGeom>
          <a:solidFill>
            <a:srgbClr val="C5593B"/>
          </a:solidFill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 kern="0">
              <a:solidFill>
                <a:sysClr val="windowText" lastClr="000000"/>
              </a:solidFill>
              <a:latin typeface="Comic Sans MS" pitchFamily="66" charset="0"/>
            </a:endParaRPr>
          </a:p>
        </p:txBody>
      </p:sp>
      <p:sp>
        <p:nvSpPr>
          <p:cNvPr id="68" name="Rectangle 142"/>
          <p:cNvSpPr>
            <a:spLocks noChangeArrowheads="1"/>
          </p:cNvSpPr>
          <p:nvPr/>
        </p:nvSpPr>
        <p:spPr bwMode="auto">
          <a:xfrm>
            <a:off x="3155310" y="3828035"/>
            <a:ext cx="3581400" cy="365125"/>
          </a:xfrm>
          <a:prstGeom prst="rect">
            <a:avLst/>
          </a:prstGeom>
          <a:solidFill>
            <a:srgbClr val="C5593B"/>
          </a:solidFill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 kern="0">
              <a:solidFill>
                <a:sysClr val="windowText" lastClr="000000"/>
              </a:solidFill>
              <a:latin typeface="Comic Sans MS" pitchFamily="66" charset="0"/>
            </a:endParaRPr>
          </a:p>
        </p:txBody>
      </p:sp>
      <p:sp>
        <p:nvSpPr>
          <p:cNvPr id="69" name="Rectangle 143"/>
          <p:cNvSpPr>
            <a:spLocks noChangeArrowheads="1"/>
          </p:cNvSpPr>
          <p:nvPr/>
        </p:nvSpPr>
        <p:spPr bwMode="auto">
          <a:xfrm>
            <a:off x="6743060" y="3828035"/>
            <a:ext cx="1600200" cy="365125"/>
          </a:xfrm>
          <a:prstGeom prst="rect">
            <a:avLst/>
          </a:prstGeom>
          <a:solidFill>
            <a:srgbClr val="C5593B"/>
          </a:solidFill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 kern="0">
              <a:solidFill>
                <a:sysClr val="windowText" lastClr="000000"/>
              </a:solidFill>
              <a:latin typeface="Comic Sans MS" pitchFamily="66" charset="0"/>
            </a:endParaRPr>
          </a:p>
        </p:txBody>
      </p:sp>
      <p:sp>
        <p:nvSpPr>
          <p:cNvPr id="70" name="Rectangle 144"/>
          <p:cNvSpPr>
            <a:spLocks noChangeArrowheads="1"/>
          </p:cNvSpPr>
          <p:nvPr/>
        </p:nvSpPr>
        <p:spPr bwMode="auto">
          <a:xfrm>
            <a:off x="6438260" y="3370835"/>
            <a:ext cx="1905000" cy="381000"/>
          </a:xfrm>
          <a:prstGeom prst="rect">
            <a:avLst/>
          </a:prstGeom>
          <a:solidFill>
            <a:srgbClr val="C5593B"/>
          </a:solidFill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 kern="0">
              <a:solidFill>
                <a:sysClr val="windowText" lastClr="000000"/>
              </a:solidFill>
              <a:latin typeface="Comic Sans MS" pitchFamily="66" charset="0"/>
            </a:endParaRPr>
          </a:p>
        </p:txBody>
      </p:sp>
      <p:sp>
        <p:nvSpPr>
          <p:cNvPr id="71" name="Text Box 14"/>
          <p:cNvSpPr txBox="1">
            <a:spLocks noChangeArrowheads="1"/>
          </p:cNvSpPr>
          <p:nvPr/>
        </p:nvSpPr>
        <p:spPr bwMode="auto">
          <a:xfrm>
            <a:off x="1707510" y="3813748"/>
            <a:ext cx="590550" cy="36671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kern="0">
                <a:solidFill>
                  <a:sysClr val="windowText" lastClr="000000"/>
                </a:solidFill>
                <a:latin typeface="Comic Sans MS" pitchFamily="66" charset="0"/>
              </a:rPr>
              <a:t>bus</a:t>
            </a:r>
          </a:p>
        </p:txBody>
      </p:sp>
      <p:sp>
        <p:nvSpPr>
          <p:cNvPr id="72" name="Text Box 15"/>
          <p:cNvSpPr txBox="1">
            <a:spLocks noChangeArrowheads="1"/>
          </p:cNvSpPr>
          <p:nvPr/>
        </p:nvSpPr>
        <p:spPr bwMode="auto">
          <a:xfrm>
            <a:off x="4407848" y="3813748"/>
            <a:ext cx="1057275" cy="3698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kern="0">
                <a:solidFill>
                  <a:sysClr val="windowText" lastClr="000000"/>
                </a:solidFill>
                <a:latin typeface="Arial"/>
              </a:rPr>
              <a:t>U-profile</a:t>
            </a:r>
          </a:p>
        </p:txBody>
      </p:sp>
      <p:sp>
        <p:nvSpPr>
          <p:cNvPr id="73" name="Text Box 17"/>
          <p:cNvSpPr txBox="1">
            <a:spLocks noChangeArrowheads="1"/>
          </p:cNvSpPr>
          <p:nvPr/>
        </p:nvSpPr>
        <p:spPr bwMode="auto">
          <a:xfrm>
            <a:off x="7306623" y="3842323"/>
            <a:ext cx="555625" cy="3698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kern="0" dirty="0">
                <a:solidFill>
                  <a:sysClr val="windowText" lastClr="000000"/>
                </a:solidFill>
                <a:latin typeface="Arial"/>
              </a:rPr>
              <a:t>bus</a:t>
            </a:r>
          </a:p>
        </p:txBody>
      </p:sp>
      <p:sp>
        <p:nvSpPr>
          <p:cNvPr id="74" name="Rectangle 4"/>
          <p:cNvSpPr>
            <a:spLocks noChangeArrowheads="1"/>
          </p:cNvSpPr>
          <p:nvPr/>
        </p:nvSpPr>
        <p:spPr bwMode="auto">
          <a:xfrm>
            <a:off x="1097910" y="3667698"/>
            <a:ext cx="5257800" cy="84137"/>
          </a:xfrm>
          <a:prstGeom prst="rect">
            <a:avLst/>
          </a:prstGeom>
          <a:solidFill>
            <a:srgbClr val="000000">
              <a:lumMod val="75000"/>
              <a:lumOff val="25000"/>
            </a:srgbClr>
          </a:solidFill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75" name="Rectangle 149"/>
          <p:cNvSpPr>
            <a:spLocks noChangeArrowheads="1"/>
          </p:cNvSpPr>
          <p:nvPr/>
        </p:nvSpPr>
        <p:spPr bwMode="auto">
          <a:xfrm>
            <a:off x="6431910" y="3661348"/>
            <a:ext cx="1920875" cy="90487"/>
          </a:xfrm>
          <a:prstGeom prst="rect">
            <a:avLst/>
          </a:prstGeom>
          <a:solidFill>
            <a:srgbClr val="00B0F0"/>
          </a:solidFill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 kern="0">
              <a:solidFill>
                <a:sysClr val="windowText" lastClr="000000"/>
              </a:solidFill>
              <a:latin typeface="Comic Sans MS" pitchFamily="66" charset="0"/>
            </a:endParaRPr>
          </a:p>
        </p:txBody>
      </p:sp>
      <p:sp>
        <p:nvSpPr>
          <p:cNvPr id="76" name="Rectangle 20"/>
          <p:cNvSpPr>
            <a:spLocks noChangeArrowheads="1"/>
          </p:cNvSpPr>
          <p:nvPr/>
        </p:nvSpPr>
        <p:spPr bwMode="auto">
          <a:xfrm>
            <a:off x="6431910" y="3813748"/>
            <a:ext cx="1920875" cy="90487"/>
          </a:xfrm>
          <a:prstGeom prst="rect">
            <a:avLst/>
          </a:prstGeom>
          <a:solidFill>
            <a:srgbClr val="00B0F0"/>
          </a:solidFill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 kern="0">
              <a:solidFill>
                <a:sysClr val="windowText" lastClr="000000"/>
              </a:solidFill>
              <a:latin typeface="Comic Sans MS" pitchFamily="66" charset="0"/>
            </a:endParaRPr>
          </a:p>
        </p:txBody>
      </p:sp>
      <p:sp>
        <p:nvSpPr>
          <p:cNvPr id="77" name="Rectangle 29"/>
          <p:cNvSpPr>
            <a:spLocks noChangeArrowheads="1"/>
          </p:cNvSpPr>
          <p:nvPr/>
        </p:nvSpPr>
        <p:spPr bwMode="auto">
          <a:xfrm>
            <a:off x="6431910" y="3370835"/>
            <a:ext cx="76200" cy="365125"/>
          </a:xfrm>
          <a:prstGeom prst="rect">
            <a:avLst/>
          </a:prstGeom>
          <a:solidFill>
            <a:srgbClr val="00B0F0"/>
          </a:solidFill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 kern="0">
              <a:solidFill>
                <a:sysClr val="windowText" lastClr="000000"/>
              </a:solidFill>
              <a:latin typeface="Comic Sans MS" pitchFamily="66" charset="0"/>
            </a:endParaRPr>
          </a:p>
        </p:txBody>
      </p:sp>
      <p:sp>
        <p:nvSpPr>
          <p:cNvPr id="78" name="Rectangle 30"/>
          <p:cNvSpPr>
            <a:spLocks noChangeArrowheads="1"/>
          </p:cNvSpPr>
          <p:nvPr/>
        </p:nvSpPr>
        <p:spPr bwMode="auto">
          <a:xfrm>
            <a:off x="6736710" y="3828035"/>
            <a:ext cx="76200" cy="365125"/>
          </a:xfrm>
          <a:prstGeom prst="rect">
            <a:avLst/>
          </a:prstGeom>
          <a:solidFill>
            <a:srgbClr val="00B0F0"/>
          </a:solidFill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 kern="0">
              <a:solidFill>
                <a:sysClr val="windowText" lastClr="000000"/>
              </a:solidFill>
              <a:latin typeface="Comic Sans MS" pitchFamily="66" charset="0"/>
            </a:endParaRPr>
          </a:p>
        </p:txBody>
      </p:sp>
      <p:sp>
        <p:nvSpPr>
          <p:cNvPr id="79" name="Text Box 17"/>
          <p:cNvSpPr txBox="1">
            <a:spLocks noChangeArrowheads="1"/>
          </p:cNvSpPr>
          <p:nvPr/>
        </p:nvSpPr>
        <p:spPr bwMode="auto">
          <a:xfrm>
            <a:off x="4545960" y="3308923"/>
            <a:ext cx="865188" cy="3698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kern="0" dirty="0">
                <a:solidFill>
                  <a:sysClr val="windowText" lastClr="000000"/>
                </a:solidFill>
                <a:latin typeface="Arial"/>
              </a:rPr>
              <a:t>wedge</a:t>
            </a:r>
          </a:p>
        </p:txBody>
      </p:sp>
      <p:cxnSp>
        <p:nvCxnSpPr>
          <p:cNvPr id="80" name="Straight Connector 182"/>
          <p:cNvCxnSpPr>
            <a:cxnSpLocks noChangeShapeType="1"/>
          </p:cNvCxnSpPr>
          <p:nvPr/>
        </p:nvCxnSpPr>
        <p:spPr bwMode="auto">
          <a:xfrm>
            <a:off x="3453760" y="3661347"/>
            <a:ext cx="3048000" cy="0"/>
          </a:xfrm>
          <a:prstGeom prst="line">
            <a:avLst/>
          </a:prstGeom>
          <a:noFill/>
          <a:ln w="12700" algn="ctr">
            <a:solidFill>
              <a:srgbClr val="00B0F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1" name="Straight Connector 183"/>
          <p:cNvCxnSpPr>
            <a:cxnSpLocks noChangeShapeType="1"/>
          </p:cNvCxnSpPr>
          <p:nvPr/>
        </p:nvCxnSpPr>
        <p:spPr bwMode="auto">
          <a:xfrm>
            <a:off x="3460110" y="3751835"/>
            <a:ext cx="2895600" cy="0"/>
          </a:xfrm>
          <a:prstGeom prst="line">
            <a:avLst/>
          </a:prstGeom>
          <a:noFill/>
          <a:ln w="12700" algn="ctr">
            <a:solidFill>
              <a:srgbClr val="00B0F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2" name="Straight Connector 184"/>
          <p:cNvCxnSpPr>
            <a:cxnSpLocks noChangeShapeType="1"/>
          </p:cNvCxnSpPr>
          <p:nvPr/>
        </p:nvCxnSpPr>
        <p:spPr bwMode="auto">
          <a:xfrm>
            <a:off x="3455348" y="3828035"/>
            <a:ext cx="3048000" cy="0"/>
          </a:xfrm>
          <a:prstGeom prst="line">
            <a:avLst/>
          </a:prstGeom>
          <a:noFill/>
          <a:ln w="12700" algn="ctr">
            <a:solidFill>
              <a:srgbClr val="00B0F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3" name="TextBox 157"/>
          <p:cNvSpPr txBox="1">
            <a:spLocks noChangeArrowheads="1"/>
          </p:cNvSpPr>
          <p:nvPr/>
        </p:nvSpPr>
        <p:spPr bwMode="auto">
          <a:xfrm>
            <a:off x="1174110" y="2996185"/>
            <a:ext cx="838200" cy="338138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kern="0" dirty="0">
                <a:solidFill>
                  <a:sysClr val="windowText" lastClr="000000"/>
                </a:solidFill>
                <a:latin typeface="Arial"/>
              </a:rPr>
              <a:t>Solder</a:t>
            </a:r>
          </a:p>
        </p:txBody>
      </p:sp>
      <p:sp>
        <p:nvSpPr>
          <p:cNvPr id="84" name="Rectangle 158"/>
          <p:cNvSpPr>
            <a:spLocks noChangeArrowheads="1"/>
          </p:cNvSpPr>
          <p:nvPr/>
        </p:nvSpPr>
        <p:spPr bwMode="auto">
          <a:xfrm>
            <a:off x="1097910" y="3834385"/>
            <a:ext cx="1981200" cy="381000"/>
          </a:xfrm>
          <a:prstGeom prst="rect">
            <a:avLst/>
          </a:prstGeom>
          <a:solidFill>
            <a:srgbClr val="C5593B"/>
          </a:solidFill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 kern="0">
              <a:solidFill>
                <a:sysClr val="windowText" lastClr="000000"/>
              </a:solidFill>
              <a:latin typeface="Comic Sans MS" pitchFamily="66" charset="0"/>
            </a:endParaRPr>
          </a:p>
        </p:txBody>
      </p:sp>
      <p:sp>
        <p:nvSpPr>
          <p:cNvPr id="85" name="Rectangle 84"/>
          <p:cNvSpPr/>
          <p:nvPr/>
        </p:nvSpPr>
        <p:spPr bwMode="auto">
          <a:xfrm>
            <a:off x="1097910" y="3577210"/>
            <a:ext cx="1447800" cy="76200"/>
          </a:xfrm>
          <a:prstGeom prst="rect">
            <a:avLst/>
          </a:prstGeom>
          <a:solidFill>
            <a:srgbClr val="00B0F0"/>
          </a:solidFill>
          <a:ln w="19050" cap="flat" cmpd="sng" algn="ctr">
            <a:solidFill>
              <a:srgbClr val="00B0F0"/>
            </a:solidFill>
            <a:prstDash val="solid"/>
          </a:ln>
          <a:effectLst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kern="0">
              <a:solidFill>
                <a:srgbClr val="FFFFFF"/>
              </a:solidFill>
              <a:latin typeface="Arial Unicode MS"/>
            </a:endParaRPr>
          </a:p>
        </p:txBody>
      </p:sp>
      <p:sp>
        <p:nvSpPr>
          <p:cNvPr id="86" name="Rectangle 85"/>
          <p:cNvSpPr/>
          <p:nvPr/>
        </p:nvSpPr>
        <p:spPr bwMode="auto">
          <a:xfrm>
            <a:off x="1097910" y="3758185"/>
            <a:ext cx="1447800" cy="76200"/>
          </a:xfrm>
          <a:prstGeom prst="rect">
            <a:avLst/>
          </a:prstGeom>
          <a:solidFill>
            <a:srgbClr val="00B0F0"/>
          </a:solidFill>
          <a:ln w="19050" cap="flat" cmpd="sng" algn="ctr">
            <a:solidFill>
              <a:srgbClr val="00B0F0"/>
            </a:solidFill>
            <a:prstDash val="solid"/>
          </a:ln>
          <a:effectLst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kern="0">
              <a:solidFill>
                <a:srgbClr val="FFFFFF"/>
              </a:solidFill>
              <a:latin typeface="Arial Unicode MS"/>
            </a:endParaRPr>
          </a:p>
        </p:txBody>
      </p:sp>
      <p:sp>
        <p:nvSpPr>
          <p:cNvPr id="87" name="Rectangle 161"/>
          <p:cNvSpPr>
            <a:spLocks noChangeArrowheads="1"/>
          </p:cNvSpPr>
          <p:nvPr/>
        </p:nvSpPr>
        <p:spPr bwMode="auto">
          <a:xfrm>
            <a:off x="1089973" y="3385123"/>
            <a:ext cx="2286000" cy="182562"/>
          </a:xfrm>
          <a:prstGeom prst="rect">
            <a:avLst/>
          </a:prstGeom>
          <a:solidFill>
            <a:srgbClr val="C5593B"/>
          </a:solidFill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 kern="0">
              <a:solidFill>
                <a:sysClr val="windowText" lastClr="000000"/>
              </a:solidFill>
              <a:latin typeface="Comic Sans MS" pitchFamily="66" charset="0"/>
            </a:endParaRPr>
          </a:p>
        </p:txBody>
      </p:sp>
      <p:cxnSp>
        <p:nvCxnSpPr>
          <p:cNvPr id="88" name="Straight Arrow Connector 190"/>
          <p:cNvCxnSpPr>
            <a:cxnSpLocks noChangeShapeType="1"/>
            <a:stCxn id="83" idx="2"/>
          </p:cNvCxnSpPr>
          <p:nvPr/>
        </p:nvCxnSpPr>
        <p:spPr bwMode="auto">
          <a:xfrm rot="16200000" flipH="1">
            <a:off x="1683697" y="3243835"/>
            <a:ext cx="314325" cy="495300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9" name="TextBox 163"/>
          <p:cNvSpPr txBox="1">
            <a:spLocks noChangeArrowheads="1"/>
          </p:cNvSpPr>
          <p:nvPr/>
        </p:nvSpPr>
        <p:spPr bwMode="auto">
          <a:xfrm>
            <a:off x="3612510" y="2996185"/>
            <a:ext cx="1143000" cy="338138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kern="0" dirty="0">
                <a:solidFill>
                  <a:sysClr val="windowText" lastClr="000000"/>
                </a:solidFill>
                <a:latin typeface="Arial"/>
              </a:rPr>
              <a:t>No solder</a:t>
            </a:r>
          </a:p>
        </p:txBody>
      </p:sp>
      <p:cxnSp>
        <p:nvCxnSpPr>
          <p:cNvPr id="90" name="Straight Arrow Connector 192"/>
          <p:cNvCxnSpPr>
            <a:cxnSpLocks noChangeShapeType="1"/>
            <a:stCxn id="89" idx="1"/>
          </p:cNvCxnSpPr>
          <p:nvPr/>
        </p:nvCxnSpPr>
        <p:spPr bwMode="auto">
          <a:xfrm rot="10800000" flipV="1">
            <a:off x="3002910" y="3166047"/>
            <a:ext cx="609600" cy="439738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91" name="Group 120"/>
          <p:cNvGrpSpPr/>
          <p:nvPr/>
        </p:nvGrpSpPr>
        <p:grpSpPr bwMode="auto">
          <a:xfrm flipV="1">
            <a:off x="8184510" y="3359933"/>
            <a:ext cx="304800" cy="838200"/>
            <a:chOff x="8153400" y="3962400"/>
            <a:chExt cx="304800" cy="838200"/>
          </a:xfrm>
          <a:solidFill>
            <a:srgbClr val="FFFFFF"/>
          </a:solidFill>
        </p:grpSpPr>
        <p:grpSp>
          <p:nvGrpSpPr>
            <p:cNvPr id="106" name="Group 89"/>
            <p:cNvGrpSpPr/>
            <p:nvPr/>
          </p:nvGrpSpPr>
          <p:grpSpPr>
            <a:xfrm>
              <a:off x="8153400" y="3962400"/>
              <a:ext cx="152400" cy="838200"/>
              <a:chOff x="8458200" y="3962400"/>
              <a:chExt cx="152400" cy="838200"/>
            </a:xfrm>
            <a:grpFill/>
          </p:grpSpPr>
          <p:sp>
            <p:nvSpPr>
              <p:cNvPr id="108" name="Right Triangle 107"/>
              <p:cNvSpPr/>
              <p:nvPr/>
            </p:nvSpPr>
            <p:spPr>
              <a:xfrm flipH="1">
                <a:off x="8458200" y="3962400"/>
                <a:ext cx="152400" cy="76200"/>
              </a:xfrm>
              <a:prstGeom prst="rtTriangle">
                <a:avLst/>
              </a:prstGeom>
              <a:grpFill/>
              <a:ln w="6350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kern="0">
                  <a:solidFill>
                    <a:srgbClr val="FFFFFF"/>
                  </a:solidFill>
                  <a:latin typeface="Arial Unicode MS"/>
                </a:endParaRPr>
              </a:p>
            </p:txBody>
          </p:sp>
          <p:sp>
            <p:nvSpPr>
              <p:cNvPr id="109" name="Right Triangle 108"/>
              <p:cNvSpPr/>
              <p:nvPr/>
            </p:nvSpPr>
            <p:spPr>
              <a:xfrm flipH="1">
                <a:off x="8458200" y="4038600"/>
                <a:ext cx="152400" cy="76200"/>
              </a:xfrm>
              <a:prstGeom prst="rtTriangle">
                <a:avLst/>
              </a:prstGeom>
              <a:grpFill/>
              <a:ln w="6350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kern="0">
                  <a:solidFill>
                    <a:srgbClr val="FFFFFF"/>
                  </a:solidFill>
                  <a:latin typeface="Arial Unicode MS"/>
                </a:endParaRPr>
              </a:p>
            </p:txBody>
          </p:sp>
          <p:sp>
            <p:nvSpPr>
              <p:cNvPr id="110" name="Right Triangle 109"/>
              <p:cNvSpPr/>
              <p:nvPr/>
            </p:nvSpPr>
            <p:spPr>
              <a:xfrm flipH="1">
                <a:off x="8458200" y="4114800"/>
                <a:ext cx="152400" cy="76200"/>
              </a:xfrm>
              <a:prstGeom prst="rtTriangle">
                <a:avLst/>
              </a:prstGeom>
              <a:grpFill/>
              <a:ln w="6350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kern="0">
                  <a:solidFill>
                    <a:srgbClr val="FFFFFF"/>
                  </a:solidFill>
                  <a:latin typeface="Arial Unicode MS"/>
                </a:endParaRPr>
              </a:p>
            </p:txBody>
          </p:sp>
          <p:sp>
            <p:nvSpPr>
              <p:cNvPr id="111" name="Right Triangle 110"/>
              <p:cNvSpPr/>
              <p:nvPr/>
            </p:nvSpPr>
            <p:spPr>
              <a:xfrm flipH="1">
                <a:off x="8458200" y="4191000"/>
                <a:ext cx="152400" cy="76200"/>
              </a:xfrm>
              <a:prstGeom prst="rtTriangle">
                <a:avLst/>
              </a:prstGeom>
              <a:grpFill/>
              <a:ln w="6350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kern="0">
                  <a:solidFill>
                    <a:srgbClr val="FFFFFF"/>
                  </a:solidFill>
                  <a:latin typeface="Arial Unicode MS"/>
                </a:endParaRPr>
              </a:p>
            </p:txBody>
          </p:sp>
          <p:sp>
            <p:nvSpPr>
              <p:cNvPr id="112" name="Right Triangle 111"/>
              <p:cNvSpPr/>
              <p:nvPr/>
            </p:nvSpPr>
            <p:spPr>
              <a:xfrm flipH="1">
                <a:off x="8458200" y="4267200"/>
                <a:ext cx="152400" cy="76200"/>
              </a:xfrm>
              <a:prstGeom prst="rtTriangle">
                <a:avLst/>
              </a:prstGeom>
              <a:grpFill/>
              <a:ln w="6350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kern="0">
                  <a:solidFill>
                    <a:srgbClr val="FFFFFF"/>
                  </a:solidFill>
                  <a:latin typeface="Arial Unicode MS"/>
                </a:endParaRPr>
              </a:p>
            </p:txBody>
          </p:sp>
          <p:sp>
            <p:nvSpPr>
              <p:cNvPr id="113" name="Right Triangle 112"/>
              <p:cNvSpPr/>
              <p:nvPr/>
            </p:nvSpPr>
            <p:spPr>
              <a:xfrm flipH="1">
                <a:off x="8458200" y="4343400"/>
                <a:ext cx="152400" cy="76200"/>
              </a:xfrm>
              <a:prstGeom prst="rtTriangle">
                <a:avLst/>
              </a:prstGeom>
              <a:grpFill/>
              <a:ln w="6350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kern="0">
                  <a:solidFill>
                    <a:srgbClr val="FFFFFF"/>
                  </a:solidFill>
                  <a:latin typeface="Arial Unicode MS"/>
                </a:endParaRPr>
              </a:p>
            </p:txBody>
          </p:sp>
          <p:sp>
            <p:nvSpPr>
              <p:cNvPr id="114" name="Right Triangle 113"/>
              <p:cNvSpPr/>
              <p:nvPr/>
            </p:nvSpPr>
            <p:spPr>
              <a:xfrm flipH="1">
                <a:off x="8458200" y="4419600"/>
                <a:ext cx="152400" cy="76200"/>
              </a:xfrm>
              <a:prstGeom prst="rtTriangle">
                <a:avLst/>
              </a:prstGeom>
              <a:grpFill/>
              <a:ln w="6350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kern="0">
                  <a:solidFill>
                    <a:srgbClr val="FFFFFF"/>
                  </a:solidFill>
                  <a:latin typeface="Arial Unicode MS"/>
                </a:endParaRPr>
              </a:p>
            </p:txBody>
          </p:sp>
          <p:sp>
            <p:nvSpPr>
              <p:cNvPr id="115" name="Right Triangle 114"/>
              <p:cNvSpPr/>
              <p:nvPr/>
            </p:nvSpPr>
            <p:spPr>
              <a:xfrm flipH="1">
                <a:off x="8458200" y="4495800"/>
                <a:ext cx="152400" cy="76200"/>
              </a:xfrm>
              <a:prstGeom prst="rtTriangle">
                <a:avLst/>
              </a:prstGeom>
              <a:grpFill/>
              <a:ln w="6350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kern="0">
                  <a:solidFill>
                    <a:srgbClr val="FFFFFF"/>
                  </a:solidFill>
                  <a:latin typeface="Arial Unicode MS"/>
                </a:endParaRPr>
              </a:p>
            </p:txBody>
          </p:sp>
          <p:sp>
            <p:nvSpPr>
              <p:cNvPr id="116" name="Right Triangle 115"/>
              <p:cNvSpPr/>
              <p:nvPr/>
            </p:nvSpPr>
            <p:spPr>
              <a:xfrm flipH="1">
                <a:off x="8458200" y="4572000"/>
                <a:ext cx="152400" cy="76200"/>
              </a:xfrm>
              <a:prstGeom prst="rtTriangle">
                <a:avLst/>
              </a:prstGeom>
              <a:grpFill/>
              <a:ln w="6350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kern="0">
                  <a:solidFill>
                    <a:srgbClr val="FFFFFF"/>
                  </a:solidFill>
                  <a:latin typeface="Arial Unicode MS"/>
                </a:endParaRPr>
              </a:p>
            </p:txBody>
          </p:sp>
          <p:sp>
            <p:nvSpPr>
              <p:cNvPr id="117" name="Right Triangle 116"/>
              <p:cNvSpPr/>
              <p:nvPr/>
            </p:nvSpPr>
            <p:spPr>
              <a:xfrm flipH="1">
                <a:off x="8458200" y="4648200"/>
                <a:ext cx="152400" cy="76200"/>
              </a:xfrm>
              <a:prstGeom prst="rtTriangle">
                <a:avLst/>
              </a:prstGeom>
              <a:grpFill/>
              <a:ln w="6350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kern="0">
                  <a:solidFill>
                    <a:srgbClr val="FFFFFF"/>
                  </a:solidFill>
                  <a:latin typeface="Arial Unicode MS"/>
                </a:endParaRPr>
              </a:p>
            </p:txBody>
          </p:sp>
          <p:sp>
            <p:nvSpPr>
              <p:cNvPr id="118" name="Right Triangle 117"/>
              <p:cNvSpPr/>
              <p:nvPr/>
            </p:nvSpPr>
            <p:spPr>
              <a:xfrm flipH="1">
                <a:off x="8458200" y="4724400"/>
                <a:ext cx="152400" cy="76200"/>
              </a:xfrm>
              <a:prstGeom prst="rtTriangle">
                <a:avLst/>
              </a:prstGeom>
              <a:grpFill/>
              <a:ln w="6350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kern="0">
                  <a:solidFill>
                    <a:srgbClr val="FFFFFF"/>
                  </a:solidFill>
                  <a:latin typeface="Arial Unicode MS"/>
                </a:endParaRPr>
              </a:p>
            </p:txBody>
          </p:sp>
        </p:grpSp>
        <p:sp>
          <p:nvSpPr>
            <p:cNvPr id="107" name="Rectangle 106"/>
            <p:cNvSpPr/>
            <p:nvPr/>
          </p:nvSpPr>
          <p:spPr>
            <a:xfrm>
              <a:off x="8305800" y="3962400"/>
              <a:ext cx="152400" cy="838200"/>
            </a:xfrm>
            <a:prstGeom prst="rect">
              <a:avLst/>
            </a:prstGeom>
            <a:grpFill/>
            <a:ln w="635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kern="0">
                <a:solidFill>
                  <a:srgbClr val="FFFFFF"/>
                </a:solidFill>
                <a:latin typeface="Arial Unicode MS"/>
              </a:endParaRPr>
            </a:p>
          </p:txBody>
        </p:sp>
      </p:grpSp>
      <p:grpSp>
        <p:nvGrpSpPr>
          <p:cNvPr id="92" name="Group 134"/>
          <p:cNvGrpSpPr/>
          <p:nvPr/>
        </p:nvGrpSpPr>
        <p:grpSpPr bwMode="auto">
          <a:xfrm flipH="1" flipV="1">
            <a:off x="945510" y="3377185"/>
            <a:ext cx="304800" cy="838200"/>
            <a:chOff x="8153400" y="3962400"/>
            <a:chExt cx="304800" cy="838200"/>
          </a:xfrm>
          <a:solidFill>
            <a:srgbClr val="FFFFFF"/>
          </a:solidFill>
        </p:grpSpPr>
        <p:grpSp>
          <p:nvGrpSpPr>
            <p:cNvPr id="93" name="Group 89"/>
            <p:cNvGrpSpPr/>
            <p:nvPr/>
          </p:nvGrpSpPr>
          <p:grpSpPr>
            <a:xfrm>
              <a:off x="8153400" y="3962400"/>
              <a:ext cx="152400" cy="838200"/>
              <a:chOff x="8458200" y="3962400"/>
              <a:chExt cx="152400" cy="838200"/>
            </a:xfrm>
            <a:grpFill/>
          </p:grpSpPr>
          <p:sp>
            <p:nvSpPr>
              <p:cNvPr id="95" name="Right Triangle 94"/>
              <p:cNvSpPr/>
              <p:nvPr/>
            </p:nvSpPr>
            <p:spPr>
              <a:xfrm flipH="1">
                <a:off x="8458200" y="3962400"/>
                <a:ext cx="152400" cy="76200"/>
              </a:xfrm>
              <a:prstGeom prst="rtTriangle">
                <a:avLst/>
              </a:prstGeom>
              <a:grpFill/>
              <a:ln w="6350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kern="0">
                  <a:solidFill>
                    <a:srgbClr val="FFFFFF"/>
                  </a:solidFill>
                  <a:latin typeface="Arial Unicode MS"/>
                </a:endParaRPr>
              </a:p>
            </p:txBody>
          </p:sp>
          <p:sp>
            <p:nvSpPr>
              <p:cNvPr id="96" name="Right Triangle 95"/>
              <p:cNvSpPr/>
              <p:nvPr/>
            </p:nvSpPr>
            <p:spPr>
              <a:xfrm flipH="1">
                <a:off x="8458200" y="4038600"/>
                <a:ext cx="152400" cy="76200"/>
              </a:xfrm>
              <a:prstGeom prst="rtTriangle">
                <a:avLst/>
              </a:prstGeom>
              <a:grpFill/>
              <a:ln w="6350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kern="0">
                  <a:solidFill>
                    <a:srgbClr val="FFFFFF"/>
                  </a:solidFill>
                  <a:latin typeface="Arial Unicode MS"/>
                </a:endParaRPr>
              </a:p>
            </p:txBody>
          </p:sp>
          <p:sp>
            <p:nvSpPr>
              <p:cNvPr id="97" name="Right Triangle 96"/>
              <p:cNvSpPr/>
              <p:nvPr/>
            </p:nvSpPr>
            <p:spPr>
              <a:xfrm flipH="1">
                <a:off x="8458200" y="4114800"/>
                <a:ext cx="152400" cy="76200"/>
              </a:xfrm>
              <a:prstGeom prst="rtTriangle">
                <a:avLst/>
              </a:prstGeom>
              <a:grpFill/>
              <a:ln w="6350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kern="0">
                  <a:solidFill>
                    <a:srgbClr val="FFFFFF"/>
                  </a:solidFill>
                  <a:latin typeface="Arial Unicode MS"/>
                </a:endParaRPr>
              </a:p>
            </p:txBody>
          </p:sp>
          <p:sp>
            <p:nvSpPr>
              <p:cNvPr id="98" name="Right Triangle 97"/>
              <p:cNvSpPr/>
              <p:nvPr/>
            </p:nvSpPr>
            <p:spPr>
              <a:xfrm flipH="1">
                <a:off x="8458200" y="4191000"/>
                <a:ext cx="152400" cy="76200"/>
              </a:xfrm>
              <a:prstGeom prst="rtTriangle">
                <a:avLst/>
              </a:prstGeom>
              <a:grpFill/>
              <a:ln w="6350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kern="0">
                  <a:solidFill>
                    <a:srgbClr val="FFFFFF"/>
                  </a:solidFill>
                  <a:latin typeface="Arial Unicode MS"/>
                </a:endParaRPr>
              </a:p>
            </p:txBody>
          </p:sp>
          <p:sp>
            <p:nvSpPr>
              <p:cNvPr id="99" name="Right Triangle 98"/>
              <p:cNvSpPr/>
              <p:nvPr/>
            </p:nvSpPr>
            <p:spPr>
              <a:xfrm flipH="1">
                <a:off x="8458200" y="4267200"/>
                <a:ext cx="152400" cy="76200"/>
              </a:xfrm>
              <a:prstGeom prst="rtTriangle">
                <a:avLst/>
              </a:prstGeom>
              <a:grpFill/>
              <a:ln w="6350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kern="0">
                  <a:solidFill>
                    <a:srgbClr val="FFFFFF"/>
                  </a:solidFill>
                  <a:latin typeface="Arial Unicode MS"/>
                </a:endParaRPr>
              </a:p>
            </p:txBody>
          </p:sp>
          <p:sp>
            <p:nvSpPr>
              <p:cNvPr id="100" name="Right Triangle 99"/>
              <p:cNvSpPr/>
              <p:nvPr/>
            </p:nvSpPr>
            <p:spPr>
              <a:xfrm flipH="1">
                <a:off x="8458200" y="4343400"/>
                <a:ext cx="152400" cy="76200"/>
              </a:xfrm>
              <a:prstGeom prst="rtTriangle">
                <a:avLst/>
              </a:prstGeom>
              <a:grpFill/>
              <a:ln w="6350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kern="0">
                  <a:solidFill>
                    <a:srgbClr val="FFFFFF"/>
                  </a:solidFill>
                  <a:latin typeface="Arial Unicode MS"/>
                </a:endParaRPr>
              </a:p>
            </p:txBody>
          </p:sp>
          <p:sp>
            <p:nvSpPr>
              <p:cNvPr id="101" name="Right Triangle 100"/>
              <p:cNvSpPr/>
              <p:nvPr/>
            </p:nvSpPr>
            <p:spPr>
              <a:xfrm flipH="1">
                <a:off x="8458200" y="4419600"/>
                <a:ext cx="152400" cy="76200"/>
              </a:xfrm>
              <a:prstGeom prst="rtTriangle">
                <a:avLst/>
              </a:prstGeom>
              <a:grpFill/>
              <a:ln w="6350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kern="0">
                  <a:solidFill>
                    <a:srgbClr val="FFFFFF"/>
                  </a:solidFill>
                  <a:latin typeface="Arial Unicode MS"/>
                </a:endParaRPr>
              </a:p>
            </p:txBody>
          </p:sp>
          <p:sp>
            <p:nvSpPr>
              <p:cNvPr id="102" name="Right Triangle 101"/>
              <p:cNvSpPr/>
              <p:nvPr/>
            </p:nvSpPr>
            <p:spPr>
              <a:xfrm flipH="1">
                <a:off x="8458200" y="4495800"/>
                <a:ext cx="152400" cy="76200"/>
              </a:xfrm>
              <a:prstGeom prst="rtTriangle">
                <a:avLst/>
              </a:prstGeom>
              <a:grpFill/>
              <a:ln w="6350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kern="0">
                  <a:solidFill>
                    <a:srgbClr val="FFFFFF"/>
                  </a:solidFill>
                  <a:latin typeface="Arial Unicode MS"/>
                </a:endParaRPr>
              </a:p>
            </p:txBody>
          </p:sp>
          <p:sp>
            <p:nvSpPr>
              <p:cNvPr id="103" name="Right Triangle 102"/>
              <p:cNvSpPr/>
              <p:nvPr/>
            </p:nvSpPr>
            <p:spPr>
              <a:xfrm flipH="1">
                <a:off x="8458200" y="4572000"/>
                <a:ext cx="152400" cy="76200"/>
              </a:xfrm>
              <a:prstGeom prst="rtTriangle">
                <a:avLst/>
              </a:prstGeom>
              <a:grpFill/>
              <a:ln w="6350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kern="0">
                  <a:solidFill>
                    <a:srgbClr val="FFFFFF"/>
                  </a:solidFill>
                  <a:latin typeface="Arial Unicode MS"/>
                </a:endParaRPr>
              </a:p>
            </p:txBody>
          </p:sp>
          <p:sp>
            <p:nvSpPr>
              <p:cNvPr id="104" name="Right Triangle 103"/>
              <p:cNvSpPr/>
              <p:nvPr/>
            </p:nvSpPr>
            <p:spPr>
              <a:xfrm flipH="1">
                <a:off x="8458200" y="4648200"/>
                <a:ext cx="152400" cy="76200"/>
              </a:xfrm>
              <a:prstGeom prst="rtTriangle">
                <a:avLst/>
              </a:prstGeom>
              <a:grpFill/>
              <a:ln w="6350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kern="0">
                  <a:solidFill>
                    <a:srgbClr val="FFFFFF"/>
                  </a:solidFill>
                  <a:latin typeface="Arial Unicode MS"/>
                </a:endParaRPr>
              </a:p>
            </p:txBody>
          </p:sp>
          <p:sp>
            <p:nvSpPr>
              <p:cNvPr id="105" name="Right Triangle 104"/>
              <p:cNvSpPr/>
              <p:nvPr/>
            </p:nvSpPr>
            <p:spPr>
              <a:xfrm flipH="1">
                <a:off x="8458200" y="4724400"/>
                <a:ext cx="152400" cy="76200"/>
              </a:xfrm>
              <a:prstGeom prst="rtTriangle">
                <a:avLst/>
              </a:prstGeom>
              <a:grpFill/>
              <a:ln w="6350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kern="0">
                  <a:solidFill>
                    <a:srgbClr val="FFFFFF"/>
                  </a:solidFill>
                  <a:latin typeface="Arial Unicode MS"/>
                </a:endParaRPr>
              </a:p>
            </p:txBody>
          </p:sp>
        </p:grpSp>
        <p:sp>
          <p:nvSpPr>
            <p:cNvPr id="94" name="Rectangle 93"/>
            <p:cNvSpPr/>
            <p:nvPr/>
          </p:nvSpPr>
          <p:spPr>
            <a:xfrm>
              <a:off x="8305800" y="3962400"/>
              <a:ext cx="152400" cy="838200"/>
            </a:xfrm>
            <a:prstGeom prst="rect">
              <a:avLst/>
            </a:prstGeom>
            <a:grpFill/>
            <a:ln w="635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kern="0">
                <a:solidFill>
                  <a:srgbClr val="FFFFFF"/>
                </a:solidFill>
                <a:latin typeface="Arial Unicode M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5781423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  <p:bldP spid="63" grpId="0"/>
      <p:bldP spid="64" grpId="0" animBg="1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" name="Group 68"/>
          <p:cNvGrpSpPr/>
          <p:nvPr/>
        </p:nvGrpSpPr>
        <p:grpSpPr>
          <a:xfrm>
            <a:off x="769904" y="1436029"/>
            <a:ext cx="7631703" cy="4636779"/>
            <a:chOff x="422432" y="1289725"/>
            <a:chExt cx="7631703" cy="4636779"/>
          </a:xfrm>
        </p:grpSpPr>
        <p:cxnSp>
          <p:nvCxnSpPr>
            <p:cNvPr id="47" name="Straight Connector 46"/>
            <p:cNvCxnSpPr/>
            <p:nvPr/>
          </p:nvCxnSpPr>
          <p:spPr bwMode="auto">
            <a:xfrm flipV="1">
              <a:off x="1978667" y="1309972"/>
              <a:ext cx="0" cy="4586092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accent6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9" name="Straight Connector 48"/>
            <p:cNvCxnSpPr/>
            <p:nvPr/>
          </p:nvCxnSpPr>
          <p:spPr bwMode="auto">
            <a:xfrm flipV="1">
              <a:off x="2785172" y="1300828"/>
              <a:ext cx="0" cy="4540373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accent6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1" name="Straight Connector 50"/>
            <p:cNvCxnSpPr/>
            <p:nvPr/>
          </p:nvCxnSpPr>
          <p:spPr bwMode="auto">
            <a:xfrm flipV="1">
              <a:off x="3630082" y="1309972"/>
              <a:ext cx="0" cy="4586092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accent6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3" name="Straight Connector 52"/>
            <p:cNvCxnSpPr/>
            <p:nvPr/>
          </p:nvCxnSpPr>
          <p:spPr bwMode="auto">
            <a:xfrm flipV="1">
              <a:off x="1210567" y="1300828"/>
              <a:ext cx="0" cy="4586092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accent6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4" name="Straight Connector 53"/>
            <p:cNvCxnSpPr/>
            <p:nvPr/>
          </p:nvCxnSpPr>
          <p:spPr bwMode="auto">
            <a:xfrm flipH="1" flipV="1">
              <a:off x="5583248" y="1300828"/>
              <a:ext cx="1" cy="462567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accent6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5" name="Straight Connector 54"/>
            <p:cNvCxnSpPr/>
            <p:nvPr/>
          </p:nvCxnSpPr>
          <p:spPr bwMode="auto">
            <a:xfrm flipH="1" flipV="1">
              <a:off x="6463355" y="1289725"/>
              <a:ext cx="1" cy="462567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accent6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6" name="Straight Connector 55"/>
            <p:cNvCxnSpPr/>
            <p:nvPr/>
          </p:nvCxnSpPr>
          <p:spPr bwMode="auto">
            <a:xfrm flipV="1">
              <a:off x="7163342" y="1309972"/>
              <a:ext cx="0" cy="4586092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accent6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7" name="Straight Connector 56"/>
            <p:cNvCxnSpPr/>
            <p:nvPr/>
          </p:nvCxnSpPr>
          <p:spPr bwMode="auto">
            <a:xfrm flipH="1" flipV="1">
              <a:off x="4676682" y="1300828"/>
              <a:ext cx="1" cy="462567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accent6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0" name="Straight Connector 59"/>
            <p:cNvCxnSpPr/>
            <p:nvPr/>
          </p:nvCxnSpPr>
          <p:spPr bwMode="auto">
            <a:xfrm flipV="1">
              <a:off x="8045533" y="1300828"/>
              <a:ext cx="0" cy="462567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accent6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1" name="Straight Connector 60"/>
            <p:cNvCxnSpPr/>
            <p:nvPr/>
          </p:nvCxnSpPr>
          <p:spPr bwMode="auto">
            <a:xfrm>
              <a:off x="422432" y="1300828"/>
              <a:ext cx="763170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accent6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LHC energy evolution</a:t>
            </a:r>
            <a:endParaRPr lang="en-GB" dirty="0"/>
          </a:p>
        </p:txBody>
      </p:sp>
      <p:sp>
        <p:nvSpPr>
          <p:cNvPr id="5" name="Down Arrow 4"/>
          <p:cNvSpPr/>
          <p:nvPr/>
        </p:nvSpPr>
        <p:spPr bwMode="auto">
          <a:xfrm rot="10800000">
            <a:off x="654689" y="1300828"/>
            <a:ext cx="230431" cy="5030893"/>
          </a:xfrm>
          <a:prstGeom prst="downArrow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GB" smtClean="0">
              <a:solidFill>
                <a:srgbClr val="FFFFFF"/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4316" y="891912"/>
            <a:ext cx="1556836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kern="0" dirty="0" smtClean="0">
                <a:solidFill>
                  <a:srgbClr val="0000FF"/>
                </a:solidFill>
                <a:latin typeface="Arial"/>
              </a:rPr>
              <a:t>Energy (</a:t>
            </a:r>
            <a:r>
              <a:rPr lang="en-US" kern="0" dirty="0" err="1" smtClean="0">
                <a:solidFill>
                  <a:srgbClr val="0000FF"/>
                </a:solidFill>
                <a:latin typeface="Arial"/>
              </a:rPr>
              <a:t>TeV</a:t>
            </a:r>
            <a:r>
              <a:rPr lang="en-US" kern="0" dirty="0" smtClean="0">
                <a:solidFill>
                  <a:srgbClr val="0000FF"/>
                </a:solidFill>
                <a:latin typeface="Arial"/>
              </a:rPr>
              <a:t>)</a:t>
            </a:r>
            <a:endParaRPr lang="en-GB" kern="0" dirty="0" smtClean="0">
              <a:solidFill>
                <a:srgbClr val="0000FF"/>
              </a:solidFill>
              <a:latin typeface="Arial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885122" y="1899891"/>
            <a:ext cx="1997058" cy="415364"/>
            <a:chOff x="885122" y="1899891"/>
            <a:chExt cx="1997058" cy="415364"/>
          </a:xfrm>
        </p:grpSpPr>
        <p:cxnSp>
          <p:nvCxnSpPr>
            <p:cNvPr id="8" name="Straight Connector 7"/>
            <p:cNvCxnSpPr/>
            <p:nvPr/>
          </p:nvCxnSpPr>
          <p:spPr bwMode="auto">
            <a:xfrm>
              <a:off x="885122" y="2276850"/>
              <a:ext cx="966695" cy="0"/>
            </a:xfrm>
            <a:prstGeom prst="line">
              <a:avLst/>
            </a:prstGeom>
            <a:solidFill>
              <a:schemeClr val="accent1"/>
            </a:solidFill>
            <a:ln w="76200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sp>
          <p:nvSpPr>
            <p:cNvPr id="9" name="TextBox 8"/>
            <p:cNvSpPr txBox="1"/>
            <p:nvPr/>
          </p:nvSpPr>
          <p:spPr>
            <a:xfrm>
              <a:off x="1077145" y="1899891"/>
              <a:ext cx="731290" cy="338554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algn="l"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US" sz="1600" kern="0" dirty="0" smtClean="0">
                  <a:solidFill>
                    <a:srgbClr val="0000FF"/>
                  </a:solidFill>
                  <a:latin typeface="Arial"/>
                </a:rPr>
                <a:t>7 </a:t>
              </a:r>
              <a:r>
                <a:rPr lang="en-US" sz="1600" kern="0" dirty="0" err="1" smtClean="0">
                  <a:solidFill>
                    <a:srgbClr val="0000FF"/>
                  </a:solidFill>
                  <a:latin typeface="Arial"/>
                </a:rPr>
                <a:t>TeV</a:t>
              </a:r>
              <a:endParaRPr lang="en-GB" sz="1600" kern="0" dirty="0" smtClean="0">
                <a:solidFill>
                  <a:srgbClr val="0000FF"/>
                </a:solidFill>
                <a:latin typeface="Arial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979369" y="1945923"/>
              <a:ext cx="902811" cy="369332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algn="l"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US" kern="0" dirty="0" smtClean="0">
                  <a:solidFill>
                    <a:srgbClr val="0000FF"/>
                  </a:solidFill>
                  <a:latin typeface="Arial"/>
                </a:rPr>
                <a:t>Design</a:t>
              </a:r>
              <a:endParaRPr lang="en-GB" kern="0" dirty="0" smtClean="0">
                <a:solidFill>
                  <a:srgbClr val="0000FF"/>
                </a:solidFill>
                <a:latin typeface="Arial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1576410" y="2622495"/>
            <a:ext cx="2976680" cy="646331"/>
            <a:chOff x="1614229" y="2622495"/>
            <a:chExt cx="2976680" cy="646331"/>
          </a:xfrm>
        </p:grpSpPr>
        <p:cxnSp>
          <p:nvCxnSpPr>
            <p:cNvPr id="12" name="Straight Connector 11"/>
            <p:cNvCxnSpPr/>
            <p:nvPr/>
          </p:nvCxnSpPr>
          <p:spPr bwMode="auto">
            <a:xfrm>
              <a:off x="1691039" y="3121760"/>
              <a:ext cx="551814" cy="0"/>
            </a:xfrm>
            <a:prstGeom prst="line">
              <a:avLst/>
            </a:prstGeom>
            <a:solidFill>
              <a:schemeClr val="accent1"/>
            </a:solidFill>
            <a:ln w="76200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sp>
          <p:nvSpPr>
            <p:cNvPr id="13" name="TextBox 12"/>
            <p:cNvSpPr txBox="1"/>
            <p:nvPr/>
          </p:nvSpPr>
          <p:spPr>
            <a:xfrm>
              <a:off x="1614229" y="2744801"/>
              <a:ext cx="731290" cy="338554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algn="l"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US" sz="1600" kern="0" dirty="0">
                  <a:solidFill>
                    <a:srgbClr val="0000FF"/>
                  </a:solidFill>
                  <a:latin typeface="Arial"/>
                </a:rPr>
                <a:t>5</a:t>
              </a:r>
              <a:r>
                <a:rPr lang="en-US" sz="1600" kern="0" dirty="0" smtClean="0">
                  <a:solidFill>
                    <a:srgbClr val="0000FF"/>
                  </a:solidFill>
                  <a:latin typeface="Arial"/>
                </a:rPr>
                <a:t> </a:t>
              </a:r>
              <a:r>
                <a:rPr lang="en-US" sz="1600" kern="0" dirty="0" err="1" smtClean="0">
                  <a:solidFill>
                    <a:srgbClr val="0000FF"/>
                  </a:solidFill>
                  <a:latin typeface="Arial"/>
                </a:rPr>
                <a:t>TeV</a:t>
              </a:r>
              <a:endParaRPr lang="en-GB" sz="1600" kern="0" dirty="0" smtClean="0">
                <a:solidFill>
                  <a:srgbClr val="0000FF"/>
                </a:solidFill>
                <a:latin typeface="Arial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305519" y="2622495"/>
              <a:ext cx="2285390" cy="646331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US" kern="0" dirty="0" smtClean="0">
                  <a:solidFill>
                    <a:srgbClr val="0000FF"/>
                  </a:solidFill>
                  <a:latin typeface="Arial"/>
                </a:rPr>
                <a:t>Magnet de-training after installation</a:t>
              </a:r>
              <a:endParaRPr lang="en-GB" kern="0" dirty="0" smtClean="0">
                <a:solidFill>
                  <a:srgbClr val="0000FF"/>
                </a:solidFill>
                <a:latin typeface="Arial"/>
              </a:endParaRPr>
            </a:p>
          </p:txBody>
        </p:sp>
      </p:grpSp>
      <p:sp>
        <p:nvSpPr>
          <p:cNvPr id="15" name="Down Arrow 14"/>
          <p:cNvSpPr/>
          <p:nvPr/>
        </p:nvSpPr>
        <p:spPr bwMode="auto">
          <a:xfrm rot="16200000">
            <a:off x="4597846" y="2258827"/>
            <a:ext cx="253529" cy="7704922"/>
          </a:xfrm>
          <a:prstGeom prst="downArrow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GB" smtClean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90607" y="6216104"/>
            <a:ext cx="639919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1600" i="1" kern="0" dirty="0" smtClean="0">
                <a:solidFill>
                  <a:srgbClr val="000066"/>
                </a:solidFill>
                <a:latin typeface="Arial"/>
              </a:rPr>
              <a:t>2007</a:t>
            </a:r>
            <a:endParaRPr lang="en-GB" sz="1600" i="1" kern="0" dirty="0" smtClean="0">
              <a:solidFill>
                <a:srgbClr val="000066"/>
              </a:solidFill>
              <a:latin typeface="Arial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658707" y="6216104"/>
            <a:ext cx="639919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1600" i="1" kern="0" dirty="0" smtClean="0">
                <a:solidFill>
                  <a:srgbClr val="000066"/>
                </a:solidFill>
                <a:latin typeface="Arial"/>
              </a:rPr>
              <a:t>2008</a:t>
            </a:r>
            <a:endParaRPr lang="en-GB" sz="1600" i="1" kern="0" dirty="0" smtClean="0">
              <a:solidFill>
                <a:srgbClr val="000066"/>
              </a:solidFill>
              <a:latin typeface="Arial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465212" y="6216104"/>
            <a:ext cx="639919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1600" i="1" kern="0" dirty="0" smtClean="0">
                <a:solidFill>
                  <a:srgbClr val="000066"/>
                </a:solidFill>
                <a:latin typeface="Arial"/>
              </a:rPr>
              <a:t>2009</a:t>
            </a:r>
            <a:endParaRPr lang="en-GB" sz="1600" i="1" kern="0" dirty="0" smtClean="0">
              <a:solidFill>
                <a:srgbClr val="000066"/>
              </a:solidFill>
              <a:latin typeface="Arial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310122" y="6216104"/>
            <a:ext cx="639919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1600" i="1" kern="0" dirty="0" smtClean="0">
                <a:solidFill>
                  <a:srgbClr val="000066"/>
                </a:solidFill>
                <a:latin typeface="Arial"/>
              </a:rPr>
              <a:t>2010</a:t>
            </a:r>
            <a:endParaRPr lang="en-GB" sz="1600" i="1" kern="0" dirty="0" smtClean="0">
              <a:solidFill>
                <a:srgbClr val="000066"/>
              </a:solidFill>
              <a:latin typeface="Arial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231842" y="6216104"/>
            <a:ext cx="639919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1600" i="1" kern="0" dirty="0" smtClean="0">
                <a:solidFill>
                  <a:srgbClr val="000066"/>
                </a:solidFill>
                <a:latin typeface="Arial"/>
              </a:rPr>
              <a:t>2011</a:t>
            </a:r>
            <a:endParaRPr lang="en-GB" sz="1600" i="1" kern="0" dirty="0" smtClean="0">
              <a:solidFill>
                <a:srgbClr val="000066"/>
              </a:solidFill>
              <a:latin typeface="Arial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153562" y="6216104"/>
            <a:ext cx="639919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1600" i="1" kern="0" dirty="0" smtClean="0">
                <a:solidFill>
                  <a:srgbClr val="000066"/>
                </a:solidFill>
                <a:latin typeface="Arial"/>
              </a:rPr>
              <a:t>2012</a:t>
            </a:r>
            <a:endParaRPr lang="en-GB" sz="1600" i="1" kern="0" dirty="0" smtClean="0">
              <a:solidFill>
                <a:srgbClr val="000066"/>
              </a:solidFill>
              <a:latin typeface="Arial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036877" y="6216104"/>
            <a:ext cx="639919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1600" i="1" kern="0" dirty="0" smtClean="0">
                <a:solidFill>
                  <a:srgbClr val="000066"/>
                </a:solidFill>
                <a:latin typeface="Arial"/>
              </a:rPr>
              <a:t>2013</a:t>
            </a:r>
            <a:endParaRPr lang="en-GB" sz="1600" i="1" kern="0" dirty="0" smtClean="0">
              <a:solidFill>
                <a:srgbClr val="000066"/>
              </a:solidFill>
              <a:latin typeface="Arial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843382" y="6216104"/>
            <a:ext cx="639919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1600" i="1" kern="0" dirty="0" smtClean="0">
                <a:solidFill>
                  <a:srgbClr val="000066"/>
                </a:solidFill>
                <a:latin typeface="Arial"/>
              </a:rPr>
              <a:t>2014</a:t>
            </a:r>
            <a:endParaRPr lang="en-GB" sz="1600" i="1" kern="0" dirty="0" smtClean="0">
              <a:solidFill>
                <a:srgbClr val="000066"/>
              </a:solidFill>
              <a:latin typeface="Arial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624448" y="6216104"/>
            <a:ext cx="639919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1600" i="1" kern="0" dirty="0" smtClean="0">
                <a:solidFill>
                  <a:srgbClr val="000066"/>
                </a:solidFill>
                <a:latin typeface="Arial"/>
              </a:rPr>
              <a:t>2015</a:t>
            </a:r>
            <a:endParaRPr lang="en-GB" sz="1600" i="1" kern="0" dirty="0" smtClean="0">
              <a:solidFill>
                <a:srgbClr val="000066"/>
              </a:solidFill>
              <a:latin typeface="Arial"/>
            </a:endParaRPr>
          </a:p>
        </p:txBody>
      </p:sp>
      <p:sp>
        <p:nvSpPr>
          <p:cNvPr id="25" name="Down Arrow 24"/>
          <p:cNvSpPr/>
          <p:nvPr/>
        </p:nvSpPr>
        <p:spPr bwMode="auto">
          <a:xfrm>
            <a:off x="1192360" y="2377347"/>
            <a:ext cx="252918" cy="706008"/>
          </a:xfrm>
          <a:prstGeom prst="downArrow">
            <a:avLst/>
          </a:prstGeom>
          <a:solidFill>
            <a:srgbClr val="FF0000"/>
          </a:solidFill>
          <a:ln w="9525" cap="flat" cmpd="sng" algn="ctr">
            <a:solidFill>
              <a:srgbClr val="CC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GB" smtClean="0">
              <a:solidFill>
                <a:srgbClr val="0000FF"/>
              </a:solidFill>
              <a:latin typeface="Comic Sans MS" pitchFamily="66" charset="0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802682" y="3582620"/>
            <a:ext cx="2271523" cy="923330"/>
            <a:chOff x="1089207" y="3582620"/>
            <a:chExt cx="2271523" cy="923330"/>
          </a:xfrm>
        </p:grpSpPr>
        <p:cxnSp>
          <p:nvCxnSpPr>
            <p:cNvPr id="27" name="Straight Connector 26"/>
            <p:cNvCxnSpPr/>
            <p:nvPr/>
          </p:nvCxnSpPr>
          <p:spPr bwMode="auto">
            <a:xfrm>
              <a:off x="2491559" y="4038145"/>
              <a:ext cx="811857" cy="5336"/>
            </a:xfrm>
            <a:prstGeom prst="line">
              <a:avLst/>
            </a:prstGeom>
            <a:solidFill>
              <a:schemeClr val="accent1"/>
            </a:solidFill>
            <a:ln w="76200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sp>
          <p:nvSpPr>
            <p:cNvPr id="28" name="TextBox 27"/>
            <p:cNvSpPr txBox="1"/>
            <p:nvPr/>
          </p:nvSpPr>
          <p:spPr>
            <a:xfrm>
              <a:off x="2457919" y="3666521"/>
              <a:ext cx="902811" cy="338554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algn="l"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US" sz="1600" b="1" kern="0" dirty="0" smtClean="0">
                  <a:solidFill>
                    <a:srgbClr val="0000FF"/>
                  </a:solidFill>
                  <a:latin typeface="Arial"/>
                </a:rPr>
                <a:t>3.5 </a:t>
              </a:r>
              <a:r>
                <a:rPr lang="en-US" sz="1600" b="1" kern="0" dirty="0" err="1" smtClean="0">
                  <a:solidFill>
                    <a:srgbClr val="0000FF"/>
                  </a:solidFill>
                  <a:latin typeface="Arial"/>
                </a:rPr>
                <a:t>TeV</a:t>
              </a:r>
              <a:endParaRPr lang="en-GB" sz="1600" b="1" kern="0" dirty="0" smtClean="0">
                <a:solidFill>
                  <a:srgbClr val="0000FF"/>
                </a:solidFill>
                <a:latin typeface="Arial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089207" y="3582620"/>
              <a:ext cx="1388208" cy="923330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FF"/>
                </a:buClr>
                <a:buSzPct val="80000"/>
              </a:pPr>
              <a:r>
                <a:rPr lang="en-US" kern="0" dirty="0" smtClean="0">
                  <a:solidFill>
                    <a:srgbClr val="0000FF"/>
                  </a:solidFill>
                  <a:latin typeface="Arial"/>
                </a:rPr>
                <a:t>Joint problems,</a:t>
              </a:r>
            </a:p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FF"/>
                </a:buClr>
                <a:buSzPct val="80000"/>
              </a:pPr>
              <a:r>
                <a:rPr lang="en-US" kern="0" dirty="0" smtClean="0">
                  <a:solidFill>
                    <a:srgbClr val="0000FF"/>
                  </a:solidFill>
                  <a:latin typeface="Arial"/>
                </a:rPr>
                <a:t>incident</a:t>
              </a:r>
              <a:endParaRPr lang="en-GB" kern="0" dirty="0" smtClean="0">
                <a:solidFill>
                  <a:srgbClr val="0000FF"/>
                </a:solidFill>
                <a:latin typeface="Arial"/>
              </a:endParaRPr>
            </a:p>
          </p:txBody>
        </p:sp>
      </p:grpSp>
      <p:sp>
        <p:nvSpPr>
          <p:cNvPr id="30" name="Down Arrow 29"/>
          <p:cNvSpPr/>
          <p:nvPr/>
        </p:nvSpPr>
        <p:spPr bwMode="auto">
          <a:xfrm>
            <a:off x="1922055" y="3260662"/>
            <a:ext cx="252918" cy="706008"/>
          </a:xfrm>
          <a:prstGeom prst="downArrow">
            <a:avLst/>
          </a:prstGeom>
          <a:solidFill>
            <a:srgbClr val="FF0000"/>
          </a:solidFill>
          <a:ln w="9525" cap="flat" cmpd="sng" algn="ctr">
            <a:solidFill>
              <a:srgbClr val="CC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GB" smtClean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31" name="Down Arrow 30"/>
          <p:cNvSpPr/>
          <p:nvPr/>
        </p:nvSpPr>
        <p:spPr bwMode="auto">
          <a:xfrm>
            <a:off x="2437237" y="4182381"/>
            <a:ext cx="252918" cy="1051653"/>
          </a:xfrm>
          <a:prstGeom prst="downArrow">
            <a:avLst/>
          </a:prstGeom>
          <a:solidFill>
            <a:srgbClr val="FF0000"/>
          </a:solidFill>
          <a:ln w="9525" cap="flat" cmpd="sng" algn="ctr">
            <a:solidFill>
              <a:srgbClr val="CC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GB" smtClean="0">
              <a:solidFill>
                <a:srgbClr val="0000FF"/>
              </a:solidFill>
              <a:latin typeface="Comic Sans MS" pitchFamily="66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846715" y="4626109"/>
            <a:ext cx="2953344" cy="646331"/>
            <a:chOff x="-190220" y="4856539"/>
            <a:chExt cx="2953344" cy="646331"/>
          </a:xfrm>
        </p:grpSpPr>
        <p:cxnSp>
          <p:nvCxnSpPr>
            <p:cNvPr id="33" name="Straight Connector 32"/>
            <p:cNvCxnSpPr/>
            <p:nvPr/>
          </p:nvCxnSpPr>
          <p:spPr bwMode="auto">
            <a:xfrm>
              <a:off x="1979956" y="5464465"/>
              <a:ext cx="235157" cy="0"/>
            </a:xfrm>
            <a:prstGeom prst="line">
              <a:avLst/>
            </a:prstGeom>
            <a:solidFill>
              <a:schemeClr val="accent1"/>
            </a:solidFill>
            <a:ln w="76200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sp>
          <p:nvSpPr>
            <p:cNvPr id="34" name="TextBox 33"/>
            <p:cNvSpPr txBox="1"/>
            <p:nvPr/>
          </p:nvSpPr>
          <p:spPr>
            <a:xfrm>
              <a:off x="1746499" y="5042010"/>
              <a:ext cx="1016625" cy="338554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algn="l"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US" sz="1600" b="1" kern="0" dirty="0" smtClean="0">
                  <a:solidFill>
                    <a:srgbClr val="0000FF"/>
                  </a:solidFill>
                  <a:latin typeface="Arial"/>
                </a:rPr>
                <a:t>1.18 </a:t>
              </a:r>
              <a:r>
                <a:rPr lang="en-US" sz="1600" b="1" kern="0" dirty="0" err="1" smtClean="0">
                  <a:solidFill>
                    <a:srgbClr val="0000FF"/>
                  </a:solidFill>
                  <a:latin typeface="Arial"/>
                </a:rPr>
                <a:t>TeV</a:t>
              </a:r>
              <a:endParaRPr lang="en-GB" sz="1600" b="1" kern="0" dirty="0" smtClean="0">
                <a:solidFill>
                  <a:srgbClr val="0000FF"/>
                </a:solidFill>
                <a:latin typeface="Arial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-190220" y="4856539"/>
              <a:ext cx="1615451" cy="646331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US" kern="0" dirty="0" smtClean="0">
                  <a:solidFill>
                    <a:srgbClr val="0000FF"/>
                  </a:solidFill>
                  <a:latin typeface="Arial"/>
                </a:rPr>
                <a:t>Consolidation delays</a:t>
              </a:r>
              <a:endParaRPr lang="en-GB" kern="0" dirty="0" smtClean="0">
                <a:solidFill>
                  <a:srgbClr val="0000FF"/>
                </a:solidFill>
                <a:latin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459447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mediaarchive.cern.ch/MediaArchive/Photo/Public/2009/0911187/0911187_94/0911187_94-A4-at-144-dp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905" y="1201510"/>
            <a:ext cx="7757810" cy="5164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is back !</a:t>
            </a:r>
            <a:endParaRPr lang="en-GB" dirty="0"/>
          </a:p>
        </p:txBody>
      </p:sp>
      <p:pic>
        <p:nvPicPr>
          <p:cNvPr id="6" name="Picture 2" descr="http://atlas.web.cern.ch/Atlas/public/EVTDISPLAY/atlas2009-collision-vp1-142308-482137-web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85813" y="2519368"/>
            <a:ext cx="4916356" cy="338560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82868" y="932675"/>
            <a:ext cx="6585457" cy="461665"/>
          </a:xfrm>
          <a:prstGeom prst="rect">
            <a:avLst/>
          </a:prstGeom>
          <a:solidFill>
            <a:srgbClr val="FFFF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l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400" i="1" kern="0" dirty="0" smtClean="0">
                <a:solidFill>
                  <a:srgbClr val="000000"/>
                </a:solidFill>
                <a:latin typeface="Arial"/>
              </a:rPr>
              <a:t>20</a:t>
            </a:r>
            <a:r>
              <a:rPr lang="en-US" sz="2400" i="1" kern="0" baseline="30000" dirty="0" smtClean="0">
                <a:solidFill>
                  <a:srgbClr val="000000"/>
                </a:solidFill>
                <a:latin typeface="Arial"/>
              </a:rPr>
              <a:t>th</a:t>
            </a:r>
            <a:r>
              <a:rPr lang="en-US" sz="2400" i="1" kern="0" dirty="0" smtClean="0">
                <a:solidFill>
                  <a:srgbClr val="000000"/>
                </a:solidFill>
                <a:latin typeface="Arial"/>
              </a:rPr>
              <a:t> November  2009: after 14 months of repair</a:t>
            </a:r>
            <a:endParaRPr lang="en-GB" sz="2400" i="1" kern="0" dirty="0" smtClean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82805" y="4811580"/>
            <a:ext cx="2101857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400" b="1" i="1" kern="0" dirty="0" smtClean="0">
                <a:solidFill>
                  <a:srgbClr val="FFFFFF"/>
                </a:solidFill>
                <a:latin typeface="Arial"/>
              </a:rPr>
              <a:t>3 weeks later</a:t>
            </a:r>
            <a:endParaRPr lang="en-GB" sz="2400" b="1" i="1" kern="0" dirty="0" smtClean="0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3037664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" name="Group 68"/>
          <p:cNvGrpSpPr/>
          <p:nvPr/>
        </p:nvGrpSpPr>
        <p:grpSpPr>
          <a:xfrm>
            <a:off x="769904" y="1436029"/>
            <a:ext cx="7631703" cy="4636779"/>
            <a:chOff x="422432" y="1289725"/>
            <a:chExt cx="7631703" cy="4636779"/>
          </a:xfrm>
        </p:grpSpPr>
        <p:cxnSp>
          <p:nvCxnSpPr>
            <p:cNvPr id="47" name="Straight Connector 46"/>
            <p:cNvCxnSpPr/>
            <p:nvPr/>
          </p:nvCxnSpPr>
          <p:spPr bwMode="auto">
            <a:xfrm flipV="1">
              <a:off x="1978667" y="1309972"/>
              <a:ext cx="0" cy="4586092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accent6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9" name="Straight Connector 48"/>
            <p:cNvCxnSpPr/>
            <p:nvPr/>
          </p:nvCxnSpPr>
          <p:spPr bwMode="auto">
            <a:xfrm flipV="1">
              <a:off x="2785172" y="1300828"/>
              <a:ext cx="0" cy="4540373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accent6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1" name="Straight Connector 50"/>
            <p:cNvCxnSpPr/>
            <p:nvPr/>
          </p:nvCxnSpPr>
          <p:spPr bwMode="auto">
            <a:xfrm flipV="1">
              <a:off x="3630082" y="1309972"/>
              <a:ext cx="0" cy="4586092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accent6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3" name="Straight Connector 52"/>
            <p:cNvCxnSpPr/>
            <p:nvPr/>
          </p:nvCxnSpPr>
          <p:spPr bwMode="auto">
            <a:xfrm flipV="1">
              <a:off x="1210567" y="1300828"/>
              <a:ext cx="0" cy="4586092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accent6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4" name="Straight Connector 53"/>
            <p:cNvCxnSpPr/>
            <p:nvPr/>
          </p:nvCxnSpPr>
          <p:spPr bwMode="auto">
            <a:xfrm flipH="1" flipV="1">
              <a:off x="5583248" y="1300828"/>
              <a:ext cx="1" cy="462567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accent6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5" name="Straight Connector 54"/>
            <p:cNvCxnSpPr/>
            <p:nvPr/>
          </p:nvCxnSpPr>
          <p:spPr bwMode="auto">
            <a:xfrm flipH="1" flipV="1">
              <a:off x="6463355" y="1289725"/>
              <a:ext cx="1" cy="462567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accent6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6" name="Straight Connector 55"/>
            <p:cNvCxnSpPr/>
            <p:nvPr/>
          </p:nvCxnSpPr>
          <p:spPr bwMode="auto">
            <a:xfrm flipV="1">
              <a:off x="7163342" y="1309972"/>
              <a:ext cx="0" cy="4586092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accent6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7" name="Straight Connector 56"/>
            <p:cNvCxnSpPr/>
            <p:nvPr/>
          </p:nvCxnSpPr>
          <p:spPr bwMode="auto">
            <a:xfrm flipH="1" flipV="1">
              <a:off x="4676682" y="1300828"/>
              <a:ext cx="1" cy="462567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accent6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0" name="Straight Connector 59"/>
            <p:cNvCxnSpPr/>
            <p:nvPr/>
          </p:nvCxnSpPr>
          <p:spPr bwMode="auto">
            <a:xfrm flipV="1">
              <a:off x="8045533" y="1300828"/>
              <a:ext cx="0" cy="462567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accent6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1" name="Straight Connector 60"/>
            <p:cNvCxnSpPr/>
            <p:nvPr/>
          </p:nvCxnSpPr>
          <p:spPr bwMode="auto">
            <a:xfrm>
              <a:off x="422432" y="1300828"/>
              <a:ext cx="763170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accent6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LHC energy evolution</a:t>
            </a:r>
            <a:endParaRPr lang="en-GB" dirty="0"/>
          </a:p>
        </p:txBody>
      </p:sp>
      <p:sp>
        <p:nvSpPr>
          <p:cNvPr id="5" name="Down Arrow 4"/>
          <p:cNvSpPr/>
          <p:nvPr/>
        </p:nvSpPr>
        <p:spPr bwMode="auto">
          <a:xfrm rot="10800000">
            <a:off x="654689" y="1300828"/>
            <a:ext cx="230431" cy="5030893"/>
          </a:xfrm>
          <a:prstGeom prst="downArrow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GB" smtClean="0">
              <a:solidFill>
                <a:srgbClr val="FFFFFF"/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4316" y="891912"/>
            <a:ext cx="1556836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kern="0" dirty="0" smtClean="0">
                <a:solidFill>
                  <a:srgbClr val="000066"/>
                </a:solidFill>
                <a:latin typeface="Arial"/>
              </a:rPr>
              <a:t>Energy (</a:t>
            </a:r>
            <a:r>
              <a:rPr lang="en-US" kern="0" dirty="0" err="1" smtClean="0">
                <a:solidFill>
                  <a:srgbClr val="000066"/>
                </a:solidFill>
                <a:latin typeface="Arial"/>
              </a:rPr>
              <a:t>TeV</a:t>
            </a:r>
            <a:r>
              <a:rPr lang="en-US" kern="0" dirty="0" smtClean="0">
                <a:solidFill>
                  <a:srgbClr val="000066"/>
                </a:solidFill>
                <a:latin typeface="Arial"/>
              </a:rPr>
              <a:t>)</a:t>
            </a:r>
            <a:endParaRPr lang="en-GB" kern="0" dirty="0" smtClean="0">
              <a:solidFill>
                <a:srgbClr val="000066"/>
              </a:solidFill>
              <a:latin typeface="Arial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885122" y="1899891"/>
            <a:ext cx="1997058" cy="415364"/>
            <a:chOff x="885122" y="1899891"/>
            <a:chExt cx="1997058" cy="415364"/>
          </a:xfrm>
        </p:grpSpPr>
        <p:cxnSp>
          <p:nvCxnSpPr>
            <p:cNvPr id="8" name="Straight Connector 7"/>
            <p:cNvCxnSpPr/>
            <p:nvPr/>
          </p:nvCxnSpPr>
          <p:spPr bwMode="auto">
            <a:xfrm>
              <a:off x="885122" y="2276850"/>
              <a:ext cx="966695" cy="0"/>
            </a:xfrm>
            <a:prstGeom prst="line">
              <a:avLst/>
            </a:prstGeom>
            <a:solidFill>
              <a:schemeClr val="accent1"/>
            </a:solidFill>
            <a:ln w="76200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sp>
          <p:nvSpPr>
            <p:cNvPr id="9" name="TextBox 8"/>
            <p:cNvSpPr txBox="1"/>
            <p:nvPr/>
          </p:nvSpPr>
          <p:spPr>
            <a:xfrm>
              <a:off x="1077145" y="1899891"/>
              <a:ext cx="731290" cy="338554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algn="l"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US" sz="1600" kern="0" dirty="0" smtClean="0">
                  <a:solidFill>
                    <a:srgbClr val="0000FF"/>
                  </a:solidFill>
                  <a:latin typeface="Arial"/>
                </a:rPr>
                <a:t>7 </a:t>
              </a:r>
              <a:r>
                <a:rPr lang="en-US" sz="1600" kern="0" dirty="0" err="1" smtClean="0">
                  <a:solidFill>
                    <a:srgbClr val="0000FF"/>
                  </a:solidFill>
                  <a:latin typeface="Arial"/>
                </a:rPr>
                <a:t>TeV</a:t>
              </a:r>
              <a:endParaRPr lang="en-GB" sz="1600" kern="0" dirty="0" smtClean="0">
                <a:solidFill>
                  <a:srgbClr val="0000FF"/>
                </a:solidFill>
                <a:latin typeface="Arial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979369" y="1945923"/>
              <a:ext cx="902811" cy="369332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algn="l"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US" kern="0" dirty="0" smtClean="0">
                  <a:solidFill>
                    <a:srgbClr val="0000FF"/>
                  </a:solidFill>
                  <a:latin typeface="Arial"/>
                </a:rPr>
                <a:t>Design</a:t>
              </a:r>
              <a:endParaRPr lang="en-GB" kern="0" dirty="0" smtClean="0">
                <a:solidFill>
                  <a:srgbClr val="0000FF"/>
                </a:solidFill>
                <a:latin typeface="Arial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1576410" y="2622495"/>
            <a:ext cx="2976680" cy="646331"/>
            <a:chOff x="1614229" y="2622495"/>
            <a:chExt cx="2976680" cy="646331"/>
          </a:xfrm>
        </p:grpSpPr>
        <p:cxnSp>
          <p:nvCxnSpPr>
            <p:cNvPr id="12" name="Straight Connector 11"/>
            <p:cNvCxnSpPr/>
            <p:nvPr/>
          </p:nvCxnSpPr>
          <p:spPr bwMode="auto">
            <a:xfrm>
              <a:off x="1691039" y="3121760"/>
              <a:ext cx="551814" cy="0"/>
            </a:xfrm>
            <a:prstGeom prst="line">
              <a:avLst/>
            </a:prstGeom>
            <a:solidFill>
              <a:schemeClr val="accent1"/>
            </a:solidFill>
            <a:ln w="76200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sp>
          <p:nvSpPr>
            <p:cNvPr id="13" name="TextBox 12"/>
            <p:cNvSpPr txBox="1"/>
            <p:nvPr/>
          </p:nvSpPr>
          <p:spPr>
            <a:xfrm>
              <a:off x="1614229" y="2744801"/>
              <a:ext cx="731290" cy="338554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algn="l"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US" sz="1600" kern="0" dirty="0">
                  <a:solidFill>
                    <a:srgbClr val="0000FF"/>
                  </a:solidFill>
                  <a:latin typeface="Arial"/>
                </a:rPr>
                <a:t>5</a:t>
              </a:r>
              <a:r>
                <a:rPr lang="en-US" sz="1600" kern="0" dirty="0" smtClean="0">
                  <a:solidFill>
                    <a:srgbClr val="0000FF"/>
                  </a:solidFill>
                  <a:latin typeface="Arial"/>
                </a:rPr>
                <a:t> </a:t>
              </a:r>
              <a:r>
                <a:rPr lang="en-US" sz="1600" kern="0" dirty="0" err="1" smtClean="0">
                  <a:solidFill>
                    <a:srgbClr val="0000FF"/>
                  </a:solidFill>
                  <a:latin typeface="Arial"/>
                </a:rPr>
                <a:t>TeV</a:t>
              </a:r>
              <a:endParaRPr lang="en-GB" sz="1600" kern="0" dirty="0" smtClean="0">
                <a:solidFill>
                  <a:srgbClr val="0000FF"/>
                </a:solidFill>
                <a:latin typeface="Arial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305519" y="2622495"/>
              <a:ext cx="2285390" cy="646331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US" kern="0" dirty="0" smtClean="0">
                  <a:solidFill>
                    <a:srgbClr val="0000FF"/>
                  </a:solidFill>
                  <a:latin typeface="Arial"/>
                </a:rPr>
                <a:t>Magnet de-training after installation</a:t>
              </a:r>
              <a:endParaRPr lang="en-GB" kern="0" dirty="0" smtClean="0">
                <a:solidFill>
                  <a:srgbClr val="0000FF"/>
                </a:solidFill>
                <a:latin typeface="Arial"/>
              </a:endParaRPr>
            </a:p>
          </p:txBody>
        </p:sp>
      </p:grpSp>
      <p:sp>
        <p:nvSpPr>
          <p:cNvPr id="15" name="Down Arrow 14"/>
          <p:cNvSpPr/>
          <p:nvPr/>
        </p:nvSpPr>
        <p:spPr bwMode="auto">
          <a:xfrm rot="16200000">
            <a:off x="4597846" y="2258827"/>
            <a:ext cx="253529" cy="7704922"/>
          </a:xfrm>
          <a:prstGeom prst="downArrow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GB" smtClean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90607" y="6216104"/>
            <a:ext cx="639919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1600" i="1" kern="0" dirty="0" smtClean="0">
                <a:solidFill>
                  <a:srgbClr val="000066"/>
                </a:solidFill>
                <a:latin typeface="Arial"/>
              </a:rPr>
              <a:t>2007</a:t>
            </a:r>
            <a:endParaRPr lang="en-GB" sz="1600" i="1" kern="0" dirty="0" smtClean="0">
              <a:solidFill>
                <a:srgbClr val="000066"/>
              </a:solidFill>
              <a:latin typeface="Arial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658707" y="6216104"/>
            <a:ext cx="639919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1600" i="1" kern="0" dirty="0" smtClean="0">
                <a:solidFill>
                  <a:srgbClr val="000066"/>
                </a:solidFill>
                <a:latin typeface="Arial"/>
              </a:rPr>
              <a:t>2008</a:t>
            </a:r>
            <a:endParaRPr lang="en-GB" sz="1600" i="1" kern="0" dirty="0" smtClean="0">
              <a:solidFill>
                <a:srgbClr val="000066"/>
              </a:solidFill>
              <a:latin typeface="Arial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465212" y="6216104"/>
            <a:ext cx="639919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1600" i="1" kern="0" dirty="0" smtClean="0">
                <a:solidFill>
                  <a:srgbClr val="000066"/>
                </a:solidFill>
                <a:latin typeface="Arial"/>
              </a:rPr>
              <a:t>2009</a:t>
            </a:r>
            <a:endParaRPr lang="en-GB" sz="1600" i="1" kern="0" dirty="0" smtClean="0">
              <a:solidFill>
                <a:srgbClr val="000066"/>
              </a:solidFill>
              <a:latin typeface="Arial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310122" y="6216104"/>
            <a:ext cx="639919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1600" i="1" kern="0" dirty="0" smtClean="0">
                <a:solidFill>
                  <a:srgbClr val="000066"/>
                </a:solidFill>
                <a:latin typeface="Arial"/>
              </a:rPr>
              <a:t>2010</a:t>
            </a:r>
            <a:endParaRPr lang="en-GB" sz="1600" i="1" kern="0" dirty="0" smtClean="0">
              <a:solidFill>
                <a:srgbClr val="000066"/>
              </a:solidFill>
              <a:latin typeface="Arial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231842" y="6216104"/>
            <a:ext cx="639919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1600" i="1" kern="0" dirty="0" smtClean="0">
                <a:solidFill>
                  <a:srgbClr val="000066"/>
                </a:solidFill>
                <a:latin typeface="Arial"/>
              </a:rPr>
              <a:t>2011</a:t>
            </a:r>
            <a:endParaRPr lang="en-GB" sz="1600" i="1" kern="0" dirty="0" smtClean="0">
              <a:solidFill>
                <a:srgbClr val="000066"/>
              </a:solidFill>
              <a:latin typeface="Arial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153562" y="6216104"/>
            <a:ext cx="639919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1600" i="1" kern="0" dirty="0" smtClean="0">
                <a:solidFill>
                  <a:srgbClr val="000066"/>
                </a:solidFill>
                <a:latin typeface="Arial"/>
              </a:rPr>
              <a:t>2012</a:t>
            </a:r>
            <a:endParaRPr lang="en-GB" sz="1600" i="1" kern="0" dirty="0" smtClean="0">
              <a:solidFill>
                <a:srgbClr val="000066"/>
              </a:solidFill>
              <a:latin typeface="Arial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036877" y="6216104"/>
            <a:ext cx="639919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1600" i="1" kern="0" dirty="0" smtClean="0">
                <a:solidFill>
                  <a:srgbClr val="000066"/>
                </a:solidFill>
                <a:latin typeface="Arial"/>
              </a:rPr>
              <a:t>2013</a:t>
            </a:r>
            <a:endParaRPr lang="en-GB" sz="1600" i="1" kern="0" dirty="0" smtClean="0">
              <a:solidFill>
                <a:srgbClr val="000066"/>
              </a:solidFill>
              <a:latin typeface="Arial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843382" y="6216104"/>
            <a:ext cx="639919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1600" i="1" kern="0" dirty="0" smtClean="0">
                <a:solidFill>
                  <a:srgbClr val="000066"/>
                </a:solidFill>
                <a:latin typeface="Arial"/>
              </a:rPr>
              <a:t>2014</a:t>
            </a:r>
            <a:endParaRPr lang="en-GB" sz="1600" i="1" kern="0" dirty="0" smtClean="0">
              <a:solidFill>
                <a:srgbClr val="000066"/>
              </a:solidFill>
              <a:latin typeface="Arial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624448" y="6216104"/>
            <a:ext cx="639919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1600" i="1" kern="0" dirty="0" smtClean="0">
                <a:solidFill>
                  <a:srgbClr val="000066"/>
                </a:solidFill>
                <a:latin typeface="Arial"/>
              </a:rPr>
              <a:t>2015</a:t>
            </a:r>
            <a:endParaRPr lang="en-GB" sz="1600" i="1" kern="0" dirty="0" smtClean="0">
              <a:solidFill>
                <a:srgbClr val="000066"/>
              </a:solidFill>
              <a:latin typeface="Arial"/>
            </a:endParaRPr>
          </a:p>
        </p:txBody>
      </p:sp>
      <p:sp>
        <p:nvSpPr>
          <p:cNvPr id="25" name="Down Arrow 24"/>
          <p:cNvSpPr/>
          <p:nvPr/>
        </p:nvSpPr>
        <p:spPr bwMode="auto">
          <a:xfrm>
            <a:off x="1192360" y="2377347"/>
            <a:ext cx="252918" cy="706008"/>
          </a:xfrm>
          <a:prstGeom prst="downArrow">
            <a:avLst/>
          </a:prstGeom>
          <a:solidFill>
            <a:srgbClr val="FF0000"/>
          </a:solidFill>
          <a:ln w="9525" cap="flat" cmpd="sng" algn="ctr">
            <a:solidFill>
              <a:srgbClr val="CC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GB" smtClean="0">
              <a:solidFill>
                <a:srgbClr val="0000FF"/>
              </a:solidFill>
              <a:latin typeface="Comic Sans MS" pitchFamily="66" charset="0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802682" y="3582620"/>
            <a:ext cx="2271523" cy="923330"/>
            <a:chOff x="1089207" y="3582620"/>
            <a:chExt cx="2271523" cy="923330"/>
          </a:xfrm>
        </p:grpSpPr>
        <p:cxnSp>
          <p:nvCxnSpPr>
            <p:cNvPr id="27" name="Straight Connector 26"/>
            <p:cNvCxnSpPr/>
            <p:nvPr/>
          </p:nvCxnSpPr>
          <p:spPr bwMode="auto">
            <a:xfrm>
              <a:off x="2491559" y="4038145"/>
              <a:ext cx="811857" cy="5336"/>
            </a:xfrm>
            <a:prstGeom prst="line">
              <a:avLst/>
            </a:prstGeom>
            <a:solidFill>
              <a:schemeClr val="accent1"/>
            </a:solidFill>
            <a:ln w="76200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sp>
          <p:nvSpPr>
            <p:cNvPr id="28" name="TextBox 27"/>
            <p:cNvSpPr txBox="1"/>
            <p:nvPr/>
          </p:nvSpPr>
          <p:spPr>
            <a:xfrm>
              <a:off x="2457919" y="3666521"/>
              <a:ext cx="902811" cy="338554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algn="l"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US" sz="1600" b="1" kern="0" dirty="0" smtClean="0">
                  <a:solidFill>
                    <a:srgbClr val="0000FF"/>
                  </a:solidFill>
                  <a:latin typeface="Arial"/>
                </a:rPr>
                <a:t>3.5 </a:t>
              </a:r>
              <a:r>
                <a:rPr lang="en-US" sz="1600" b="1" kern="0" dirty="0" err="1" smtClean="0">
                  <a:solidFill>
                    <a:srgbClr val="0000FF"/>
                  </a:solidFill>
                  <a:latin typeface="Arial"/>
                </a:rPr>
                <a:t>TeV</a:t>
              </a:r>
              <a:endParaRPr lang="en-GB" sz="1600" b="1" kern="0" dirty="0" smtClean="0">
                <a:solidFill>
                  <a:srgbClr val="0000FF"/>
                </a:solidFill>
                <a:latin typeface="Arial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089207" y="3582620"/>
              <a:ext cx="1388208" cy="923330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FF"/>
                </a:buClr>
                <a:buSzPct val="80000"/>
              </a:pPr>
              <a:r>
                <a:rPr lang="en-US" kern="0" dirty="0" smtClean="0">
                  <a:solidFill>
                    <a:srgbClr val="0000FF"/>
                  </a:solidFill>
                  <a:latin typeface="Arial"/>
                </a:rPr>
                <a:t>Joint problems,</a:t>
              </a:r>
            </a:p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FF"/>
                </a:buClr>
                <a:buSzPct val="80000"/>
              </a:pPr>
              <a:r>
                <a:rPr lang="en-US" kern="0" dirty="0" smtClean="0">
                  <a:solidFill>
                    <a:srgbClr val="0000FF"/>
                  </a:solidFill>
                  <a:latin typeface="Arial"/>
                </a:rPr>
                <a:t>incident</a:t>
              </a:r>
              <a:endParaRPr lang="en-GB" kern="0" dirty="0" smtClean="0">
                <a:solidFill>
                  <a:srgbClr val="0000FF"/>
                </a:solidFill>
                <a:latin typeface="Arial"/>
              </a:endParaRPr>
            </a:p>
          </p:txBody>
        </p:sp>
      </p:grpSp>
      <p:sp>
        <p:nvSpPr>
          <p:cNvPr id="30" name="Down Arrow 29"/>
          <p:cNvSpPr/>
          <p:nvPr/>
        </p:nvSpPr>
        <p:spPr bwMode="auto">
          <a:xfrm>
            <a:off x="1922055" y="3260662"/>
            <a:ext cx="252918" cy="706008"/>
          </a:xfrm>
          <a:prstGeom prst="downArrow">
            <a:avLst/>
          </a:prstGeom>
          <a:solidFill>
            <a:srgbClr val="FF0000"/>
          </a:solidFill>
          <a:ln w="9525" cap="flat" cmpd="sng" algn="ctr">
            <a:solidFill>
              <a:srgbClr val="CC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GB" smtClean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31" name="Down Arrow 30"/>
          <p:cNvSpPr/>
          <p:nvPr/>
        </p:nvSpPr>
        <p:spPr bwMode="auto">
          <a:xfrm>
            <a:off x="2437237" y="4182381"/>
            <a:ext cx="252918" cy="1051653"/>
          </a:xfrm>
          <a:prstGeom prst="downArrow">
            <a:avLst/>
          </a:prstGeom>
          <a:solidFill>
            <a:srgbClr val="FF0000"/>
          </a:solidFill>
          <a:ln w="9525" cap="flat" cmpd="sng" algn="ctr">
            <a:solidFill>
              <a:srgbClr val="CC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GB" smtClean="0">
              <a:solidFill>
                <a:srgbClr val="0000FF"/>
              </a:solidFill>
              <a:latin typeface="Comic Sans MS" pitchFamily="66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846715" y="4626109"/>
            <a:ext cx="2953344" cy="646331"/>
            <a:chOff x="-190220" y="4856539"/>
            <a:chExt cx="2953344" cy="646331"/>
          </a:xfrm>
        </p:grpSpPr>
        <p:cxnSp>
          <p:nvCxnSpPr>
            <p:cNvPr id="33" name="Straight Connector 32"/>
            <p:cNvCxnSpPr/>
            <p:nvPr/>
          </p:nvCxnSpPr>
          <p:spPr bwMode="auto">
            <a:xfrm>
              <a:off x="1979956" y="5464465"/>
              <a:ext cx="235157" cy="0"/>
            </a:xfrm>
            <a:prstGeom prst="line">
              <a:avLst/>
            </a:prstGeom>
            <a:solidFill>
              <a:schemeClr val="accent1"/>
            </a:solidFill>
            <a:ln w="76200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sp>
          <p:nvSpPr>
            <p:cNvPr id="34" name="TextBox 33"/>
            <p:cNvSpPr txBox="1"/>
            <p:nvPr/>
          </p:nvSpPr>
          <p:spPr>
            <a:xfrm>
              <a:off x="1746499" y="5042010"/>
              <a:ext cx="1016625" cy="338554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algn="l"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US" sz="1600" b="1" kern="0" dirty="0" smtClean="0">
                  <a:solidFill>
                    <a:srgbClr val="0000FF"/>
                  </a:solidFill>
                  <a:latin typeface="Arial"/>
                </a:rPr>
                <a:t>1.18 </a:t>
              </a:r>
              <a:r>
                <a:rPr lang="en-US" sz="1600" b="1" kern="0" dirty="0" err="1" smtClean="0">
                  <a:solidFill>
                    <a:srgbClr val="0000FF"/>
                  </a:solidFill>
                  <a:latin typeface="Arial"/>
                </a:rPr>
                <a:t>TeV</a:t>
              </a:r>
              <a:endParaRPr lang="en-GB" sz="1600" b="1" kern="0" dirty="0" smtClean="0">
                <a:solidFill>
                  <a:srgbClr val="0000FF"/>
                </a:solidFill>
                <a:latin typeface="Arial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-190220" y="4856539"/>
              <a:ext cx="1615451" cy="646331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US" kern="0" dirty="0" smtClean="0">
                  <a:solidFill>
                    <a:srgbClr val="0000FF"/>
                  </a:solidFill>
                  <a:latin typeface="Arial"/>
                </a:rPr>
                <a:t>Consolidation delays</a:t>
              </a:r>
              <a:endParaRPr lang="en-GB" kern="0" dirty="0" smtClean="0">
                <a:solidFill>
                  <a:srgbClr val="0000FF"/>
                </a:solidFill>
                <a:latin typeface="Arial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3310122" y="3666521"/>
            <a:ext cx="2962470" cy="2058678"/>
            <a:chOff x="1914822" y="3661186"/>
            <a:chExt cx="2962470" cy="2058678"/>
          </a:xfrm>
        </p:grpSpPr>
        <p:cxnSp>
          <p:nvCxnSpPr>
            <p:cNvPr id="37" name="Straight Connector 36"/>
            <p:cNvCxnSpPr/>
            <p:nvPr/>
          </p:nvCxnSpPr>
          <p:spPr bwMode="auto">
            <a:xfrm>
              <a:off x="1914822" y="4038145"/>
              <a:ext cx="1671367" cy="1"/>
            </a:xfrm>
            <a:prstGeom prst="line">
              <a:avLst/>
            </a:prstGeom>
            <a:solidFill>
              <a:schemeClr val="accent1"/>
            </a:solidFill>
            <a:ln w="76200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sp>
          <p:nvSpPr>
            <p:cNvPr id="38" name="TextBox 37"/>
            <p:cNvSpPr txBox="1"/>
            <p:nvPr/>
          </p:nvSpPr>
          <p:spPr>
            <a:xfrm>
              <a:off x="2389104" y="3661186"/>
              <a:ext cx="902811" cy="338554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algn="l"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US" sz="1600" b="1" kern="0" dirty="0" smtClean="0">
                  <a:solidFill>
                    <a:srgbClr val="0000FF"/>
                  </a:solidFill>
                  <a:latin typeface="Arial"/>
                </a:rPr>
                <a:t>3.5 </a:t>
              </a:r>
              <a:r>
                <a:rPr lang="en-US" sz="1600" b="1" kern="0" dirty="0" err="1" smtClean="0">
                  <a:solidFill>
                    <a:srgbClr val="0000FF"/>
                  </a:solidFill>
                  <a:latin typeface="Arial"/>
                </a:rPr>
                <a:t>TeV</a:t>
              </a:r>
              <a:endParaRPr lang="en-GB" sz="1600" b="1" kern="0" dirty="0" smtClean="0">
                <a:solidFill>
                  <a:srgbClr val="0000FF"/>
                </a:solidFill>
                <a:latin typeface="Arial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2583785" y="4796534"/>
              <a:ext cx="2293507" cy="923330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US" kern="0" dirty="0" smtClean="0">
                  <a:solidFill>
                    <a:srgbClr val="0000FF"/>
                  </a:solidFill>
                  <a:latin typeface="Arial"/>
                </a:rPr>
                <a:t>Operation after installation of new protection system</a:t>
              </a:r>
              <a:endParaRPr lang="en-GB" kern="0" dirty="0" smtClean="0">
                <a:solidFill>
                  <a:srgbClr val="0000FF"/>
                </a:solidFill>
                <a:latin typeface="Arial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5099103" y="3128851"/>
            <a:ext cx="972287" cy="376959"/>
            <a:chOff x="2236418" y="3661186"/>
            <a:chExt cx="972287" cy="376959"/>
          </a:xfrm>
        </p:grpSpPr>
        <p:cxnSp>
          <p:nvCxnSpPr>
            <p:cNvPr id="41" name="Straight Connector 40"/>
            <p:cNvCxnSpPr/>
            <p:nvPr/>
          </p:nvCxnSpPr>
          <p:spPr bwMode="auto">
            <a:xfrm>
              <a:off x="2236418" y="4038145"/>
              <a:ext cx="972287" cy="0"/>
            </a:xfrm>
            <a:prstGeom prst="line">
              <a:avLst/>
            </a:prstGeom>
            <a:solidFill>
              <a:schemeClr val="accent1"/>
            </a:solidFill>
            <a:ln w="76200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sp>
          <p:nvSpPr>
            <p:cNvPr id="42" name="TextBox 41"/>
            <p:cNvSpPr txBox="1"/>
            <p:nvPr/>
          </p:nvSpPr>
          <p:spPr>
            <a:xfrm>
              <a:off x="2372640" y="3661186"/>
              <a:ext cx="731290" cy="338554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algn="l"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US" sz="1600" b="1" kern="0" dirty="0">
                  <a:solidFill>
                    <a:srgbClr val="0000FF"/>
                  </a:solidFill>
                  <a:latin typeface="Arial"/>
                </a:rPr>
                <a:t>4</a:t>
              </a:r>
              <a:r>
                <a:rPr lang="en-US" sz="1600" b="1" kern="0" dirty="0" smtClean="0">
                  <a:solidFill>
                    <a:srgbClr val="0000FF"/>
                  </a:solidFill>
                  <a:latin typeface="Arial"/>
                </a:rPr>
                <a:t> </a:t>
              </a:r>
              <a:r>
                <a:rPr lang="en-US" sz="1600" b="1" kern="0" dirty="0" err="1" smtClean="0">
                  <a:solidFill>
                    <a:srgbClr val="0000FF"/>
                  </a:solidFill>
                  <a:latin typeface="Arial"/>
                </a:rPr>
                <a:t>TeV</a:t>
              </a:r>
              <a:endParaRPr lang="en-GB" sz="1600" b="1" kern="0" dirty="0" smtClean="0">
                <a:solidFill>
                  <a:srgbClr val="0000FF"/>
                </a:solidFill>
                <a:latin typeface="Arial"/>
              </a:endParaRPr>
            </a:p>
          </p:txBody>
        </p:sp>
      </p:grpSp>
      <p:sp>
        <p:nvSpPr>
          <p:cNvPr id="44" name="Down Arrow 43"/>
          <p:cNvSpPr/>
          <p:nvPr/>
        </p:nvSpPr>
        <p:spPr bwMode="auto">
          <a:xfrm flipV="1">
            <a:off x="4138439" y="4122830"/>
            <a:ext cx="235229" cy="649063"/>
          </a:xfrm>
          <a:prstGeom prst="downArrow">
            <a:avLst/>
          </a:prstGeom>
          <a:solidFill>
            <a:srgbClr val="00B050"/>
          </a:solidFill>
          <a:ln w="9525" cap="flat" cmpd="sng" algn="ctr">
            <a:solidFill>
              <a:srgbClr val="008E4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GB" i="1" smtClean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45" name="Down Arrow 44"/>
          <p:cNvSpPr/>
          <p:nvPr/>
        </p:nvSpPr>
        <p:spPr bwMode="auto">
          <a:xfrm flipV="1">
            <a:off x="5416324" y="3602563"/>
            <a:ext cx="235229" cy="324532"/>
          </a:xfrm>
          <a:prstGeom prst="downArrow">
            <a:avLst/>
          </a:prstGeom>
          <a:solidFill>
            <a:srgbClr val="00B050"/>
          </a:solidFill>
          <a:ln w="9525" cap="flat" cmpd="sng" algn="ctr">
            <a:solidFill>
              <a:srgbClr val="008E4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GB" i="1" smtClean="0">
              <a:solidFill>
                <a:srgbClr val="0000FF"/>
              </a:solidFill>
              <a:latin typeface="Comic Sans MS" pitchFamily="66" charset="0"/>
            </a:endParaRPr>
          </a:p>
        </p:txBody>
      </p:sp>
      <p:cxnSp>
        <p:nvCxnSpPr>
          <p:cNvPr id="4" name="Straight Connector 3"/>
          <p:cNvCxnSpPr/>
          <p:nvPr/>
        </p:nvCxnSpPr>
        <p:spPr bwMode="auto">
          <a:xfrm>
            <a:off x="10506635" y="4626109"/>
            <a:ext cx="914400" cy="9144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58" name="Group 57"/>
          <p:cNvGrpSpPr/>
          <p:nvPr/>
        </p:nvGrpSpPr>
        <p:grpSpPr>
          <a:xfrm>
            <a:off x="7723588" y="2049965"/>
            <a:ext cx="1039033" cy="376959"/>
            <a:chOff x="2236418" y="3661186"/>
            <a:chExt cx="1039033" cy="376959"/>
          </a:xfrm>
        </p:grpSpPr>
        <p:cxnSp>
          <p:nvCxnSpPr>
            <p:cNvPr id="59" name="Straight Connector 58"/>
            <p:cNvCxnSpPr/>
            <p:nvPr/>
          </p:nvCxnSpPr>
          <p:spPr bwMode="auto">
            <a:xfrm>
              <a:off x="2236418" y="4038145"/>
              <a:ext cx="972287" cy="0"/>
            </a:xfrm>
            <a:prstGeom prst="line">
              <a:avLst/>
            </a:prstGeom>
            <a:solidFill>
              <a:schemeClr val="accent1"/>
            </a:solidFill>
            <a:ln w="76200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sp>
          <p:nvSpPr>
            <p:cNvPr id="62" name="TextBox 61"/>
            <p:cNvSpPr txBox="1"/>
            <p:nvPr/>
          </p:nvSpPr>
          <p:spPr>
            <a:xfrm>
              <a:off x="2372640" y="3661186"/>
              <a:ext cx="902811" cy="338554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algn="l"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US" sz="1600" b="1" kern="0" dirty="0" smtClean="0">
                  <a:solidFill>
                    <a:srgbClr val="0000FF"/>
                  </a:solidFill>
                  <a:latin typeface="Arial"/>
                </a:rPr>
                <a:t>6.5 TeV</a:t>
              </a:r>
              <a:endParaRPr lang="en-GB" sz="1600" b="1" kern="0" dirty="0" smtClean="0">
                <a:solidFill>
                  <a:srgbClr val="0000FF"/>
                </a:solidFill>
                <a:latin typeface="Arial"/>
              </a:endParaRPr>
            </a:p>
          </p:txBody>
        </p:sp>
      </p:grpSp>
      <p:sp>
        <p:nvSpPr>
          <p:cNvPr id="63" name="Down Arrow 62"/>
          <p:cNvSpPr/>
          <p:nvPr/>
        </p:nvSpPr>
        <p:spPr bwMode="auto">
          <a:xfrm flipV="1">
            <a:off x="8040809" y="2523677"/>
            <a:ext cx="235229" cy="324532"/>
          </a:xfrm>
          <a:prstGeom prst="downArrow">
            <a:avLst/>
          </a:prstGeom>
          <a:solidFill>
            <a:srgbClr val="00B050"/>
          </a:solidFill>
          <a:ln w="9525" cap="flat" cmpd="sng" algn="ctr">
            <a:solidFill>
              <a:srgbClr val="008E4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lang="en-GB" i="1" smtClean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5966616" y="1726076"/>
            <a:ext cx="1640006" cy="64633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kern="0" dirty="0" smtClean="0">
                <a:solidFill>
                  <a:srgbClr val="0000FF"/>
                </a:solidFill>
                <a:latin typeface="Arial"/>
              </a:rPr>
              <a:t>Interconnect improvements</a:t>
            </a:r>
            <a:endParaRPr lang="en-GB" kern="0" dirty="0" smtClean="0">
              <a:solidFill>
                <a:srgbClr val="0000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7782929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44" grpId="0" animBg="1"/>
      <p:bldP spid="45" grpId="0" animBg="1"/>
      <p:bldP spid="63" grpId="0" animBg="1"/>
      <p:bldP spid="72" grpId="0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7474" name="Rectangle 2"/>
          <p:cNvSpPr>
            <a:spLocks noGrp="1" noChangeArrowheads="1"/>
          </p:cNvSpPr>
          <p:nvPr>
            <p:ph type="title"/>
          </p:nvPr>
        </p:nvSpPr>
        <p:spPr>
          <a:xfrm>
            <a:off x="387352" y="932208"/>
            <a:ext cx="8424863" cy="2273980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GB" sz="4800" dirty="0">
                <a:solidFill>
                  <a:srgbClr val="000066"/>
                </a:solidFill>
              </a:rPr>
              <a:t>Understanding LHC operation</a:t>
            </a:r>
            <a:endParaRPr lang="en-GB" dirty="0">
              <a:solidFill>
                <a:srgbClr val="000066"/>
              </a:solidFill>
            </a:endParaRPr>
          </a:p>
        </p:txBody>
      </p:sp>
      <p:pic>
        <p:nvPicPr>
          <p:cNvPr id="1405954" name="Picture 2" descr="http://cdn.racerxonline.com/875_too_many_question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620" y="3616534"/>
            <a:ext cx="2419350" cy="2247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140867" y="2659097"/>
            <a:ext cx="2138727" cy="3785652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pPr marL="285750" indent="-285750" algn="l">
              <a:buFont typeface="Arial" pitchFamily="34" charset="0"/>
              <a:buChar char="•"/>
            </a:pPr>
            <a:r>
              <a:rPr lang="en-GB" sz="2000" dirty="0" smtClean="0">
                <a:solidFill>
                  <a:srgbClr val="000066"/>
                </a:solidFill>
                <a:latin typeface="Arial"/>
              </a:rPr>
              <a:t>Filling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GB" sz="2000" dirty="0" smtClean="0">
                <a:solidFill>
                  <a:srgbClr val="000066"/>
                </a:solidFill>
                <a:latin typeface="Arial"/>
              </a:rPr>
              <a:t>Ramp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GB" sz="2000" dirty="0" smtClean="0">
                <a:solidFill>
                  <a:srgbClr val="000066"/>
                </a:solidFill>
                <a:latin typeface="Arial"/>
              </a:rPr>
              <a:t>Squeeze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GB" sz="2000" dirty="0" smtClean="0">
                <a:solidFill>
                  <a:srgbClr val="000066"/>
                </a:solidFill>
                <a:latin typeface="Arial"/>
              </a:rPr>
              <a:t>Adjust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GB" sz="2000" dirty="0" smtClean="0">
                <a:solidFill>
                  <a:srgbClr val="000066"/>
                </a:solidFill>
                <a:latin typeface="Arial"/>
              </a:rPr>
              <a:t>Stable beams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GB" sz="2000" dirty="0" smtClean="0">
                <a:solidFill>
                  <a:srgbClr val="000066"/>
                </a:solidFill>
                <a:latin typeface="Arial"/>
              </a:rPr>
              <a:t>Pilot beam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GB" sz="2000" dirty="0" smtClean="0">
                <a:solidFill>
                  <a:srgbClr val="000066"/>
                </a:solidFill>
                <a:latin typeface="Arial"/>
              </a:rPr>
              <a:t>Batches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de-CH" sz="2000" dirty="0" smtClean="0">
                <a:solidFill>
                  <a:srgbClr val="000066"/>
                </a:solidFill>
                <a:latin typeface="Arial"/>
              </a:rPr>
              <a:t>Closed orbit 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de-CH" sz="2000" dirty="0" smtClean="0">
                <a:solidFill>
                  <a:srgbClr val="000066"/>
                </a:solidFill>
                <a:latin typeface="Arial"/>
              </a:rPr>
              <a:t>Beta function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de-CH" sz="2000" dirty="0" smtClean="0">
                <a:solidFill>
                  <a:srgbClr val="000066"/>
                </a:solidFill>
                <a:latin typeface="Arial"/>
              </a:rPr>
              <a:t>Betatron </a:t>
            </a:r>
            <a:r>
              <a:rPr lang="de-CH" sz="2000" dirty="0">
                <a:solidFill>
                  <a:srgbClr val="000066"/>
                </a:solidFill>
                <a:latin typeface="Arial"/>
              </a:rPr>
              <a:t>tunes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de-CH" sz="2000" dirty="0" smtClean="0">
                <a:solidFill>
                  <a:srgbClr val="000066"/>
                </a:solidFill>
                <a:latin typeface="Arial"/>
              </a:rPr>
              <a:t>Emittance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de-CH" sz="2000" dirty="0" smtClean="0">
                <a:solidFill>
                  <a:srgbClr val="000066"/>
                </a:solidFill>
                <a:latin typeface="Arial"/>
              </a:rPr>
              <a:t>Impedance</a:t>
            </a:r>
            <a:endParaRPr lang="de-CH" sz="2000" dirty="0">
              <a:solidFill>
                <a:srgbClr val="000066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5919478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387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371601"/>
            <a:ext cx="8864600" cy="4736123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GB" dirty="0">
                <a:solidFill>
                  <a:schemeClr val="accent4">
                    <a:lumMod val="10000"/>
                  </a:schemeClr>
                </a:solidFill>
              </a:rPr>
              <a:t>Particle physics requires an accelerator colliding beams with a centre-of-mass energy </a:t>
            </a:r>
            <a:r>
              <a:rPr lang="en-GB" dirty="0" smtClean="0">
                <a:solidFill>
                  <a:schemeClr val="accent4">
                    <a:lumMod val="10000"/>
                  </a:schemeClr>
                </a:solidFill>
              </a:rPr>
              <a:t>as high as possible</a:t>
            </a:r>
          </a:p>
          <a:p>
            <a:pPr>
              <a:lnSpc>
                <a:spcPct val="120000"/>
              </a:lnSpc>
            </a:pPr>
            <a:r>
              <a:rPr lang="en-GB" dirty="0" smtClean="0">
                <a:solidFill>
                  <a:schemeClr val="accent4">
                    <a:lumMod val="10000"/>
                  </a:schemeClr>
                </a:solidFill>
              </a:rPr>
              <a:t>The event rate is determined by cross-section and luminosity</a:t>
            </a:r>
            <a:endParaRPr lang="en-GB" dirty="0">
              <a:solidFill>
                <a:schemeClr val="accent4">
                  <a:lumMod val="10000"/>
                </a:schemeClr>
              </a:solidFill>
            </a:endParaRPr>
          </a:p>
          <a:p>
            <a:pPr>
              <a:lnSpc>
                <a:spcPct val="120000"/>
              </a:lnSpc>
            </a:pPr>
            <a:endParaRPr lang="en-GB" dirty="0" smtClean="0"/>
          </a:p>
          <a:p>
            <a:pPr>
              <a:lnSpc>
                <a:spcPct val="120000"/>
              </a:lnSpc>
            </a:pPr>
            <a:endParaRPr lang="en-GB" dirty="0" smtClean="0"/>
          </a:p>
          <a:p>
            <a:pPr>
              <a:lnSpc>
                <a:spcPct val="120000"/>
              </a:lnSpc>
            </a:pPr>
            <a:endParaRPr lang="en-GB" dirty="0"/>
          </a:p>
          <a:p>
            <a:pPr>
              <a:lnSpc>
                <a:spcPct val="120000"/>
              </a:lnSpc>
            </a:pPr>
            <a:r>
              <a:rPr lang="en-GB" dirty="0" smtClean="0">
                <a:solidFill>
                  <a:schemeClr val="accent4">
                    <a:lumMod val="10000"/>
                  </a:schemeClr>
                </a:solidFill>
              </a:rPr>
              <a:t>In </a:t>
            </a:r>
            <a:r>
              <a:rPr lang="en-GB" dirty="0">
                <a:solidFill>
                  <a:schemeClr val="accent4">
                    <a:lumMod val="10000"/>
                  </a:schemeClr>
                </a:solidFill>
              </a:rPr>
              <a:t>order to observe </a:t>
            </a:r>
            <a:r>
              <a:rPr lang="en-GB" dirty="0" smtClean="0">
                <a:solidFill>
                  <a:schemeClr val="accent4">
                    <a:lumMod val="10000"/>
                  </a:schemeClr>
                </a:solidFill>
              </a:rPr>
              <a:t>events with low cross-section, </a:t>
            </a:r>
            <a:r>
              <a:rPr lang="en-GB" dirty="0">
                <a:solidFill>
                  <a:schemeClr val="accent4">
                    <a:lumMod val="10000"/>
                  </a:schemeClr>
                </a:solidFill>
              </a:rPr>
              <a:t>the luminosity should </a:t>
            </a:r>
            <a:r>
              <a:rPr lang="en-GB" dirty="0" smtClean="0">
                <a:solidFill>
                  <a:schemeClr val="accent4">
                    <a:lumMod val="10000"/>
                  </a:schemeClr>
                </a:solidFill>
              </a:rPr>
              <a:t>exceed </a:t>
            </a:r>
            <a:r>
              <a:rPr lang="en-GB" dirty="0" smtClean="0">
                <a:solidFill>
                  <a:schemeClr val="hlink"/>
                </a:solidFill>
              </a:rPr>
              <a:t>10</a:t>
            </a:r>
            <a:r>
              <a:rPr lang="en-GB" baseline="30000" dirty="0" smtClean="0">
                <a:solidFill>
                  <a:schemeClr val="hlink"/>
                </a:solidFill>
              </a:rPr>
              <a:t>34</a:t>
            </a:r>
            <a:r>
              <a:rPr lang="en-GB" dirty="0" smtClean="0">
                <a:solidFill>
                  <a:schemeClr val="hlink"/>
                </a:solidFill>
              </a:rPr>
              <a:t> </a:t>
            </a:r>
            <a:r>
              <a:rPr lang="en-GB" dirty="0">
                <a:solidFill>
                  <a:schemeClr val="hlink"/>
                </a:solidFill>
              </a:rPr>
              <a:t>[cm</a:t>
            </a:r>
            <a:r>
              <a:rPr lang="en-GB" baseline="30000" dirty="0">
                <a:solidFill>
                  <a:schemeClr val="hlink"/>
                </a:solidFill>
              </a:rPr>
              <a:t>-2</a:t>
            </a:r>
            <a:r>
              <a:rPr lang="en-GB" dirty="0">
                <a:solidFill>
                  <a:schemeClr val="hlink"/>
                </a:solidFill>
              </a:rPr>
              <a:t>s</a:t>
            </a:r>
            <a:r>
              <a:rPr lang="en-GB" baseline="30000" dirty="0">
                <a:solidFill>
                  <a:schemeClr val="hlink"/>
                </a:solidFill>
              </a:rPr>
              <a:t>-1</a:t>
            </a:r>
            <a:r>
              <a:rPr lang="en-GB" dirty="0" smtClean="0">
                <a:solidFill>
                  <a:schemeClr val="hlink"/>
                </a:solidFill>
              </a:rPr>
              <a:t>] </a:t>
            </a:r>
          </a:p>
          <a:p>
            <a:pPr>
              <a:lnSpc>
                <a:spcPct val="120000"/>
              </a:lnSpc>
            </a:pPr>
            <a:r>
              <a:rPr lang="en-GB" dirty="0">
                <a:solidFill>
                  <a:schemeClr val="accent4">
                    <a:lumMod val="10000"/>
                  </a:schemeClr>
                </a:solidFill>
              </a:rPr>
              <a:t>The time available for data-taking with high luminosity is important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FFFFFF"/>
                </a:solidFill>
                <a:latin typeface="Calibri"/>
              </a:rPr>
              <a:t>Energy and (integrated) Luminosity 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1752600" y="3054510"/>
                <a:ext cx="4451796" cy="1060290"/>
              </a:xfrm>
              <a:prstGeom prst="rect">
                <a:avLst/>
              </a:prstGeom>
              <a:solidFill>
                <a:srgbClr val="FFFFCC"/>
              </a:solidFill>
            </p:spPr>
            <p:txBody>
              <a:bodyPr wrap="none">
                <a:spAutoFit/>
              </a:bodyPr>
              <a:lstStyle/>
              <a:p>
                <a:pPr algn="l" eaLnBrk="1" hangingPunct="1">
                  <a:lnSpc>
                    <a:spcPct val="12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de-CH" sz="2800" i="1">
                              <a:solidFill>
                                <a:srgbClr val="DADADA">
                                  <a:lumMod val="10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CH" sz="2800" i="1">
                              <a:solidFill>
                                <a:srgbClr val="DADADA">
                                  <a:lumMod val="10000"/>
                                </a:srgbClr>
                              </a:solidFill>
                              <a:latin typeface="Cambria Math"/>
                            </a:rPr>
                            <m:t>𝑁</m:t>
                          </m:r>
                        </m:num>
                        <m:den>
                          <m:r>
                            <a:rPr lang="de-CH" sz="2800" i="1">
                              <a:solidFill>
                                <a:srgbClr val="DADADA">
                                  <a:lumMod val="10000"/>
                                </a:srgbClr>
                              </a:solidFill>
                              <a:latin typeface="Cambria Math"/>
                            </a:rPr>
                            <m:t>𝛥</m:t>
                          </m:r>
                          <m:r>
                            <a:rPr lang="de-CH" sz="2800" i="1">
                              <a:solidFill>
                                <a:srgbClr val="DADADA">
                                  <a:lumMod val="10000"/>
                                </a:srgbClr>
                              </a:solidFill>
                              <a:latin typeface="Cambria Math"/>
                            </a:rPr>
                            <m:t>𝑡</m:t>
                          </m:r>
                        </m:den>
                      </m:f>
                      <m:r>
                        <a:rPr lang="de-CH" sz="2800" i="1">
                          <a:solidFill>
                            <a:srgbClr val="DADADA">
                              <a:lumMod val="10000"/>
                            </a:srgbClr>
                          </a:solidFill>
                          <a:latin typeface="Cambria Math"/>
                        </a:rPr>
                        <m:t>=</m:t>
                      </m:r>
                      <m:r>
                        <a:rPr lang="de-CH" sz="2800" i="1">
                          <a:solidFill>
                            <a:srgbClr val="DADADA">
                              <a:lumMod val="10000"/>
                            </a:srgbClr>
                          </a:solidFill>
                          <a:latin typeface="Cambria Math"/>
                        </a:rPr>
                        <m:t>𝐿</m:t>
                      </m:r>
                      <m:r>
                        <a:rPr lang="de-CH" sz="2800" i="1">
                          <a:solidFill>
                            <a:srgbClr val="DADADA">
                              <a:lumMod val="10000"/>
                            </a:srgbClr>
                          </a:solidFill>
                          <a:latin typeface="Cambria Math"/>
                        </a:rPr>
                        <m:t>[</m:t>
                      </m:r>
                      <m:r>
                        <a:rPr lang="de-CH" sz="2800" i="1">
                          <a:solidFill>
                            <a:srgbClr val="DADADA">
                              <a:lumMod val="10000"/>
                            </a:srgbClr>
                          </a:solidFill>
                          <a:latin typeface="Cambria Math"/>
                        </a:rPr>
                        <m:t>𝑐</m:t>
                      </m:r>
                      <m:sSup>
                        <m:sSupPr>
                          <m:ctrlPr>
                            <a:rPr lang="de-CH" sz="2800" i="1">
                              <a:solidFill>
                                <a:srgbClr val="DADADA">
                                  <a:lumMod val="10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CH" sz="2800" i="1">
                              <a:solidFill>
                                <a:srgbClr val="DADADA">
                                  <a:lumMod val="10000"/>
                                </a:srgbClr>
                              </a:solidFill>
                              <a:latin typeface="Cambria Math"/>
                            </a:rPr>
                            <m:t>𝑚</m:t>
                          </m:r>
                        </m:e>
                        <m:sup>
                          <m:r>
                            <a:rPr lang="de-CH" sz="2800" i="1">
                              <a:solidFill>
                                <a:srgbClr val="DADADA">
                                  <a:lumMod val="10000"/>
                                </a:srgbClr>
                              </a:solidFill>
                              <a:latin typeface="Cambria Math"/>
                            </a:rPr>
                            <m:t>−2 </m:t>
                          </m:r>
                        </m:sup>
                      </m:sSup>
                      <m:sSup>
                        <m:sSupPr>
                          <m:ctrlPr>
                            <a:rPr lang="de-CH" sz="2800" i="1">
                              <a:solidFill>
                                <a:srgbClr val="DADADA">
                                  <a:lumMod val="10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CH" sz="2800" i="1">
                              <a:solidFill>
                                <a:srgbClr val="DADADA">
                                  <a:lumMod val="10000"/>
                                </a:srgbClr>
                              </a:solidFill>
                              <a:latin typeface="Cambria Math"/>
                            </a:rPr>
                            <m:t>𝑠</m:t>
                          </m:r>
                        </m:e>
                        <m:sup>
                          <m:r>
                            <a:rPr lang="de-CH" sz="2800" i="1">
                              <a:solidFill>
                                <a:srgbClr val="DADADA">
                                  <a:lumMod val="10000"/>
                                </a:srgbClr>
                              </a:solidFill>
                              <a:latin typeface="Cambria Math"/>
                            </a:rPr>
                            <m:t>−1</m:t>
                          </m:r>
                        </m:sup>
                      </m:sSup>
                      <m:r>
                        <a:rPr lang="de-CH" sz="2800" i="1">
                          <a:solidFill>
                            <a:srgbClr val="DADADA">
                              <a:lumMod val="10000"/>
                            </a:srgbClr>
                          </a:solidFill>
                          <a:latin typeface="Cambria Math"/>
                        </a:rPr>
                        <m:t>]⋅</m:t>
                      </m:r>
                      <m:r>
                        <a:rPr lang="de-CH" sz="2800" i="1">
                          <a:solidFill>
                            <a:srgbClr val="DADADA">
                              <a:lumMod val="10000"/>
                            </a:srgbClr>
                          </a:solidFill>
                          <a:latin typeface="Cambria Math"/>
                        </a:rPr>
                        <m:t>𝜎</m:t>
                      </m:r>
                      <m:r>
                        <a:rPr lang="de-CH" sz="2800" i="1">
                          <a:solidFill>
                            <a:srgbClr val="DADADA">
                              <a:lumMod val="10000"/>
                            </a:srgbClr>
                          </a:solidFill>
                          <a:latin typeface="Cambria Math"/>
                        </a:rPr>
                        <m:t>[</m:t>
                      </m:r>
                      <m:r>
                        <a:rPr lang="de-CH" sz="2800" i="1">
                          <a:solidFill>
                            <a:srgbClr val="DADADA">
                              <a:lumMod val="10000"/>
                            </a:srgbClr>
                          </a:solidFill>
                          <a:latin typeface="Cambria Math"/>
                        </a:rPr>
                        <m:t>𝑐</m:t>
                      </m:r>
                      <m:sSup>
                        <m:sSupPr>
                          <m:ctrlPr>
                            <a:rPr lang="de-CH" sz="2800" i="1">
                              <a:solidFill>
                                <a:srgbClr val="DADADA">
                                  <a:lumMod val="10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CH" sz="2800" i="1">
                              <a:solidFill>
                                <a:srgbClr val="DADADA">
                                  <a:lumMod val="10000"/>
                                </a:srgbClr>
                              </a:solidFill>
                              <a:latin typeface="Cambria Math"/>
                            </a:rPr>
                            <m:t>𝑚</m:t>
                          </m:r>
                        </m:e>
                        <m:sup>
                          <m:r>
                            <a:rPr lang="de-CH" sz="2800" i="1">
                              <a:solidFill>
                                <a:srgbClr val="DADADA">
                                  <a:lumMod val="10000"/>
                                </a:srgbClr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de-CH" sz="2800" i="1">
                          <a:solidFill>
                            <a:srgbClr val="DADADA">
                              <a:lumMod val="10000"/>
                            </a:srgbClr>
                          </a:solidFill>
                          <a:latin typeface="Cambria Math"/>
                        </a:rPr>
                        <m:t>]</m:t>
                      </m:r>
                    </m:oMath>
                  </m:oMathPara>
                </a14:m>
                <a:endParaRPr lang="de-CH" sz="2800" i="1" dirty="0">
                  <a:solidFill>
                    <a:srgbClr val="DADADA">
                      <a:lumMod val="10000"/>
                    </a:srgbClr>
                  </a:solidFill>
                  <a:latin typeface="Cambria Math"/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2600" y="3054510"/>
                <a:ext cx="4451796" cy="106029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77984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From</a:t>
            </a:r>
            <a:r>
              <a:rPr lang="de-CH" dirty="0" smtClean="0"/>
              <a:t> </a:t>
            </a:r>
            <a:r>
              <a:rPr lang="de-CH" dirty="0" err="1" smtClean="0"/>
              <a:t>first</a:t>
            </a:r>
            <a:r>
              <a:rPr lang="de-CH" dirty="0" smtClean="0"/>
              <a:t> </a:t>
            </a:r>
            <a:r>
              <a:rPr lang="de-CH" dirty="0" err="1" smtClean="0"/>
              <a:t>year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first</a:t>
            </a:r>
            <a:r>
              <a:rPr lang="de-CH" dirty="0" smtClean="0"/>
              <a:t> fb-1</a:t>
            </a:r>
            <a:endParaRPr lang="de-DE" dirty="0"/>
          </a:p>
        </p:txBody>
      </p:sp>
      <p:pic>
        <p:nvPicPr>
          <p:cNvPr id="1405954" name="Picture 2" descr="\\cern.ch\dfs\Users\r\rudi\Documents\ConferencesWorkshops\HASCO-2012\IMG_0560x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2000"/>
            <a:ext cx="9144000" cy="5870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48886" y="1603934"/>
            <a:ext cx="2080009" cy="646331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CH" dirty="0" smtClean="0">
                <a:solidFill>
                  <a:srgbClr val="FFFF00"/>
                </a:solidFill>
              </a:rPr>
              <a:t>2008</a:t>
            </a:r>
          </a:p>
          <a:p>
            <a:r>
              <a:rPr lang="de-CH" dirty="0" smtClean="0">
                <a:solidFill>
                  <a:srgbClr val="FFFF00"/>
                </a:solidFill>
              </a:rPr>
              <a:t>First beam in LHC </a:t>
            </a:r>
            <a:endParaRPr lang="de-DE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84810" y="1603934"/>
            <a:ext cx="2080009" cy="646331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CH" dirty="0" smtClean="0">
                <a:solidFill>
                  <a:srgbClr val="FFFF00"/>
                </a:solidFill>
              </a:rPr>
              <a:t>2010</a:t>
            </a:r>
          </a:p>
          <a:p>
            <a:r>
              <a:rPr lang="de-CH" dirty="0" smtClean="0">
                <a:solidFill>
                  <a:srgbClr val="FFFF00"/>
                </a:solidFill>
              </a:rPr>
              <a:t>First fb-1</a:t>
            </a:r>
            <a:endParaRPr lang="de-DE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104270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…..</a:t>
            </a:r>
            <a:r>
              <a:rPr lang="de-CH" dirty="0" err="1" smtClean="0"/>
              <a:t>to</a:t>
            </a:r>
            <a:r>
              <a:rPr lang="de-CH" dirty="0" smtClean="0"/>
              <a:t> 2012</a:t>
            </a:r>
            <a:endParaRPr lang="de-DE" dirty="0"/>
          </a:p>
        </p:txBody>
      </p:sp>
      <p:pic>
        <p:nvPicPr>
          <p:cNvPr id="1406978" name="Picture 2" descr="\\cern.ch\dfs\Users\r\rudi\Documents\ConferencesWorkshops\HASCO-2012\IMG_0562x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9" y="762001"/>
            <a:ext cx="9142413" cy="5893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648322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2015: arriving at 13 </a:t>
            </a:r>
            <a:r>
              <a:rPr lang="en-GB" dirty="0" err="1"/>
              <a:t>TeV</a:t>
            </a:r>
            <a:r>
              <a:rPr lang="en-GB" dirty="0"/>
              <a:t> cm energy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2000"/>
            <a:ext cx="9144000" cy="5847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11865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Fill</a:t>
            </a:r>
            <a:r>
              <a:rPr lang="de-CH" dirty="0" smtClean="0"/>
              <a:t> 2195 - </a:t>
            </a:r>
            <a:r>
              <a:rPr lang="de-CH" dirty="0" err="1" smtClean="0"/>
              <a:t>start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fill</a:t>
            </a:r>
            <a:r>
              <a:rPr lang="de-CH" dirty="0" smtClean="0"/>
              <a:t> </a:t>
            </a:r>
            <a:r>
              <a:rPr lang="de-CH" dirty="0" err="1" smtClean="0"/>
              <a:t>about</a:t>
            </a:r>
            <a:r>
              <a:rPr lang="de-CH" dirty="0" smtClean="0"/>
              <a:t> 1 h (2011) </a:t>
            </a:r>
            <a:endParaRPr lang="de-DE" dirty="0"/>
          </a:p>
        </p:txBody>
      </p:sp>
      <p:pic>
        <p:nvPicPr>
          <p:cNvPr id="2052" name="Picture 4" descr="\\cern.ch\dfs\Users\r\rudi\Documents\2195toadjus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1"/>
            <a:ext cx="9144000" cy="6246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862824" y="1371600"/>
            <a:ext cx="1105124" cy="4810226"/>
            <a:chOff x="3457875" y="1371600"/>
            <a:chExt cx="1105124" cy="4810226"/>
          </a:xfrm>
          <a:solidFill>
            <a:srgbClr val="333399">
              <a:lumMod val="75000"/>
            </a:srgbClr>
          </a:solidFill>
        </p:grpSpPr>
        <p:sp>
          <p:nvSpPr>
            <p:cNvPr id="9" name="TextBox 8"/>
            <p:cNvSpPr txBox="1"/>
            <p:nvPr/>
          </p:nvSpPr>
          <p:spPr>
            <a:xfrm>
              <a:off x="3457875" y="2680525"/>
              <a:ext cx="1105124" cy="523220"/>
            </a:xfrm>
            <a:prstGeom prst="rect">
              <a:avLst/>
            </a:prstGeom>
            <a:grpFill/>
            <a:ln>
              <a:solidFill>
                <a:srgbClr val="FFFF00"/>
              </a:solidFill>
            </a:ln>
          </p:spPr>
          <p:txBody>
            <a:bodyPr wrap="square" rtlCol="0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CH" sz="1400" kern="0" dirty="0" err="1">
                  <a:solidFill>
                    <a:srgbClr val="FFFFFF"/>
                  </a:solidFill>
                  <a:latin typeface="Arial"/>
                </a:rPr>
                <a:t>Start</a:t>
              </a:r>
              <a:r>
                <a:rPr lang="de-CH" sz="1400" kern="0" dirty="0">
                  <a:solidFill>
                    <a:srgbClr val="FFFFFF"/>
                  </a:solidFill>
                  <a:latin typeface="Arial"/>
                </a:rPr>
                <a:t> </a:t>
              </a:r>
              <a:r>
                <a:rPr lang="de-CH" sz="1400" kern="0" dirty="0" err="1">
                  <a:solidFill>
                    <a:srgbClr val="FFFFFF"/>
                  </a:solidFill>
                  <a:latin typeface="Arial"/>
                </a:rPr>
                <a:t>injection</a:t>
              </a:r>
              <a:endParaRPr lang="de-DE" sz="1400" kern="0" dirty="0">
                <a:solidFill>
                  <a:srgbClr val="FFFFFF"/>
                </a:solidFill>
                <a:latin typeface="Arial"/>
              </a:endParaRPr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flipV="1">
              <a:off x="3457875" y="1371600"/>
              <a:ext cx="0" cy="4810226"/>
            </a:xfrm>
            <a:prstGeom prst="straightConnector1">
              <a:avLst/>
            </a:prstGeom>
            <a:grpFill/>
            <a:ln w="9525" cap="flat" cmpd="sng" algn="ctr">
              <a:solidFill>
                <a:srgbClr val="BBE0E3">
                  <a:shade val="95000"/>
                  <a:satMod val="105000"/>
                </a:srgbClr>
              </a:solidFill>
              <a:prstDash val="solid"/>
              <a:tailEnd type="none"/>
            </a:ln>
            <a:effectLst/>
          </p:spPr>
        </p:cxnSp>
      </p:grpSp>
      <p:grpSp>
        <p:nvGrpSpPr>
          <p:cNvPr id="11" name="Group 10"/>
          <p:cNvGrpSpPr/>
          <p:nvPr/>
        </p:nvGrpSpPr>
        <p:grpSpPr>
          <a:xfrm>
            <a:off x="3092504" y="1351997"/>
            <a:ext cx="893089" cy="4810226"/>
            <a:chOff x="3457875" y="1371600"/>
            <a:chExt cx="893089" cy="4810226"/>
          </a:xfrm>
          <a:solidFill>
            <a:srgbClr val="333399">
              <a:lumMod val="75000"/>
            </a:srgbClr>
          </a:solidFill>
        </p:grpSpPr>
        <p:sp>
          <p:nvSpPr>
            <p:cNvPr id="12" name="TextBox 11"/>
            <p:cNvSpPr txBox="1"/>
            <p:nvPr/>
          </p:nvSpPr>
          <p:spPr>
            <a:xfrm>
              <a:off x="3457875" y="2680525"/>
              <a:ext cx="893089" cy="523220"/>
            </a:xfrm>
            <a:prstGeom prst="rect">
              <a:avLst/>
            </a:prstGeom>
            <a:grpFill/>
            <a:ln>
              <a:solidFill>
                <a:srgbClr val="FFFF00"/>
              </a:solidFill>
            </a:ln>
          </p:spPr>
          <p:txBody>
            <a:bodyPr wrap="square" rtlCol="0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CH" sz="1400" kern="0" dirty="0">
                  <a:solidFill>
                    <a:srgbClr val="FFFFFF"/>
                  </a:solidFill>
                  <a:latin typeface="Arial"/>
                </a:rPr>
                <a:t>End </a:t>
              </a:r>
              <a:r>
                <a:rPr lang="de-CH" sz="1400" kern="0" dirty="0" err="1">
                  <a:solidFill>
                    <a:srgbClr val="FFFFFF"/>
                  </a:solidFill>
                  <a:latin typeface="Arial"/>
                </a:rPr>
                <a:t>injection</a:t>
              </a:r>
              <a:endParaRPr lang="de-DE" sz="1400" kern="0" dirty="0">
                <a:solidFill>
                  <a:srgbClr val="FFFFFF"/>
                </a:solidFill>
                <a:latin typeface="Arial"/>
              </a:endParaRPr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 flipV="1">
              <a:off x="3457875" y="1371600"/>
              <a:ext cx="0" cy="4810226"/>
            </a:xfrm>
            <a:prstGeom prst="straightConnector1">
              <a:avLst/>
            </a:prstGeom>
            <a:grpFill/>
            <a:ln w="9525" cap="flat" cmpd="sng" algn="ctr">
              <a:solidFill>
                <a:srgbClr val="BBE0E3">
                  <a:shade val="95000"/>
                  <a:satMod val="105000"/>
                </a:srgbClr>
              </a:solidFill>
              <a:prstDash val="solid"/>
              <a:tailEnd type="none"/>
            </a:ln>
            <a:effectLst/>
          </p:spPr>
        </p:cxnSp>
      </p:grpSp>
      <p:grpSp>
        <p:nvGrpSpPr>
          <p:cNvPr id="14" name="Group 13"/>
          <p:cNvGrpSpPr/>
          <p:nvPr/>
        </p:nvGrpSpPr>
        <p:grpSpPr>
          <a:xfrm>
            <a:off x="3791549" y="1365251"/>
            <a:ext cx="893089" cy="4810226"/>
            <a:chOff x="3457875" y="1371600"/>
            <a:chExt cx="893089" cy="4810226"/>
          </a:xfrm>
          <a:solidFill>
            <a:srgbClr val="333399">
              <a:lumMod val="75000"/>
            </a:srgbClr>
          </a:solidFill>
        </p:grpSpPr>
        <p:sp>
          <p:nvSpPr>
            <p:cNvPr id="15" name="TextBox 14"/>
            <p:cNvSpPr txBox="1"/>
            <p:nvPr/>
          </p:nvSpPr>
          <p:spPr>
            <a:xfrm>
              <a:off x="3457875" y="4111741"/>
              <a:ext cx="893089" cy="738664"/>
            </a:xfrm>
            <a:prstGeom prst="rect">
              <a:avLst/>
            </a:prstGeom>
            <a:grpFill/>
            <a:ln>
              <a:solidFill>
                <a:srgbClr val="FFFF00"/>
              </a:solidFill>
            </a:ln>
          </p:spPr>
          <p:txBody>
            <a:bodyPr wrap="square" rtlCol="0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CH" sz="1400" kern="0" dirty="0">
                  <a:solidFill>
                    <a:srgbClr val="FFFFFF"/>
                  </a:solidFill>
                  <a:latin typeface="Arial"/>
                </a:rPr>
                <a:t>Start </a:t>
              </a:r>
              <a:r>
                <a:rPr lang="de-CH" sz="1400" kern="0" dirty="0" err="1">
                  <a:solidFill>
                    <a:srgbClr val="FFFFFF"/>
                  </a:solidFill>
                  <a:latin typeface="Arial"/>
                </a:rPr>
                <a:t>energy</a:t>
              </a:r>
              <a:r>
                <a:rPr lang="de-CH" sz="1400" kern="0" dirty="0">
                  <a:solidFill>
                    <a:srgbClr val="FFFFFF"/>
                  </a:solidFill>
                  <a:latin typeface="Arial"/>
                </a:rPr>
                <a:t> </a:t>
              </a:r>
              <a:r>
                <a:rPr lang="de-CH" sz="1400" kern="0" dirty="0" err="1">
                  <a:solidFill>
                    <a:srgbClr val="FFFFFF"/>
                  </a:solidFill>
                  <a:latin typeface="Arial"/>
                </a:rPr>
                <a:t>ramp</a:t>
              </a:r>
              <a:endParaRPr lang="de-DE" sz="1400" kern="0" dirty="0">
                <a:solidFill>
                  <a:srgbClr val="FFFFFF"/>
                </a:solidFill>
                <a:latin typeface="Arial"/>
              </a:endParaRPr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 flipV="1">
              <a:off x="3457875" y="1371600"/>
              <a:ext cx="0" cy="4810226"/>
            </a:xfrm>
            <a:prstGeom prst="straightConnector1">
              <a:avLst/>
            </a:prstGeom>
            <a:grpFill/>
            <a:ln w="9525" cap="flat" cmpd="sng" algn="ctr">
              <a:solidFill>
                <a:srgbClr val="BBE0E3">
                  <a:shade val="95000"/>
                  <a:satMod val="105000"/>
                </a:srgbClr>
              </a:solidFill>
              <a:prstDash val="solid"/>
              <a:tailEnd type="none"/>
            </a:ln>
            <a:effectLst/>
          </p:spPr>
        </p:cxnSp>
      </p:grpSp>
      <p:grpSp>
        <p:nvGrpSpPr>
          <p:cNvPr id="17" name="Group 16"/>
          <p:cNvGrpSpPr/>
          <p:nvPr/>
        </p:nvGrpSpPr>
        <p:grpSpPr>
          <a:xfrm>
            <a:off x="4818581" y="1212574"/>
            <a:ext cx="893089" cy="4966218"/>
            <a:chOff x="3457875" y="1215608"/>
            <a:chExt cx="893089" cy="4966218"/>
          </a:xfrm>
          <a:solidFill>
            <a:srgbClr val="333399">
              <a:lumMod val="75000"/>
            </a:srgbClr>
          </a:solidFill>
        </p:grpSpPr>
        <p:sp>
          <p:nvSpPr>
            <p:cNvPr id="18" name="TextBox 17"/>
            <p:cNvSpPr txBox="1"/>
            <p:nvPr/>
          </p:nvSpPr>
          <p:spPr>
            <a:xfrm>
              <a:off x="3457875" y="4111741"/>
              <a:ext cx="893089" cy="954107"/>
            </a:xfrm>
            <a:prstGeom prst="rect">
              <a:avLst/>
            </a:prstGeom>
            <a:grpFill/>
            <a:ln>
              <a:solidFill>
                <a:srgbClr val="FFFF00"/>
              </a:solidFill>
            </a:ln>
          </p:spPr>
          <p:txBody>
            <a:bodyPr wrap="square" rtlCol="0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CH" sz="1400" kern="0" dirty="0">
                  <a:solidFill>
                    <a:srgbClr val="FFFFFF"/>
                  </a:solidFill>
                  <a:latin typeface="Arial"/>
                </a:rPr>
                <a:t>End </a:t>
              </a:r>
              <a:r>
                <a:rPr lang="de-CH" sz="1400" kern="0" dirty="0" err="1">
                  <a:solidFill>
                    <a:srgbClr val="FFFFFF"/>
                  </a:solidFill>
                  <a:latin typeface="Arial"/>
                </a:rPr>
                <a:t>energy</a:t>
              </a:r>
              <a:r>
                <a:rPr lang="de-CH" sz="1400" kern="0" dirty="0">
                  <a:solidFill>
                    <a:srgbClr val="FFFFFF"/>
                  </a:solidFill>
                  <a:latin typeface="Arial"/>
                </a:rPr>
                <a:t> </a:t>
              </a:r>
              <a:r>
                <a:rPr lang="de-CH" sz="1400" kern="0" dirty="0" err="1">
                  <a:solidFill>
                    <a:srgbClr val="FFFFFF"/>
                  </a:solidFill>
                  <a:latin typeface="Arial"/>
                </a:rPr>
                <a:t>ramp</a:t>
              </a:r>
              <a:endParaRPr lang="de-CH" sz="1400" kern="0" dirty="0">
                <a:solidFill>
                  <a:srgbClr val="FFFFFF"/>
                </a:solidFill>
                <a:latin typeface="Arial"/>
              </a:endParaRP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CH" sz="1400" kern="0" dirty="0">
                  <a:solidFill>
                    <a:srgbClr val="FFFFFF"/>
                  </a:solidFill>
                  <a:latin typeface="Arial"/>
                </a:rPr>
                <a:t>3.5 TeV</a:t>
              </a:r>
              <a:endParaRPr lang="de-DE" sz="1400" kern="0" dirty="0">
                <a:solidFill>
                  <a:srgbClr val="FFFFFF"/>
                </a:solidFill>
                <a:latin typeface="Arial"/>
              </a:endParaRPr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 flipV="1">
              <a:off x="3457875" y="1215608"/>
              <a:ext cx="0" cy="4966218"/>
            </a:xfrm>
            <a:prstGeom prst="straightConnector1">
              <a:avLst/>
            </a:prstGeom>
            <a:grpFill/>
            <a:ln w="9525" cap="flat" cmpd="sng" algn="ctr">
              <a:solidFill>
                <a:srgbClr val="BBE0E3">
                  <a:shade val="95000"/>
                  <a:satMod val="105000"/>
                </a:srgbClr>
              </a:solidFill>
              <a:prstDash val="solid"/>
              <a:tailEnd type="none"/>
            </a:ln>
            <a:effectLst/>
          </p:spPr>
        </p:cxnSp>
      </p:grpSp>
      <p:cxnSp>
        <p:nvCxnSpPr>
          <p:cNvPr id="21" name="Straight Arrow Connector 20"/>
          <p:cNvCxnSpPr/>
          <p:nvPr/>
        </p:nvCxnSpPr>
        <p:spPr bwMode="auto">
          <a:xfrm>
            <a:off x="862826" y="6619461"/>
            <a:ext cx="3955755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stealth" w="lg" len="lg"/>
            <a:tailEnd type="stealth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4" name="TextBox 23"/>
          <p:cNvSpPr txBox="1"/>
          <p:nvPr/>
        </p:nvSpPr>
        <p:spPr>
          <a:xfrm>
            <a:off x="2187577" y="6465574"/>
            <a:ext cx="893089" cy="307777"/>
          </a:xfrm>
          <a:prstGeom prst="rect">
            <a:avLst/>
          </a:prstGeom>
          <a:solidFill>
            <a:srgbClr val="333399">
              <a:lumMod val="75000"/>
            </a:srgbClr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CH" sz="1400" kern="0" dirty="0">
                <a:solidFill>
                  <a:srgbClr val="FFFFFF"/>
                </a:solidFill>
                <a:latin typeface="Arial"/>
              </a:rPr>
              <a:t>~1 </a:t>
            </a:r>
            <a:r>
              <a:rPr lang="de-CH" sz="1400" kern="0" dirty="0" err="1">
                <a:solidFill>
                  <a:srgbClr val="FFFFFF"/>
                </a:solidFill>
                <a:latin typeface="Arial"/>
              </a:rPr>
              <a:t>hour</a:t>
            </a:r>
            <a:endParaRPr lang="de-DE" sz="1400" kern="0" dirty="0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2843909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Excellent fill</a:t>
            </a:r>
            <a:r>
              <a:rPr lang="en-GB" dirty="0"/>
              <a:t> </a:t>
            </a:r>
            <a:r>
              <a:rPr lang="en-GB" dirty="0" smtClean="0"/>
              <a:t>(2011) </a:t>
            </a:r>
            <a:endParaRPr lang="en-GB" dirty="0"/>
          </a:p>
        </p:txBody>
      </p:sp>
      <p:pic>
        <p:nvPicPr>
          <p:cNvPr id="2050" name="Picture 2" descr="\\cern.ch\dfs\Users\r\rudi\Documents\2195al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4" y="609601"/>
            <a:ext cx="9140687" cy="6246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272210" y="4830417"/>
            <a:ext cx="7235687" cy="1077218"/>
          </a:xfrm>
          <a:prstGeom prst="rect">
            <a:avLst/>
          </a:prstGeom>
          <a:solidFill>
            <a:schemeClr val="bg2"/>
          </a:solidFill>
          <a:ln>
            <a:solidFill>
              <a:srgbClr val="FFFF99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C00000"/>
                </a:solidFill>
                <a:latin typeface="Arial"/>
              </a:rPr>
              <a:t>A nice long fill of about 18 hours……</a:t>
            </a:r>
          </a:p>
          <a:p>
            <a:r>
              <a:rPr lang="en-GB" sz="2000" dirty="0">
                <a:solidFill>
                  <a:srgbClr val="C00000"/>
                </a:solidFill>
                <a:latin typeface="Arial"/>
              </a:rPr>
              <a:t>For physics, the most interesting quantity is the integrated luminosity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08593" y="3716298"/>
            <a:ext cx="893089" cy="738664"/>
          </a:xfrm>
          <a:prstGeom prst="rect">
            <a:avLst/>
          </a:prstGeom>
          <a:solidFill>
            <a:srgbClr val="333399">
              <a:lumMod val="75000"/>
            </a:srgbClr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kern="0">
                <a:solidFill>
                  <a:srgbClr val="FFFFFF"/>
                </a:solidFill>
                <a:latin typeface="Arial"/>
              </a:rPr>
              <a:t>Injection and ramp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197943" y="3103388"/>
            <a:ext cx="2377911" cy="307777"/>
          </a:xfrm>
          <a:prstGeom prst="rect">
            <a:avLst/>
          </a:prstGeom>
          <a:solidFill>
            <a:srgbClr val="333399">
              <a:lumMod val="75000"/>
            </a:srgbClr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kern="0">
                <a:solidFill>
                  <a:srgbClr val="FFFFFF"/>
                </a:solidFill>
                <a:latin typeface="Arial"/>
              </a:rPr>
              <a:t>Stable beams</a:t>
            </a:r>
          </a:p>
        </p:txBody>
      </p:sp>
      <p:cxnSp>
        <p:nvCxnSpPr>
          <p:cNvPr id="7" name="Straight Arrow Connector 6"/>
          <p:cNvCxnSpPr>
            <a:stCxn id="6" idx="1"/>
          </p:cNvCxnSpPr>
          <p:nvPr/>
        </p:nvCxnSpPr>
        <p:spPr bwMode="auto">
          <a:xfrm flipH="1" flipV="1">
            <a:off x="1272209" y="3257276"/>
            <a:ext cx="1925732" cy="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Straight Arrow Connector 8"/>
          <p:cNvCxnSpPr>
            <a:stCxn id="6" idx="3"/>
          </p:cNvCxnSpPr>
          <p:nvPr/>
        </p:nvCxnSpPr>
        <p:spPr bwMode="auto">
          <a:xfrm>
            <a:off x="5575852" y="3257275"/>
            <a:ext cx="2932044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TextBox 10"/>
          <p:cNvSpPr txBox="1"/>
          <p:nvPr/>
        </p:nvSpPr>
        <p:spPr>
          <a:xfrm>
            <a:off x="7682950" y="4091320"/>
            <a:ext cx="824947" cy="523220"/>
          </a:xfrm>
          <a:prstGeom prst="rect">
            <a:avLst/>
          </a:prstGeom>
          <a:solidFill>
            <a:srgbClr val="333399">
              <a:lumMod val="75000"/>
            </a:srgbClr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kern="0">
                <a:solidFill>
                  <a:srgbClr val="FFFFFF"/>
                </a:solidFill>
                <a:latin typeface="Arial"/>
              </a:rPr>
              <a:t>Beam dump</a:t>
            </a:r>
          </a:p>
        </p:txBody>
      </p:sp>
    </p:spTree>
    <p:extLst>
      <p:ext uri="{BB962C8B-B14F-4D97-AF65-F5344CB8AC3E}">
        <p14:creationId xmlns:p14="http://schemas.microsoft.com/office/powerpoint/2010/main" val="165046631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3504"/>
            <a:ext cx="9144000" cy="6871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101289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7474" name="Rectangle 2"/>
          <p:cNvSpPr>
            <a:spLocks noGrp="1" noChangeArrowheads="1"/>
          </p:cNvSpPr>
          <p:nvPr>
            <p:ph type="title"/>
          </p:nvPr>
        </p:nvSpPr>
        <p:spPr>
          <a:xfrm>
            <a:off x="387352" y="2074139"/>
            <a:ext cx="8424863" cy="2963863"/>
          </a:xfrm>
        </p:spPr>
        <p:txBody>
          <a:bodyPr/>
          <a:lstStyle/>
          <a:p>
            <a:pPr algn="r">
              <a:lnSpc>
                <a:spcPct val="120000"/>
              </a:lnSpc>
            </a:pPr>
            <a:r>
              <a:rPr lang="en-GB" sz="4800" dirty="0">
                <a:solidFill>
                  <a:srgbClr val="000066"/>
                </a:solidFill>
              </a:rPr>
              <a:t>Challenges for high </a:t>
            </a:r>
            <a:r>
              <a:rPr lang="en-GB" sz="4800" dirty="0" smtClean="0">
                <a:solidFill>
                  <a:srgbClr val="000066"/>
                </a:solidFill>
              </a:rPr>
              <a:t>beam intensity operation</a:t>
            </a:r>
            <a:r>
              <a:rPr lang="en-GB" sz="4800" i="1" dirty="0">
                <a:solidFill>
                  <a:srgbClr val="000066"/>
                </a:solidFill>
              </a:rPr>
              <a:t/>
            </a:r>
            <a:br>
              <a:rPr lang="en-GB" sz="4800" i="1" dirty="0">
                <a:solidFill>
                  <a:srgbClr val="000066"/>
                </a:solidFill>
              </a:rPr>
            </a:br>
            <a:r>
              <a:rPr lang="en-GB" i="1" dirty="0" smtClean="0">
                <a:solidFill>
                  <a:srgbClr val="C00000"/>
                </a:solidFill>
              </a:rPr>
              <a:t>Machine Protection and Collimation</a:t>
            </a:r>
            <a:br>
              <a:rPr lang="en-GB" i="1" dirty="0" smtClean="0">
                <a:solidFill>
                  <a:srgbClr val="C00000"/>
                </a:solidFill>
              </a:rPr>
            </a:br>
            <a:r>
              <a:rPr lang="en-GB" i="1" dirty="0" smtClean="0">
                <a:solidFill>
                  <a:srgbClr val="C00000"/>
                </a:solidFill>
              </a:rPr>
              <a:t>Electron clouds</a:t>
            </a:r>
            <a:br>
              <a:rPr lang="en-GB" i="1" dirty="0" smtClean="0">
                <a:solidFill>
                  <a:srgbClr val="C00000"/>
                </a:solidFill>
              </a:rPr>
            </a:br>
            <a:r>
              <a:rPr lang="en-GB" i="1" dirty="0" smtClean="0">
                <a:solidFill>
                  <a:srgbClr val="C00000"/>
                </a:solidFill>
              </a:rPr>
              <a:t>Instabilities</a:t>
            </a:r>
            <a:br>
              <a:rPr lang="en-GB" i="1" dirty="0" smtClean="0">
                <a:solidFill>
                  <a:srgbClr val="C00000"/>
                </a:solidFill>
              </a:rPr>
            </a:br>
            <a:r>
              <a:rPr lang="en-GB" i="1" dirty="0" smtClean="0">
                <a:solidFill>
                  <a:srgbClr val="C00000"/>
                </a:solidFill>
              </a:rPr>
              <a:t>UFOs </a:t>
            </a:r>
            <a:br>
              <a:rPr lang="en-GB" i="1" dirty="0" smtClean="0">
                <a:solidFill>
                  <a:srgbClr val="C00000"/>
                </a:solidFill>
              </a:rPr>
            </a:br>
            <a:r>
              <a:rPr lang="en-GB" i="1" dirty="0" smtClean="0">
                <a:solidFill>
                  <a:srgbClr val="C00000"/>
                </a:solidFill>
              </a:rPr>
              <a:t>Damage of components by </a:t>
            </a:r>
            <a:r>
              <a:rPr lang="en-GB" i="1" dirty="0" err="1" smtClean="0">
                <a:solidFill>
                  <a:srgbClr val="C00000"/>
                </a:solidFill>
              </a:rPr>
              <a:t>em</a:t>
            </a:r>
            <a:r>
              <a:rPr lang="en-GB" i="1" dirty="0" smtClean="0">
                <a:solidFill>
                  <a:srgbClr val="C00000"/>
                </a:solidFill>
              </a:rPr>
              <a:t> fields from beam</a:t>
            </a:r>
            <a:endParaRPr lang="en-GB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126896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ChangeArrowheads="1"/>
          </p:cNvSpPr>
          <p:nvPr/>
        </p:nvSpPr>
        <p:spPr bwMode="auto">
          <a:xfrm>
            <a:off x="0" y="0"/>
            <a:ext cx="9170988" cy="6858000"/>
          </a:xfrm>
          <a:prstGeom prst="rect">
            <a:avLst/>
          </a:prstGeom>
          <a:solidFill>
            <a:schemeClr val="tx1"/>
          </a:solidFill>
          <a:ln w="12700">
            <a:solidFill>
              <a:srgbClr val="0070C0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l" eaLnBrk="1" hangingPunct="1">
              <a:lnSpc>
                <a:spcPct val="95000"/>
              </a:lnSpc>
              <a:spcBef>
                <a:spcPct val="40000"/>
              </a:spcBef>
            </a:pPr>
            <a:endParaRPr lang="en-GB" sz="2400" dirty="0">
              <a:solidFill>
                <a:srgbClr val="500093"/>
              </a:solidFill>
              <a:latin typeface="Arial" charset="0"/>
            </a:endParaRPr>
          </a:p>
        </p:txBody>
      </p:sp>
      <p:sp>
        <p:nvSpPr>
          <p:cNvPr id="102403" name="Text Box 3"/>
          <p:cNvSpPr txBox="1">
            <a:spLocks noChangeArrowheads="1"/>
          </p:cNvSpPr>
          <p:nvPr/>
        </p:nvSpPr>
        <p:spPr bwMode="auto">
          <a:xfrm>
            <a:off x="76202" y="58738"/>
            <a:ext cx="2370591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b="1" dirty="0" smtClean="0">
                <a:solidFill>
                  <a:srgbClr val="0000FF"/>
                </a:solidFill>
                <a:latin typeface="Arial" charset="0"/>
              </a:rPr>
              <a:t>LHC Layout</a:t>
            </a:r>
            <a:endParaRPr lang="en-GB" dirty="0" smtClean="0">
              <a:solidFill>
                <a:srgbClr val="0000FF"/>
              </a:solidFill>
              <a:latin typeface="Arial" charset="0"/>
            </a:endParaRPr>
          </a:p>
          <a:p>
            <a:pPr algn="l">
              <a:spcBef>
                <a:spcPct val="50000"/>
              </a:spcBef>
            </a:pPr>
            <a:r>
              <a:rPr lang="en-GB" dirty="0" smtClean="0">
                <a:solidFill>
                  <a:srgbClr val="0000FF"/>
                </a:solidFill>
                <a:latin typeface="Arial" charset="0"/>
              </a:rPr>
              <a:t>eight arcs (sectors)</a:t>
            </a:r>
          </a:p>
          <a:p>
            <a:pPr algn="l">
              <a:spcBef>
                <a:spcPct val="50000"/>
              </a:spcBef>
            </a:pPr>
            <a:r>
              <a:rPr lang="en-GB" dirty="0" smtClean="0">
                <a:solidFill>
                  <a:srgbClr val="0000FF"/>
                </a:solidFill>
                <a:latin typeface="Arial" charset="0"/>
              </a:rPr>
              <a:t>eight long straight section (about 700 m long)</a:t>
            </a:r>
            <a:endParaRPr lang="en-GB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02404" name="Line 4"/>
          <p:cNvSpPr>
            <a:spLocks noChangeShapeType="1"/>
          </p:cNvSpPr>
          <p:nvPr/>
        </p:nvSpPr>
        <p:spPr bwMode="auto">
          <a:xfrm flipH="1">
            <a:off x="2698750" y="1066800"/>
            <a:ext cx="4648200" cy="4419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algn="l" eaLnBrk="1" hangingPunct="1"/>
            <a:endParaRPr lang="en-GB" sz="240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02405" name="Arc 5"/>
          <p:cNvSpPr>
            <a:spLocks/>
          </p:cNvSpPr>
          <p:nvPr/>
        </p:nvSpPr>
        <p:spPr bwMode="auto">
          <a:xfrm>
            <a:off x="5367340" y="171450"/>
            <a:ext cx="1747837" cy="2362200"/>
          </a:xfrm>
          <a:custGeom>
            <a:avLst/>
            <a:gdLst>
              <a:gd name="T0" fmla="*/ 0 w 15994"/>
              <a:gd name="T1" fmla="*/ 251202 h 21600"/>
              <a:gd name="T2" fmla="*/ 191005021 w 15994"/>
              <a:gd name="T3" fmla="*/ 72811535 h 21600"/>
              <a:gd name="T4" fmla="*/ 11488472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chemeClr val="accent2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algn="l" eaLnBrk="1" hangingPunct="1"/>
            <a:endParaRPr lang="en-GB" sz="240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02406" name="Arc 6"/>
          <p:cNvSpPr>
            <a:spLocks/>
          </p:cNvSpPr>
          <p:nvPr/>
        </p:nvSpPr>
        <p:spPr bwMode="auto">
          <a:xfrm rot="2752597">
            <a:off x="6450806" y="1531144"/>
            <a:ext cx="1747838" cy="2362200"/>
          </a:xfrm>
          <a:custGeom>
            <a:avLst/>
            <a:gdLst>
              <a:gd name="T0" fmla="*/ 0 w 15994"/>
              <a:gd name="T1" fmla="*/ 251202 h 21600"/>
              <a:gd name="T2" fmla="*/ 191005240 w 15994"/>
              <a:gd name="T3" fmla="*/ 72811535 h 21600"/>
              <a:gd name="T4" fmla="*/ 11488478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chemeClr val="accent2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algn="l" eaLnBrk="1" hangingPunct="1"/>
            <a:endParaRPr lang="en-GB" sz="240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02407" name="Line 7"/>
          <p:cNvSpPr>
            <a:spLocks noChangeShapeType="1"/>
          </p:cNvSpPr>
          <p:nvPr/>
        </p:nvSpPr>
        <p:spPr bwMode="auto">
          <a:xfrm>
            <a:off x="7113588" y="836615"/>
            <a:ext cx="457200" cy="433387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algn="l" eaLnBrk="1" hangingPunct="1"/>
            <a:endParaRPr lang="en-GB" sz="240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02408" name="Line 8"/>
          <p:cNvSpPr>
            <a:spLocks noChangeShapeType="1"/>
          </p:cNvSpPr>
          <p:nvPr/>
        </p:nvSpPr>
        <p:spPr bwMode="auto">
          <a:xfrm rot="2789810">
            <a:off x="8073232" y="3082133"/>
            <a:ext cx="457200" cy="433387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algn="l" eaLnBrk="1" hangingPunct="1"/>
            <a:endParaRPr lang="en-GB" sz="240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02409" name="Line 9"/>
          <p:cNvSpPr>
            <a:spLocks noChangeShapeType="1"/>
          </p:cNvSpPr>
          <p:nvPr/>
        </p:nvSpPr>
        <p:spPr bwMode="auto">
          <a:xfrm rot="-2700000">
            <a:off x="4832350" y="-60325"/>
            <a:ext cx="427038" cy="506413"/>
          </a:xfrm>
          <a:prstGeom prst="line">
            <a:avLst/>
          </a:prstGeom>
          <a:noFill/>
          <a:ln w="28575">
            <a:solidFill>
              <a:srgbClr val="0070C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algn="l" eaLnBrk="1" hangingPunct="1"/>
            <a:endParaRPr lang="en-US" sz="240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02410" name="Arc 10"/>
          <p:cNvSpPr>
            <a:spLocks/>
          </p:cNvSpPr>
          <p:nvPr/>
        </p:nvSpPr>
        <p:spPr bwMode="auto">
          <a:xfrm flipH="1">
            <a:off x="2968625" y="161925"/>
            <a:ext cx="1773238" cy="2362200"/>
          </a:xfrm>
          <a:custGeom>
            <a:avLst/>
            <a:gdLst>
              <a:gd name="T0" fmla="*/ 0 w 16232"/>
              <a:gd name="T1" fmla="*/ 251202 h 21600"/>
              <a:gd name="T2" fmla="*/ 193714461 w 16232"/>
              <a:gd name="T3" fmla="*/ 75622115 h 21600"/>
              <a:gd name="T4" fmla="*/ 11480602 w 16232"/>
              <a:gd name="T5" fmla="*/ 258332833 h 21600"/>
              <a:gd name="T6" fmla="*/ 0 60000 65536"/>
              <a:gd name="T7" fmla="*/ 0 60000 65536"/>
              <a:gd name="T8" fmla="*/ 0 60000 65536"/>
              <a:gd name="T9" fmla="*/ 0 w 16232"/>
              <a:gd name="T10" fmla="*/ 0 h 21600"/>
              <a:gd name="T11" fmla="*/ 16232 w 16232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232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688" y="0"/>
                  <a:pt x="12181" y="2274"/>
                  <a:pt x="16232" y="6322"/>
                </a:cubicBezTo>
              </a:path>
              <a:path w="16232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688" y="0"/>
                  <a:pt x="12181" y="2274"/>
                  <a:pt x="16232" y="6322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0070C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algn="l" eaLnBrk="1" hangingPunct="1"/>
            <a:endParaRPr lang="en-GB" sz="240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02411" name="Arc 11"/>
          <p:cNvSpPr>
            <a:spLocks/>
          </p:cNvSpPr>
          <p:nvPr/>
        </p:nvSpPr>
        <p:spPr bwMode="auto">
          <a:xfrm flipH="1" flipV="1">
            <a:off x="2992440" y="3975100"/>
            <a:ext cx="1747837" cy="2362200"/>
          </a:xfrm>
          <a:custGeom>
            <a:avLst/>
            <a:gdLst>
              <a:gd name="T0" fmla="*/ 0 w 15994"/>
              <a:gd name="T1" fmla="*/ 251202 h 21600"/>
              <a:gd name="T2" fmla="*/ 191005021 w 15994"/>
              <a:gd name="T3" fmla="*/ 72811535 h 21600"/>
              <a:gd name="T4" fmla="*/ 11488472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0070C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algn="l" eaLnBrk="1" hangingPunct="1"/>
            <a:endParaRPr lang="en-GB" sz="240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02412" name="Arc 12"/>
          <p:cNvSpPr>
            <a:spLocks/>
          </p:cNvSpPr>
          <p:nvPr/>
        </p:nvSpPr>
        <p:spPr bwMode="auto">
          <a:xfrm rot="18780000" flipH="1">
            <a:off x="1910556" y="1547019"/>
            <a:ext cx="1747838" cy="2362200"/>
          </a:xfrm>
          <a:custGeom>
            <a:avLst/>
            <a:gdLst>
              <a:gd name="T0" fmla="*/ 0 w 15994"/>
              <a:gd name="T1" fmla="*/ 251202 h 21600"/>
              <a:gd name="T2" fmla="*/ 191005240 w 15994"/>
              <a:gd name="T3" fmla="*/ 72811535 h 21600"/>
              <a:gd name="T4" fmla="*/ 11488478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0070C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algn="l" eaLnBrk="1" hangingPunct="1"/>
            <a:endParaRPr lang="en-GB" sz="240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02413" name="Arc 13"/>
          <p:cNvSpPr>
            <a:spLocks/>
          </p:cNvSpPr>
          <p:nvPr/>
        </p:nvSpPr>
        <p:spPr bwMode="auto">
          <a:xfrm flipV="1">
            <a:off x="5403850" y="4029075"/>
            <a:ext cx="1747838" cy="2362200"/>
          </a:xfrm>
          <a:custGeom>
            <a:avLst/>
            <a:gdLst>
              <a:gd name="T0" fmla="*/ 0 w 15994"/>
              <a:gd name="T1" fmla="*/ 251202 h 21600"/>
              <a:gd name="T2" fmla="*/ 191005240 w 15994"/>
              <a:gd name="T3" fmla="*/ 72811535 h 21600"/>
              <a:gd name="T4" fmla="*/ 11488478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0070C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algn="l" eaLnBrk="1" hangingPunct="1"/>
            <a:endParaRPr lang="en-GB" sz="240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02414" name="Arc 14"/>
          <p:cNvSpPr>
            <a:spLocks/>
          </p:cNvSpPr>
          <p:nvPr/>
        </p:nvSpPr>
        <p:spPr bwMode="auto">
          <a:xfrm rot="18847403" flipV="1">
            <a:off x="6450808" y="2634457"/>
            <a:ext cx="1747837" cy="2362200"/>
          </a:xfrm>
          <a:custGeom>
            <a:avLst/>
            <a:gdLst>
              <a:gd name="T0" fmla="*/ 0 w 15994"/>
              <a:gd name="T1" fmla="*/ 251202 h 21600"/>
              <a:gd name="T2" fmla="*/ 191005021 w 15994"/>
              <a:gd name="T3" fmla="*/ 72811535 h 21600"/>
              <a:gd name="T4" fmla="*/ 11488472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chemeClr val="accent2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algn="l" eaLnBrk="1" hangingPunct="1"/>
            <a:endParaRPr lang="en-GB" sz="240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02415" name="Arc 15"/>
          <p:cNvSpPr>
            <a:spLocks/>
          </p:cNvSpPr>
          <p:nvPr/>
        </p:nvSpPr>
        <p:spPr bwMode="auto">
          <a:xfrm rot="2752597" flipH="1" flipV="1">
            <a:off x="1908971" y="2624932"/>
            <a:ext cx="1747837" cy="2362200"/>
          </a:xfrm>
          <a:custGeom>
            <a:avLst/>
            <a:gdLst>
              <a:gd name="T0" fmla="*/ 0 w 15994"/>
              <a:gd name="T1" fmla="*/ 251202 h 21600"/>
              <a:gd name="T2" fmla="*/ 191005021 w 15994"/>
              <a:gd name="T3" fmla="*/ 72811535 h 21600"/>
              <a:gd name="T4" fmla="*/ 11488472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0070C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algn="l" eaLnBrk="1" hangingPunct="1"/>
            <a:endParaRPr lang="en-GB" sz="240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02416" name="Line 16"/>
          <p:cNvSpPr>
            <a:spLocks noChangeShapeType="1"/>
          </p:cNvSpPr>
          <p:nvPr/>
        </p:nvSpPr>
        <p:spPr bwMode="auto">
          <a:xfrm rot="2820000">
            <a:off x="1612108" y="3086896"/>
            <a:ext cx="392113" cy="371475"/>
          </a:xfrm>
          <a:prstGeom prst="line">
            <a:avLst/>
          </a:prstGeom>
          <a:noFill/>
          <a:ln w="28575">
            <a:solidFill>
              <a:srgbClr val="0070C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algn="l" eaLnBrk="1" hangingPunct="1"/>
            <a:endParaRPr lang="en-GB" sz="240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02417" name="Line 17"/>
          <p:cNvSpPr>
            <a:spLocks noChangeShapeType="1"/>
          </p:cNvSpPr>
          <p:nvPr/>
        </p:nvSpPr>
        <p:spPr bwMode="auto">
          <a:xfrm rot="-2601157">
            <a:off x="4857750" y="6091238"/>
            <a:ext cx="496888" cy="544512"/>
          </a:xfrm>
          <a:prstGeom prst="line">
            <a:avLst/>
          </a:prstGeom>
          <a:noFill/>
          <a:ln w="28575">
            <a:solidFill>
              <a:srgbClr val="0070C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algn="l" eaLnBrk="1" hangingPunct="1"/>
            <a:endParaRPr lang="en-GB" sz="240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02418" name="Line 18"/>
          <p:cNvSpPr>
            <a:spLocks noChangeShapeType="1"/>
          </p:cNvSpPr>
          <p:nvPr/>
        </p:nvSpPr>
        <p:spPr bwMode="auto">
          <a:xfrm>
            <a:off x="2540000" y="5245100"/>
            <a:ext cx="457200" cy="433388"/>
          </a:xfrm>
          <a:prstGeom prst="line">
            <a:avLst/>
          </a:prstGeom>
          <a:noFill/>
          <a:ln w="28575">
            <a:solidFill>
              <a:srgbClr val="0070C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algn="l" eaLnBrk="1" hangingPunct="1"/>
            <a:endParaRPr lang="en-GB" sz="240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02419" name="Line 19"/>
          <p:cNvSpPr>
            <a:spLocks noChangeShapeType="1"/>
          </p:cNvSpPr>
          <p:nvPr/>
        </p:nvSpPr>
        <p:spPr bwMode="auto">
          <a:xfrm flipH="1">
            <a:off x="2514600" y="855665"/>
            <a:ext cx="457200" cy="433387"/>
          </a:xfrm>
          <a:prstGeom prst="line">
            <a:avLst/>
          </a:prstGeom>
          <a:noFill/>
          <a:ln w="28575">
            <a:solidFill>
              <a:srgbClr val="0070C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algn="l" eaLnBrk="1" hangingPunct="1"/>
            <a:endParaRPr lang="en-GB" sz="240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02420" name="Line 20"/>
          <p:cNvSpPr>
            <a:spLocks noChangeShapeType="1"/>
          </p:cNvSpPr>
          <p:nvPr/>
        </p:nvSpPr>
        <p:spPr bwMode="auto">
          <a:xfrm flipH="1">
            <a:off x="7105650" y="5259390"/>
            <a:ext cx="457200" cy="433387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algn="l" eaLnBrk="1" hangingPunct="1"/>
            <a:endParaRPr lang="en-GB" sz="240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02421" name="Line 21"/>
          <p:cNvSpPr>
            <a:spLocks noChangeShapeType="1"/>
          </p:cNvSpPr>
          <p:nvPr/>
        </p:nvSpPr>
        <p:spPr bwMode="auto">
          <a:xfrm>
            <a:off x="2797175" y="1093790"/>
            <a:ext cx="4572000" cy="43322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algn="l" eaLnBrk="1" hangingPunct="1"/>
            <a:endParaRPr lang="en-GB" sz="240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02422" name="Line 22"/>
          <p:cNvSpPr>
            <a:spLocks noChangeShapeType="1"/>
          </p:cNvSpPr>
          <p:nvPr/>
        </p:nvSpPr>
        <p:spPr bwMode="auto">
          <a:xfrm rot="5400000">
            <a:off x="1974850" y="3270250"/>
            <a:ext cx="6172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algn="l" eaLnBrk="1" hangingPunct="1"/>
            <a:endParaRPr lang="en-GB" sz="240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02423" name="Arc 23"/>
          <p:cNvSpPr>
            <a:spLocks/>
          </p:cNvSpPr>
          <p:nvPr/>
        </p:nvSpPr>
        <p:spPr bwMode="auto">
          <a:xfrm rot="18847403" flipH="1">
            <a:off x="1970881" y="1543844"/>
            <a:ext cx="1747838" cy="2362200"/>
          </a:xfrm>
          <a:custGeom>
            <a:avLst/>
            <a:gdLst>
              <a:gd name="T0" fmla="*/ 0 w 15994"/>
              <a:gd name="T1" fmla="*/ 251202 h 21600"/>
              <a:gd name="T2" fmla="*/ 191005240 w 15994"/>
              <a:gd name="T3" fmla="*/ 72811535 h 21600"/>
              <a:gd name="T4" fmla="*/ 11488478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chemeClr val="accent2"/>
            </a:solidFill>
            <a:round/>
            <a:headEnd type="none" w="sm" len="sm"/>
            <a:tailEnd type="none" w="sm" len="sm"/>
          </a:ln>
        </p:spPr>
        <p:txBody>
          <a:bodyPr vert="eaVert" wrap="none" anchor="ctr"/>
          <a:lstStyle/>
          <a:p>
            <a:pPr algn="l" eaLnBrk="1" hangingPunct="1"/>
            <a:endParaRPr lang="en-GB" sz="240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02424" name="Arc 24"/>
          <p:cNvSpPr>
            <a:spLocks/>
          </p:cNvSpPr>
          <p:nvPr/>
        </p:nvSpPr>
        <p:spPr bwMode="auto">
          <a:xfrm flipH="1">
            <a:off x="3076577" y="215900"/>
            <a:ext cx="1693863" cy="2362200"/>
          </a:xfrm>
          <a:custGeom>
            <a:avLst/>
            <a:gdLst>
              <a:gd name="T0" fmla="*/ 0 w 15504"/>
              <a:gd name="T1" fmla="*/ 251202 h 21600"/>
              <a:gd name="T2" fmla="*/ 185060113 w 15504"/>
              <a:gd name="T3" fmla="*/ 67322047 h 21600"/>
              <a:gd name="T4" fmla="*/ 11482740 w 15504"/>
              <a:gd name="T5" fmla="*/ 258332833 h 21600"/>
              <a:gd name="T6" fmla="*/ 0 60000 65536"/>
              <a:gd name="T7" fmla="*/ 0 60000 65536"/>
              <a:gd name="T8" fmla="*/ 0 60000 65536"/>
              <a:gd name="T9" fmla="*/ 0 w 15504"/>
              <a:gd name="T10" fmla="*/ 0 h 21600"/>
              <a:gd name="T11" fmla="*/ 15504 w 1550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50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341" y="0"/>
                  <a:pt x="11526" y="2007"/>
                  <a:pt x="15504" y="5628"/>
                </a:cubicBezTo>
              </a:path>
              <a:path w="1550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341" y="0"/>
                  <a:pt x="11526" y="2007"/>
                  <a:pt x="15504" y="562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chemeClr val="accent2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algn="l" eaLnBrk="1" hangingPunct="1"/>
            <a:endParaRPr lang="en-GB" sz="240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02425" name="Arc 25"/>
          <p:cNvSpPr>
            <a:spLocks/>
          </p:cNvSpPr>
          <p:nvPr/>
        </p:nvSpPr>
        <p:spPr bwMode="auto">
          <a:xfrm>
            <a:off x="5345115" y="217488"/>
            <a:ext cx="1747837" cy="2362200"/>
          </a:xfrm>
          <a:custGeom>
            <a:avLst/>
            <a:gdLst>
              <a:gd name="T0" fmla="*/ 0 w 15994"/>
              <a:gd name="T1" fmla="*/ 251202 h 21600"/>
              <a:gd name="T2" fmla="*/ 191005021 w 15994"/>
              <a:gd name="T3" fmla="*/ 72811535 h 21600"/>
              <a:gd name="T4" fmla="*/ 11488472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0070C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algn="l" eaLnBrk="1" hangingPunct="1"/>
            <a:endParaRPr lang="en-GB" sz="240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02426" name="Line 26"/>
          <p:cNvSpPr>
            <a:spLocks noChangeShapeType="1"/>
          </p:cNvSpPr>
          <p:nvPr/>
        </p:nvSpPr>
        <p:spPr bwMode="auto">
          <a:xfrm rot="-2640000">
            <a:off x="4840288" y="-1588"/>
            <a:ext cx="474662" cy="396876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algn="l" eaLnBrk="1" hangingPunct="1"/>
            <a:endParaRPr lang="en-GB" sz="240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02427" name="Line 27"/>
          <p:cNvSpPr>
            <a:spLocks noChangeShapeType="1"/>
          </p:cNvSpPr>
          <p:nvPr/>
        </p:nvSpPr>
        <p:spPr bwMode="auto">
          <a:xfrm rot="21540000" flipH="1">
            <a:off x="2536827" y="838202"/>
            <a:ext cx="538163" cy="498475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algn="l" eaLnBrk="1" hangingPunct="1"/>
            <a:endParaRPr lang="en-GB" sz="240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02428" name="Line 28"/>
          <p:cNvSpPr>
            <a:spLocks noChangeShapeType="1"/>
          </p:cNvSpPr>
          <p:nvPr/>
        </p:nvSpPr>
        <p:spPr bwMode="auto">
          <a:xfrm>
            <a:off x="7086600" y="874715"/>
            <a:ext cx="457200" cy="433387"/>
          </a:xfrm>
          <a:prstGeom prst="line">
            <a:avLst/>
          </a:prstGeom>
          <a:noFill/>
          <a:ln w="28575">
            <a:solidFill>
              <a:srgbClr val="0070C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algn="l" eaLnBrk="1" hangingPunct="1"/>
            <a:endParaRPr lang="en-GB" sz="240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02429" name="Arc 29"/>
          <p:cNvSpPr>
            <a:spLocks/>
          </p:cNvSpPr>
          <p:nvPr/>
        </p:nvSpPr>
        <p:spPr bwMode="auto">
          <a:xfrm rot="2821986">
            <a:off x="6406358" y="1570832"/>
            <a:ext cx="1747837" cy="2362200"/>
          </a:xfrm>
          <a:custGeom>
            <a:avLst/>
            <a:gdLst>
              <a:gd name="T0" fmla="*/ 0 w 15994"/>
              <a:gd name="T1" fmla="*/ 251202 h 21600"/>
              <a:gd name="T2" fmla="*/ 191005021 w 15994"/>
              <a:gd name="T3" fmla="*/ 72811535 h 21600"/>
              <a:gd name="T4" fmla="*/ 11488472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0070C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algn="l" eaLnBrk="1" hangingPunct="1"/>
            <a:endParaRPr lang="en-GB" sz="240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02430" name="Line 30"/>
          <p:cNvSpPr>
            <a:spLocks noChangeShapeType="1"/>
          </p:cNvSpPr>
          <p:nvPr/>
        </p:nvSpPr>
        <p:spPr bwMode="auto">
          <a:xfrm rot="2789810">
            <a:off x="8025607" y="3104358"/>
            <a:ext cx="457200" cy="433387"/>
          </a:xfrm>
          <a:prstGeom prst="line">
            <a:avLst/>
          </a:prstGeom>
          <a:noFill/>
          <a:ln w="28575">
            <a:solidFill>
              <a:srgbClr val="0070C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algn="l" eaLnBrk="1" hangingPunct="1"/>
            <a:endParaRPr lang="en-GB" sz="240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02431" name="Arc 31"/>
          <p:cNvSpPr>
            <a:spLocks/>
          </p:cNvSpPr>
          <p:nvPr/>
        </p:nvSpPr>
        <p:spPr bwMode="auto">
          <a:xfrm rot="19069482" flipV="1">
            <a:off x="6478588" y="2628902"/>
            <a:ext cx="1651000" cy="2360613"/>
          </a:xfrm>
          <a:custGeom>
            <a:avLst/>
            <a:gdLst>
              <a:gd name="T0" fmla="*/ 7078836 w 15111"/>
              <a:gd name="T1" fmla="*/ 0 h 21592"/>
              <a:gd name="T2" fmla="*/ 180385224 w 15111"/>
              <a:gd name="T3" fmla="*/ 73604399 h 21592"/>
              <a:gd name="T4" fmla="*/ 0 w 15111"/>
              <a:gd name="T5" fmla="*/ 258081313 h 21592"/>
              <a:gd name="T6" fmla="*/ 0 60000 65536"/>
              <a:gd name="T7" fmla="*/ 0 60000 65536"/>
              <a:gd name="T8" fmla="*/ 0 60000 65536"/>
              <a:gd name="T9" fmla="*/ 0 w 15111"/>
              <a:gd name="T10" fmla="*/ 0 h 21592"/>
              <a:gd name="T11" fmla="*/ 15111 w 15111"/>
              <a:gd name="T12" fmla="*/ 21592 h 2159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111" h="21592" fill="none" extrusionOk="0">
                <a:moveTo>
                  <a:pt x="592" y="0"/>
                </a:moveTo>
                <a:cubicBezTo>
                  <a:pt x="6035" y="149"/>
                  <a:pt x="11220" y="2348"/>
                  <a:pt x="15111" y="6157"/>
                </a:cubicBezTo>
              </a:path>
              <a:path w="15111" h="21592" stroke="0" extrusionOk="0">
                <a:moveTo>
                  <a:pt x="592" y="0"/>
                </a:moveTo>
                <a:cubicBezTo>
                  <a:pt x="6035" y="149"/>
                  <a:pt x="11220" y="2348"/>
                  <a:pt x="15111" y="6157"/>
                </a:cubicBezTo>
                <a:lnTo>
                  <a:pt x="0" y="21592"/>
                </a:lnTo>
                <a:close/>
              </a:path>
            </a:pathLst>
          </a:custGeom>
          <a:noFill/>
          <a:ln w="28575">
            <a:solidFill>
              <a:srgbClr val="0070C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algn="l" eaLnBrk="1" hangingPunct="1"/>
            <a:endParaRPr lang="en-GB" sz="240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02432" name="Line 32"/>
          <p:cNvSpPr>
            <a:spLocks noChangeShapeType="1"/>
          </p:cNvSpPr>
          <p:nvPr/>
        </p:nvSpPr>
        <p:spPr bwMode="auto">
          <a:xfrm flipH="1">
            <a:off x="7145338" y="5195888"/>
            <a:ext cx="385762" cy="538162"/>
          </a:xfrm>
          <a:prstGeom prst="line">
            <a:avLst/>
          </a:prstGeom>
          <a:noFill/>
          <a:ln w="28575">
            <a:solidFill>
              <a:srgbClr val="0070C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algn="l" eaLnBrk="1" hangingPunct="1"/>
            <a:endParaRPr lang="en-GB" sz="240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02433" name="Arc 33"/>
          <p:cNvSpPr>
            <a:spLocks/>
          </p:cNvSpPr>
          <p:nvPr/>
        </p:nvSpPr>
        <p:spPr bwMode="auto">
          <a:xfrm flipV="1">
            <a:off x="5397500" y="3962400"/>
            <a:ext cx="1747838" cy="2362200"/>
          </a:xfrm>
          <a:custGeom>
            <a:avLst/>
            <a:gdLst>
              <a:gd name="T0" fmla="*/ 0 w 15994"/>
              <a:gd name="T1" fmla="*/ 251202 h 21600"/>
              <a:gd name="T2" fmla="*/ 191005240 w 15994"/>
              <a:gd name="T3" fmla="*/ 72811535 h 21600"/>
              <a:gd name="T4" fmla="*/ 11488478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chemeClr val="accent2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algn="l" eaLnBrk="1" hangingPunct="1"/>
            <a:endParaRPr lang="en-GB" sz="240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02434" name="Line 34"/>
          <p:cNvSpPr>
            <a:spLocks noChangeShapeType="1"/>
          </p:cNvSpPr>
          <p:nvPr/>
        </p:nvSpPr>
        <p:spPr bwMode="auto">
          <a:xfrm rot="-2601157">
            <a:off x="4779963" y="6153152"/>
            <a:ext cx="563562" cy="422275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algn="l" eaLnBrk="1" hangingPunct="1"/>
            <a:endParaRPr lang="en-GB" sz="240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02435" name="Arc 35"/>
          <p:cNvSpPr>
            <a:spLocks/>
          </p:cNvSpPr>
          <p:nvPr/>
        </p:nvSpPr>
        <p:spPr bwMode="auto">
          <a:xfrm flipH="1" flipV="1">
            <a:off x="2967040" y="4041775"/>
            <a:ext cx="1747837" cy="2362200"/>
          </a:xfrm>
          <a:custGeom>
            <a:avLst/>
            <a:gdLst>
              <a:gd name="T0" fmla="*/ 0 w 15994"/>
              <a:gd name="T1" fmla="*/ 251202 h 21600"/>
              <a:gd name="T2" fmla="*/ 191005021 w 15994"/>
              <a:gd name="T3" fmla="*/ 72811535 h 21600"/>
              <a:gd name="T4" fmla="*/ 11488472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chemeClr val="accent2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algn="l" eaLnBrk="1" hangingPunct="1"/>
            <a:endParaRPr lang="en-GB" sz="240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02436" name="Arc 36"/>
          <p:cNvSpPr>
            <a:spLocks/>
          </p:cNvSpPr>
          <p:nvPr/>
        </p:nvSpPr>
        <p:spPr bwMode="auto">
          <a:xfrm rot="2752597" flipH="1" flipV="1">
            <a:off x="1974056" y="2597944"/>
            <a:ext cx="1747838" cy="2362200"/>
          </a:xfrm>
          <a:custGeom>
            <a:avLst/>
            <a:gdLst>
              <a:gd name="T0" fmla="*/ 0 w 15994"/>
              <a:gd name="T1" fmla="*/ 251202 h 21600"/>
              <a:gd name="T2" fmla="*/ 191005240 w 15994"/>
              <a:gd name="T3" fmla="*/ 72811535 h 21600"/>
              <a:gd name="T4" fmla="*/ 11488478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chemeClr val="accent2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algn="l" eaLnBrk="1" hangingPunct="1"/>
            <a:endParaRPr lang="en-GB" sz="240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02437" name="Line 37"/>
          <p:cNvSpPr>
            <a:spLocks noChangeShapeType="1"/>
          </p:cNvSpPr>
          <p:nvPr/>
        </p:nvSpPr>
        <p:spPr bwMode="auto">
          <a:xfrm rot="2789810">
            <a:off x="1672433" y="3071021"/>
            <a:ext cx="392113" cy="371475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algn="l" eaLnBrk="1" hangingPunct="1"/>
            <a:endParaRPr lang="en-GB" sz="240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02438" name="Line 38"/>
          <p:cNvSpPr>
            <a:spLocks noChangeShapeType="1"/>
          </p:cNvSpPr>
          <p:nvPr/>
        </p:nvSpPr>
        <p:spPr bwMode="auto">
          <a:xfrm>
            <a:off x="2609852" y="5229227"/>
            <a:ext cx="358775" cy="504825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algn="l" eaLnBrk="1" hangingPunct="1"/>
            <a:endParaRPr lang="en-GB" sz="240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02439" name="Line 39"/>
          <p:cNvSpPr>
            <a:spLocks noChangeShapeType="1"/>
          </p:cNvSpPr>
          <p:nvPr/>
        </p:nvSpPr>
        <p:spPr bwMode="auto">
          <a:xfrm flipH="1">
            <a:off x="2762250" y="1071563"/>
            <a:ext cx="4648200" cy="441960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algn="l" eaLnBrk="1" hangingPunct="1"/>
            <a:endParaRPr lang="en-GB" sz="240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02440" name="Line 40"/>
          <p:cNvSpPr>
            <a:spLocks noChangeShapeType="1"/>
          </p:cNvSpPr>
          <p:nvPr/>
        </p:nvSpPr>
        <p:spPr bwMode="auto">
          <a:xfrm>
            <a:off x="2752725" y="995365"/>
            <a:ext cx="4679950" cy="4435475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algn="l" eaLnBrk="1" hangingPunct="1"/>
            <a:endParaRPr lang="en-GB" sz="240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02441" name="Line 41"/>
          <p:cNvSpPr>
            <a:spLocks noChangeShapeType="1"/>
          </p:cNvSpPr>
          <p:nvPr/>
        </p:nvSpPr>
        <p:spPr bwMode="auto">
          <a:xfrm rot="5400000">
            <a:off x="2038350" y="3275013"/>
            <a:ext cx="61722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algn="l" eaLnBrk="1" hangingPunct="1"/>
            <a:endParaRPr lang="en-GB" sz="240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02443" name="Text Box 43"/>
          <p:cNvSpPr txBox="1">
            <a:spLocks noChangeArrowheads="1"/>
          </p:cNvSpPr>
          <p:nvPr/>
        </p:nvSpPr>
        <p:spPr bwMode="auto">
          <a:xfrm>
            <a:off x="2798763" y="1219200"/>
            <a:ext cx="2011362" cy="654050"/>
          </a:xfrm>
          <a:prstGeom prst="rect">
            <a:avLst/>
          </a:prstGeom>
          <a:solidFill>
            <a:schemeClr val="tx1"/>
          </a:solidFill>
          <a:ln w="12700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dirty="0" smtClean="0">
                <a:solidFill>
                  <a:schemeClr val="accent1">
                    <a:lumMod val="50000"/>
                  </a:schemeClr>
                </a:solidFill>
                <a:latin typeface="Arial" charset="0"/>
              </a:rPr>
              <a:t>IR4: RF + Beam instrumentation</a:t>
            </a:r>
            <a:endParaRPr lang="en-GB" dirty="0">
              <a:solidFill>
                <a:schemeClr val="accent1">
                  <a:lumMod val="50000"/>
                </a:schemeClr>
              </a:solidFill>
              <a:latin typeface="Arial" charset="0"/>
            </a:endParaRPr>
          </a:p>
        </p:txBody>
      </p:sp>
      <p:sp>
        <p:nvSpPr>
          <p:cNvPr id="102444" name="Text Box 44"/>
          <p:cNvSpPr txBox="1">
            <a:spLocks noChangeArrowheads="1"/>
          </p:cNvSpPr>
          <p:nvPr/>
        </p:nvSpPr>
        <p:spPr bwMode="auto">
          <a:xfrm>
            <a:off x="4481513" y="333377"/>
            <a:ext cx="1149350" cy="379413"/>
          </a:xfrm>
          <a:prstGeom prst="rect">
            <a:avLst/>
          </a:prstGeom>
          <a:solidFill>
            <a:schemeClr val="tx1"/>
          </a:solidFill>
          <a:ln w="12700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dirty="0" smtClean="0">
                <a:solidFill>
                  <a:srgbClr val="0000FF"/>
                </a:solidFill>
                <a:latin typeface="Arial" charset="0"/>
              </a:rPr>
              <a:t>IR5:CMS</a:t>
            </a:r>
            <a:endParaRPr lang="en-GB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02445" name="Text Box 45"/>
          <p:cNvSpPr txBox="1">
            <a:spLocks noChangeArrowheads="1"/>
          </p:cNvSpPr>
          <p:nvPr/>
        </p:nvSpPr>
        <p:spPr bwMode="auto">
          <a:xfrm>
            <a:off x="4265613" y="5792788"/>
            <a:ext cx="1655762" cy="379412"/>
          </a:xfrm>
          <a:prstGeom prst="rect">
            <a:avLst/>
          </a:prstGeom>
          <a:solidFill>
            <a:schemeClr val="tx1"/>
          </a:solidFill>
          <a:ln w="12700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dirty="0" smtClean="0">
                <a:solidFill>
                  <a:srgbClr val="0000FF"/>
                </a:solidFill>
                <a:latin typeface="Arial" charset="0"/>
              </a:rPr>
              <a:t>IR1: ATLAS</a:t>
            </a:r>
            <a:endParaRPr lang="en-GB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02446" name="Text Box 46"/>
          <p:cNvSpPr txBox="1">
            <a:spLocks noChangeArrowheads="1"/>
          </p:cNvSpPr>
          <p:nvPr/>
        </p:nvSpPr>
        <p:spPr bwMode="auto">
          <a:xfrm>
            <a:off x="5992813" y="4876802"/>
            <a:ext cx="1454150" cy="379413"/>
          </a:xfrm>
          <a:prstGeom prst="rect">
            <a:avLst/>
          </a:prstGeom>
          <a:solidFill>
            <a:schemeClr val="tx1"/>
          </a:solidFill>
          <a:ln w="12700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dirty="0" smtClean="0">
                <a:solidFill>
                  <a:srgbClr val="0000FF"/>
                </a:solidFill>
                <a:latin typeface="Arial" charset="0"/>
              </a:rPr>
              <a:t>IR8: LHC-B</a:t>
            </a:r>
            <a:endParaRPr lang="en-GB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02447" name="Text Box 47"/>
          <p:cNvSpPr txBox="1">
            <a:spLocks noChangeArrowheads="1"/>
          </p:cNvSpPr>
          <p:nvPr/>
        </p:nvSpPr>
        <p:spPr bwMode="auto">
          <a:xfrm>
            <a:off x="2874963" y="4895296"/>
            <a:ext cx="1390650" cy="379413"/>
          </a:xfrm>
          <a:prstGeom prst="rect">
            <a:avLst/>
          </a:prstGeom>
          <a:solidFill>
            <a:schemeClr val="tx1"/>
          </a:solidFill>
          <a:ln w="12700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dirty="0" smtClean="0">
                <a:solidFill>
                  <a:srgbClr val="0000FF"/>
                </a:solidFill>
                <a:latin typeface="Arial" charset="0"/>
              </a:rPr>
              <a:t>IR2: ALICE</a:t>
            </a:r>
            <a:endParaRPr lang="en-GB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02448" name="Line 48"/>
          <p:cNvSpPr>
            <a:spLocks noChangeShapeType="1"/>
          </p:cNvSpPr>
          <p:nvPr/>
        </p:nvSpPr>
        <p:spPr bwMode="auto">
          <a:xfrm flipV="1">
            <a:off x="6323015" y="5805490"/>
            <a:ext cx="750887" cy="801687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pPr algn="l" eaLnBrk="1" hangingPunct="1"/>
            <a:endParaRPr lang="en-GB" sz="240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02449" name="Text Box 49"/>
          <p:cNvSpPr txBox="1">
            <a:spLocks noChangeArrowheads="1"/>
          </p:cNvSpPr>
          <p:nvPr/>
        </p:nvSpPr>
        <p:spPr bwMode="auto">
          <a:xfrm>
            <a:off x="6826250" y="6237288"/>
            <a:ext cx="1079500" cy="349250"/>
          </a:xfrm>
          <a:prstGeom prst="rect">
            <a:avLst/>
          </a:prstGeom>
          <a:solidFill>
            <a:schemeClr val="tx1"/>
          </a:solidFill>
          <a:ln w="12700">
            <a:solidFill>
              <a:schemeClr val="accent2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600" b="1" dirty="0">
                <a:solidFill>
                  <a:srgbClr val="6600FF"/>
                </a:solidFill>
                <a:latin typeface="Arial" charset="0"/>
              </a:rPr>
              <a:t>Injection</a:t>
            </a:r>
          </a:p>
        </p:txBody>
      </p:sp>
      <p:sp>
        <p:nvSpPr>
          <p:cNvPr id="102450" name="Text Box 50"/>
          <p:cNvSpPr txBox="1">
            <a:spLocks noChangeArrowheads="1"/>
          </p:cNvSpPr>
          <p:nvPr/>
        </p:nvSpPr>
        <p:spPr bwMode="auto">
          <a:xfrm>
            <a:off x="2465388" y="6308725"/>
            <a:ext cx="1096962" cy="349250"/>
          </a:xfrm>
          <a:prstGeom prst="rect">
            <a:avLst/>
          </a:prstGeom>
          <a:solidFill>
            <a:schemeClr val="tx1"/>
          </a:solidFill>
          <a:ln w="12700">
            <a:solidFill>
              <a:schemeClr val="accent2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600" b="1" dirty="0">
                <a:solidFill>
                  <a:srgbClr val="6600FF"/>
                </a:solidFill>
                <a:latin typeface="Arial" charset="0"/>
              </a:rPr>
              <a:t>Injection</a:t>
            </a:r>
          </a:p>
        </p:txBody>
      </p:sp>
      <p:sp>
        <p:nvSpPr>
          <p:cNvPr id="102451" name="Line 51"/>
          <p:cNvSpPr>
            <a:spLocks noChangeShapeType="1"/>
          </p:cNvSpPr>
          <p:nvPr/>
        </p:nvSpPr>
        <p:spPr bwMode="auto">
          <a:xfrm flipH="1" flipV="1">
            <a:off x="2968627" y="5734050"/>
            <a:ext cx="765175" cy="833438"/>
          </a:xfrm>
          <a:prstGeom prst="line">
            <a:avLst/>
          </a:prstGeom>
          <a:noFill/>
          <a:ln w="12700">
            <a:solidFill>
              <a:srgbClr val="0066FF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pPr algn="l" eaLnBrk="1" hangingPunct="1"/>
            <a:endParaRPr lang="en-GB" sz="240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02454" name="Line 54"/>
          <p:cNvSpPr>
            <a:spLocks noChangeShapeType="1"/>
          </p:cNvSpPr>
          <p:nvPr/>
        </p:nvSpPr>
        <p:spPr bwMode="auto">
          <a:xfrm>
            <a:off x="1806575" y="3232150"/>
            <a:ext cx="64770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algn="l" eaLnBrk="1" hangingPunct="1"/>
            <a:endParaRPr lang="en-GB" sz="2400" dirty="0">
              <a:solidFill>
                <a:srgbClr val="0000FF"/>
              </a:solidFill>
              <a:latin typeface="Arial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76200" y="76200"/>
            <a:ext cx="8991600" cy="6280150"/>
            <a:chOff x="76200" y="76200"/>
            <a:chExt cx="8991600" cy="6280150"/>
          </a:xfrm>
        </p:grpSpPr>
        <p:sp>
          <p:nvSpPr>
            <p:cNvPr id="102442" name="Text Box 42"/>
            <p:cNvSpPr txBox="1">
              <a:spLocks noChangeArrowheads="1"/>
            </p:cNvSpPr>
            <p:nvPr/>
          </p:nvSpPr>
          <p:spPr bwMode="auto">
            <a:xfrm>
              <a:off x="5380039" y="1196975"/>
              <a:ext cx="1851026" cy="654050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bg1"/>
              </a:solidFill>
              <a:miter lim="800000"/>
              <a:headEnd type="none" w="sm" len="sm"/>
              <a:tailEnd type="none" w="sm" len="sm"/>
            </a:ln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GB" dirty="0" smtClean="0">
                  <a:solidFill>
                    <a:srgbClr val="FF0000"/>
                  </a:solidFill>
                  <a:latin typeface="Arial" charset="0"/>
                </a:rPr>
                <a:t>IR6: Beam dumping system</a:t>
              </a:r>
              <a:endParaRPr lang="en-GB" dirty="0">
                <a:solidFill>
                  <a:srgbClr val="FF0000"/>
                </a:solidFill>
                <a:latin typeface="Arial" charset="0"/>
              </a:endParaRPr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76200" y="76200"/>
              <a:ext cx="8991600" cy="6280150"/>
              <a:chOff x="76200" y="76200"/>
              <a:chExt cx="8991600" cy="6280150"/>
            </a:xfrm>
          </p:grpSpPr>
          <p:sp>
            <p:nvSpPr>
              <p:cNvPr id="102452" name="Line 52"/>
              <p:cNvSpPr>
                <a:spLocks noChangeShapeType="1"/>
              </p:cNvSpPr>
              <p:nvPr/>
            </p:nvSpPr>
            <p:spPr bwMode="auto">
              <a:xfrm flipH="1" flipV="1">
                <a:off x="6948488" y="361950"/>
                <a:ext cx="409575" cy="75406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 type="none" w="sm" len="sm"/>
                <a:tailEnd type="triangle" w="lg" len="lg"/>
              </a:ln>
            </p:spPr>
            <p:txBody>
              <a:bodyPr/>
              <a:lstStyle/>
              <a:p>
                <a:pPr algn="l" eaLnBrk="1" hangingPunct="1"/>
                <a:endParaRPr lang="en-GB" sz="2400" dirty="0">
                  <a:solidFill>
                    <a:srgbClr val="0000FF"/>
                  </a:solidFill>
                  <a:latin typeface="Arial" charset="0"/>
                </a:endParaRPr>
              </a:p>
            </p:txBody>
          </p:sp>
          <p:sp>
            <p:nvSpPr>
              <p:cNvPr id="102453" name="Line 53"/>
              <p:cNvSpPr>
                <a:spLocks noChangeShapeType="1"/>
              </p:cNvSpPr>
              <p:nvPr/>
            </p:nvSpPr>
            <p:spPr bwMode="auto">
              <a:xfrm>
                <a:off x="7385050" y="1095375"/>
                <a:ext cx="690563" cy="414338"/>
              </a:xfrm>
              <a:prstGeom prst="line">
                <a:avLst/>
              </a:prstGeom>
              <a:noFill/>
              <a:ln w="12700">
                <a:solidFill>
                  <a:srgbClr val="3333FF"/>
                </a:solidFill>
                <a:round/>
                <a:headEnd type="none" w="sm" len="sm"/>
                <a:tailEnd type="triangle" w="lg" len="lg"/>
              </a:ln>
            </p:spPr>
            <p:txBody>
              <a:bodyPr/>
              <a:lstStyle/>
              <a:p>
                <a:pPr algn="l" eaLnBrk="1" hangingPunct="1"/>
                <a:endParaRPr lang="en-GB" sz="2400" dirty="0">
                  <a:solidFill>
                    <a:srgbClr val="0000FF"/>
                  </a:solidFill>
                  <a:latin typeface="Arial" charset="0"/>
                </a:endParaRPr>
              </a:p>
            </p:txBody>
          </p:sp>
          <p:sp>
            <p:nvSpPr>
              <p:cNvPr id="102455" name="Text Box 55"/>
              <p:cNvSpPr txBox="1">
                <a:spLocks noChangeArrowheads="1"/>
              </p:cNvSpPr>
              <p:nvPr/>
            </p:nvSpPr>
            <p:spPr bwMode="auto">
              <a:xfrm>
                <a:off x="1960563" y="2787650"/>
                <a:ext cx="2224087" cy="654050"/>
              </a:xfrm>
              <a:prstGeom prst="rect">
                <a:avLst/>
              </a:prstGeom>
              <a:solidFill>
                <a:schemeClr val="tx1"/>
              </a:solidFill>
              <a:ln w="12700">
                <a:solidFill>
                  <a:schemeClr val="bg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 dirty="0" smtClean="0">
                    <a:solidFill>
                      <a:srgbClr val="FF0000"/>
                    </a:solidFill>
                    <a:latin typeface="Arial" charset="0"/>
                  </a:rPr>
                  <a:t>IR3: Moment Beam Cleaning (warm)</a:t>
                </a:r>
                <a:endParaRPr lang="en-GB" dirty="0">
                  <a:solidFill>
                    <a:srgbClr val="FF0000"/>
                  </a:solidFill>
                  <a:latin typeface="Arial" charset="0"/>
                </a:endParaRPr>
              </a:p>
            </p:txBody>
          </p:sp>
          <p:sp>
            <p:nvSpPr>
              <p:cNvPr id="102456" name="Text Box 56"/>
              <p:cNvSpPr txBox="1">
                <a:spLocks noChangeArrowheads="1"/>
              </p:cNvSpPr>
              <p:nvPr/>
            </p:nvSpPr>
            <p:spPr bwMode="auto">
              <a:xfrm>
                <a:off x="5938838" y="2787650"/>
                <a:ext cx="2193925" cy="654050"/>
              </a:xfrm>
              <a:prstGeom prst="rect">
                <a:avLst/>
              </a:prstGeom>
              <a:solidFill>
                <a:schemeClr val="tx1"/>
              </a:solidFill>
              <a:ln w="12700">
                <a:solidFill>
                  <a:schemeClr val="bg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 dirty="0" smtClean="0">
                    <a:solidFill>
                      <a:srgbClr val="FF0000"/>
                    </a:solidFill>
                    <a:latin typeface="Arial" charset="0"/>
                  </a:rPr>
                  <a:t>IR7: Betatron Beam Cleaning (warm)</a:t>
                </a:r>
                <a:endParaRPr lang="en-GB" dirty="0">
                  <a:solidFill>
                    <a:srgbClr val="FF0000"/>
                  </a:solidFill>
                  <a:latin typeface="Arial" charset="0"/>
                </a:endParaRPr>
              </a:p>
            </p:txBody>
          </p:sp>
          <p:sp>
            <p:nvSpPr>
              <p:cNvPr id="102457" name="Rectangle 57"/>
              <p:cNvSpPr>
                <a:spLocks noChangeArrowheads="1"/>
              </p:cNvSpPr>
              <p:nvPr/>
            </p:nvSpPr>
            <p:spPr bwMode="auto">
              <a:xfrm rot="-1805534">
                <a:off x="6823075" y="160338"/>
                <a:ext cx="144463" cy="215900"/>
              </a:xfrm>
              <a:prstGeom prst="rect">
                <a:avLst/>
              </a:prstGeom>
              <a:solidFill>
                <a:srgbClr val="663300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 algn="l" eaLnBrk="1" hangingPunct="1">
                  <a:lnSpc>
                    <a:spcPct val="95000"/>
                  </a:lnSpc>
                  <a:spcBef>
                    <a:spcPct val="40000"/>
                  </a:spcBef>
                </a:pPr>
                <a:endParaRPr lang="en-GB" sz="2400" dirty="0">
                  <a:solidFill>
                    <a:srgbClr val="0000FF"/>
                  </a:solidFill>
                  <a:latin typeface="Arial" charset="0"/>
                </a:endParaRPr>
              </a:p>
            </p:txBody>
          </p:sp>
          <p:sp>
            <p:nvSpPr>
              <p:cNvPr id="102458" name="Rectangle 58"/>
              <p:cNvSpPr>
                <a:spLocks noChangeArrowheads="1"/>
              </p:cNvSpPr>
              <p:nvPr/>
            </p:nvSpPr>
            <p:spPr bwMode="auto">
              <a:xfrm rot="-3664630">
                <a:off x="8098632" y="1445419"/>
                <a:ext cx="144462" cy="215900"/>
              </a:xfrm>
              <a:prstGeom prst="rect">
                <a:avLst/>
              </a:prstGeom>
              <a:solidFill>
                <a:srgbClr val="663300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 algn="l" eaLnBrk="1" hangingPunct="1">
                  <a:lnSpc>
                    <a:spcPct val="95000"/>
                  </a:lnSpc>
                  <a:spcBef>
                    <a:spcPct val="40000"/>
                  </a:spcBef>
                </a:pPr>
                <a:endParaRPr lang="en-GB" sz="2400" dirty="0">
                  <a:solidFill>
                    <a:srgbClr val="0000FF"/>
                  </a:solidFill>
                  <a:latin typeface="Arial" charset="0"/>
                </a:endParaRPr>
              </a:p>
            </p:txBody>
          </p:sp>
          <p:sp>
            <p:nvSpPr>
              <p:cNvPr id="102459" name="Text Box 59"/>
              <p:cNvSpPr txBox="1">
                <a:spLocks noChangeArrowheads="1"/>
              </p:cNvSpPr>
              <p:nvPr/>
            </p:nvSpPr>
            <p:spPr bwMode="auto">
              <a:xfrm>
                <a:off x="7086600" y="76200"/>
                <a:ext cx="1828800" cy="317500"/>
              </a:xfrm>
              <a:prstGeom prst="rect">
                <a:avLst/>
              </a:prstGeom>
              <a:solidFill>
                <a:schemeClr val="tx1"/>
              </a:solidFill>
              <a:ln w="12700">
                <a:solidFill>
                  <a:schemeClr val="bg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 sz="1400" dirty="0">
                    <a:solidFill>
                      <a:srgbClr val="663300"/>
                    </a:solidFill>
                    <a:latin typeface="Arial" charset="0"/>
                  </a:rPr>
                  <a:t>Beam dump blocks</a:t>
                </a:r>
              </a:p>
            </p:txBody>
          </p:sp>
          <p:sp>
            <p:nvSpPr>
              <p:cNvPr id="102465" name="Text Box 61"/>
              <p:cNvSpPr txBox="1">
                <a:spLocks noChangeArrowheads="1"/>
              </p:cNvSpPr>
              <p:nvPr/>
            </p:nvSpPr>
            <p:spPr bwMode="auto">
              <a:xfrm>
                <a:off x="76200" y="5525353"/>
                <a:ext cx="2339248" cy="830997"/>
              </a:xfrm>
              <a:prstGeom prst="rect">
                <a:avLst/>
              </a:prstGeom>
              <a:solidFill>
                <a:srgbClr val="FFFF66"/>
              </a:solidFill>
              <a:ln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 sz="1600" dirty="0">
                    <a:solidFill>
                      <a:srgbClr val="0000FF"/>
                    </a:solidFill>
                    <a:latin typeface="Arial" charset="0"/>
                  </a:rPr>
                  <a:t>Detection of beam losses with &gt;3600 monitors around LHC</a:t>
                </a:r>
              </a:p>
            </p:txBody>
          </p:sp>
          <p:grpSp>
            <p:nvGrpSpPr>
              <p:cNvPr id="1643590" name="Group 70"/>
              <p:cNvGrpSpPr>
                <a:grpSpLocks/>
              </p:cNvGrpSpPr>
              <p:nvPr/>
            </p:nvGrpSpPr>
            <p:grpSpPr bwMode="auto">
              <a:xfrm>
                <a:off x="7496175" y="533400"/>
                <a:ext cx="1571625" cy="573088"/>
                <a:chOff x="4722" y="336"/>
                <a:chExt cx="990" cy="361"/>
              </a:xfrm>
            </p:grpSpPr>
            <p:sp>
              <p:nvSpPr>
                <p:cNvPr id="102462" name="Line 68"/>
                <p:cNvSpPr>
                  <a:spLocks noChangeShapeType="1"/>
                </p:cNvSpPr>
                <p:nvPr/>
              </p:nvSpPr>
              <p:spPr bwMode="auto">
                <a:xfrm flipH="1">
                  <a:off x="4722" y="576"/>
                  <a:ext cx="270" cy="121"/>
                </a:xfrm>
                <a:prstGeom prst="line">
                  <a:avLst/>
                </a:prstGeom>
                <a:noFill/>
                <a:ln w="9525">
                  <a:solidFill>
                    <a:schemeClr val="accent2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pPr algn="l" eaLnBrk="1" hangingPunct="1"/>
                  <a:endParaRPr lang="en-GB" sz="2400" dirty="0">
                    <a:solidFill>
                      <a:srgbClr val="0000FF"/>
                    </a:solidFill>
                    <a:latin typeface="Arial" charset="0"/>
                  </a:endParaRPr>
                </a:p>
              </p:txBody>
            </p:sp>
            <p:sp>
              <p:nvSpPr>
                <p:cNvPr id="102463" name="Text Box 69"/>
                <p:cNvSpPr txBox="1">
                  <a:spLocks noChangeArrowheads="1"/>
                </p:cNvSpPr>
                <p:nvPr/>
              </p:nvSpPr>
              <p:spPr bwMode="auto">
                <a:xfrm>
                  <a:off x="4944" y="336"/>
                  <a:ext cx="768" cy="334"/>
                </a:xfrm>
                <a:prstGeom prst="rect">
                  <a:avLst/>
                </a:prstGeom>
                <a:solidFill>
                  <a:srgbClr val="FFFF66"/>
                </a:solidFill>
                <a:ln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lIns="18000" rIns="18000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GB" sz="1400" dirty="0">
                      <a:solidFill>
                        <a:srgbClr val="0000FF"/>
                      </a:solidFill>
                      <a:latin typeface="Arial" charset="0"/>
                    </a:rPr>
                    <a:t>Signal to kicker magnet</a:t>
                  </a:r>
                </a:p>
              </p:txBody>
            </p:sp>
          </p:grpSp>
        </p:grpSp>
      </p:grpSp>
      <p:sp>
        <p:nvSpPr>
          <p:cNvPr id="65" name="Text Box 59"/>
          <p:cNvSpPr txBox="1">
            <a:spLocks noChangeArrowheads="1"/>
          </p:cNvSpPr>
          <p:nvPr/>
        </p:nvSpPr>
        <p:spPr bwMode="auto">
          <a:xfrm>
            <a:off x="4205112" y="6499225"/>
            <a:ext cx="1828800" cy="317500"/>
          </a:xfrm>
          <a:prstGeom prst="rect">
            <a:avLst/>
          </a:prstGeom>
          <a:solidFill>
            <a:schemeClr val="tx1"/>
          </a:solidFill>
          <a:ln w="12700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400" dirty="0">
                <a:solidFill>
                  <a:srgbClr val="2A004E"/>
                </a:solidFill>
                <a:latin typeface="Arial" charset="0"/>
              </a:rPr>
              <a:t>Beams from SPS</a:t>
            </a:r>
          </a:p>
        </p:txBody>
      </p:sp>
    </p:spTree>
    <p:extLst>
      <p:ext uri="{BB962C8B-B14F-4D97-AF65-F5344CB8AC3E}">
        <p14:creationId xmlns:p14="http://schemas.microsoft.com/office/powerpoint/2010/main" val="173701618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7828" y="844616"/>
            <a:ext cx="4617210" cy="4624927"/>
          </a:xfrm>
          <a:prstGeom prst="rect">
            <a:avLst/>
          </a:prstGeom>
        </p:spPr>
      </p:pic>
      <p:sp>
        <p:nvSpPr>
          <p:cNvPr id="10445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5988" y="981075"/>
            <a:ext cx="4087813" cy="2489200"/>
          </a:xfrm>
          <a:ln>
            <a:solidFill>
              <a:schemeClr val="tx1"/>
            </a:solidFill>
          </a:ln>
        </p:spPr>
        <p:txBody>
          <a:bodyPr/>
          <a:lstStyle/>
          <a:p>
            <a:pPr marL="173038" indent="-173038" eaLnBrk="1" hangingPunct="1">
              <a:buFontTx/>
              <a:buNone/>
            </a:pPr>
            <a:r>
              <a:rPr lang="en-GB" sz="2000" dirty="0" smtClean="0">
                <a:solidFill>
                  <a:srgbClr val="000066"/>
                </a:solidFill>
              </a:rPr>
              <a:t>In case that the beam is accidentally deflected into a magnet, each bunch will heat the material.</a:t>
            </a:r>
          </a:p>
          <a:p>
            <a:pPr marL="173038" indent="-173038" eaLnBrk="1" hangingPunct="1">
              <a:buFontTx/>
              <a:buNone/>
            </a:pPr>
            <a:r>
              <a:rPr lang="en-GB" sz="2000" dirty="0" smtClean="0">
                <a:solidFill>
                  <a:srgbClr val="000066"/>
                </a:solidFill>
              </a:rPr>
              <a:t>The pressure will build up and the density is reduced.</a:t>
            </a:r>
          </a:p>
          <a:p>
            <a:pPr marL="173038" indent="-173038" eaLnBrk="1" hangingPunct="1">
              <a:buFontTx/>
              <a:buNone/>
            </a:pPr>
            <a:r>
              <a:rPr lang="en-GB" sz="2000" dirty="0" smtClean="0">
                <a:solidFill>
                  <a:srgbClr val="000066"/>
                </a:solidFill>
              </a:rPr>
              <a:t>The following bunches will penetrate deeper into the material.</a:t>
            </a:r>
          </a:p>
          <a:p>
            <a:pPr marL="173038" indent="-173038" eaLnBrk="1" hangingPunct="1">
              <a:buFontTx/>
              <a:buNone/>
            </a:pPr>
            <a:r>
              <a:rPr lang="en-GB" sz="2000" dirty="0" smtClean="0">
                <a:solidFill>
                  <a:srgbClr val="000066"/>
                </a:solidFill>
              </a:rPr>
              <a:t> </a:t>
            </a:r>
          </a:p>
          <a:p>
            <a:pPr marL="173038" indent="-173038" eaLnBrk="1" hangingPunct="1">
              <a:buFontTx/>
              <a:buNone/>
            </a:pPr>
            <a:r>
              <a:rPr lang="en-GB" sz="2000" dirty="0" smtClean="0">
                <a:solidFill>
                  <a:srgbClr val="000066"/>
                </a:solidFill>
              </a:rPr>
              <a:t>A controlled experiment was performed at the SPS with a 1 MJ beam, demonstrating hydrodynamic tunnelling.</a:t>
            </a:r>
            <a:endParaRPr lang="en-GB" sz="2000" dirty="0">
              <a:solidFill>
                <a:srgbClr val="000066"/>
              </a:solidFill>
            </a:endParaRPr>
          </a:p>
          <a:p>
            <a:pPr marL="173038" indent="-173038" eaLnBrk="1" hangingPunct="1">
              <a:buFontTx/>
              <a:buNone/>
            </a:pPr>
            <a:r>
              <a:rPr lang="en-GB" sz="2000" b="1" dirty="0" smtClean="0">
                <a:solidFill>
                  <a:srgbClr val="C00000"/>
                </a:solidFill>
              </a:rPr>
              <a:t>The penetration for the full beam at the LHC is expected to be around 30 m</a:t>
            </a:r>
            <a:r>
              <a:rPr lang="en-GB" sz="2000" dirty="0" smtClean="0">
                <a:solidFill>
                  <a:srgbClr val="000066"/>
                </a:solidFill>
              </a:rPr>
              <a:t>.</a:t>
            </a:r>
          </a:p>
          <a:p>
            <a:pPr marL="173038" indent="-173038" eaLnBrk="1" hangingPunct="1">
              <a:buFontTx/>
              <a:buNone/>
            </a:pPr>
            <a:r>
              <a:rPr lang="en-GB" sz="2000" dirty="0" smtClean="0">
                <a:solidFill>
                  <a:srgbClr val="000066"/>
                </a:solidFill>
              </a:rPr>
              <a:t>A single bunch at top energy could drill a hole in the vacuum chamber.</a:t>
            </a:r>
            <a:endParaRPr lang="en-GB" sz="2000" dirty="0">
              <a:solidFill>
                <a:srgbClr val="000066"/>
              </a:solidFill>
            </a:endParaRPr>
          </a:p>
        </p:txBody>
      </p:sp>
      <p:sp>
        <p:nvSpPr>
          <p:cNvPr id="104462" name="Rectangle 15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 sz="2800" dirty="0" smtClean="0"/>
              <a:t>Hydrodynamic tunnelling</a:t>
            </a:r>
            <a:endParaRPr lang="en-GB" sz="2800" dirty="0"/>
          </a:p>
        </p:txBody>
      </p:sp>
      <p:sp>
        <p:nvSpPr>
          <p:cNvPr id="1274891" name="Rectangle 11"/>
          <p:cNvSpPr>
            <a:spLocks noChangeArrowheads="1"/>
          </p:cNvSpPr>
          <p:nvPr/>
        </p:nvSpPr>
        <p:spPr bwMode="auto">
          <a:xfrm>
            <a:off x="4465561" y="5469543"/>
            <a:ext cx="4614943" cy="954406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/>
          <a:lstStyle/>
          <a:p>
            <a:pPr algn="l">
              <a:lnSpc>
                <a:spcPct val="95000"/>
              </a:lnSpc>
              <a:spcBef>
                <a:spcPct val="40000"/>
              </a:spcBef>
            </a:pPr>
            <a:r>
              <a:rPr lang="en-GB" sz="2000" dirty="0">
                <a:solidFill>
                  <a:srgbClr val="000066"/>
                </a:solidFill>
                <a:latin typeface="+mn-lt"/>
              </a:rPr>
              <a:t>T</a:t>
            </a:r>
            <a:r>
              <a:rPr lang="en-GB" sz="2000" dirty="0" smtClean="0">
                <a:solidFill>
                  <a:srgbClr val="000066"/>
                </a:solidFill>
                <a:latin typeface="+mn-lt"/>
              </a:rPr>
              <a:t>arget damaged by the SPS beam, after penetrating 60 cm of solid copper </a:t>
            </a:r>
            <a:r>
              <a:rPr lang="en-GB" sz="2000" dirty="0" smtClean="0">
                <a:solidFill>
                  <a:srgbClr val="000066"/>
                </a:solidFill>
                <a:latin typeface="+mn-lt"/>
              </a:rPr>
              <a:t>(~0.5% </a:t>
            </a:r>
            <a:r>
              <a:rPr lang="en-GB" sz="2000" dirty="0" smtClean="0">
                <a:solidFill>
                  <a:srgbClr val="000066"/>
                </a:solidFill>
                <a:latin typeface="+mn-lt"/>
              </a:rPr>
              <a:t>LHC beam energy) </a:t>
            </a:r>
            <a:endParaRPr lang="en-GB" sz="2000" dirty="0">
              <a:solidFill>
                <a:srgbClr val="000066"/>
              </a:solidFill>
              <a:latin typeface="+mn-lt"/>
            </a:endParaRPr>
          </a:p>
        </p:txBody>
      </p:sp>
      <p:sp>
        <p:nvSpPr>
          <p:cNvPr id="4" name="Oval 3"/>
          <p:cNvSpPr/>
          <p:nvPr/>
        </p:nvSpPr>
        <p:spPr bwMode="auto">
          <a:xfrm>
            <a:off x="4191000" y="4840815"/>
            <a:ext cx="1652588" cy="1477489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 algn="l" eaLnBrk="1" hangingPunct="1">
              <a:lnSpc>
                <a:spcPct val="95000"/>
              </a:lnSpc>
              <a:spcBef>
                <a:spcPct val="40000"/>
              </a:spcBef>
            </a:pPr>
            <a:endParaRPr lang="de-DE" sz="2400" dirty="0">
              <a:solidFill>
                <a:schemeClr val="accent2"/>
              </a:solidFill>
              <a:latin typeface="Arial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67828" y="854600"/>
            <a:ext cx="4614943" cy="4614943"/>
          </a:xfrm>
          <a:prstGeom prst="rect">
            <a:avLst/>
          </a:prstGeom>
        </p:spPr>
      </p:pic>
      <p:sp>
        <p:nvSpPr>
          <p:cNvPr id="104460" name="Text Box 13"/>
          <p:cNvSpPr txBox="1">
            <a:spLocks noChangeArrowheads="1"/>
          </p:cNvSpPr>
          <p:nvPr/>
        </p:nvSpPr>
        <p:spPr bwMode="auto">
          <a:xfrm>
            <a:off x="7072599" y="6318304"/>
            <a:ext cx="2071401" cy="307777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GB" sz="1400" dirty="0" err="1" smtClean="0">
                <a:solidFill>
                  <a:srgbClr val="000066"/>
                </a:solidFill>
              </a:rPr>
              <a:t>F.Burkart</a:t>
            </a:r>
            <a:r>
              <a:rPr lang="en-GB" sz="1400" dirty="0" smtClean="0">
                <a:solidFill>
                  <a:srgbClr val="000066"/>
                </a:solidFill>
              </a:rPr>
              <a:t>, </a:t>
            </a:r>
            <a:r>
              <a:rPr lang="en-GB" sz="1400" dirty="0" err="1" smtClean="0">
                <a:solidFill>
                  <a:srgbClr val="000066"/>
                </a:solidFill>
              </a:rPr>
              <a:t>N.Tahir</a:t>
            </a:r>
            <a:r>
              <a:rPr lang="en-GB" sz="1400" dirty="0" smtClean="0">
                <a:solidFill>
                  <a:srgbClr val="000066"/>
                </a:solidFill>
              </a:rPr>
              <a:t>  </a:t>
            </a:r>
            <a:r>
              <a:rPr lang="en-GB" sz="1400" dirty="0">
                <a:solidFill>
                  <a:srgbClr val="000066"/>
                </a:solidFill>
              </a:rPr>
              <a:t>et al</a:t>
            </a:r>
          </a:p>
        </p:txBody>
      </p:sp>
    </p:spTree>
    <p:extLst>
      <p:ext uri="{BB962C8B-B14F-4D97-AF65-F5344CB8AC3E}">
        <p14:creationId xmlns:p14="http://schemas.microsoft.com/office/powerpoint/2010/main" val="30826550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4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74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4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74891" grpId="1" animBg="1"/>
      <p:bldP spid="104460" grpId="0" animBg="1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5" name="Slide Number Placeholder 3"/>
          <p:cNvSpPr txBox="1">
            <a:spLocks noGrp="1"/>
          </p:cNvSpPr>
          <p:nvPr/>
        </p:nvSpPr>
        <p:spPr bwMode="auto">
          <a:xfrm>
            <a:off x="7924800" y="6629400"/>
            <a:ext cx="1219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fld id="{53C29F8F-1D7C-428F-A5D3-4942B9FEA0A0}" type="slidenum">
              <a:rPr lang="en-US" sz="1200" i="1"/>
              <a:pPr algn="ctr"/>
              <a:t>89</a:t>
            </a:fld>
            <a:endParaRPr lang="en-US" sz="1200" i="1" dirty="0"/>
          </a:p>
        </p:txBody>
      </p:sp>
      <p:sp>
        <p:nvSpPr>
          <p:cNvPr id="10854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Beam losses, machine protection and collimation </a:t>
            </a: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228601" y="990601"/>
            <a:ext cx="8647043" cy="2905539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b="1" kern="0" dirty="0">
                <a:solidFill>
                  <a:srgbClr val="000066"/>
                </a:solidFill>
                <a:latin typeface="+mn-lt"/>
              </a:rPr>
              <a:t>Continuous beam losses</a:t>
            </a:r>
          </a:p>
          <a:p>
            <a:pPr marL="342900" indent="-342900"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sz="2000" kern="0" dirty="0">
              <a:solidFill>
                <a:srgbClr val="000066"/>
              </a:solidFill>
              <a:latin typeface="+mn-lt"/>
            </a:endParaRPr>
          </a:p>
          <a:p>
            <a:pPr marL="342900" indent="-342900"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b="1" kern="0" dirty="0">
                <a:solidFill>
                  <a:srgbClr val="000066"/>
                </a:solidFill>
                <a:latin typeface="+mn-lt"/>
              </a:rPr>
              <a:t>Collimation</a:t>
            </a:r>
            <a:r>
              <a:rPr lang="en-GB" sz="2000" kern="0" dirty="0">
                <a:solidFill>
                  <a:srgbClr val="000066"/>
                </a:solidFill>
                <a:latin typeface="+mn-lt"/>
              </a:rPr>
              <a:t> prevents too high beam losses around the accelerator (beam cleaning)</a:t>
            </a:r>
          </a:p>
          <a:p>
            <a:pPr marL="342900" indent="-342900"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kern="0" dirty="0">
                <a:solidFill>
                  <a:srgbClr val="000066"/>
                </a:solidFill>
                <a:latin typeface="+mn-lt"/>
              </a:rPr>
              <a:t> </a:t>
            </a:r>
          </a:p>
          <a:p>
            <a:pPr marL="342900" indent="-342900"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kern="0" dirty="0">
                <a:solidFill>
                  <a:srgbClr val="000066"/>
                </a:solidFill>
                <a:latin typeface="+mn-lt"/>
              </a:rPr>
              <a:t>A collimation system is a (very complex) system installed in the LHC to capture mostly halo particles</a:t>
            </a:r>
          </a:p>
          <a:p>
            <a:pPr marL="342900" indent="-342900"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kern="0" dirty="0">
                <a:solidFill>
                  <a:srgbClr val="000066"/>
                </a:solidFill>
                <a:latin typeface="+mn-lt"/>
              </a:rPr>
              <a:t> </a:t>
            </a:r>
          </a:p>
          <a:p>
            <a:pPr marL="342900" indent="-342900"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kern="0" dirty="0">
                <a:solidFill>
                  <a:srgbClr val="000066"/>
                </a:solidFill>
                <a:latin typeface="+mn-lt"/>
              </a:rPr>
              <a:t>Such system is also called (beam) Cleaning System</a:t>
            </a:r>
          </a:p>
          <a:p>
            <a:pPr marL="342900" indent="-342900"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sz="2000" kern="0" dirty="0">
              <a:solidFill>
                <a:srgbClr val="000066"/>
              </a:solidFill>
              <a:latin typeface="+mn-lt"/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228600" y="4116963"/>
            <a:ext cx="8647042" cy="2428458"/>
          </a:xfrm>
          <a:prstGeom prst="rect">
            <a:avLst/>
          </a:prstGeom>
          <a:noFill/>
          <a:ln w="9525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l" eaLnBrk="1" fontAlgn="auto" hangingPunct="1">
              <a:lnSpc>
                <a:spcPct val="95000"/>
              </a:lnSpc>
              <a:spcBef>
                <a:spcPct val="40000"/>
              </a:spcBef>
              <a:spcAft>
                <a:spcPts val="0"/>
              </a:spcAft>
              <a:defRPr/>
            </a:pPr>
            <a:r>
              <a:rPr lang="en-GB" sz="2000" b="1" kern="0" dirty="0">
                <a:solidFill>
                  <a:srgbClr val="C00000"/>
                </a:solidFill>
                <a:latin typeface="+mn-lt"/>
              </a:rPr>
              <a:t>Accidental beam losses</a:t>
            </a:r>
          </a:p>
          <a:p>
            <a:pPr marL="342900" indent="-342900" algn="l" eaLnBrk="1" fontAlgn="auto" hangingPunct="1">
              <a:lnSpc>
                <a:spcPct val="95000"/>
              </a:lnSpc>
              <a:spcBef>
                <a:spcPct val="40000"/>
              </a:spcBef>
              <a:spcAft>
                <a:spcPts val="0"/>
              </a:spcAft>
              <a:defRPr/>
            </a:pPr>
            <a:endParaRPr lang="en-GB" sz="2000" b="1" kern="0" dirty="0">
              <a:solidFill>
                <a:srgbClr val="C00000"/>
              </a:solidFill>
              <a:latin typeface="+mn-lt"/>
            </a:endParaRPr>
          </a:p>
          <a:p>
            <a:pPr marL="342900" indent="-342900" algn="l" eaLnBrk="1" fontAlgn="auto" hangingPunct="1">
              <a:lnSpc>
                <a:spcPct val="95000"/>
              </a:lnSpc>
              <a:spcBef>
                <a:spcPct val="40000"/>
              </a:spcBef>
              <a:spcAft>
                <a:spcPts val="0"/>
              </a:spcAft>
              <a:defRPr/>
            </a:pPr>
            <a:r>
              <a:rPr lang="en-GB" sz="2000" b="1" kern="0" dirty="0">
                <a:solidFill>
                  <a:srgbClr val="C00000"/>
                </a:solidFill>
                <a:latin typeface="+mn-lt"/>
              </a:rPr>
              <a:t>“Machine Protection” </a:t>
            </a:r>
            <a:r>
              <a:rPr lang="en-GB" sz="2000" kern="0" dirty="0">
                <a:solidFill>
                  <a:srgbClr val="C00000"/>
                </a:solidFill>
                <a:latin typeface="+mn-lt"/>
              </a:rPr>
              <a:t>protects equipment from damage, activation and downtime </a:t>
            </a:r>
          </a:p>
          <a:p>
            <a:pPr marL="342900" indent="-342900" algn="l" eaLnBrk="1" fontAlgn="auto" hangingPunct="1">
              <a:lnSpc>
                <a:spcPct val="95000"/>
              </a:lnSpc>
              <a:spcBef>
                <a:spcPct val="40000"/>
              </a:spcBef>
              <a:spcAft>
                <a:spcPts val="0"/>
              </a:spcAft>
              <a:defRPr/>
            </a:pPr>
            <a:endParaRPr lang="en-GB" sz="2000" kern="0" dirty="0">
              <a:solidFill>
                <a:srgbClr val="C00000"/>
              </a:solidFill>
              <a:latin typeface="+mn-lt"/>
            </a:endParaRPr>
          </a:p>
          <a:p>
            <a:pPr marL="342900" indent="-342900" algn="l" eaLnBrk="1" fontAlgn="auto" hangingPunct="1">
              <a:lnSpc>
                <a:spcPct val="95000"/>
              </a:lnSpc>
              <a:spcBef>
                <a:spcPct val="40000"/>
              </a:spcBef>
              <a:spcAft>
                <a:spcPts val="0"/>
              </a:spcAft>
              <a:defRPr/>
            </a:pPr>
            <a:r>
              <a:rPr lang="en-GB" sz="2000" kern="0" dirty="0">
                <a:solidFill>
                  <a:srgbClr val="C00000"/>
                </a:solidFill>
                <a:latin typeface="+mn-lt"/>
              </a:rPr>
              <a:t>Machine protection includes a large variety of systems </a:t>
            </a:r>
          </a:p>
        </p:txBody>
      </p:sp>
    </p:spTree>
    <p:extLst>
      <p:ext uri="{BB962C8B-B14F-4D97-AF65-F5344CB8AC3E}">
        <p14:creationId xmlns:p14="http://schemas.microsoft.com/office/powerpoint/2010/main" val="20852671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387" name="Rectangle 3"/>
          <p:cNvSpPr>
            <a:spLocks noGrp="1" noChangeArrowheads="1"/>
          </p:cNvSpPr>
          <p:nvPr>
            <p:ph idx="1"/>
          </p:nvPr>
        </p:nvSpPr>
        <p:spPr>
          <a:xfrm>
            <a:off x="139700" y="908050"/>
            <a:ext cx="8864600" cy="2590800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GB" dirty="0" smtClean="0">
                <a:solidFill>
                  <a:schemeClr val="accent4">
                    <a:lumMod val="10000"/>
                  </a:schemeClr>
                </a:solidFill>
              </a:rPr>
              <a:t>The total number events is proportional to the </a:t>
            </a:r>
            <a:r>
              <a:rPr lang="en-GB" b="1" dirty="0">
                <a:solidFill>
                  <a:srgbClr val="0033CC"/>
                </a:solidFill>
              </a:rPr>
              <a:t>I</a:t>
            </a:r>
            <a:r>
              <a:rPr lang="en-GB" b="1" dirty="0" smtClean="0">
                <a:solidFill>
                  <a:srgbClr val="0033CC"/>
                </a:solidFill>
              </a:rPr>
              <a:t>ntegrated </a:t>
            </a:r>
            <a:r>
              <a:rPr lang="en-GB" b="1" dirty="0">
                <a:solidFill>
                  <a:srgbClr val="0033CC"/>
                </a:solidFill>
              </a:rPr>
              <a:t>L</a:t>
            </a:r>
            <a:r>
              <a:rPr lang="en-GB" b="1" dirty="0" smtClean="0">
                <a:solidFill>
                  <a:srgbClr val="0033CC"/>
                </a:solidFill>
              </a:rPr>
              <a:t>uminosity</a:t>
            </a:r>
            <a:r>
              <a:rPr lang="en-GB" b="1" dirty="0" smtClean="0">
                <a:solidFill>
                  <a:schemeClr val="accent4">
                    <a:lumMod val="10000"/>
                  </a:schemeClr>
                </a:solidFill>
              </a:rPr>
              <a:t>:</a:t>
            </a:r>
          </a:p>
          <a:p>
            <a:pPr>
              <a:lnSpc>
                <a:spcPct val="120000"/>
              </a:lnSpc>
            </a:pPr>
            <a:endParaRPr lang="en-GB" b="1" dirty="0">
              <a:solidFill>
                <a:schemeClr val="accent4">
                  <a:lumMod val="10000"/>
                </a:schemeClr>
              </a:solidFill>
            </a:endParaRPr>
          </a:p>
          <a:p>
            <a:pPr marL="0" indent="0">
              <a:lnSpc>
                <a:spcPct val="120000"/>
              </a:lnSpc>
              <a:buNone/>
            </a:pPr>
            <a:endParaRPr lang="en-GB" b="1" dirty="0" smtClean="0">
              <a:solidFill>
                <a:schemeClr val="accent4">
                  <a:lumMod val="10000"/>
                </a:schemeClr>
              </a:solidFill>
            </a:endParaRPr>
          </a:p>
          <a:p>
            <a:pPr marL="0" indent="0">
              <a:lnSpc>
                <a:spcPct val="120000"/>
              </a:lnSpc>
              <a:buNone/>
            </a:pPr>
            <a:endParaRPr lang="en-GB" b="1" dirty="0" smtClean="0">
              <a:solidFill>
                <a:schemeClr val="accent4">
                  <a:lumMod val="10000"/>
                </a:schemeClr>
              </a:solidFill>
            </a:endParaRPr>
          </a:p>
          <a:p>
            <a:pPr>
              <a:lnSpc>
                <a:spcPct val="120000"/>
              </a:lnSpc>
            </a:pPr>
            <a:r>
              <a:rPr lang="en-GB" dirty="0" smtClean="0">
                <a:solidFill>
                  <a:schemeClr val="accent4">
                    <a:lumMod val="10000"/>
                  </a:schemeClr>
                </a:solidFill>
              </a:rPr>
              <a:t>It has the unit of  [cm</a:t>
            </a:r>
            <a:r>
              <a:rPr lang="en-GB" baseline="30000" dirty="0" smtClean="0">
                <a:solidFill>
                  <a:schemeClr val="accent4">
                    <a:lumMod val="10000"/>
                  </a:schemeClr>
                </a:solidFill>
              </a:rPr>
              <a:t>-2</a:t>
            </a:r>
            <a:r>
              <a:rPr lang="en-GB" dirty="0" smtClean="0">
                <a:solidFill>
                  <a:schemeClr val="accent4">
                    <a:lumMod val="10000"/>
                  </a:schemeClr>
                </a:solidFill>
              </a:rPr>
              <a:t>] and is expressed in </a:t>
            </a:r>
            <a:r>
              <a:rPr lang="en-GB" dirty="0">
                <a:solidFill>
                  <a:schemeClr val="accent4">
                    <a:lumMod val="10000"/>
                  </a:schemeClr>
                </a:solidFill>
              </a:rPr>
              <a:t>I</a:t>
            </a:r>
            <a:r>
              <a:rPr lang="en-GB" dirty="0" smtClean="0">
                <a:solidFill>
                  <a:schemeClr val="accent4">
                    <a:lumMod val="10000"/>
                  </a:schemeClr>
                </a:solidFill>
              </a:rPr>
              <a:t>nverse </a:t>
            </a:r>
            <a:r>
              <a:rPr lang="en-GB" dirty="0" err="1">
                <a:solidFill>
                  <a:schemeClr val="accent4">
                    <a:lumMod val="10000"/>
                  </a:schemeClr>
                </a:solidFill>
              </a:rPr>
              <a:t>P</a:t>
            </a:r>
            <a:r>
              <a:rPr lang="en-GB" dirty="0" err="1" smtClean="0">
                <a:solidFill>
                  <a:schemeClr val="accent4">
                    <a:lumMod val="10000"/>
                  </a:schemeClr>
                </a:solidFill>
              </a:rPr>
              <a:t>icobarn</a:t>
            </a:r>
            <a:r>
              <a:rPr lang="en-GB" dirty="0" smtClean="0">
                <a:solidFill>
                  <a:schemeClr val="accent4">
                    <a:lumMod val="10000"/>
                  </a:schemeClr>
                </a:solidFill>
              </a:rPr>
              <a:t> or </a:t>
            </a:r>
            <a:r>
              <a:rPr lang="en-GB" dirty="0">
                <a:solidFill>
                  <a:schemeClr val="accent4">
                    <a:lumMod val="10000"/>
                  </a:schemeClr>
                </a:solidFill>
              </a:rPr>
              <a:t>I</a:t>
            </a:r>
            <a:r>
              <a:rPr lang="en-GB" dirty="0" smtClean="0">
                <a:solidFill>
                  <a:schemeClr val="accent4">
                    <a:lumMod val="10000"/>
                  </a:schemeClr>
                </a:solidFill>
              </a:rPr>
              <a:t>nverse </a:t>
            </a:r>
            <a:r>
              <a:rPr lang="en-GB" dirty="0" err="1" smtClean="0">
                <a:solidFill>
                  <a:schemeClr val="accent4">
                    <a:lumMod val="10000"/>
                  </a:schemeClr>
                </a:solidFill>
              </a:rPr>
              <a:t>Femtobarn</a:t>
            </a:r>
            <a:endParaRPr lang="en-GB" dirty="0" smtClean="0">
              <a:solidFill>
                <a:schemeClr val="accent4">
                  <a:lumMod val="10000"/>
                </a:schemeClr>
              </a:solidFill>
            </a:endParaRPr>
          </a:p>
          <a:p>
            <a:pPr>
              <a:lnSpc>
                <a:spcPct val="120000"/>
              </a:lnSpc>
            </a:pPr>
            <a:r>
              <a:rPr lang="en-GB" dirty="0" smtClean="0">
                <a:solidFill>
                  <a:schemeClr val="accent4">
                    <a:lumMod val="10000"/>
                  </a:schemeClr>
                </a:solidFill>
              </a:rPr>
              <a:t>The </a:t>
            </a:r>
            <a:r>
              <a:rPr lang="en-GB" dirty="0">
                <a:solidFill>
                  <a:schemeClr val="accent4">
                    <a:lumMod val="10000"/>
                  </a:schemeClr>
                </a:solidFill>
              </a:rPr>
              <a:t>availability of the accelerator plays an essential </a:t>
            </a:r>
            <a:r>
              <a:rPr lang="en-GB" dirty="0" smtClean="0">
                <a:solidFill>
                  <a:schemeClr val="accent4">
                    <a:lumMod val="10000"/>
                  </a:schemeClr>
                </a:solidFill>
              </a:rPr>
              <a:t>role: all systems must work correctly, very challenging for such complex machine</a:t>
            </a:r>
            <a:endParaRPr lang="en-GB" dirty="0">
              <a:solidFill>
                <a:schemeClr val="accent4">
                  <a:lumMod val="10000"/>
                </a:schemeClr>
              </a:solidFill>
            </a:endParaRPr>
          </a:p>
          <a:p>
            <a:pPr>
              <a:lnSpc>
                <a:spcPct val="120000"/>
              </a:lnSpc>
            </a:pPr>
            <a:endParaRPr lang="en-GB" dirty="0" smtClean="0">
              <a:solidFill>
                <a:schemeClr val="accent4">
                  <a:lumMod val="10000"/>
                </a:schemeClr>
              </a:solidFill>
            </a:endParaRPr>
          </a:p>
          <a:p>
            <a:pPr>
              <a:lnSpc>
                <a:spcPct val="120000"/>
              </a:lnSpc>
            </a:pPr>
            <a:endParaRPr lang="en-GB" dirty="0" smtClean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FFFFFF"/>
                </a:solidFill>
                <a:latin typeface="Calibri"/>
              </a:rPr>
              <a:t>Integrated Luminosity and Availability 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2971800" y="2286000"/>
                <a:ext cx="2016642" cy="629018"/>
              </a:xfrm>
              <a:prstGeom prst="rect">
                <a:avLst/>
              </a:prstGeom>
              <a:solidFill>
                <a:srgbClr val="FFFFCC"/>
              </a:solidFill>
            </p:spPr>
            <p:txBody>
              <a:bodyPr wrap="none">
                <a:spAutoFit/>
              </a:bodyPr>
              <a:lstStyle/>
              <a:p>
                <a:pPr algn="l" eaLnBrk="1" hangingPunct="1">
                  <a:lnSpc>
                    <a:spcPct val="12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i="1">
                          <a:solidFill>
                            <a:srgbClr val="DADADA">
                              <a:lumMod val="10000"/>
                            </a:srgbClr>
                          </a:solidFill>
                          <a:latin typeface="Cambria Math"/>
                        </a:rPr>
                        <m:t>∫</m:t>
                      </m:r>
                      <m:r>
                        <a:rPr lang="en-GB" sz="2800" i="1">
                          <a:solidFill>
                            <a:srgbClr val="DADADA">
                              <a:lumMod val="10000"/>
                            </a:srgbClr>
                          </a:solidFill>
                          <a:latin typeface="Cambria Math"/>
                        </a:rPr>
                        <m:t>𝐿</m:t>
                      </m:r>
                      <m:d>
                        <m:dPr>
                          <m:ctrlPr>
                            <a:rPr lang="en-GB" sz="2800" i="1">
                              <a:solidFill>
                                <a:srgbClr val="DADADA">
                                  <a:lumMod val="10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800" i="1">
                              <a:solidFill>
                                <a:srgbClr val="DADADA">
                                  <a:lumMod val="10000"/>
                                </a:srgbClr>
                              </a:solidFill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GB" sz="2800" i="1">
                          <a:solidFill>
                            <a:srgbClr val="DADADA">
                              <a:lumMod val="10000"/>
                            </a:srgbClr>
                          </a:solidFill>
                          <a:latin typeface="Cambria Math"/>
                        </a:rPr>
                        <m:t>×</m:t>
                      </m:r>
                      <m:r>
                        <a:rPr lang="en-GB" sz="2800" i="1">
                          <a:solidFill>
                            <a:srgbClr val="DADADA">
                              <a:lumMod val="10000"/>
                            </a:srgbClr>
                          </a:solidFill>
                          <a:latin typeface="Cambria Math"/>
                        </a:rPr>
                        <m:t>𝑑𝑡</m:t>
                      </m:r>
                    </m:oMath>
                  </m:oMathPara>
                </a14:m>
                <a:endParaRPr lang="en-GB" sz="2800" dirty="0">
                  <a:solidFill>
                    <a:srgbClr val="DADADA">
                      <a:lumMod val="10000"/>
                    </a:srgbClr>
                  </a:solidFill>
                  <a:latin typeface="Arial" charset="0"/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1800" y="2286000"/>
                <a:ext cx="2016642" cy="62901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28823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3" descr="BDSYSTE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4" t="8293" r="21053" b="9090"/>
          <a:stretch>
            <a:fillRect/>
          </a:stretch>
        </p:blipFill>
        <p:spPr bwMode="auto">
          <a:xfrm>
            <a:off x="3742" y="1932"/>
            <a:ext cx="9140258" cy="685606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952500" y="2"/>
            <a:ext cx="8153400" cy="715963"/>
          </a:xfrm>
        </p:spPr>
        <p:txBody>
          <a:bodyPr/>
          <a:lstStyle/>
          <a:p>
            <a:r>
              <a:rPr lang="en-US" sz="2800" dirty="0">
                <a:solidFill>
                  <a:srgbClr val="000066"/>
                </a:solidFill>
              </a:rPr>
              <a:t>Layout of beam dump system in IR6</a:t>
            </a:r>
          </a:p>
        </p:txBody>
      </p:sp>
      <p:sp>
        <p:nvSpPr>
          <p:cNvPr id="15369" name="Text Box 8"/>
          <p:cNvSpPr txBox="1">
            <a:spLocks noChangeArrowheads="1"/>
          </p:cNvSpPr>
          <p:nvPr/>
        </p:nvSpPr>
        <p:spPr bwMode="auto">
          <a:xfrm>
            <a:off x="6781802" y="6149975"/>
            <a:ext cx="8159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US" sz="1400" b="1" i="1">
                <a:solidFill>
                  <a:srgbClr val="000000"/>
                </a:solidFill>
                <a:latin typeface="Arial" pitchFamily="34" charset="0"/>
              </a:rPr>
              <a:t>Beam 2</a:t>
            </a:r>
            <a:endParaRPr lang="en-US" sz="140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43" name="Text Box 10"/>
          <p:cNvSpPr txBox="1">
            <a:spLocks noChangeArrowheads="1"/>
          </p:cNvSpPr>
          <p:nvPr/>
        </p:nvSpPr>
        <p:spPr bwMode="auto">
          <a:xfrm>
            <a:off x="7392987" y="2960342"/>
            <a:ext cx="1524000" cy="584200"/>
          </a:xfrm>
          <a:prstGeom prst="rect">
            <a:avLst/>
          </a:prstGeom>
          <a:solidFill>
            <a:srgbClr val="FFFFCC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kern="0" dirty="0">
                <a:solidFill>
                  <a:srgbClr val="0000FF"/>
                </a:solidFill>
                <a:latin typeface="+mn-lt"/>
              </a:rPr>
              <a:t>Beam dump block</a:t>
            </a:r>
          </a:p>
        </p:txBody>
      </p:sp>
      <p:sp>
        <p:nvSpPr>
          <p:cNvPr id="44" name="Line 11"/>
          <p:cNvSpPr>
            <a:spLocks noChangeShapeType="1"/>
          </p:cNvSpPr>
          <p:nvPr/>
        </p:nvSpPr>
        <p:spPr bwMode="auto">
          <a:xfrm flipH="1">
            <a:off x="8229600" y="3581400"/>
            <a:ext cx="0" cy="8382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lg" len="lg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</a:endParaRPr>
          </a:p>
        </p:txBody>
      </p:sp>
      <p:sp>
        <p:nvSpPr>
          <p:cNvPr id="46" name="Line 13"/>
          <p:cNvSpPr>
            <a:spLocks noChangeShapeType="1"/>
          </p:cNvSpPr>
          <p:nvPr/>
        </p:nvSpPr>
        <p:spPr bwMode="auto">
          <a:xfrm flipV="1">
            <a:off x="1371600" y="2797177"/>
            <a:ext cx="272824" cy="11652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lg" len="lg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</a:endParaRPr>
          </a:p>
        </p:txBody>
      </p:sp>
      <p:sp>
        <p:nvSpPr>
          <p:cNvPr id="47" name="Line 14"/>
          <p:cNvSpPr>
            <a:spLocks noChangeShapeType="1"/>
          </p:cNvSpPr>
          <p:nvPr/>
        </p:nvSpPr>
        <p:spPr bwMode="auto">
          <a:xfrm rot="21475046">
            <a:off x="4851322" y="4318764"/>
            <a:ext cx="476595" cy="341241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</a:endParaRPr>
          </a:p>
        </p:txBody>
      </p:sp>
      <p:sp>
        <p:nvSpPr>
          <p:cNvPr id="48" name="Line 15"/>
          <p:cNvSpPr>
            <a:spLocks noChangeShapeType="1"/>
          </p:cNvSpPr>
          <p:nvPr/>
        </p:nvSpPr>
        <p:spPr bwMode="auto">
          <a:xfrm rot="21470686">
            <a:off x="5995356" y="5046942"/>
            <a:ext cx="828675" cy="534988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</a:endParaRPr>
          </a:p>
        </p:txBody>
      </p:sp>
      <p:sp>
        <p:nvSpPr>
          <p:cNvPr id="49" name="Oval 16"/>
          <p:cNvSpPr>
            <a:spLocks noChangeArrowheads="1"/>
          </p:cNvSpPr>
          <p:nvPr/>
        </p:nvSpPr>
        <p:spPr bwMode="auto">
          <a:xfrm>
            <a:off x="4807177" y="4289434"/>
            <a:ext cx="76200" cy="76200"/>
          </a:xfrm>
          <a:prstGeom prst="ellipse">
            <a:avLst/>
          </a:prstGeom>
          <a:solidFill>
            <a:srgbClr val="2A004E"/>
          </a:solidFill>
          <a:ln w="12700">
            <a:noFill/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sz="2400" kern="0">
              <a:solidFill>
                <a:srgbClr val="2A004E"/>
              </a:solidFill>
            </a:endParaRPr>
          </a:p>
        </p:txBody>
      </p:sp>
      <p:sp>
        <p:nvSpPr>
          <p:cNvPr id="50" name="Oval 17"/>
          <p:cNvSpPr>
            <a:spLocks noChangeArrowheads="1"/>
          </p:cNvSpPr>
          <p:nvPr/>
        </p:nvSpPr>
        <p:spPr bwMode="auto">
          <a:xfrm>
            <a:off x="5962016" y="5040592"/>
            <a:ext cx="76200" cy="76200"/>
          </a:xfrm>
          <a:prstGeom prst="ellipse">
            <a:avLst/>
          </a:prstGeom>
          <a:solidFill>
            <a:srgbClr val="2A004E"/>
          </a:solidFill>
          <a:ln w="12700">
            <a:noFill/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sz="2400" kern="0">
              <a:solidFill>
                <a:srgbClr val="2A004E"/>
              </a:solidFill>
            </a:endParaRPr>
          </a:p>
        </p:txBody>
      </p:sp>
      <p:sp>
        <p:nvSpPr>
          <p:cNvPr id="51" name="Freeform 18"/>
          <p:cNvSpPr>
            <a:spLocks/>
          </p:cNvSpPr>
          <p:nvPr/>
        </p:nvSpPr>
        <p:spPr bwMode="auto">
          <a:xfrm rot="383835">
            <a:off x="7393906" y="5977936"/>
            <a:ext cx="460375" cy="396875"/>
          </a:xfrm>
          <a:custGeom>
            <a:avLst/>
            <a:gdLst>
              <a:gd name="T0" fmla="*/ 0 w 290"/>
              <a:gd name="T1" fmla="*/ 0 h 250"/>
              <a:gd name="T2" fmla="*/ 2147483647 w 290"/>
              <a:gd name="T3" fmla="*/ 2147483647 h 250"/>
              <a:gd name="T4" fmla="*/ 2147483647 w 290"/>
              <a:gd name="T5" fmla="*/ 2147483647 h 250"/>
              <a:gd name="T6" fmla="*/ 2147483647 w 290"/>
              <a:gd name="T7" fmla="*/ 2147483647 h 250"/>
              <a:gd name="T8" fmla="*/ 2147483647 w 290"/>
              <a:gd name="T9" fmla="*/ 2147483647 h 250"/>
              <a:gd name="T10" fmla="*/ 2147483647 w 290"/>
              <a:gd name="T11" fmla="*/ 2147483647 h 25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90"/>
              <a:gd name="T19" fmla="*/ 0 h 250"/>
              <a:gd name="T20" fmla="*/ 290 w 290"/>
              <a:gd name="T21" fmla="*/ 250 h 25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90" h="250">
                <a:moveTo>
                  <a:pt x="0" y="0"/>
                </a:moveTo>
                <a:cubicBezTo>
                  <a:pt x="10" y="6"/>
                  <a:pt x="36" y="21"/>
                  <a:pt x="60" y="38"/>
                </a:cubicBezTo>
                <a:cubicBezTo>
                  <a:pt x="84" y="55"/>
                  <a:pt x="117" y="82"/>
                  <a:pt x="142" y="102"/>
                </a:cubicBezTo>
                <a:cubicBezTo>
                  <a:pt x="167" y="122"/>
                  <a:pt x="187" y="137"/>
                  <a:pt x="208" y="158"/>
                </a:cubicBezTo>
                <a:cubicBezTo>
                  <a:pt x="229" y="179"/>
                  <a:pt x="254" y="211"/>
                  <a:pt x="268" y="226"/>
                </a:cubicBezTo>
                <a:cubicBezTo>
                  <a:pt x="282" y="241"/>
                  <a:pt x="286" y="245"/>
                  <a:pt x="290" y="250"/>
                </a:cubicBezTo>
              </a:path>
            </a:pathLst>
          </a:custGeom>
          <a:noFill/>
          <a:ln w="28575">
            <a:solidFill>
              <a:srgbClr val="008000"/>
            </a:solidFill>
            <a:round/>
            <a:headEnd type="none" w="sm" len="sm"/>
            <a:tailEnd type="triangle" w="med" len="med"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</a:endParaRPr>
          </a:p>
        </p:txBody>
      </p:sp>
      <p:sp>
        <p:nvSpPr>
          <p:cNvPr id="52" name="Oval 19"/>
          <p:cNvSpPr>
            <a:spLocks noChangeArrowheads="1"/>
          </p:cNvSpPr>
          <p:nvPr/>
        </p:nvSpPr>
        <p:spPr bwMode="auto">
          <a:xfrm>
            <a:off x="7357896" y="5911782"/>
            <a:ext cx="76200" cy="76200"/>
          </a:xfrm>
          <a:prstGeom prst="ellipse">
            <a:avLst/>
          </a:prstGeom>
          <a:solidFill>
            <a:srgbClr val="2A004E"/>
          </a:solidFill>
          <a:ln w="12700">
            <a:noFill/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sz="2400" kern="0">
              <a:solidFill>
                <a:srgbClr val="2A004E"/>
              </a:solidFill>
            </a:endParaRPr>
          </a:p>
        </p:txBody>
      </p:sp>
      <p:sp>
        <p:nvSpPr>
          <p:cNvPr id="54" name="Line 21"/>
          <p:cNvSpPr>
            <a:spLocks noChangeShapeType="1"/>
          </p:cNvSpPr>
          <p:nvPr/>
        </p:nvSpPr>
        <p:spPr bwMode="auto">
          <a:xfrm flipH="1">
            <a:off x="4343400" y="2819400"/>
            <a:ext cx="0" cy="9144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lg" len="lg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</a:endParaRPr>
          </a:p>
        </p:txBody>
      </p:sp>
      <p:sp>
        <p:nvSpPr>
          <p:cNvPr id="55" name="Line 22"/>
          <p:cNvSpPr>
            <a:spLocks noChangeShapeType="1"/>
          </p:cNvSpPr>
          <p:nvPr/>
        </p:nvSpPr>
        <p:spPr bwMode="auto">
          <a:xfrm flipH="1">
            <a:off x="5638800" y="3276600"/>
            <a:ext cx="0" cy="9144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lg" len="lg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</a:endParaRPr>
          </a:p>
        </p:txBody>
      </p:sp>
      <p:sp>
        <p:nvSpPr>
          <p:cNvPr id="56" name="Text Box 23"/>
          <p:cNvSpPr txBox="1">
            <a:spLocks noChangeArrowheads="1"/>
          </p:cNvSpPr>
          <p:nvPr/>
        </p:nvSpPr>
        <p:spPr bwMode="auto">
          <a:xfrm>
            <a:off x="5334000" y="2514602"/>
            <a:ext cx="1676400" cy="830263"/>
          </a:xfrm>
          <a:prstGeom prst="rect">
            <a:avLst/>
          </a:prstGeom>
          <a:solidFill>
            <a:srgbClr val="FFFFCC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kern="0" dirty="0">
                <a:solidFill>
                  <a:srgbClr val="0000FF"/>
                </a:solidFill>
                <a:latin typeface="+mn-lt"/>
              </a:rPr>
              <a:t>Kicker magnets to paint (dilute) the beam</a:t>
            </a:r>
          </a:p>
        </p:txBody>
      </p:sp>
      <p:sp>
        <p:nvSpPr>
          <p:cNvPr id="57" name="Line 24"/>
          <p:cNvSpPr>
            <a:spLocks noChangeShapeType="1"/>
          </p:cNvSpPr>
          <p:nvPr/>
        </p:nvSpPr>
        <p:spPr bwMode="auto">
          <a:xfrm>
            <a:off x="5029200" y="3733800"/>
            <a:ext cx="3048000" cy="304800"/>
          </a:xfrm>
          <a:prstGeom prst="line">
            <a:avLst/>
          </a:prstGeom>
          <a:noFill/>
          <a:ln w="12700">
            <a:solidFill>
              <a:srgbClr val="2A004E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</a:endParaRPr>
          </a:p>
        </p:txBody>
      </p:sp>
      <p:sp>
        <p:nvSpPr>
          <p:cNvPr id="58" name="Text Box 25"/>
          <p:cNvSpPr txBox="1">
            <a:spLocks noChangeArrowheads="1"/>
          </p:cNvSpPr>
          <p:nvPr/>
        </p:nvSpPr>
        <p:spPr bwMode="auto">
          <a:xfrm>
            <a:off x="6019800" y="3657600"/>
            <a:ext cx="1447800" cy="336550"/>
          </a:xfrm>
          <a:prstGeom prst="rect">
            <a:avLst/>
          </a:prstGeom>
          <a:solidFill>
            <a:srgbClr val="FFFFCC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b="1" kern="0">
                <a:solidFill>
                  <a:srgbClr val="0000FF"/>
                </a:solidFill>
                <a:latin typeface="Arial" charset="0"/>
              </a:rPr>
              <a:t>about 700 m</a:t>
            </a:r>
          </a:p>
        </p:txBody>
      </p:sp>
      <p:sp>
        <p:nvSpPr>
          <p:cNvPr id="59" name="Freeform 26"/>
          <p:cNvSpPr>
            <a:spLocks/>
          </p:cNvSpPr>
          <p:nvPr/>
        </p:nvSpPr>
        <p:spPr bwMode="auto">
          <a:xfrm>
            <a:off x="667114" y="1702308"/>
            <a:ext cx="569607" cy="349261"/>
          </a:xfrm>
          <a:custGeom>
            <a:avLst/>
            <a:gdLst>
              <a:gd name="T0" fmla="*/ 0 w 314"/>
              <a:gd name="T1" fmla="*/ 0 h 156"/>
              <a:gd name="T2" fmla="*/ 2147483647 w 314"/>
              <a:gd name="T3" fmla="*/ 2147483647 h 156"/>
              <a:gd name="T4" fmla="*/ 2147483647 w 314"/>
              <a:gd name="T5" fmla="*/ 2147483647 h 156"/>
              <a:gd name="T6" fmla="*/ 2147483647 w 314"/>
              <a:gd name="T7" fmla="*/ 2147483647 h 156"/>
              <a:gd name="T8" fmla="*/ 0 60000 65536"/>
              <a:gd name="T9" fmla="*/ 0 60000 65536"/>
              <a:gd name="T10" fmla="*/ 0 60000 65536"/>
              <a:gd name="T11" fmla="*/ 0 60000 65536"/>
              <a:gd name="T12" fmla="*/ 0 w 314"/>
              <a:gd name="T13" fmla="*/ 0 h 156"/>
              <a:gd name="T14" fmla="*/ 314 w 314"/>
              <a:gd name="T15" fmla="*/ 156 h 156"/>
              <a:gd name="connsiteX0" fmla="*/ 0 w 11427"/>
              <a:gd name="connsiteY0" fmla="*/ 0 h 14103"/>
              <a:gd name="connsiteX1" fmla="*/ 4612 w 11427"/>
              <a:gd name="connsiteY1" fmla="*/ 6795 h 14103"/>
              <a:gd name="connsiteX2" fmla="*/ 7924 w 11427"/>
              <a:gd name="connsiteY2" fmla="*/ 10129 h 14103"/>
              <a:gd name="connsiteX3" fmla="*/ 11427 w 11427"/>
              <a:gd name="connsiteY3" fmla="*/ 14103 h 14103"/>
              <a:gd name="connsiteX0" fmla="*/ 0 w 11427"/>
              <a:gd name="connsiteY0" fmla="*/ 0 h 14103"/>
              <a:gd name="connsiteX1" fmla="*/ 4918 w 11427"/>
              <a:gd name="connsiteY1" fmla="*/ 6385 h 14103"/>
              <a:gd name="connsiteX2" fmla="*/ 7924 w 11427"/>
              <a:gd name="connsiteY2" fmla="*/ 10129 h 14103"/>
              <a:gd name="connsiteX3" fmla="*/ 11427 w 11427"/>
              <a:gd name="connsiteY3" fmla="*/ 14103 h 141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427" h="14103">
                <a:moveTo>
                  <a:pt x="0" y="0"/>
                </a:moveTo>
                <a:cubicBezTo>
                  <a:pt x="541" y="449"/>
                  <a:pt x="3597" y="4697"/>
                  <a:pt x="4918" y="6385"/>
                </a:cubicBezTo>
                <a:cubicBezTo>
                  <a:pt x="6239" y="8073"/>
                  <a:pt x="6777" y="8911"/>
                  <a:pt x="7924" y="10129"/>
                </a:cubicBezTo>
                <a:cubicBezTo>
                  <a:pt x="9070" y="11347"/>
                  <a:pt x="10695" y="13270"/>
                  <a:pt x="11427" y="14103"/>
                </a:cubicBezTo>
              </a:path>
            </a:pathLst>
          </a:custGeom>
          <a:noFill/>
          <a:ln w="28575">
            <a:solidFill>
              <a:srgbClr val="008000"/>
            </a:solidFill>
            <a:round/>
            <a:headEnd/>
            <a:tailEnd type="arrow" w="med" len="med"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</a:endParaRPr>
          </a:p>
        </p:txBody>
      </p:sp>
      <p:sp>
        <p:nvSpPr>
          <p:cNvPr id="60" name="Line 27"/>
          <p:cNvSpPr>
            <a:spLocks noChangeShapeType="1"/>
          </p:cNvSpPr>
          <p:nvPr/>
        </p:nvSpPr>
        <p:spPr bwMode="auto">
          <a:xfrm>
            <a:off x="1606324" y="2313638"/>
            <a:ext cx="276906" cy="174172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 type="none" w="sm" len="sm"/>
            <a:tailEnd type="arrow" w="med" len="med"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</a:endParaRPr>
          </a:p>
        </p:txBody>
      </p:sp>
      <p:sp>
        <p:nvSpPr>
          <p:cNvPr id="61" name="Line 28"/>
          <p:cNvSpPr>
            <a:spLocks noChangeShapeType="1"/>
          </p:cNvSpPr>
          <p:nvPr/>
        </p:nvSpPr>
        <p:spPr bwMode="auto">
          <a:xfrm>
            <a:off x="2510529" y="2858558"/>
            <a:ext cx="809625" cy="514350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 type="none" w="sm" len="sm"/>
            <a:tailEnd type="arrow" w="med" len="med"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</a:endParaRPr>
          </a:p>
        </p:txBody>
      </p:sp>
      <p:sp>
        <p:nvSpPr>
          <p:cNvPr id="62" name="Oval 29"/>
          <p:cNvSpPr>
            <a:spLocks noChangeArrowheads="1"/>
          </p:cNvSpPr>
          <p:nvPr/>
        </p:nvSpPr>
        <p:spPr bwMode="auto">
          <a:xfrm>
            <a:off x="2481952" y="2839508"/>
            <a:ext cx="76200" cy="76200"/>
          </a:xfrm>
          <a:prstGeom prst="ellipse">
            <a:avLst/>
          </a:prstGeom>
          <a:solidFill>
            <a:srgbClr val="2A004E"/>
          </a:solidFill>
          <a:ln w="12700">
            <a:noFill/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sz="2400" kern="0">
              <a:solidFill>
                <a:srgbClr val="2A004E"/>
              </a:solidFill>
            </a:endParaRPr>
          </a:p>
        </p:txBody>
      </p:sp>
      <p:sp>
        <p:nvSpPr>
          <p:cNvPr id="63" name="Oval 30"/>
          <p:cNvSpPr>
            <a:spLocks noChangeArrowheads="1"/>
          </p:cNvSpPr>
          <p:nvPr/>
        </p:nvSpPr>
        <p:spPr bwMode="auto">
          <a:xfrm>
            <a:off x="1568224" y="2275538"/>
            <a:ext cx="76200" cy="76200"/>
          </a:xfrm>
          <a:prstGeom prst="ellipse">
            <a:avLst/>
          </a:prstGeom>
          <a:solidFill>
            <a:srgbClr val="2A004E"/>
          </a:solidFill>
          <a:ln w="12700">
            <a:noFill/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sz="2400" kern="0">
              <a:solidFill>
                <a:srgbClr val="2A004E"/>
              </a:solidFill>
            </a:endParaRPr>
          </a:p>
        </p:txBody>
      </p:sp>
      <p:sp>
        <p:nvSpPr>
          <p:cNvPr id="64" name="Line 31"/>
          <p:cNvSpPr>
            <a:spLocks noChangeShapeType="1"/>
          </p:cNvSpPr>
          <p:nvPr/>
        </p:nvSpPr>
        <p:spPr bwMode="auto">
          <a:xfrm>
            <a:off x="457200" y="2895600"/>
            <a:ext cx="6248400" cy="3733800"/>
          </a:xfrm>
          <a:prstGeom prst="line">
            <a:avLst/>
          </a:prstGeom>
          <a:noFill/>
          <a:ln w="12700">
            <a:solidFill>
              <a:srgbClr val="2A004E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</a:endParaRPr>
          </a:p>
        </p:txBody>
      </p:sp>
      <p:sp>
        <p:nvSpPr>
          <p:cNvPr id="65" name="Text Box 32"/>
          <p:cNvSpPr txBox="1">
            <a:spLocks noChangeArrowheads="1"/>
          </p:cNvSpPr>
          <p:nvPr/>
        </p:nvSpPr>
        <p:spPr bwMode="auto">
          <a:xfrm>
            <a:off x="3200400" y="5105400"/>
            <a:ext cx="1447800" cy="336550"/>
          </a:xfrm>
          <a:prstGeom prst="rect">
            <a:avLst/>
          </a:prstGeom>
          <a:solidFill>
            <a:srgbClr val="FFFFCC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b="1" kern="0">
                <a:solidFill>
                  <a:srgbClr val="0000FF"/>
                </a:solidFill>
                <a:latin typeface="Arial" charset="0"/>
              </a:rPr>
              <a:t>about 500 m</a:t>
            </a:r>
          </a:p>
        </p:txBody>
      </p:sp>
      <p:sp>
        <p:nvSpPr>
          <p:cNvPr id="66" name="Text Box 33"/>
          <p:cNvSpPr txBox="1">
            <a:spLocks noChangeArrowheads="1"/>
          </p:cNvSpPr>
          <p:nvPr/>
        </p:nvSpPr>
        <p:spPr bwMode="auto">
          <a:xfrm>
            <a:off x="381000" y="3771902"/>
            <a:ext cx="1811338" cy="1076325"/>
          </a:xfrm>
          <a:prstGeom prst="rect">
            <a:avLst/>
          </a:prstGeom>
          <a:solidFill>
            <a:srgbClr val="FFFFCC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kern="0" dirty="0">
                <a:solidFill>
                  <a:srgbClr val="0000FF"/>
                </a:solidFill>
                <a:latin typeface="+mn-lt"/>
              </a:rPr>
              <a:t>15 fast ‘kicker’ magnets deflect the beam to the outside</a:t>
            </a:r>
          </a:p>
        </p:txBody>
      </p:sp>
      <p:sp>
        <p:nvSpPr>
          <p:cNvPr id="15394" name="TextBox 34"/>
          <p:cNvSpPr txBox="1">
            <a:spLocks noChangeArrowheads="1"/>
          </p:cNvSpPr>
          <p:nvPr/>
        </p:nvSpPr>
        <p:spPr bwMode="auto">
          <a:xfrm>
            <a:off x="3077820" y="723902"/>
            <a:ext cx="54864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/>
            <a:r>
              <a:rPr lang="en-US" sz="1600" dirty="0">
                <a:solidFill>
                  <a:srgbClr val="C00000"/>
                </a:solidFill>
              </a:rPr>
              <a:t>T</a:t>
            </a:r>
            <a:r>
              <a:rPr lang="en-US" sz="1600" dirty="0" smtClean="0">
                <a:solidFill>
                  <a:srgbClr val="C00000"/>
                </a:solidFill>
              </a:rPr>
              <a:t>o </a:t>
            </a:r>
            <a:r>
              <a:rPr lang="en-US" sz="1600" dirty="0">
                <a:solidFill>
                  <a:srgbClr val="C00000"/>
                </a:solidFill>
              </a:rPr>
              <a:t>get rid of the beams (also in case of emergency!), the beams are ‘kicked’ out of the ring by a system of </a:t>
            </a:r>
            <a:r>
              <a:rPr lang="en-US" sz="1600" u="sng" dirty="0">
                <a:solidFill>
                  <a:srgbClr val="C00000"/>
                </a:solidFill>
              </a:rPr>
              <a:t>kicker magnets</a:t>
            </a:r>
            <a:r>
              <a:rPr lang="en-US" sz="1600" dirty="0">
                <a:solidFill>
                  <a:srgbClr val="C00000"/>
                </a:solidFill>
              </a:rPr>
              <a:t> send into a dump block !</a:t>
            </a:r>
          </a:p>
        </p:txBody>
      </p:sp>
      <p:sp>
        <p:nvSpPr>
          <p:cNvPr id="53" name="Text Box 20"/>
          <p:cNvSpPr txBox="1">
            <a:spLocks noChangeArrowheads="1"/>
          </p:cNvSpPr>
          <p:nvPr/>
        </p:nvSpPr>
        <p:spPr bwMode="auto">
          <a:xfrm>
            <a:off x="3270250" y="1876427"/>
            <a:ext cx="1900238" cy="1076325"/>
          </a:xfrm>
          <a:prstGeom prst="rect">
            <a:avLst/>
          </a:prstGeom>
          <a:solidFill>
            <a:srgbClr val="FFFFCC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kern="0" dirty="0">
                <a:solidFill>
                  <a:srgbClr val="0000FF"/>
                </a:solidFill>
                <a:latin typeface="+mn-lt"/>
              </a:rPr>
              <a:t>Septum magnets deflect the extracted beam vertically</a:t>
            </a:r>
          </a:p>
        </p:txBody>
      </p:sp>
      <p:sp>
        <p:nvSpPr>
          <p:cNvPr id="36" name="Text Box 33"/>
          <p:cNvSpPr txBox="1">
            <a:spLocks noChangeArrowheads="1"/>
          </p:cNvSpPr>
          <p:nvPr/>
        </p:nvSpPr>
        <p:spPr bwMode="auto">
          <a:xfrm>
            <a:off x="4010027" y="6073775"/>
            <a:ext cx="1476375" cy="338138"/>
          </a:xfrm>
          <a:prstGeom prst="rect">
            <a:avLst/>
          </a:prstGeom>
          <a:noFill/>
          <a:ln w="12700">
            <a:solidFill>
              <a:srgbClr val="00B050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b="1" kern="0" dirty="0">
                <a:solidFill>
                  <a:srgbClr val="00B050"/>
                </a:solidFill>
                <a:latin typeface="+mn-lt"/>
              </a:rPr>
              <a:t>quadrupoles</a:t>
            </a:r>
          </a:p>
        </p:txBody>
      </p:sp>
      <p:sp>
        <p:nvSpPr>
          <p:cNvPr id="37" name="Line 13"/>
          <p:cNvSpPr>
            <a:spLocks noChangeShapeType="1"/>
          </p:cNvSpPr>
          <p:nvPr/>
        </p:nvSpPr>
        <p:spPr bwMode="auto">
          <a:xfrm flipV="1">
            <a:off x="4818065" y="5334000"/>
            <a:ext cx="581025" cy="750888"/>
          </a:xfrm>
          <a:prstGeom prst="line">
            <a:avLst/>
          </a:prstGeom>
          <a:noFill/>
          <a:ln w="19050">
            <a:solidFill>
              <a:srgbClr val="00B050"/>
            </a:solidFill>
            <a:round/>
            <a:headEnd type="none" w="sm" len="sm"/>
            <a:tailEnd type="stealth" w="lg" len="lg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</a:endParaRPr>
          </a:p>
        </p:txBody>
      </p:sp>
      <p:sp>
        <p:nvSpPr>
          <p:cNvPr id="38" name="Line 13"/>
          <p:cNvSpPr>
            <a:spLocks noChangeShapeType="1"/>
          </p:cNvSpPr>
          <p:nvPr/>
        </p:nvSpPr>
        <p:spPr bwMode="auto">
          <a:xfrm flipV="1">
            <a:off x="5497513" y="6002338"/>
            <a:ext cx="1020762" cy="246062"/>
          </a:xfrm>
          <a:prstGeom prst="line">
            <a:avLst/>
          </a:prstGeom>
          <a:noFill/>
          <a:ln w="19050">
            <a:solidFill>
              <a:srgbClr val="00B050"/>
            </a:solidFill>
            <a:round/>
            <a:headEnd type="none" w="sm" len="sm"/>
            <a:tailEnd type="stealth" w="lg" len="lg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</a:endParaRPr>
          </a:p>
        </p:txBody>
      </p:sp>
      <p:sp>
        <p:nvSpPr>
          <p:cNvPr id="15399" name="TextBox 34"/>
          <p:cNvSpPr txBox="1">
            <a:spLocks noChangeArrowheads="1"/>
          </p:cNvSpPr>
          <p:nvPr/>
        </p:nvSpPr>
        <p:spPr bwMode="auto">
          <a:xfrm>
            <a:off x="266700" y="5600702"/>
            <a:ext cx="29718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/>
            <a:r>
              <a:rPr lang="en-US" sz="1600" dirty="0">
                <a:solidFill>
                  <a:srgbClr val="0000FF"/>
                </a:solidFill>
              </a:rPr>
              <a:t>The 3 </a:t>
            </a:r>
            <a:r>
              <a:rPr lang="en-US" sz="1600" dirty="0">
                <a:solidFill>
                  <a:srgbClr val="0000FF"/>
                </a:solidFill>
                <a:latin typeface="Symbol" pitchFamily="18" charset="2"/>
              </a:rPr>
              <a:t>m</a:t>
            </a:r>
            <a:r>
              <a:rPr lang="en-US" sz="1600" dirty="0">
                <a:solidFill>
                  <a:srgbClr val="0000FF"/>
                </a:solidFill>
              </a:rPr>
              <a:t>s gap in the beam gives the kicker time to reach full field.</a:t>
            </a:r>
          </a:p>
        </p:txBody>
      </p:sp>
      <p:sp>
        <p:nvSpPr>
          <p:cNvPr id="40" name="Text Box 23"/>
          <p:cNvSpPr txBox="1">
            <a:spLocks noChangeArrowheads="1"/>
          </p:cNvSpPr>
          <p:nvPr/>
        </p:nvSpPr>
        <p:spPr bwMode="auto">
          <a:xfrm>
            <a:off x="6248400" y="1600202"/>
            <a:ext cx="2438400" cy="646113"/>
          </a:xfrm>
          <a:prstGeom prst="rect">
            <a:avLst/>
          </a:prstGeom>
          <a:solidFill>
            <a:srgbClr val="0000FF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kern="0" dirty="0">
                <a:solidFill>
                  <a:srgbClr val="FFFFCC"/>
                </a:solidFill>
                <a:latin typeface="+mn-lt"/>
              </a:rPr>
              <a:t>Ultra-high reliability system !! </a:t>
            </a:r>
          </a:p>
        </p:txBody>
      </p:sp>
    </p:spTree>
    <p:extLst>
      <p:ext uri="{BB962C8B-B14F-4D97-AF65-F5344CB8AC3E}">
        <p14:creationId xmlns:p14="http://schemas.microsoft.com/office/powerpoint/2010/main" val="247909809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dump line</a:t>
            </a:r>
          </a:p>
        </p:txBody>
      </p:sp>
      <p:pic>
        <p:nvPicPr>
          <p:cNvPr id="18436" name="Picture 4" descr="IR6.Dumpline.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7274" y="1923661"/>
            <a:ext cx="6134100" cy="460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Picture 3" descr="IR6.Dumpline.2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0277" y="819539"/>
            <a:ext cx="4403725" cy="5707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3724307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Beam </a:t>
            </a:r>
            <a:r>
              <a:rPr lang="en-GB" dirty="0" smtClean="0"/>
              <a:t>dump with 1380  bunches</a:t>
            </a:r>
            <a:endParaRPr lang="en-GB" dirty="0"/>
          </a:p>
        </p:txBody>
      </p:sp>
      <p:sp>
        <p:nvSpPr>
          <p:cNvPr id="1126407" name="Rectangle 7"/>
          <p:cNvSpPr>
            <a:spLocks noGrp="1" noChangeArrowheads="1"/>
          </p:cNvSpPr>
          <p:nvPr>
            <p:ph idx="1"/>
          </p:nvPr>
        </p:nvSpPr>
        <p:spPr>
          <a:xfrm>
            <a:off x="0" y="6181725"/>
            <a:ext cx="9144000" cy="474720"/>
          </a:xfrm>
          <a:noFill/>
          <a:ln>
            <a:solidFill>
              <a:srgbClr val="000066"/>
            </a:solidFill>
            <a:miter lim="800000"/>
            <a:headEnd/>
            <a:tailEnd/>
          </a:ln>
        </p:spPr>
        <p:txBody>
          <a:bodyPr/>
          <a:lstStyle/>
          <a:p>
            <a:pPr marL="0" indent="0" algn="ctr">
              <a:buNone/>
            </a:pPr>
            <a:r>
              <a:rPr lang="en-GB" sz="2000" dirty="0"/>
              <a:t>Beam spot at the end of the beam dumping line, just in front of the beam dump block</a:t>
            </a:r>
          </a:p>
        </p:txBody>
      </p:sp>
      <p:sp>
        <p:nvSpPr>
          <p:cNvPr id="2" name="AutoShape 2" descr="https://mail-attachment.googleusercontent.com/attachment/u/0/?ui=2&amp;ik=6f9e5c9bb1&amp;view=att&amp;th=13890c1568f5a326&amp;attid=0.1&amp;disp=inline&amp;realattid=f_h4pt1nen0&amp;safe=1&amp;zw&amp;saduie=AG9B_P_SwvHnITW2fr-yKpfh6kAm&amp;sadet=1342715001416&amp;sads=ufFcXrYUtcQ1xG9briFov4OQoSc&amp;sadssc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" name="AutoShape 4" descr="https://mail-attachment.googleusercontent.com/attachment/u/0/?ui=2&amp;ik=6f9e5c9bb1&amp;view=att&amp;th=13890c1568f5a326&amp;attid=0.1&amp;disp=inline&amp;realattid=f_h4pt1nen0&amp;safe=1&amp;zw&amp;saduie=AG9B_P_SwvHnITW2fr-yKpfh6kAm&amp;sadet=1342715001416&amp;sads=ufFcXrYUtcQ1xG9briFov4OQoSc&amp;sadssc=1"/>
          <p:cNvSpPr>
            <a:spLocks noChangeAspect="1" noChangeArrowheads="1"/>
          </p:cNvSpPr>
          <p:nvPr/>
        </p:nvSpPr>
        <p:spPr bwMode="auto">
          <a:xfrm>
            <a:off x="307975" y="7939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6962" y="867799"/>
            <a:ext cx="6950075" cy="5208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980763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ChangeArrowheads="1"/>
          </p:cNvSpPr>
          <p:nvPr/>
        </p:nvSpPr>
        <p:spPr bwMode="auto">
          <a:xfrm>
            <a:off x="0" y="5300663"/>
            <a:ext cx="9144000" cy="1223962"/>
          </a:xfrm>
          <a:prstGeom prst="rect">
            <a:avLst/>
          </a:prstGeom>
          <a:solidFill>
            <a:srgbClr val="F8F8F8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lnSpc>
                <a:spcPct val="95000"/>
              </a:lnSpc>
              <a:spcBef>
                <a:spcPct val="40000"/>
              </a:spcBef>
            </a:pPr>
            <a:endParaRPr lang="en-GB" dirty="0">
              <a:solidFill>
                <a:srgbClr val="0000FF"/>
              </a:solidFill>
            </a:endParaRPr>
          </a:p>
        </p:txBody>
      </p:sp>
      <p:pic>
        <p:nvPicPr>
          <p:cNvPr id="118787" name="Picture 3" descr="Click for original image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46338" y="58740"/>
            <a:ext cx="6697662" cy="502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8788" name="Line 4"/>
          <p:cNvSpPr>
            <a:spLocks noChangeShapeType="1"/>
          </p:cNvSpPr>
          <p:nvPr/>
        </p:nvSpPr>
        <p:spPr bwMode="auto">
          <a:xfrm flipV="1">
            <a:off x="36515" y="5905500"/>
            <a:ext cx="9107487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704965" name="Oval 5"/>
          <p:cNvSpPr>
            <a:spLocks noChangeAspect="1" noChangeArrowheads="1"/>
          </p:cNvSpPr>
          <p:nvPr/>
        </p:nvSpPr>
        <p:spPr bwMode="auto">
          <a:xfrm>
            <a:off x="5842002" y="3068638"/>
            <a:ext cx="85725" cy="42862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lnSpc>
                <a:spcPct val="95000"/>
              </a:lnSpc>
              <a:spcBef>
                <a:spcPct val="40000"/>
              </a:spcBef>
            </a:pP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18790" name="AutoShape 6"/>
          <p:cNvSpPr>
            <a:spLocks noChangeArrowheads="1"/>
          </p:cNvSpPr>
          <p:nvPr/>
        </p:nvSpPr>
        <p:spPr bwMode="auto">
          <a:xfrm flipV="1">
            <a:off x="1692277" y="6021388"/>
            <a:ext cx="6480175" cy="431800"/>
          </a:xfrm>
          <a:custGeom>
            <a:avLst/>
            <a:gdLst>
              <a:gd name="T0" fmla="*/ 1840958850 w 21600"/>
              <a:gd name="T1" fmla="*/ 4316001 h 21600"/>
              <a:gd name="T2" fmla="*/ 972052599 w 21600"/>
              <a:gd name="T3" fmla="*/ 8632001 h 21600"/>
              <a:gd name="T4" fmla="*/ 103145486 w 21600"/>
              <a:gd name="T5" fmla="*/ 4316001 h 21600"/>
              <a:gd name="T6" fmla="*/ 972052599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46 w 21600"/>
              <a:gd name="T13" fmla="*/ 2946 h 21600"/>
              <a:gd name="T14" fmla="*/ 18654 w 21600"/>
              <a:gd name="T15" fmla="*/ 18654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291" y="21600"/>
                </a:lnTo>
                <a:lnTo>
                  <a:pt x="19309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80808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18791" name="AutoShape 7"/>
          <p:cNvSpPr>
            <a:spLocks noChangeArrowheads="1"/>
          </p:cNvSpPr>
          <p:nvPr/>
        </p:nvSpPr>
        <p:spPr bwMode="auto">
          <a:xfrm>
            <a:off x="1692275" y="5373688"/>
            <a:ext cx="6408738" cy="431800"/>
          </a:xfrm>
          <a:custGeom>
            <a:avLst/>
            <a:gdLst>
              <a:gd name="T0" fmla="*/ 1796896146 w 21600"/>
              <a:gd name="T1" fmla="*/ 4316001 h 21600"/>
              <a:gd name="T2" fmla="*/ 950738609 w 21600"/>
              <a:gd name="T3" fmla="*/ 8632001 h 21600"/>
              <a:gd name="T4" fmla="*/ 104581406 w 21600"/>
              <a:gd name="T5" fmla="*/ 4316001 h 21600"/>
              <a:gd name="T6" fmla="*/ 950738609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88 w 21600"/>
              <a:gd name="T13" fmla="*/ 2988 h 21600"/>
              <a:gd name="T14" fmla="*/ 18612 w 21600"/>
              <a:gd name="T15" fmla="*/ 1861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376" y="21600"/>
                </a:lnTo>
                <a:lnTo>
                  <a:pt x="19224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80808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GB" dirty="0">
              <a:solidFill>
                <a:srgbClr val="0000FF"/>
              </a:solidFill>
            </a:endParaRP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2446340" y="836613"/>
            <a:ext cx="2232025" cy="1223962"/>
            <a:chOff x="884" y="527"/>
            <a:chExt cx="1406" cy="771"/>
          </a:xfrm>
        </p:grpSpPr>
        <p:sp>
          <p:nvSpPr>
            <p:cNvPr id="118807" name="Text Box 9"/>
            <p:cNvSpPr txBox="1">
              <a:spLocks noChangeArrowheads="1"/>
            </p:cNvSpPr>
            <p:nvPr/>
          </p:nvSpPr>
          <p:spPr bwMode="auto">
            <a:xfrm>
              <a:off x="884" y="527"/>
              <a:ext cx="1406" cy="330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1400" dirty="0">
                  <a:solidFill>
                    <a:srgbClr val="0000FF"/>
                  </a:solidFill>
                </a:rPr>
                <a:t>RF contacts for guiding image currents</a:t>
              </a:r>
            </a:p>
          </p:txBody>
        </p:sp>
        <p:sp>
          <p:nvSpPr>
            <p:cNvPr id="118808" name="Line 10"/>
            <p:cNvSpPr>
              <a:spLocks noChangeShapeType="1"/>
            </p:cNvSpPr>
            <p:nvPr/>
          </p:nvSpPr>
          <p:spPr bwMode="auto">
            <a:xfrm>
              <a:off x="1610" y="845"/>
              <a:ext cx="454" cy="317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none" w="sm" len="sm"/>
              <a:tailEnd type="triangle" w="sm" len="sm"/>
            </a:ln>
          </p:spPr>
          <p:txBody>
            <a:bodyPr/>
            <a:lstStyle/>
            <a:p>
              <a:endParaRPr lang="en-GB" dirty="0">
                <a:solidFill>
                  <a:srgbClr val="0000FF"/>
                </a:solidFill>
              </a:endParaRPr>
            </a:p>
          </p:txBody>
        </p:sp>
        <p:sp>
          <p:nvSpPr>
            <p:cNvPr id="118809" name="Line 11"/>
            <p:cNvSpPr>
              <a:spLocks noChangeShapeType="1"/>
            </p:cNvSpPr>
            <p:nvPr/>
          </p:nvSpPr>
          <p:spPr bwMode="auto">
            <a:xfrm>
              <a:off x="1927" y="845"/>
              <a:ext cx="363" cy="272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none" w="sm" len="sm"/>
              <a:tailEnd type="triangle" w="sm" len="sm"/>
            </a:ln>
          </p:spPr>
          <p:txBody>
            <a:bodyPr/>
            <a:lstStyle/>
            <a:p>
              <a:endParaRPr lang="en-GB" dirty="0">
                <a:solidFill>
                  <a:srgbClr val="0000FF"/>
                </a:solidFill>
              </a:endParaRPr>
            </a:p>
          </p:txBody>
        </p:sp>
        <p:sp>
          <p:nvSpPr>
            <p:cNvPr id="118810" name="Line 12"/>
            <p:cNvSpPr>
              <a:spLocks noChangeShapeType="1"/>
            </p:cNvSpPr>
            <p:nvPr/>
          </p:nvSpPr>
          <p:spPr bwMode="auto">
            <a:xfrm>
              <a:off x="1338" y="845"/>
              <a:ext cx="635" cy="453"/>
            </a:xfrm>
            <a:prstGeom prst="line">
              <a:avLst/>
            </a:prstGeom>
            <a:noFill/>
            <a:ln w="12700">
              <a:solidFill>
                <a:srgbClr val="FFFF00"/>
              </a:solidFill>
              <a:round/>
              <a:headEnd type="none" w="sm" len="sm"/>
              <a:tailEnd type="triangle" w="sm" len="sm"/>
            </a:ln>
          </p:spPr>
          <p:txBody>
            <a:bodyPr/>
            <a:lstStyle/>
            <a:p>
              <a:endParaRPr lang="en-GB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3" name="Group 13"/>
          <p:cNvGrpSpPr>
            <a:grpSpLocks/>
          </p:cNvGrpSpPr>
          <p:nvPr/>
        </p:nvGrpSpPr>
        <p:grpSpPr bwMode="auto">
          <a:xfrm>
            <a:off x="5789613" y="1470027"/>
            <a:ext cx="195262" cy="2989263"/>
            <a:chOff x="2990" y="926"/>
            <a:chExt cx="123" cy="1883"/>
          </a:xfrm>
        </p:grpSpPr>
        <p:sp>
          <p:nvSpPr>
            <p:cNvPr id="118805" name="Line 14"/>
            <p:cNvSpPr>
              <a:spLocks noChangeShapeType="1"/>
            </p:cNvSpPr>
            <p:nvPr/>
          </p:nvSpPr>
          <p:spPr bwMode="auto">
            <a:xfrm>
              <a:off x="2990" y="926"/>
              <a:ext cx="32" cy="1883"/>
            </a:xfrm>
            <a:prstGeom prst="line">
              <a:avLst/>
            </a:prstGeom>
            <a:noFill/>
            <a:ln w="12700">
              <a:solidFill>
                <a:srgbClr val="FFFF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GB" dirty="0">
                <a:solidFill>
                  <a:srgbClr val="0000FF"/>
                </a:solidFill>
              </a:endParaRPr>
            </a:p>
          </p:txBody>
        </p:sp>
        <p:sp>
          <p:nvSpPr>
            <p:cNvPr id="118806" name="Line 15"/>
            <p:cNvSpPr>
              <a:spLocks noChangeShapeType="1"/>
            </p:cNvSpPr>
            <p:nvPr/>
          </p:nvSpPr>
          <p:spPr bwMode="auto">
            <a:xfrm>
              <a:off x="3088" y="930"/>
              <a:ext cx="25" cy="1875"/>
            </a:xfrm>
            <a:prstGeom prst="line">
              <a:avLst/>
            </a:prstGeom>
            <a:noFill/>
            <a:ln w="12700">
              <a:solidFill>
                <a:srgbClr val="FFFF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GB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4" name="Group 16"/>
          <p:cNvGrpSpPr>
            <a:grpSpLocks/>
          </p:cNvGrpSpPr>
          <p:nvPr/>
        </p:nvGrpSpPr>
        <p:grpSpPr bwMode="auto">
          <a:xfrm>
            <a:off x="2446338" y="2574927"/>
            <a:ext cx="3960812" cy="1008063"/>
            <a:chOff x="884" y="1622"/>
            <a:chExt cx="2495" cy="635"/>
          </a:xfrm>
        </p:grpSpPr>
        <p:grpSp>
          <p:nvGrpSpPr>
            <p:cNvPr id="5" name="Group 17"/>
            <p:cNvGrpSpPr>
              <a:grpSpLocks/>
            </p:cNvGrpSpPr>
            <p:nvPr/>
          </p:nvGrpSpPr>
          <p:grpSpPr bwMode="auto">
            <a:xfrm>
              <a:off x="884" y="1622"/>
              <a:ext cx="2495" cy="635"/>
              <a:chOff x="884" y="1622"/>
              <a:chExt cx="2495" cy="635"/>
            </a:xfrm>
          </p:grpSpPr>
          <p:sp>
            <p:nvSpPr>
              <p:cNvPr id="118803" name="Text Box 18"/>
              <p:cNvSpPr txBox="1">
                <a:spLocks noChangeArrowheads="1"/>
              </p:cNvSpPr>
              <p:nvPr/>
            </p:nvSpPr>
            <p:spPr bwMode="auto">
              <a:xfrm>
                <a:off x="884" y="1854"/>
                <a:ext cx="771" cy="192"/>
              </a:xfrm>
              <a:prstGeom prst="rect">
                <a:avLst/>
              </a:prstGeom>
              <a:solidFill>
                <a:srgbClr val="FFFF9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GB" sz="1400" dirty="0">
                    <a:solidFill>
                      <a:srgbClr val="0000FF"/>
                    </a:solidFill>
                  </a:rPr>
                  <a:t>Beam spot </a:t>
                </a:r>
              </a:p>
            </p:txBody>
          </p:sp>
          <p:sp>
            <p:nvSpPr>
              <p:cNvPr id="118804" name="Oval 19"/>
              <p:cNvSpPr>
                <a:spLocks noChangeArrowheads="1"/>
              </p:cNvSpPr>
              <p:nvPr/>
            </p:nvSpPr>
            <p:spPr bwMode="auto">
              <a:xfrm>
                <a:off x="2699" y="1622"/>
                <a:ext cx="680" cy="635"/>
              </a:xfrm>
              <a:prstGeom prst="ellipse">
                <a:avLst/>
              </a:prstGeom>
              <a:noFill/>
              <a:ln w="19050">
                <a:solidFill>
                  <a:srgbClr val="FFFF0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>
                  <a:lnSpc>
                    <a:spcPct val="95000"/>
                  </a:lnSpc>
                  <a:spcBef>
                    <a:spcPct val="40000"/>
                  </a:spcBef>
                </a:pPr>
                <a:endParaRPr lang="en-GB" dirty="0">
                  <a:solidFill>
                    <a:srgbClr val="0000FF"/>
                  </a:solidFill>
                </a:endParaRPr>
              </a:p>
            </p:txBody>
          </p:sp>
        </p:grpSp>
        <p:sp>
          <p:nvSpPr>
            <p:cNvPr id="118802" name="Line 20"/>
            <p:cNvSpPr>
              <a:spLocks noChangeShapeType="1"/>
            </p:cNvSpPr>
            <p:nvPr/>
          </p:nvSpPr>
          <p:spPr bwMode="auto">
            <a:xfrm>
              <a:off x="1650" y="1941"/>
              <a:ext cx="1248" cy="0"/>
            </a:xfrm>
            <a:prstGeom prst="line">
              <a:avLst/>
            </a:prstGeom>
            <a:noFill/>
            <a:ln w="12700">
              <a:solidFill>
                <a:srgbClr val="FFFF00"/>
              </a:solidFill>
              <a:round/>
              <a:headEnd type="none" w="sm" len="sm"/>
              <a:tailEnd type="triangle" w="sm" len="sm"/>
            </a:ln>
          </p:spPr>
          <p:txBody>
            <a:bodyPr/>
            <a:lstStyle/>
            <a:p>
              <a:endParaRPr lang="en-GB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6" name="Group 21"/>
          <p:cNvGrpSpPr>
            <a:grpSpLocks/>
          </p:cNvGrpSpPr>
          <p:nvPr/>
        </p:nvGrpSpPr>
        <p:grpSpPr bwMode="auto">
          <a:xfrm>
            <a:off x="4606925" y="1684340"/>
            <a:ext cx="2540000" cy="390525"/>
            <a:chOff x="2245" y="1061"/>
            <a:chExt cx="1600" cy="246"/>
          </a:xfrm>
        </p:grpSpPr>
        <p:sp>
          <p:nvSpPr>
            <p:cNvPr id="118798" name="Line 22"/>
            <p:cNvSpPr>
              <a:spLocks noChangeShapeType="1"/>
            </p:cNvSpPr>
            <p:nvPr/>
          </p:nvSpPr>
          <p:spPr bwMode="auto">
            <a:xfrm flipH="1">
              <a:off x="3100" y="1307"/>
              <a:ext cx="745" cy="0"/>
            </a:xfrm>
            <a:prstGeom prst="line">
              <a:avLst/>
            </a:prstGeom>
            <a:noFill/>
            <a:ln w="28575">
              <a:solidFill>
                <a:srgbClr val="CC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 dirty="0">
                <a:solidFill>
                  <a:srgbClr val="0000FF"/>
                </a:solidFill>
              </a:endParaRPr>
            </a:p>
          </p:txBody>
        </p:sp>
        <p:sp>
          <p:nvSpPr>
            <p:cNvPr id="118799" name="Line 23"/>
            <p:cNvSpPr>
              <a:spLocks noChangeShapeType="1"/>
            </p:cNvSpPr>
            <p:nvPr/>
          </p:nvSpPr>
          <p:spPr bwMode="auto">
            <a:xfrm>
              <a:off x="2245" y="1307"/>
              <a:ext cx="745" cy="0"/>
            </a:xfrm>
            <a:prstGeom prst="line">
              <a:avLst/>
            </a:prstGeom>
            <a:noFill/>
            <a:ln w="28575">
              <a:solidFill>
                <a:srgbClr val="CC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 dirty="0">
                <a:solidFill>
                  <a:srgbClr val="0000FF"/>
                </a:solidFill>
              </a:endParaRPr>
            </a:p>
          </p:txBody>
        </p:sp>
        <p:sp>
          <p:nvSpPr>
            <p:cNvPr id="118800" name="Rectangle 24"/>
            <p:cNvSpPr>
              <a:spLocks noChangeArrowheads="1"/>
            </p:cNvSpPr>
            <p:nvPr/>
          </p:nvSpPr>
          <p:spPr bwMode="auto">
            <a:xfrm>
              <a:off x="3114" y="1061"/>
              <a:ext cx="343" cy="136"/>
            </a:xfrm>
            <a:prstGeom prst="rect">
              <a:avLst/>
            </a:prstGeom>
            <a:solidFill>
              <a:srgbClr val="00279F"/>
            </a:solidFill>
            <a:ln w="19050">
              <a:solidFill>
                <a:srgbClr val="CC9900"/>
              </a:solidFill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GB" sz="1400" b="1" dirty="0">
                  <a:solidFill>
                    <a:srgbClr val="FFFF00"/>
                  </a:solidFill>
                </a:rPr>
                <a:t> 2 mm</a:t>
              </a:r>
              <a:r>
                <a:rPr lang="en-GB" sz="1400" b="1" dirty="0">
                  <a:solidFill>
                    <a:srgbClr val="500093"/>
                  </a:solidFill>
                </a:rPr>
                <a:t> </a:t>
              </a:r>
              <a:endParaRPr lang="en-GB" sz="2000" dirty="0">
                <a:solidFill>
                  <a:srgbClr val="500093"/>
                </a:solidFill>
                <a:latin typeface="Times New Roman" pitchFamily="18" charset="0"/>
              </a:endParaRPr>
            </a:p>
          </p:txBody>
        </p:sp>
      </p:grpSp>
      <p:sp>
        <p:nvSpPr>
          <p:cNvPr id="118796" name="Rectangle 25"/>
          <p:cNvSpPr>
            <a:spLocks noChangeArrowheads="1"/>
          </p:cNvSpPr>
          <p:nvPr/>
        </p:nvSpPr>
        <p:spPr bwMode="auto">
          <a:xfrm>
            <a:off x="76200" y="1066800"/>
            <a:ext cx="22860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GB" sz="2400" dirty="0">
                <a:solidFill>
                  <a:srgbClr val="000066"/>
                </a:solidFill>
                <a:latin typeface="+mj-lt"/>
              </a:rPr>
              <a:t>View of a two sided collimator</a:t>
            </a:r>
            <a:br>
              <a:rPr lang="en-GB" sz="2400" dirty="0">
                <a:solidFill>
                  <a:srgbClr val="000066"/>
                </a:solidFill>
                <a:latin typeface="+mj-lt"/>
              </a:rPr>
            </a:br>
            <a:r>
              <a:rPr lang="en-GB" sz="2400" dirty="0">
                <a:solidFill>
                  <a:srgbClr val="000066"/>
                </a:solidFill>
                <a:latin typeface="+mj-lt"/>
              </a:rPr>
              <a:t/>
            </a:r>
            <a:br>
              <a:rPr lang="en-GB" sz="2400" dirty="0">
                <a:solidFill>
                  <a:srgbClr val="000066"/>
                </a:solidFill>
                <a:latin typeface="+mj-lt"/>
              </a:rPr>
            </a:br>
            <a:endParaRPr lang="en-GB" sz="2400" b="1" dirty="0">
              <a:solidFill>
                <a:srgbClr val="000066"/>
              </a:solidFill>
              <a:latin typeface="+mj-lt"/>
            </a:endParaRPr>
          </a:p>
          <a:p>
            <a:pPr algn="ctr"/>
            <a:r>
              <a:rPr lang="en-GB" sz="2400" dirty="0">
                <a:solidFill>
                  <a:srgbClr val="000066"/>
                </a:solidFill>
                <a:latin typeface="+mj-lt"/>
              </a:rPr>
              <a:t>about 100 collimators are installed in LHC</a:t>
            </a:r>
          </a:p>
        </p:txBody>
      </p:sp>
      <p:sp>
        <p:nvSpPr>
          <p:cNvPr id="1704986" name="Rectangle 6"/>
          <p:cNvSpPr>
            <a:spLocks noChangeArrowheads="1"/>
          </p:cNvSpPr>
          <p:nvPr/>
        </p:nvSpPr>
        <p:spPr bwMode="auto">
          <a:xfrm>
            <a:off x="0" y="6543677"/>
            <a:ext cx="2133600" cy="314325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GB" sz="1400" dirty="0">
                <a:solidFill>
                  <a:srgbClr val="000000"/>
                </a:solidFill>
              </a:rPr>
              <a:t>Ralph Assmann, CERN</a:t>
            </a:r>
          </a:p>
        </p:txBody>
      </p:sp>
      <p:sp>
        <p:nvSpPr>
          <p:cNvPr id="28" name="Rectangle 6"/>
          <p:cNvSpPr>
            <a:spLocks noChangeArrowheads="1"/>
          </p:cNvSpPr>
          <p:nvPr/>
        </p:nvSpPr>
        <p:spPr bwMode="auto">
          <a:xfrm>
            <a:off x="3507227" y="5427090"/>
            <a:ext cx="189527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en-GB" sz="1400" dirty="0"/>
              <a:t>length about 120 cm</a:t>
            </a:r>
          </a:p>
        </p:txBody>
      </p:sp>
    </p:spTree>
    <p:extLst>
      <p:ext uri="{BB962C8B-B14F-4D97-AF65-F5344CB8AC3E}">
        <p14:creationId xmlns:p14="http://schemas.microsoft.com/office/powerpoint/2010/main" val="206424071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4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704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04965" grpId="0" animBg="1"/>
      <p:bldP spid="28" grpId="0"/>
      <p:bldP spid="28" grpId="1"/>
    </p:bld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 bwMode="auto">
          <a:xfrm>
            <a:off x="2" y="762784"/>
            <a:ext cx="9121775" cy="5878286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49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Betatron beam cleaning</a:t>
            </a:r>
          </a:p>
        </p:txBody>
      </p:sp>
      <p:grpSp>
        <p:nvGrpSpPr>
          <p:cNvPr id="229" name="Group 3"/>
          <p:cNvGrpSpPr>
            <a:grpSpLocks/>
          </p:cNvGrpSpPr>
          <p:nvPr/>
        </p:nvGrpSpPr>
        <p:grpSpPr bwMode="auto">
          <a:xfrm>
            <a:off x="63502" y="3190074"/>
            <a:ext cx="8867775" cy="312737"/>
            <a:chOff x="0" y="0"/>
            <a:chExt cx="7944" cy="280"/>
          </a:xfrm>
        </p:grpSpPr>
        <p:sp>
          <p:nvSpPr>
            <p:cNvPr id="230" name="Line 4"/>
            <p:cNvSpPr>
              <a:spLocks noChangeShapeType="1"/>
            </p:cNvSpPr>
            <p:nvPr/>
          </p:nvSpPr>
          <p:spPr bwMode="auto">
            <a:xfrm rot="10800000" flipH="1">
              <a:off x="0" y="142"/>
              <a:ext cx="7944" cy="0"/>
            </a:xfrm>
            <a:prstGeom prst="line">
              <a:avLst/>
            </a:prstGeom>
            <a:noFill/>
            <a:ln w="12700">
              <a:solidFill>
                <a:srgbClr val="A50021"/>
              </a:solidFill>
              <a:prstDash val="lgDash"/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31" name="AutoShape 5"/>
            <p:cNvSpPr>
              <a:spLocks/>
            </p:cNvSpPr>
            <p:nvPr/>
          </p:nvSpPr>
          <p:spPr bwMode="auto">
            <a:xfrm>
              <a:off x="94" y="0"/>
              <a:ext cx="762" cy="280"/>
            </a:xfrm>
            <a:prstGeom prst="rightArrow">
              <a:avLst>
                <a:gd name="adj1" fmla="val 32000"/>
                <a:gd name="adj2" fmla="val 125803"/>
              </a:avLst>
            </a:prstGeom>
            <a:solidFill>
              <a:srgbClr val="A50021"/>
            </a:solidFill>
            <a:ln w="25400">
              <a:solidFill>
                <a:srgbClr val="A50021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232" name="Rectangle 6"/>
          <p:cNvSpPr>
            <a:spLocks/>
          </p:cNvSpPr>
          <p:nvPr/>
        </p:nvSpPr>
        <p:spPr bwMode="auto">
          <a:xfrm>
            <a:off x="72973" y="1251898"/>
            <a:ext cx="1324080" cy="2616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defTabSz="642938"/>
            <a:r>
              <a:rPr lang="en-US" sz="1700" i="1" dirty="0">
                <a:solidFill>
                  <a:srgbClr val="0000FF"/>
                </a:solidFill>
                <a:latin typeface="Helvetica" pitchFamily="34" charset="0"/>
                <a:cs typeface="Helvetica" pitchFamily="34" charset="0"/>
                <a:sym typeface="Helvetica" pitchFamily="34" charset="0"/>
              </a:rPr>
              <a:t>Cold aperture</a:t>
            </a:r>
          </a:p>
        </p:txBody>
      </p:sp>
      <p:sp>
        <p:nvSpPr>
          <p:cNvPr id="233" name="Line 7"/>
          <p:cNvSpPr>
            <a:spLocks noChangeShapeType="1"/>
          </p:cNvSpPr>
          <p:nvPr/>
        </p:nvSpPr>
        <p:spPr bwMode="auto">
          <a:xfrm rot="10800000" flipH="1">
            <a:off x="6019802" y="811999"/>
            <a:ext cx="3175" cy="4638675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234" name="Line 8"/>
          <p:cNvSpPr>
            <a:spLocks noChangeShapeType="1"/>
          </p:cNvSpPr>
          <p:nvPr/>
        </p:nvSpPr>
        <p:spPr bwMode="auto">
          <a:xfrm rot="10800000" flipH="1">
            <a:off x="1676402" y="811999"/>
            <a:ext cx="3175" cy="4638675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235" name="Line 9"/>
          <p:cNvSpPr>
            <a:spLocks noChangeShapeType="1"/>
          </p:cNvSpPr>
          <p:nvPr/>
        </p:nvSpPr>
        <p:spPr bwMode="auto">
          <a:xfrm rot="10800000" flipH="1">
            <a:off x="7478715" y="811999"/>
            <a:ext cx="3175" cy="4638675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236" name="Line 10"/>
          <p:cNvSpPr>
            <a:spLocks noChangeShapeType="1"/>
          </p:cNvSpPr>
          <p:nvPr/>
        </p:nvSpPr>
        <p:spPr bwMode="auto">
          <a:xfrm>
            <a:off x="2108200" y="5431622"/>
            <a:ext cx="3733800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med"/>
            <a:tailEnd type="stealth" w="med" len="med"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237" name="Rectangle 11"/>
          <p:cNvSpPr>
            <a:spLocks/>
          </p:cNvSpPr>
          <p:nvPr/>
        </p:nvSpPr>
        <p:spPr bwMode="auto">
          <a:xfrm>
            <a:off x="2971800" y="5431622"/>
            <a:ext cx="2001838" cy="33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642938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700" i="1" kern="0" dirty="0">
                <a:solidFill>
                  <a:srgbClr val="000000"/>
                </a:solidFill>
                <a:latin typeface="Helvetica" pitchFamily="34" charset="0"/>
                <a:cs typeface="Helvetica" pitchFamily="34" charset="0"/>
                <a:sym typeface="Helvetica" pitchFamily="34" charset="0"/>
              </a:rPr>
              <a:t>Cleaning insertion</a:t>
            </a:r>
          </a:p>
        </p:txBody>
      </p:sp>
      <p:sp>
        <p:nvSpPr>
          <p:cNvPr id="238" name="Line 12"/>
          <p:cNvSpPr>
            <a:spLocks noChangeShapeType="1"/>
          </p:cNvSpPr>
          <p:nvPr/>
        </p:nvSpPr>
        <p:spPr bwMode="auto">
          <a:xfrm>
            <a:off x="6303963" y="5431622"/>
            <a:ext cx="1052512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med"/>
            <a:tailEnd type="stealth" w="med" len="med"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239" name="Rectangle 13"/>
          <p:cNvSpPr>
            <a:spLocks/>
          </p:cNvSpPr>
          <p:nvPr/>
        </p:nvSpPr>
        <p:spPr bwMode="auto">
          <a:xfrm>
            <a:off x="6465890" y="5422099"/>
            <a:ext cx="661987" cy="3317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642938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700" i="1" kern="0" dirty="0">
                <a:solidFill>
                  <a:srgbClr val="000000"/>
                </a:solidFill>
                <a:latin typeface="Helvetica" pitchFamily="34" charset="0"/>
                <a:cs typeface="Helvetica" pitchFamily="34" charset="0"/>
                <a:sym typeface="Helvetica" pitchFamily="34" charset="0"/>
              </a:rPr>
              <a:t>Arc(s)</a:t>
            </a:r>
          </a:p>
        </p:txBody>
      </p:sp>
      <p:sp>
        <p:nvSpPr>
          <p:cNvPr id="240" name="Line 14"/>
          <p:cNvSpPr>
            <a:spLocks noChangeShapeType="1"/>
          </p:cNvSpPr>
          <p:nvPr/>
        </p:nvSpPr>
        <p:spPr bwMode="auto">
          <a:xfrm>
            <a:off x="7710488" y="5431622"/>
            <a:ext cx="1052512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med"/>
            <a:tailEnd type="stealth" w="med" len="med"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241" name="Rectangle 15"/>
          <p:cNvSpPr>
            <a:spLocks/>
          </p:cNvSpPr>
          <p:nvPr/>
        </p:nvSpPr>
        <p:spPr bwMode="auto">
          <a:xfrm>
            <a:off x="7908925" y="5422099"/>
            <a:ext cx="661988" cy="3317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642938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700" i="1" kern="0" dirty="0">
                <a:solidFill>
                  <a:srgbClr val="000000"/>
                </a:solidFill>
                <a:latin typeface="Helvetica" pitchFamily="34" charset="0"/>
                <a:cs typeface="Helvetica" pitchFamily="34" charset="0"/>
                <a:sym typeface="Helvetica" pitchFamily="34" charset="0"/>
              </a:rPr>
              <a:t>IP</a:t>
            </a:r>
          </a:p>
        </p:txBody>
      </p:sp>
      <p:grpSp>
        <p:nvGrpSpPr>
          <p:cNvPr id="242" name="Group 16"/>
          <p:cNvGrpSpPr>
            <a:grpSpLocks/>
          </p:cNvGrpSpPr>
          <p:nvPr/>
        </p:nvGrpSpPr>
        <p:grpSpPr bwMode="auto">
          <a:xfrm>
            <a:off x="42863" y="1573997"/>
            <a:ext cx="9053512" cy="3536950"/>
            <a:chOff x="0" y="0"/>
            <a:chExt cx="8110" cy="3168"/>
          </a:xfrm>
        </p:grpSpPr>
        <p:sp>
          <p:nvSpPr>
            <p:cNvPr id="243" name="Line 17"/>
            <p:cNvSpPr>
              <a:spLocks noChangeShapeType="1"/>
            </p:cNvSpPr>
            <p:nvPr/>
          </p:nvSpPr>
          <p:spPr bwMode="auto">
            <a:xfrm>
              <a:off x="8" y="0"/>
              <a:ext cx="8102" cy="0"/>
            </a:xfrm>
            <a:prstGeom prst="line">
              <a:avLst/>
            </a:prstGeom>
            <a:noFill/>
            <a:ln w="635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44" name="Line 18"/>
            <p:cNvSpPr>
              <a:spLocks noChangeShapeType="1"/>
            </p:cNvSpPr>
            <p:nvPr/>
          </p:nvSpPr>
          <p:spPr bwMode="auto">
            <a:xfrm>
              <a:off x="0" y="3168"/>
              <a:ext cx="8102" cy="0"/>
            </a:xfrm>
            <a:prstGeom prst="line">
              <a:avLst/>
            </a:prstGeom>
            <a:noFill/>
            <a:ln w="635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245" name="Line 19"/>
          <p:cNvSpPr>
            <a:spLocks noChangeShapeType="1"/>
          </p:cNvSpPr>
          <p:nvPr/>
        </p:nvSpPr>
        <p:spPr bwMode="auto">
          <a:xfrm>
            <a:off x="1701802" y="1569234"/>
            <a:ext cx="4303713" cy="0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246" name="Line 20"/>
          <p:cNvSpPr>
            <a:spLocks noChangeShapeType="1"/>
          </p:cNvSpPr>
          <p:nvPr/>
        </p:nvSpPr>
        <p:spPr bwMode="auto">
          <a:xfrm>
            <a:off x="1701802" y="5106184"/>
            <a:ext cx="4303713" cy="0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247" name="Rectangle 21"/>
          <p:cNvSpPr>
            <a:spLocks/>
          </p:cNvSpPr>
          <p:nvPr/>
        </p:nvSpPr>
        <p:spPr bwMode="auto">
          <a:xfrm>
            <a:off x="79375" y="3513922"/>
            <a:ext cx="161925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642938"/>
            <a:r>
              <a:rPr lang="en-US" sz="1400" dirty="0">
                <a:solidFill>
                  <a:srgbClr val="A50021"/>
                </a:solidFill>
                <a:latin typeface="Helvetica" pitchFamily="34" charset="0"/>
                <a:cs typeface="Helvetica" pitchFamily="34" charset="0"/>
                <a:sym typeface="Helvetica" pitchFamily="34" charset="0"/>
              </a:rPr>
              <a:t>Circulating beam</a:t>
            </a:r>
          </a:p>
        </p:txBody>
      </p:sp>
      <p:sp>
        <p:nvSpPr>
          <p:cNvPr id="248" name="Rectangle 22"/>
          <p:cNvSpPr>
            <a:spLocks/>
          </p:cNvSpPr>
          <p:nvPr/>
        </p:nvSpPr>
        <p:spPr bwMode="auto">
          <a:xfrm>
            <a:off x="7624846" y="6021232"/>
            <a:ext cx="1138154" cy="4308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0" tIns="0" rIns="0" bIns="0" anchor="ctr">
            <a:spAutoFit/>
          </a:bodyPr>
          <a:lstStyle/>
          <a:p>
            <a:pPr defTabSz="642938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0" dirty="0">
                <a:solidFill>
                  <a:srgbClr val="000000"/>
                </a:solidFill>
                <a:latin typeface="Helvetica" pitchFamily="34" charset="0"/>
                <a:cs typeface="Helvetica" pitchFamily="34" charset="0"/>
                <a:sym typeface="Helvetica" pitchFamily="34" charset="0"/>
              </a:rPr>
              <a:t>Illustration drawing</a:t>
            </a:r>
          </a:p>
        </p:txBody>
      </p:sp>
      <p:sp>
        <p:nvSpPr>
          <p:cNvPr id="249" name="Line 23"/>
          <p:cNvSpPr>
            <a:spLocks noChangeShapeType="1"/>
          </p:cNvSpPr>
          <p:nvPr/>
        </p:nvSpPr>
        <p:spPr bwMode="auto">
          <a:xfrm>
            <a:off x="295277" y="5441147"/>
            <a:ext cx="1052513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med"/>
            <a:tailEnd type="stealth" w="med" len="med"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250" name="Rectangle 24"/>
          <p:cNvSpPr>
            <a:spLocks/>
          </p:cNvSpPr>
          <p:nvPr/>
        </p:nvSpPr>
        <p:spPr bwMode="auto">
          <a:xfrm>
            <a:off x="457200" y="5431624"/>
            <a:ext cx="661988" cy="3317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642938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700" i="1" kern="0" dirty="0">
                <a:solidFill>
                  <a:srgbClr val="000000"/>
                </a:solidFill>
                <a:latin typeface="Helvetica" pitchFamily="34" charset="0"/>
                <a:cs typeface="Helvetica" pitchFamily="34" charset="0"/>
                <a:sym typeface="Helvetica" pitchFamily="34" charset="0"/>
              </a:rPr>
              <a:t>Arc(s)</a:t>
            </a:r>
          </a:p>
        </p:txBody>
      </p:sp>
      <p:sp>
        <p:nvSpPr>
          <p:cNvPr id="251" name="Freeform 25"/>
          <p:cNvSpPr>
            <a:spLocks/>
          </p:cNvSpPr>
          <p:nvPr/>
        </p:nvSpPr>
        <p:spPr bwMode="auto">
          <a:xfrm rot="5400000">
            <a:off x="1325564" y="2431247"/>
            <a:ext cx="1565275" cy="1828800"/>
          </a:xfrm>
          <a:custGeom>
            <a:avLst/>
            <a:gdLst>
              <a:gd name="T0" fmla="*/ 0 w 7254240"/>
              <a:gd name="T1" fmla="*/ 4070350 h 4070350"/>
              <a:gd name="T2" fmla="*/ 1127760 w 7254240"/>
              <a:gd name="T3" fmla="*/ 3818890 h 4070350"/>
              <a:gd name="T4" fmla="*/ 1882140 w 7254240"/>
              <a:gd name="T5" fmla="*/ 2950210 h 4070350"/>
              <a:gd name="T6" fmla="*/ 2430780 w 7254240"/>
              <a:gd name="T7" fmla="*/ 1784350 h 4070350"/>
              <a:gd name="T8" fmla="*/ 2964180 w 7254240"/>
              <a:gd name="T9" fmla="*/ 610870 h 4070350"/>
              <a:gd name="T10" fmla="*/ 3238500 w 7254240"/>
              <a:gd name="T11" fmla="*/ 191770 h 4070350"/>
              <a:gd name="T12" fmla="*/ 3566160 w 7254240"/>
              <a:gd name="T13" fmla="*/ 1270 h 4070350"/>
              <a:gd name="T14" fmla="*/ 3886200 w 7254240"/>
              <a:gd name="T15" fmla="*/ 184150 h 4070350"/>
              <a:gd name="T16" fmla="*/ 4381500 w 7254240"/>
              <a:gd name="T17" fmla="*/ 1060450 h 4070350"/>
              <a:gd name="T18" fmla="*/ 4968240 w 7254240"/>
              <a:gd name="T19" fmla="*/ 2432050 h 4070350"/>
              <a:gd name="T20" fmla="*/ 5372100 w 7254240"/>
              <a:gd name="T21" fmla="*/ 3148330 h 4070350"/>
              <a:gd name="T22" fmla="*/ 5989320 w 7254240"/>
              <a:gd name="T23" fmla="*/ 3811270 h 4070350"/>
              <a:gd name="T24" fmla="*/ 6621780 w 7254240"/>
              <a:gd name="T25" fmla="*/ 4017010 h 4070350"/>
              <a:gd name="T26" fmla="*/ 7254240 w 7254240"/>
              <a:gd name="T27" fmla="*/ 4070350 h 4070350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7254240"/>
              <a:gd name="T43" fmla="*/ 0 h 4070350"/>
              <a:gd name="T44" fmla="*/ 7254240 w 7254240"/>
              <a:gd name="T45" fmla="*/ 4070350 h 4070350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7254240" h="4070350">
                <a:moveTo>
                  <a:pt x="0" y="4070350"/>
                </a:moveTo>
                <a:cubicBezTo>
                  <a:pt x="407035" y="4037965"/>
                  <a:pt x="814070" y="4005580"/>
                  <a:pt x="1127760" y="3818890"/>
                </a:cubicBezTo>
                <a:cubicBezTo>
                  <a:pt x="1441450" y="3632200"/>
                  <a:pt x="1664970" y="3289300"/>
                  <a:pt x="1882140" y="2950210"/>
                </a:cubicBezTo>
                <a:cubicBezTo>
                  <a:pt x="2099310" y="2611120"/>
                  <a:pt x="2250440" y="2174240"/>
                  <a:pt x="2430780" y="1784350"/>
                </a:cubicBezTo>
                <a:cubicBezTo>
                  <a:pt x="2611120" y="1394460"/>
                  <a:pt x="2829560" y="876300"/>
                  <a:pt x="2964180" y="610870"/>
                </a:cubicBezTo>
                <a:cubicBezTo>
                  <a:pt x="3098800" y="345440"/>
                  <a:pt x="3138170" y="293370"/>
                  <a:pt x="3238500" y="191770"/>
                </a:cubicBezTo>
                <a:cubicBezTo>
                  <a:pt x="3338830" y="90170"/>
                  <a:pt x="3458210" y="2540"/>
                  <a:pt x="3566160" y="1270"/>
                </a:cubicBezTo>
                <a:cubicBezTo>
                  <a:pt x="3674110" y="0"/>
                  <a:pt x="3750310" y="7620"/>
                  <a:pt x="3886200" y="184150"/>
                </a:cubicBezTo>
                <a:cubicBezTo>
                  <a:pt x="4022090" y="360680"/>
                  <a:pt x="4201160" y="685800"/>
                  <a:pt x="4381500" y="1060450"/>
                </a:cubicBezTo>
                <a:cubicBezTo>
                  <a:pt x="4561840" y="1435100"/>
                  <a:pt x="4803140" y="2084070"/>
                  <a:pt x="4968240" y="2432050"/>
                </a:cubicBezTo>
                <a:cubicBezTo>
                  <a:pt x="5133340" y="2780030"/>
                  <a:pt x="5201920" y="2918460"/>
                  <a:pt x="5372100" y="3148330"/>
                </a:cubicBezTo>
                <a:cubicBezTo>
                  <a:pt x="5542280" y="3378200"/>
                  <a:pt x="5781040" y="3666490"/>
                  <a:pt x="5989320" y="3811270"/>
                </a:cubicBezTo>
                <a:cubicBezTo>
                  <a:pt x="6197600" y="3956050"/>
                  <a:pt x="6410960" y="3973830"/>
                  <a:pt x="6621780" y="4017010"/>
                </a:cubicBezTo>
                <a:cubicBezTo>
                  <a:pt x="6832600" y="4060190"/>
                  <a:pt x="7148830" y="4061460"/>
                  <a:pt x="7254240" y="4070350"/>
                </a:cubicBezTo>
              </a:path>
            </a:pathLst>
          </a:custGeom>
          <a:noFill/>
          <a:ln w="28575" cmpd="sng">
            <a:solidFill>
              <a:srgbClr val="A50021"/>
            </a:solidFill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grpSp>
        <p:nvGrpSpPr>
          <p:cNvPr id="252" name="Group 59"/>
          <p:cNvGrpSpPr>
            <a:grpSpLocks/>
          </p:cNvGrpSpPr>
          <p:nvPr/>
        </p:nvGrpSpPr>
        <p:grpSpPr bwMode="auto">
          <a:xfrm>
            <a:off x="1931988" y="1024724"/>
            <a:ext cx="990600" cy="4110037"/>
            <a:chOff x="1217" y="693"/>
            <a:chExt cx="624" cy="2589"/>
          </a:xfrm>
        </p:grpSpPr>
        <p:grpSp>
          <p:nvGrpSpPr>
            <p:cNvPr id="253" name="Group 26"/>
            <p:cNvGrpSpPr>
              <a:grpSpLocks/>
            </p:cNvGrpSpPr>
            <p:nvPr/>
          </p:nvGrpSpPr>
          <p:grpSpPr bwMode="auto">
            <a:xfrm>
              <a:off x="1426" y="1032"/>
              <a:ext cx="208" cy="2250"/>
              <a:chOff x="0" y="0"/>
              <a:chExt cx="296" cy="3200"/>
            </a:xfrm>
          </p:grpSpPr>
          <p:sp>
            <p:nvSpPr>
              <p:cNvPr id="255" name="Rectangle 27"/>
              <p:cNvSpPr>
                <a:spLocks/>
              </p:cNvSpPr>
              <p:nvPr/>
            </p:nvSpPr>
            <p:spPr bwMode="auto">
              <a:xfrm>
                <a:off x="0" y="0"/>
                <a:ext cx="296" cy="1040"/>
              </a:xfrm>
              <a:prstGeom prst="rect">
                <a:avLst/>
              </a:prstGeom>
              <a:solidFill>
                <a:srgbClr val="4C4C4C"/>
              </a:solidFill>
              <a:ln w="25400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56" name="Rectangle 28"/>
              <p:cNvSpPr>
                <a:spLocks/>
              </p:cNvSpPr>
              <p:nvPr/>
            </p:nvSpPr>
            <p:spPr bwMode="auto">
              <a:xfrm>
                <a:off x="0" y="2160"/>
                <a:ext cx="296" cy="1040"/>
              </a:xfrm>
              <a:prstGeom prst="rect">
                <a:avLst/>
              </a:prstGeom>
              <a:solidFill>
                <a:srgbClr val="4C4C4C"/>
              </a:solidFill>
              <a:ln w="25400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ysClr val="windowText" lastClr="000000"/>
                  </a:solidFill>
                </a:endParaRPr>
              </a:p>
            </p:txBody>
          </p:sp>
        </p:grpSp>
        <p:sp>
          <p:nvSpPr>
            <p:cNvPr id="254" name="Rectangle 29"/>
            <p:cNvSpPr>
              <a:spLocks/>
            </p:cNvSpPr>
            <p:nvPr/>
          </p:nvSpPr>
          <p:spPr bwMode="auto">
            <a:xfrm>
              <a:off x="1217" y="693"/>
              <a:ext cx="624" cy="31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defTabSz="642938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i="1" kern="0" dirty="0">
                  <a:solidFill>
                    <a:srgbClr val="FF0000"/>
                  </a:solidFill>
                  <a:latin typeface="Helvetica" pitchFamily="34" charset="0"/>
                  <a:cs typeface="Helvetica" pitchFamily="34" charset="0"/>
                  <a:sym typeface="Helvetica" pitchFamily="34" charset="0"/>
                </a:rPr>
                <a:t>Primary</a:t>
              </a:r>
              <a:br>
                <a:rPr lang="en-US" sz="1400" i="1" kern="0" dirty="0">
                  <a:solidFill>
                    <a:srgbClr val="FF0000"/>
                  </a:solidFill>
                  <a:latin typeface="Helvetica" pitchFamily="34" charset="0"/>
                  <a:cs typeface="Helvetica" pitchFamily="34" charset="0"/>
                  <a:sym typeface="Helvetica" pitchFamily="34" charset="0"/>
                </a:rPr>
              </a:br>
              <a:r>
                <a:rPr lang="en-US" sz="1400" i="1" kern="0" dirty="0">
                  <a:solidFill>
                    <a:srgbClr val="FF0000"/>
                  </a:solidFill>
                  <a:latin typeface="Helvetica" pitchFamily="34" charset="0"/>
                  <a:cs typeface="Helvetica" pitchFamily="34" charset="0"/>
                  <a:sym typeface="Helvetica" pitchFamily="34" charset="0"/>
                </a:rPr>
                <a:t>collimator</a:t>
              </a:r>
            </a:p>
          </p:txBody>
        </p:sp>
      </p:grpSp>
      <p:grpSp>
        <p:nvGrpSpPr>
          <p:cNvPr id="257" name="Group 30"/>
          <p:cNvGrpSpPr>
            <a:grpSpLocks/>
          </p:cNvGrpSpPr>
          <p:nvPr/>
        </p:nvGrpSpPr>
        <p:grpSpPr bwMode="auto">
          <a:xfrm>
            <a:off x="2506663" y="2477286"/>
            <a:ext cx="2381250" cy="233363"/>
            <a:chOff x="1555" y="1530"/>
            <a:chExt cx="1500" cy="147"/>
          </a:xfrm>
        </p:grpSpPr>
        <p:sp>
          <p:nvSpPr>
            <p:cNvPr id="258" name="Line 31"/>
            <p:cNvSpPr>
              <a:spLocks noChangeShapeType="1"/>
            </p:cNvSpPr>
            <p:nvPr/>
          </p:nvSpPr>
          <p:spPr bwMode="auto">
            <a:xfrm flipH="1">
              <a:off x="1566" y="1559"/>
              <a:ext cx="914" cy="118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 type="stealth" w="med" len="med"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59" name="Line 32"/>
            <p:cNvSpPr>
              <a:spLocks noChangeShapeType="1"/>
            </p:cNvSpPr>
            <p:nvPr/>
          </p:nvSpPr>
          <p:spPr bwMode="auto">
            <a:xfrm flipH="1">
              <a:off x="1555" y="1530"/>
              <a:ext cx="576" cy="138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 type="stealth" w="med" len="med"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60" name="Line 33"/>
            <p:cNvSpPr>
              <a:spLocks noChangeShapeType="1"/>
            </p:cNvSpPr>
            <p:nvPr/>
          </p:nvSpPr>
          <p:spPr bwMode="auto">
            <a:xfrm flipH="1">
              <a:off x="1591" y="1654"/>
              <a:ext cx="1464" cy="21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 type="stealth" w="med" len="med"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261" name="Group 34"/>
          <p:cNvGrpSpPr>
            <a:grpSpLocks/>
          </p:cNvGrpSpPr>
          <p:nvPr/>
        </p:nvGrpSpPr>
        <p:grpSpPr bwMode="auto">
          <a:xfrm>
            <a:off x="3003550" y="1040599"/>
            <a:ext cx="1492250" cy="4084637"/>
            <a:chOff x="1892" y="628"/>
            <a:chExt cx="940" cy="2573"/>
          </a:xfrm>
        </p:grpSpPr>
        <p:grpSp>
          <p:nvGrpSpPr>
            <p:cNvPr id="262" name="Group 35"/>
            <p:cNvGrpSpPr>
              <a:grpSpLocks/>
            </p:cNvGrpSpPr>
            <p:nvPr/>
          </p:nvGrpSpPr>
          <p:grpSpPr bwMode="auto">
            <a:xfrm>
              <a:off x="1892" y="951"/>
              <a:ext cx="940" cy="2250"/>
              <a:chOff x="0" y="0"/>
              <a:chExt cx="1336" cy="3200"/>
            </a:xfrm>
          </p:grpSpPr>
          <p:grpSp>
            <p:nvGrpSpPr>
              <p:cNvPr id="264" name="Group 36"/>
              <p:cNvGrpSpPr>
                <a:grpSpLocks/>
              </p:cNvGrpSpPr>
              <p:nvPr/>
            </p:nvGrpSpPr>
            <p:grpSpPr bwMode="auto">
              <a:xfrm>
                <a:off x="0" y="0"/>
                <a:ext cx="552" cy="3200"/>
                <a:chOff x="0" y="0"/>
                <a:chExt cx="552" cy="3200"/>
              </a:xfrm>
            </p:grpSpPr>
            <p:sp>
              <p:nvSpPr>
                <p:cNvPr id="268" name="Rectangle 37"/>
                <p:cNvSpPr>
                  <a:spLocks/>
                </p:cNvSpPr>
                <p:nvPr/>
              </p:nvSpPr>
              <p:spPr bwMode="auto">
                <a:xfrm>
                  <a:off x="0" y="0"/>
                  <a:ext cx="536" cy="856"/>
                </a:xfrm>
                <a:prstGeom prst="rect">
                  <a:avLst/>
                </a:prstGeom>
                <a:solidFill>
                  <a:srgbClr val="7F7F7F"/>
                </a:solidFill>
                <a:ln w="25400">
                  <a:noFill/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 dirty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269" name="Rectangle 38"/>
                <p:cNvSpPr>
                  <a:spLocks/>
                </p:cNvSpPr>
                <p:nvPr/>
              </p:nvSpPr>
              <p:spPr bwMode="auto">
                <a:xfrm>
                  <a:off x="0" y="2344"/>
                  <a:ext cx="552" cy="856"/>
                </a:xfrm>
                <a:prstGeom prst="rect">
                  <a:avLst/>
                </a:prstGeom>
                <a:solidFill>
                  <a:srgbClr val="7F7F7F"/>
                </a:solidFill>
                <a:ln w="25400">
                  <a:noFill/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 dirty="0">
                    <a:solidFill>
                      <a:sysClr val="windowText" lastClr="000000"/>
                    </a:solidFill>
                  </a:endParaRPr>
                </a:p>
              </p:txBody>
            </p:sp>
          </p:grpSp>
          <p:grpSp>
            <p:nvGrpSpPr>
              <p:cNvPr id="265" name="Group 39"/>
              <p:cNvGrpSpPr>
                <a:grpSpLocks/>
              </p:cNvGrpSpPr>
              <p:nvPr/>
            </p:nvGrpSpPr>
            <p:grpSpPr bwMode="auto">
              <a:xfrm>
                <a:off x="784" y="0"/>
                <a:ext cx="552" cy="3200"/>
                <a:chOff x="0" y="0"/>
                <a:chExt cx="552" cy="3200"/>
              </a:xfrm>
            </p:grpSpPr>
            <p:sp>
              <p:nvSpPr>
                <p:cNvPr id="266" name="Rectangle 40"/>
                <p:cNvSpPr>
                  <a:spLocks/>
                </p:cNvSpPr>
                <p:nvPr/>
              </p:nvSpPr>
              <p:spPr bwMode="auto">
                <a:xfrm>
                  <a:off x="0" y="0"/>
                  <a:ext cx="536" cy="856"/>
                </a:xfrm>
                <a:prstGeom prst="rect">
                  <a:avLst/>
                </a:prstGeom>
                <a:solidFill>
                  <a:srgbClr val="7F7F7F"/>
                </a:solidFill>
                <a:ln w="25400">
                  <a:noFill/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 dirty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267" name="Rectangle 41"/>
                <p:cNvSpPr>
                  <a:spLocks/>
                </p:cNvSpPr>
                <p:nvPr/>
              </p:nvSpPr>
              <p:spPr bwMode="auto">
                <a:xfrm>
                  <a:off x="0" y="2344"/>
                  <a:ext cx="552" cy="856"/>
                </a:xfrm>
                <a:prstGeom prst="rect">
                  <a:avLst/>
                </a:prstGeom>
                <a:solidFill>
                  <a:srgbClr val="7F7F7F"/>
                </a:solidFill>
                <a:ln w="25400">
                  <a:noFill/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 dirty="0">
                    <a:solidFill>
                      <a:sysClr val="windowText" lastClr="000000"/>
                    </a:solidFill>
                  </a:endParaRPr>
                </a:p>
              </p:txBody>
            </p:sp>
          </p:grpSp>
        </p:grpSp>
        <p:sp>
          <p:nvSpPr>
            <p:cNvPr id="263" name="Rectangle 42"/>
            <p:cNvSpPr>
              <a:spLocks/>
            </p:cNvSpPr>
            <p:nvPr/>
          </p:nvSpPr>
          <p:spPr bwMode="auto">
            <a:xfrm>
              <a:off x="2010" y="628"/>
              <a:ext cx="624" cy="31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defTabSz="642938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i="1" kern="0" dirty="0">
                  <a:solidFill>
                    <a:srgbClr val="006600"/>
                  </a:solidFill>
                  <a:latin typeface="Helvetica" pitchFamily="34" charset="0"/>
                  <a:cs typeface="Helvetica" pitchFamily="34" charset="0"/>
                  <a:sym typeface="Helvetica" pitchFamily="34" charset="0"/>
                </a:rPr>
                <a:t>Secondary</a:t>
              </a:r>
              <a:br>
                <a:rPr lang="en-US" sz="1400" i="1" kern="0" dirty="0">
                  <a:solidFill>
                    <a:srgbClr val="006600"/>
                  </a:solidFill>
                  <a:latin typeface="Helvetica" pitchFamily="34" charset="0"/>
                  <a:cs typeface="Helvetica" pitchFamily="34" charset="0"/>
                  <a:sym typeface="Helvetica" pitchFamily="34" charset="0"/>
                </a:rPr>
              </a:br>
              <a:r>
                <a:rPr lang="en-US" sz="1400" i="1" kern="0" dirty="0">
                  <a:solidFill>
                    <a:srgbClr val="006600"/>
                  </a:solidFill>
                  <a:latin typeface="Helvetica" pitchFamily="34" charset="0"/>
                  <a:cs typeface="Helvetica" pitchFamily="34" charset="0"/>
                  <a:sym typeface="Helvetica" pitchFamily="34" charset="0"/>
                </a:rPr>
                <a:t>collimators</a:t>
              </a:r>
            </a:p>
          </p:txBody>
        </p:sp>
      </p:grpSp>
      <p:grpSp>
        <p:nvGrpSpPr>
          <p:cNvPr id="270" name="Group 43"/>
          <p:cNvGrpSpPr>
            <a:grpSpLocks/>
          </p:cNvGrpSpPr>
          <p:nvPr/>
        </p:nvGrpSpPr>
        <p:grpSpPr bwMode="auto">
          <a:xfrm>
            <a:off x="4419600" y="1843874"/>
            <a:ext cx="482600" cy="427037"/>
            <a:chOff x="0" y="0"/>
            <a:chExt cx="432" cy="383"/>
          </a:xfrm>
        </p:grpSpPr>
        <p:sp>
          <p:nvSpPr>
            <p:cNvPr id="271" name="Line 44"/>
            <p:cNvSpPr>
              <a:spLocks noChangeShapeType="1"/>
            </p:cNvSpPr>
            <p:nvPr/>
          </p:nvSpPr>
          <p:spPr bwMode="auto">
            <a:xfrm flipH="1">
              <a:off x="51" y="0"/>
              <a:ext cx="373" cy="279"/>
            </a:xfrm>
            <a:prstGeom prst="line">
              <a:avLst/>
            </a:prstGeom>
            <a:noFill/>
            <a:ln w="25400">
              <a:solidFill>
                <a:srgbClr val="00FF00"/>
              </a:solidFill>
              <a:round/>
              <a:headEnd type="stealth" w="med" len="med"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72" name="Line 45"/>
            <p:cNvSpPr>
              <a:spLocks noChangeShapeType="1"/>
            </p:cNvSpPr>
            <p:nvPr/>
          </p:nvSpPr>
          <p:spPr bwMode="auto">
            <a:xfrm flipH="1">
              <a:off x="34" y="183"/>
              <a:ext cx="398" cy="154"/>
            </a:xfrm>
            <a:prstGeom prst="line">
              <a:avLst/>
            </a:prstGeom>
            <a:noFill/>
            <a:ln w="25400">
              <a:solidFill>
                <a:srgbClr val="00FF00"/>
              </a:solidFill>
              <a:round/>
              <a:headEnd type="stealth" w="med" len="med"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73" name="Line 46"/>
            <p:cNvSpPr>
              <a:spLocks noChangeShapeType="1"/>
            </p:cNvSpPr>
            <p:nvPr/>
          </p:nvSpPr>
          <p:spPr bwMode="auto">
            <a:xfrm flipH="1">
              <a:off x="0" y="300"/>
              <a:ext cx="372" cy="83"/>
            </a:xfrm>
            <a:prstGeom prst="line">
              <a:avLst/>
            </a:prstGeom>
            <a:noFill/>
            <a:ln w="25400">
              <a:solidFill>
                <a:srgbClr val="00FF00"/>
              </a:solidFill>
              <a:round/>
              <a:headEnd type="stealth" w="med" len="med"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274" name="Group 47"/>
          <p:cNvGrpSpPr>
            <a:grpSpLocks/>
          </p:cNvGrpSpPr>
          <p:nvPr/>
        </p:nvGrpSpPr>
        <p:grpSpPr bwMode="auto">
          <a:xfrm>
            <a:off x="3505202" y="1691474"/>
            <a:ext cx="481013" cy="428625"/>
            <a:chOff x="0" y="0"/>
            <a:chExt cx="432" cy="383"/>
          </a:xfrm>
        </p:grpSpPr>
        <p:sp>
          <p:nvSpPr>
            <p:cNvPr id="275" name="Line 48"/>
            <p:cNvSpPr>
              <a:spLocks noChangeShapeType="1"/>
            </p:cNvSpPr>
            <p:nvPr/>
          </p:nvSpPr>
          <p:spPr bwMode="auto">
            <a:xfrm flipH="1">
              <a:off x="51" y="0"/>
              <a:ext cx="373" cy="279"/>
            </a:xfrm>
            <a:prstGeom prst="line">
              <a:avLst/>
            </a:prstGeom>
            <a:noFill/>
            <a:ln w="25400">
              <a:solidFill>
                <a:srgbClr val="00FF00"/>
              </a:solidFill>
              <a:round/>
              <a:headEnd type="stealth" w="med" len="med"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76" name="Line 49"/>
            <p:cNvSpPr>
              <a:spLocks noChangeShapeType="1"/>
            </p:cNvSpPr>
            <p:nvPr/>
          </p:nvSpPr>
          <p:spPr bwMode="auto">
            <a:xfrm flipH="1">
              <a:off x="34" y="183"/>
              <a:ext cx="398" cy="154"/>
            </a:xfrm>
            <a:prstGeom prst="line">
              <a:avLst/>
            </a:prstGeom>
            <a:noFill/>
            <a:ln w="25400">
              <a:solidFill>
                <a:srgbClr val="00FF00"/>
              </a:solidFill>
              <a:round/>
              <a:headEnd type="stealth" w="med" len="med"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77" name="Line 50"/>
            <p:cNvSpPr>
              <a:spLocks noChangeShapeType="1"/>
            </p:cNvSpPr>
            <p:nvPr/>
          </p:nvSpPr>
          <p:spPr bwMode="auto">
            <a:xfrm flipH="1">
              <a:off x="0" y="300"/>
              <a:ext cx="372" cy="83"/>
            </a:xfrm>
            <a:prstGeom prst="line">
              <a:avLst/>
            </a:prstGeom>
            <a:noFill/>
            <a:ln w="25400">
              <a:solidFill>
                <a:srgbClr val="00FF00"/>
              </a:solidFill>
              <a:round/>
              <a:headEnd type="stealth" w="med" len="med"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278" name="Group 51"/>
          <p:cNvGrpSpPr>
            <a:grpSpLocks/>
          </p:cNvGrpSpPr>
          <p:nvPr/>
        </p:nvGrpSpPr>
        <p:grpSpPr bwMode="auto">
          <a:xfrm>
            <a:off x="2617788" y="2210584"/>
            <a:ext cx="482600" cy="427038"/>
            <a:chOff x="0" y="0"/>
            <a:chExt cx="432" cy="383"/>
          </a:xfrm>
        </p:grpSpPr>
        <p:sp>
          <p:nvSpPr>
            <p:cNvPr id="279" name="Line 52"/>
            <p:cNvSpPr>
              <a:spLocks noChangeShapeType="1"/>
            </p:cNvSpPr>
            <p:nvPr/>
          </p:nvSpPr>
          <p:spPr bwMode="auto">
            <a:xfrm flipH="1">
              <a:off x="51" y="0"/>
              <a:ext cx="373" cy="279"/>
            </a:xfrm>
            <a:prstGeom prst="line">
              <a:avLst/>
            </a:prstGeom>
            <a:noFill/>
            <a:ln w="25400">
              <a:solidFill>
                <a:srgbClr val="00FF00"/>
              </a:solidFill>
              <a:round/>
              <a:headEnd type="stealth" w="med" len="med"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80" name="Line 53"/>
            <p:cNvSpPr>
              <a:spLocks noChangeShapeType="1"/>
            </p:cNvSpPr>
            <p:nvPr/>
          </p:nvSpPr>
          <p:spPr bwMode="auto">
            <a:xfrm flipH="1">
              <a:off x="34" y="183"/>
              <a:ext cx="398" cy="154"/>
            </a:xfrm>
            <a:prstGeom prst="line">
              <a:avLst/>
            </a:prstGeom>
            <a:noFill/>
            <a:ln w="25400">
              <a:solidFill>
                <a:srgbClr val="00FF00"/>
              </a:solidFill>
              <a:round/>
              <a:headEnd type="stealth" w="med" len="med"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81" name="Line 54"/>
            <p:cNvSpPr>
              <a:spLocks noChangeShapeType="1"/>
            </p:cNvSpPr>
            <p:nvPr/>
          </p:nvSpPr>
          <p:spPr bwMode="auto">
            <a:xfrm flipH="1">
              <a:off x="0" y="300"/>
              <a:ext cx="372" cy="83"/>
            </a:xfrm>
            <a:prstGeom prst="line">
              <a:avLst/>
            </a:prstGeom>
            <a:noFill/>
            <a:ln w="25400">
              <a:solidFill>
                <a:srgbClr val="00FF00"/>
              </a:solidFill>
              <a:round/>
              <a:headEnd type="stealth" w="med" len="med"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282" name="Group 58"/>
          <p:cNvGrpSpPr>
            <a:grpSpLocks/>
          </p:cNvGrpSpPr>
          <p:nvPr/>
        </p:nvGrpSpPr>
        <p:grpSpPr bwMode="auto">
          <a:xfrm>
            <a:off x="4419602" y="2210584"/>
            <a:ext cx="2663825" cy="266700"/>
            <a:chOff x="2945" y="1431"/>
            <a:chExt cx="1678" cy="168"/>
          </a:xfrm>
        </p:grpSpPr>
        <p:sp>
          <p:nvSpPr>
            <p:cNvPr id="283" name="Line 55"/>
            <p:cNvSpPr>
              <a:spLocks noChangeShapeType="1"/>
            </p:cNvSpPr>
            <p:nvPr/>
          </p:nvSpPr>
          <p:spPr bwMode="auto">
            <a:xfrm flipH="1">
              <a:off x="2945" y="1431"/>
              <a:ext cx="1100" cy="168"/>
            </a:xfrm>
            <a:prstGeom prst="line">
              <a:avLst/>
            </a:prstGeom>
            <a:noFill/>
            <a:ln w="38100">
              <a:solidFill>
                <a:srgbClr val="7F007F"/>
              </a:solidFill>
              <a:round/>
              <a:headEnd type="stealth" w="med" len="med"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84" name="Line 56"/>
            <p:cNvSpPr>
              <a:spLocks noChangeShapeType="1"/>
            </p:cNvSpPr>
            <p:nvPr/>
          </p:nvSpPr>
          <p:spPr bwMode="auto">
            <a:xfrm flipH="1">
              <a:off x="2970" y="1443"/>
              <a:ext cx="1653" cy="154"/>
            </a:xfrm>
            <a:prstGeom prst="line">
              <a:avLst/>
            </a:prstGeom>
            <a:noFill/>
            <a:ln w="38100">
              <a:solidFill>
                <a:srgbClr val="7F007F"/>
              </a:solidFill>
              <a:round/>
              <a:headEnd type="stealth" w="med" len="med"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285" name="Rectangle 57"/>
          <p:cNvSpPr>
            <a:spLocks/>
          </p:cNvSpPr>
          <p:nvPr/>
        </p:nvSpPr>
        <p:spPr bwMode="auto">
          <a:xfrm>
            <a:off x="5468940" y="2439186"/>
            <a:ext cx="1766887" cy="519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642938">
              <a:defRPr/>
            </a:pPr>
            <a:r>
              <a:rPr lang="en-US" sz="1500" i="1" dirty="0">
                <a:solidFill>
                  <a:srgbClr val="7F007F"/>
                </a:solidFill>
                <a:latin typeface="Helvetica" pitchFamily="48" charset="0"/>
                <a:cs typeface="Helvetica" pitchFamily="48" charset="0"/>
                <a:sym typeface="Helvetica" pitchFamily="48" charset="0"/>
              </a:rPr>
              <a:t>Tertiary beam halo</a:t>
            </a:r>
            <a:r>
              <a:rPr lang="en-US" sz="1500" i="1" dirty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48" charset="0"/>
                <a:cs typeface="Helvetica" pitchFamily="48" charset="0"/>
                <a:sym typeface="Helvetica" pitchFamily="48" charset="0"/>
              </a:rPr>
              <a:t> </a:t>
            </a:r>
            <a:br>
              <a:rPr lang="en-US" sz="1500" i="1" dirty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48" charset="0"/>
                <a:cs typeface="Helvetica" pitchFamily="48" charset="0"/>
                <a:sym typeface="Helvetica" pitchFamily="48" charset="0"/>
              </a:rPr>
            </a:br>
            <a:r>
              <a:rPr lang="en-US" sz="1500" i="1" dirty="0">
                <a:solidFill>
                  <a:srgbClr val="006600"/>
                </a:solidFill>
                <a:latin typeface="Helvetica" pitchFamily="48" charset="0"/>
                <a:cs typeface="Helvetica" pitchFamily="48" charset="0"/>
                <a:sym typeface="Helvetica" pitchFamily="48" charset="0"/>
              </a:rPr>
              <a:t>+</a:t>
            </a:r>
            <a:r>
              <a:rPr lang="en-US" sz="1500" i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48" charset="0"/>
                <a:cs typeface="Helvetica" pitchFamily="48" charset="0"/>
                <a:sym typeface="Helvetica" pitchFamily="48" charset="0"/>
              </a:rPr>
              <a:t> </a:t>
            </a:r>
            <a:r>
              <a:rPr lang="en-US" sz="1500" i="1" dirty="0">
                <a:solidFill>
                  <a:srgbClr val="006600"/>
                </a:solidFill>
                <a:latin typeface="Helvetica" pitchFamily="48" charset="0"/>
                <a:cs typeface="Helvetica" pitchFamily="48" charset="0"/>
                <a:sym typeface="Helvetica" pitchFamily="48" charset="0"/>
              </a:rPr>
              <a:t>hadronic showers</a:t>
            </a:r>
          </a:p>
        </p:txBody>
      </p:sp>
      <p:grpSp>
        <p:nvGrpSpPr>
          <p:cNvPr id="286" name="Group 60"/>
          <p:cNvGrpSpPr>
            <a:grpSpLocks/>
          </p:cNvGrpSpPr>
          <p:nvPr/>
        </p:nvGrpSpPr>
        <p:grpSpPr bwMode="auto">
          <a:xfrm>
            <a:off x="4859340" y="1067586"/>
            <a:ext cx="992187" cy="4094163"/>
            <a:chOff x="0" y="0"/>
            <a:chExt cx="888" cy="3668"/>
          </a:xfrm>
        </p:grpSpPr>
        <p:grpSp>
          <p:nvGrpSpPr>
            <p:cNvPr id="287" name="Group 61"/>
            <p:cNvGrpSpPr>
              <a:grpSpLocks/>
            </p:cNvGrpSpPr>
            <p:nvPr/>
          </p:nvGrpSpPr>
          <p:grpSpPr bwMode="auto">
            <a:xfrm>
              <a:off x="169" y="468"/>
              <a:ext cx="552" cy="3200"/>
              <a:chOff x="0" y="0"/>
              <a:chExt cx="552" cy="3200"/>
            </a:xfrm>
          </p:grpSpPr>
          <p:sp>
            <p:nvSpPr>
              <p:cNvPr id="289" name="Rectangle 62"/>
              <p:cNvSpPr>
                <a:spLocks/>
              </p:cNvSpPr>
              <p:nvPr/>
            </p:nvSpPr>
            <p:spPr bwMode="auto">
              <a:xfrm>
                <a:off x="0" y="0"/>
                <a:ext cx="536" cy="40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 w="25400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90" name="Rectangle 63"/>
              <p:cNvSpPr>
                <a:spLocks/>
              </p:cNvSpPr>
              <p:nvPr/>
            </p:nvSpPr>
            <p:spPr bwMode="auto">
              <a:xfrm>
                <a:off x="0" y="2744"/>
                <a:ext cx="552" cy="456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 w="25400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ysClr val="windowText" lastClr="000000"/>
                  </a:solidFill>
                </a:endParaRPr>
              </a:p>
            </p:txBody>
          </p:sp>
        </p:grpSp>
        <p:sp>
          <p:nvSpPr>
            <p:cNvPr id="288" name="Rectangle 64"/>
            <p:cNvSpPr>
              <a:spLocks/>
            </p:cNvSpPr>
            <p:nvPr/>
          </p:nvSpPr>
          <p:spPr bwMode="auto">
            <a:xfrm>
              <a:off x="0" y="0"/>
              <a:ext cx="888" cy="44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defTabSz="642938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i="1" kern="0" dirty="0">
                  <a:solidFill>
                    <a:srgbClr val="0000FF"/>
                  </a:solidFill>
                  <a:latin typeface="Helvetica" pitchFamily="34" charset="0"/>
                  <a:cs typeface="Helvetica" pitchFamily="34" charset="0"/>
                  <a:sym typeface="Helvetica" pitchFamily="34" charset="0"/>
                </a:rPr>
                <a:t>Shower </a:t>
              </a:r>
              <a:br>
                <a:rPr lang="en-US" sz="1400" i="1" kern="0" dirty="0">
                  <a:solidFill>
                    <a:srgbClr val="0000FF"/>
                  </a:solidFill>
                  <a:latin typeface="Helvetica" pitchFamily="34" charset="0"/>
                  <a:cs typeface="Helvetica" pitchFamily="34" charset="0"/>
                  <a:sym typeface="Helvetica" pitchFamily="34" charset="0"/>
                </a:rPr>
              </a:br>
              <a:r>
                <a:rPr lang="en-US" sz="1400" i="1" kern="0" dirty="0">
                  <a:solidFill>
                    <a:srgbClr val="0000FF"/>
                  </a:solidFill>
                  <a:latin typeface="Helvetica" pitchFamily="34" charset="0"/>
                  <a:cs typeface="Helvetica" pitchFamily="34" charset="0"/>
                  <a:sym typeface="Helvetica" pitchFamily="34" charset="0"/>
                </a:rPr>
                <a:t>absorbers</a:t>
              </a:r>
            </a:p>
          </p:txBody>
        </p:sp>
      </p:grpSp>
      <p:grpSp>
        <p:nvGrpSpPr>
          <p:cNvPr id="291" name="Group 52"/>
          <p:cNvGrpSpPr>
            <a:grpSpLocks/>
          </p:cNvGrpSpPr>
          <p:nvPr/>
        </p:nvGrpSpPr>
        <p:grpSpPr bwMode="auto">
          <a:xfrm>
            <a:off x="7297738" y="1028542"/>
            <a:ext cx="1143000" cy="4084638"/>
            <a:chOff x="0" y="0"/>
            <a:chExt cx="1023" cy="3660"/>
          </a:xfrm>
        </p:grpSpPr>
        <p:grpSp>
          <p:nvGrpSpPr>
            <p:cNvPr id="292" name="Group 53"/>
            <p:cNvGrpSpPr>
              <a:grpSpLocks/>
            </p:cNvGrpSpPr>
            <p:nvPr/>
          </p:nvGrpSpPr>
          <p:grpSpPr bwMode="auto">
            <a:xfrm>
              <a:off x="177" y="460"/>
              <a:ext cx="552" cy="3200"/>
              <a:chOff x="0" y="0"/>
              <a:chExt cx="552" cy="3200"/>
            </a:xfrm>
          </p:grpSpPr>
          <p:sp>
            <p:nvSpPr>
              <p:cNvPr id="298" name="Rectangle 54"/>
              <p:cNvSpPr>
                <a:spLocks/>
              </p:cNvSpPr>
              <p:nvPr/>
            </p:nvSpPr>
            <p:spPr bwMode="auto">
              <a:xfrm>
                <a:off x="0" y="0"/>
                <a:ext cx="536" cy="624"/>
              </a:xfrm>
              <a:prstGeom prst="rect">
                <a:avLst/>
              </a:prstGeom>
              <a:solidFill>
                <a:srgbClr val="666666"/>
              </a:solidFill>
              <a:ln w="25400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99" name="Rectangle 55"/>
              <p:cNvSpPr>
                <a:spLocks/>
              </p:cNvSpPr>
              <p:nvPr/>
            </p:nvSpPr>
            <p:spPr bwMode="auto">
              <a:xfrm>
                <a:off x="0" y="2576"/>
                <a:ext cx="552" cy="624"/>
              </a:xfrm>
              <a:prstGeom prst="rect">
                <a:avLst/>
              </a:prstGeom>
              <a:solidFill>
                <a:srgbClr val="666666"/>
              </a:solidFill>
              <a:ln w="25400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ysClr val="windowText" lastClr="000000"/>
                  </a:solidFill>
                </a:endParaRPr>
              </a:p>
            </p:txBody>
          </p:sp>
        </p:grpSp>
        <p:grpSp>
          <p:nvGrpSpPr>
            <p:cNvPr id="293" name="Group 56"/>
            <p:cNvGrpSpPr>
              <a:grpSpLocks/>
            </p:cNvGrpSpPr>
            <p:nvPr/>
          </p:nvGrpSpPr>
          <p:grpSpPr bwMode="auto">
            <a:xfrm>
              <a:off x="591" y="554"/>
              <a:ext cx="432" cy="383"/>
              <a:chOff x="0" y="0"/>
              <a:chExt cx="432" cy="383"/>
            </a:xfrm>
          </p:grpSpPr>
          <p:sp>
            <p:nvSpPr>
              <p:cNvPr id="295" name="Line 57"/>
              <p:cNvSpPr>
                <a:spLocks noChangeShapeType="1"/>
              </p:cNvSpPr>
              <p:nvPr/>
            </p:nvSpPr>
            <p:spPr bwMode="auto">
              <a:xfrm flipH="1">
                <a:off x="51" y="0"/>
                <a:ext cx="373" cy="279"/>
              </a:xfrm>
              <a:prstGeom prst="line">
                <a:avLst/>
              </a:prstGeom>
              <a:noFill/>
              <a:ln w="25400">
                <a:solidFill>
                  <a:srgbClr val="00FF00"/>
                </a:solidFill>
                <a:round/>
                <a:headEnd type="stealth" w="med" len="med"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96" name="Line 58"/>
              <p:cNvSpPr>
                <a:spLocks noChangeShapeType="1"/>
              </p:cNvSpPr>
              <p:nvPr/>
            </p:nvSpPr>
            <p:spPr bwMode="auto">
              <a:xfrm flipH="1">
                <a:off x="34" y="183"/>
                <a:ext cx="398" cy="154"/>
              </a:xfrm>
              <a:prstGeom prst="line">
                <a:avLst/>
              </a:prstGeom>
              <a:noFill/>
              <a:ln w="25400">
                <a:solidFill>
                  <a:srgbClr val="00FF00"/>
                </a:solidFill>
                <a:round/>
                <a:headEnd type="stealth" w="med" len="med"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97" name="Line 59"/>
              <p:cNvSpPr>
                <a:spLocks noChangeShapeType="1"/>
              </p:cNvSpPr>
              <p:nvPr/>
            </p:nvSpPr>
            <p:spPr bwMode="auto">
              <a:xfrm flipH="1">
                <a:off x="0" y="300"/>
                <a:ext cx="372" cy="83"/>
              </a:xfrm>
              <a:prstGeom prst="line">
                <a:avLst/>
              </a:prstGeom>
              <a:noFill/>
              <a:ln w="25400">
                <a:solidFill>
                  <a:srgbClr val="00FF00"/>
                </a:solidFill>
                <a:round/>
                <a:headEnd type="stealth" w="med" len="med"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ysClr val="windowText" lastClr="000000"/>
                  </a:solidFill>
                </a:endParaRPr>
              </a:p>
            </p:txBody>
          </p:sp>
        </p:grpSp>
        <p:sp>
          <p:nvSpPr>
            <p:cNvPr id="294" name="Rectangle 60"/>
            <p:cNvSpPr>
              <a:spLocks/>
            </p:cNvSpPr>
            <p:nvPr/>
          </p:nvSpPr>
          <p:spPr bwMode="auto">
            <a:xfrm>
              <a:off x="0" y="0"/>
              <a:ext cx="888" cy="44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defTabSz="642938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i="1" kern="0" dirty="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  <a:sym typeface="Helvetica" pitchFamily="34" charset="0"/>
                </a:rPr>
                <a:t>Tertiary</a:t>
              </a:r>
              <a:br>
                <a:rPr lang="en-US" sz="1400" i="1" kern="0" dirty="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  <a:sym typeface="Helvetica" pitchFamily="34" charset="0"/>
                </a:rPr>
              </a:br>
              <a:r>
                <a:rPr lang="en-US" sz="1400" i="1" kern="0" dirty="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  <a:sym typeface="Helvetica" pitchFamily="34" charset="0"/>
                </a:rPr>
                <a:t>collimators</a:t>
              </a:r>
            </a:p>
          </p:txBody>
        </p:sp>
      </p:grpSp>
      <p:grpSp>
        <p:nvGrpSpPr>
          <p:cNvPr id="300" name="Group 61"/>
          <p:cNvGrpSpPr>
            <a:grpSpLocks/>
          </p:cNvGrpSpPr>
          <p:nvPr/>
        </p:nvGrpSpPr>
        <p:grpSpPr bwMode="auto">
          <a:xfrm>
            <a:off x="8485190" y="1012589"/>
            <a:ext cx="636587" cy="4156561"/>
            <a:chOff x="0" y="-63"/>
            <a:chExt cx="569" cy="3723"/>
          </a:xfrm>
        </p:grpSpPr>
        <p:sp>
          <p:nvSpPr>
            <p:cNvPr id="301" name="Rectangle 62"/>
            <p:cNvSpPr>
              <a:spLocks/>
            </p:cNvSpPr>
            <p:nvPr/>
          </p:nvSpPr>
          <p:spPr bwMode="auto">
            <a:xfrm>
              <a:off x="17" y="468"/>
              <a:ext cx="536" cy="312"/>
            </a:xfrm>
            <a:prstGeom prst="rect">
              <a:avLst/>
            </a:prstGeom>
            <a:solidFill>
              <a:srgbClr val="0000FF"/>
            </a:solidFill>
            <a:ln w="2540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02" name="Rectangle 63"/>
            <p:cNvSpPr>
              <a:spLocks/>
            </p:cNvSpPr>
            <p:nvPr/>
          </p:nvSpPr>
          <p:spPr bwMode="auto">
            <a:xfrm>
              <a:off x="17" y="3372"/>
              <a:ext cx="552" cy="288"/>
            </a:xfrm>
            <a:prstGeom prst="rect">
              <a:avLst/>
            </a:prstGeom>
            <a:solidFill>
              <a:srgbClr val="0000FF"/>
            </a:solidFill>
            <a:ln w="2540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03" name="Rectangle 64"/>
            <p:cNvSpPr>
              <a:spLocks/>
            </p:cNvSpPr>
            <p:nvPr/>
          </p:nvSpPr>
          <p:spPr bwMode="auto">
            <a:xfrm>
              <a:off x="0" y="-63"/>
              <a:ext cx="568" cy="44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defTabSz="642938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i="1" kern="0" dirty="0">
                  <a:solidFill>
                    <a:srgbClr val="0000FF"/>
                  </a:solidFill>
                  <a:latin typeface="Helvetica" pitchFamily="34" charset="0"/>
                  <a:cs typeface="Helvetica" pitchFamily="34" charset="0"/>
                  <a:sym typeface="Helvetica" pitchFamily="34" charset="0"/>
                </a:rPr>
                <a:t>SC</a:t>
              </a:r>
              <a:br>
                <a:rPr lang="en-US" sz="1400" b="1" i="1" kern="0" dirty="0">
                  <a:solidFill>
                    <a:srgbClr val="0000FF"/>
                  </a:solidFill>
                  <a:latin typeface="Helvetica" pitchFamily="34" charset="0"/>
                  <a:cs typeface="Helvetica" pitchFamily="34" charset="0"/>
                  <a:sym typeface="Helvetica" pitchFamily="34" charset="0"/>
                </a:rPr>
              </a:br>
              <a:r>
                <a:rPr lang="en-US" sz="1400" b="1" i="1" kern="0" dirty="0">
                  <a:solidFill>
                    <a:srgbClr val="0000FF"/>
                  </a:solidFill>
                  <a:latin typeface="Helvetica" pitchFamily="34" charset="0"/>
                  <a:cs typeface="Helvetica" pitchFamily="34" charset="0"/>
                  <a:sym typeface="Helvetica" pitchFamily="34" charset="0"/>
                </a:rPr>
                <a:t>Triplet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7453933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5" grpId="0"/>
    </p:bld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2450" name="Picture 2" descr="P10008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271101"/>
            <a:ext cx="5797062" cy="3345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12451" name="Picture 16" descr="ioni508_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86600" y="914400"/>
            <a:ext cx="1390650" cy="540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22"/>
          <p:cNvSpPr txBox="1">
            <a:spLocks noChangeArrowheads="1"/>
          </p:cNvSpPr>
          <p:nvPr/>
        </p:nvSpPr>
        <p:spPr>
          <a:xfrm>
            <a:off x="447677" y="811213"/>
            <a:ext cx="6456363" cy="2051050"/>
          </a:xfrm>
          <a:prstGeom prst="rect">
            <a:avLst/>
          </a:prstGeom>
        </p:spPr>
        <p:txBody>
          <a:bodyPr/>
          <a:lstStyle/>
          <a:p>
            <a:pPr marL="169863" indent="-169863" algn="l">
              <a:spcBef>
                <a:spcPct val="20000"/>
              </a:spcBef>
              <a:buFontTx/>
              <a:buChar char="•"/>
            </a:pPr>
            <a:r>
              <a:rPr lang="en-US" sz="2000" dirty="0">
                <a:solidFill>
                  <a:srgbClr val="000066"/>
                </a:solidFill>
                <a:latin typeface="Arial" charset="0"/>
              </a:rPr>
              <a:t>Ionization chambers to detect beam losses:</a:t>
            </a:r>
          </a:p>
          <a:p>
            <a:pPr marL="742950" lvl="1" indent="-285750" algn="l">
              <a:spcBef>
                <a:spcPct val="20000"/>
              </a:spcBef>
              <a:buFontTx/>
              <a:buChar char="•"/>
            </a:pPr>
            <a:r>
              <a:rPr lang="en-US" dirty="0" smtClean="0">
                <a:solidFill>
                  <a:srgbClr val="000066"/>
                </a:solidFill>
                <a:latin typeface="Arial" charset="0"/>
              </a:rPr>
              <a:t>Reaction time ~ ½ turn (40 </a:t>
            </a:r>
            <a:r>
              <a:rPr lang="en-US" dirty="0" smtClean="0">
                <a:solidFill>
                  <a:srgbClr val="000066"/>
                </a:solidFill>
                <a:latin typeface="Arial" charset="0"/>
                <a:sym typeface="Symbol" pitchFamily="18" charset="2"/>
              </a:rPr>
              <a:t></a:t>
            </a:r>
            <a:r>
              <a:rPr lang="en-US" dirty="0" smtClean="0">
                <a:solidFill>
                  <a:srgbClr val="000066"/>
                </a:solidFill>
                <a:latin typeface="Arial" charset="0"/>
              </a:rPr>
              <a:t>s)</a:t>
            </a:r>
          </a:p>
          <a:p>
            <a:pPr marL="742950" lvl="1" indent="-285750" algn="l">
              <a:spcBef>
                <a:spcPct val="20000"/>
              </a:spcBef>
              <a:buFontTx/>
              <a:buChar char="•"/>
            </a:pPr>
            <a:r>
              <a:rPr lang="en-US" dirty="0" smtClean="0">
                <a:solidFill>
                  <a:srgbClr val="000066"/>
                </a:solidFill>
                <a:latin typeface="Arial" charset="0"/>
              </a:rPr>
              <a:t>Very large dynamic range (&gt; 10</a:t>
            </a:r>
            <a:r>
              <a:rPr lang="en-US" baseline="30000" dirty="0" smtClean="0">
                <a:solidFill>
                  <a:srgbClr val="000066"/>
                </a:solidFill>
                <a:latin typeface="Arial" charset="0"/>
              </a:rPr>
              <a:t>6</a:t>
            </a:r>
            <a:r>
              <a:rPr lang="en-US" dirty="0" smtClean="0">
                <a:solidFill>
                  <a:srgbClr val="000066"/>
                </a:solidFill>
                <a:latin typeface="Arial" charset="0"/>
              </a:rPr>
              <a:t>)</a:t>
            </a:r>
          </a:p>
          <a:p>
            <a:pPr marL="169863" indent="-169863" algn="l">
              <a:spcBef>
                <a:spcPct val="20000"/>
              </a:spcBef>
              <a:buFontTx/>
              <a:buChar char="•"/>
            </a:pPr>
            <a:r>
              <a:rPr lang="en-US" sz="2000" dirty="0">
                <a:solidFill>
                  <a:srgbClr val="000066"/>
                </a:solidFill>
                <a:latin typeface="Arial" charset="0"/>
              </a:rPr>
              <a:t>There are </a:t>
            </a:r>
            <a:r>
              <a:rPr lang="en-US" sz="2000" b="1" dirty="0">
                <a:solidFill>
                  <a:srgbClr val="000066"/>
                </a:solidFill>
                <a:latin typeface="Arial" charset="0"/>
              </a:rPr>
              <a:t>~3600 chambers </a:t>
            </a:r>
            <a:r>
              <a:rPr lang="en-US" sz="2000" dirty="0">
                <a:solidFill>
                  <a:srgbClr val="000066"/>
                </a:solidFill>
                <a:latin typeface="Arial" charset="0"/>
              </a:rPr>
              <a:t>distributed over the ring to detect abnormal beam losses and if necessary trigger a beam abort !</a:t>
            </a:r>
          </a:p>
          <a:p>
            <a:pPr marL="169863" indent="-169863" algn="l">
              <a:spcBef>
                <a:spcPct val="20000"/>
              </a:spcBef>
              <a:buFontTx/>
              <a:buChar char="•"/>
            </a:pPr>
            <a:r>
              <a:rPr lang="en-US" sz="2000" dirty="0">
                <a:solidFill>
                  <a:srgbClr val="000066"/>
                </a:solidFill>
                <a:latin typeface="Arial" charset="0"/>
              </a:rPr>
              <a:t>Very important beam instrumentation!</a:t>
            </a:r>
          </a:p>
        </p:txBody>
      </p:sp>
      <p:sp>
        <p:nvSpPr>
          <p:cNvPr id="1512453" name="Oval 8"/>
          <p:cNvSpPr>
            <a:spLocks noChangeArrowheads="1"/>
          </p:cNvSpPr>
          <p:nvPr/>
        </p:nvSpPr>
        <p:spPr bwMode="auto">
          <a:xfrm>
            <a:off x="1905000" y="4800600"/>
            <a:ext cx="3429000" cy="1828800"/>
          </a:xfrm>
          <a:prstGeom prst="ellipse">
            <a:avLst/>
          </a:prstGeom>
          <a:noFill/>
          <a:ln w="38100" algn="ctr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pPr algn="l"/>
            <a:endParaRPr lang="en-GB" dirty="0" smtClean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1512454" name="Oval 9"/>
          <p:cNvSpPr>
            <a:spLocks noChangeArrowheads="1"/>
          </p:cNvSpPr>
          <p:nvPr/>
        </p:nvSpPr>
        <p:spPr bwMode="auto">
          <a:xfrm>
            <a:off x="381000" y="3962400"/>
            <a:ext cx="1219200" cy="609600"/>
          </a:xfrm>
          <a:prstGeom prst="ellipse">
            <a:avLst/>
          </a:prstGeom>
          <a:noFill/>
          <a:ln w="38100" algn="ctr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pPr algn="l"/>
            <a:endParaRPr lang="en-GB" dirty="0" smtClean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1512455" name="Rectangle 7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/>
              <a:t>Beam Loss Monitors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2195545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BLM system: beam losses before collisions</a:t>
            </a:r>
            <a:endParaRPr lang="de-DE" dirty="0"/>
          </a:p>
        </p:txBody>
      </p:sp>
      <p:pic>
        <p:nvPicPr>
          <p:cNvPr id="1426434" name="Picture 2" descr="\\cern.ch\dfs\Users\r\rudi\Desktop\150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71527"/>
            <a:ext cx="9144000" cy="6086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Connector 4"/>
          <p:cNvCxnSpPr/>
          <p:nvPr/>
        </p:nvCxnSpPr>
        <p:spPr bwMode="auto">
          <a:xfrm>
            <a:off x="753492" y="4834647"/>
            <a:ext cx="472197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" name="Straight Connector 6"/>
          <p:cNvCxnSpPr/>
          <p:nvPr/>
        </p:nvCxnSpPr>
        <p:spPr bwMode="auto">
          <a:xfrm>
            <a:off x="1888386" y="4315838"/>
            <a:ext cx="472197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Straight Connector 7"/>
          <p:cNvCxnSpPr/>
          <p:nvPr/>
        </p:nvCxnSpPr>
        <p:spPr bwMode="auto">
          <a:xfrm>
            <a:off x="3016794" y="4490937"/>
            <a:ext cx="472197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Straight Connector 8"/>
          <p:cNvCxnSpPr/>
          <p:nvPr/>
        </p:nvCxnSpPr>
        <p:spPr bwMode="auto">
          <a:xfrm>
            <a:off x="3970105" y="4753584"/>
            <a:ext cx="472197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Straight Connector 9"/>
          <p:cNvCxnSpPr/>
          <p:nvPr/>
        </p:nvCxnSpPr>
        <p:spPr bwMode="auto">
          <a:xfrm>
            <a:off x="4962326" y="4714674"/>
            <a:ext cx="472197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Straight Connector 10"/>
          <p:cNvCxnSpPr/>
          <p:nvPr/>
        </p:nvCxnSpPr>
        <p:spPr bwMode="auto">
          <a:xfrm>
            <a:off x="7082956" y="3907276"/>
            <a:ext cx="472197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Straight Connector 11"/>
          <p:cNvCxnSpPr/>
          <p:nvPr/>
        </p:nvCxnSpPr>
        <p:spPr bwMode="auto">
          <a:xfrm>
            <a:off x="8250275" y="4487694"/>
            <a:ext cx="472197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Straight Connector 12"/>
          <p:cNvCxnSpPr/>
          <p:nvPr/>
        </p:nvCxnSpPr>
        <p:spPr bwMode="auto">
          <a:xfrm>
            <a:off x="5980487" y="4964348"/>
            <a:ext cx="472197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TextBox 13"/>
          <p:cNvSpPr txBox="1"/>
          <p:nvPr/>
        </p:nvSpPr>
        <p:spPr>
          <a:xfrm>
            <a:off x="4767163" y="6396337"/>
            <a:ext cx="862521" cy="461665"/>
          </a:xfrm>
          <a:prstGeom prst="rect">
            <a:avLst/>
          </a:prstGeom>
          <a:solidFill>
            <a:schemeClr val="accent4">
              <a:lumMod val="75000"/>
              <a:lumOff val="25000"/>
            </a:schemeClr>
          </a:solidFill>
          <a:ln>
            <a:solidFill>
              <a:srgbClr val="FFFF00"/>
            </a:solidFill>
          </a:ln>
        </p:spPr>
        <p:txBody>
          <a:bodyPr wrap="square" lIns="36000" rIns="36000" rtlCol="0">
            <a:spAutoFit/>
          </a:bodyPr>
          <a:lstStyle/>
          <a:p>
            <a:pPr eaLnBrk="1" hangingPunct="1"/>
            <a:r>
              <a:rPr lang="en-GB" sz="1200" dirty="0">
                <a:solidFill>
                  <a:srgbClr val="000066"/>
                </a:solidFill>
                <a:latin typeface="Arial" charset="0"/>
              </a:rPr>
              <a:t>CMS Experiment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58329" y="6385652"/>
            <a:ext cx="862521" cy="461665"/>
          </a:xfrm>
          <a:prstGeom prst="rect">
            <a:avLst/>
          </a:prstGeom>
          <a:solidFill>
            <a:schemeClr val="accent4">
              <a:lumMod val="75000"/>
              <a:lumOff val="25000"/>
            </a:schemeClr>
          </a:solidFill>
          <a:ln>
            <a:solidFill>
              <a:srgbClr val="FFFF00"/>
            </a:solidFill>
          </a:ln>
        </p:spPr>
        <p:txBody>
          <a:bodyPr wrap="square" lIns="36000" rIns="36000" rtlCol="0">
            <a:spAutoFit/>
          </a:bodyPr>
          <a:lstStyle/>
          <a:p>
            <a:pPr eaLnBrk="1" hangingPunct="1"/>
            <a:r>
              <a:rPr lang="en-GB" sz="1200" dirty="0">
                <a:solidFill>
                  <a:srgbClr val="000066"/>
                </a:solidFill>
                <a:latin typeface="Arial" charset="0"/>
              </a:rPr>
              <a:t>ATLAS Experiment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055112" y="6398569"/>
            <a:ext cx="862521" cy="461665"/>
          </a:xfrm>
          <a:prstGeom prst="rect">
            <a:avLst/>
          </a:prstGeom>
          <a:solidFill>
            <a:schemeClr val="accent4">
              <a:lumMod val="75000"/>
              <a:lumOff val="25000"/>
            </a:schemeClr>
          </a:solidFill>
          <a:ln>
            <a:solidFill>
              <a:srgbClr val="FFFF00"/>
            </a:solidFill>
          </a:ln>
        </p:spPr>
        <p:txBody>
          <a:bodyPr wrap="square" lIns="36000" rIns="36000" rtlCol="0">
            <a:spAutoFit/>
          </a:bodyPr>
          <a:lstStyle/>
          <a:p>
            <a:pPr eaLnBrk="1" hangingPunct="1"/>
            <a:r>
              <a:rPr lang="en-GB" sz="1200" dirty="0" err="1" smtClean="0">
                <a:solidFill>
                  <a:srgbClr val="000066"/>
                </a:solidFill>
                <a:latin typeface="Arial" charset="0"/>
              </a:rPr>
              <a:t>LHCb</a:t>
            </a:r>
            <a:r>
              <a:rPr lang="en-GB" sz="1200" dirty="0" smtClean="0">
                <a:solidFill>
                  <a:srgbClr val="000066"/>
                </a:solidFill>
                <a:latin typeface="Arial" charset="0"/>
              </a:rPr>
              <a:t> </a:t>
            </a:r>
            <a:r>
              <a:rPr lang="en-GB" sz="1200" dirty="0">
                <a:solidFill>
                  <a:srgbClr val="000066"/>
                </a:solidFill>
                <a:latin typeface="Arial" charset="0"/>
              </a:rPr>
              <a:t>Experiment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625857" y="6398569"/>
            <a:ext cx="862521" cy="461665"/>
          </a:xfrm>
          <a:prstGeom prst="rect">
            <a:avLst/>
          </a:prstGeom>
          <a:solidFill>
            <a:schemeClr val="accent4">
              <a:lumMod val="75000"/>
              <a:lumOff val="25000"/>
            </a:schemeClr>
          </a:solidFill>
          <a:ln>
            <a:solidFill>
              <a:srgbClr val="FFFF00"/>
            </a:solidFill>
          </a:ln>
        </p:spPr>
        <p:txBody>
          <a:bodyPr wrap="square" lIns="36000" rIns="36000" rtlCol="0">
            <a:spAutoFit/>
          </a:bodyPr>
          <a:lstStyle/>
          <a:p>
            <a:pPr eaLnBrk="1" hangingPunct="1"/>
            <a:r>
              <a:rPr lang="en-GB" sz="1200" dirty="0">
                <a:solidFill>
                  <a:srgbClr val="000066"/>
                </a:solidFill>
                <a:latin typeface="Arial" charset="0"/>
              </a:rPr>
              <a:t>ALICE Experiment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754332" y="6398569"/>
            <a:ext cx="862521" cy="461665"/>
          </a:xfrm>
          <a:prstGeom prst="rect">
            <a:avLst/>
          </a:prstGeom>
          <a:solidFill>
            <a:schemeClr val="accent4">
              <a:lumMod val="75000"/>
              <a:lumOff val="25000"/>
            </a:schemeClr>
          </a:solidFill>
          <a:ln>
            <a:solidFill>
              <a:srgbClr val="FFFF00"/>
            </a:solidFill>
          </a:ln>
        </p:spPr>
        <p:txBody>
          <a:bodyPr wrap="square" lIns="36000" rIns="36000" rtlCol="0">
            <a:spAutoFit/>
          </a:bodyPr>
          <a:lstStyle/>
          <a:p>
            <a:pPr eaLnBrk="1" hangingPunct="1"/>
            <a:r>
              <a:rPr lang="en-GB" sz="1200" dirty="0" err="1">
                <a:solidFill>
                  <a:srgbClr val="000066"/>
                </a:solidFill>
                <a:latin typeface="Arial" charset="0"/>
              </a:rPr>
              <a:t>MomentumCleaning</a:t>
            </a:r>
            <a:r>
              <a:rPr lang="en-GB" sz="1200" dirty="0">
                <a:solidFill>
                  <a:srgbClr val="000066"/>
                </a:solidFill>
                <a:latin typeface="Arial" charset="0"/>
              </a:rPr>
              <a:t>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709481" y="6398569"/>
            <a:ext cx="862521" cy="461665"/>
          </a:xfrm>
          <a:prstGeom prst="rect">
            <a:avLst/>
          </a:prstGeom>
          <a:solidFill>
            <a:schemeClr val="accent4">
              <a:lumMod val="75000"/>
              <a:lumOff val="25000"/>
            </a:schemeClr>
          </a:solidFill>
          <a:ln>
            <a:solidFill>
              <a:srgbClr val="FFFF00"/>
            </a:solidFill>
          </a:ln>
        </p:spPr>
        <p:txBody>
          <a:bodyPr wrap="square" lIns="36000" rIns="36000" rtlCol="0">
            <a:spAutoFit/>
          </a:bodyPr>
          <a:lstStyle/>
          <a:p>
            <a:pPr eaLnBrk="1" hangingPunct="1"/>
            <a:r>
              <a:rPr lang="en-GB" sz="1200" dirty="0">
                <a:solidFill>
                  <a:srgbClr val="000066"/>
                </a:solidFill>
                <a:latin typeface="Arial" charset="0"/>
              </a:rPr>
              <a:t>RF and </a:t>
            </a:r>
          </a:p>
          <a:p>
            <a:pPr eaLnBrk="1" hangingPunct="1"/>
            <a:r>
              <a:rPr lang="en-GB" sz="1200" dirty="0">
                <a:solidFill>
                  <a:srgbClr val="000066"/>
                </a:solidFill>
                <a:latin typeface="Arial" charset="0"/>
              </a:rPr>
              <a:t>BI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785324" y="6398569"/>
            <a:ext cx="862521" cy="461665"/>
          </a:xfrm>
          <a:prstGeom prst="rect">
            <a:avLst/>
          </a:prstGeom>
          <a:solidFill>
            <a:schemeClr val="accent4">
              <a:lumMod val="75000"/>
              <a:lumOff val="25000"/>
            </a:schemeClr>
          </a:solidFill>
          <a:ln>
            <a:solidFill>
              <a:srgbClr val="FFFF00"/>
            </a:solidFill>
          </a:ln>
        </p:spPr>
        <p:txBody>
          <a:bodyPr wrap="square" lIns="36000" rIns="36000" rtlCol="0">
            <a:spAutoFit/>
          </a:bodyPr>
          <a:lstStyle/>
          <a:p>
            <a:pPr eaLnBrk="1" hangingPunct="1"/>
            <a:r>
              <a:rPr lang="en-GB" sz="1200" dirty="0">
                <a:solidFill>
                  <a:srgbClr val="000066"/>
                </a:solidFill>
                <a:latin typeface="Arial" charset="0"/>
              </a:rPr>
              <a:t>Beam</a:t>
            </a:r>
          </a:p>
          <a:p>
            <a:pPr eaLnBrk="1" hangingPunct="1"/>
            <a:r>
              <a:rPr lang="en-GB" sz="1200" dirty="0">
                <a:solidFill>
                  <a:srgbClr val="000066"/>
                </a:solidFill>
                <a:latin typeface="Arial" charset="0"/>
              </a:rPr>
              <a:t>dump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887793" y="6390116"/>
            <a:ext cx="862521" cy="461665"/>
          </a:xfrm>
          <a:prstGeom prst="rect">
            <a:avLst/>
          </a:prstGeom>
          <a:solidFill>
            <a:schemeClr val="accent4">
              <a:lumMod val="75000"/>
              <a:lumOff val="25000"/>
            </a:schemeClr>
          </a:solidFill>
          <a:ln>
            <a:solidFill>
              <a:srgbClr val="FFFF00"/>
            </a:solidFill>
          </a:ln>
        </p:spPr>
        <p:txBody>
          <a:bodyPr wrap="square" lIns="36000" rIns="36000" rtlCol="0">
            <a:spAutoFit/>
          </a:bodyPr>
          <a:lstStyle/>
          <a:p>
            <a:pPr eaLnBrk="1" hangingPunct="1"/>
            <a:r>
              <a:rPr lang="en-GB" sz="1200" dirty="0">
                <a:solidFill>
                  <a:srgbClr val="000066"/>
                </a:solidFill>
                <a:latin typeface="Arial" charset="0"/>
              </a:rPr>
              <a:t>Betatron Cleaning </a:t>
            </a:r>
          </a:p>
        </p:txBody>
      </p:sp>
    </p:spTree>
    <p:extLst>
      <p:ext uri="{BB962C8B-B14F-4D97-AF65-F5344CB8AC3E}">
        <p14:creationId xmlns:p14="http://schemas.microsoft.com/office/powerpoint/2010/main" val="207467506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Continuous beam losses during collisions</a:t>
            </a:r>
            <a:endParaRPr lang="de-DE" dirty="0"/>
          </a:p>
        </p:txBody>
      </p:sp>
      <p:pic>
        <p:nvPicPr>
          <p:cNvPr id="1425410" name="Picture 2" descr="\\cern.ch\dfs\Users\r\rudi\Desktop\130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71527"/>
            <a:ext cx="9144000" cy="6086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Connector 4"/>
          <p:cNvCxnSpPr/>
          <p:nvPr/>
        </p:nvCxnSpPr>
        <p:spPr bwMode="auto">
          <a:xfrm>
            <a:off x="753492" y="4834647"/>
            <a:ext cx="472197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" name="Straight Connector 5"/>
          <p:cNvCxnSpPr/>
          <p:nvPr/>
        </p:nvCxnSpPr>
        <p:spPr bwMode="auto">
          <a:xfrm>
            <a:off x="1888386" y="4315838"/>
            <a:ext cx="472197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" name="Straight Connector 6"/>
          <p:cNvCxnSpPr/>
          <p:nvPr/>
        </p:nvCxnSpPr>
        <p:spPr bwMode="auto">
          <a:xfrm>
            <a:off x="3016794" y="4490937"/>
            <a:ext cx="472197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Straight Connector 7"/>
          <p:cNvCxnSpPr/>
          <p:nvPr/>
        </p:nvCxnSpPr>
        <p:spPr bwMode="auto">
          <a:xfrm>
            <a:off x="3970105" y="4753584"/>
            <a:ext cx="472197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Straight Connector 8"/>
          <p:cNvCxnSpPr/>
          <p:nvPr/>
        </p:nvCxnSpPr>
        <p:spPr bwMode="auto">
          <a:xfrm>
            <a:off x="4962326" y="4714674"/>
            <a:ext cx="472197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Straight Connector 9"/>
          <p:cNvCxnSpPr/>
          <p:nvPr/>
        </p:nvCxnSpPr>
        <p:spPr bwMode="auto">
          <a:xfrm>
            <a:off x="7082956" y="3907276"/>
            <a:ext cx="472197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Straight Connector 10"/>
          <p:cNvCxnSpPr/>
          <p:nvPr/>
        </p:nvCxnSpPr>
        <p:spPr bwMode="auto">
          <a:xfrm>
            <a:off x="8250275" y="4487694"/>
            <a:ext cx="472197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Straight Connector 11"/>
          <p:cNvCxnSpPr/>
          <p:nvPr/>
        </p:nvCxnSpPr>
        <p:spPr bwMode="auto">
          <a:xfrm>
            <a:off x="5980487" y="4964348"/>
            <a:ext cx="472197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TextBox 13"/>
          <p:cNvSpPr txBox="1"/>
          <p:nvPr/>
        </p:nvSpPr>
        <p:spPr>
          <a:xfrm>
            <a:off x="4767163" y="6396337"/>
            <a:ext cx="862521" cy="461665"/>
          </a:xfrm>
          <a:prstGeom prst="rect">
            <a:avLst/>
          </a:prstGeom>
          <a:solidFill>
            <a:schemeClr val="accent4">
              <a:lumMod val="75000"/>
              <a:lumOff val="25000"/>
            </a:schemeClr>
          </a:solidFill>
          <a:ln>
            <a:solidFill>
              <a:srgbClr val="FFFF00"/>
            </a:solidFill>
          </a:ln>
        </p:spPr>
        <p:txBody>
          <a:bodyPr wrap="square" lIns="36000" rIns="36000" rtlCol="0">
            <a:spAutoFit/>
          </a:bodyPr>
          <a:lstStyle/>
          <a:p>
            <a:pPr eaLnBrk="1" hangingPunct="1"/>
            <a:r>
              <a:rPr lang="en-GB" sz="1200" dirty="0">
                <a:solidFill>
                  <a:srgbClr val="000066"/>
                </a:solidFill>
                <a:latin typeface="Arial" charset="0"/>
              </a:rPr>
              <a:t>CMS Experiment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58329" y="6385652"/>
            <a:ext cx="862521" cy="461665"/>
          </a:xfrm>
          <a:prstGeom prst="rect">
            <a:avLst/>
          </a:prstGeom>
          <a:solidFill>
            <a:schemeClr val="accent4">
              <a:lumMod val="75000"/>
              <a:lumOff val="25000"/>
            </a:schemeClr>
          </a:solidFill>
          <a:ln>
            <a:solidFill>
              <a:srgbClr val="FFFF00"/>
            </a:solidFill>
          </a:ln>
        </p:spPr>
        <p:txBody>
          <a:bodyPr wrap="square" lIns="36000" rIns="36000" rtlCol="0">
            <a:spAutoFit/>
          </a:bodyPr>
          <a:lstStyle/>
          <a:p>
            <a:pPr eaLnBrk="1" hangingPunct="1"/>
            <a:r>
              <a:rPr lang="en-GB" sz="1200" dirty="0">
                <a:solidFill>
                  <a:srgbClr val="000066"/>
                </a:solidFill>
                <a:latin typeface="Arial" charset="0"/>
              </a:rPr>
              <a:t>ATLAS Experiment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055112" y="6398569"/>
            <a:ext cx="862521" cy="461665"/>
          </a:xfrm>
          <a:prstGeom prst="rect">
            <a:avLst/>
          </a:prstGeom>
          <a:solidFill>
            <a:schemeClr val="accent4">
              <a:lumMod val="75000"/>
              <a:lumOff val="25000"/>
            </a:schemeClr>
          </a:solidFill>
          <a:ln>
            <a:solidFill>
              <a:srgbClr val="FFFF00"/>
            </a:solidFill>
          </a:ln>
        </p:spPr>
        <p:txBody>
          <a:bodyPr wrap="square" lIns="36000" rIns="36000" rtlCol="0">
            <a:spAutoFit/>
          </a:bodyPr>
          <a:lstStyle/>
          <a:p>
            <a:pPr eaLnBrk="1" hangingPunct="1"/>
            <a:r>
              <a:rPr lang="en-GB" sz="1200" dirty="0" err="1" smtClean="0">
                <a:solidFill>
                  <a:srgbClr val="000066"/>
                </a:solidFill>
                <a:latin typeface="Arial" charset="0"/>
              </a:rPr>
              <a:t>LHCb</a:t>
            </a:r>
            <a:r>
              <a:rPr lang="en-GB" sz="1200" dirty="0" smtClean="0">
                <a:solidFill>
                  <a:srgbClr val="000066"/>
                </a:solidFill>
                <a:latin typeface="Arial" charset="0"/>
              </a:rPr>
              <a:t> </a:t>
            </a:r>
            <a:r>
              <a:rPr lang="en-GB" sz="1200" dirty="0">
                <a:solidFill>
                  <a:srgbClr val="000066"/>
                </a:solidFill>
                <a:latin typeface="Arial" charset="0"/>
              </a:rPr>
              <a:t>Experiment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625857" y="6398569"/>
            <a:ext cx="862521" cy="461665"/>
          </a:xfrm>
          <a:prstGeom prst="rect">
            <a:avLst/>
          </a:prstGeom>
          <a:solidFill>
            <a:schemeClr val="accent4">
              <a:lumMod val="75000"/>
              <a:lumOff val="25000"/>
            </a:schemeClr>
          </a:solidFill>
          <a:ln>
            <a:solidFill>
              <a:srgbClr val="FFFF00"/>
            </a:solidFill>
          </a:ln>
        </p:spPr>
        <p:txBody>
          <a:bodyPr wrap="square" lIns="36000" rIns="36000" rtlCol="0">
            <a:spAutoFit/>
          </a:bodyPr>
          <a:lstStyle/>
          <a:p>
            <a:pPr eaLnBrk="1" hangingPunct="1"/>
            <a:r>
              <a:rPr lang="en-GB" sz="1200" dirty="0">
                <a:solidFill>
                  <a:srgbClr val="000066"/>
                </a:solidFill>
                <a:latin typeface="Arial" charset="0"/>
              </a:rPr>
              <a:t>ALICE Experiment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754332" y="6398569"/>
            <a:ext cx="862521" cy="461665"/>
          </a:xfrm>
          <a:prstGeom prst="rect">
            <a:avLst/>
          </a:prstGeom>
          <a:solidFill>
            <a:schemeClr val="accent4">
              <a:lumMod val="75000"/>
              <a:lumOff val="25000"/>
            </a:schemeClr>
          </a:solidFill>
          <a:ln>
            <a:solidFill>
              <a:srgbClr val="FFFF00"/>
            </a:solidFill>
          </a:ln>
        </p:spPr>
        <p:txBody>
          <a:bodyPr wrap="square" lIns="36000" rIns="36000" rtlCol="0">
            <a:spAutoFit/>
          </a:bodyPr>
          <a:lstStyle/>
          <a:p>
            <a:pPr eaLnBrk="1" hangingPunct="1"/>
            <a:r>
              <a:rPr lang="en-GB" sz="1200" dirty="0" err="1">
                <a:solidFill>
                  <a:srgbClr val="000066"/>
                </a:solidFill>
                <a:latin typeface="Arial" charset="0"/>
              </a:rPr>
              <a:t>MomentumCleaning</a:t>
            </a:r>
            <a:r>
              <a:rPr lang="en-GB" sz="1200" dirty="0">
                <a:solidFill>
                  <a:srgbClr val="000066"/>
                </a:solidFill>
                <a:latin typeface="Arial" charset="0"/>
              </a:rPr>
              <a:t>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709481" y="6398569"/>
            <a:ext cx="862521" cy="461665"/>
          </a:xfrm>
          <a:prstGeom prst="rect">
            <a:avLst/>
          </a:prstGeom>
          <a:solidFill>
            <a:schemeClr val="accent4">
              <a:lumMod val="75000"/>
              <a:lumOff val="25000"/>
            </a:schemeClr>
          </a:solidFill>
          <a:ln>
            <a:solidFill>
              <a:srgbClr val="FFFF00"/>
            </a:solidFill>
          </a:ln>
        </p:spPr>
        <p:txBody>
          <a:bodyPr wrap="square" lIns="36000" rIns="36000" rtlCol="0">
            <a:spAutoFit/>
          </a:bodyPr>
          <a:lstStyle/>
          <a:p>
            <a:pPr eaLnBrk="1" hangingPunct="1"/>
            <a:r>
              <a:rPr lang="en-GB" sz="1200" dirty="0">
                <a:solidFill>
                  <a:srgbClr val="000066"/>
                </a:solidFill>
                <a:latin typeface="Arial" charset="0"/>
              </a:rPr>
              <a:t>RF and </a:t>
            </a:r>
          </a:p>
          <a:p>
            <a:pPr eaLnBrk="1" hangingPunct="1"/>
            <a:r>
              <a:rPr lang="en-GB" sz="1200" dirty="0">
                <a:solidFill>
                  <a:srgbClr val="000066"/>
                </a:solidFill>
                <a:latin typeface="Arial" charset="0"/>
              </a:rPr>
              <a:t>BI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785324" y="6398569"/>
            <a:ext cx="862521" cy="461665"/>
          </a:xfrm>
          <a:prstGeom prst="rect">
            <a:avLst/>
          </a:prstGeom>
          <a:solidFill>
            <a:schemeClr val="accent4">
              <a:lumMod val="75000"/>
              <a:lumOff val="25000"/>
            </a:schemeClr>
          </a:solidFill>
          <a:ln>
            <a:solidFill>
              <a:srgbClr val="FFFF00"/>
            </a:solidFill>
          </a:ln>
        </p:spPr>
        <p:txBody>
          <a:bodyPr wrap="square" lIns="36000" rIns="36000" rtlCol="0">
            <a:spAutoFit/>
          </a:bodyPr>
          <a:lstStyle/>
          <a:p>
            <a:pPr eaLnBrk="1" hangingPunct="1"/>
            <a:r>
              <a:rPr lang="en-GB" sz="1200" dirty="0">
                <a:solidFill>
                  <a:srgbClr val="000066"/>
                </a:solidFill>
                <a:latin typeface="Arial" charset="0"/>
              </a:rPr>
              <a:t>Beam</a:t>
            </a:r>
          </a:p>
          <a:p>
            <a:pPr eaLnBrk="1" hangingPunct="1"/>
            <a:r>
              <a:rPr lang="en-GB" sz="1200" dirty="0">
                <a:solidFill>
                  <a:srgbClr val="000066"/>
                </a:solidFill>
                <a:latin typeface="Arial" charset="0"/>
              </a:rPr>
              <a:t>dump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887793" y="6390116"/>
            <a:ext cx="862521" cy="461665"/>
          </a:xfrm>
          <a:prstGeom prst="rect">
            <a:avLst/>
          </a:prstGeom>
          <a:solidFill>
            <a:schemeClr val="accent4">
              <a:lumMod val="75000"/>
              <a:lumOff val="25000"/>
            </a:schemeClr>
          </a:solidFill>
          <a:ln>
            <a:solidFill>
              <a:srgbClr val="FFFF00"/>
            </a:solidFill>
          </a:ln>
        </p:spPr>
        <p:txBody>
          <a:bodyPr wrap="square" lIns="36000" rIns="36000" rtlCol="0">
            <a:spAutoFit/>
          </a:bodyPr>
          <a:lstStyle/>
          <a:p>
            <a:pPr eaLnBrk="1" hangingPunct="1"/>
            <a:r>
              <a:rPr lang="en-GB" sz="1200" dirty="0">
                <a:solidFill>
                  <a:srgbClr val="000066"/>
                </a:solidFill>
                <a:latin typeface="Arial" charset="0"/>
              </a:rPr>
              <a:t>Betatron Cleaning </a:t>
            </a:r>
          </a:p>
        </p:txBody>
      </p:sp>
    </p:spTree>
    <p:extLst>
      <p:ext uri="{BB962C8B-B14F-4D97-AF65-F5344CB8AC3E}">
        <p14:creationId xmlns:p14="http://schemas.microsoft.com/office/powerpoint/2010/main" val="511367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Accidental beam </a:t>
            </a:r>
            <a:r>
              <a:rPr lang="en-US" dirty="0"/>
              <a:t>losses </a:t>
            </a:r>
            <a:r>
              <a:rPr lang="en-US" dirty="0" smtClean="0"/>
              <a:t>during collisions</a:t>
            </a:r>
            <a:endParaRPr lang="de-DE" dirty="0"/>
          </a:p>
        </p:txBody>
      </p:sp>
      <p:pic>
        <p:nvPicPr>
          <p:cNvPr id="1425412" name="Picture 4" descr="\\cern.ch\dfs\Users\r\rudi\Desktop\300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71526"/>
            <a:ext cx="9144000" cy="6086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767163" y="6396337"/>
            <a:ext cx="862521" cy="461665"/>
          </a:xfrm>
          <a:prstGeom prst="rect">
            <a:avLst/>
          </a:prstGeom>
          <a:solidFill>
            <a:schemeClr val="accent4">
              <a:lumMod val="75000"/>
              <a:lumOff val="25000"/>
            </a:schemeClr>
          </a:solidFill>
          <a:ln>
            <a:solidFill>
              <a:srgbClr val="FFFF00"/>
            </a:solidFill>
          </a:ln>
        </p:spPr>
        <p:txBody>
          <a:bodyPr wrap="square" lIns="36000" rIns="36000" rtlCol="0">
            <a:spAutoFit/>
          </a:bodyPr>
          <a:lstStyle/>
          <a:p>
            <a:pPr eaLnBrk="1" hangingPunct="1"/>
            <a:r>
              <a:rPr lang="en-GB" sz="1200" dirty="0">
                <a:solidFill>
                  <a:srgbClr val="000066"/>
                </a:solidFill>
                <a:latin typeface="Arial" charset="0"/>
              </a:rPr>
              <a:t>CMS Experiment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58329" y="6385652"/>
            <a:ext cx="862521" cy="461665"/>
          </a:xfrm>
          <a:prstGeom prst="rect">
            <a:avLst/>
          </a:prstGeom>
          <a:solidFill>
            <a:schemeClr val="accent4">
              <a:lumMod val="75000"/>
              <a:lumOff val="25000"/>
            </a:schemeClr>
          </a:solidFill>
          <a:ln>
            <a:solidFill>
              <a:srgbClr val="FFFF00"/>
            </a:solidFill>
          </a:ln>
        </p:spPr>
        <p:txBody>
          <a:bodyPr wrap="square" lIns="36000" rIns="36000" rtlCol="0">
            <a:spAutoFit/>
          </a:bodyPr>
          <a:lstStyle/>
          <a:p>
            <a:pPr eaLnBrk="1" hangingPunct="1"/>
            <a:r>
              <a:rPr lang="en-GB" sz="1200" dirty="0">
                <a:solidFill>
                  <a:srgbClr val="000066"/>
                </a:solidFill>
                <a:latin typeface="Arial" charset="0"/>
              </a:rPr>
              <a:t>ATLAS Experiment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055112" y="6398569"/>
            <a:ext cx="862521" cy="461665"/>
          </a:xfrm>
          <a:prstGeom prst="rect">
            <a:avLst/>
          </a:prstGeom>
          <a:solidFill>
            <a:schemeClr val="accent4">
              <a:lumMod val="75000"/>
              <a:lumOff val="25000"/>
            </a:schemeClr>
          </a:solidFill>
          <a:ln>
            <a:solidFill>
              <a:srgbClr val="FFFF00"/>
            </a:solidFill>
          </a:ln>
        </p:spPr>
        <p:txBody>
          <a:bodyPr wrap="square" lIns="36000" rIns="36000" rtlCol="0">
            <a:spAutoFit/>
          </a:bodyPr>
          <a:lstStyle/>
          <a:p>
            <a:pPr eaLnBrk="1" hangingPunct="1"/>
            <a:r>
              <a:rPr lang="en-GB" sz="1200" dirty="0" err="1" smtClean="0">
                <a:solidFill>
                  <a:srgbClr val="000066"/>
                </a:solidFill>
                <a:latin typeface="Arial" charset="0"/>
              </a:rPr>
              <a:t>LHCb</a:t>
            </a:r>
            <a:r>
              <a:rPr lang="en-GB" sz="1200" dirty="0" smtClean="0">
                <a:solidFill>
                  <a:srgbClr val="000066"/>
                </a:solidFill>
                <a:latin typeface="Arial" charset="0"/>
              </a:rPr>
              <a:t> </a:t>
            </a:r>
            <a:r>
              <a:rPr lang="en-GB" sz="1200" dirty="0">
                <a:solidFill>
                  <a:srgbClr val="000066"/>
                </a:solidFill>
                <a:latin typeface="Arial" charset="0"/>
              </a:rPr>
              <a:t>Experiment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625857" y="6398569"/>
            <a:ext cx="862521" cy="461665"/>
          </a:xfrm>
          <a:prstGeom prst="rect">
            <a:avLst/>
          </a:prstGeom>
          <a:solidFill>
            <a:schemeClr val="accent4">
              <a:lumMod val="75000"/>
              <a:lumOff val="25000"/>
            </a:schemeClr>
          </a:solidFill>
          <a:ln>
            <a:solidFill>
              <a:srgbClr val="FFFF00"/>
            </a:solidFill>
          </a:ln>
        </p:spPr>
        <p:txBody>
          <a:bodyPr wrap="square" lIns="36000" rIns="36000" rtlCol="0">
            <a:spAutoFit/>
          </a:bodyPr>
          <a:lstStyle/>
          <a:p>
            <a:pPr eaLnBrk="1" hangingPunct="1"/>
            <a:r>
              <a:rPr lang="en-GB" sz="1200" dirty="0">
                <a:solidFill>
                  <a:srgbClr val="000066"/>
                </a:solidFill>
                <a:latin typeface="Arial" charset="0"/>
              </a:rPr>
              <a:t>ALICE Experiment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754332" y="6398569"/>
            <a:ext cx="862521" cy="461665"/>
          </a:xfrm>
          <a:prstGeom prst="rect">
            <a:avLst/>
          </a:prstGeom>
          <a:solidFill>
            <a:schemeClr val="accent4">
              <a:lumMod val="75000"/>
              <a:lumOff val="25000"/>
            </a:schemeClr>
          </a:solidFill>
          <a:ln>
            <a:solidFill>
              <a:srgbClr val="FFFF00"/>
            </a:solidFill>
          </a:ln>
        </p:spPr>
        <p:txBody>
          <a:bodyPr wrap="square" lIns="36000" rIns="36000" rtlCol="0">
            <a:spAutoFit/>
          </a:bodyPr>
          <a:lstStyle/>
          <a:p>
            <a:pPr eaLnBrk="1" hangingPunct="1"/>
            <a:r>
              <a:rPr lang="en-GB" sz="1200" dirty="0" err="1">
                <a:solidFill>
                  <a:srgbClr val="000066"/>
                </a:solidFill>
                <a:latin typeface="Arial" charset="0"/>
              </a:rPr>
              <a:t>MomentumCleaning</a:t>
            </a:r>
            <a:r>
              <a:rPr lang="en-GB" sz="1200" dirty="0">
                <a:solidFill>
                  <a:srgbClr val="000066"/>
                </a:solidFill>
                <a:latin typeface="Arial" charset="0"/>
              </a:rPr>
              <a:t>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709481" y="6398569"/>
            <a:ext cx="862521" cy="461665"/>
          </a:xfrm>
          <a:prstGeom prst="rect">
            <a:avLst/>
          </a:prstGeom>
          <a:solidFill>
            <a:schemeClr val="accent4">
              <a:lumMod val="75000"/>
              <a:lumOff val="25000"/>
            </a:schemeClr>
          </a:solidFill>
          <a:ln>
            <a:solidFill>
              <a:srgbClr val="FFFF00"/>
            </a:solidFill>
          </a:ln>
        </p:spPr>
        <p:txBody>
          <a:bodyPr wrap="square" lIns="36000" rIns="36000" rtlCol="0">
            <a:spAutoFit/>
          </a:bodyPr>
          <a:lstStyle/>
          <a:p>
            <a:pPr eaLnBrk="1" hangingPunct="1"/>
            <a:r>
              <a:rPr lang="en-GB" sz="1200" dirty="0">
                <a:solidFill>
                  <a:srgbClr val="000066"/>
                </a:solidFill>
                <a:latin typeface="Arial" charset="0"/>
              </a:rPr>
              <a:t>RF and </a:t>
            </a:r>
          </a:p>
          <a:p>
            <a:pPr eaLnBrk="1" hangingPunct="1"/>
            <a:r>
              <a:rPr lang="en-GB" sz="1200" dirty="0">
                <a:solidFill>
                  <a:srgbClr val="000066"/>
                </a:solidFill>
                <a:latin typeface="Arial" charset="0"/>
              </a:rPr>
              <a:t>BI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785324" y="6398569"/>
            <a:ext cx="862521" cy="461665"/>
          </a:xfrm>
          <a:prstGeom prst="rect">
            <a:avLst/>
          </a:prstGeom>
          <a:solidFill>
            <a:schemeClr val="accent4">
              <a:lumMod val="75000"/>
              <a:lumOff val="25000"/>
            </a:schemeClr>
          </a:solidFill>
          <a:ln>
            <a:solidFill>
              <a:srgbClr val="FFFF00"/>
            </a:solidFill>
          </a:ln>
        </p:spPr>
        <p:txBody>
          <a:bodyPr wrap="square" lIns="36000" rIns="36000" rtlCol="0">
            <a:spAutoFit/>
          </a:bodyPr>
          <a:lstStyle/>
          <a:p>
            <a:pPr eaLnBrk="1" hangingPunct="1"/>
            <a:r>
              <a:rPr lang="en-GB" sz="1200" dirty="0">
                <a:solidFill>
                  <a:srgbClr val="000066"/>
                </a:solidFill>
                <a:latin typeface="Arial" charset="0"/>
              </a:rPr>
              <a:t>Beam</a:t>
            </a:r>
          </a:p>
          <a:p>
            <a:pPr eaLnBrk="1" hangingPunct="1"/>
            <a:r>
              <a:rPr lang="en-GB" sz="1200" dirty="0">
                <a:solidFill>
                  <a:srgbClr val="000066"/>
                </a:solidFill>
                <a:latin typeface="Arial" charset="0"/>
              </a:rPr>
              <a:t>dump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887793" y="6390116"/>
            <a:ext cx="862521" cy="461665"/>
          </a:xfrm>
          <a:prstGeom prst="rect">
            <a:avLst/>
          </a:prstGeom>
          <a:solidFill>
            <a:schemeClr val="accent4">
              <a:lumMod val="75000"/>
              <a:lumOff val="25000"/>
            </a:schemeClr>
          </a:solidFill>
          <a:ln>
            <a:solidFill>
              <a:srgbClr val="FFFF00"/>
            </a:solidFill>
          </a:ln>
        </p:spPr>
        <p:txBody>
          <a:bodyPr wrap="square" lIns="36000" rIns="36000" rtlCol="0">
            <a:spAutoFit/>
          </a:bodyPr>
          <a:lstStyle/>
          <a:p>
            <a:pPr eaLnBrk="1" hangingPunct="1"/>
            <a:r>
              <a:rPr lang="en-GB" sz="1200" dirty="0">
                <a:solidFill>
                  <a:srgbClr val="000066"/>
                </a:solidFill>
                <a:latin typeface="Arial" charset="0"/>
              </a:rPr>
              <a:t>Betatron Cleaning </a:t>
            </a:r>
          </a:p>
        </p:txBody>
      </p:sp>
    </p:spTree>
    <p:extLst>
      <p:ext uri="{BB962C8B-B14F-4D97-AF65-F5344CB8AC3E}">
        <p14:creationId xmlns:p14="http://schemas.microsoft.com/office/powerpoint/2010/main" val="1634767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Accidental beam losses during collisions</a:t>
            </a:r>
            <a:endParaRPr lang="de-DE" dirty="0"/>
          </a:p>
        </p:txBody>
      </p:sp>
      <p:pic>
        <p:nvPicPr>
          <p:cNvPr id="1426434" name="Picture 2" descr="\\cern.ch\dfs\Users\r\rudi\Desktop\3007x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71526"/>
            <a:ext cx="9144000" cy="6086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25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0.1|15.4"/>
</p:tagLst>
</file>

<file path=ppt/theme/theme1.xml><?xml version="1.0" encoding="utf-8"?>
<a:theme xmlns:a="http://schemas.openxmlformats.org/drawingml/2006/main" name="2_On-Screen Presentation 1">
  <a:themeElements>
    <a:clrScheme name="1_On-Screen Presentation 1 1">
      <a:dk1>
        <a:srgbClr val="2A004E"/>
      </a:dk1>
      <a:lt1>
        <a:srgbClr val="FFFFFF"/>
      </a:lt1>
      <a:dk2>
        <a:srgbClr val="500093"/>
      </a:dk2>
      <a:lt2>
        <a:srgbClr val="00CCCC"/>
      </a:lt2>
      <a:accent1>
        <a:srgbClr val="D60093"/>
      </a:accent1>
      <a:accent2>
        <a:srgbClr val="0000FF"/>
      </a:accent2>
      <a:accent3>
        <a:srgbClr val="B3AAC8"/>
      </a:accent3>
      <a:accent4>
        <a:srgbClr val="DADADA"/>
      </a:accent4>
      <a:accent5>
        <a:srgbClr val="E8AAC8"/>
      </a:accent5>
      <a:accent6>
        <a:srgbClr val="0000E7"/>
      </a:accent6>
      <a:hlink>
        <a:srgbClr val="FFFF00"/>
      </a:hlink>
      <a:folHlink>
        <a:srgbClr val="7500D7"/>
      </a:folHlink>
    </a:clrScheme>
    <a:fontScheme name="1_On-Screen Presentation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</a:defRPr>
        </a:defPPr>
      </a:lstStyle>
    </a:lnDef>
  </a:objectDefaults>
  <a:extraClrSchemeLst>
    <a:extraClrScheme>
      <a:clrScheme name="1_On-Screen Presentation 1 1">
        <a:dk1>
          <a:srgbClr val="2A004E"/>
        </a:dk1>
        <a:lt1>
          <a:srgbClr val="FFFFFF"/>
        </a:lt1>
        <a:dk2>
          <a:srgbClr val="500093"/>
        </a:dk2>
        <a:lt2>
          <a:srgbClr val="00CCCC"/>
        </a:lt2>
        <a:accent1>
          <a:srgbClr val="D60093"/>
        </a:accent1>
        <a:accent2>
          <a:srgbClr val="0000FF"/>
        </a:accent2>
        <a:accent3>
          <a:srgbClr val="B3AAC8"/>
        </a:accent3>
        <a:accent4>
          <a:srgbClr val="DADADA"/>
        </a:accent4>
        <a:accent5>
          <a:srgbClr val="E8AAC8"/>
        </a:accent5>
        <a:accent6>
          <a:srgbClr val="0000E7"/>
        </a:accent6>
        <a:hlink>
          <a:srgbClr val="FFFF00"/>
        </a:hlink>
        <a:folHlink>
          <a:srgbClr val="7500D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On-Screen Presentation 1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CC99FF"/>
        </a:accent1>
        <a:accent2>
          <a:srgbClr val="3366FF"/>
        </a:accent2>
        <a:accent3>
          <a:srgbClr val="FFFFFF"/>
        </a:accent3>
        <a:accent4>
          <a:srgbClr val="000000"/>
        </a:accent4>
        <a:accent5>
          <a:srgbClr val="E2CAFF"/>
        </a:accent5>
        <a:accent6>
          <a:srgbClr val="2D5CE7"/>
        </a:accent6>
        <a:hlink>
          <a:srgbClr val="00CC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On-Screen Presentation 1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777777"/>
        </a:accent1>
        <a:accent2>
          <a:srgbClr val="CBCBCB"/>
        </a:accent2>
        <a:accent3>
          <a:srgbClr val="FFFFFF"/>
        </a:accent3>
        <a:accent4>
          <a:srgbClr val="000000"/>
        </a:accent4>
        <a:accent5>
          <a:srgbClr val="BDBDBD"/>
        </a:accent5>
        <a:accent6>
          <a:srgbClr val="B8B8B8"/>
        </a:accent6>
        <a:hlink>
          <a:srgbClr val="4D4D4D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On-Screen Presentation 1 4">
        <a:dk1>
          <a:srgbClr val="000000"/>
        </a:dk1>
        <a:lt1>
          <a:srgbClr val="00CCCC"/>
        </a:lt1>
        <a:dk2>
          <a:srgbClr val="FFFFCC"/>
        </a:dk2>
        <a:lt2>
          <a:srgbClr val="009999"/>
        </a:lt2>
        <a:accent1>
          <a:srgbClr val="CC99FF"/>
        </a:accent1>
        <a:accent2>
          <a:srgbClr val="3366FF"/>
        </a:accent2>
        <a:accent3>
          <a:srgbClr val="AAE2E2"/>
        </a:accent3>
        <a:accent4>
          <a:srgbClr val="000000"/>
        </a:accent4>
        <a:accent5>
          <a:srgbClr val="E2CAFF"/>
        </a:accent5>
        <a:accent6>
          <a:srgbClr val="2D5CE7"/>
        </a:accent6>
        <a:hlink>
          <a:srgbClr val="00CCFF"/>
        </a:hlink>
        <a:folHlink>
          <a:srgbClr val="00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On-Screen Presentation 1 5">
        <a:dk1>
          <a:srgbClr val="003300"/>
        </a:dk1>
        <a:lt1>
          <a:srgbClr val="FFFFFF"/>
        </a:lt1>
        <a:dk2>
          <a:srgbClr val="669900"/>
        </a:dk2>
        <a:lt2>
          <a:srgbClr val="FFCC66"/>
        </a:lt2>
        <a:accent1>
          <a:srgbClr val="990033"/>
        </a:accent1>
        <a:accent2>
          <a:srgbClr val="FF9933"/>
        </a:accent2>
        <a:accent3>
          <a:srgbClr val="B8CAAA"/>
        </a:accent3>
        <a:accent4>
          <a:srgbClr val="DADADA"/>
        </a:accent4>
        <a:accent5>
          <a:srgbClr val="CAAAAD"/>
        </a:accent5>
        <a:accent6>
          <a:srgbClr val="E78A2D"/>
        </a:accent6>
        <a:hlink>
          <a:srgbClr val="CCCC00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On-Screen Presentation 1 6">
        <a:dk1>
          <a:srgbClr val="663300"/>
        </a:dk1>
        <a:lt1>
          <a:srgbClr val="FFFFFF"/>
        </a:lt1>
        <a:dk2>
          <a:srgbClr val="CC6600"/>
        </a:dk2>
        <a:lt2>
          <a:srgbClr val="FFCC00"/>
        </a:lt2>
        <a:accent1>
          <a:srgbClr val="990033"/>
        </a:accent1>
        <a:accent2>
          <a:srgbClr val="FF0033"/>
        </a:accent2>
        <a:accent3>
          <a:srgbClr val="E2B8AA"/>
        </a:accent3>
        <a:accent4>
          <a:srgbClr val="DADADA"/>
        </a:accent4>
        <a:accent5>
          <a:srgbClr val="CAAAAD"/>
        </a:accent5>
        <a:accent6>
          <a:srgbClr val="E7002D"/>
        </a:accent6>
        <a:hlink>
          <a:srgbClr val="CCCC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On-Screen Presentation 1 7">
        <a:dk1>
          <a:srgbClr val="660033"/>
        </a:dk1>
        <a:lt1>
          <a:srgbClr val="FFFFFF"/>
        </a:lt1>
        <a:dk2>
          <a:srgbClr val="990066"/>
        </a:dk2>
        <a:lt2>
          <a:srgbClr val="FFFF66"/>
        </a:lt2>
        <a:accent1>
          <a:srgbClr val="9933FF"/>
        </a:accent1>
        <a:accent2>
          <a:srgbClr val="00CCCC"/>
        </a:accent2>
        <a:accent3>
          <a:srgbClr val="CAAAB8"/>
        </a:accent3>
        <a:accent4>
          <a:srgbClr val="DADADA"/>
        </a:accent4>
        <a:accent5>
          <a:srgbClr val="CAADFF"/>
        </a:accent5>
        <a:accent6>
          <a:srgbClr val="00B9B9"/>
        </a:accent6>
        <a:hlink>
          <a:srgbClr val="CC66FF"/>
        </a:hlink>
        <a:folHlink>
          <a:srgbClr val="D6009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Default Design">
  <a:themeElements>
    <a:clrScheme name="1_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000" b="1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000" b="1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Default Design">
  <a:themeElements>
    <a:clrScheme name="1_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000" b="1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000" b="1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BTODD primary master">
  <a:themeElements>
    <a:clrScheme name="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FFFFFF"/>
      </a:accent3>
      <a:accent4>
        <a:srgbClr val="DADADA"/>
      </a:accent4>
      <a:accent5>
        <a:srgbClr val="ADCAB8"/>
      </a:accent5>
      <a:accent6>
        <a:srgbClr val="E70000"/>
      </a:accent6>
      <a:hlink>
        <a:srgbClr val="1717FF"/>
      </a:hlink>
      <a:folHlink>
        <a:srgbClr val="0000CC"/>
      </a:folHlink>
    </a:clrScheme>
    <a:fontScheme name="4_BTODD primary master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FF0000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12700">
              <a:solidFill>
                <a:schemeClr val="tx1"/>
              </a:solidFill>
              <a:round/>
              <a:headEnd type="none" w="sm" len="sm"/>
              <a:tailEnd type="none" w="sm" len="sm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wrap="none" anchor="ctr"/>
      <a:lstStyle>
        <a:defPPr algn="ctr" eaLnBrk="0" hangingPunct="0">
          <a:defRPr>
            <a:solidFill>
              <a:srgbClr val="FFFFFF"/>
            </a:solidFill>
            <a:latin typeface="Book Antiqua" pitchFamily="18" charset="0"/>
          </a:defRPr>
        </a:defPPr>
      </a:lstStyle>
    </a:spDef>
  </a:objectDefaults>
  <a:extraClrSchemeLst>
    <a:extraClrScheme>
      <a:clrScheme name="4_BTODD primary master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BTODD primary master">
  <a:themeElements>
    <a:clrScheme name="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FFFFFF"/>
      </a:accent3>
      <a:accent4>
        <a:srgbClr val="DADADA"/>
      </a:accent4>
      <a:accent5>
        <a:srgbClr val="ADCAB8"/>
      </a:accent5>
      <a:accent6>
        <a:srgbClr val="E70000"/>
      </a:accent6>
      <a:hlink>
        <a:srgbClr val="1717FF"/>
      </a:hlink>
      <a:folHlink>
        <a:srgbClr val="0000CC"/>
      </a:folHlink>
    </a:clrScheme>
    <a:fontScheme name="4_BTODD primary master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FF0000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12700">
              <a:solidFill>
                <a:schemeClr val="tx1"/>
              </a:solidFill>
              <a:round/>
              <a:headEnd type="none" w="sm" len="sm"/>
              <a:tailEnd type="none" w="sm" len="sm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wrap="none" anchor="ctr"/>
      <a:lstStyle>
        <a:defPPr algn="ctr" eaLnBrk="0" hangingPunct="0">
          <a:defRPr>
            <a:solidFill>
              <a:srgbClr val="FFFFFF"/>
            </a:solidFill>
            <a:latin typeface="Book Antiqua" pitchFamily="18" charset="0"/>
          </a:defRPr>
        </a:defPPr>
      </a:lstStyle>
    </a:spDef>
  </a:objectDefaults>
  <a:extraClrSchemeLst>
    <a:extraClrScheme>
      <a:clrScheme name="4_BTODD primary master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_BTODD primary master">
  <a:themeElements>
    <a:clrScheme name="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FFFFFF"/>
      </a:accent3>
      <a:accent4>
        <a:srgbClr val="DADADA"/>
      </a:accent4>
      <a:accent5>
        <a:srgbClr val="ADCAB8"/>
      </a:accent5>
      <a:accent6>
        <a:srgbClr val="E70000"/>
      </a:accent6>
      <a:hlink>
        <a:srgbClr val="1717FF"/>
      </a:hlink>
      <a:folHlink>
        <a:srgbClr val="0000CC"/>
      </a:folHlink>
    </a:clrScheme>
    <a:fontScheme name="4_BTODD primary master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FF0000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12700">
              <a:solidFill>
                <a:schemeClr val="tx1"/>
              </a:solidFill>
              <a:round/>
              <a:headEnd type="none" w="sm" len="sm"/>
              <a:tailEnd type="none" w="sm" len="sm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wrap="none" anchor="ctr"/>
      <a:lstStyle>
        <a:defPPr algn="ctr" eaLnBrk="0" hangingPunct="0">
          <a:defRPr>
            <a:solidFill>
              <a:srgbClr val="FFFFFF"/>
            </a:solidFill>
            <a:latin typeface="Book Antiqua" pitchFamily="18" charset="0"/>
          </a:defRPr>
        </a:defPPr>
      </a:lstStyle>
    </a:spDef>
  </a:objectDefaults>
  <a:extraClrSchemeLst>
    <a:extraClrScheme>
      <a:clrScheme name="4_BTODD primary master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NIWeek 2012">
    <a:dk1>
      <a:srgbClr val="092A55"/>
    </a:dk1>
    <a:lt1>
      <a:srgbClr val="F0F0F0"/>
    </a:lt1>
    <a:dk2>
      <a:srgbClr val="0067A3"/>
    </a:dk2>
    <a:lt2>
      <a:srgbClr val="FAF032"/>
    </a:lt2>
    <a:accent1>
      <a:srgbClr val="32AEBB"/>
    </a:accent1>
    <a:accent2>
      <a:srgbClr val="8AB442"/>
    </a:accent2>
    <a:accent3>
      <a:srgbClr val="E0A92C"/>
    </a:accent3>
    <a:accent4>
      <a:srgbClr val="CB6244"/>
    </a:accent4>
    <a:accent5>
      <a:srgbClr val="2C578E"/>
    </a:accent5>
    <a:accent6>
      <a:srgbClr val="A26B2D"/>
    </a:accent6>
    <a:hlink>
      <a:srgbClr val="8E5287"/>
    </a:hlink>
    <a:folHlink>
      <a:srgbClr val="5C3357"/>
    </a:folHlink>
  </a:clrScheme>
  <a:fontScheme name="Office Classic 2">
    <a:majorFont>
      <a:latin typeface="Arial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ajorFont>
    <a:minorFont>
      <a:latin typeface="Arial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5207</TotalTime>
  <Words>7154</Words>
  <Application>Microsoft Office PowerPoint</Application>
  <PresentationFormat>On-screen Show (4:3)</PresentationFormat>
  <Paragraphs>1592</Paragraphs>
  <Slides>148</Slides>
  <Notes>63</Notes>
  <HiddenSlides>0</HiddenSlides>
  <MMClips>2</MMClips>
  <ScaleCrop>false</ScaleCrop>
  <HeadingPairs>
    <vt:vector size="8" baseType="variant">
      <vt:variant>
        <vt:lpstr>Fonts Used</vt:lpstr>
      </vt:variant>
      <vt:variant>
        <vt:i4>20</vt:i4>
      </vt:variant>
      <vt:variant>
        <vt:lpstr>Theme</vt:lpstr>
      </vt:variant>
      <vt:variant>
        <vt:i4>6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148</vt:i4>
      </vt:variant>
    </vt:vector>
  </HeadingPairs>
  <TitlesOfParts>
    <vt:vector size="176" baseType="lpstr">
      <vt:lpstr>Arial Unicode MS</vt:lpstr>
      <vt:lpstr>MS PGothic</vt:lpstr>
      <vt:lpstr>Arial</vt:lpstr>
      <vt:lpstr>Book Antiqua</vt:lpstr>
      <vt:lpstr>Calibri</vt:lpstr>
      <vt:lpstr>Cambria</vt:lpstr>
      <vt:lpstr>Cambria Math</vt:lpstr>
      <vt:lpstr>Comic Sans MS</vt:lpstr>
      <vt:lpstr>Courier New</vt:lpstr>
      <vt:lpstr>DejaVu Sans</vt:lpstr>
      <vt:lpstr>Franklin Gothic Medium</vt:lpstr>
      <vt:lpstr>Helvetica</vt:lpstr>
      <vt:lpstr>Lucida Calligraphy</vt:lpstr>
      <vt:lpstr>Luxi Sans</vt:lpstr>
      <vt:lpstr>Monotype Sorts</vt:lpstr>
      <vt:lpstr>Symbol</vt:lpstr>
      <vt:lpstr>Tahoma</vt:lpstr>
      <vt:lpstr>Times New Roman</vt:lpstr>
      <vt:lpstr>Verdana</vt:lpstr>
      <vt:lpstr>Wingdings</vt:lpstr>
      <vt:lpstr>2_On-Screen Presentation 1</vt:lpstr>
      <vt:lpstr>2_Default Design</vt:lpstr>
      <vt:lpstr>3_Default Design</vt:lpstr>
      <vt:lpstr>4_BTODD primary master</vt:lpstr>
      <vt:lpstr>5_BTODD primary master</vt:lpstr>
      <vt:lpstr>6_BTODD primary master</vt:lpstr>
      <vt:lpstr>Equation</vt:lpstr>
      <vt:lpstr>Designer Drawing</vt:lpstr>
      <vt:lpstr>From 10-12 TeV to 1016 TeV  Introduction to accelerator physics and technology: The Large Hadron Collider  Rüdiger Schmidt  KIT Workshop Freudenstadt 2015</vt:lpstr>
      <vt:lpstr>To accelerate a particle to very very high energy … </vt:lpstr>
      <vt:lpstr>PowerPoint Presentation</vt:lpstr>
      <vt:lpstr>PowerPoint Presentation</vt:lpstr>
      <vt:lpstr>LHC: A long story starting in the distant past</vt:lpstr>
      <vt:lpstr>Overview</vt:lpstr>
      <vt:lpstr>Energy and Luminosity     </vt:lpstr>
      <vt:lpstr>Energy and (integrated) Luminosity </vt:lpstr>
      <vt:lpstr>Integrated Luminosity and Availability </vt:lpstr>
      <vt:lpstr>The LHC: just another collider ?</vt:lpstr>
      <vt:lpstr>What is Accelerator Physics ?</vt:lpstr>
      <vt:lpstr>PowerPoint Presentation</vt:lpstr>
      <vt:lpstr>PowerPoint Presentation</vt:lpstr>
      <vt:lpstr>The hierarchy in physics</vt:lpstr>
      <vt:lpstr>PowerPoint Presentation</vt:lpstr>
      <vt:lpstr>What is accelerator physics … and technology?</vt:lpstr>
      <vt:lpstr>Acceleration and deflection of charged particles   How to get to high energy? How to make many collisions (~109/s)?   </vt:lpstr>
      <vt:lpstr>Lorentz Force</vt:lpstr>
      <vt:lpstr>Particle acceleration</vt:lpstr>
      <vt:lpstr>Particle acceleration with RF cavity</vt:lpstr>
      <vt:lpstr>RF systems: 400 MHz </vt:lpstr>
      <vt:lpstr>400 MHz RF buckets and bunches</vt:lpstr>
      <vt:lpstr>PowerPoint Presentation</vt:lpstr>
      <vt:lpstr>Linear accelerator: use accelerating structure once</vt:lpstr>
      <vt:lpstr>Circular accelerator: re-use accelerating structure</vt:lpstr>
      <vt:lpstr>Synchrotron – circular accelerator</vt:lpstr>
      <vt:lpstr>Operational cycle of a synchrotron</vt:lpstr>
      <vt:lpstr>PowerPoint Presentation</vt:lpstr>
      <vt:lpstr>Major limitation: Synchrotron Radiation</vt:lpstr>
      <vt:lpstr>Major limitation: Strength of deflecting field</vt:lpstr>
      <vt:lpstr>LEP / LHC in tunnel with a length of 27 km </vt:lpstr>
      <vt:lpstr>LEP / LHC tunnel: limitations for protons</vt:lpstr>
      <vt:lpstr>LEP / LHC tunnel: limitations for e+e-</vt:lpstr>
      <vt:lpstr>PowerPoint Presentation</vt:lpstr>
      <vt:lpstr>How to get to many many many many  collisions ?</vt:lpstr>
      <vt:lpstr>Luminosity parameters for a circular collider</vt:lpstr>
      <vt:lpstr>LHC Luminosity: parameters for head on collisions</vt:lpstr>
      <vt:lpstr>PowerPoint Presentation</vt:lpstr>
      <vt:lpstr>Crossing parameters with many bunches</vt:lpstr>
      <vt:lpstr>Experimental long straight sections</vt:lpstr>
      <vt:lpstr>Event pile up in LHC experiments</vt:lpstr>
      <vt:lpstr>Challenges for high luminosity operation</vt:lpstr>
      <vt:lpstr>Energy stored in the beam</vt:lpstr>
      <vt:lpstr>Some essential parameters for accelerators</vt:lpstr>
      <vt:lpstr>Short Accelerator Physics Course   How to transport particles in an accelerator?  </vt:lpstr>
      <vt:lpstr>CERN accelerator complex</vt:lpstr>
      <vt:lpstr>SPS, transfer line and LHC </vt:lpstr>
      <vt:lpstr>Beam transport</vt:lpstr>
      <vt:lpstr>Force by quadrupole magnets</vt:lpstr>
      <vt:lpstr>Focusing by two quadrupole magnets, thin lenses</vt:lpstr>
      <vt:lpstr>Phase Space of an ensemble of particles</vt:lpstr>
      <vt:lpstr>Phase Space of an ensemble of particles</vt:lpstr>
      <vt:lpstr>Phase Space of an ensemble of particles</vt:lpstr>
      <vt:lpstr>Phase Space of an ensemble of particles</vt:lpstr>
      <vt:lpstr>Betatron oscillations for many particles</vt:lpstr>
      <vt:lpstr>Light and particle sources</vt:lpstr>
      <vt:lpstr>Particle stability and magnets </vt:lpstr>
      <vt:lpstr>Magnets and beam transport</vt:lpstr>
      <vt:lpstr>A (F0D0) cell in the LHC arcs</vt:lpstr>
      <vt:lpstr>Particle stability and magnets </vt:lpstr>
      <vt:lpstr>Visualising bunch oscillation in accelerator</vt:lpstr>
      <vt:lpstr>Particle energy and superconducting magnets  …….the magnetic field strength determines the beam energy</vt:lpstr>
      <vt:lpstr>Superconducting magnets in LHC tunnel</vt:lpstr>
      <vt:lpstr>Dipole magnets for the LHC</vt:lpstr>
      <vt:lpstr>Coils for Dipolmagnets</vt:lpstr>
      <vt:lpstr>Dipole magnet cross section</vt:lpstr>
      <vt:lpstr>Coils: dipole and quadrupole magnets</vt:lpstr>
      <vt:lpstr>Operating temperature of superconductors (NbTi)</vt:lpstr>
      <vt:lpstr>Operational margin of a superconducting magnet</vt:lpstr>
      <vt:lpstr>Dipole magnets from surface to tunnel</vt:lpstr>
      <vt:lpstr>LHC energy evolution</vt:lpstr>
      <vt:lpstr>September 10th 2008</vt:lpstr>
      <vt:lpstr>September 19th 2008</vt:lpstr>
      <vt:lpstr>Incident September 19th 2008</vt:lpstr>
      <vt:lpstr>More problems on the joints</vt:lpstr>
      <vt:lpstr>LHC energy evolution</vt:lpstr>
      <vt:lpstr>LHC is back !</vt:lpstr>
      <vt:lpstr>LHC energy evolution</vt:lpstr>
      <vt:lpstr>Understanding LHC operation</vt:lpstr>
      <vt:lpstr>From first year to first fb-1</vt:lpstr>
      <vt:lpstr>…..to 2012</vt:lpstr>
      <vt:lpstr>2015: arriving at 13 TeV cm energy</vt:lpstr>
      <vt:lpstr>Fill 2195 - start of the fill about 1 h (2011) </vt:lpstr>
      <vt:lpstr>Excellent fill (2011) </vt:lpstr>
      <vt:lpstr>PowerPoint Presentation</vt:lpstr>
      <vt:lpstr>Challenges for high beam intensity operation Machine Protection and Collimation Electron clouds Instabilities UFOs  Damage of components by em fields from beam</vt:lpstr>
      <vt:lpstr>PowerPoint Presentation</vt:lpstr>
      <vt:lpstr>Hydrodynamic tunnelling</vt:lpstr>
      <vt:lpstr>Beam losses, machine protection and collimation </vt:lpstr>
      <vt:lpstr>Layout of beam dump system in IR6</vt:lpstr>
      <vt:lpstr>Beam dump line</vt:lpstr>
      <vt:lpstr>Beam dump with 1380  bunches</vt:lpstr>
      <vt:lpstr>PowerPoint Presentation</vt:lpstr>
      <vt:lpstr>Betatron beam cleaning</vt:lpstr>
      <vt:lpstr>Beam Loss Monitors</vt:lpstr>
      <vt:lpstr>BLM system: beam losses before collisions</vt:lpstr>
      <vt:lpstr>Continuous beam losses during collisions</vt:lpstr>
      <vt:lpstr>Accidental beam losses during collisions</vt:lpstr>
      <vt:lpstr>Accidental beam losses during collisions</vt:lpstr>
      <vt:lpstr>Limits to the bunch population</vt:lpstr>
      <vt:lpstr>Limits to the bunch population</vt:lpstr>
      <vt:lpstr>Wake fields and Impedances Challenge</vt:lpstr>
      <vt:lpstr>Electron cloud challenge</vt:lpstr>
      <vt:lpstr>PowerPoint Presentation</vt:lpstr>
      <vt:lpstr>Electron cloud mitigation </vt:lpstr>
      <vt:lpstr>From 2012 to 2015 …and beyond 2012: high intensity proton operation at 4 TeV 2013: few weeks for ion operation 2013-2015: consolidation (interconnects, others)  2015…..2017: proton and ion operation at 6.5 TeV Operate with 25 ns bunch spacing (50 ns spacing not favoured due to event pile-up) Maximize the integrated luminosity Small focusing – β* as small as possible Highest possible efficiency  </vt:lpstr>
      <vt:lpstr>Dipole training campaign</vt:lpstr>
      <vt:lpstr>Electron cloud mitigation </vt:lpstr>
      <vt:lpstr>Scrubbing for 50 ns operation</vt:lpstr>
      <vt:lpstr>(Second) 2015 scrubbing run</vt:lpstr>
      <vt:lpstr>25 ns beam quality</vt:lpstr>
      <vt:lpstr>UFOs at LHC </vt:lpstr>
      <vt:lpstr>Surprising ‘Unidentified Falling Objects’</vt:lpstr>
      <vt:lpstr>2015 Overview </vt:lpstr>
      <vt:lpstr>2015 Overview </vt:lpstr>
      <vt:lpstr>Run 1 versus Run 2 </vt:lpstr>
      <vt:lpstr>Luminosity projections</vt:lpstr>
      <vt:lpstr>PowerPoint Presentation</vt:lpstr>
      <vt:lpstr>LHC - the next years</vt:lpstr>
      <vt:lpstr>Horizon 2025: LHC High Luminosity Upgrade</vt:lpstr>
      <vt:lpstr>Integrated Luminosity increase by levelling</vt:lpstr>
      <vt:lpstr>Luminosity parameters with crossing angle</vt:lpstr>
      <vt:lpstr>Luminosity parameters with crossing angle</vt:lpstr>
      <vt:lpstr>Hardware for the Upgrade</vt:lpstr>
      <vt:lpstr>LHC operational cycle</vt:lpstr>
      <vt:lpstr>Integrated Luminosity and Availability</vt:lpstr>
      <vt:lpstr>Availability for HL-LHC</vt:lpstr>
      <vt:lpstr>LHC High Luminosity Upgrade</vt:lpstr>
      <vt:lpstr>PowerPoint Presentation</vt:lpstr>
      <vt:lpstr>C.M. energy evolution</vt:lpstr>
      <vt:lpstr>FCC Study Scope</vt:lpstr>
      <vt:lpstr>SSC</vt:lpstr>
      <vt:lpstr>Luminosity evolution</vt:lpstr>
      <vt:lpstr>FCC-hh parameter (other parameter sets exist)</vt:lpstr>
      <vt:lpstr>FCC-hh design targets</vt:lpstr>
      <vt:lpstr>Advanced superconductors to reach high fields</vt:lpstr>
      <vt:lpstr>   FCC-hh Challenges: Magnets</vt:lpstr>
      <vt:lpstr>FCC-hh challenges Stored beam energy</vt:lpstr>
      <vt:lpstr>   FCC-hh Challenges</vt:lpstr>
      <vt:lpstr>FCC study Status</vt:lpstr>
      <vt:lpstr>Scope of FCC study</vt:lpstr>
      <vt:lpstr>FCC study 49 FCC collaboration members, 27 Feb. 2015 (now &gt;60)</vt:lpstr>
      <vt:lpstr>Conclusions</vt:lpstr>
      <vt:lpstr>PowerPoint Presentation</vt:lpstr>
      <vt:lpstr>Literature</vt:lpstr>
      <vt:lpstr>Comment: Screen </vt:lpstr>
      <vt:lpstr>Comment: Extraction kicker magnet</vt:lpstr>
      <vt:lpstr>Comment: LHC Beam Screen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Supraleitende Magnete für den  LHC Proton-Proton Collider</dc:title>
  <dc:creator>rudi</dc:creator>
  <cp:lastModifiedBy>Rudiger Schmidt</cp:lastModifiedBy>
  <cp:revision>797</cp:revision>
  <cp:lastPrinted>2015-09-25T15:52:03Z</cp:lastPrinted>
  <dcterms:created xsi:type="dcterms:W3CDTF">2000-12-08T08:20:55Z</dcterms:created>
  <dcterms:modified xsi:type="dcterms:W3CDTF">2015-09-29T14:34:31Z</dcterms:modified>
</cp:coreProperties>
</file>