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74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5" r:id="rId16"/>
    <p:sldId id="277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FF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Fill – single bunch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194" name="Picture 2" descr="C:\Users\mbursy\Documents\rosy\plots2\20151008_hist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" y="1430448"/>
            <a:ext cx="9120074" cy="472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42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counts – count rate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218" name="Picture 2" descr="C:\Users\mbursy\Documents\rosy\plots2\20151005_overall_count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" y="1439502"/>
            <a:ext cx="9125220" cy="472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1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ount rate per particle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074" name="Picture 2" descr="C:\Users\mbursy\Documents\rosy\plots2\20151005_interaction_intensity_energy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8584"/>
            <a:ext cx="91440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8991" y="4255129"/>
            <a:ext cx="1765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2F2FFF"/>
                </a:solidFill>
              </a:rPr>
              <a:t>6.5 TeV</a:t>
            </a:r>
            <a:endParaRPr lang="en-GB" sz="1600" dirty="0">
              <a:solidFill>
                <a:srgbClr val="2F2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Count rate per particle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267" name="Picture 3" descr="C:\Users\mbursy\Documents\rosy\plots2\20151006_interaction_intensity_energ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5538"/>
            <a:ext cx="9143999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46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5" y="233492"/>
            <a:ext cx="8492151" cy="114263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Count rate per particle and pressure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3315" name="Picture 3" descr="C:\Users\mbursy\Documents\rosy\plots2\20151006_intperpress_interaction_press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0" y="1638677"/>
            <a:ext cx="9150229" cy="44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02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Prediction vs. reality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 smtClean="0"/>
                  <a:t>Count rate per particle and </a:t>
                </a:r>
                <a:r>
                  <a:rPr lang="en-GB" dirty="0" smtClean="0"/>
                  <a:t>pressure</a:t>
                </a:r>
              </a:p>
              <a:p>
                <a:pPr marL="36576" indent="0">
                  <a:buNone/>
                </a:pPr>
                <a:r>
                  <a:rPr lang="en-GB" sz="1700" dirty="0" smtClean="0"/>
                  <a:t>Oliver Stein et al., “FEASIBILITY STUDY OF MONITORING THE POPULATION OF THE CERN-LHC ABORT GAP WITY DIAMOND BASED PARTICLE DETECTORS”, IPAC2015, Richmond, VA, USA, May 2015.</a:t>
                </a:r>
                <a:endParaRPr lang="en-GB" sz="1700" dirty="0" smtClean="0"/>
              </a:p>
              <a:p>
                <a:r>
                  <a:rPr lang="en-GB" dirty="0" smtClean="0"/>
                  <a:t>Predicted	≈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1.4 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∙ 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−7 </m:t>
                        </m:r>
                      </m:sup>
                    </m:sSup>
                    <m:r>
                      <a:rPr lang="en-GB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ea typeface="Cambria Math"/>
                          </a:rPr>
                          <m:t>s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  <a:ea typeface="Cambria Math"/>
                          </a:rPr>
                          <m:t>mbar</m:t>
                        </m:r>
                      </m:den>
                    </m:f>
                  </m:oMath>
                </a14:m>
                <a:r>
                  <a:rPr lang="en-GB" dirty="0" smtClean="0"/>
                  <a:t> </a:t>
                </a:r>
              </a:p>
              <a:p>
                <a:pPr marL="36576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Measured	≈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2</m:t>
                    </m:r>
                    <m:r>
                      <a:rPr lang="en-GB" b="0" i="1" dirty="0" smtClean="0">
                        <a:latin typeface="Cambria Math"/>
                      </a:rPr>
                      <m:t>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∙ </m:t>
                    </m:r>
                    <m:sSup>
                      <m:sSup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9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 </m:t>
                        </m:r>
                      </m:sup>
                    </m:sSup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GB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  <a:ea typeface="Cambria Math"/>
                          </a:rPr>
                          <m:t>s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>
                            <a:latin typeface="Cambria Math"/>
                            <a:ea typeface="Cambria Math"/>
                          </a:rPr>
                          <m:t>mbar</m:t>
                        </m:r>
                      </m:den>
                    </m:f>
                  </m:oMath>
                </a14:m>
                <a:endParaRPr lang="en-GB" dirty="0" smtClean="0"/>
              </a:p>
              <a:p>
                <a:r>
                  <a:rPr lang="en-GB" dirty="0" smtClean="0"/>
                  <a:t>Difference factor 70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7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ROSY is measuring in IP4</a:t>
            </a:r>
          </a:p>
          <a:p>
            <a:r>
              <a:rPr lang="en-GB" dirty="0" smtClean="0"/>
              <a:t>With and without BGI gas injection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Questions </a:t>
            </a:r>
          </a:p>
          <a:p>
            <a:r>
              <a:rPr lang="en-GB" dirty="0" smtClean="0"/>
              <a:t>Histogram time resolution</a:t>
            </a:r>
          </a:p>
          <a:p>
            <a:r>
              <a:rPr lang="en-GB" dirty="0" smtClean="0"/>
              <a:t>Count rate lower than predicted</a:t>
            </a:r>
          </a:p>
          <a:p>
            <a:pPr marL="36576" indent="0">
              <a:buNone/>
            </a:pPr>
            <a:endParaRPr lang="en-GB" dirty="0" smtClean="0"/>
          </a:p>
          <a:p>
            <a:pPr marL="448056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6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40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dBLM</a:t>
            </a:r>
            <a:r>
              <a:rPr lang="en-GB" dirty="0"/>
              <a:t> measurements in </a:t>
            </a:r>
            <a:r>
              <a:rPr lang="en-GB" dirty="0" smtClean="0"/>
              <a:t>IP4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997106" cy="419653"/>
          </a:xfrm>
        </p:spPr>
        <p:txBody>
          <a:bodyPr>
            <a:normAutofit/>
          </a:bodyPr>
          <a:lstStyle/>
          <a:p>
            <a:r>
              <a:rPr lang="en-GB" b="1" dirty="0" smtClean="0"/>
              <a:t>Marcel </a:t>
            </a:r>
            <a:r>
              <a:rPr lang="en-GB" b="1" dirty="0" smtClean="0"/>
              <a:t>Bursy</a:t>
            </a:r>
            <a:r>
              <a:rPr lang="en-GB" dirty="0" smtClean="0"/>
              <a:t>, Oliver Stein, 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3117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dBLMs in IP4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C:\Users\mbursy\Documents\LHC_schemati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65" y="1328177"/>
            <a:ext cx="4816091" cy="472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>
            <a:stCxn id="7" idx="1"/>
            <a:endCxn id="3" idx="6"/>
          </p:cNvCxnSpPr>
          <p:nvPr/>
        </p:nvCxnSpPr>
        <p:spPr>
          <a:xfrm flipH="1" flipV="1">
            <a:off x="2774710" y="2387981"/>
            <a:ext cx="3026890" cy="31394"/>
          </a:xfrm>
          <a:prstGeom prst="straightConnector1">
            <a:avLst/>
          </a:prstGeom>
          <a:ln w="38100">
            <a:solidFill>
              <a:srgbClr val="0055A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853568" y="1492807"/>
            <a:ext cx="1921142" cy="1790347"/>
          </a:xfrm>
          <a:prstGeom prst="ellipse">
            <a:avLst/>
          </a:prstGeom>
          <a:noFill/>
          <a:ln w="3810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01600" y="2234709"/>
            <a:ext cx="2190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Diamond BLMs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464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gas ionization monitor - BGI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4978" y="1325606"/>
                <a:ext cx="8700380" cy="4667421"/>
              </a:xfrm>
            </p:spPr>
            <p:txBody>
              <a:bodyPr/>
              <a:lstStyle/>
              <a:p>
                <a:r>
                  <a:rPr lang="en-GB" dirty="0" smtClean="0"/>
                  <a:t>Located in IP4</a:t>
                </a:r>
              </a:p>
              <a:p>
                <a:r>
                  <a:rPr lang="en-GB" dirty="0" smtClean="0"/>
                  <a:t>Neon gas injection</a:t>
                </a:r>
              </a:p>
              <a:p>
                <a:r>
                  <a:rPr lang="en-GB" dirty="0"/>
                  <a:t>≈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8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r>
                  <a:rPr lang="en-GB" dirty="0" smtClean="0"/>
                  <a:t>mbar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8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GB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  <a:r>
                  <a:rPr lang="en-GB" dirty="0" smtClean="0"/>
                  <a:t>mbar feasibility study) </a:t>
                </a:r>
                <a:endParaRPr lang="en-GB" dirty="0" smtClean="0"/>
              </a:p>
              <a:p>
                <a:r>
                  <a:rPr lang="en-GB" dirty="0" smtClean="0"/>
                  <a:t>Length 550 cm</a:t>
                </a:r>
              </a:p>
              <a:p>
                <a:r>
                  <a:rPr lang="en-GB" dirty="0" smtClean="0"/>
                  <a:t>generating</a:t>
                </a:r>
                <a:r>
                  <a:rPr lang="en-GB" dirty="0" smtClean="0"/>
                  <a:t> </a:t>
                </a:r>
                <a:r>
                  <a:rPr lang="en-GB" dirty="0" smtClean="0"/>
                  <a:t>secondary particle showers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4978" y="1325606"/>
                <a:ext cx="8700380" cy="4667421"/>
              </a:xfrm>
              <a:blipFill rotWithShape="1">
                <a:blip r:embed="rId2"/>
                <a:stretch>
                  <a:fillRect l="-561" t="-1697" r="-8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23" y="4841552"/>
            <a:ext cx="71247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38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ROSY Readout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1.6 </a:t>
            </a:r>
            <a:r>
              <a:rPr lang="en-GB" dirty="0" smtClean="0"/>
              <a:t>ns </a:t>
            </a:r>
            <a:r>
              <a:rPr lang="en-GB" dirty="0" smtClean="0"/>
              <a:t>resolution</a:t>
            </a:r>
          </a:p>
          <a:p>
            <a:r>
              <a:rPr lang="en-GB" dirty="0" smtClean="0"/>
              <a:t>Edge-trigger</a:t>
            </a:r>
            <a:endParaRPr lang="en-GB" dirty="0" smtClean="0"/>
          </a:p>
          <a:p>
            <a:r>
              <a:rPr lang="en-GB" dirty="0" smtClean="0"/>
              <a:t>Turn clock synchronization</a:t>
            </a:r>
          </a:p>
          <a:p>
            <a:r>
              <a:rPr lang="en-GB" dirty="0" smtClean="0"/>
              <a:t>55.000 bin histogram → one </a:t>
            </a:r>
            <a:r>
              <a:rPr lang="en-GB" dirty="0" smtClean="0"/>
              <a:t>turn</a:t>
            </a:r>
          </a:p>
          <a:p>
            <a:r>
              <a:rPr lang="en-GB" dirty="0" smtClean="0"/>
              <a:t>Fesa</a:t>
            </a:r>
            <a:r>
              <a:rPr lang="en-GB" dirty="0" smtClean="0"/>
              <a:t>-class from S. Pedersen (BE-BI-SW)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 descr="C:\Users\mbursy\Documents\ROS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55952"/>
            <a:ext cx="9144000" cy="205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8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ROSY Histogram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C:\Users\mbursy\Documents\rosy\plots2\20151006_his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486"/>
            <a:ext cx="9144000" cy="425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2261" y="1543267"/>
            <a:ext cx="448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Integration time: 7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3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ROSY Histogram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122" name="Picture 2" descr="C:\Users\mbursy\Documents\rosy\plots2\20151006_hist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" y="1412342"/>
            <a:ext cx="9136979" cy="473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8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ROSY Histogram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46" name="Picture 2" descr="C:\Users\mbursy\Documents\rosy\plots2\20151006_hist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4927"/>
            <a:ext cx="9144000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84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Fill – two bunches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15.10.2015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C:\Users\mbursy\Documents\rosy\plots2\20151008_his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2061"/>
            <a:ext cx="91440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2261" y="1543267"/>
            <a:ext cx="4481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Integration time: 2 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32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373</TotalTime>
  <Words>237</Words>
  <Application>Microsoft Office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CERNCorporate4-3</vt:lpstr>
      <vt:lpstr>PowerPoint Presentation</vt:lpstr>
      <vt:lpstr>dBLM measurements in IP4</vt:lpstr>
      <vt:lpstr>dBLMs in IP4</vt:lpstr>
      <vt:lpstr>Beam gas ionization monitor - BGI</vt:lpstr>
      <vt:lpstr>ROSY Readout System</vt:lpstr>
      <vt:lpstr>ROSY Histogram</vt:lpstr>
      <vt:lpstr>ROSY Histogram</vt:lpstr>
      <vt:lpstr>ROSY Histogram</vt:lpstr>
      <vt:lpstr>MD Fill – two bunches</vt:lpstr>
      <vt:lpstr>MD Fill – single bunch</vt:lpstr>
      <vt:lpstr>Overall counts – count rate</vt:lpstr>
      <vt:lpstr>Count rate per particle</vt:lpstr>
      <vt:lpstr>Count rate per particle</vt:lpstr>
      <vt:lpstr>Count rate per particle and pressure</vt:lpstr>
      <vt:lpstr>Prediction vs. reality</vt:lpstr>
      <vt:lpstr>Summary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Bursz</dc:creator>
  <cp:lastModifiedBy>Marcel Bursz</cp:lastModifiedBy>
  <cp:revision>22</cp:revision>
  <dcterms:created xsi:type="dcterms:W3CDTF">2015-10-14T12:53:55Z</dcterms:created>
  <dcterms:modified xsi:type="dcterms:W3CDTF">2015-10-15T08:22:16Z</dcterms:modified>
</cp:coreProperties>
</file>