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8"/>
  </p:notesMasterIdLst>
  <p:sldIdLst>
    <p:sldId id="256" r:id="rId2"/>
    <p:sldId id="305" r:id="rId3"/>
    <p:sldId id="345" r:id="rId4"/>
    <p:sldId id="346" r:id="rId5"/>
    <p:sldId id="347" r:id="rId6"/>
    <p:sldId id="348" r:id="rId7"/>
    <p:sldId id="356" r:id="rId8"/>
    <p:sldId id="355" r:id="rId9"/>
    <p:sldId id="349" r:id="rId10"/>
    <p:sldId id="350" r:id="rId11"/>
    <p:sldId id="316" r:id="rId12"/>
    <p:sldId id="351" r:id="rId13"/>
    <p:sldId id="357" r:id="rId14"/>
    <p:sldId id="324" r:id="rId15"/>
    <p:sldId id="323" r:id="rId16"/>
    <p:sldId id="307" r:id="rId17"/>
    <p:sldId id="308" r:id="rId18"/>
    <p:sldId id="309" r:id="rId19"/>
    <p:sldId id="310" r:id="rId20"/>
    <p:sldId id="311" r:id="rId21"/>
    <p:sldId id="313" r:id="rId22"/>
    <p:sldId id="314" r:id="rId23"/>
    <p:sldId id="315" r:id="rId24"/>
    <p:sldId id="327" r:id="rId25"/>
    <p:sldId id="336" r:id="rId26"/>
    <p:sldId id="330" r:id="rId27"/>
    <p:sldId id="352" r:id="rId28"/>
    <p:sldId id="328" r:id="rId29"/>
    <p:sldId id="332" r:id="rId30"/>
    <p:sldId id="333" r:id="rId31"/>
    <p:sldId id="334" r:id="rId32"/>
    <p:sldId id="335" r:id="rId33"/>
    <p:sldId id="353" r:id="rId34"/>
    <p:sldId id="354" r:id="rId35"/>
    <p:sldId id="337" r:id="rId36"/>
    <p:sldId id="338" r:id="rId37"/>
    <p:sldId id="339" r:id="rId38"/>
    <p:sldId id="340" r:id="rId39"/>
    <p:sldId id="341" r:id="rId40"/>
    <p:sldId id="342" r:id="rId41"/>
    <p:sldId id="343" r:id="rId42"/>
    <p:sldId id="344" r:id="rId43"/>
    <p:sldId id="264" r:id="rId44"/>
    <p:sldId id="331" r:id="rId45"/>
    <p:sldId id="329" r:id="rId46"/>
    <p:sldId id="312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02" autoAdjust="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115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BF77B-C69E-4E0A-A054-E3229B841C94}" type="datetimeFigureOut">
              <a:rPr lang="en-GB" smtClean="0"/>
              <a:t>01/10/2015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FD26F-1805-4D96-8ABF-D7B05CA394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848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213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6638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1783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249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4684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1914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7757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8319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0470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5033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023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8884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1109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2227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5666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30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8427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31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1727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32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286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33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5317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34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5065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36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1901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37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664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7061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38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61376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39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1047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40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11876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41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81457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44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07807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45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28939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46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816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220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252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527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8964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748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402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6479A-7586-448B-840A-800A6E8AF3DD}" type="datetime1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2015-10-01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The new old TE-MPE-PE website   Michał Maciejewski</a:t>
            </a:r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476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97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t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t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t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t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t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t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t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t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t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tif"/><Relationship Id="rId4" Type="http://schemas.openxmlformats.org/officeDocument/2006/relationships/image" Target="../media/image12.t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t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t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t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t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t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t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t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t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t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t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t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ti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ti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t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tif"/><Relationship Id="rId5" Type="http://schemas.openxmlformats.org/officeDocument/2006/relationships/image" Target="../media/image12.tif"/><Relationship Id="rId4" Type="http://schemas.openxmlformats.org/officeDocument/2006/relationships/image" Target="../media/image11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0.png"/><Relationship Id="rId4" Type="http://schemas.openxmlformats.org/officeDocument/2006/relationships/image" Target="../media/image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96356" y="6356350"/>
            <a:ext cx="2895600" cy="273844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36576" indent="0" algn="ctr">
              <a:buNone/>
            </a:pPr>
            <a:r>
              <a:rPr lang="en-US" sz="6000" dirty="0" smtClean="0"/>
              <a:t>Measurements</a:t>
            </a:r>
            <a:endParaRPr lang="en-GB" sz="6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15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Typical CLIQ discharge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96356" y="6356350"/>
            <a:ext cx="2895600" cy="273844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11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7636" y="1335329"/>
            <a:ext cx="6225563" cy="467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6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Typical CLIQ discharge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96356" y="6356350"/>
            <a:ext cx="2895600" cy="273844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12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7636" y="1335329"/>
            <a:ext cx="6225563" cy="467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27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Quench heaters configuration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96356" y="6356350"/>
            <a:ext cx="2895600" cy="273844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13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526" y="2008554"/>
            <a:ext cx="3748878" cy="28275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717" y="2008554"/>
            <a:ext cx="3748878" cy="2827544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726831" y="2727569"/>
            <a:ext cx="414215" cy="4298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29526" y="2829169"/>
            <a:ext cx="644382" cy="1563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726831" y="3837354"/>
            <a:ext cx="414215" cy="304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26831" y="3837354"/>
            <a:ext cx="468923" cy="304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571631" y="2196123"/>
            <a:ext cx="257907" cy="2891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54400" y="2297723"/>
            <a:ext cx="492369" cy="1250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571631" y="4462585"/>
            <a:ext cx="492369" cy="2422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3571631" y="4462585"/>
            <a:ext cx="375138" cy="1563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8091956" y="2727569"/>
            <a:ext cx="340844" cy="3438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916985" y="2829169"/>
            <a:ext cx="515815" cy="2422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8026400" y="3899877"/>
            <a:ext cx="328246" cy="1797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8026400" y="3899877"/>
            <a:ext cx="328246" cy="2422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4915877" y="2829169"/>
            <a:ext cx="367323" cy="2422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915877" y="2829169"/>
            <a:ext cx="280479" cy="2422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4915877" y="3743569"/>
            <a:ext cx="280479" cy="3985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915877" y="3837354"/>
            <a:ext cx="367323" cy="2422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Content Placeholder 4"/>
          <p:cNvSpPr txBox="1">
            <a:spLocks/>
          </p:cNvSpPr>
          <p:nvPr/>
        </p:nvSpPr>
        <p:spPr>
          <a:xfrm>
            <a:off x="5380017" y="3234785"/>
            <a:ext cx="2528277" cy="375081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Aperture 1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4" name="Content Placeholder 4"/>
          <p:cNvSpPr txBox="1">
            <a:spLocks/>
          </p:cNvSpPr>
          <p:nvPr/>
        </p:nvSpPr>
        <p:spPr>
          <a:xfrm>
            <a:off x="1195754" y="3245724"/>
            <a:ext cx="2528277" cy="375081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Aperture 2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4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CLIQ and QH at every current level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96356" y="6356350"/>
            <a:ext cx="2895600" cy="273844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9" y="1737708"/>
            <a:ext cx="4678698" cy="350999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299" y="1737707"/>
            <a:ext cx="4678701" cy="350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52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3 kA: </a:t>
            </a:r>
            <a:r>
              <a:rPr lang="en-GB" sz="3600" dirty="0"/>
              <a:t>CLIQ-QH comparison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96356" y="6356350"/>
            <a:ext cx="2895600" cy="273844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15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8" y="1737708"/>
            <a:ext cx="4678700" cy="35099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299" y="1737707"/>
            <a:ext cx="4678701" cy="35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22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3 kA: </a:t>
            </a:r>
            <a:r>
              <a:rPr lang="en-GB" sz="3600" dirty="0"/>
              <a:t>All tests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16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9" y="1737707"/>
            <a:ext cx="4678698" cy="35099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299" y="1737706"/>
            <a:ext cx="4678700" cy="3509999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63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6 kA: </a:t>
            </a:r>
            <a:r>
              <a:rPr lang="en-GB" sz="3600" dirty="0"/>
              <a:t>CLIQ-QH comparison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17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8" y="1737707"/>
            <a:ext cx="4678699" cy="35099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299" y="1737706"/>
            <a:ext cx="4678700" cy="3509999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36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6 kA: </a:t>
            </a:r>
            <a:r>
              <a:rPr lang="en-GB" sz="3600" dirty="0"/>
              <a:t>All tests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18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8" y="1737707"/>
            <a:ext cx="4678700" cy="35099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298" y="1737707"/>
            <a:ext cx="4678701" cy="3509999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65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9 kA: </a:t>
            </a:r>
            <a:r>
              <a:rPr lang="en-GB" sz="3600" dirty="0"/>
              <a:t>CLIQ-QH comparison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19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9" y="1737708"/>
            <a:ext cx="4678698" cy="35099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299" y="1737707"/>
            <a:ext cx="4678701" cy="3509999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5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604157" y="1262334"/>
            <a:ext cx="7935686" cy="2109516"/>
          </a:xfrm>
        </p:spPr>
        <p:txBody>
          <a:bodyPr>
            <a:noAutofit/>
          </a:bodyPr>
          <a:lstStyle/>
          <a:p>
            <a:r>
              <a:rPr lang="en-GB" sz="4050" dirty="0"/>
              <a:t>CLIQ on MB</a:t>
            </a:r>
            <a:br>
              <a:rPr lang="en-GB" sz="4050" dirty="0"/>
            </a:br>
            <a:endParaRPr lang="en-US" sz="405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0" y="3295403"/>
            <a:ext cx="9144000" cy="2333501"/>
          </a:xfrm>
        </p:spPr>
        <p:txBody>
          <a:bodyPr>
            <a:noAutofit/>
          </a:bodyPr>
          <a:lstStyle/>
          <a:p>
            <a:r>
              <a:rPr lang="en-GB" sz="2000" dirty="0" err="1" smtClean="0"/>
              <a:t>Gaelle</a:t>
            </a:r>
            <a:r>
              <a:rPr lang="en-GB" sz="2000" dirty="0" smtClean="0"/>
              <a:t> Dib, </a:t>
            </a:r>
            <a:r>
              <a:rPr lang="en-GB" sz="2000" dirty="0"/>
              <a:t>Alejandro </a:t>
            </a:r>
            <a:r>
              <a:rPr lang="en-GB" sz="2000" dirty="0" smtClean="0"/>
              <a:t>Fernandez, </a:t>
            </a:r>
            <a:r>
              <a:rPr lang="en-GB" sz="2000" dirty="0" err="1" smtClean="0"/>
              <a:t>Emmanuele</a:t>
            </a:r>
            <a:r>
              <a:rPr lang="en-GB" sz="2000" dirty="0" smtClean="0"/>
              <a:t> </a:t>
            </a:r>
            <a:r>
              <a:rPr lang="en-GB" sz="2000" dirty="0" err="1" smtClean="0"/>
              <a:t>Ravaioli</a:t>
            </a:r>
            <a:r>
              <a:rPr lang="en-GB" sz="2000" dirty="0" smtClean="0"/>
              <a:t>, Gerard </a:t>
            </a:r>
            <a:r>
              <a:rPr lang="en-GB" sz="2000" dirty="0" err="1" smtClean="0"/>
              <a:t>Willering</a:t>
            </a:r>
            <a:r>
              <a:rPr lang="en-GB" sz="2000" dirty="0" smtClean="0"/>
              <a:t> </a:t>
            </a:r>
          </a:p>
          <a:p>
            <a:endParaRPr lang="en-GB" sz="1400" dirty="0" smtClean="0"/>
          </a:p>
          <a:p>
            <a:r>
              <a:rPr lang="en-GB" sz="1400" dirty="0" smtClean="0"/>
              <a:t>We </a:t>
            </a:r>
            <a:r>
              <a:rPr lang="en-GB" sz="1400" dirty="0"/>
              <a:t>would like to acknowledge the work of and the fruitful collaboration with the various teams in making the tests </a:t>
            </a:r>
            <a:r>
              <a:rPr lang="en-GB" sz="1400" dirty="0" smtClean="0"/>
              <a:t>possible, in particular the </a:t>
            </a:r>
            <a:r>
              <a:rPr lang="en-GB" sz="1400" dirty="0"/>
              <a:t>following </a:t>
            </a:r>
            <a:r>
              <a:rPr lang="en-GB" sz="1400" dirty="0" smtClean="0"/>
              <a:t>sections:</a:t>
            </a:r>
          </a:p>
          <a:p>
            <a:r>
              <a:rPr lang="en-GB" sz="1400" dirty="0" smtClean="0"/>
              <a:t>TE-MPE-EE</a:t>
            </a:r>
            <a:r>
              <a:rPr lang="en-GB" sz="1400" dirty="0"/>
              <a:t>, TE-MPE-PE, TE-MSC-LMF, TE-MSC-MDT, TE-MSC-TF, TE-CRG and TE-EPC-MPC.</a:t>
            </a:r>
            <a:endParaRPr lang="pl-PL" sz="1400" dirty="0" smtClean="0"/>
          </a:p>
          <a:p>
            <a:pPr algn="r"/>
            <a:endParaRPr lang="en-GB" sz="1400" dirty="0" smtClean="0"/>
          </a:p>
          <a:p>
            <a:r>
              <a:rPr lang="pl-PL" sz="1400" dirty="0" smtClean="0"/>
              <a:t>TE-MPE-PE</a:t>
            </a:r>
          </a:p>
          <a:p>
            <a:r>
              <a:rPr lang="en-GB" sz="1400" dirty="0" smtClean="0"/>
              <a:t>01.10</a:t>
            </a:r>
            <a:r>
              <a:rPr lang="pl-PL" sz="1400" dirty="0" smtClean="0"/>
              <a:t>.201</a:t>
            </a:r>
            <a:r>
              <a:rPr lang="en-GB" sz="1400" dirty="0" smtClean="0"/>
              <a:t>5</a:t>
            </a:r>
            <a:endParaRPr lang="pl-PL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34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9 kA: CLIQ configurations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20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9" y="1737707"/>
            <a:ext cx="4678698" cy="35099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299" y="1737706"/>
            <a:ext cx="4678700" cy="3509999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85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11.85 kA: All tests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21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9" y="1737708"/>
            <a:ext cx="4678698" cy="350999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299" y="1737707"/>
            <a:ext cx="4678700" cy="3509999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29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12.7 kA</a:t>
            </a:r>
            <a:r>
              <a:rPr lang="en-GB" sz="3600" dirty="0"/>
              <a:t>: </a:t>
            </a:r>
            <a:r>
              <a:rPr lang="en-GB" sz="3600" dirty="0" smtClean="0"/>
              <a:t>All tests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22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9" y="1737708"/>
            <a:ext cx="4678697" cy="350999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299" y="1737707"/>
            <a:ext cx="4678700" cy="3509998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18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2-CLIQ, 1-CLIQ comparison at 6 kA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23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9579" y="1284623"/>
            <a:ext cx="5772271" cy="4330404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9470" y="1030986"/>
            <a:ext cx="3596411" cy="1578386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2218" y="4439782"/>
            <a:ext cx="3596411" cy="1578386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12" name="Rectangle 11"/>
          <p:cNvSpPr/>
          <p:nvPr/>
        </p:nvSpPr>
        <p:spPr>
          <a:xfrm>
            <a:off x="1413831" y="2631197"/>
            <a:ext cx="1027688" cy="46201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1-CLIQ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413831" y="3864567"/>
            <a:ext cx="1027688" cy="46201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r>
              <a:rPr lang="en-US" dirty="0" smtClean="0"/>
              <a:t>-CLIQ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11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Quench load and hot-spot temperature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9" y="1737708"/>
            <a:ext cx="4678697" cy="35099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300" y="1737707"/>
            <a:ext cx="4678698" cy="3509997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54413" y="522861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Assumptions: RRR=187; Magneto-resistivity=6E-11 Ohm m/T; Quench detection + validation time: 15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4356" y="5247704"/>
            <a:ext cx="3840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Calculated from t=0</a:t>
            </a:r>
          </a:p>
          <a:p>
            <a:pPr>
              <a:spcAft>
                <a:spcPts val="0"/>
              </a:spcAft>
            </a:pPr>
            <a:r>
              <a:rPr lang="en-US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(quench detection card triggered)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73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96356" y="6356350"/>
            <a:ext cx="2895600" cy="273844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36576" indent="0" algn="ctr">
              <a:buNone/>
            </a:pPr>
            <a:r>
              <a:rPr lang="en-US" sz="6000" dirty="0" smtClean="0"/>
              <a:t>Simulations</a:t>
            </a:r>
            <a:endParaRPr lang="en-GB" sz="6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34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Parameters of the models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7321516"/>
              </p:ext>
            </p:extLst>
          </p:nvPr>
        </p:nvGraphicFramePr>
        <p:xfrm>
          <a:off x="457200" y="1325563"/>
          <a:ext cx="8226424" cy="461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6606"/>
                <a:gridCol w="2056606"/>
                <a:gridCol w="2056606"/>
                <a:gridCol w="20566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Parameter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Set 1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Set 2 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Set3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Number of blocks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204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204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264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RRR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150 (All poles)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200 (1U)</a:t>
                      </a:r>
                    </a:p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150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(1L)</a:t>
                      </a:r>
                    </a:p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100(2U)</a:t>
                      </a:r>
                    </a:p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125 (2L)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194 (1U)</a:t>
                      </a:r>
                    </a:p>
                    <a:p>
                      <a:pPr algn="ctr"/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187 (1L)</a:t>
                      </a:r>
                    </a:p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192(2U)</a:t>
                      </a:r>
                    </a:p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192 (2L)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Magneto resistivity [Ohm*m/T]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4.2E-11 (All poles)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6E-11 (All poles)</a:t>
                      </a:r>
                    </a:p>
                    <a:p>
                      <a:pPr algn="ctr"/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5E-11 (1U)</a:t>
                      </a:r>
                    </a:p>
                    <a:p>
                      <a:pPr algn="ctr"/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6E-11 (1L)</a:t>
                      </a:r>
                    </a:p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7E-11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(2U)</a:t>
                      </a:r>
                    </a:p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5E-11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(2L)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Effective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transverse resistivity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factor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0.9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Helium fraction [%]</a:t>
                      </a:r>
                    </a:p>
                    <a:p>
                      <a:pPr algn="ctr"/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4.5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Resistance of the CLIQ leads [</a:t>
                      </a:r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mOhm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]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15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26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97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3 kA: Simulations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27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9" y="1737708"/>
            <a:ext cx="4678696" cy="35099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300" y="1737707"/>
            <a:ext cx="4678697" cy="3509996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29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6 kA</a:t>
            </a:r>
            <a:r>
              <a:rPr lang="en-GB" sz="3600" dirty="0"/>
              <a:t>: Simulations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28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9" y="1737708"/>
            <a:ext cx="4678696" cy="35099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300" y="1737707"/>
            <a:ext cx="4678698" cy="3509997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01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9 kA</a:t>
            </a:r>
            <a:r>
              <a:rPr lang="en-GB" sz="3600" dirty="0"/>
              <a:t>: Simulations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29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9" y="1737708"/>
            <a:ext cx="4678696" cy="35099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300" y="1737707"/>
            <a:ext cx="4678697" cy="3509996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58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8250"/>
            <a:ext cx="8226854" cy="2591479"/>
          </a:xfrm>
        </p:spPr>
        <p:txBody>
          <a:bodyPr>
            <a:spAutoFit/>
          </a:bodyPr>
          <a:lstStyle/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CLIQ</a:t>
            </a: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Measurements</a:t>
            </a: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Simulations</a:t>
            </a: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Differential inductance</a:t>
            </a: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Conclusions</a:t>
            </a:r>
            <a:endParaRPr lang="en-GB" sz="2800" dirty="0"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96356" y="6356350"/>
            <a:ext cx="2895600" cy="273844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05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9 kA</a:t>
            </a:r>
            <a:r>
              <a:rPr lang="en-GB" sz="3600" dirty="0"/>
              <a:t>: Simulations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30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9" y="1737708"/>
            <a:ext cx="4678696" cy="35099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300" y="1737707"/>
            <a:ext cx="4678696" cy="3509996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47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11.85 kA</a:t>
            </a:r>
            <a:r>
              <a:rPr lang="en-GB" sz="3600" dirty="0"/>
              <a:t>: Simulations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31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30" y="1737708"/>
            <a:ext cx="4678694" cy="35099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300" y="1737707"/>
            <a:ext cx="4678696" cy="3509995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65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11.85 kA</a:t>
            </a:r>
            <a:r>
              <a:rPr lang="en-GB" sz="3600" dirty="0"/>
              <a:t>: Simulations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32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30" y="1737708"/>
            <a:ext cx="4678694" cy="35099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301" y="1737707"/>
            <a:ext cx="4678694" cy="3509995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62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Quench load and hot </a:t>
            </a:r>
            <a:r>
              <a:rPr lang="en-GB" sz="3600" dirty="0" smtClean="0"/>
              <a:t>spot-temperature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33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30" y="1737708"/>
            <a:ext cx="4678694" cy="35099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301" y="1737707"/>
            <a:ext cx="4678694" cy="3509994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7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156" y="703713"/>
            <a:ext cx="5400000" cy="53946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6970" y="703713"/>
            <a:ext cx="5400000" cy="5394606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Temperature profile at nominal current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53675" y="1759847"/>
            <a:ext cx="2528277" cy="500184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2xCLIQ + 1xQH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5235234" y="1688370"/>
            <a:ext cx="2528277" cy="375081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xQH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87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96356" y="6356350"/>
            <a:ext cx="2895600" cy="273844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36576" indent="0" algn="ctr">
              <a:buNone/>
            </a:pPr>
            <a:r>
              <a:rPr lang="en-US" sz="6000" dirty="0" smtClean="0"/>
              <a:t>Differential inductance</a:t>
            </a:r>
            <a:endParaRPr lang="en-GB" sz="6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93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Differential inductance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36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Content Placeholder 7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dirty="0" smtClean="0"/>
              <a:t>The </a:t>
            </a:r>
            <a:r>
              <a:rPr lang="en-GB" sz="2800" dirty="0"/>
              <a:t>differential inductance of the </a:t>
            </a:r>
            <a:r>
              <a:rPr lang="en-GB" sz="2800" dirty="0" smtClean="0"/>
              <a:t>CLIQ discharge circuit </a:t>
            </a:r>
            <a:r>
              <a:rPr lang="en-GB" sz="2800" dirty="0"/>
              <a:t>is influenced by</a:t>
            </a:r>
          </a:p>
          <a:p>
            <a:pPr lvl="0"/>
            <a:r>
              <a:rPr lang="en-GB" sz="2800" dirty="0"/>
              <a:t>Mainly </a:t>
            </a:r>
            <a:r>
              <a:rPr lang="en-GB" sz="2800" dirty="0">
                <a:solidFill>
                  <a:srgbClr val="FF0000"/>
                </a:solidFill>
              </a:rPr>
              <a:t>coil geometry</a:t>
            </a:r>
            <a:r>
              <a:rPr lang="en-GB" sz="2800" dirty="0"/>
              <a:t> (without the other effects, differential inductance = nominal)</a:t>
            </a:r>
          </a:p>
          <a:p>
            <a:pPr lvl="0"/>
            <a:r>
              <a:rPr lang="en-GB" sz="2800" dirty="0">
                <a:solidFill>
                  <a:srgbClr val="FF0000"/>
                </a:solidFill>
              </a:rPr>
              <a:t>Magnetization</a:t>
            </a:r>
            <a:r>
              <a:rPr lang="en-GB" sz="2800" dirty="0"/>
              <a:t> (persistent currents in the filaments)</a:t>
            </a:r>
          </a:p>
          <a:p>
            <a:pPr lvl="0"/>
            <a:r>
              <a:rPr lang="en-GB" sz="2800" dirty="0">
                <a:solidFill>
                  <a:srgbClr val="FF0000"/>
                </a:solidFill>
              </a:rPr>
              <a:t>Coupling currents</a:t>
            </a:r>
          </a:p>
          <a:p>
            <a:pPr lvl="0"/>
            <a:r>
              <a:rPr lang="en-GB" sz="2800" dirty="0"/>
              <a:t>Iron yoke </a:t>
            </a:r>
            <a:r>
              <a:rPr lang="en-GB" sz="2800" dirty="0" smtClean="0">
                <a:solidFill>
                  <a:srgbClr val="FF0000"/>
                </a:solidFill>
              </a:rPr>
              <a:t>saturation</a:t>
            </a:r>
          </a:p>
          <a:p>
            <a:pPr lvl="0"/>
            <a:r>
              <a:rPr lang="en-US" sz="2800" dirty="0" smtClean="0">
                <a:solidFill>
                  <a:srgbClr val="FF0000"/>
                </a:solidFill>
              </a:rPr>
              <a:t>Eddy currents</a:t>
            </a:r>
            <a:r>
              <a:rPr lang="en-US" sz="2800" dirty="0" smtClean="0"/>
              <a:t> in the copper of the cables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5615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/>
              <a:t>Three tested conditions </a:t>
            </a:r>
            <a:r>
              <a:rPr lang="en-US" sz="3600" dirty="0" smtClean="0"/>
              <a:t>(more possible</a:t>
            </a:r>
            <a:r>
              <a:rPr lang="en-US" sz="3600" dirty="0"/>
              <a:t>)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37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11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142504" y="1189858"/>
          <a:ext cx="8701957" cy="3947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12867"/>
                <a:gridCol w="2481580"/>
                <a:gridCol w="2125980"/>
                <a:gridCol w="20815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Effect on the differential</a:t>
                      </a:r>
                      <a:r>
                        <a:rPr lang="en-US" baseline="0" dirty="0" smtClean="0"/>
                        <a:t> inductance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Superconducting</a:t>
                      </a:r>
                    </a:p>
                    <a:p>
                      <a:r>
                        <a:rPr lang="en-US" dirty="0" smtClean="0"/>
                        <a:t>After</a:t>
                      </a:r>
                      <a:r>
                        <a:rPr lang="en-US" baseline="0" dirty="0" smtClean="0"/>
                        <a:t> magnetic cycle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Superconducting</a:t>
                      </a:r>
                    </a:p>
                    <a:p>
                      <a:r>
                        <a:rPr lang="en-US" dirty="0" smtClean="0"/>
                        <a:t>After</a:t>
                      </a:r>
                      <a:r>
                        <a:rPr lang="en-US" baseline="0" dirty="0" smtClean="0"/>
                        <a:t> warm up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Resistive (~14 K)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Coil geometry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Magnetization</a:t>
                      </a:r>
                      <a:r>
                        <a:rPr lang="en-US" baseline="0" dirty="0" smtClean="0"/>
                        <a:t> in the SC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Coupling currents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Iron yoke</a:t>
                      </a:r>
                      <a:r>
                        <a:rPr lang="en-US" baseline="0" dirty="0" smtClean="0"/>
                        <a:t> saturation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Eddy currents in the cable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Others…?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778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CLIQ current – 80 mF, 500 V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38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Content Placeholder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73"/>
          <a:stretch/>
        </p:blipFill>
        <p:spPr>
          <a:xfrm>
            <a:off x="880646" y="993550"/>
            <a:ext cx="7379962" cy="5178125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5488702" y="4414652"/>
          <a:ext cx="3506789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6213"/>
                <a:gridCol w="400050"/>
                <a:gridCol w="639763"/>
                <a:gridCol w="461963"/>
                <a:gridCol w="558800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>
                          <a:effectLst/>
                        </a:rPr>
                        <a:t>f [Hz]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>
                          <a:effectLst/>
                        </a:rPr>
                        <a:t>Ipeak [A]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% </a:t>
                      </a:r>
                      <a:r>
                        <a:rPr lang="en-GB" sz="1100" b="1" u="none" strike="noStrike" dirty="0" err="1">
                          <a:effectLst/>
                        </a:rPr>
                        <a:t>Leq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err="1">
                          <a:effectLst/>
                        </a:rPr>
                        <a:t>Req</a:t>
                      </a:r>
                      <a:r>
                        <a:rPr lang="en-GB" sz="1100" b="1" u="none" strike="noStrike" dirty="0">
                          <a:effectLst/>
                        </a:rPr>
                        <a:t> [</a:t>
                      </a:r>
                      <a:r>
                        <a:rPr lang="el-GR" sz="1100" b="1" u="none" strike="noStrike" dirty="0">
                          <a:effectLst/>
                        </a:rPr>
                        <a:t>Ω]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u="none" strike="noStrike" dirty="0">
                          <a:effectLst/>
                        </a:rPr>
                        <a:t>80mF after </a:t>
                      </a:r>
                      <a:r>
                        <a:rPr lang="en-GB" sz="1100" b="1" u="none" strike="noStrike" dirty="0" err="1">
                          <a:effectLst/>
                        </a:rPr>
                        <a:t>MagCycle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11.30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smtClean="0">
                          <a:effectLst/>
                        </a:rPr>
                        <a:t>2446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68%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0.0366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u="none" strike="noStrike" dirty="0">
                          <a:effectLst/>
                        </a:rPr>
                        <a:t>80mF after </a:t>
                      </a:r>
                      <a:r>
                        <a:rPr lang="en-GB" sz="1100" b="1" u="none" strike="noStrike" dirty="0" err="1">
                          <a:effectLst/>
                        </a:rPr>
                        <a:t>WarmUp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10.55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smtClean="0">
                          <a:effectLst/>
                        </a:rPr>
                        <a:t>2305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78%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0.0368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u="none" strike="noStrike" dirty="0">
                          <a:effectLst/>
                        </a:rPr>
                        <a:t>80mF resistive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10.22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smtClean="0">
                          <a:effectLst/>
                        </a:rPr>
                        <a:t>2277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83%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0.0322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282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10"/>
          <a:stretch/>
        </p:blipFill>
        <p:spPr>
          <a:xfrm>
            <a:off x="850670" y="947956"/>
            <a:ext cx="7439914" cy="522371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CLIQ current – </a:t>
            </a:r>
            <a:r>
              <a:rPr lang="en-US" sz="3600" dirty="0" smtClean="0"/>
              <a:t>40 </a:t>
            </a:r>
            <a:r>
              <a:rPr lang="en-US" sz="3600" dirty="0"/>
              <a:t>mF, 500 V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39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/>
          </p:nvPr>
        </p:nvGraphicFramePr>
        <p:xfrm>
          <a:off x="5503253" y="4414656"/>
          <a:ext cx="3506789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6213"/>
                <a:gridCol w="400050"/>
                <a:gridCol w="639763"/>
                <a:gridCol w="461963"/>
                <a:gridCol w="558800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f [Hz]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>
                          <a:effectLst/>
                        </a:rPr>
                        <a:t>Ipeak [A]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>
                          <a:effectLst/>
                        </a:rPr>
                        <a:t>% Leq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err="1">
                          <a:effectLst/>
                        </a:rPr>
                        <a:t>Req</a:t>
                      </a:r>
                      <a:r>
                        <a:rPr lang="en-GB" sz="1100" b="1" u="none" strike="noStrike" dirty="0">
                          <a:effectLst/>
                        </a:rPr>
                        <a:t> [</a:t>
                      </a:r>
                      <a:r>
                        <a:rPr lang="el-GR" sz="1100" b="1" u="none" strike="noStrike" dirty="0">
                          <a:effectLst/>
                        </a:rPr>
                        <a:t>Ω]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u="none" strike="noStrike" dirty="0">
                          <a:effectLst/>
                        </a:rPr>
                        <a:t>40mF after </a:t>
                      </a:r>
                      <a:r>
                        <a:rPr lang="en-GB" sz="1100" b="1" u="none" strike="noStrike" dirty="0" err="1">
                          <a:effectLst/>
                        </a:rPr>
                        <a:t>MagCycle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16.95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smtClean="0">
                          <a:effectLst/>
                        </a:rPr>
                        <a:t>1830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60%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0.051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u="none" strike="noStrike">
                          <a:effectLst/>
                        </a:rPr>
                        <a:t>40mF after WarmUp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15.77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smtClean="0">
                          <a:effectLst/>
                        </a:rPr>
                        <a:t>1735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70%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0.047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u="none" strike="noStrike" dirty="0">
                          <a:effectLst/>
                        </a:rPr>
                        <a:t>40mF resistive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14.49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smtClean="0">
                          <a:effectLst/>
                        </a:rPr>
                        <a:t>1649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83%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0.038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388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96356" y="6356350"/>
            <a:ext cx="2895600" cy="273844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36576" indent="0" algn="ctr">
              <a:buNone/>
            </a:pPr>
            <a:r>
              <a:rPr lang="en-US" sz="6000" dirty="0" smtClean="0"/>
              <a:t>CLIQ</a:t>
            </a:r>
            <a:endParaRPr lang="en-GB" sz="6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93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Frequency transfer functions – |Z|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40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406" y="1027215"/>
            <a:ext cx="6830145" cy="5124031"/>
          </a:xfrm>
        </p:spPr>
      </p:pic>
      <p:sp>
        <p:nvSpPr>
          <p:cNvPr id="12" name="Rectangle 11"/>
          <p:cNvSpPr/>
          <p:nvPr/>
        </p:nvSpPr>
        <p:spPr>
          <a:xfrm>
            <a:off x="2911560" y="4500749"/>
            <a:ext cx="914400" cy="9144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CLIQ 80 mF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3152899" y="1911926"/>
            <a:ext cx="0" cy="259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3560618" y="1911925"/>
            <a:ext cx="0" cy="259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871483" y="4503924"/>
            <a:ext cx="914400" cy="9144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CLIQ 40 mF</a:t>
            </a:r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4077897" y="1915101"/>
            <a:ext cx="0" cy="259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345916" y="1915100"/>
            <a:ext cx="0" cy="259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586088" y="2750725"/>
            <a:ext cx="1451034" cy="156001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Simple calculation with nominal parameters</a:t>
            </a:r>
            <a:endParaRPr lang="en-GB" dirty="0"/>
          </a:p>
        </p:txBody>
      </p:sp>
      <p:cxnSp>
        <p:nvCxnSpPr>
          <p:cNvPr id="20" name="Straight Connector 19"/>
          <p:cNvCxnSpPr/>
          <p:nvPr/>
        </p:nvCxnSpPr>
        <p:spPr>
          <a:xfrm flipH="1" flipV="1">
            <a:off x="5452844" y="2164360"/>
            <a:ext cx="2188929" cy="12438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36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Frequency transfer functions – phase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41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21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395" y="1028699"/>
            <a:ext cx="6828167" cy="5122547"/>
          </a:xfrm>
        </p:spPr>
      </p:pic>
      <p:sp>
        <p:nvSpPr>
          <p:cNvPr id="22" name="Rectangle 21"/>
          <p:cNvSpPr/>
          <p:nvPr/>
        </p:nvSpPr>
        <p:spPr>
          <a:xfrm>
            <a:off x="2911560" y="3806043"/>
            <a:ext cx="914400" cy="9144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CLIQ 80 mF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3152899" y="1217220"/>
            <a:ext cx="0" cy="259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560618" y="1217219"/>
            <a:ext cx="0" cy="259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871483" y="3809218"/>
            <a:ext cx="914400" cy="9144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CLIQ 40 mF</a:t>
            </a:r>
            <a:endParaRPr lang="en-GB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4077897" y="1220395"/>
            <a:ext cx="0" cy="259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345916" y="1220394"/>
            <a:ext cx="0" cy="259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7586088" y="4549846"/>
            <a:ext cx="1451034" cy="156001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Simple calculation with nominal parameters</a:t>
            </a:r>
            <a:endParaRPr lang="en-GB" dirty="0"/>
          </a:p>
        </p:txBody>
      </p:sp>
      <p:cxnSp>
        <p:nvCxnSpPr>
          <p:cNvPr id="29" name="Straight Connector 28"/>
          <p:cNvCxnSpPr>
            <a:stCxn id="28" idx="1"/>
          </p:cNvCxnSpPr>
          <p:nvPr/>
        </p:nvCxnSpPr>
        <p:spPr>
          <a:xfrm flipH="1" flipV="1">
            <a:off x="5646717" y="4316681"/>
            <a:ext cx="1939371" cy="1013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2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8250"/>
            <a:ext cx="8226854" cy="4659737"/>
          </a:xfrm>
        </p:spPr>
        <p:txBody>
          <a:bodyPr>
            <a:spAutoFit/>
          </a:bodyPr>
          <a:lstStyle/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CLIQ</a:t>
            </a:r>
            <a:r>
              <a:rPr lang="en-US" sz="2800" dirty="0" smtClean="0">
                <a:cs typeface="Times New Roman" pitchFamily="18" charset="0"/>
              </a:rPr>
              <a:t> successfully tested on a </a:t>
            </a:r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full-scale</a:t>
            </a:r>
            <a:r>
              <a:rPr lang="en-US" sz="2800" dirty="0" smtClean="0">
                <a:cs typeface="Times New Roman" pitchFamily="18" charset="0"/>
              </a:rPr>
              <a:t> LHC main dipole magnet</a:t>
            </a: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Model</a:t>
            </a:r>
            <a:r>
              <a:rPr lang="en-US" sz="2800" dirty="0" smtClean="0">
                <a:cs typeface="Times New Roman" pitchFamily="18" charset="0"/>
              </a:rPr>
              <a:t> predicted the measured transients with reasonable accuracy</a:t>
            </a: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CLIQ can discharge more quickly even this long coil (quench load -20%, </a:t>
            </a:r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hot-spot T -150 K</a:t>
            </a:r>
            <a:r>
              <a:rPr lang="en-US" sz="2800" dirty="0" smtClean="0">
                <a:cs typeface="Times New Roman" pitchFamily="18" charset="0"/>
              </a:rPr>
              <a:t>)</a:t>
            </a: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Wealth of information acquired to further improve the available magnet models (for example operating conditions, CLIQ configurations, differential inductance,…)</a:t>
            </a:r>
            <a:endParaRPr lang="en-GB" sz="2800" dirty="0"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96356" y="6356350"/>
            <a:ext cx="2895600" cy="273844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85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Annex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923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3 kA</a:t>
            </a:r>
            <a:r>
              <a:rPr lang="en-GB" sz="3600" dirty="0"/>
              <a:t>: Simulations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44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9" y="1737708"/>
            <a:ext cx="4678696" cy="35099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300" y="1737707"/>
            <a:ext cx="4678696" cy="3509996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66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6 kA</a:t>
            </a:r>
            <a:r>
              <a:rPr lang="en-GB" sz="3600" dirty="0"/>
              <a:t>: Simulations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45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9" y="1737708"/>
            <a:ext cx="4678696" cy="35099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300" y="1737707"/>
            <a:ext cx="4678697" cy="3509997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68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9 kA: </a:t>
            </a:r>
            <a:r>
              <a:rPr lang="en-GB" sz="3600" dirty="0"/>
              <a:t>All tests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46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29" y="1737707"/>
            <a:ext cx="4678698" cy="35099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299" y="1737706"/>
            <a:ext cx="4678700" cy="3509999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96356" y="63563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E. Ravaioli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71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CLIQ (Coupling-Loss Induced Quench)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8250"/>
            <a:ext cx="8226854" cy="523220"/>
          </a:xfrm>
        </p:spPr>
        <p:txBody>
          <a:bodyPr>
            <a:spAutoFit/>
          </a:bodyPr>
          <a:lstStyle/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s</a:t>
            </a:r>
            <a:endParaRPr lang="en-GB" sz="2800" dirty="0"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96356" y="6356350"/>
            <a:ext cx="2895600" cy="273844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 rot="5400000">
            <a:off x="6868433" y="111622"/>
            <a:ext cx="910080" cy="2820220"/>
          </a:xfrm>
          <a:prstGeom prst="homePlate">
            <a:avLst>
              <a:gd name="adj" fmla="val 1971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rgbClr val="0055A0"/>
                </a:solidFill>
                <a:cs typeface="Times New Roman" pitchFamily="18" charset="0"/>
              </a:rPr>
              <a:t>Current change</a:t>
            </a:r>
            <a:endParaRPr lang="en-US" sz="24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10" name="Pentagon 9"/>
          <p:cNvSpPr/>
          <p:nvPr/>
        </p:nvSpPr>
        <p:spPr>
          <a:xfrm rot="5400000">
            <a:off x="6797168" y="1234912"/>
            <a:ext cx="1052599" cy="2820215"/>
          </a:xfrm>
          <a:prstGeom prst="homePlate">
            <a:avLst>
              <a:gd name="adj" fmla="val 2445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>
                <a:solidFill>
                  <a:srgbClr val="0055A0"/>
                </a:solidFill>
                <a:cs typeface="Times New Roman" pitchFamily="18" charset="0"/>
              </a:rPr>
              <a:t>Magnetic </a:t>
            </a:r>
            <a:r>
              <a:rPr lang="en-GB" sz="2400" dirty="0" smtClean="0">
                <a:solidFill>
                  <a:srgbClr val="0055A0"/>
                </a:solidFill>
                <a:cs typeface="Times New Roman" pitchFamily="18" charset="0"/>
              </a:rPr>
              <a:t>field change</a:t>
            </a:r>
            <a:endParaRPr lang="en-US" sz="24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11" name="Pentagon 10"/>
          <p:cNvSpPr/>
          <p:nvPr/>
        </p:nvSpPr>
        <p:spPr>
          <a:xfrm rot="5400000">
            <a:off x="6833174" y="2393451"/>
            <a:ext cx="980583" cy="2820215"/>
          </a:xfrm>
          <a:prstGeom prst="homePlate">
            <a:avLst>
              <a:gd name="adj" fmla="val 2931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rgbClr val="0055A0"/>
                </a:solidFill>
                <a:cs typeface="Times New Roman" pitchFamily="18" charset="0"/>
              </a:rPr>
              <a:t>Coupling losses (Heat</a:t>
            </a:r>
            <a:r>
              <a:rPr lang="en-GB" sz="2400" dirty="0">
                <a:solidFill>
                  <a:srgbClr val="0055A0"/>
                </a:solidFill>
                <a:cs typeface="Times New Roman" pitchFamily="18" charset="0"/>
              </a:rPr>
              <a:t>)</a:t>
            </a:r>
            <a:endParaRPr lang="en-US" sz="24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915747" y="5447694"/>
            <a:ext cx="2856435" cy="591022"/>
          </a:xfrm>
          <a:prstGeom prst="round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800" dirty="0">
                <a:solidFill>
                  <a:srgbClr val="0055A0"/>
                </a:solidFill>
                <a:cs typeface="Times New Roman" pitchFamily="18" charset="0"/>
              </a:rPr>
              <a:t>QUENCH</a:t>
            </a:r>
            <a:endParaRPr lang="en-US" sz="28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13" name="Pentagon 12"/>
          <p:cNvSpPr/>
          <p:nvPr/>
        </p:nvSpPr>
        <p:spPr>
          <a:xfrm rot="5400000">
            <a:off x="6888492" y="3460665"/>
            <a:ext cx="869949" cy="2820215"/>
          </a:xfrm>
          <a:prstGeom prst="homePlate">
            <a:avLst>
              <a:gd name="adj" fmla="val 18629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rgbClr val="0055A0"/>
                </a:solidFill>
                <a:cs typeface="Times New Roman" pitchFamily="18" charset="0"/>
              </a:rPr>
              <a:t>Temperature rise</a:t>
            </a:r>
            <a:endParaRPr lang="en-US" sz="24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66690"/>
            <a:ext cx="4896544" cy="558898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15" name="Straight Connector 14"/>
          <p:cNvCxnSpPr/>
          <p:nvPr/>
        </p:nvCxnSpPr>
        <p:spPr>
          <a:xfrm flipV="1">
            <a:off x="2882544" y="5949280"/>
            <a:ext cx="1977488" cy="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395536" y="5932150"/>
            <a:ext cx="89791" cy="952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Lightning Bolt 16"/>
          <p:cNvSpPr/>
          <p:nvPr/>
        </p:nvSpPr>
        <p:spPr>
          <a:xfrm flipH="1">
            <a:off x="1494389" y="5382419"/>
            <a:ext cx="413314" cy="422845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8" name="Lightning Bolt 17"/>
          <p:cNvSpPr/>
          <p:nvPr/>
        </p:nvSpPr>
        <p:spPr>
          <a:xfrm flipH="1">
            <a:off x="4302701" y="5454427"/>
            <a:ext cx="413314" cy="422845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28" y="5380579"/>
            <a:ext cx="725779" cy="287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054132" y="5390145"/>
            <a:ext cx="725779" cy="287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Connector 20"/>
          <p:cNvCxnSpPr/>
          <p:nvPr/>
        </p:nvCxnSpPr>
        <p:spPr>
          <a:xfrm flipH="1">
            <a:off x="2299810" y="2933690"/>
            <a:ext cx="1" cy="3159606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ircular Arrow 21"/>
          <p:cNvSpPr/>
          <p:nvPr/>
        </p:nvSpPr>
        <p:spPr>
          <a:xfrm flipH="1">
            <a:off x="562304" y="580318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55A0"/>
              </a:solidFill>
            </a:endParaRPr>
          </a:p>
        </p:txBody>
      </p:sp>
      <p:sp>
        <p:nvSpPr>
          <p:cNvPr id="23" name="Circular Arrow 22"/>
          <p:cNvSpPr/>
          <p:nvPr/>
        </p:nvSpPr>
        <p:spPr>
          <a:xfrm flipH="1">
            <a:off x="936056" y="580318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55A0"/>
              </a:solidFill>
            </a:endParaRPr>
          </a:p>
        </p:txBody>
      </p:sp>
      <p:sp>
        <p:nvSpPr>
          <p:cNvPr id="24" name="Circular Arrow 23"/>
          <p:cNvSpPr/>
          <p:nvPr/>
        </p:nvSpPr>
        <p:spPr>
          <a:xfrm flipH="1">
            <a:off x="1287814" y="580318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55A0"/>
              </a:solidFill>
            </a:endParaRPr>
          </a:p>
        </p:txBody>
      </p:sp>
      <p:sp>
        <p:nvSpPr>
          <p:cNvPr id="25" name="Circular Arrow 24"/>
          <p:cNvSpPr/>
          <p:nvPr/>
        </p:nvSpPr>
        <p:spPr>
          <a:xfrm>
            <a:off x="3010576" y="5769720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55A0"/>
              </a:solidFill>
            </a:endParaRPr>
          </a:p>
        </p:txBody>
      </p:sp>
      <p:sp>
        <p:nvSpPr>
          <p:cNvPr id="26" name="Circular Arrow 25"/>
          <p:cNvSpPr/>
          <p:nvPr/>
        </p:nvSpPr>
        <p:spPr>
          <a:xfrm>
            <a:off x="3384328" y="5769720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55A0"/>
              </a:solidFill>
            </a:endParaRPr>
          </a:p>
        </p:txBody>
      </p:sp>
      <p:sp>
        <p:nvSpPr>
          <p:cNvPr id="27" name="Circular Arrow 26"/>
          <p:cNvSpPr/>
          <p:nvPr/>
        </p:nvSpPr>
        <p:spPr>
          <a:xfrm>
            <a:off x="3736086" y="5769720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55A0"/>
              </a:solidFill>
            </a:endParaRPr>
          </a:p>
        </p:txBody>
      </p:sp>
      <p:pic>
        <p:nvPicPr>
          <p:cNvPr id="2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07560" y="4368913"/>
            <a:ext cx="952106" cy="48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2897" y="5295976"/>
            <a:ext cx="555452" cy="135187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5297" y="5308723"/>
            <a:ext cx="555452" cy="135187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6508" y="5308723"/>
            <a:ext cx="555452" cy="135187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932266" y="5308723"/>
            <a:ext cx="555452" cy="135187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88250" y="5308723"/>
            <a:ext cx="555452" cy="135187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44234" y="5308723"/>
            <a:ext cx="555452" cy="135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6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18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1" y="3338321"/>
            <a:ext cx="3672406" cy="275506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96356" y="6356350"/>
            <a:ext cx="2895600" cy="273844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CLIQ configurations</a:t>
            </a:r>
            <a:endParaRPr lang="en-GB" sz="3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692696"/>
            <a:ext cx="3672407" cy="2755070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3675548" y="1134221"/>
            <a:ext cx="1693406" cy="72008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000" dirty="0" smtClean="0">
                <a:solidFill>
                  <a:srgbClr val="0055A0"/>
                </a:solidFill>
                <a:cs typeface="Times New Roman" pitchFamily="18" charset="0"/>
              </a:rPr>
              <a:t>1-CLIQ Not Optimized</a:t>
            </a:r>
            <a:endParaRPr lang="en-US" sz="20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672800" y="4438726"/>
            <a:ext cx="1693406" cy="72008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000" dirty="0" smtClean="0">
                <a:solidFill>
                  <a:srgbClr val="0055A0"/>
                </a:solidFill>
                <a:cs typeface="Times New Roman" pitchFamily="18" charset="0"/>
              </a:rPr>
              <a:t>2-CLIQ Optimized</a:t>
            </a:r>
            <a:endParaRPr lang="en-US" sz="20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675548" y="3685773"/>
            <a:ext cx="1693406" cy="72008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000" dirty="0" smtClean="0">
                <a:solidFill>
                  <a:srgbClr val="0055A0"/>
                </a:solidFill>
                <a:cs typeface="Times New Roman" pitchFamily="18" charset="0"/>
              </a:rPr>
              <a:t>1-CLIQ Optimized</a:t>
            </a:r>
            <a:endParaRPr lang="en-US" sz="20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4939525" y="6309320"/>
            <a:ext cx="3808939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000" dirty="0" smtClean="0">
                <a:solidFill>
                  <a:srgbClr val="0055A0"/>
                </a:solidFill>
                <a:cs typeface="Times New Roman" pitchFamily="18" charset="0"/>
              </a:rPr>
              <a:t>Higher </a:t>
            </a:r>
            <a:r>
              <a:rPr lang="en-GB" sz="2000" dirty="0" err="1" smtClean="0">
                <a:solidFill>
                  <a:srgbClr val="0055A0"/>
                </a:solidFill>
                <a:cs typeface="Times New Roman" pitchFamily="18" charset="0"/>
              </a:rPr>
              <a:t>dI</a:t>
            </a:r>
            <a:r>
              <a:rPr lang="en-GB" sz="2000" dirty="0" smtClean="0">
                <a:solidFill>
                  <a:srgbClr val="0055A0"/>
                </a:solidFill>
                <a:cs typeface="Times New Roman" pitchFamily="18" charset="0"/>
              </a:rPr>
              <a:t>/</a:t>
            </a:r>
            <a:r>
              <a:rPr lang="en-GB" sz="2000" dirty="0" err="1" smtClean="0">
                <a:solidFill>
                  <a:srgbClr val="0055A0"/>
                </a:solidFill>
                <a:cs typeface="Times New Roman" pitchFamily="18" charset="0"/>
              </a:rPr>
              <a:t>dt</a:t>
            </a:r>
            <a:r>
              <a:rPr lang="en-GB" sz="2000" dirty="0" smtClean="0">
                <a:solidFill>
                  <a:srgbClr val="0055A0"/>
                </a:solidFill>
                <a:cs typeface="Times New Roman" pitchFamily="18" charset="0"/>
              </a:rPr>
              <a:t>, More efficient dB/</a:t>
            </a:r>
            <a:r>
              <a:rPr lang="en-GB" sz="2000" dirty="0" err="1" smtClean="0">
                <a:solidFill>
                  <a:srgbClr val="0055A0"/>
                </a:solidFill>
                <a:cs typeface="Times New Roman" pitchFamily="18" charset="0"/>
              </a:rPr>
              <a:t>dt</a:t>
            </a:r>
            <a:endParaRPr lang="en-US" sz="2000" dirty="0">
              <a:solidFill>
                <a:srgbClr val="0055A0"/>
              </a:solidFill>
              <a:cs typeface="Times New Roman" pitchFamily="18" charset="0"/>
            </a:endParaRPr>
          </a:p>
        </p:txBody>
      </p:sp>
      <p:pic>
        <p:nvPicPr>
          <p:cNvPr id="30" name="Picture 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138" y="1058526"/>
            <a:ext cx="3596411" cy="1578386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31" name="Picture 3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137" y="2952066"/>
            <a:ext cx="3596411" cy="1578386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32" name="Picture 3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1885" y="4515282"/>
            <a:ext cx="3596411" cy="1578386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92818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-71308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Pics – Addition of CLIQ leads in B180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96356" y="6356350"/>
            <a:ext cx="2895600" cy="273844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9844" y="691220"/>
            <a:ext cx="4048981" cy="30367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43" y="691219"/>
            <a:ext cx="4056158" cy="30421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00474"/>
            <a:ext cx="4076701" cy="30575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301" y="3800474"/>
            <a:ext cx="4069524" cy="305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1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-71308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Pics – Magnet test station in SM18</a:t>
            </a:r>
            <a:endParaRPr lang="en-GB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96356" y="6356350"/>
            <a:ext cx="2895600" cy="273844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0844" y="1148574"/>
            <a:ext cx="4048981" cy="22744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568" y="1149249"/>
            <a:ext cx="4056158" cy="22784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" y="3669888"/>
            <a:ext cx="4076701" cy="22899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0301" y="3671903"/>
            <a:ext cx="4069524" cy="228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90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CLIQ </a:t>
            </a:r>
            <a:r>
              <a:rPr lang="en-GB" sz="3600" dirty="0" err="1" smtClean="0"/>
              <a:t>behavior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121717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01/10/2015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366019" y="3986607"/>
            <a:ext cx="6012229" cy="1377595"/>
            <a:chOff x="1043608" y="5540533"/>
            <a:chExt cx="6012229" cy="9106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1043608" y="5540533"/>
                  <a:ext cx="1800044" cy="9106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∝ </m:t>
                        </m:r>
                        <m:sSub>
                          <m:sSub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</m:oMath>
                    </m:oMathPara>
                  </a14:m>
                  <a:endParaRPr lang="en-GB" kern="0" dirty="0" smtClean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3608" y="5540533"/>
                  <a:ext cx="1800044" cy="9106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3396403" y="5663579"/>
                  <a:ext cx="1654106" cy="7290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 </m:t>
                        </m:r>
                        <m:f>
                          <m:f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𝜋</m:t>
                            </m:r>
                            <m:rad>
                              <m:radPr>
                                <m:degHide m:val="on"/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</m:sSub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GB" kern="0" dirty="0" smtClean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96403" y="5663579"/>
                  <a:ext cx="1654106" cy="72904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5580112" y="5672556"/>
                  <a:ext cx="1475725" cy="69551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f>
                              <m:fPr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𝑑𝐼</m:t>
                                </m:r>
                              </m:num>
                              <m:den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𝑑𝑡</m:t>
                                </m:r>
                              </m:den>
                            </m:f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∝</m:t>
                        </m:r>
                        <m:f>
                          <m:f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𝑒𝑞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kern="0" dirty="0" smtClean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0112" y="5672556"/>
                  <a:ext cx="1475725" cy="69551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/>
          <p:cNvGrpSpPr/>
          <p:nvPr/>
        </p:nvGrpSpPr>
        <p:grpSpPr>
          <a:xfrm>
            <a:off x="1564511" y="2697663"/>
            <a:ext cx="6375919" cy="797065"/>
            <a:chOff x="1043608" y="5540533"/>
            <a:chExt cx="4373220" cy="52692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1043608" y="5540533"/>
                  <a:ext cx="2469650" cy="51196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𝑖𝑓</m:t>
                            </m:r>
                          </m:sub>
                          <m:sup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′′′</m:t>
                            </m:r>
                          </m:sup>
                        </m:sSubSup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∝</m:t>
                        </m:r>
                        <m:sSup>
                          <m:sSup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𝑑𝐼</m:t>
                                    </m:r>
                                  </m:num>
                                  <m:den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i="1" kern="0">
                            <a:solidFill>
                              <a:prstClr val="black"/>
                            </a:solidFill>
                            <a:latin typeface="Cambria Math"/>
                          </a:rPr>
                          <m:t>∝</m:t>
                        </m:r>
                        <m:sSup>
                          <m:sSupPr>
                            <m:ctrlPr>
                              <a:rPr lang="en-GB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i="1" ker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i="1" ker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𝑈</m:t>
                                        </m:r>
                                      </m:e>
                                      <m:sub>
                                        <m: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  <m:sub>
                                        <m: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𝑒𝑞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GB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kern="0" dirty="0" smtClean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3608" y="5540533"/>
                  <a:ext cx="2469650" cy="511968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3396403" y="5663579"/>
                  <a:ext cx="2020425" cy="4038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𝐶𝐿𝐼𝑄</m:t>
                            </m:r>
                          </m:sub>
                        </m:sSub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sSubSup>
                          <m:sSubSup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GB" kern="0" dirty="0" smtClean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96403" y="5663579"/>
                  <a:ext cx="2020425" cy="40387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96356" y="6356350"/>
            <a:ext cx="2895600" cy="273844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on MB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E.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Ravaioli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and 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2379</TotalTime>
  <Words>1243</Words>
  <Application>Microsoft Office PowerPoint</Application>
  <PresentationFormat>On-screen Show (4:3)</PresentationFormat>
  <Paragraphs>416</Paragraphs>
  <Slides>46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1" baseType="lpstr">
      <vt:lpstr>Arial</vt:lpstr>
      <vt:lpstr>Calibri</vt:lpstr>
      <vt:lpstr>Cambria Math</vt:lpstr>
      <vt:lpstr>Times New Roman</vt:lpstr>
      <vt:lpstr>CERNCorporate4-3</vt:lpstr>
      <vt:lpstr>PowerPoint Presentation</vt:lpstr>
      <vt:lpstr>CLIQ on MB </vt:lpstr>
      <vt:lpstr>Outline</vt:lpstr>
      <vt:lpstr>PowerPoint Presentation</vt:lpstr>
      <vt:lpstr>CLIQ (Coupling-Loss Induced Quench)</vt:lpstr>
      <vt:lpstr>CLIQ configurations</vt:lpstr>
      <vt:lpstr>Pics – Addition of CLIQ leads in B180</vt:lpstr>
      <vt:lpstr>Pics – Magnet test station in SM18</vt:lpstr>
      <vt:lpstr>CLIQ behavior</vt:lpstr>
      <vt:lpstr>PowerPoint Presentation</vt:lpstr>
      <vt:lpstr>Typical CLIQ discharge</vt:lpstr>
      <vt:lpstr>Typical CLIQ discharge</vt:lpstr>
      <vt:lpstr>Quench heaters configuration</vt:lpstr>
      <vt:lpstr>CLIQ and QH at every current level</vt:lpstr>
      <vt:lpstr>3 kA: CLIQ-QH comparison</vt:lpstr>
      <vt:lpstr>3 kA: All tests</vt:lpstr>
      <vt:lpstr>6 kA: CLIQ-QH comparison</vt:lpstr>
      <vt:lpstr>6 kA: All tests </vt:lpstr>
      <vt:lpstr>9 kA: CLIQ-QH comparison</vt:lpstr>
      <vt:lpstr>9 kA: CLIQ configurations</vt:lpstr>
      <vt:lpstr>11.85 kA: All tests</vt:lpstr>
      <vt:lpstr>12.7 kA: All tests</vt:lpstr>
      <vt:lpstr>2-CLIQ, 1-CLIQ comparison at 6 kA</vt:lpstr>
      <vt:lpstr>Quench load and hot-spot temperature</vt:lpstr>
      <vt:lpstr>PowerPoint Presentation</vt:lpstr>
      <vt:lpstr>Parameters of the models</vt:lpstr>
      <vt:lpstr>3 kA: Simulations</vt:lpstr>
      <vt:lpstr>6 kA: Simulations</vt:lpstr>
      <vt:lpstr>9 kA: Simulations</vt:lpstr>
      <vt:lpstr>9 kA: Simulations</vt:lpstr>
      <vt:lpstr>11.85 kA: Simulations</vt:lpstr>
      <vt:lpstr>11.85 kA: Simulations</vt:lpstr>
      <vt:lpstr>Quench load and hot spot-temperature</vt:lpstr>
      <vt:lpstr>Temperature profile at nominal current</vt:lpstr>
      <vt:lpstr>PowerPoint Presentation</vt:lpstr>
      <vt:lpstr>Differential inductance</vt:lpstr>
      <vt:lpstr>Three tested conditions (more possible)</vt:lpstr>
      <vt:lpstr>CLIQ current – 80 mF, 500 V</vt:lpstr>
      <vt:lpstr>CLIQ current – 40 mF, 500 V</vt:lpstr>
      <vt:lpstr>Frequency transfer functions – |Z|</vt:lpstr>
      <vt:lpstr>Frequency transfer functions – phase</vt:lpstr>
      <vt:lpstr>Conclusions</vt:lpstr>
      <vt:lpstr>Annex</vt:lpstr>
      <vt:lpstr>3 kA: Simulations</vt:lpstr>
      <vt:lpstr>6 kA: Simulations</vt:lpstr>
      <vt:lpstr>9 kA: All tests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Alejandro Manuel Fernandez Navarro</cp:lastModifiedBy>
  <cp:revision>217</cp:revision>
  <dcterms:created xsi:type="dcterms:W3CDTF">2015-09-15T10:10:55Z</dcterms:created>
  <dcterms:modified xsi:type="dcterms:W3CDTF">2015-10-01T08:28:17Z</dcterms:modified>
</cp:coreProperties>
</file>