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7" r:id="rId2"/>
    <p:sldId id="260" r:id="rId3"/>
    <p:sldId id="258" r:id="rId4"/>
    <p:sldId id="261" r:id="rId5"/>
    <p:sldId id="259" r:id="rId6"/>
    <p:sldId id="266" r:id="rId7"/>
    <p:sldId id="269" r:id="rId8"/>
    <p:sldId id="270" r:id="rId9"/>
    <p:sldId id="271" r:id="rId10"/>
    <p:sldId id="262" r:id="rId11"/>
    <p:sldId id="263" r:id="rId12"/>
    <p:sldId id="264" r:id="rId13"/>
    <p:sldId id="272" r:id="rId14"/>
    <p:sldId id="273" r:id="rId15"/>
    <p:sldId id="274" r:id="rId16"/>
    <p:sldId id="275" r:id="rId17"/>
    <p:sldId id="276" r:id="rId18"/>
    <p:sldId id="277" r:id="rId19"/>
    <p:sldId id="278" r:id="rId20"/>
    <p:sldId id="279" r:id="rId21"/>
    <p:sldId id="280" r:id="rId22"/>
    <p:sldId id="281" r:id="rId23"/>
    <p:sldId id="290" r:id="rId24"/>
    <p:sldId id="282" r:id="rId25"/>
    <p:sldId id="283" r:id="rId26"/>
    <p:sldId id="291" r:id="rId27"/>
    <p:sldId id="288" r:id="rId28"/>
    <p:sldId id="284" r:id="rId29"/>
    <p:sldId id="285" r:id="rId30"/>
    <p:sldId id="286" r:id="rId31"/>
    <p:sldId id="289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1952" y="-104"/>
      </p:cViewPr>
      <p:guideLst>
        <p:guide orient="horz" pos="3690"/>
        <p:guide pos="322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printerSettings" Target="printerSettings/printerSettings1.bin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emf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24/09/15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24/09/15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24/09/15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24/09/15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24/09/15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24/09/15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24/09/15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24/09/15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g"/><Relationship Id="rId3" Type="http://schemas.openxmlformats.org/officeDocument/2006/relationships/image" Target="../media/image15.jp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1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2.em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5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6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emf"/><Relationship Id="rId3" Type="http://schemas.openxmlformats.org/officeDocument/2006/relationships/image" Target="../media/image10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LHC injection loss measurements with diamond based BLMs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24/09/15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0"/>
          </p:nvPr>
        </p:nvSpPr>
        <p:spPr>
          <a:xfrm>
            <a:off x="457199" y="3600950"/>
            <a:ext cx="4111707" cy="419653"/>
          </a:xfrm>
        </p:spPr>
        <p:txBody>
          <a:bodyPr>
            <a:normAutofit/>
          </a:bodyPr>
          <a:lstStyle/>
          <a:p>
            <a:r>
              <a:rPr lang="en-US" sz="1600" b="1" dirty="0" smtClean="0"/>
              <a:t>Oliver Stein</a:t>
            </a:r>
            <a:r>
              <a:rPr lang="en-US" sz="1600" dirty="0" smtClean="0"/>
              <a:t>, Florian </a:t>
            </a:r>
            <a:r>
              <a:rPr lang="en-US" sz="1600" dirty="0" err="1" smtClean="0"/>
              <a:t>Burkart</a:t>
            </a:r>
            <a:r>
              <a:rPr lang="en-US" sz="1600" dirty="0" smtClean="0"/>
              <a:t>, Marcel </a:t>
            </a:r>
            <a:r>
              <a:rPr lang="en-US" sz="1600" dirty="0" err="1" smtClean="0"/>
              <a:t>Bursy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1389131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sz="2800" dirty="0"/>
              <a:t>Position:</a:t>
            </a:r>
          </a:p>
          <a:p>
            <a:r>
              <a:rPr lang="en-US" sz="2000" dirty="0"/>
              <a:t>Point 2, injection</a:t>
            </a:r>
          </a:p>
          <a:p>
            <a:r>
              <a:rPr lang="en-US" sz="2000" dirty="0" err="1"/>
              <a:t>Dcum</a:t>
            </a:r>
            <a:r>
              <a:rPr lang="en-US" sz="2000" dirty="0"/>
              <a:t>: 3254 m</a:t>
            </a:r>
          </a:p>
          <a:p>
            <a:r>
              <a:rPr lang="en-US" sz="2000" dirty="0"/>
              <a:t>~ 3 m downstream of TDI</a:t>
            </a:r>
            <a:r>
              <a:rPr lang="en-US" sz="2400" dirty="0"/>
              <a:t>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Injection beam 1, </a:t>
            </a:r>
            <a:r>
              <a:rPr lang="en-US" sz="3200" dirty="0" err="1" smtClean="0"/>
              <a:t>dBLM</a:t>
            </a:r>
            <a:r>
              <a:rPr lang="en-US" sz="3200" dirty="0" smtClean="0"/>
              <a:t> position 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24/09/15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l="5001" r="2446"/>
          <a:stretch/>
        </p:blipFill>
        <p:spPr>
          <a:xfrm>
            <a:off x="0" y="3717791"/>
            <a:ext cx="9152740" cy="2278678"/>
          </a:xfrm>
          <a:prstGeom prst="rect">
            <a:avLst/>
          </a:prstGeom>
        </p:spPr>
      </p:pic>
      <p:cxnSp>
        <p:nvCxnSpPr>
          <p:cNvPr id="16" name="Straight Arrow Connector 15"/>
          <p:cNvCxnSpPr/>
          <p:nvPr/>
        </p:nvCxnSpPr>
        <p:spPr>
          <a:xfrm>
            <a:off x="7176394" y="3293317"/>
            <a:ext cx="0" cy="1506360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782558" y="2909217"/>
            <a:ext cx="78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dBLM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90629" y="3424472"/>
            <a:ext cx="911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ATLAS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8078356" y="3392206"/>
            <a:ext cx="864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ALICE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63341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b="29699"/>
          <a:stretch/>
        </p:blipFill>
        <p:spPr>
          <a:xfrm>
            <a:off x="0" y="4093735"/>
            <a:ext cx="9144000" cy="20469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Injection beam </a:t>
            </a:r>
            <a:r>
              <a:rPr lang="en-US" sz="3200" dirty="0" smtClean="0"/>
              <a:t>2, </a:t>
            </a:r>
            <a:r>
              <a:rPr lang="en-US" sz="3200" dirty="0" err="1"/>
              <a:t>dBLM</a:t>
            </a:r>
            <a:r>
              <a:rPr lang="en-US" sz="3200" dirty="0"/>
              <a:t> position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24/09/15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6576" indent="0">
              <a:buNone/>
            </a:pPr>
            <a:r>
              <a:rPr lang="en-US" sz="2800" dirty="0" smtClean="0"/>
              <a:t>Position:</a:t>
            </a:r>
          </a:p>
          <a:p>
            <a:r>
              <a:rPr lang="en-US" sz="2000" dirty="0" smtClean="0"/>
              <a:t>Point </a:t>
            </a:r>
            <a:r>
              <a:rPr lang="en-US" sz="2000" dirty="0"/>
              <a:t>8</a:t>
            </a:r>
            <a:r>
              <a:rPr lang="en-US" sz="2000" dirty="0" smtClean="0"/>
              <a:t>, </a:t>
            </a:r>
            <a:r>
              <a:rPr lang="en-US" sz="2000" dirty="0" smtClean="0"/>
              <a:t>injection</a:t>
            </a:r>
          </a:p>
          <a:p>
            <a:r>
              <a:rPr lang="en-US" sz="2000" dirty="0" err="1" smtClean="0"/>
              <a:t>Dcum</a:t>
            </a:r>
            <a:r>
              <a:rPr lang="en-US" sz="2000" dirty="0" smtClean="0"/>
              <a:t>: 23392 m</a:t>
            </a:r>
          </a:p>
          <a:p>
            <a:r>
              <a:rPr lang="en-US" sz="2000" dirty="0" smtClean="0"/>
              <a:t>~ 0.5 m downstream of TDI </a:t>
            </a:r>
            <a:endParaRPr lang="en-US" sz="2000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176330" y="3792197"/>
            <a:ext cx="0" cy="1174980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782492" y="3374640"/>
            <a:ext cx="78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dBLM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90629" y="3424472"/>
            <a:ext cx="800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LHCB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078356" y="3392206"/>
            <a:ext cx="911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ATLAS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127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MG_2024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04391"/>
            <a:ext cx="9144000" cy="2177002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24/09/15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563218" y="3792197"/>
            <a:ext cx="0" cy="1174980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169382" y="3398690"/>
            <a:ext cx="78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dBLM</a:t>
            </a:r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5985601" y="3791607"/>
            <a:ext cx="0" cy="1174980"/>
          </a:xfrm>
          <a:prstGeom prst="straightConnector1">
            <a:avLst/>
          </a:prstGeom>
          <a:ln w="44450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714173" y="3398100"/>
            <a:ext cx="556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TDI 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190629" y="3424472"/>
            <a:ext cx="7748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LHCb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8078356" y="3392206"/>
            <a:ext cx="9116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ATLAS</a:t>
            </a:r>
            <a:endParaRPr lang="en-US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r>
              <a:rPr lang="en-US" sz="3200" dirty="0"/>
              <a:t>Injection beam </a:t>
            </a:r>
            <a:r>
              <a:rPr lang="en-US" sz="3200" dirty="0" smtClean="0"/>
              <a:t>2, </a:t>
            </a:r>
            <a:r>
              <a:rPr lang="en-US" sz="3200" dirty="0" err="1"/>
              <a:t>dBLM</a:t>
            </a:r>
            <a:r>
              <a:rPr lang="en-US" sz="3200" dirty="0"/>
              <a:t> position </a:t>
            </a:r>
          </a:p>
        </p:txBody>
      </p:sp>
      <p:sp>
        <p:nvSpPr>
          <p:cNvPr id="19" name="Content Placeholder 10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67421"/>
          </a:xfrm>
        </p:spPr>
        <p:txBody>
          <a:bodyPr/>
          <a:lstStyle/>
          <a:p>
            <a:pPr marL="36576" indent="0">
              <a:buNone/>
            </a:pPr>
            <a:r>
              <a:rPr lang="en-US" dirty="0" smtClean="0"/>
              <a:t>Position:</a:t>
            </a:r>
          </a:p>
          <a:p>
            <a:r>
              <a:rPr lang="en-US" sz="2000" dirty="0" smtClean="0"/>
              <a:t>Point 8, injection</a:t>
            </a:r>
          </a:p>
          <a:p>
            <a:r>
              <a:rPr lang="en-US" sz="2000" dirty="0" err="1" smtClean="0"/>
              <a:t>Dcum</a:t>
            </a:r>
            <a:r>
              <a:rPr lang="en-US" sz="2000" dirty="0" smtClean="0"/>
              <a:t>: 23392 m</a:t>
            </a:r>
          </a:p>
          <a:p>
            <a:r>
              <a:rPr lang="en-US" sz="2000" dirty="0" smtClean="0"/>
              <a:t>~ 0.5 m downstream of TDI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6897491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Injection </a:t>
            </a:r>
            <a:r>
              <a:rPr lang="en-GB" sz="3200" dirty="0" smtClean="0"/>
              <a:t>IP8, 72 bunches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24/09/15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0" y="1091668"/>
            <a:ext cx="8987094" cy="5076000"/>
          </a:xfrm>
        </p:spPr>
      </p:pic>
      <p:sp>
        <p:nvSpPr>
          <p:cNvPr id="8" name="TextBox 7"/>
          <p:cNvSpPr txBox="1"/>
          <p:nvPr/>
        </p:nvSpPr>
        <p:spPr>
          <a:xfrm>
            <a:off x="7054055" y="6162171"/>
            <a:ext cx="16727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50000"/>
                  </a:schemeClr>
                </a:solidFill>
              </a:rPr>
              <a:t>Courtesy of F. </a:t>
            </a:r>
            <a:r>
              <a:rPr lang="en-US" sz="1200" dirty="0" err="1" smtClean="0">
                <a:solidFill>
                  <a:schemeClr val="tx1">
                    <a:lumMod val="50000"/>
                  </a:schemeClr>
                </a:solidFill>
              </a:rPr>
              <a:t>Burkart</a:t>
            </a:r>
            <a:endParaRPr lang="en-US" sz="12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457200" y="28533"/>
            <a:ext cx="8229600" cy="9906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/>
              <a:t>	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2153983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24/09/15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98965"/>
            <a:ext cx="8965474" cy="5063789"/>
          </a:xfrm>
        </p:spPr>
      </p:pic>
      <p:grpSp>
        <p:nvGrpSpPr>
          <p:cNvPr id="9" name="Group 8"/>
          <p:cNvGrpSpPr/>
          <p:nvPr/>
        </p:nvGrpSpPr>
        <p:grpSpPr>
          <a:xfrm>
            <a:off x="1347057" y="2893707"/>
            <a:ext cx="5192140" cy="378821"/>
            <a:chOff x="1525583" y="3107893"/>
            <a:chExt cx="5192140" cy="378821"/>
          </a:xfrm>
        </p:grpSpPr>
        <p:cxnSp>
          <p:nvCxnSpPr>
            <p:cNvPr id="10" name="Straight Arrow Connector 9"/>
            <p:cNvCxnSpPr/>
            <p:nvPr/>
          </p:nvCxnSpPr>
          <p:spPr>
            <a:xfrm>
              <a:off x="1525583" y="3486714"/>
              <a:ext cx="5192140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3841955" y="3107893"/>
              <a:ext cx="147136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MKE4 FT: 11.5 </a:t>
              </a:r>
              <a:r>
                <a:rPr lang="en-GB" sz="1400" dirty="0" err="1" smtClean="0">
                  <a:latin typeface="Symbol" panose="05050102010706020507" pitchFamily="18" charset="2"/>
                </a:rPr>
                <a:t>m</a:t>
              </a:r>
              <a:r>
                <a:rPr lang="en-GB" sz="1400" dirty="0" err="1" smtClean="0">
                  <a:latin typeface="+mj-lt"/>
                </a:rPr>
                <a:t>s</a:t>
              </a:r>
              <a:r>
                <a:rPr lang="en-GB" sz="1400" dirty="0" smtClean="0"/>
                <a:t> </a:t>
              </a:r>
              <a:endParaRPr lang="en-GB" sz="1400" dirty="0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233748" y="4167009"/>
            <a:ext cx="1942012" cy="369332"/>
            <a:chOff x="2412274" y="4381195"/>
            <a:chExt cx="1942012" cy="369332"/>
          </a:xfrm>
        </p:grpSpPr>
        <p:cxnSp>
          <p:nvCxnSpPr>
            <p:cNvPr id="13" name="Straight Arrow Connector 12"/>
            <p:cNvCxnSpPr/>
            <p:nvPr/>
          </p:nvCxnSpPr>
          <p:spPr>
            <a:xfrm flipV="1">
              <a:off x="2412274" y="4737463"/>
              <a:ext cx="1942012" cy="13064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2568925" y="4381195"/>
              <a:ext cx="14280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MKI8 FT: 4.28 </a:t>
              </a:r>
              <a:r>
                <a:rPr lang="en-GB" sz="1400" dirty="0" err="1" smtClean="0">
                  <a:latin typeface="Symbol" panose="05050102010706020507" pitchFamily="18" charset="2"/>
                </a:rPr>
                <a:t>m</a:t>
              </a:r>
              <a:r>
                <a:rPr lang="en-GB" sz="1400" dirty="0" err="1" smtClean="0">
                  <a:latin typeface="+mj-lt"/>
                </a:rPr>
                <a:t>s</a:t>
              </a:r>
              <a:r>
                <a:rPr lang="en-GB" sz="1400" dirty="0" smtClean="0"/>
                <a:t> </a:t>
              </a:r>
              <a:endParaRPr lang="en-GB" sz="1400" dirty="0"/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1347057" y="3451052"/>
            <a:ext cx="1351011" cy="378394"/>
            <a:chOff x="1525583" y="3665238"/>
            <a:chExt cx="1351011" cy="378394"/>
          </a:xfrm>
        </p:grpSpPr>
        <p:cxnSp>
          <p:nvCxnSpPr>
            <p:cNvPr id="16" name="Straight Arrow Connector 15"/>
            <p:cNvCxnSpPr/>
            <p:nvPr/>
          </p:nvCxnSpPr>
          <p:spPr>
            <a:xfrm>
              <a:off x="2055284" y="4043632"/>
              <a:ext cx="408609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1525583" y="3665238"/>
              <a:ext cx="135101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MKI8 RT: 0.9 </a:t>
              </a:r>
              <a:r>
                <a:rPr lang="en-GB" sz="1400" dirty="0" err="1" smtClean="0">
                  <a:latin typeface="Symbol" panose="05050102010706020507" pitchFamily="18" charset="2"/>
                </a:rPr>
                <a:t>m</a:t>
              </a:r>
              <a:r>
                <a:rPr lang="en-GB" sz="1400" dirty="0" err="1" smtClean="0">
                  <a:latin typeface="+mj-lt"/>
                </a:rPr>
                <a:t>s</a:t>
              </a:r>
              <a:r>
                <a:rPr lang="en-GB" sz="1400" dirty="0" smtClean="0"/>
                <a:t> </a:t>
              </a:r>
              <a:endParaRPr lang="en-GB" sz="1400" dirty="0"/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233748" y="4714865"/>
            <a:ext cx="1172175" cy="334323"/>
            <a:chOff x="2412274" y="4929051"/>
            <a:chExt cx="1172175" cy="334323"/>
          </a:xfrm>
        </p:grpSpPr>
        <p:cxnSp>
          <p:nvCxnSpPr>
            <p:cNvPr id="19" name="Straight Arrow Connector 18"/>
            <p:cNvCxnSpPr/>
            <p:nvPr/>
          </p:nvCxnSpPr>
          <p:spPr>
            <a:xfrm flipV="1">
              <a:off x="2412274" y="4929051"/>
              <a:ext cx="862149" cy="8709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2494407" y="4955597"/>
              <a:ext cx="10900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72b injected</a:t>
              </a:r>
              <a:endParaRPr lang="en-GB" sz="1400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2233748" y="2021780"/>
            <a:ext cx="1122514" cy="2514561"/>
            <a:chOff x="2412274" y="2235966"/>
            <a:chExt cx="1122514" cy="2514561"/>
          </a:xfrm>
        </p:grpSpPr>
        <p:cxnSp>
          <p:nvCxnSpPr>
            <p:cNvPr id="22" name="Straight Arrow Connector 21"/>
            <p:cNvCxnSpPr/>
            <p:nvPr/>
          </p:nvCxnSpPr>
          <p:spPr>
            <a:xfrm flipH="1">
              <a:off x="2412274" y="2453268"/>
              <a:ext cx="576253" cy="2297259"/>
            </a:xfrm>
            <a:prstGeom prst="straightConnector1">
              <a:avLst/>
            </a:prstGeom>
            <a:ln w="254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2544068" y="2235966"/>
              <a:ext cx="99072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dirty="0" smtClean="0"/>
                <a:t>First bunch</a:t>
              </a:r>
              <a:endParaRPr lang="en-GB" sz="1400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7054055" y="6162171"/>
            <a:ext cx="16727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50000"/>
                  </a:schemeClr>
                </a:solidFill>
              </a:rPr>
              <a:t>Courtesy of F. </a:t>
            </a:r>
            <a:r>
              <a:rPr lang="en-US" sz="1200" dirty="0" err="1" smtClean="0">
                <a:solidFill>
                  <a:schemeClr val="tx1">
                    <a:lumMod val="50000"/>
                  </a:schemeClr>
                </a:solidFill>
              </a:rPr>
              <a:t>Burkart</a:t>
            </a:r>
            <a:endParaRPr lang="en-US" sz="12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5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Autofit/>
          </a:bodyPr>
          <a:lstStyle/>
          <a:p>
            <a:r>
              <a:rPr lang="en-GB" sz="3200" dirty="0"/>
              <a:t>Injection </a:t>
            </a:r>
            <a:r>
              <a:rPr lang="en-GB" sz="3200" dirty="0" smtClean="0"/>
              <a:t>IP8, 72 bunches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94883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24/09/15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9108"/>
            <a:ext cx="8285973" cy="4680000"/>
          </a:xfrm>
        </p:spPr>
      </p:pic>
      <p:pic>
        <p:nvPicPr>
          <p:cNvPr id="8" name="Content Placeholder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313"/>
            <a:ext cx="8229600" cy="4648160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>
            <a:off x="1910782" y="3126738"/>
            <a:ext cx="408609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204609" y="2292814"/>
            <a:ext cx="247244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Symbol" panose="05050102010706020507" pitchFamily="18" charset="2"/>
              </a:rPr>
              <a:t>D</a:t>
            </a:r>
            <a:r>
              <a:rPr lang="en-GB" sz="1400" dirty="0" smtClean="0">
                <a:latin typeface="+mj-lt"/>
              </a:rPr>
              <a:t>t = </a:t>
            </a:r>
            <a:r>
              <a:rPr lang="en-GB" sz="1400" dirty="0" smtClean="0"/>
              <a:t>5ns </a:t>
            </a:r>
          </a:p>
          <a:p>
            <a:r>
              <a:rPr lang="en-GB" sz="1400" dirty="0" smtClean="0"/>
              <a:t>Corresponds to 200 MHz RF SPS structure.</a:t>
            </a:r>
            <a:endParaRPr lang="en-GB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7054055" y="6162171"/>
            <a:ext cx="16727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50000"/>
                  </a:schemeClr>
                </a:solidFill>
              </a:rPr>
              <a:t>Courtesy of F. </a:t>
            </a:r>
            <a:r>
              <a:rPr lang="en-US" sz="1200" dirty="0" err="1" smtClean="0">
                <a:solidFill>
                  <a:schemeClr val="tx1">
                    <a:lumMod val="50000"/>
                  </a:schemeClr>
                </a:solidFill>
              </a:rPr>
              <a:t>Burkart</a:t>
            </a:r>
            <a:endParaRPr lang="en-US" sz="12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Injection </a:t>
            </a:r>
            <a:r>
              <a:rPr lang="en-GB" sz="3200" dirty="0" smtClean="0"/>
              <a:t>IP8, 72 bunches, zoom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272936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24/09/15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910782" y="3126738"/>
            <a:ext cx="408609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204609" y="2292814"/>
            <a:ext cx="247244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>
                <a:latin typeface="Symbol" panose="05050102010706020507" pitchFamily="18" charset="2"/>
              </a:rPr>
              <a:t>D</a:t>
            </a:r>
            <a:r>
              <a:rPr lang="en-GB" sz="1400" dirty="0" smtClean="0">
                <a:latin typeface="+mj-lt"/>
              </a:rPr>
              <a:t>t = </a:t>
            </a:r>
            <a:r>
              <a:rPr lang="en-GB" sz="1400" dirty="0" smtClean="0"/>
              <a:t>5ns </a:t>
            </a:r>
          </a:p>
          <a:p>
            <a:r>
              <a:rPr lang="en-GB" sz="1400" dirty="0" smtClean="0"/>
              <a:t>Corresponds to 200 MHz RF SPS structure.</a:t>
            </a:r>
            <a:endParaRPr lang="en-GB" sz="1400" dirty="0"/>
          </a:p>
        </p:txBody>
      </p:sp>
      <p:pic>
        <p:nvPicPr>
          <p:cNvPr id="11" name="Content Placeholder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10350"/>
            <a:ext cx="8229600" cy="4648160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H="1">
            <a:off x="1634247" y="2354204"/>
            <a:ext cx="1060315" cy="7782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2694562" y="2200315"/>
            <a:ext cx="9907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First bunch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6095880" y="3160111"/>
            <a:ext cx="10166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72th bunch</a:t>
            </a:r>
            <a:endParaRPr lang="en-GB" sz="1400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6626038" y="3467888"/>
            <a:ext cx="251417" cy="51083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054055" y="6162171"/>
            <a:ext cx="16727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50000"/>
                  </a:schemeClr>
                </a:solidFill>
              </a:rPr>
              <a:t>Courtesy of F. </a:t>
            </a:r>
            <a:r>
              <a:rPr lang="en-US" sz="1200" dirty="0" err="1" smtClean="0">
                <a:solidFill>
                  <a:schemeClr val="tx1">
                    <a:lumMod val="50000"/>
                  </a:schemeClr>
                </a:solidFill>
              </a:rPr>
              <a:t>Burkart</a:t>
            </a:r>
            <a:endParaRPr lang="en-US" sz="12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Autofit/>
          </a:bodyPr>
          <a:lstStyle/>
          <a:p>
            <a:r>
              <a:rPr lang="en-GB" sz="3200" dirty="0"/>
              <a:t>Injection </a:t>
            </a:r>
            <a:r>
              <a:rPr lang="en-GB" sz="3200" dirty="0" smtClean="0"/>
              <a:t>IP8, 72 bunches, zoom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6566733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24/09/15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6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313"/>
            <a:ext cx="8229600" cy="4648160"/>
          </a:xfrm>
        </p:spPr>
      </p:pic>
      <p:cxnSp>
        <p:nvCxnSpPr>
          <p:cNvPr id="17" name="Straight Arrow Connector 16"/>
          <p:cNvCxnSpPr/>
          <p:nvPr/>
        </p:nvCxnSpPr>
        <p:spPr>
          <a:xfrm>
            <a:off x="2676025" y="2260976"/>
            <a:ext cx="408609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594032" y="1953199"/>
            <a:ext cx="5725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25 ns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7054055" y="6162171"/>
            <a:ext cx="16727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50000"/>
                  </a:schemeClr>
                </a:solidFill>
              </a:rPr>
              <a:t>Courtesy of F. </a:t>
            </a:r>
            <a:r>
              <a:rPr lang="en-US" sz="1200" dirty="0" err="1" smtClean="0">
                <a:solidFill>
                  <a:schemeClr val="tx1">
                    <a:lumMod val="50000"/>
                  </a:schemeClr>
                </a:solidFill>
              </a:rPr>
              <a:t>Burkart</a:t>
            </a:r>
            <a:endParaRPr lang="en-US" sz="12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Autofit/>
          </a:bodyPr>
          <a:lstStyle/>
          <a:p>
            <a:r>
              <a:rPr lang="en-GB" sz="3200" dirty="0"/>
              <a:t>Injection </a:t>
            </a:r>
            <a:r>
              <a:rPr lang="en-GB" sz="3200" dirty="0" smtClean="0"/>
              <a:t>IP8, 72 bunches, zoom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858009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24/09/15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0" name="Content Placeholder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48846"/>
            <a:ext cx="9075906" cy="5315145"/>
          </a:xfrm>
        </p:spPr>
      </p:pic>
      <p:cxnSp>
        <p:nvCxnSpPr>
          <p:cNvPr id="11" name="Straight Arrow Connector 10"/>
          <p:cNvCxnSpPr/>
          <p:nvPr/>
        </p:nvCxnSpPr>
        <p:spPr>
          <a:xfrm flipV="1">
            <a:off x="3368247" y="4848634"/>
            <a:ext cx="746553" cy="1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3360906" y="4653630"/>
            <a:ext cx="1833664" cy="11967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3004697" y="3988590"/>
            <a:ext cx="408609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2081719" y="2316811"/>
            <a:ext cx="3328395" cy="1674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3715495" y="2009034"/>
            <a:ext cx="13655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MKE6 FT: </a:t>
            </a:r>
            <a:r>
              <a:rPr lang="en-GB" sz="1400" dirty="0"/>
              <a:t>8</a:t>
            </a:r>
            <a:r>
              <a:rPr lang="en-GB" sz="1400" dirty="0" smtClean="0"/>
              <a:t> </a:t>
            </a:r>
            <a:r>
              <a:rPr lang="en-GB" sz="1400" dirty="0" err="1" smtClean="0">
                <a:latin typeface="Symbol" panose="05050102010706020507" pitchFamily="18" charset="2"/>
              </a:rPr>
              <a:t>m</a:t>
            </a:r>
            <a:r>
              <a:rPr lang="en-GB" sz="1400" dirty="0" err="1" smtClean="0">
                <a:latin typeface="+mj-lt"/>
              </a:rPr>
              <a:t>s</a:t>
            </a:r>
            <a:r>
              <a:rPr lang="en-GB" sz="1400" dirty="0" smtClean="0"/>
              <a:t> </a:t>
            </a:r>
            <a:endParaRPr lang="en-GB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3516355" y="4345853"/>
            <a:ext cx="14280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MKI2 FT: 4.32 </a:t>
            </a:r>
            <a:r>
              <a:rPr lang="en-GB" sz="1400" dirty="0" err="1" smtClean="0">
                <a:latin typeface="Symbol" panose="05050102010706020507" pitchFamily="18" charset="2"/>
              </a:rPr>
              <a:t>m</a:t>
            </a:r>
            <a:r>
              <a:rPr lang="en-GB" sz="1400" dirty="0" err="1" smtClean="0">
                <a:latin typeface="+mj-lt"/>
              </a:rPr>
              <a:t>s</a:t>
            </a:r>
            <a:r>
              <a:rPr lang="en-GB" sz="1400" dirty="0" smtClean="0"/>
              <a:t> </a:t>
            </a:r>
            <a:endParaRPr lang="en-GB" sz="1400" dirty="0"/>
          </a:p>
        </p:txBody>
      </p:sp>
      <p:sp>
        <p:nvSpPr>
          <p:cNvPr id="20" name="TextBox 19"/>
          <p:cNvSpPr txBox="1"/>
          <p:nvPr/>
        </p:nvSpPr>
        <p:spPr>
          <a:xfrm>
            <a:off x="1653686" y="3787106"/>
            <a:ext cx="13510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MKI2 RT: 0.9 </a:t>
            </a:r>
            <a:r>
              <a:rPr lang="en-GB" sz="1400" dirty="0" err="1" smtClean="0">
                <a:latin typeface="Symbol" panose="05050102010706020507" pitchFamily="18" charset="2"/>
              </a:rPr>
              <a:t>m</a:t>
            </a:r>
            <a:r>
              <a:rPr lang="en-GB" sz="1400" dirty="0" err="1" smtClean="0">
                <a:latin typeface="+mj-lt"/>
              </a:rPr>
              <a:t>s</a:t>
            </a:r>
            <a:r>
              <a:rPr lang="en-GB" sz="1400" dirty="0" smtClean="0"/>
              <a:t> </a:t>
            </a:r>
            <a:endParaRPr lang="en-GB" sz="1400" dirty="0"/>
          </a:p>
        </p:txBody>
      </p:sp>
      <p:sp>
        <p:nvSpPr>
          <p:cNvPr id="21" name="TextBox 20"/>
          <p:cNvSpPr txBox="1"/>
          <p:nvPr/>
        </p:nvSpPr>
        <p:spPr>
          <a:xfrm>
            <a:off x="3196502" y="5261841"/>
            <a:ext cx="109004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dirty="0" smtClean="0"/>
              <a:t>72b injected</a:t>
            </a:r>
            <a:endParaRPr lang="en-GB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7054055" y="6144533"/>
            <a:ext cx="16727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50000"/>
                  </a:schemeClr>
                </a:solidFill>
              </a:rPr>
              <a:t>Courtesy of F. </a:t>
            </a:r>
            <a:r>
              <a:rPr lang="en-US" sz="1200" dirty="0" err="1" smtClean="0">
                <a:solidFill>
                  <a:schemeClr val="tx1">
                    <a:lumMod val="50000"/>
                  </a:schemeClr>
                </a:solidFill>
              </a:rPr>
              <a:t>Burkart</a:t>
            </a:r>
            <a:endParaRPr lang="en-US" sz="12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Autofit/>
          </a:bodyPr>
          <a:lstStyle/>
          <a:p>
            <a:r>
              <a:rPr lang="en-GB" sz="3200" dirty="0"/>
              <a:t>Injection </a:t>
            </a:r>
            <a:r>
              <a:rPr lang="en-GB" sz="3200" dirty="0" smtClean="0"/>
              <a:t>IP2, 72 bunches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4775220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24/09/15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6" name="Content Placeholder 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578" y="1593479"/>
            <a:ext cx="9163218" cy="4564169"/>
          </a:xfrm>
        </p:spPr>
      </p:pic>
      <p:cxnSp>
        <p:nvCxnSpPr>
          <p:cNvPr id="17" name="Straight Connector 16"/>
          <p:cNvCxnSpPr/>
          <p:nvPr/>
        </p:nvCxnSpPr>
        <p:spPr>
          <a:xfrm>
            <a:off x="2773357" y="1913073"/>
            <a:ext cx="11151" cy="376911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080304" y="1913073"/>
            <a:ext cx="11151" cy="376911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045235" y="6170990"/>
            <a:ext cx="16727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50000"/>
                  </a:schemeClr>
                </a:solidFill>
              </a:rPr>
              <a:t>Courtesy of F. </a:t>
            </a:r>
            <a:r>
              <a:rPr lang="en-US" sz="1200" dirty="0" err="1" smtClean="0">
                <a:solidFill>
                  <a:schemeClr val="tx1">
                    <a:lumMod val="50000"/>
                  </a:schemeClr>
                </a:solidFill>
              </a:rPr>
              <a:t>Burkart</a:t>
            </a:r>
            <a:endParaRPr lang="en-US" sz="12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Autofit/>
          </a:bodyPr>
          <a:lstStyle/>
          <a:p>
            <a:r>
              <a:rPr lang="en-GB" sz="3200" dirty="0" smtClean="0"/>
              <a:t>Comparison of the injection signals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581987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dBLMs@LHC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669" y="1325606"/>
            <a:ext cx="7645707" cy="466742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400" b="1" dirty="0" smtClean="0"/>
              <a:t>10 </a:t>
            </a:r>
            <a:r>
              <a:rPr lang="en-US" sz="2400" b="1" dirty="0" err="1" smtClean="0"/>
              <a:t>dBLMs</a:t>
            </a:r>
            <a:r>
              <a:rPr lang="en-US" sz="2400" b="1" dirty="0" smtClean="0"/>
              <a:t> successfully installed at the LHC.</a:t>
            </a:r>
            <a:r>
              <a:rPr lang="en-US" sz="2400" dirty="0" smtClean="0"/>
              <a:t> </a:t>
            </a:r>
          </a:p>
          <a:p>
            <a:r>
              <a:rPr lang="en-US" sz="2000" dirty="0" smtClean="0"/>
              <a:t>2 IP2/IP8 injection losses</a:t>
            </a:r>
          </a:p>
          <a:p>
            <a:r>
              <a:rPr lang="en-US" sz="2000" dirty="0" smtClean="0"/>
              <a:t>4 IP4 abort gap population measurements at the BGI</a:t>
            </a:r>
          </a:p>
          <a:p>
            <a:r>
              <a:rPr lang="en-US" sz="2000" dirty="0" smtClean="0"/>
              <a:t>2 IP6 loss signatures </a:t>
            </a:r>
            <a:br>
              <a:rPr lang="en-US" sz="2000" dirty="0" smtClean="0"/>
            </a:br>
            <a:r>
              <a:rPr lang="en-US" sz="2000" dirty="0" smtClean="0"/>
              <a:t>during beam dump</a:t>
            </a:r>
          </a:p>
          <a:p>
            <a:r>
              <a:rPr lang="en-US" sz="2000" dirty="0" smtClean="0"/>
              <a:t>2 IP7 global losses 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24/09/15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4074080" y="2541166"/>
            <a:ext cx="5081581" cy="3676946"/>
            <a:chOff x="5005570" y="837682"/>
            <a:chExt cx="4160237" cy="3010277"/>
          </a:xfrm>
        </p:grpSpPr>
        <p:grpSp>
          <p:nvGrpSpPr>
            <p:cNvPr id="8" name="Group 7"/>
            <p:cNvGrpSpPr/>
            <p:nvPr/>
          </p:nvGrpSpPr>
          <p:grpSpPr>
            <a:xfrm>
              <a:off x="5789696" y="1229040"/>
              <a:ext cx="2303406" cy="2303406"/>
              <a:chOff x="4882767" y="1557398"/>
              <a:chExt cx="3777070" cy="3777070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6771302" y="1557398"/>
                <a:ext cx="973" cy="377707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5" name="Group 14"/>
              <p:cNvGrpSpPr/>
              <p:nvPr/>
            </p:nvGrpSpPr>
            <p:grpSpPr>
              <a:xfrm>
                <a:off x="4882767" y="1852897"/>
                <a:ext cx="3777070" cy="3150290"/>
                <a:chOff x="4882767" y="1852897"/>
                <a:chExt cx="3777070" cy="3150290"/>
              </a:xfrm>
            </p:grpSpPr>
            <p:sp>
              <p:nvSpPr>
                <p:cNvPr id="16" name="Oval 15"/>
                <p:cNvSpPr/>
                <p:nvPr/>
              </p:nvSpPr>
              <p:spPr>
                <a:xfrm>
                  <a:off x="5198087" y="1854812"/>
                  <a:ext cx="3148375" cy="3148375"/>
                </a:xfrm>
                <a:prstGeom prst="ellipse">
                  <a:avLst/>
                </a:prstGeom>
                <a:noFill/>
                <a:ln w="60325">
                  <a:solidFill>
                    <a:schemeClr val="tx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7" name="Straight Connector 16"/>
                <p:cNvCxnSpPr/>
                <p:nvPr/>
              </p:nvCxnSpPr>
              <p:spPr>
                <a:xfrm>
                  <a:off x="5435906" y="2110537"/>
                  <a:ext cx="2670792" cy="267079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Straight Connector 17"/>
                <p:cNvCxnSpPr/>
                <p:nvPr/>
              </p:nvCxnSpPr>
              <p:spPr>
                <a:xfrm flipH="1">
                  <a:off x="5435906" y="2110537"/>
                  <a:ext cx="2670792" cy="2670792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4882767" y="3445933"/>
                  <a:ext cx="3777070" cy="0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0" name="Diamond 19"/>
                <p:cNvSpPr/>
                <p:nvPr/>
              </p:nvSpPr>
              <p:spPr>
                <a:xfrm>
                  <a:off x="5747721" y="2170301"/>
                  <a:ext cx="286169" cy="384639"/>
                </a:xfrm>
                <a:prstGeom prst="diamond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1" name="Diamond 20"/>
                <p:cNvSpPr/>
                <p:nvPr/>
              </p:nvSpPr>
              <p:spPr>
                <a:xfrm>
                  <a:off x="5974826" y="2053763"/>
                  <a:ext cx="286169" cy="384639"/>
                </a:xfrm>
                <a:prstGeom prst="diamond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" name="Diamond 21"/>
                <p:cNvSpPr/>
                <p:nvPr/>
              </p:nvSpPr>
              <p:spPr>
                <a:xfrm>
                  <a:off x="5215825" y="2206163"/>
                  <a:ext cx="286169" cy="384639"/>
                </a:xfrm>
                <a:prstGeom prst="diamond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3" name="Diamond 22"/>
                <p:cNvSpPr/>
                <p:nvPr/>
              </p:nvSpPr>
              <p:spPr>
                <a:xfrm>
                  <a:off x="5069405" y="2433268"/>
                  <a:ext cx="286169" cy="384639"/>
                </a:xfrm>
                <a:prstGeom prst="diamond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4" name="Diamond 23"/>
                <p:cNvSpPr/>
                <p:nvPr/>
              </p:nvSpPr>
              <p:spPr>
                <a:xfrm>
                  <a:off x="8358727" y="3476165"/>
                  <a:ext cx="286169" cy="384639"/>
                </a:xfrm>
                <a:prstGeom prst="diamond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5" name="Diamond 24"/>
                <p:cNvSpPr/>
                <p:nvPr/>
              </p:nvSpPr>
              <p:spPr>
                <a:xfrm>
                  <a:off x="8361717" y="3045866"/>
                  <a:ext cx="286169" cy="384639"/>
                </a:xfrm>
                <a:prstGeom prst="diamond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6" name="Diamond 25"/>
                <p:cNvSpPr/>
                <p:nvPr/>
              </p:nvSpPr>
              <p:spPr>
                <a:xfrm>
                  <a:off x="7820529" y="1852897"/>
                  <a:ext cx="286169" cy="384639"/>
                </a:xfrm>
                <a:prstGeom prst="diamond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Diamond 26"/>
                <p:cNvSpPr/>
                <p:nvPr/>
              </p:nvSpPr>
              <p:spPr>
                <a:xfrm>
                  <a:off x="7994482" y="2103067"/>
                  <a:ext cx="286169" cy="384639"/>
                </a:xfrm>
                <a:prstGeom prst="diamond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Diamond 27"/>
                <p:cNvSpPr/>
                <p:nvPr/>
              </p:nvSpPr>
              <p:spPr>
                <a:xfrm>
                  <a:off x="7966568" y="4364894"/>
                  <a:ext cx="286169" cy="384639"/>
                </a:xfrm>
                <a:prstGeom prst="diamond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Diamond 28"/>
                <p:cNvSpPr/>
                <p:nvPr/>
              </p:nvSpPr>
              <p:spPr>
                <a:xfrm>
                  <a:off x="5302135" y="4346312"/>
                  <a:ext cx="286169" cy="384639"/>
                </a:xfrm>
                <a:prstGeom prst="diamond">
                  <a:avLst/>
                </a:prstGeom>
                <a:solidFill>
                  <a:srgbClr val="FF66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9" name="TextBox 8"/>
            <p:cNvSpPr txBox="1"/>
            <p:nvPr/>
          </p:nvSpPr>
          <p:spPr>
            <a:xfrm>
              <a:off x="5005570" y="837682"/>
              <a:ext cx="162095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IP4 </a:t>
              </a:r>
            </a:p>
            <a:p>
              <a:r>
                <a:rPr lang="en-US" sz="1400" dirty="0" smtClean="0"/>
                <a:t>Abort gap monitor</a:t>
              </a:r>
              <a:endParaRPr lang="en-US" sz="14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7322248" y="871744"/>
              <a:ext cx="154170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IP6</a:t>
              </a:r>
            </a:p>
            <a:p>
              <a:r>
                <a:rPr lang="en-US" sz="1400" dirty="0" smtClean="0"/>
                <a:t>Extraction losses</a:t>
              </a:r>
              <a:endParaRPr lang="en-US" sz="1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8093102" y="2119133"/>
              <a:ext cx="1072705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IP7</a:t>
              </a:r>
            </a:p>
            <a:p>
              <a:r>
                <a:rPr lang="en-US" sz="1400" dirty="0" smtClean="0"/>
                <a:t>Collimation </a:t>
              </a:r>
              <a:br>
                <a:rPr lang="en-US" sz="1400" dirty="0" smtClean="0"/>
              </a:br>
              <a:r>
                <a:rPr lang="en-US" sz="1400" dirty="0" smtClean="0"/>
                <a:t>losses</a:t>
              </a:r>
              <a:endParaRPr lang="en-US" sz="1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613224" y="2926182"/>
              <a:ext cx="853369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IP2</a:t>
              </a:r>
            </a:p>
            <a:p>
              <a:r>
                <a:rPr lang="en-US" sz="1400" dirty="0" smtClean="0"/>
                <a:t>Injection </a:t>
              </a:r>
            </a:p>
            <a:p>
              <a:r>
                <a:rPr lang="en-US" sz="1400" dirty="0"/>
                <a:t>b</a:t>
              </a:r>
              <a:r>
                <a:rPr lang="en-US" sz="1400" dirty="0" smtClean="0"/>
                <a:t>eam 1</a:t>
              </a:r>
              <a:endParaRPr lang="en-US" sz="14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7771219" y="2936417"/>
              <a:ext cx="1053093" cy="9115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IP8</a:t>
              </a:r>
            </a:p>
            <a:p>
              <a:r>
                <a:rPr lang="en-US" sz="1400" dirty="0" smtClean="0"/>
                <a:t>Injection </a:t>
              </a:r>
            </a:p>
            <a:p>
              <a:r>
                <a:rPr lang="en-US" sz="1400" dirty="0"/>
                <a:t>b</a:t>
              </a:r>
              <a:r>
                <a:rPr lang="en-US" sz="1400" dirty="0" smtClean="0"/>
                <a:t>eam 2</a:t>
              </a:r>
              <a:endParaRPr lang="en-US" sz="1400" dirty="0"/>
            </a:p>
          </p:txBody>
        </p:sp>
      </p:grpSp>
      <p:pic>
        <p:nvPicPr>
          <p:cNvPr id="30" name="Picture 29" descr="IMG_2955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543" r="38241" b="23747"/>
          <a:stretch/>
        </p:blipFill>
        <p:spPr>
          <a:xfrm>
            <a:off x="119528" y="4138706"/>
            <a:ext cx="3162389" cy="1985866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173321" y="4202219"/>
            <a:ext cx="738093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/>
              <a:t>dBLM</a:t>
            </a:r>
            <a:endParaRPr lang="en-US" sz="1400" dirty="0"/>
          </a:p>
        </p:txBody>
      </p:sp>
      <p:sp>
        <p:nvSpPr>
          <p:cNvPr id="32" name="TextBox 31"/>
          <p:cNvSpPr txBox="1"/>
          <p:nvPr/>
        </p:nvSpPr>
        <p:spPr>
          <a:xfrm>
            <a:off x="310778" y="5769658"/>
            <a:ext cx="175110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/>
              <a:t>LHC beam pipes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820259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20150821182325_cfo-ua23-bhascp_C1_00133_data_241_-5000_to_15000_part b_plo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169" y="1762800"/>
            <a:ext cx="5856854" cy="4392641"/>
          </a:xfrm>
          <a:prstGeom prst="rect">
            <a:avLst/>
          </a:prstGeom>
        </p:spPr>
      </p:pic>
      <p:sp>
        <p:nvSpPr>
          <p:cNvPr id="20" name="Content Placeholder 10"/>
          <p:cNvSpPr>
            <a:spLocks noGrp="1"/>
          </p:cNvSpPr>
          <p:nvPr>
            <p:ph idx="1"/>
          </p:nvPr>
        </p:nvSpPr>
        <p:spPr>
          <a:xfrm>
            <a:off x="429590" y="1311800"/>
            <a:ext cx="8226854" cy="466742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000" dirty="0" err="1" smtClean="0"/>
              <a:t>Unbunched</a:t>
            </a:r>
            <a:r>
              <a:rPr lang="en-US" sz="2000" dirty="0" smtClean="0"/>
              <a:t> beam and  bunch train losses are clearly different.</a:t>
            </a:r>
          </a:p>
          <a:p>
            <a:r>
              <a:rPr lang="en-US" sz="2000" dirty="0"/>
              <a:t>R</a:t>
            </a:r>
            <a:r>
              <a:rPr lang="en-US" sz="2000" dirty="0" smtClean="0"/>
              <a:t>elatively rare</a:t>
            </a:r>
          </a:p>
          <a:p>
            <a:r>
              <a:rPr lang="en-US" sz="2000" dirty="0" smtClean="0"/>
              <a:t>Very high signal &gt; 10V</a:t>
            </a:r>
          </a:p>
          <a:p>
            <a:r>
              <a:rPr lang="en-US" sz="2000" dirty="0" smtClean="0"/>
              <a:t>More data needed</a:t>
            </a:r>
          </a:p>
          <a:p>
            <a:pPr marL="36576" indent="0">
              <a:buNone/>
            </a:pPr>
            <a:endParaRPr lang="en-US" sz="2000" dirty="0" smtClean="0"/>
          </a:p>
          <a:p>
            <a:pPr marL="36576" indent="0">
              <a:buNone/>
            </a:pPr>
            <a:endParaRPr lang="en-US" sz="2000" dirty="0" smtClean="0"/>
          </a:p>
          <a:p>
            <a:pPr marL="36576" indent="0">
              <a:buNone/>
            </a:pP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24/09/15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784243" y="5429427"/>
            <a:ext cx="16020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/>
              <a:t>Unbunched</a:t>
            </a:r>
            <a:r>
              <a:rPr lang="en-GB" sz="1400" dirty="0" smtClean="0"/>
              <a:t> beam</a:t>
            </a:r>
            <a:endParaRPr lang="en-GB" sz="1400" dirty="0"/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7299193" y="5016078"/>
            <a:ext cx="0" cy="475310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 flipV="1">
            <a:off x="5411509" y="5016078"/>
            <a:ext cx="372735" cy="471458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099091" y="2877993"/>
            <a:ext cx="21006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/>
              <a:t>Losses from </a:t>
            </a:r>
            <a:r>
              <a:rPr lang="en-GB" sz="1400" dirty="0" smtClean="0"/>
              <a:t>bunch train </a:t>
            </a:r>
            <a:endParaRPr lang="en-GB" sz="1400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5972555" y="3251236"/>
            <a:ext cx="703013" cy="409844"/>
          </a:xfrm>
          <a:prstGeom prst="straightConnector1">
            <a:avLst/>
          </a:prstGeom>
          <a:ln w="34925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Losses from bunch train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2958247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24/09/15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59122" y="1753330"/>
            <a:ext cx="5864821" cy="4414906"/>
          </a:xfrm>
          <a:prstGeom prst="rect">
            <a:avLst/>
          </a:prstGeom>
        </p:spPr>
      </p:pic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Autofit/>
          </a:bodyPr>
          <a:lstStyle/>
          <a:p>
            <a:r>
              <a:rPr lang="en-GB" sz="3200" dirty="0" smtClean="0"/>
              <a:t>Linearity between </a:t>
            </a:r>
            <a:r>
              <a:rPr lang="en-GB" sz="3200" dirty="0" err="1" smtClean="0"/>
              <a:t>dBLM</a:t>
            </a:r>
            <a:r>
              <a:rPr lang="en-GB" sz="3200" dirty="0" smtClean="0"/>
              <a:t> und </a:t>
            </a:r>
            <a:r>
              <a:rPr lang="en-GB" sz="3200" dirty="0" err="1" smtClean="0"/>
              <a:t>icBLM@TDI</a:t>
            </a:r>
            <a:endParaRPr lang="en-US" sz="3200" dirty="0"/>
          </a:p>
        </p:txBody>
      </p:sp>
      <p:sp>
        <p:nvSpPr>
          <p:cNvPr id="18" name="Content Placeholder 10"/>
          <p:cNvSpPr>
            <a:spLocks noGrp="1"/>
          </p:cNvSpPr>
          <p:nvPr>
            <p:ph idx="1"/>
          </p:nvPr>
        </p:nvSpPr>
        <p:spPr>
          <a:xfrm>
            <a:off x="429590" y="1311800"/>
            <a:ext cx="8226854" cy="466742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000" dirty="0" smtClean="0"/>
              <a:t>Data from ~50 injections compared with IQC data for Beam 1</a:t>
            </a:r>
          </a:p>
          <a:p>
            <a:pPr marL="36576" indent="0">
              <a:buNone/>
            </a:pPr>
            <a:endParaRPr lang="en-US" sz="2000" dirty="0" smtClean="0"/>
          </a:p>
          <a:p>
            <a:pPr marL="36576" indent="0">
              <a:buNone/>
            </a:pPr>
            <a:endParaRPr lang="en-US" sz="2000" dirty="0" smtClean="0"/>
          </a:p>
          <a:p>
            <a:pPr marL="36576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805403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24/09/15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7" name="Picture 6" descr="test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0622" y="1824476"/>
            <a:ext cx="6123378" cy="433315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/>
              <a:t>Injection signatures of 72 and 144 bunches</a:t>
            </a:r>
            <a:endParaRPr lang="en-US" sz="3200" dirty="0"/>
          </a:p>
        </p:txBody>
      </p:sp>
      <p:sp>
        <p:nvSpPr>
          <p:cNvPr id="9" name="Content Placeholder 10"/>
          <p:cNvSpPr>
            <a:spLocks noGrp="1"/>
          </p:cNvSpPr>
          <p:nvPr>
            <p:ph idx="1"/>
          </p:nvPr>
        </p:nvSpPr>
        <p:spPr>
          <a:xfrm>
            <a:off x="429590" y="1311800"/>
            <a:ext cx="8226854" cy="466742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000" dirty="0" smtClean="0"/>
              <a:t>144b injection ~ 75% of dump threshold.</a:t>
            </a:r>
          </a:p>
          <a:p>
            <a:pPr marL="36576" indent="0">
              <a:buNone/>
            </a:pPr>
            <a:r>
              <a:rPr lang="en-US" sz="2000" dirty="0" smtClean="0"/>
              <a:t>No bunch train signal.</a:t>
            </a:r>
          </a:p>
          <a:p>
            <a:pPr marL="36576" indent="0">
              <a:buNone/>
            </a:pPr>
            <a:r>
              <a:rPr lang="en-US" sz="2000" dirty="0" smtClean="0"/>
              <a:t>First loss signature</a:t>
            </a:r>
            <a:br>
              <a:rPr lang="en-US" sz="2000" dirty="0" smtClean="0"/>
            </a:br>
            <a:r>
              <a:rPr lang="en-US" sz="2000" dirty="0" smtClean="0"/>
              <a:t>comparable.</a:t>
            </a:r>
          </a:p>
          <a:p>
            <a:pPr marL="36576" indent="0">
              <a:buNone/>
            </a:pPr>
            <a:r>
              <a:rPr lang="en-US" sz="2000" dirty="0" smtClean="0"/>
              <a:t>Second loss signal </a:t>
            </a:r>
            <a:br>
              <a:rPr lang="en-US" sz="2000" dirty="0" smtClean="0"/>
            </a:br>
            <a:r>
              <a:rPr lang="en-US" sz="2000" dirty="0" smtClean="0"/>
              <a:t>only for 144b. </a:t>
            </a:r>
          </a:p>
          <a:p>
            <a:pPr marL="36576" indent="0">
              <a:buNone/>
            </a:pPr>
            <a:endParaRPr lang="en-US" sz="2000" dirty="0" smtClean="0"/>
          </a:p>
          <a:p>
            <a:pPr marL="36576" indent="0">
              <a:buNone/>
            </a:pPr>
            <a:endParaRPr lang="en-US" sz="2000" dirty="0" smtClean="0"/>
          </a:p>
          <a:p>
            <a:pPr marL="36576" indent="0">
              <a:buNone/>
            </a:pPr>
            <a:endParaRPr lang="en-US" sz="1800" dirty="0"/>
          </a:p>
        </p:txBody>
      </p:sp>
      <p:sp>
        <p:nvSpPr>
          <p:cNvPr id="2" name="TextBox 1"/>
          <p:cNvSpPr txBox="1"/>
          <p:nvPr/>
        </p:nvSpPr>
        <p:spPr>
          <a:xfrm>
            <a:off x="4770399" y="4767197"/>
            <a:ext cx="475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st.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852627" y="4767197"/>
            <a:ext cx="526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r>
              <a:rPr lang="en-US" baseline="30000" dirty="0" smtClean="0"/>
              <a:t>nd.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6216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Straight Connector 39"/>
          <p:cNvCxnSpPr/>
          <p:nvPr/>
        </p:nvCxnSpPr>
        <p:spPr>
          <a:xfrm flipV="1">
            <a:off x="1984863" y="1767147"/>
            <a:ext cx="2474110" cy="1"/>
          </a:xfrm>
          <a:prstGeom prst="line">
            <a:avLst/>
          </a:prstGeom>
          <a:ln w="31750" cap="rnd">
            <a:solidFill>
              <a:srgbClr val="FF0000"/>
            </a:solidFill>
            <a:prstDash val="solid"/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24/09/15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 smtClean="0"/>
              <a:t>Injection signatures of 72 and 144 bunches</a:t>
            </a:r>
            <a:endParaRPr lang="en-US" sz="3200" dirty="0"/>
          </a:p>
        </p:txBody>
      </p:sp>
      <p:sp>
        <p:nvSpPr>
          <p:cNvPr id="9" name="Content Placeholder 10"/>
          <p:cNvSpPr>
            <a:spLocks noGrp="1"/>
          </p:cNvSpPr>
          <p:nvPr>
            <p:ph idx="1"/>
          </p:nvPr>
        </p:nvSpPr>
        <p:spPr>
          <a:xfrm>
            <a:off x="429590" y="1311800"/>
            <a:ext cx="8226854" cy="466742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endParaRPr lang="en-US" sz="2000" dirty="0" smtClean="0"/>
          </a:p>
          <a:p>
            <a:pPr marL="36576" indent="0">
              <a:buNone/>
            </a:pPr>
            <a:endParaRPr lang="en-US" sz="2000" dirty="0" smtClean="0"/>
          </a:p>
          <a:p>
            <a:pPr marL="36576" indent="0">
              <a:buNone/>
            </a:pPr>
            <a:endParaRPr lang="en-US" sz="1800" dirty="0" smtClean="0"/>
          </a:p>
          <a:p>
            <a:pPr marL="36576" indent="0">
              <a:buNone/>
            </a:pPr>
            <a:endParaRPr lang="en-US" sz="1800" dirty="0" smtClean="0"/>
          </a:p>
          <a:p>
            <a:pPr marL="36576" indent="0">
              <a:buNone/>
            </a:pPr>
            <a:endParaRPr lang="en-US" sz="1800" dirty="0"/>
          </a:p>
          <a:p>
            <a:pPr marL="36576" indent="0">
              <a:buNone/>
            </a:pPr>
            <a:endParaRPr lang="en-US" sz="1800" dirty="0" smtClean="0"/>
          </a:p>
          <a:p>
            <a:pPr marL="36576" indent="0">
              <a:buNone/>
            </a:pPr>
            <a:endParaRPr lang="en-US" sz="1800" dirty="0"/>
          </a:p>
        </p:txBody>
      </p:sp>
      <p:cxnSp>
        <p:nvCxnSpPr>
          <p:cNvPr id="11" name="Straight Arrow Connector 10"/>
          <p:cNvCxnSpPr/>
          <p:nvPr/>
        </p:nvCxnSpPr>
        <p:spPr>
          <a:xfrm flipV="1">
            <a:off x="716631" y="1541563"/>
            <a:ext cx="0" cy="1581120"/>
          </a:xfrm>
          <a:prstGeom prst="straightConnector1">
            <a:avLst/>
          </a:prstGeom>
          <a:ln w="38100" cap="rnd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716631" y="3122683"/>
            <a:ext cx="5813072" cy="0"/>
          </a:xfrm>
          <a:prstGeom prst="straightConnector1">
            <a:avLst/>
          </a:prstGeom>
          <a:ln w="38100" cap="rnd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1467622" y="2198203"/>
            <a:ext cx="489631" cy="838080"/>
          </a:xfrm>
          <a:prstGeom prst="line">
            <a:avLst/>
          </a:prstGeom>
          <a:ln w="31750" cap="rnd">
            <a:solidFill>
              <a:schemeClr val="tx1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1957253" y="2198203"/>
            <a:ext cx="2610535" cy="0"/>
          </a:xfrm>
          <a:prstGeom prst="line">
            <a:avLst/>
          </a:prstGeom>
          <a:ln w="31750" cap="rnd">
            <a:solidFill>
              <a:schemeClr val="tx1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567788" y="2198203"/>
            <a:ext cx="1229936" cy="838080"/>
          </a:xfrm>
          <a:prstGeom prst="line">
            <a:avLst/>
          </a:prstGeom>
          <a:ln w="31750" cap="rnd">
            <a:solidFill>
              <a:schemeClr val="tx1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4327912" y="3222711"/>
            <a:ext cx="5209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 rot="16200000">
            <a:off x="-80285" y="2249409"/>
            <a:ext cx="12967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Magnet strength</a:t>
            </a:r>
            <a:endParaRPr lang="en-US" sz="1200" dirty="0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1043977" y="2830176"/>
            <a:ext cx="913276" cy="206107"/>
          </a:xfrm>
          <a:prstGeom prst="line">
            <a:avLst/>
          </a:prstGeom>
          <a:ln w="31750" cap="rnd">
            <a:solidFill>
              <a:srgbClr val="FF0000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V="1">
            <a:off x="1010984" y="2803547"/>
            <a:ext cx="913276" cy="206107"/>
          </a:xfrm>
          <a:prstGeom prst="line">
            <a:avLst/>
          </a:prstGeom>
          <a:ln w="31750" cap="rnd">
            <a:solidFill>
              <a:srgbClr val="008000"/>
            </a:solidFill>
            <a:prstDash val="dash"/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 flipV="1">
            <a:off x="1957253" y="1739534"/>
            <a:ext cx="0" cy="1064013"/>
          </a:xfrm>
          <a:prstGeom prst="line">
            <a:avLst/>
          </a:prstGeom>
          <a:ln w="31750" cap="rnd">
            <a:solidFill>
              <a:srgbClr val="008000"/>
            </a:solidFill>
            <a:prstDash val="dash"/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1957253" y="1739534"/>
            <a:ext cx="1247910" cy="0"/>
          </a:xfrm>
          <a:prstGeom prst="line">
            <a:avLst/>
          </a:prstGeom>
          <a:ln w="31750" cap="rnd">
            <a:solidFill>
              <a:srgbClr val="008000"/>
            </a:solidFill>
            <a:prstDash val="dash"/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V="1">
            <a:off x="3188866" y="1739534"/>
            <a:ext cx="0" cy="1064013"/>
          </a:xfrm>
          <a:prstGeom prst="line">
            <a:avLst/>
          </a:prstGeom>
          <a:ln w="31750" cap="rnd">
            <a:solidFill>
              <a:srgbClr val="008000"/>
            </a:solidFill>
            <a:prstDash val="dash"/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3205163" y="2830177"/>
            <a:ext cx="991517" cy="206106"/>
          </a:xfrm>
          <a:prstGeom prst="line">
            <a:avLst/>
          </a:prstGeom>
          <a:ln w="31750" cap="rnd">
            <a:solidFill>
              <a:srgbClr val="008000"/>
            </a:solidFill>
            <a:prstDash val="dash"/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 flipV="1">
            <a:off x="1984863" y="1739534"/>
            <a:ext cx="0" cy="1075859"/>
          </a:xfrm>
          <a:prstGeom prst="line">
            <a:avLst/>
          </a:prstGeom>
          <a:ln w="31750" cap="rnd">
            <a:solidFill>
              <a:srgbClr val="FF0000"/>
            </a:solidFill>
            <a:prstDash val="solid"/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4458973" y="1767147"/>
            <a:ext cx="0" cy="1064012"/>
          </a:xfrm>
          <a:prstGeom prst="line">
            <a:avLst/>
          </a:prstGeom>
          <a:ln w="31750" cap="rnd">
            <a:solidFill>
              <a:srgbClr val="FF0000"/>
            </a:solidFill>
            <a:prstDash val="solid"/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>
            <a:off x="4458973" y="2817353"/>
            <a:ext cx="1145804" cy="232736"/>
          </a:xfrm>
          <a:prstGeom prst="line">
            <a:avLst/>
          </a:prstGeom>
          <a:ln w="31750" cap="rnd">
            <a:solidFill>
              <a:srgbClr val="FF0000"/>
            </a:solidFill>
            <a:prstDash val="solid"/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574584" y="1325606"/>
            <a:ext cx="1506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144 bunches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071253" y="2209378"/>
            <a:ext cx="13782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72 bunches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52" name="Content Placeholder 10"/>
          <p:cNvSpPr txBox="1">
            <a:spLocks/>
          </p:cNvSpPr>
          <p:nvPr/>
        </p:nvSpPr>
        <p:spPr>
          <a:xfrm>
            <a:off x="581990" y="1464200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endParaRPr lang="en-US" sz="2000" dirty="0" smtClean="0"/>
          </a:p>
          <a:p>
            <a:pPr marL="36576" indent="0">
              <a:buFont typeface="Arial"/>
              <a:buNone/>
            </a:pPr>
            <a:endParaRPr lang="en-US" sz="2000" dirty="0"/>
          </a:p>
          <a:p>
            <a:pPr marL="36576" indent="0">
              <a:buFont typeface="Arial"/>
              <a:buNone/>
            </a:pPr>
            <a:endParaRPr lang="en-US" sz="2000" dirty="0" smtClean="0"/>
          </a:p>
          <a:p>
            <a:pPr marL="36576" indent="0">
              <a:buFont typeface="Arial"/>
              <a:buNone/>
            </a:pPr>
            <a:endParaRPr lang="en-US" sz="2000" dirty="0"/>
          </a:p>
          <a:p>
            <a:pPr marL="36576" indent="0">
              <a:buFont typeface="Arial"/>
              <a:buNone/>
            </a:pPr>
            <a:endParaRPr lang="en-US" sz="2000" dirty="0" smtClean="0"/>
          </a:p>
          <a:p>
            <a:pPr marL="36576" indent="0">
              <a:buFont typeface="Arial"/>
              <a:buNone/>
            </a:pPr>
            <a:endParaRPr lang="en-US" sz="2000" dirty="0" smtClean="0"/>
          </a:p>
          <a:p>
            <a:pPr marL="36576" indent="0">
              <a:buFont typeface="Arial"/>
              <a:buNone/>
            </a:pPr>
            <a:r>
              <a:rPr lang="en-US" sz="2000" dirty="0" smtClean="0"/>
              <a:t>Kicker flat top constant.</a:t>
            </a:r>
          </a:p>
          <a:p>
            <a:pPr marL="36576" indent="0">
              <a:buFont typeface="Arial"/>
              <a:buNone/>
            </a:pPr>
            <a:r>
              <a:rPr lang="en-US" sz="2000" dirty="0" smtClean="0"/>
              <a:t>Re</a:t>
            </a:r>
            <a:r>
              <a:rPr lang="en-US" sz="2000" i="1" dirty="0" smtClean="0"/>
              <a:t>captured beam before and after </a:t>
            </a:r>
            <a:br>
              <a:rPr lang="en-US" sz="2000" i="1" dirty="0" smtClean="0"/>
            </a:br>
            <a:r>
              <a:rPr lang="en-US" sz="2000" i="1" dirty="0" smtClean="0"/>
              <a:t>the bunch train (scree)? </a:t>
            </a:r>
          </a:p>
          <a:p>
            <a:pPr marL="36576" indent="0">
              <a:buFont typeface="Arial"/>
              <a:buNone/>
            </a:pPr>
            <a:endParaRPr lang="en-US" sz="2000" dirty="0" smtClean="0"/>
          </a:p>
          <a:p>
            <a:pPr marL="36576" indent="0">
              <a:buFont typeface="Arial"/>
              <a:buNone/>
            </a:pPr>
            <a:endParaRPr lang="en-US" sz="2000" dirty="0" smtClean="0"/>
          </a:p>
          <a:p>
            <a:pPr marL="36576" indent="0">
              <a:buFont typeface="Arial"/>
              <a:buNone/>
            </a:pPr>
            <a:endParaRPr lang="en-US" sz="1800" dirty="0"/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2"/>
          <a:srcRect t="18050"/>
          <a:stretch/>
        </p:blipFill>
        <p:spPr>
          <a:xfrm>
            <a:off x="4700630" y="3851801"/>
            <a:ext cx="4443369" cy="2288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7316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24/09/15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1484313"/>
            <a:ext cx="8139733" cy="468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045235" y="6153352"/>
            <a:ext cx="1621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50000"/>
                  </a:schemeClr>
                </a:solidFill>
              </a:rPr>
              <a:t>Courtesy of M. </a:t>
            </a:r>
            <a:r>
              <a:rPr lang="en-US" sz="1200" dirty="0" err="1" smtClean="0">
                <a:solidFill>
                  <a:schemeClr val="tx1">
                    <a:lumMod val="50000"/>
                  </a:schemeClr>
                </a:solidFill>
              </a:rPr>
              <a:t>Bursy</a:t>
            </a:r>
            <a:endParaRPr lang="en-US" sz="12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Injection oscillations in IP7, B2</a:t>
            </a:r>
            <a:endParaRPr lang="en-US" sz="3200" dirty="0"/>
          </a:p>
        </p:txBody>
      </p:sp>
      <p:sp>
        <p:nvSpPr>
          <p:cNvPr id="10" name="Content Placeholder 10"/>
          <p:cNvSpPr>
            <a:spLocks noGrp="1"/>
          </p:cNvSpPr>
          <p:nvPr>
            <p:ph idx="1"/>
          </p:nvPr>
        </p:nvSpPr>
        <p:spPr>
          <a:xfrm>
            <a:off x="429590" y="1311800"/>
            <a:ext cx="8226854" cy="466742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endParaRPr lang="en-US" sz="2000" dirty="0" smtClean="0"/>
          </a:p>
          <a:p>
            <a:pPr marL="36576" indent="0">
              <a:buNone/>
            </a:pPr>
            <a:endParaRPr lang="en-US" sz="2000" dirty="0" smtClean="0"/>
          </a:p>
          <a:p>
            <a:pPr marL="36576" indent="0">
              <a:buNone/>
            </a:pPr>
            <a:endParaRPr lang="en-US" sz="2000" dirty="0" smtClean="0"/>
          </a:p>
          <a:p>
            <a:pPr marL="36576" indent="0">
              <a:buNone/>
            </a:pPr>
            <a:endParaRPr lang="en-US" sz="1800" dirty="0"/>
          </a:p>
        </p:txBody>
      </p:sp>
      <p:sp>
        <p:nvSpPr>
          <p:cNvPr id="11" name="Content Placeholder 10"/>
          <p:cNvSpPr txBox="1">
            <a:spLocks/>
          </p:cNvSpPr>
          <p:nvPr/>
        </p:nvSpPr>
        <p:spPr>
          <a:xfrm>
            <a:off x="581990" y="1174274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US" sz="2000" dirty="0" smtClean="0"/>
              <a:t>First measurements in IP7, global aperture bottle neck</a:t>
            </a:r>
          </a:p>
          <a:p>
            <a:pPr marL="36576" indent="0">
              <a:buFont typeface="Arial"/>
              <a:buNone/>
            </a:pPr>
            <a:endParaRPr lang="en-US" sz="2000" dirty="0" smtClean="0"/>
          </a:p>
          <a:p>
            <a:pPr marL="36576" indent="0">
              <a:buFont typeface="Arial"/>
              <a:buNone/>
            </a:pPr>
            <a:endParaRPr lang="en-US" sz="2000" dirty="0" smtClean="0"/>
          </a:p>
          <a:p>
            <a:pPr marL="36576" indent="0">
              <a:buFont typeface="Arial"/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593896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24/09/15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4313"/>
            <a:ext cx="8139733" cy="468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045235" y="6153352"/>
            <a:ext cx="1621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50000"/>
                  </a:schemeClr>
                </a:solidFill>
              </a:rPr>
              <a:t>Courtesy of M. </a:t>
            </a:r>
            <a:r>
              <a:rPr lang="en-US" sz="1200" dirty="0" err="1" smtClean="0">
                <a:solidFill>
                  <a:schemeClr val="tx1">
                    <a:lumMod val="50000"/>
                  </a:schemeClr>
                </a:solidFill>
              </a:rPr>
              <a:t>Bursy</a:t>
            </a:r>
            <a:endParaRPr lang="en-US" sz="12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Injection oscillations in IP7, B2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54326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24/09/15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LHC </a:t>
            </a:r>
            <a:r>
              <a:rPr lang="en-US" sz="3600" dirty="0" smtClean="0"/>
              <a:t>injection, additional </a:t>
            </a:r>
            <a:r>
              <a:rPr lang="en-US" sz="3600" dirty="0" err="1" smtClean="0"/>
              <a:t>dBLM</a:t>
            </a:r>
            <a:r>
              <a:rPr lang="en-US" sz="3600" dirty="0" smtClean="0"/>
              <a:t> in SPS</a:t>
            </a:r>
            <a:endParaRPr lang="en-US" sz="3600" dirty="0"/>
          </a:p>
        </p:txBody>
      </p:sp>
      <p:cxnSp>
        <p:nvCxnSpPr>
          <p:cNvPr id="8" name="Straight Connector 7"/>
          <p:cNvCxnSpPr>
            <a:endCxn id="33" idx="0"/>
          </p:cNvCxnSpPr>
          <p:nvPr/>
        </p:nvCxnSpPr>
        <p:spPr>
          <a:xfrm flipV="1">
            <a:off x="1039138" y="2610185"/>
            <a:ext cx="735702" cy="4743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267239" y="4688659"/>
            <a:ext cx="1840377" cy="0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 rot="1657920">
            <a:off x="3302799" y="3085523"/>
            <a:ext cx="754788" cy="247432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 rot="1657920">
            <a:off x="3132590" y="3427521"/>
            <a:ext cx="754788" cy="247432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6497900" y="4359133"/>
            <a:ext cx="754788" cy="247432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6491851" y="4778891"/>
            <a:ext cx="754788" cy="247432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596260" y="4091293"/>
            <a:ext cx="754788" cy="247432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5590211" y="4917131"/>
            <a:ext cx="754788" cy="247432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Arc 32"/>
          <p:cNvSpPr/>
          <p:nvPr/>
        </p:nvSpPr>
        <p:spPr>
          <a:xfrm>
            <a:off x="743011" y="2606287"/>
            <a:ext cx="2243604" cy="2420036"/>
          </a:xfrm>
          <a:prstGeom prst="arc">
            <a:avLst>
              <a:gd name="adj1" fmla="val 15944027"/>
              <a:gd name="adj2" fmla="val 17857344"/>
            </a:avLst>
          </a:prstGeom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2156920" y="2578961"/>
            <a:ext cx="4803654" cy="32992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Arc 36"/>
          <p:cNvSpPr/>
          <p:nvPr/>
        </p:nvSpPr>
        <p:spPr>
          <a:xfrm rot="10472624">
            <a:off x="5706375" y="3880572"/>
            <a:ext cx="1272064" cy="803520"/>
          </a:xfrm>
          <a:prstGeom prst="arc">
            <a:avLst>
              <a:gd name="adj1" fmla="val 17012653"/>
              <a:gd name="adj2" fmla="val 20265070"/>
            </a:avLst>
          </a:prstGeom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1695364" y="2075053"/>
            <a:ext cx="754788" cy="247432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1689315" y="2900891"/>
            <a:ext cx="754788" cy="247432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Connector 43"/>
          <p:cNvCxnSpPr/>
          <p:nvPr/>
        </p:nvCxnSpPr>
        <p:spPr>
          <a:xfrm>
            <a:off x="1183633" y="4685539"/>
            <a:ext cx="5161366" cy="0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759225" y="1676160"/>
            <a:ext cx="68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MKE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841194" y="1301520"/>
            <a:ext cx="646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SPS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993594" y="4007293"/>
            <a:ext cx="646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727230" y="3168935"/>
            <a:ext cx="646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OFF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660121" y="3637248"/>
            <a:ext cx="595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MKI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5698781" y="5178935"/>
            <a:ext cx="646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OFF</a:t>
            </a:r>
            <a:endParaRPr lang="en-US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2412108" y="2758688"/>
            <a:ext cx="3443350" cy="1810563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651592" y="3835875"/>
            <a:ext cx="556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TDI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3823462" y="2716225"/>
            <a:ext cx="813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TPSG</a:t>
            </a:r>
            <a:endParaRPr lang="en-US" dirty="0"/>
          </a:p>
        </p:txBody>
      </p:sp>
      <p:sp>
        <p:nvSpPr>
          <p:cNvPr id="38" name="Diamond 37"/>
          <p:cNvSpPr/>
          <p:nvPr/>
        </p:nvSpPr>
        <p:spPr>
          <a:xfrm>
            <a:off x="7439050" y="4032746"/>
            <a:ext cx="395861" cy="611957"/>
          </a:xfrm>
          <a:prstGeom prst="diamond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7245738" y="3626109"/>
            <a:ext cx="78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dBLM</a:t>
            </a:r>
            <a:endParaRPr lang="en-US" dirty="0"/>
          </a:p>
        </p:txBody>
      </p:sp>
      <p:sp>
        <p:nvSpPr>
          <p:cNvPr id="40" name="Diamond 39"/>
          <p:cNvSpPr/>
          <p:nvPr/>
        </p:nvSpPr>
        <p:spPr>
          <a:xfrm>
            <a:off x="3427601" y="2410246"/>
            <a:ext cx="395861" cy="611957"/>
          </a:xfrm>
          <a:prstGeom prst="diamond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3234289" y="2003609"/>
            <a:ext cx="78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dBLM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6374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24/09/15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3858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 smtClean="0"/>
              <a:t>LHC timing information and triggering </a:t>
            </a:r>
            <a:endParaRPr lang="en-US" sz="3200" dirty="0"/>
          </a:p>
        </p:txBody>
      </p:sp>
      <p:sp>
        <p:nvSpPr>
          <p:cNvPr id="9" name="Content Placeholder 10"/>
          <p:cNvSpPr>
            <a:spLocks noGrp="1"/>
          </p:cNvSpPr>
          <p:nvPr>
            <p:ph idx="1"/>
          </p:nvPr>
        </p:nvSpPr>
        <p:spPr>
          <a:xfrm>
            <a:off x="429590" y="1311800"/>
            <a:ext cx="8226854" cy="466742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000" dirty="0" smtClean="0"/>
              <a:t>Current measurement setup:</a:t>
            </a:r>
          </a:p>
          <a:p>
            <a:r>
              <a:rPr lang="en-US" sz="2000" dirty="0" smtClean="0"/>
              <a:t>Trigger on signal</a:t>
            </a:r>
          </a:p>
          <a:p>
            <a:pPr marL="36576" indent="0">
              <a:buNone/>
            </a:pPr>
            <a:r>
              <a:rPr lang="en-US" sz="2000" dirty="0" smtClean="0"/>
              <a:t>Better:</a:t>
            </a:r>
          </a:p>
          <a:p>
            <a:r>
              <a:rPr lang="en-US" sz="2000" dirty="0" smtClean="0"/>
              <a:t>Trigger on LHC injection pre-pulse.</a:t>
            </a:r>
            <a:br>
              <a:rPr lang="en-US" sz="2000" dirty="0" smtClean="0"/>
            </a:br>
            <a:r>
              <a:rPr lang="en-US" sz="2000" dirty="0" smtClean="0"/>
              <a:t>Needed Hardware:</a:t>
            </a:r>
          </a:p>
          <a:p>
            <a:pPr lvl="1"/>
            <a:r>
              <a:rPr lang="en-US" sz="1800" dirty="0" smtClean="0"/>
              <a:t>BST </a:t>
            </a:r>
            <a:r>
              <a:rPr lang="en-US" sz="1800" dirty="0" err="1" smtClean="0"/>
              <a:t>fibre</a:t>
            </a:r>
            <a:r>
              <a:rPr lang="en-US" sz="1800" dirty="0" smtClean="0"/>
              <a:t> needed, Eva </a:t>
            </a:r>
            <a:r>
              <a:rPr lang="en-US" sz="1800" dirty="0" err="1" smtClean="0"/>
              <a:t>Cavalo</a:t>
            </a:r>
            <a:r>
              <a:rPr lang="en-US" sz="1800" dirty="0" smtClean="0"/>
              <a:t> contacted. </a:t>
            </a:r>
          </a:p>
          <a:p>
            <a:pPr lvl="1"/>
            <a:r>
              <a:rPr lang="en-US" sz="1800" dirty="0" smtClean="0"/>
              <a:t>P0 decoder card,</a:t>
            </a:r>
            <a:r>
              <a:rPr lang="en-US" sz="1800" dirty="0"/>
              <a:t> production </a:t>
            </a:r>
            <a:r>
              <a:rPr lang="en-US" sz="1800" dirty="0" smtClean="0"/>
              <a:t>needed </a:t>
            </a:r>
            <a:br>
              <a:rPr lang="en-US" sz="1800" dirty="0" smtClean="0"/>
            </a:br>
            <a:r>
              <a:rPr lang="en-US" sz="1800" dirty="0" smtClean="0"/>
              <a:t>Lars Jensen, </a:t>
            </a:r>
            <a:r>
              <a:rPr lang="en-US" sz="1800" dirty="0" err="1" smtClean="0"/>
              <a:t>Marek</a:t>
            </a:r>
            <a:r>
              <a:rPr lang="en-US" sz="1800" dirty="0" smtClean="0"/>
              <a:t> </a:t>
            </a:r>
            <a:r>
              <a:rPr lang="en-US" sz="1800" dirty="0" err="1" smtClean="0"/>
              <a:t>Gasior</a:t>
            </a:r>
            <a:r>
              <a:rPr lang="en-US" sz="1800" dirty="0" smtClean="0"/>
              <a:t> contacted</a:t>
            </a:r>
          </a:p>
          <a:p>
            <a:r>
              <a:rPr lang="en-US" sz="2200" dirty="0" smtClean="0"/>
              <a:t>Simultaneous measurements in SPS extraction, </a:t>
            </a:r>
            <a:br>
              <a:rPr lang="en-US" sz="2200" dirty="0" smtClean="0"/>
            </a:br>
            <a:r>
              <a:rPr lang="en-US" sz="2200" dirty="0" smtClean="0"/>
              <a:t>LHC injection, </a:t>
            </a:r>
            <a:r>
              <a:rPr lang="en-US" sz="2200" smtClean="0"/>
              <a:t>IP7 collimation  </a:t>
            </a:r>
            <a:r>
              <a:rPr lang="en-US" sz="2200" dirty="0" smtClean="0"/>
              <a:t/>
            </a:r>
            <a:br>
              <a:rPr lang="en-US" sz="2200" dirty="0" smtClean="0"/>
            </a:br>
            <a:endParaRPr lang="en-US" sz="2400" dirty="0" smtClean="0"/>
          </a:p>
          <a:p>
            <a:pPr marL="36576" indent="0">
              <a:buNone/>
            </a:pPr>
            <a:endParaRPr lang="en-US" sz="2000" dirty="0" smtClean="0"/>
          </a:p>
          <a:p>
            <a:pPr marL="36576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056012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What else? UFO detection in IP7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24/09/15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6197" y="1484313"/>
            <a:ext cx="8139733" cy="468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045235" y="6153352"/>
            <a:ext cx="1621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50000"/>
                  </a:schemeClr>
                </a:solidFill>
              </a:rPr>
              <a:t>Courtesy of M. </a:t>
            </a:r>
            <a:r>
              <a:rPr lang="en-US" sz="1200" dirty="0" err="1" smtClean="0">
                <a:solidFill>
                  <a:schemeClr val="tx1">
                    <a:lumMod val="50000"/>
                  </a:schemeClr>
                </a:solidFill>
              </a:rPr>
              <a:t>Bursy</a:t>
            </a:r>
            <a:endParaRPr lang="en-US" sz="1200" dirty="0">
              <a:solidFill>
                <a:schemeClr val="tx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593652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24/09/15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4313"/>
            <a:ext cx="8139733" cy="4680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045235" y="6153352"/>
            <a:ext cx="16213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tx1">
                    <a:lumMod val="50000"/>
                  </a:schemeClr>
                </a:solidFill>
              </a:rPr>
              <a:t>Courtesy of M. </a:t>
            </a:r>
            <a:r>
              <a:rPr lang="en-US" sz="1200" dirty="0" err="1" smtClean="0">
                <a:solidFill>
                  <a:schemeClr val="tx1">
                    <a:lumMod val="50000"/>
                  </a:schemeClr>
                </a:solidFill>
              </a:rPr>
              <a:t>Bursy</a:t>
            </a:r>
            <a:endParaRPr lang="en-US" sz="12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609600" y="3858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smtClean="0"/>
              <a:t>What else? UFOs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992044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dBLMs@LHC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24/09/15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539669" y="1325606"/>
            <a:ext cx="7645707" cy="46674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Font typeface="Arial"/>
              <a:buNone/>
            </a:pPr>
            <a:r>
              <a:rPr lang="en-US" sz="2400" b="1" dirty="0" smtClean="0"/>
              <a:t>2 Types of </a:t>
            </a:r>
            <a:r>
              <a:rPr lang="en-US" sz="2400" b="1" dirty="0" err="1" smtClean="0"/>
              <a:t>dBLMs</a:t>
            </a:r>
            <a:r>
              <a:rPr lang="en-US" sz="2400" b="1" dirty="0" smtClean="0"/>
              <a:t> </a:t>
            </a:r>
            <a:r>
              <a:rPr lang="en-US" sz="2400" b="1" dirty="0" err="1" smtClean="0"/>
              <a:t>insatlled</a:t>
            </a:r>
            <a:r>
              <a:rPr lang="en-US" sz="2400" b="1" dirty="0" smtClean="0"/>
              <a:t>.</a:t>
            </a:r>
          </a:p>
          <a:p>
            <a:r>
              <a:rPr lang="en-US" sz="2000" dirty="0" err="1" smtClean="0"/>
              <a:t>pCVD</a:t>
            </a:r>
            <a:r>
              <a:rPr lang="en-US" sz="2000" dirty="0" smtClean="0"/>
              <a:t> 500μm diamond detector, CIVIDEC (IP2, IP6, IP7, IP8)</a:t>
            </a:r>
            <a:endParaRPr lang="en-US" sz="2000" dirty="0"/>
          </a:p>
          <a:p>
            <a:r>
              <a:rPr lang="en-US" sz="2000" dirty="0" err="1" smtClean="0"/>
              <a:t>sCVD</a:t>
            </a:r>
            <a:r>
              <a:rPr lang="en-US" sz="2000" dirty="0" smtClean="0"/>
              <a:t> </a:t>
            </a:r>
            <a:r>
              <a:rPr lang="en-US" sz="2000" dirty="0"/>
              <a:t>5</a:t>
            </a:r>
            <a:r>
              <a:rPr lang="en-US" sz="2000" dirty="0" smtClean="0"/>
              <a:t>00μm </a:t>
            </a:r>
            <a:r>
              <a:rPr lang="en-US" sz="2000" dirty="0"/>
              <a:t>diamond detector, </a:t>
            </a:r>
            <a:r>
              <a:rPr lang="en-US" sz="2000" dirty="0" smtClean="0"/>
              <a:t>CMS (IP4)</a:t>
            </a:r>
            <a:endParaRPr lang="en-US" sz="2000" dirty="0"/>
          </a:p>
          <a:p>
            <a:pPr marL="36576" indent="0">
              <a:buFont typeface="Arial"/>
              <a:buNone/>
            </a:pPr>
            <a:r>
              <a:rPr lang="en-US" sz="2400" b="1" dirty="0" smtClean="0"/>
              <a:t>2 DAQ system installed.</a:t>
            </a:r>
            <a:r>
              <a:rPr lang="en-US" sz="2400" dirty="0" smtClean="0"/>
              <a:t> </a:t>
            </a:r>
          </a:p>
          <a:p>
            <a:r>
              <a:rPr lang="en-US" sz="2000" dirty="0" smtClean="0"/>
              <a:t>Scope, </a:t>
            </a:r>
            <a:r>
              <a:rPr lang="en-US" sz="2000" dirty="0" err="1" smtClean="0"/>
              <a:t>Lecroy</a:t>
            </a:r>
            <a:r>
              <a:rPr lang="en-US" sz="2000" dirty="0" smtClean="0"/>
              <a:t> </a:t>
            </a:r>
            <a:r>
              <a:rPr lang="en-US" sz="2000" dirty="0" err="1" smtClean="0"/>
              <a:t>waverunner</a:t>
            </a:r>
            <a:r>
              <a:rPr lang="en-US" sz="2000" dirty="0" smtClean="0"/>
              <a:t> 4 </a:t>
            </a:r>
            <a:r>
              <a:rPr lang="en-US" sz="2000" dirty="0" err="1" smtClean="0"/>
              <a:t>ch.</a:t>
            </a:r>
            <a:r>
              <a:rPr lang="en-US" sz="2000" dirty="0" smtClean="0"/>
              <a:t> </a:t>
            </a:r>
            <a:r>
              <a:rPr lang="en-US" sz="2000" dirty="0" smtClean="0">
                <a:solidFill>
                  <a:srgbClr val="008000"/>
                </a:solidFill>
              </a:rPr>
              <a:t>working</a:t>
            </a:r>
          </a:p>
          <a:p>
            <a:r>
              <a:rPr lang="en-US" sz="2000" dirty="0" smtClean="0"/>
              <a:t>Rosy CIVIDEC, Scope and Histogram </a:t>
            </a:r>
            <a:r>
              <a:rPr lang="en-US" sz="2000" dirty="0" smtClean="0">
                <a:solidFill>
                  <a:srgbClr val="FF6600"/>
                </a:solidFill>
              </a:rPr>
              <a:t>experimental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55990" y="4413040"/>
            <a:ext cx="4488009" cy="106346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077" y="3959676"/>
            <a:ext cx="2500576" cy="2214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80852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24/09/15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84313"/>
            <a:ext cx="8139733" cy="4680000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r>
              <a:rPr lang="en-US" sz="3200" dirty="0" smtClean="0"/>
              <a:t>What else? UFOs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75616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24/09/15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867774" y="2623091"/>
            <a:ext cx="540845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Thank you for your attention!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889192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err="1" smtClean="0"/>
              <a:t>dBLMs</a:t>
            </a:r>
            <a:r>
              <a:rPr lang="en-US" sz="3200" dirty="0" smtClean="0"/>
              <a:t> for injection loss measurements IP2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669" y="1325606"/>
            <a:ext cx="7645707" cy="4667421"/>
          </a:xfrm>
        </p:spPr>
        <p:txBody>
          <a:bodyPr>
            <a:normAutofit/>
          </a:bodyPr>
          <a:lstStyle/>
          <a:p>
            <a:pPr marL="36576" indent="0">
              <a:buNone/>
            </a:pPr>
            <a:r>
              <a:rPr lang="en-US" sz="2000" b="1" dirty="0" smtClean="0"/>
              <a:t>Goal: Better understanding of the injection losses.</a:t>
            </a:r>
          </a:p>
          <a:p>
            <a:pPr>
              <a:buFontTx/>
              <a:buChar char="-"/>
            </a:pPr>
            <a:r>
              <a:rPr lang="en-US" sz="2000" dirty="0" smtClean="0"/>
              <a:t>Time </a:t>
            </a:r>
            <a:r>
              <a:rPr lang="en-US" sz="2000" dirty="0" smtClean="0"/>
              <a:t>structure </a:t>
            </a:r>
            <a:endParaRPr lang="en-US" sz="2000" dirty="0" smtClean="0"/>
          </a:p>
          <a:p>
            <a:pPr>
              <a:buFontTx/>
              <a:buChar char="-"/>
            </a:pPr>
            <a:r>
              <a:rPr lang="en-US" sz="2000" dirty="0" smtClean="0"/>
              <a:t>Dynamic range</a:t>
            </a:r>
          </a:p>
          <a:p>
            <a:pPr marL="36576" indent="0">
              <a:buNone/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24/09/15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34" name="Picture 33" descr="plot_IP2_bunch_train_example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254" y="2776223"/>
            <a:ext cx="3637595" cy="2971165"/>
          </a:xfrm>
          <a:prstGeom prst="rect">
            <a:avLst/>
          </a:prstGeom>
        </p:spPr>
      </p:pic>
      <p:pic>
        <p:nvPicPr>
          <p:cNvPr id="35" name="Picture 34" descr="MOPTY058f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4301" y="2776224"/>
            <a:ext cx="4061507" cy="3225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357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SPS extraction and LHC injection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6576" indent="0">
              <a:buNone/>
            </a:pPr>
            <a:r>
              <a:rPr lang="en-US" sz="2400" dirty="0" smtClean="0"/>
              <a:t>Fast kicker magnets deflect the beam.</a:t>
            </a:r>
          </a:p>
          <a:p>
            <a:pPr marL="448056" lvl="1" indent="0">
              <a:buNone/>
            </a:pPr>
            <a:endParaRPr lang="en-US" sz="2000" dirty="0" smtClean="0"/>
          </a:p>
          <a:p>
            <a:pPr marL="36576" indent="0">
              <a:buNone/>
            </a:pPr>
            <a:r>
              <a:rPr lang="en-US" sz="2400" dirty="0" smtClean="0"/>
              <a:t>SPS </a:t>
            </a:r>
            <a:r>
              <a:rPr lang="en-US" sz="2400" dirty="0" smtClean="0">
                <a:sym typeface="Wingdings"/>
              </a:rPr>
              <a:t> transfer </a:t>
            </a:r>
            <a:r>
              <a:rPr lang="en-US" sz="2400" dirty="0" smtClean="0">
                <a:sym typeface="Wingdings"/>
              </a:rPr>
              <a:t>line  LHC</a:t>
            </a:r>
          </a:p>
          <a:p>
            <a:pPr marL="36576" indent="0">
              <a:buNone/>
            </a:pPr>
            <a:endParaRPr lang="en-US" sz="2400" dirty="0" smtClean="0"/>
          </a:p>
          <a:p>
            <a:pPr marL="36576" indent="0">
              <a:buNone/>
            </a:pPr>
            <a:r>
              <a:rPr lang="en-US" sz="2400" dirty="0" smtClean="0"/>
              <a:t>Kicker:</a:t>
            </a:r>
          </a:p>
          <a:p>
            <a:r>
              <a:rPr lang="en-US" sz="2200" dirty="0" smtClean="0"/>
              <a:t>Rise time (R)</a:t>
            </a:r>
          </a:p>
          <a:p>
            <a:r>
              <a:rPr lang="en-US" sz="2200" dirty="0" smtClean="0"/>
              <a:t>Flat top (FT)</a:t>
            </a:r>
          </a:p>
          <a:p>
            <a:r>
              <a:rPr lang="en-US" sz="2200" dirty="0" smtClean="0"/>
              <a:t>Fall time (F)</a:t>
            </a:r>
          </a:p>
          <a:p>
            <a:pPr marL="36576" indent="0">
              <a:buNone/>
            </a:pPr>
            <a:endParaRPr lang="en-US" sz="2400" dirty="0"/>
          </a:p>
          <a:p>
            <a:pPr marL="36576" indent="0">
              <a:buNone/>
            </a:pPr>
            <a:r>
              <a:rPr lang="en-US" sz="2400" dirty="0" smtClean="0"/>
              <a:t>Absorber</a:t>
            </a:r>
            <a:r>
              <a:rPr lang="en-US" sz="2400" dirty="0" smtClean="0"/>
              <a:t> </a:t>
            </a:r>
            <a:r>
              <a:rPr lang="en-US" sz="2400" dirty="0" smtClean="0"/>
              <a:t>blocks protect </a:t>
            </a:r>
            <a:r>
              <a:rPr lang="en-US" sz="2400" dirty="0" smtClean="0"/>
              <a:t>downstream </a:t>
            </a:r>
            <a:r>
              <a:rPr lang="en-US" sz="2400" dirty="0" smtClean="0"/>
              <a:t>accelerator components.</a:t>
            </a:r>
          </a:p>
          <a:p>
            <a:r>
              <a:rPr lang="en-US" sz="2200" dirty="0" smtClean="0"/>
              <a:t>SPS: TPSG</a:t>
            </a:r>
          </a:p>
          <a:p>
            <a:r>
              <a:rPr lang="en-US" sz="2200" dirty="0" smtClean="0"/>
              <a:t>LHC: TDI </a:t>
            </a:r>
            <a:r>
              <a:rPr lang="en-US" sz="2200" dirty="0" smtClean="0"/>
              <a:t>(</a:t>
            </a:r>
            <a:r>
              <a:rPr lang="en-US" sz="2200" dirty="0" err="1" smtClean="0"/>
              <a:t>σ</a:t>
            </a:r>
            <a:r>
              <a:rPr lang="en-US" sz="2200" dirty="0" smtClean="0"/>
              <a:t>: 9</a:t>
            </a:r>
            <a:r>
              <a:rPr lang="en-US" sz="2200" dirty="0" smtClean="0"/>
              <a:t>, -1.53)</a:t>
            </a:r>
          </a:p>
          <a:p>
            <a:r>
              <a:rPr lang="en-US" sz="2200" dirty="0" smtClean="0"/>
              <a:t>LHC: TCP </a:t>
            </a:r>
            <a:r>
              <a:rPr lang="en-US" sz="2200" dirty="0" smtClean="0"/>
              <a:t>(</a:t>
            </a:r>
            <a:r>
              <a:rPr lang="en-US" sz="2200" dirty="0" err="1" smtClean="0"/>
              <a:t>σ</a:t>
            </a:r>
            <a:r>
              <a:rPr lang="en-US" sz="2200" dirty="0" smtClean="0"/>
              <a:t>: 4.5</a:t>
            </a:r>
            <a:r>
              <a:rPr lang="en-US" sz="2200" dirty="0" smtClean="0"/>
              <a:t>, -4.17) </a:t>
            </a:r>
          </a:p>
          <a:p>
            <a:pPr lvl="1">
              <a:buFontTx/>
              <a:buChar char="-"/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24/09/15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4303760" y="2466043"/>
            <a:ext cx="0" cy="1581120"/>
          </a:xfrm>
          <a:prstGeom prst="straightConnector1">
            <a:avLst/>
          </a:prstGeom>
          <a:ln w="38100" cap="rnd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4303760" y="4047163"/>
            <a:ext cx="4132202" cy="0"/>
          </a:xfrm>
          <a:prstGeom prst="straightConnector1">
            <a:avLst/>
          </a:prstGeom>
          <a:ln w="38100" cap="rnd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V="1">
            <a:off x="5054751" y="3122683"/>
            <a:ext cx="489631" cy="838080"/>
          </a:xfrm>
          <a:prstGeom prst="line">
            <a:avLst/>
          </a:prstGeom>
          <a:ln w="31750" cap="rnd">
            <a:solidFill>
              <a:schemeClr val="tx1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5544382" y="3122683"/>
            <a:ext cx="777295" cy="0"/>
          </a:xfrm>
          <a:prstGeom prst="line">
            <a:avLst/>
          </a:prstGeom>
          <a:ln w="31750" cap="rnd">
            <a:solidFill>
              <a:schemeClr val="tx1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6321677" y="3122683"/>
            <a:ext cx="1229936" cy="838080"/>
          </a:xfrm>
          <a:prstGeom prst="line">
            <a:avLst/>
          </a:prstGeom>
          <a:ln w="31750" cap="rnd">
            <a:solidFill>
              <a:schemeClr val="tx1"/>
            </a:solidFill>
            <a:round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5054751" y="2919009"/>
            <a:ext cx="0" cy="1352794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5544382" y="2919009"/>
            <a:ext cx="0" cy="1352794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6321677" y="2919009"/>
            <a:ext cx="0" cy="1352794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7551613" y="2919009"/>
            <a:ext cx="0" cy="1352794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7915041" y="4147191"/>
            <a:ext cx="52092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Time</a:t>
            </a:r>
            <a:endParaRPr lang="en-US" sz="1200" dirty="0"/>
          </a:p>
        </p:txBody>
      </p:sp>
      <p:sp>
        <p:nvSpPr>
          <p:cNvPr id="39" name="TextBox 38"/>
          <p:cNvSpPr txBox="1"/>
          <p:nvPr/>
        </p:nvSpPr>
        <p:spPr>
          <a:xfrm rot="16200000">
            <a:off x="3506844" y="3173889"/>
            <a:ext cx="12967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Magnet strength</a:t>
            </a:r>
            <a:endParaRPr lang="en-US" sz="1200" dirty="0"/>
          </a:p>
        </p:txBody>
      </p:sp>
      <p:sp>
        <p:nvSpPr>
          <p:cNvPr id="40" name="TextBox 39"/>
          <p:cNvSpPr txBox="1"/>
          <p:nvPr/>
        </p:nvSpPr>
        <p:spPr>
          <a:xfrm>
            <a:off x="5054751" y="2525945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5544382" y="2525945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FT</a:t>
            </a:r>
            <a:endParaRPr 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6321677" y="2528034"/>
            <a:ext cx="325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368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24/09/15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LHC injection</a:t>
            </a:r>
            <a:endParaRPr lang="en-US" sz="3600" dirty="0"/>
          </a:p>
        </p:txBody>
      </p:sp>
      <p:cxnSp>
        <p:nvCxnSpPr>
          <p:cNvPr id="20" name="Straight Connector 19"/>
          <p:cNvCxnSpPr/>
          <p:nvPr/>
        </p:nvCxnSpPr>
        <p:spPr>
          <a:xfrm>
            <a:off x="6267239" y="4688659"/>
            <a:ext cx="1840377" cy="0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412108" y="2758688"/>
            <a:ext cx="3443350" cy="1810563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 rot="1657920">
            <a:off x="3302799" y="3085523"/>
            <a:ext cx="754788" cy="247432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 rot="1657920">
            <a:off x="3132590" y="3427521"/>
            <a:ext cx="754788" cy="247432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6497900" y="4359133"/>
            <a:ext cx="754788" cy="247432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6491851" y="4778891"/>
            <a:ext cx="754788" cy="247432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596260" y="4091293"/>
            <a:ext cx="754788" cy="247432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5590211" y="4917131"/>
            <a:ext cx="754788" cy="247432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Arc 32"/>
          <p:cNvSpPr/>
          <p:nvPr/>
        </p:nvSpPr>
        <p:spPr>
          <a:xfrm>
            <a:off x="743011" y="2606287"/>
            <a:ext cx="2243604" cy="2420036"/>
          </a:xfrm>
          <a:prstGeom prst="arc">
            <a:avLst>
              <a:gd name="adj1" fmla="val 15944027"/>
              <a:gd name="adj2" fmla="val 17857344"/>
            </a:avLst>
          </a:prstGeom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Arc 36"/>
          <p:cNvSpPr/>
          <p:nvPr/>
        </p:nvSpPr>
        <p:spPr>
          <a:xfrm rot="10472624">
            <a:off x="5706375" y="3880572"/>
            <a:ext cx="1272064" cy="803520"/>
          </a:xfrm>
          <a:prstGeom prst="arc">
            <a:avLst>
              <a:gd name="adj1" fmla="val 17012653"/>
              <a:gd name="adj2" fmla="val 19999248"/>
            </a:avLst>
          </a:prstGeom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1695364" y="2075053"/>
            <a:ext cx="754788" cy="247432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1689315" y="2900891"/>
            <a:ext cx="754788" cy="247432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Connector 43"/>
          <p:cNvCxnSpPr/>
          <p:nvPr/>
        </p:nvCxnSpPr>
        <p:spPr>
          <a:xfrm>
            <a:off x="1183633" y="4685539"/>
            <a:ext cx="4922855" cy="0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759225" y="1676160"/>
            <a:ext cx="68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MKE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841194" y="1301520"/>
            <a:ext cx="646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SPS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993594" y="4007293"/>
            <a:ext cx="646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727230" y="3168935"/>
            <a:ext cx="646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OFF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660121" y="3637248"/>
            <a:ext cx="595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MKI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5698781" y="5178935"/>
            <a:ext cx="646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OFF</a:t>
            </a:r>
            <a:endParaRPr lang="en-US" dirty="0"/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2156920" y="2578961"/>
            <a:ext cx="4803654" cy="32992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1039138" y="2581936"/>
            <a:ext cx="5921436" cy="32991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651592" y="3835875"/>
            <a:ext cx="556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TDI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3823462" y="2716225"/>
            <a:ext cx="813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TPSG</a:t>
            </a:r>
            <a:endParaRPr lang="en-US" dirty="0"/>
          </a:p>
        </p:txBody>
      </p:sp>
      <p:sp>
        <p:nvSpPr>
          <p:cNvPr id="40" name="Diamond 39"/>
          <p:cNvSpPr/>
          <p:nvPr/>
        </p:nvSpPr>
        <p:spPr>
          <a:xfrm>
            <a:off x="7439050" y="4032746"/>
            <a:ext cx="395861" cy="611957"/>
          </a:xfrm>
          <a:prstGeom prst="diamond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TextBox 40"/>
          <p:cNvSpPr txBox="1"/>
          <p:nvPr/>
        </p:nvSpPr>
        <p:spPr>
          <a:xfrm>
            <a:off x="7245738" y="3626109"/>
            <a:ext cx="78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dBLM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47299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24/09/15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LHC injection</a:t>
            </a:r>
            <a:endParaRPr lang="en-US" sz="3600" dirty="0"/>
          </a:p>
        </p:txBody>
      </p:sp>
      <p:cxnSp>
        <p:nvCxnSpPr>
          <p:cNvPr id="8" name="Straight Connector 7"/>
          <p:cNvCxnSpPr>
            <a:endCxn id="33" idx="0"/>
          </p:cNvCxnSpPr>
          <p:nvPr/>
        </p:nvCxnSpPr>
        <p:spPr>
          <a:xfrm flipV="1">
            <a:off x="1039138" y="2610185"/>
            <a:ext cx="735702" cy="4743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267239" y="4688659"/>
            <a:ext cx="1840377" cy="0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 rot="1657920">
            <a:off x="3302799" y="3085523"/>
            <a:ext cx="754788" cy="247432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 rot="1657920">
            <a:off x="3132590" y="3427521"/>
            <a:ext cx="754788" cy="247432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6497900" y="4359133"/>
            <a:ext cx="754788" cy="247432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6491851" y="4778891"/>
            <a:ext cx="754788" cy="247432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596260" y="4091293"/>
            <a:ext cx="754788" cy="247432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5590211" y="4917131"/>
            <a:ext cx="754788" cy="247432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Arc 32"/>
          <p:cNvSpPr/>
          <p:nvPr/>
        </p:nvSpPr>
        <p:spPr>
          <a:xfrm>
            <a:off x="743011" y="2606287"/>
            <a:ext cx="2243604" cy="2420036"/>
          </a:xfrm>
          <a:prstGeom prst="arc">
            <a:avLst>
              <a:gd name="adj1" fmla="val 15944027"/>
              <a:gd name="adj2" fmla="val 17857344"/>
            </a:avLst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2156920" y="2578961"/>
            <a:ext cx="4803654" cy="32992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Arc 36"/>
          <p:cNvSpPr/>
          <p:nvPr/>
        </p:nvSpPr>
        <p:spPr>
          <a:xfrm rot="10472624">
            <a:off x="5706375" y="3880572"/>
            <a:ext cx="1272064" cy="803520"/>
          </a:xfrm>
          <a:prstGeom prst="arc">
            <a:avLst>
              <a:gd name="adj1" fmla="val 17012653"/>
              <a:gd name="adj2" fmla="val 19999248"/>
            </a:avLst>
          </a:prstGeom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1695364" y="2075053"/>
            <a:ext cx="754788" cy="247432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1689315" y="2900891"/>
            <a:ext cx="754788" cy="247432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Connector 43"/>
          <p:cNvCxnSpPr/>
          <p:nvPr/>
        </p:nvCxnSpPr>
        <p:spPr>
          <a:xfrm>
            <a:off x="1183633" y="4685539"/>
            <a:ext cx="4922855" cy="0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759225" y="1676160"/>
            <a:ext cx="68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MKE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841194" y="1301520"/>
            <a:ext cx="646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SPS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993594" y="4007293"/>
            <a:ext cx="646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727230" y="3168935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660121" y="3637248"/>
            <a:ext cx="595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MKI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5698781" y="5178935"/>
            <a:ext cx="646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OFF</a:t>
            </a:r>
            <a:endParaRPr lang="en-US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2412108" y="2758688"/>
            <a:ext cx="3443350" cy="1810563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endCxn id="25" idx="1"/>
          </p:cNvCxnSpPr>
          <p:nvPr/>
        </p:nvCxnSpPr>
        <p:spPr>
          <a:xfrm>
            <a:off x="5855458" y="4569251"/>
            <a:ext cx="636393" cy="333356"/>
          </a:xfrm>
          <a:prstGeom prst="line">
            <a:avLst/>
          </a:prstGeom>
          <a:ln w="50800"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651592" y="3835875"/>
            <a:ext cx="556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TDI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3823462" y="2716225"/>
            <a:ext cx="813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TPSG</a:t>
            </a:r>
            <a:endParaRPr lang="en-US" dirty="0"/>
          </a:p>
        </p:txBody>
      </p:sp>
      <p:sp>
        <p:nvSpPr>
          <p:cNvPr id="39" name="Diamond 38"/>
          <p:cNvSpPr/>
          <p:nvPr/>
        </p:nvSpPr>
        <p:spPr>
          <a:xfrm>
            <a:off x="7439050" y="4032746"/>
            <a:ext cx="395861" cy="611957"/>
          </a:xfrm>
          <a:prstGeom prst="diamond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7245738" y="3626109"/>
            <a:ext cx="78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dBLM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3049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24/09/15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LHC injection</a:t>
            </a:r>
            <a:endParaRPr lang="en-US" sz="3600" dirty="0"/>
          </a:p>
        </p:txBody>
      </p:sp>
      <p:cxnSp>
        <p:nvCxnSpPr>
          <p:cNvPr id="8" name="Straight Connector 7"/>
          <p:cNvCxnSpPr>
            <a:endCxn id="33" idx="0"/>
          </p:cNvCxnSpPr>
          <p:nvPr/>
        </p:nvCxnSpPr>
        <p:spPr>
          <a:xfrm flipV="1">
            <a:off x="1039138" y="2610185"/>
            <a:ext cx="735702" cy="4743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267239" y="4688659"/>
            <a:ext cx="1840377" cy="0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 rot="1657920">
            <a:off x="3302799" y="3085523"/>
            <a:ext cx="754788" cy="247432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 rot="1657920">
            <a:off x="3132590" y="3427521"/>
            <a:ext cx="754788" cy="247432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6497900" y="4359133"/>
            <a:ext cx="754788" cy="247432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6491851" y="4778891"/>
            <a:ext cx="754788" cy="247432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596260" y="4091293"/>
            <a:ext cx="754788" cy="247432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5590211" y="4917131"/>
            <a:ext cx="754788" cy="247432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Arc 32"/>
          <p:cNvSpPr/>
          <p:nvPr/>
        </p:nvSpPr>
        <p:spPr>
          <a:xfrm>
            <a:off x="743011" y="2606287"/>
            <a:ext cx="2243604" cy="2420036"/>
          </a:xfrm>
          <a:prstGeom prst="arc">
            <a:avLst>
              <a:gd name="adj1" fmla="val 15944027"/>
              <a:gd name="adj2" fmla="val 17857344"/>
            </a:avLst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2156920" y="2578961"/>
            <a:ext cx="4803654" cy="32992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Arc 36"/>
          <p:cNvSpPr/>
          <p:nvPr/>
        </p:nvSpPr>
        <p:spPr>
          <a:xfrm rot="10472624">
            <a:off x="5706375" y="3880572"/>
            <a:ext cx="1272064" cy="803520"/>
          </a:xfrm>
          <a:prstGeom prst="arc">
            <a:avLst>
              <a:gd name="adj1" fmla="val 17012653"/>
              <a:gd name="adj2" fmla="val 20265070"/>
            </a:avLst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1695364" y="2075053"/>
            <a:ext cx="754788" cy="247432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1689315" y="2900891"/>
            <a:ext cx="754788" cy="247432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Connector 43"/>
          <p:cNvCxnSpPr/>
          <p:nvPr/>
        </p:nvCxnSpPr>
        <p:spPr>
          <a:xfrm>
            <a:off x="1183633" y="4685539"/>
            <a:ext cx="4922855" cy="0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759225" y="1676160"/>
            <a:ext cx="68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MKE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841194" y="1301520"/>
            <a:ext cx="646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SPS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993594" y="4007293"/>
            <a:ext cx="646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727230" y="3168935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660121" y="3637248"/>
            <a:ext cx="595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MKI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5698781" y="5178935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ON</a:t>
            </a:r>
            <a:endParaRPr lang="en-US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2412108" y="2758688"/>
            <a:ext cx="3443350" cy="1810563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6651592" y="3835875"/>
            <a:ext cx="556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TDI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3823462" y="2716225"/>
            <a:ext cx="813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TPSG</a:t>
            </a:r>
            <a:endParaRPr lang="en-US" dirty="0"/>
          </a:p>
        </p:txBody>
      </p:sp>
      <p:sp>
        <p:nvSpPr>
          <p:cNvPr id="39" name="Diamond 38"/>
          <p:cNvSpPr/>
          <p:nvPr/>
        </p:nvSpPr>
        <p:spPr>
          <a:xfrm>
            <a:off x="7439050" y="4032746"/>
            <a:ext cx="395861" cy="611957"/>
          </a:xfrm>
          <a:prstGeom prst="diamond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TextBox 39"/>
          <p:cNvSpPr txBox="1"/>
          <p:nvPr/>
        </p:nvSpPr>
        <p:spPr>
          <a:xfrm>
            <a:off x="7245738" y="3626109"/>
            <a:ext cx="78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dBLM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0100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24/09/15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</p:spPr>
        <p:txBody>
          <a:bodyPr>
            <a:normAutofit/>
          </a:bodyPr>
          <a:lstStyle/>
          <a:p>
            <a:r>
              <a:rPr lang="en-US" sz="3600" dirty="0" smtClean="0"/>
              <a:t>LHC injection</a:t>
            </a:r>
            <a:endParaRPr lang="en-US" sz="3600" dirty="0"/>
          </a:p>
        </p:txBody>
      </p:sp>
      <p:cxnSp>
        <p:nvCxnSpPr>
          <p:cNvPr id="8" name="Straight Connector 7"/>
          <p:cNvCxnSpPr>
            <a:endCxn id="33" idx="0"/>
          </p:cNvCxnSpPr>
          <p:nvPr/>
        </p:nvCxnSpPr>
        <p:spPr>
          <a:xfrm flipV="1">
            <a:off x="1039138" y="2610185"/>
            <a:ext cx="735702" cy="4743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267239" y="4688659"/>
            <a:ext cx="1840377" cy="0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 rot="1657920">
            <a:off x="3302799" y="3085523"/>
            <a:ext cx="754788" cy="247432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 rot="1657920">
            <a:off x="3132590" y="3427521"/>
            <a:ext cx="754788" cy="247432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6497900" y="4359133"/>
            <a:ext cx="754788" cy="247432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6491851" y="4778891"/>
            <a:ext cx="754788" cy="247432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/>
          <p:cNvSpPr/>
          <p:nvPr/>
        </p:nvSpPr>
        <p:spPr>
          <a:xfrm>
            <a:off x="5596260" y="4091293"/>
            <a:ext cx="754788" cy="247432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5590211" y="4917131"/>
            <a:ext cx="754788" cy="247432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Arc 32"/>
          <p:cNvSpPr/>
          <p:nvPr/>
        </p:nvSpPr>
        <p:spPr>
          <a:xfrm>
            <a:off x="743011" y="2606287"/>
            <a:ext cx="2243604" cy="2420036"/>
          </a:xfrm>
          <a:prstGeom prst="arc">
            <a:avLst>
              <a:gd name="adj1" fmla="val 15944027"/>
              <a:gd name="adj2" fmla="val 17857344"/>
            </a:avLst>
          </a:prstGeom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4" name="Straight Connector 33"/>
          <p:cNvCxnSpPr/>
          <p:nvPr/>
        </p:nvCxnSpPr>
        <p:spPr>
          <a:xfrm flipV="1">
            <a:off x="2156920" y="2578961"/>
            <a:ext cx="4803654" cy="32992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Arc 36"/>
          <p:cNvSpPr/>
          <p:nvPr/>
        </p:nvSpPr>
        <p:spPr>
          <a:xfrm rot="10472624">
            <a:off x="5706375" y="3880572"/>
            <a:ext cx="1272064" cy="803520"/>
          </a:xfrm>
          <a:prstGeom prst="arc">
            <a:avLst>
              <a:gd name="adj1" fmla="val 17012653"/>
              <a:gd name="adj2" fmla="val 20265070"/>
            </a:avLst>
          </a:prstGeom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1695364" y="2075053"/>
            <a:ext cx="754788" cy="247432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Rectangle 42"/>
          <p:cNvSpPr/>
          <p:nvPr/>
        </p:nvSpPr>
        <p:spPr>
          <a:xfrm>
            <a:off x="1689315" y="2900891"/>
            <a:ext cx="754788" cy="247432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4" name="Straight Connector 43"/>
          <p:cNvCxnSpPr/>
          <p:nvPr/>
        </p:nvCxnSpPr>
        <p:spPr>
          <a:xfrm>
            <a:off x="1183633" y="4685539"/>
            <a:ext cx="5161366" cy="0"/>
          </a:xfrm>
          <a:prstGeom prst="line">
            <a:avLst/>
          </a:prstGeom>
          <a:ln w="508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759225" y="1676160"/>
            <a:ext cx="68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MKE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841194" y="1301520"/>
            <a:ext cx="6465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SPS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993594" y="4007293"/>
            <a:ext cx="646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LHC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1727230" y="3168935"/>
            <a:ext cx="646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OFF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5660121" y="3637248"/>
            <a:ext cx="5950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MKI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5698781" y="5178935"/>
            <a:ext cx="6462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OFF</a:t>
            </a:r>
            <a:endParaRPr lang="en-US" dirty="0"/>
          </a:p>
        </p:txBody>
      </p:sp>
      <p:cxnSp>
        <p:nvCxnSpPr>
          <p:cNvPr id="21" name="Straight Connector 20"/>
          <p:cNvCxnSpPr/>
          <p:nvPr/>
        </p:nvCxnSpPr>
        <p:spPr>
          <a:xfrm>
            <a:off x="2412108" y="2758688"/>
            <a:ext cx="3443350" cy="1810563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651592" y="3835875"/>
            <a:ext cx="556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TDI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3823462" y="2716225"/>
            <a:ext cx="813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TPSG</a:t>
            </a:r>
            <a:endParaRPr lang="en-US" dirty="0"/>
          </a:p>
        </p:txBody>
      </p:sp>
      <p:sp>
        <p:nvSpPr>
          <p:cNvPr id="38" name="Diamond 37"/>
          <p:cNvSpPr/>
          <p:nvPr/>
        </p:nvSpPr>
        <p:spPr>
          <a:xfrm>
            <a:off x="7439050" y="4032746"/>
            <a:ext cx="395861" cy="611957"/>
          </a:xfrm>
          <a:prstGeom prst="diamond">
            <a:avLst/>
          </a:prstGeom>
          <a:solidFill>
            <a:srgbClr val="FFFF0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7245738" y="3626109"/>
            <a:ext cx="787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err="1" smtClean="0"/>
              <a:t>dBLM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30382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CERNCorporate4-3.potx</Template>
  <TotalTime>939</TotalTime>
  <Words>798</Words>
  <Application>Microsoft Macintosh PowerPoint</Application>
  <PresentationFormat>On-screen Show (4:3)</PresentationFormat>
  <Paragraphs>312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CERNCorporate4-3</vt:lpstr>
      <vt:lpstr>LHC injection loss measurements with diamond based BLMs</vt:lpstr>
      <vt:lpstr>dBLMs@LHC</vt:lpstr>
      <vt:lpstr>dBLMs@LHC</vt:lpstr>
      <vt:lpstr>dBLMs for injection loss measurements IP2</vt:lpstr>
      <vt:lpstr>SPS extraction and LHC injection</vt:lpstr>
      <vt:lpstr>LHC injection</vt:lpstr>
      <vt:lpstr>LHC injection</vt:lpstr>
      <vt:lpstr>LHC injection</vt:lpstr>
      <vt:lpstr>LHC injection</vt:lpstr>
      <vt:lpstr>Injection beam 1, dBLM position </vt:lpstr>
      <vt:lpstr>Injection beam 2, dBLM position </vt:lpstr>
      <vt:lpstr>Injection beam 2, dBLM position </vt:lpstr>
      <vt:lpstr>Injection IP8, 72 bunches</vt:lpstr>
      <vt:lpstr>Injection IP8, 72 bunches</vt:lpstr>
      <vt:lpstr>Injection IP8, 72 bunches, zoom </vt:lpstr>
      <vt:lpstr>Injection IP8, 72 bunches, zoom </vt:lpstr>
      <vt:lpstr>Injection IP8, 72 bunches, zoom </vt:lpstr>
      <vt:lpstr>Injection IP2, 72 bunches</vt:lpstr>
      <vt:lpstr>Comparison of the injection signals</vt:lpstr>
      <vt:lpstr>Losses from bunch train</vt:lpstr>
      <vt:lpstr>Linearity between dBLM und icBLM@TDI</vt:lpstr>
      <vt:lpstr>Injection signatures of 72 and 144 bunches</vt:lpstr>
      <vt:lpstr>Injection signatures of 72 and 144 bunches</vt:lpstr>
      <vt:lpstr>Injection oscillations in IP7, B2</vt:lpstr>
      <vt:lpstr>Injection oscillations in IP7, B2</vt:lpstr>
      <vt:lpstr>LHC injection, additional dBLM in SPS</vt:lpstr>
      <vt:lpstr>PowerPoint Presentation</vt:lpstr>
      <vt:lpstr>What else? UFO detection in IP7</vt:lpstr>
      <vt:lpstr>PowerPoint Presentation</vt:lpstr>
      <vt:lpstr>What else? UFOs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Oliver Stein</cp:lastModifiedBy>
  <cp:revision>51</cp:revision>
  <cp:lastPrinted>2015-09-24T08:02:36Z</cp:lastPrinted>
  <dcterms:created xsi:type="dcterms:W3CDTF">2012-11-30T11:04:26Z</dcterms:created>
  <dcterms:modified xsi:type="dcterms:W3CDTF">2015-09-24T08:11:44Z</dcterms:modified>
</cp:coreProperties>
</file>