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</p:sldMasterIdLst>
  <p:sldIdLst>
    <p:sldId id="256" r:id="rId5"/>
    <p:sldId id="257" r:id="rId6"/>
    <p:sldId id="268" r:id="rId7"/>
    <p:sldId id="269" r:id="rId8"/>
    <p:sldId id="270" r:id="rId9"/>
    <p:sldId id="278" r:id="rId10"/>
    <p:sldId id="280" r:id="rId11"/>
    <p:sldId id="277" r:id="rId12"/>
    <p:sldId id="274" r:id="rId13"/>
    <p:sldId id="279" r:id="rId14"/>
    <p:sldId id="276" r:id="rId15"/>
    <p:sldId id="286" r:id="rId16"/>
    <p:sldId id="282" r:id="rId17"/>
    <p:sldId id="284" r:id="rId18"/>
    <p:sldId id="288" r:id="rId19"/>
    <p:sldId id="260" r:id="rId20"/>
    <p:sldId id="285" r:id="rId21"/>
    <p:sldId id="271" r:id="rId22"/>
    <p:sldId id="275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17" autoAdjust="0"/>
    <p:restoredTop sz="94641" autoAdjust="0"/>
  </p:normalViewPr>
  <p:slideViewPr>
    <p:cSldViewPr snapToGrid="0" snapToObjects="1">
      <p:cViewPr varScale="1">
        <p:scale>
          <a:sx n="125" d="100"/>
          <a:sy n="125" d="100"/>
        </p:scale>
        <p:origin x="124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13" Type="http://schemas.openxmlformats.org/officeDocument/2006/relationships/image" Target="../media/image55.png"/><Relationship Id="rId3" Type="http://schemas.openxmlformats.org/officeDocument/2006/relationships/image" Target="../media/image400.png"/><Relationship Id="rId7" Type="http://schemas.openxmlformats.org/officeDocument/2006/relationships/image" Target="../media/image49.png"/><Relationship Id="rId12" Type="http://schemas.openxmlformats.org/officeDocument/2006/relationships/image" Target="../media/image48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11" Type="http://schemas.openxmlformats.org/officeDocument/2006/relationships/image" Target="../media/image53.png"/><Relationship Id="rId5" Type="http://schemas.openxmlformats.org/officeDocument/2006/relationships/image" Target="../media/image41.pn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47.png"/><Relationship Id="rId14" Type="http://schemas.openxmlformats.org/officeDocument/2006/relationships/image" Target="../media/image5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1.png"/><Relationship Id="rId7" Type="http://schemas.openxmlformats.org/officeDocument/2006/relationships/image" Target="../media/image58.png"/><Relationship Id="rId2" Type="http://schemas.openxmlformats.org/officeDocument/2006/relationships/hyperlink" Target="http://www.google.ch/imgres?imgurl=http://previews.123rf.com/images/backyardproduction/backyardproduction1102/backyardproduction110200007/8786434-Bengal-cat-in-orange-and-brown-stripes-like-a-tiger-looking-with-angry-stare-at-the-viewer-with-spac-Stock-Photo.jpg&amp;imgrefurl=http://www.123rf.com/photo_8786434_bengal-cat-in-orange-and-brown-stripes-like-a-tiger-looking-with-angry-stare-at-the-viewer-with-spac.html&amp;h=1300&amp;w=1152&amp;tbnid=Bhger5tBiI8KeM:&amp;zoom=1&amp;docid=nS479xr5Nq-LjM&amp;ei=uQyAVe-AM4aZsgGG9quoBA&amp;tbm=isch&amp;ved=0CBwQMygAMABqFQoTCK_BupGSlMYCFYaMLAodBvsKRQ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4.png"/><Relationship Id="rId9" Type="http://schemas.openxmlformats.org/officeDocument/2006/relationships/image" Target="../media/image6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7" Type="http://schemas.openxmlformats.org/officeDocument/2006/relationships/image" Target="../media/image66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b="1" dirty="0" smtClean="0"/>
              <a:t>A </a:t>
            </a:r>
            <a:r>
              <a:rPr lang="en-GB" sz="2400" b="1" dirty="0"/>
              <a:t>case-Study: </a:t>
            </a:r>
            <a:r>
              <a:rPr lang="en-GB" sz="2400" b="1" dirty="0" smtClean="0"/>
              <a:t>Signal Features 2/2</a:t>
            </a:r>
            <a:endParaRPr lang="en-GB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9886"/>
            <a:ext cx="8226854" cy="4667421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GB" sz="1600" dirty="0" smtClean="0"/>
              <a:t>Filled dots for the features of faulty curves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QH analysis based on 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-69129" y="1533115"/>
            <a:ext cx="4752000" cy="2268000"/>
            <a:chOff x="177365" y="1863755"/>
            <a:chExt cx="4311708" cy="199441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7365" y="1863755"/>
              <a:ext cx="4311708" cy="1994415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Rectangle 11"/>
                <p:cNvSpPr/>
                <p:nvPr/>
              </p:nvSpPr>
              <p:spPr>
                <a:xfrm>
                  <a:off x="3456082" y="3017144"/>
                  <a:ext cx="632416" cy="36061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b="1" i="1" smtClean="0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1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𝝉</m:t>
                            </m:r>
                          </m:e>
                          <m:sub>
                            <m:r>
                              <a:rPr lang="en-GB" sz="1600" b="1" i="1">
                                <a:solidFill>
                                  <a:srgbClr val="0055A0"/>
                                </a:solidFill>
                                <a:latin typeface="Cambria Math" panose="02040503050406030204" pitchFamily="18" charset="0"/>
                              </a:rPr>
                              <m:t>𝑬𝒙𝒑</m:t>
                            </m:r>
                          </m:sub>
                        </m:sSub>
                      </m:oMath>
                    </m:oMathPara>
                  </a14:m>
                  <a:endParaRPr lang="en-GB" sz="1600" dirty="0"/>
                </a:p>
              </p:txBody>
            </p:sp>
          </mc:Choice>
          <mc:Fallback xmlns="">
            <p:sp>
              <p:nvSpPr>
                <p:cNvPr id="12" name="Rectangle 1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456082" y="3017144"/>
                  <a:ext cx="632416" cy="360612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2374097" y="2250437"/>
                  <a:ext cx="1047594" cy="36189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𝝉</m:t>
                            </m:r>
                          </m:e>
                          <m:sub>
                            <m:r>
                              <a:rPr lang="en-GB" sz="16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𝑳𝒐𝒈𝑵𝒐𝒓𝒎</m:t>
                            </m:r>
                          </m:sub>
                        </m:sSub>
                      </m:oMath>
                    </m:oMathPara>
                  </a14:m>
                  <a:endParaRPr lang="en-GB" sz="1600" dirty="0"/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374097" y="2250437"/>
                  <a:ext cx="1047594" cy="361894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b="-500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5" name="Rectangle 14"/>
                <p:cNvSpPr/>
                <p:nvPr/>
              </p:nvSpPr>
              <p:spPr>
                <a:xfrm>
                  <a:off x="2710685" y="3256487"/>
                  <a:ext cx="1377813" cy="36189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𝝉</m:t>
                            </m:r>
                          </m:e>
                          <m:sub>
                            <m:r>
                              <a:rPr lang="en-GB" sz="1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𝑫𝒆𝒓</m:t>
                            </m:r>
                            <m:r>
                              <a:rPr lang="en-GB" sz="1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en-GB" sz="16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𝑳𝒐𝒈𝑵𝒐𝒓𝒎</m:t>
                            </m:r>
                          </m:sub>
                        </m:sSub>
                      </m:oMath>
                    </m:oMathPara>
                  </a14:m>
                  <a:endParaRPr lang="en-GB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5" name="Rectangle 1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710685" y="3256487"/>
                  <a:ext cx="1377813" cy="361894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1" name="Group 10"/>
          <p:cNvGrpSpPr/>
          <p:nvPr/>
        </p:nvGrpSpPr>
        <p:grpSpPr>
          <a:xfrm>
            <a:off x="4373217" y="1576823"/>
            <a:ext cx="4752000" cy="2268000"/>
            <a:chOff x="4399079" y="1822406"/>
            <a:chExt cx="4311709" cy="2103804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9079" y="1822406"/>
              <a:ext cx="4311709" cy="198726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Rectangle 22"/>
                <p:cNvSpPr/>
                <p:nvPr/>
              </p:nvSpPr>
              <p:spPr>
                <a:xfrm>
                  <a:off x="5990258" y="3565598"/>
                  <a:ext cx="1129348" cy="36061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𝝉</m:t>
                            </m:r>
                          </m:e>
                          <m:sub>
                            <m:r>
                              <a:rPr lang="en-GB" sz="16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𝑬𝒙𝒑</m:t>
                            </m:r>
                            <m:r>
                              <a:rPr lang="en-GB" sz="16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en-GB" sz="16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𝑮𝒂𝒖𝒔𝒔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3" name="Rectangle 2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90258" y="3565598"/>
                  <a:ext cx="1129348" cy="360612"/>
                </a:xfrm>
                <a:prstGeom prst="rect">
                  <a:avLst/>
                </a:prstGeom>
                <a:blipFill rotWithShape="0">
                  <a:blip r:embed="rId7"/>
                  <a:stretch>
                    <a:fillRect b="-6780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Rectangle 23"/>
                <p:cNvSpPr/>
                <p:nvPr/>
              </p:nvSpPr>
              <p:spPr>
                <a:xfrm rot="16200000">
                  <a:off x="3892852" y="2635089"/>
                  <a:ext cx="1544525" cy="361894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16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6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𝝉</m:t>
                            </m:r>
                          </m:e>
                          <m:sub>
                            <m:r>
                              <a:rPr lang="en-GB" sz="16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𝑳𝒐𝒈𝑵𝒐𝒓𝒎</m:t>
                            </m:r>
                            <m:r>
                              <a:rPr lang="en-GB" sz="16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_</m:t>
                            </m:r>
                            <m:r>
                              <a:rPr lang="en-GB" sz="16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𝑮𝒂𝒖𝒔𝒔</m:t>
                            </m:r>
                          </m:sub>
                        </m:sSub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4" name="Rectangle 2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3892852" y="2635089"/>
                  <a:ext cx="1544525" cy="361894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4" name="Group 13"/>
          <p:cNvGrpSpPr/>
          <p:nvPr/>
        </p:nvGrpSpPr>
        <p:grpSpPr>
          <a:xfrm>
            <a:off x="-69129" y="3603454"/>
            <a:ext cx="4752000" cy="2268000"/>
            <a:chOff x="126330" y="3918959"/>
            <a:chExt cx="4311708" cy="2140488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330" y="3918959"/>
              <a:ext cx="4311708" cy="2089136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Rectangle 24"/>
                <p:cNvSpPr/>
                <p:nvPr/>
              </p:nvSpPr>
              <p:spPr>
                <a:xfrm rot="16200000">
                  <a:off x="149975" y="4781508"/>
                  <a:ext cx="643894" cy="30822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‖"/>
                            <m:endChr m:val="‖"/>
                            <m:ctrlPr>
                              <a:rPr lang="en-GB" sz="14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̅"/>
                                <m:ctrlPr>
                                  <a:rPr lang="en-GB" sz="14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14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  <m:r>
                                  <a:rPr lang="en-GB" sz="1400" b="1" i="1" smtClean="0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𝟏</m:t>
                                </m:r>
                              </m:e>
                            </m:acc>
                          </m:e>
                        </m:d>
                      </m:oMath>
                    </m:oMathPara>
                  </a14:m>
                  <a:endParaRPr lang="en-GB" sz="1600" dirty="0"/>
                </a:p>
              </p:txBody>
            </p:sp>
          </mc:Choice>
          <mc:Fallback xmlns="">
            <p:sp>
              <p:nvSpPr>
                <p:cNvPr id="25" name="Rectangle 2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149975" y="4781508"/>
                  <a:ext cx="643894" cy="308226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6" name="Rectangle 25"/>
                <p:cNvSpPr/>
                <p:nvPr/>
              </p:nvSpPr>
              <p:spPr>
                <a:xfrm>
                  <a:off x="1945677" y="5751221"/>
                  <a:ext cx="643894" cy="308226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‖"/>
                            <m:endChr m:val="‖"/>
                            <m:ctrlPr>
                              <a:rPr lang="en-GB" sz="14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acc>
                              <m:accPr>
                                <m:chr m:val="̅"/>
                                <m:ctrlPr>
                                  <a:rPr lang="en-GB" sz="14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14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𝑪</m:t>
                                </m:r>
                                <m:r>
                                  <a:rPr lang="en-GB" sz="1400" b="1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acc>
                          </m:e>
                        </m:d>
                      </m:oMath>
                    </m:oMathPara>
                  </a14:m>
                  <a:endParaRPr lang="en-GB" sz="1600" dirty="0"/>
                </a:p>
              </p:txBody>
            </p:sp>
          </mc:Choice>
          <mc:Fallback xmlns="">
            <p:sp>
              <p:nvSpPr>
                <p:cNvPr id="26" name="Rectangle 25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45677" y="5751221"/>
                  <a:ext cx="643894" cy="308226"/>
                </a:xfrm>
                <a:prstGeom prst="rect">
                  <a:avLst/>
                </a:prstGeom>
                <a:blipFill rotWithShape="0">
                  <a:blip r:embed="rId1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16" name="Group 15"/>
          <p:cNvGrpSpPr/>
          <p:nvPr/>
        </p:nvGrpSpPr>
        <p:grpSpPr>
          <a:xfrm>
            <a:off x="4391471" y="3562713"/>
            <a:ext cx="4752000" cy="2268000"/>
            <a:chOff x="4367619" y="3893354"/>
            <a:chExt cx="4374627" cy="2089137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1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67619" y="3893354"/>
              <a:ext cx="4374627" cy="2089137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Rectangle 26"/>
                <p:cNvSpPr/>
                <p:nvPr/>
              </p:nvSpPr>
              <p:spPr>
                <a:xfrm rot="16200000">
                  <a:off x="4356201" y="4809638"/>
                  <a:ext cx="665567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sz="14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𝑹𝑴𝑺</m:t>
                        </m:r>
                        <m:r>
                          <a:rPr lang="en-GB" sz="140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GB" sz="1600" dirty="0"/>
                </a:p>
              </p:txBody>
            </p:sp>
          </mc:Choice>
          <mc:Fallback xmlns="">
            <p:sp>
              <p:nvSpPr>
                <p:cNvPr id="27" name="Rectangle 26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4356201" y="4809638"/>
                  <a:ext cx="665567" cy="307777"/>
                </a:xfrm>
                <a:prstGeom prst="rect">
                  <a:avLst/>
                </a:prstGeom>
                <a:blipFill rotWithShape="0">
                  <a:blip r:embed="rId1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29" name="Picture 2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991740" y="389199"/>
            <a:ext cx="1352550" cy="638175"/>
          </a:xfrm>
          <a:prstGeom prst="rect">
            <a:avLst/>
          </a:prstGeom>
        </p:spPr>
      </p:pic>
      <p:sp>
        <p:nvSpPr>
          <p:cNvPr id="30" name="Rectangle 29"/>
          <p:cNvSpPr/>
          <p:nvPr/>
        </p:nvSpPr>
        <p:spPr>
          <a:xfrm>
            <a:off x="7144474" y="1062284"/>
            <a:ext cx="1047082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 smtClean="0"/>
              <a:t>What animal?</a:t>
            </a:r>
            <a:endParaRPr lang="en-GB" sz="1100" dirty="0"/>
          </a:p>
        </p:txBody>
      </p:sp>
      <p:sp>
        <p:nvSpPr>
          <p:cNvPr id="17" name="Rectangle 16"/>
          <p:cNvSpPr/>
          <p:nvPr/>
        </p:nvSpPr>
        <p:spPr>
          <a:xfrm>
            <a:off x="3505590" y="5691992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2400" b="1" dirty="0" smtClean="0"/>
              <a:t>No </a:t>
            </a:r>
            <a:r>
              <a:rPr lang="en-GB" sz="2400" b="1" dirty="0"/>
              <a:t>free </a:t>
            </a:r>
            <a:r>
              <a:rPr lang="en-GB" sz="2400" b="1" dirty="0" smtClean="0"/>
              <a:t>lunch !</a:t>
            </a:r>
            <a:r>
              <a:rPr lang="en-GB" sz="2400" b="1" dirty="0"/>
              <a:t/>
            </a:r>
            <a:br>
              <a:rPr lang="en-GB" sz="2400" b="1" dirty="0"/>
            </a:b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920713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b="1" dirty="0"/>
              <a:t>W</a:t>
            </a:r>
            <a:r>
              <a:rPr lang="en-GB" sz="2400" b="1" dirty="0" smtClean="0"/>
              <a:t>hat is a Neural Network?</a:t>
            </a:r>
            <a:endParaRPr lang="en-GB" sz="2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QH analysis based on 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5"/>
            <a:ext cx="7621156" cy="4788947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GB" sz="1600" dirty="0" smtClean="0"/>
              <a:t>Faulty curves: </a:t>
            </a:r>
            <a:r>
              <a:rPr lang="en-GB" sz="1600" u="sng" dirty="0" smtClean="0"/>
              <a:t>somehow</a:t>
            </a:r>
            <a:r>
              <a:rPr lang="en-GB" sz="1600" dirty="0" smtClean="0"/>
              <a:t> different from healthy ones</a:t>
            </a:r>
          </a:p>
          <a:p>
            <a:pPr marL="36576" indent="0">
              <a:buNone/>
            </a:pPr>
            <a:endParaRPr lang="en-GB" sz="1600" dirty="0" smtClean="0"/>
          </a:p>
          <a:p>
            <a:r>
              <a:rPr lang="en-GB" sz="1600" dirty="0" smtClean="0"/>
              <a:t>Mental process: </a:t>
            </a:r>
          </a:p>
          <a:p>
            <a:pPr lvl="1"/>
            <a:r>
              <a:rPr lang="en-GB" sz="1200" dirty="0" smtClean="0"/>
              <a:t>Extraction of </a:t>
            </a:r>
            <a:r>
              <a:rPr lang="en-GB" sz="1200" dirty="0" smtClean="0">
                <a:solidFill>
                  <a:srgbClr val="00B050"/>
                </a:solidFill>
              </a:rPr>
              <a:t>qualitative</a:t>
            </a:r>
            <a:r>
              <a:rPr lang="en-GB" sz="1200" b="1" dirty="0" smtClean="0"/>
              <a:t> </a:t>
            </a:r>
            <a:r>
              <a:rPr lang="en-GB" sz="1200" dirty="0" smtClean="0"/>
              <a:t>features</a:t>
            </a:r>
            <a:r>
              <a:rPr lang="en-GB" sz="1200" b="1" dirty="0" smtClean="0"/>
              <a:t> </a:t>
            </a:r>
          </a:p>
          <a:p>
            <a:pPr lvl="1"/>
            <a:r>
              <a:rPr lang="en-GB" sz="1200" dirty="0" smtClean="0"/>
              <a:t>Application of an evaluation function called </a:t>
            </a:r>
            <a:br>
              <a:rPr lang="en-GB" sz="1200" dirty="0" smtClean="0"/>
            </a:br>
            <a:r>
              <a:rPr lang="en-GB" sz="1200" dirty="0" smtClean="0">
                <a:solidFill>
                  <a:srgbClr val="00B050"/>
                </a:solidFill>
              </a:rPr>
              <a:t>Recognition Memory</a:t>
            </a:r>
            <a:r>
              <a:rPr lang="en-GB" sz="1200" dirty="0" smtClean="0">
                <a:solidFill>
                  <a:srgbClr val="0055A0"/>
                </a:solidFill>
              </a:rPr>
              <a:t>, trained on previous experiences.</a:t>
            </a:r>
            <a:endParaRPr lang="en-GB" sz="1200" dirty="0" smtClean="0">
              <a:solidFill>
                <a:srgbClr val="00B050"/>
              </a:solidFill>
            </a:endParaRPr>
          </a:p>
          <a:p>
            <a:pPr lvl="1"/>
            <a:r>
              <a:rPr lang="en-GB" sz="1200" dirty="0" smtClean="0"/>
              <a:t> Output (classification)</a:t>
            </a:r>
          </a:p>
          <a:p>
            <a:pPr marL="36576" indent="0">
              <a:buNone/>
            </a:pPr>
            <a:endParaRPr lang="en-GB" sz="1600" dirty="0"/>
          </a:p>
          <a:p>
            <a:pPr marL="285750" indent="-285750"/>
            <a:r>
              <a:rPr lang="en-GB" sz="1600" dirty="0" smtClean="0"/>
              <a:t>Neural </a:t>
            </a:r>
            <a:r>
              <a:rPr lang="en-GB" sz="1600" dirty="0"/>
              <a:t>Network </a:t>
            </a:r>
            <a:r>
              <a:rPr lang="en-GB" sz="1600" dirty="0" smtClean="0"/>
              <a:t>process:</a:t>
            </a:r>
            <a:endParaRPr lang="en-GB" sz="16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/>
              <a:t>Extraction of </a:t>
            </a:r>
            <a:r>
              <a:rPr lang="en-GB" sz="1200" dirty="0">
                <a:solidFill>
                  <a:srgbClr val="00B050"/>
                </a:solidFill>
              </a:rPr>
              <a:t>quantitative</a:t>
            </a:r>
            <a:r>
              <a:rPr lang="en-GB" sz="1200" dirty="0"/>
              <a:t> features </a:t>
            </a:r>
            <a:r>
              <a:rPr lang="en-GB" sz="1200" dirty="0" smtClean="0"/>
              <a:t>like RGB dominant colour, length </a:t>
            </a:r>
            <a:r>
              <a:rPr lang="en-GB" sz="1200" dirty="0"/>
              <a:t>of teeth </a:t>
            </a:r>
            <a:r>
              <a:rPr lang="en-GB" sz="1200" dirty="0" err="1" smtClean="0"/>
              <a:t>ecc</a:t>
            </a:r>
            <a:r>
              <a:rPr lang="en-GB" sz="1200" dirty="0" smtClean="0"/>
              <a:t>.. 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Application </a:t>
            </a:r>
            <a:r>
              <a:rPr lang="en-GB" sz="1200" dirty="0"/>
              <a:t>of </a:t>
            </a:r>
            <a:r>
              <a:rPr lang="en-GB" sz="1200" dirty="0" smtClean="0"/>
              <a:t>an evaluation function: the </a:t>
            </a:r>
            <a:r>
              <a:rPr lang="en-GB" sz="1200" dirty="0" smtClean="0">
                <a:solidFill>
                  <a:srgbClr val="00B050"/>
                </a:solidFill>
              </a:rPr>
              <a:t>Neural Network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The embedded experience lies in the internal weights and</a:t>
            </a:r>
            <a:br>
              <a:rPr lang="en-GB" sz="1200" dirty="0" smtClean="0"/>
            </a:br>
            <a:r>
              <a:rPr lang="en-GB" sz="1200" dirty="0" smtClean="0"/>
              <a:t>comes from a previous training process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Output </a:t>
            </a:r>
            <a:r>
              <a:rPr lang="en-GB" sz="1200" dirty="0"/>
              <a:t>(classification</a:t>
            </a:r>
            <a:r>
              <a:rPr lang="en-GB" sz="1200" dirty="0" smtClean="0"/>
              <a:t>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endParaRPr lang="en-GB" sz="1200" dirty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GB" sz="1200" dirty="0" smtClean="0"/>
              <a:t>… How can be sure that it makes sense?</a:t>
            </a:r>
          </a:p>
          <a:p>
            <a:endParaRPr lang="en-GB" sz="1200" dirty="0" smtClean="0"/>
          </a:p>
          <a:p>
            <a:pPr marL="493776" lvl="1">
              <a:buSzPct val="80000"/>
            </a:pPr>
            <a:r>
              <a:rPr lang="en-GB" sz="1200" dirty="0"/>
              <a:t>Existence </a:t>
            </a:r>
            <a:r>
              <a:rPr lang="en-GB" sz="1200" dirty="0" smtClean="0"/>
              <a:t>(Universal approximation) Theorem </a:t>
            </a:r>
            <a:r>
              <a:rPr lang="en-GB" sz="1200" dirty="0"/>
              <a:t>(</a:t>
            </a:r>
            <a:r>
              <a:rPr lang="en-GB" sz="1200" dirty="0" err="1"/>
              <a:t>Hornik</a:t>
            </a:r>
            <a:r>
              <a:rPr lang="en-GB" sz="1200" dirty="0"/>
              <a:t>, </a:t>
            </a:r>
            <a:r>
              <a:rPr lang="en-GB" sz="1200" dirty="0" err="1"/>
              <a:t>Stinchombe</a:t>
            </a:r>
            <a:r>
              <a:rPr lang="en-GB" sz="1200" dirty="0"/>
              <a:t>, White 1989) </a:t>
            </a:r>
            <a:r>
              <a:rPr lang="en-GB" sz="1200" dirty="0" smtClean="0"/>
              <a:t>:</a:t>
            </a:r>
            <a:endParaRPr lang="en-GB" sz="1200" dirty="0"/>
          </a:p>
          <a:p>
            <a:pPr marL="36576" indent="0">
              <a:buNone/>
            </a:pPr>
            <a:r>
              <a:rPr lang="en-GB" sz="1200" dirty="0"/>
              <a:t> </a:t>
            </a:r>
            <a:r>
              <a:rPr lang="en-GB" sz="1200" dirty="0" smtClean="0"/>
              <a:t>          3-layer Neural Network can approximate any continuous function on a compact domain.</a:t>
            </a:r>
          </a:p>
          <a:p>
            <a:pPr marL="36576" indent="0">
              <a:buNone/>
            </a:pPr>
            <a:endParaRPr lang="en-GB" sz="1200" dirty="0" smtClean="0"/>
          </a:p>
          <a:p>
            <a:pPr marL="36576" indent="0">
              <a:buNone/>
            </a:pPr>
            <a:r>
              <a:rPr lang="en-GB" sz="1200" dirty="0">
                <a:solidFill>
                  <a:srgbClr val="00B050"/>
                </a:solidFill>
              </a:rPr>
              <a:t> </a:t>
            </a:r>
            <a:r>
              <a:rPr lang="en-GB" sz="1200" dirty="0" smtClean="0">
                <a:solidFill>
                  <a:srgbClr val="00B050"/>
                </a:solidFill>
              </a:rPr>
              <a:t>                                                       It </a:t>
            </a:r>
            <a:r>
              <a:rPr lang="en-GB" sz="1200" dirty="0">
                <a:solidFill>
                  <a:srgbClr val="00B050"/>
                </a:solidFill>
              </a:rPr>
              <a:t>only guarantees that a solution </a:t>
            </a:r>
            <a:r>
              <a:rPr lang="en-GB" sz="1200" dirty="0" smtClean="0">
                <a:solidFill>
                  <a:srgbClr val="00B050"/>
                </a:solidFill>
              </a:rPr>
              <a:t>exists, nothing </a:t>
            </a:r>
            <a:r>
              <a:rPr lang="en-GB" sz="1200" dirty="0">
                <a:solidFill>
                  <a:srgbClr val="00B050"/>
                </a:solidFill>
              </a:rPr>
              <a:t>about IF and HOW get it</a:t>
            </a:r>
          </a:p>
          <a:p>
            <a:endParaRPr lang="en-GB" sz="1600" dirty="0" smtClean="0"/>
          </a:p>
        </p:txBody>
      </p:sp>
      <p:sp>
        <p:nvSpPr>
          <p:cNvPr id="22" name="AutoShape 4" descr="Risultati immagini per striped tiger-like cat">
            <a:hlinkClick r:id="rId2"/>
          </p:cNvPr>
          <p:cNvSpPr>
            <a:spLocks noChangeAspect="1" noChangeArrowheads="1"/>
          </p:cNvSpPr>
          <p:nvPr/>
        </p:nvSpPr>
        <p:spPr bwMode="auto">
          <a:xfrm>
            <a:off x="155575" y="-280988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" name="Rectangle 30"/>
          <p:cNvSpPr/>
          <p:nvPr/>
        </p:nvSpPr>
        <p:spPr>
          <a:xfrm rot="20409172">
            <a:off x="6037690" y="3675568"/>
            <a:ext cx="28212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A performant NN relies 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mostly on good features!!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073390" y="2553135"/>
            <a:ext cx="1676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Get the intruder!</a:t>
            </a:r>
            <a:br>
              <a:rPr lang="en-GB" sz="1200" dirty="0" smtClean="0"/>
            </a:br>
            <a:r>
              <a:rPr lang="en-GB" sz="1200" dirty="0" smtClean="0"/>
              <a:t>Easy, isn’t?  But why?</a:t>
            </a:r>
            <a:endParaRPr lang="en-GB" sz="12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5882640" y="153843"/>
            <a:ext cx="3127143" cy="2417265"/>
            <a:chOff x="5882640" y="153843"/>
            <a:chExt cx="3127143" cy="2417265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48854" y="732616"/>
              <a:ext cx="1860929" cy="1180352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84290" y="1658763"/>
              <a:ext cx="1455070" cy="832977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09552" y="229706"/>
              <a:ext cx="1407115" cy="781972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82640" y="786298"/>
              <a:ext cx="1615385" cy="1024608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13633" y="153843"/>
              <a:ext cx="931373" cy="947873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66278" y="1509474"/>
              <a:ext cx="1415512" cy="1061634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89629" y="998379"/>
              <a:ext cx="1113297" cy="83389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2256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b="1" dirty="0" smtClean="0"/>
              <a:t>NN Training</a:t>
            </a:r>
            <a:endParaRPr lang="en-GB" sz="2400" b="1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691" y="3356528"/>
            <a:ext cx="2627478" cy="273489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QH analysis based on 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989737" y="3741937"/>
            <a:ext cx="1110399" cy="1092316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8246454" y="5002251"/>
            <a:ext cx="541085" cy="546142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77" name="Group 76"/>
          <p:cNvGrpSpPr/>
          <p:nvPr/>
        </p:nvGrpSpPr>
        <p:grpSpPr>
          <a:xfrm>
            <a:off x="524840" y="1052563"/>
            <a:ext cx="5418760" cy="1310543"/>
            <a:chOff x="524840" y="1246288"/>
            <a:chExt cx="5418760" cy="1310543"/>
          </a:xfrm>
        </p:grpSpPr>
        <p:sp>
          <p:nvSpPr>
            <p:cNvPr id="32" name="Cloud 31"/>
            <p:cNvSpPr/>
            <p:nvPr/>
          </p:nvSpPr>
          <p:spPr>
            <a:xfrm>
              <a:off x="3542865" y="1583047"/>
              <a:ext cx="1018309" cy="973784"/>
            </a:xfrm>
            <a:prstGeom prst="cloud">
              <a:avLst/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705194" y="1888230"/>
              <a:ext cx="7179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chemeClr val="accent2">
                      <a:lumMod val="40000"/>
                      <a:lumOff val="60000"/>
                    </a:schemeClr>
                  </a:solidFill>
                </a:rPr>
                <a:t>NN</a:t>
              </a:r>
              <a:endParaRPr lang="en-GB" dirty="0">
                <a:solidFill>
                  <a:schemeClr val="accent2">
                    <a:lumMod val="40000"/>
                    <a:lumOff val="60000"/>
                  </a:schemeClr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24840" y="1585140"/>
              <a:ext cx="1008863" cy="430887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100" dirty="0" smtClean="0"/>
                <a:t>QH decays no faults  </a:t>
              </a:r>
              <a:endParaRPr lang="en-GB" sz="11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5" name="TextBox 34"/>
                <p:cNvSpPr txBox="1"/>
                <p:nvPr/>
              </p:nvSpPr>
              <p:spPr>
                <a:xfrm>
                  <a:off x="5096336" y="1714385"/>
                  <a:ext cx="847264" cy="261610"/>
                </a:xfrm>
                <a:prstGeom prst="rect">
                  <a:avLst/>
                </a:prstGeom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r>
                          <a:rPr lang="en-GB" sz="1100" b="0" i="1" smtClean="0">
                            <a:latin typeface="Cambria Math"/>
                          </a:rPr>
                          <m:t>𝑐𝑙𝑎𝑠𝑠</m:t>
                        </m:r>
                        <m:r>
                          <a:rPr lang="en-GB" sz="1100" b="0" i="1" smtClean="0">
                            <a:latin typeface="Cambria Math" panose="02040503050406030204" pitchFamily="18" charset="0"/>
                          </a:rPr>
                          <m:t>=1</m:t>
                        </m:r>
                      </m:oMath>
                    </m:oMathPara>
                  </a14:m>
                  <a:endParaRPr lang="en-GB" sz="1100" dirty="0"/>
                </a:p>
              </p:txBody>
            </p:sp>
          </mc:Choice>
          <mc:Fallback xmlns="">
            <p:sp>
              <p:nvSpPr>
                <p:cNvPr id="35" name="TextBox 3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96336" y="1714385"/>
                  <a:ext cx="847264" cy="261610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6" name="TextBox 35"/>
            <p:cNvSpPr txBox="1"/>
            <p:nvPr/>
          </p:nvSpPr>
          <p:spPr>
            <a:xfrm>
              <a:off x="524840" y="2062491"/>
              <a:ext cx="1008863" cy="430887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1100" dirty="0" smtClean="0"/>
                <a:t>QH decays with faults  </a:t>
              </a:r>
              <a:endParaRPr lang="en-GB" sz="1100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7" name="TextBox 36"/>
                <p:cNvSpPr txBox="1"/>
                <p:nvPr/>
              </p:nvSpPr>
              <p:spPr>
                <a:xfrm>
                  <a:off x="5090040" y="2191736"/>
                  <a:ext cx="853560" cy="261610"/>
                </a:xfrm>
                <a:prstGeom prst="rect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2"/>
                </a:lnRef>
                <a:fillRef idx="1">
                  <a:schemeClr val="lt1"/>
                </a:fillRef>
                <a:effectRef idx="0">
                  <a:schemeClr val="accent2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100" dirty="0" smtClean="0"/>
                    <a:t> </a:t>
                  </a:r>
                  <a14:m>
                    <m:oMath xmlns:m="http://schemas.openxmlformats.org/officeDocument/2006/math">
                      <m:r>
                        <a:rPr lang="en-GB" sz="1100" b="0" i="1" smtClean="0">
                          <a:latin typeface="Cambria Math"/>
                        </a:rPr>
                        <m:t>𝑐𝑙𝑎𝑠𝑠</m:t>
                      </m:r>
                      <m:r>
                        <a:rPr lang="en-GB" sz="1100" b="0" i="1" smtClean="0">
                          <a:latin typeface="Cambria Math"/>
                        </a:rPr>
                        <m:t>=0</m:t>
                      </m:r>
                    </m:oMath>
                  </a14:m>
                  <a:endParaRPr lang="en-GB" sz="1100" dirty="0"/>
                </a:p>
              </p:txBody>
            </p:sp>
          </mc:Choice>
          <mc:Fallback xmlns="">
            <p:sp>
              <p:nvSpPr>
                <p:cNvPr id="37" name="TextBox 3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90040" y="2191736"/>
                  <a:ext cx="853560" cy="261610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  <a:ln>
                  <a:solidFill>
                    <a:srgbClr val="FF0000"/>
                  </a:solidFill>
                </a:ln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40" name="Hexagon 39"/>
            <p:cNvSpPr/>
            <p:nvPr/>
          </p:nvSpPr>
          <p:spPr>
            <a:xfrm>
              <a:off x="2034448" y="1739165"/>
              <a:ext cx="1012641" cy="600164"/>
            </a:xfrm>
            <a:prstGeom prst="hexagon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057118" y="1810888"/>
              <a:ext cx="989971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 smtClean="0"/>
                <a:t>Signal conditioning</a:t>
              </a:r>
              <a:endParaRPr lang="en-GB" sz="1100" dirty="0"/>
            </a:p>
          </p:txBody>
        </p:sp>
        <p:cxnSp>
          <p:nvCxnSpPr>
            <p:cNvPr id="42" name="Straight Arrow Connector 41"/>
            <p:cNvCxnSpPr/>
            <p:nvPr/>
          </p:nvCxnSpPr>
          <p:spPr>
            <a:xfrm>
              <a:off x="3122659" y="1799755"/>
              <a:ext cx="405341" cy="0"/>
            </a:xfrm>
            <a:prstGeom prst="straightConnector1">
              <a:avLst/>
            </a:prstGeom>
            <a:ln>
              <a:solidFill>
                <a:srgbClr val="92D05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>
              <a:off x="3115039" y="2278551"/>
              <a:ext cx="405341" cy="0"/>
            </a:xfrm>
            <a:prstGeom prst="straightConnector1">
              <a:avLst/>
            </a:prstGeom>
            <a:ln>
              <a:solidFill>
                <a:srgbClr val="92D05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/>
            <p:cNvCxnSpPr/>
            <p:nvPr/>
          </p:nvCxnSpPr>
          <p:spPr>
            <a:xfrm>
              <a:off x="4614330" y="1825988"/>
              <a:ext cx="405341" cy="0"/>
            </a:xfrm>
            <a:prstGeom prst="straightConnector1">
              <a:avLst/>
            </a:prstGeom>
            <a:ln>
              <a:solidFill>
                <a:srgbClr val="92D05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Arrow Connector 44"/>
            <p:cNvCxnSpPr/>
            <p:nvPr/>
          </p:nvCxnSpPr>
          <p:spPr>
            <a:xfrm>
              <a:off x="4614330" y="2304784"/>
              <a:ext cx="405341" cy="0"/>
            </a:xfrm>
            <a:prstGeom prst="straightConnector1">
              <a:avLst/>
            </a:prstGeom>
            <a:ln>
              <a:solidFill>
                <a:srgbClr val="92D05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>
              <a:off x="1626389" y="1799755"/>
              <a:ext cx="405341" cy="0"/>
            </a:xfrm>
            <a:prstGeom prst="straightConnector1">
              <a:avLst/>
            </a:prstGeom>
            <a:ln>
              <a:solidFill>
                <a:srgbClr val="92D05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/>
            <p:nvPr/>
          </p:nvCxnSpPr>
          <p:spPr>
            <a:xfrm>
              <a:off x="1626389" y="2278551"/>
              <a:ext cx="405341" cy="0"/>
            </a:xfrm>
            <a:prstGeom prst="straightConnector1">
              <a:avLst/>
            </a:prstGeom>
            <a:ln>
              <a:solidFill>
                <a:srgbClr val="92D05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Rectangle 47"/>
            <p:cNvSpPr/>
            <p:nvPr/>
          </p:nvSpPr>
          <p:spPr>
            <a:xfrm>
              <a:off x="5111193" y="1246288"/>
              <a:ext cx="80182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 smtClean="0"/>
                <a:t>Output</a:t>
              </a:r>
              <a:endParaRPr lang="en-GB" dirty="0"/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6087815" y="1052563"/>
            <a:ext cx="1392059" cy="1207058"/>
            <a:chOff x="6087815" y="1246288"/>
            <a:chExt cx="1392059" cy="1207058"/>
          </a:xfrm>
        </p:grpSpPr>
        <p:grpSp>
          <p:nvGrpSpPr>
            <p:cNvPr id="78" name="Group 77"/>
            <p:cNvGrpSpPr/>
            <p:nvPr/>
          </p:nvGrpSpPr>
          <p:grpSpPr>
            <a:xfrm>
              <a:off x="6349436" y="1246288"/>
              <a:ext cx="1130438" cy="1207058"/>
              <a:chOff x="6349436" y="1246288"/>
              <a:chExt cx="1130438" cy="1207058"/>
            </a:xfrm>
          </p:grpSpPr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49" name="TextBox 48"/>
                  <p:cNvSpPr txBox="1"/>
                  <p:nvPr/>
                </p:nvSpPr>
                <p:spPr>
                  <a:xfrm>
                    <a:off x="6469275" y="1714385"/>
                    <a:ext cx="847264" cy="261610"/>
                  </a:xfrm>
                  <a:prstGeom prst="rect">
                    <a:avLst/>
                  </a:prstGeom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wrap="square" rtlCol="0">
                    <a:spAutoFit/>
                  </a:bodyPr>
                  <a:lstStyle/>
                  <a:p>
                    <a:pPr algn="ctr"/>
                    <a14:m>
                      <m:oMathPara xmlns:m="http://schemas.openxmlformats.org/officeDocument/2006/math">
                        <m:oMathParaPr>
                          <m:jc m:val="center"/>
                        </m:oMathParaPr>
                        <m:oMath xmlns:m="http://schemas.openxmlformats.org/officeDocument/2006/math">
                          <m:r>
                            <a:rPr lang="en-GB" sz="1100" b="0" i="1" smtClean="0">
                              <a:latin typeface="Cambria Math"/>
                            </a:rPr>
                            <m:t>𝑐𝑙𝑎𝑠𝑠</m:t>
                          </m:r>
                          <m:r>
                            <a:rPr lang="en-GB" sz="11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oMath>
                      </m:oMathPara>
                    </a14:m>
                    <a:endParaRPr lang="en-GB" sz="1100" dirty="0"/>
                  </a:p>
                </p:txBody>
              </p:sp>
            </mc:Choice>
            <mc:Fallback xmlns="">
              <p:sp>
                <p:nvSpPr>
                  <p:cNvPr id="49" name="TextBox 48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469275" y="1714385"/>
                    <a:ext cx="847264" cy="261610"/>
                  </a:xfrm>
                  <a:prstGeom prst="rect">
                    <a:avLst/>
                  </a:prstGeom>
                  <a:blipFill rotWithShape="0"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50" name="TextBox 49"/>
                  <p:cNvSpPr txBox="1"/>
                  <p:nvPr/>
                </p:nvSpPr>
                <p:spPr>
                  <a:xfrm>
                    <a:off x="6462979" y="2191736"/>
                    <a:ext cx="853560" cy="261610"/>
                  </a:xfrm>
                  <a:prstGeom prst="rect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2"/>
                  </a:lnRef>
                  <a:fillRef idx="1">
                    <a:schemeClr val="lt1"/>
                  </a:fillRef>
                  <a:effectRef idx="0">
                    <a:schemeClr val="accent2"/>
                  </a:effectRef>
                  <a:fontRef idx="minor">
                    <a:schemeClr val="dk1"/>
                  </a:fontRef>
                </p:style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100" dirty="0" smtClean="0"/>
                      <a:t> </a:t>
                    </a:r>
                    <a14:m>
                      <m:oMath xmlns:m="http://schemas.openxmlformats.org/officeDocument/2006/math">
                        <m:r>
                          <a:rPr lang="en-GB" sz="1100" b="0" i="1" smtClean="0">
                            <a:latin typeface="Cambria Math"/>
                          </a:rPr>
                          <m:t>𝑐𝑙𝑎𝑠𝑠</m:t>
                        </m:r>
                        <m:r>
                          <a:rPr lang="en-GB" sz="1100" b="0" i="1" smtClean="0">
                            <a:latin typeface="Cambria Math"/>
                          </a:rPr>
                          <m:t>=0</m:t>
                        </m:r>
                      </m:oMath>
                    </a14:m>
                    <a:endParaRPr lang="en-GB" sz="1100" dirty="0"/>
                  </a:p>
                </p:txBody>
              </p:sp>
            </mc:Choice>
            <mc:Fallback xmlns="">
              <p:sp>
                <p:nvSpPr>
                  <p:cNvPr id="50" name="TextBox 4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462979" y="2191736"/>
                    <a:ext cx="853560" cy="261610"/>
                  </a:xfrm>
                  <a:prstGeom prst="rect">
                    <a:avLst/>
                  </a:prstGeom>
                  <a:blipFill rotWithShape="0">
                    <a:blip r:embed="rId4"/>
                    <a:stretch>
                      <a:fillRect/>
                    </a:stretch>
                  </a:blipFill>
                  <a:ln>
                    <a:solidFill>
                      <a:srgbClr val="FF0000"/>
                    </a:solidFill>
                  </a:ln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51" name="Rectangle 50"/>
              <p:cNvSpPr/>
              <p:nvPr/>
            </p:nvSpPr>
            <p:spPr>
              <a:xfrm>
                <a:off x="6349436" y="1246288"/>
                <a:ext cx="113043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1600" dirty="0" smtClean="0"/>
                  <a:t>Reference</a:t>
                </a:r>
                <a:endParaRPr lang="en-GB" sz="1600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TextBox 51"/>
                <p:cNvSpPr txBox="1"/>
                <p:nvPr/>
              </p:nvSpPr>
              <p:spPr>
                <a:xfrm>
                  <a:off x="6087815" y="1899591"/>
                  <a:ext cx="237244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≠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52" name="TextBox 5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087815" y="1899591"/>
                  <a:ext cx="237244" cy="276999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l="-17949" r="-12821" b="-66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3" name="TextBox 52"/>
                <p:cNvSpPr txBox="1"/>
                <p:nvPr/>
              </p:nvSpPr>
              <p:spPr>
                <a:xfrm>
                  <a:off x="6125486" y="1655510"/>
                  <a:ext cx="161903" cy="276999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?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53" name="TextBox 5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25486" y="1655510"/>
                  <a:ext cx="161903" cy="276999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l="-34615" r="-30769" b="-8889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80" name="Group 79"/>
          <p:cNvGrpSpPr/>
          <p:nvPr/>
        </p:nvGrpSpPr>
        <p:grpSpPr>
          <a:xfrm>
            <a:off x="2296170" y="2111061"/>
            <a:ext cx="4414184" cy="1558238"/>
            <a:chOff x="2296170" y="2304786"/>
            <a:chExt cx="4414184" cy="1558238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296170" y="2898341"/>
              <a:ext cx="3520468" cy="964683"/>
            </a:xfrm>
            <a:prstGeom prst="rect">
              <a:avLst/>
            </a:prstGeom>
          </p:spPr>
        </p:pic>
        <p:cxnSp>
          <p:nvCxnSpPr>
            <p:cNvPr id="54" name="Straight Arrow Connector 53"/>
            <p:cNvCxnSpPr>
              <a:endCxn id="7" idx="3"/>
            </p:cNvCxnSpPr>
            <p:nvPr/>
          </p:nvCxnSpPr>
          <p:spPr>
            <a:xfrm rot="5400000">
              <a:off x="5481162" y="2640262"/>
              <a:ext cx="1075898" cy="404945"/>
            </a:xfrm>
            <a:prstGeom prst="bentConnector2">
              <a:avLst/>
            </a:prstGeom>
            <a:ln>
              <a:solidFill>
                <a:srgbClr val="92D05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Rectangle 64"/>
            <p:cNvSpPr/>
            <p:nvPr/>
          </p:nvSpPr>
          <p:spPr>
            <a:xfrm>
              <a:off x="6215603" y="3151351"/>
              <a:ext cx="49475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 smtClean="0">
                  <a:solidFill>
                    <a:srgbClr val="00B050"/>
                  </a:solidFill>
                </a:rPr>
                <a:t>True</a:t>
              </a:r>
              <a:endParaRPr lang="en-GB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81" name="Group 80"/>
          <p:cNvGrpSpPr/>
          <p:nvPr/>
        </p:nvGrpSpPr>
        <p:grpSpPr>
          <a:xfrm>
            <a:off x="2763725" y="2913684"/>
            <a:ext cx="1982722" cy="1236548"/>
            <a:chOff x="2763725" y="3107409"/>
            <a:chExt cx="1982722" cy="1236548"/>
          </a:xfrm>
        </p:grpSpPr>
        <p:sp>
          <p:nvSpPr>
            <p:cNvPr id="66" name="Rectangle 65"/>
            <p:cNvSpPr/>
            <p:nvPr/>
          </p:nvSpPr>
          <p:spPr>
            <a:xfrm>
              <a:off x="2969335" y="3107409"/>
              <a:ext cx="277560" cy="858772"/>
            </a:xfrm>
            <a:prstGeom prst="rect">
              <a:avLst/>
            </a:prstGeom>
            <a:noFill/>
            <a:ln w="285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4224799" y="3107409"/>
              <a:ext cx="277560" cy="858772"/>
            </a:xfrm>
            <a:prstGeom prst="rect">
              <a:avLst/>
            </a:prstGeom>
            <a:noFill/>
            <a:ln w="28575"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2763725" y="4005403"/>
              <a:ext cx="198272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600" dirty="0" smtClean="0"/>
                <a:t>Weights adjustment</a:t>
              </a:r>
              <a:endParaRPr lang="en-GB" dirty="0"/>
            </a:p>
          </p:txBody>
        </p:sp>
      </p:grpSp>
      <p:grpSp>
        <p:nvGrpSpPr>
          <p:cNvPr id="83" name="Group 82"/>
          <p:cNvGrpSpPr/>
          <p:nvPr/>
        </p:nvGrpSpPr>
        <p:grpSpPr>
          <a:xfrm>
            <a:off x="1029272" y="2291905"/>
            <a:ext cx="1266898" cy="895052"/>
            <a:chOff x="1029272" y="2485630"/>
            <a:chExt cx="1266898" cy="895052"/>
          </a:xfrm>
        </p:grpSpPr>
        <p:cxnSp>
          <p:nvCxnSpPr>
            <p:cNvPr id="69" name="Straight Arrow Connector 53"/>
            <p:cNvCxnSpPr>
              <a:stCxn id="7" idx="1"/>
              <a:endCxn id="36" idx="2"/>
            </p:cNvCxnSpPr>
            <p:nvPr/>
          </p:nvCxnSpPr>
          <p:spPr>
            <a:xfrm rot="10800000">
              <a:off x="1029272" y="2485630"/>
              <a:ext cx="1266898" cy="887305"/>
            </a:xfrm>
            <a:prstGeom prst="bentConnector2">
              <a:avLst/>
            </a:prstGeom>
            <a:ln>
              <a:solidFill>
                <a:srgbClr val="92D05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Rectangle 81"/>
            <p:cNvSpPr/>
            <p:nvPr/>
          </p:nvSpPr>
          <p:spPr>
            <a:xfrm>
              <a:off x="1160305" y="3103683"/>
              <a:ext cx="93487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dirty="0" smtClean="0">
                  <a:solidFill>
                    <a:srgbClr val="00B050"/>
                  </a:solidFill>
                </a:rPr>
                <a:t>Next round</a:t>
              </a:r>
              <a:endParaRPr lang="en-GB" dirty="0">
                <a:solidFill>
                  <a:srgbClr val="00B050"/>
                </a:solidFill>
              </a:endParaRPr>
            </a:p>
          </p:txBody>
        </p:sp>
      </p:grpSp>
      <p:sp>
        <p:nvSpPr>
          <p:cNvPr id="84" name="Rectangle 83"/>
          <p:cNvSpPr/>
          <p:nvPr/>
        </p:nvSpPr>
        <p:spPr>
          <a:xfrm>
            <a:off x="610756" y="4545352"/>
            <a:ext cx="53022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Training Set </a:t>
            </a:r>
            <a:r>
              <a:rPr lang="en-GB" sz="1600" dirty="0" smtClean="0"/>
              <a:t>15/22 faults </a:t>
            </a:r>
            <a:r>
              <a:rPr lang="en-GB" sz="1600" dirty="0"/>
              <a:t>+ </a:t>
            </a:r>
            <a:r>
              <a:rPr lang="en-GB" sz="1600" dirty="0" smtClean="0"/>
              <a:t>47/102  good decays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Use of </a:t>
            </a:r>
            <a:r>
              <a:rPr lang="en-GB" sz="1600" dirty="0" err="1"/>
              <a:t>Matlab</a:t>
            </a:r>
            <a:r>
              <a:rPr lang="en-GB" sz="1600" dirty="0"/>
              <a:t>® Toolbox </a:t>
            </a:r>
            <a:r>
              <a:rPr lang="en-GB" sz="1600" i="1" dirty="0" smtClean="0"/>
              <a:t>NN </a:t>
            </a:r>
            <a:r>
              <a:rPr lang="en-GB" sz="1600" i="1" dirty="0"/>
              <a:t>Pattern </a:t>
            </a:r>
            <a:r>
              <a:rPr lang="en-GB" sz="1600" i="1" dirty="0" smtClean="0"/>
              <a:t>Recognition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Training worked fine</a:t>
            </a:r>
            <a:endParaRPr lang="en-GB" sz="16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5817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8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1044000"/>
            <a:ext cx="8113363" cy="4350384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Validation </a:t>
            </a:r>
            <a:r>
              <a:rPr lang="en-GB" sz="1600" dirty="0"/>
              <a:t>Set </a:t>
            </a:r>
            <a:r>
              <a:rPr lang="en-GB" sz="1600" dirty="0" smtClean="0"/>
              <a:t>7/22 </a:t>
            </a:r>
            <a:r>
              <a:rPr lang="en-GB" sz="1600" dirty="0"/>
              <a:t>of faults + </a:t>
            </a:r>
            <a:r>
              <a:rPr lang="en-GB" sz="1600" dirty="0" smtClean="0"/>
              <a:t>55/102 </a:t>
            </a:r>
            <a:r>
              <a:rPr lang="en-GB" sz="1600" dirty="0"/>
              <a:t>of good </a:t>
            </a:r>
            <a:r>
              <a:rPr lang="en-GB" sz="1600" dirty="0" smtClean="0"/>
              <a:t>decays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Random choice of training and validation sets</a:t>
            </a:r>
            <a:endParaRPr lang="en-GB" sz="1600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sz="1600" dirty="0" smtClean="0"/>
              <a:t>Just for curiosity, this is what the NN sees…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8695" y="1618412"/>
            <a:ext cx="2926485" cy="292648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247733" y="1959994"/>
            <a:ext cx="1328386" cy="1389449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4733149" y="3493649"/>
            <a:ext cx="610135" cy="597905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 smtClean="0"/>
              <a:t>Numerical Results</a:t>
            </a:r>
            <a:endParaRPr lang="en-GB" sz="2400" b="1" dirty="0"/>
          </a:p>
        </p:txBody>
      </p:sp>
      <p:sp>
        <p:nvSpPr>
          <p:cNvPr id="18" name="Rectangle 17"/>
          <p:cNvSpPr/>
          <p:nvPr/>
        </p:nvSpPr>
        <p:spPr>
          <a:xfrm>
            <a:off x="5628848" y="3611328"/>
            <a:ext cx="23471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smtClean="0">
                <a:solidFill>
                  <a:srgbClr val="00B050"/>
                </a:solidFill>
              </a:rPr>
              <a:t>Mismatch rate 0%</a:t>
            </a:r>
            <a:endParaRPr lang="en-GB" sz="2000" b="1" dirty="0">
              <a:solidFill>
                <a:srgbClr val="00B05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-922153" y="5009840"/>
            <a:ext cx="10670583" cy="961968"/>
            <a:chOff x="-922153" y="5009840"/>
            <a:chExt cx="10670583" cy="961968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922153" y="5034174"/>
              <a:ext cx="10670583" cy="937634"/>
            </a:xfrm>
            <a:prstGeom prst="rect">
              <a:avLst/>
            </a:prstGeom>
          </p:spPr>
        </p:pic>
        <p:sp>
          <p:nvSpPr>
            <p:cNvPr id="19" name="Rectangle 18"/>
            <p:cNvSpPr/>
            <p:nvPr/>
          </p:nvSpPr>
          <p:spPr>
            <a:xfrm>
              <a:off x="1856768" y="5009840"/>
              <a:ext cx="6545580" cy="961967"/>
            </a:xfrm>
            <a:prstGeom prst="rect">
              <a:avLst/>
            </a:prstGeom>
            <a:noFill/>
            <a:ln w="12700">
              <a:solidFill>
                <a:srgbClr val="00B05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64207" y="5009841"/>
              <a:ext cx="1495586" cy="961967"/>
            </a:xfrm>
            <a:prstGeom prst="rect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2517320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QH analysis based on NN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 smtClean="0"/>
              <a:t>SWOT Analysis</a:t>
            </a:r>
            <a:endParaRPr lang="en-GB" sz="2400" b="1" dirty="0"/>
          </a:p>
        </p:txBody>
      </p:sp>
      <p:graphicFrame>
        <p:nvGraphicFramePr>
          <p:cNvPr id="19" name="Content Placeholder 1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06865015"/>
              </p:ext>
            </p:extLst>
          </p:nvPr>
        </p:nvGraphicFramePr>
        <p:xfrm>
          <a:off x="457200" y="1275080"/>
          <a:ext cx="8046720" cy="18872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023360"/>
                <a:gridCol w="4023360"/>
              </a:tblGrid>
              <a:tr h="39370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Strengths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Weaknesses</a:t>
                      </a:r>
                      <a:endParaRPr lang="en-GB" dirty="0"/>
                    </a:p>
                  </a:txBody>
                  <a:tcPr/>
                </a:tc>
              </a:tr>
              <a:tr h="1493564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dirty="0" smtClean="0"/>
                        <a:t>Very performant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0" dirty="0" smtClean="0"/>
                        <a:t>Robust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Continuous learning process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Adaptable formulation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 smtClean="0"/>
                        <a:t>High dimensional vision</a:t>
                      </a:r>
                      <a:r>
                        <a:rPr lang="en-GB" sz="1400" b="1" baseline="0" dirty="0" smtClean="0"/>
                        <a:t> </a:t>
                      </a:r>
                      <a:endParaRPr lang="en-GB" sz="1400" b="1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GB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Numerica</a:t>
                      </a:r>
                      <a:r>
                        <a:rPr lang="en-GB" sz="1400" baseline="0" dirty="0" smtClean="0"/>
                        <a:t>l tool, no physics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1400" b="1" dirty="0" smtClean="0"/>
                        <a:t>Black box as</a:t>
                      </a:r>
                      <a:r>
                        <a:rPr lang="en-GB" sz="1400" b="1" baseline="0" dirty="0" smtClean="0"/>
                        <a:t> known as</a:t>
                      </a:r>
                      <a:r>
                        <a:rPr lang="en-GB" sz="1400" b="1" dirty="0" smtClean="0"/>
                        <a:t> Magic box</a:t>
                      </a:r>
                      <a:endParaRPr lang="en-GB" sz="14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Data availability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Synthetic</a:t>
                      </a:r>
                      <a:r>
                        <a:rPr lang="en-GB" sz="1400" baseline="0" dirty="0" smtClean="0"/>
                        <a:t> faults for training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dirty="0" smtClean="0"/>
                        <a:t>Output quality dependent from expertise of developer</a:t>
                      </a:r>
                      <a:endParaRPr lang="en-GB" sz="1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" name="Content Placeholder 1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396475716"/>
              </p:ext>
            </p:extLst>
          </p:nvPr>
        </p:nvGraphicFramePr>
        <p:xfrm>
          <a:off x="457200" y="3241040"/>
          <a:ext cx="8046720" cy="189042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023360"/>
                <a:gridCol w="4023360"/>
              </a:tblGrid>
              <a:tr h="40132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Opportunities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Threats</a:t>
                      </a:r>
                      <a:endParaRPr lang="en-GB" dirty="0"/>
                    </a:p>
                  </a:txBody>
                  <a:tcPr/>
                </a:tc>
              </a:tr>
              <a:tr h="1489102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dirty="0" smtClean="0"/>
                        <a:t>Improvements</a:t>
                      </a:r>
                      <a:r>
                        <a:rPr lang="en-GB" sz="1400" baseline="0" dirty="0" smtClean="0"/>
                        <a:t> beyond </a:t>
                      </a:r>
                      <a:r>
                        <a:rPr lang="en-GB" sz="1400" baseline="0" dirty="0" err="1" smtClean="0"/>
                        <a:t>Matlab</a:t>
                      </a:r>
                      <a:r>
                        <a:rPr lang="en-GB" sz="1400" baseline="0" dirty="0" smtClean="0"/>
                        <a:t>® Toolbox</a:t>
                      </a:r>
                      <a:endParaRPr lang="en-GB" sz="1400" dirty="0" smtClean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dirty="0" smtClean="0"/>
                        <a:t>Support Vector Machines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dirty="0" smtClean="0"/>
                        <a:t>Adaptable formulation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dirty="0" smtClean="0"/>
                        <a:t>NN setup not fully optimized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dirty="0" smtClean="0"/>
                        <a:t>Lack of extended tests on different circuits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aseline="0" dirty="0" smtClean="0"/>
                        <a:t>Necessity of </a:t>
                      </a:r>
                      <a:r>
                        <a:rPr lang="en-GB" sz="1400" baseline="0" dirty="0" err="1" smtClean="0"/>
                        <a:t>Matlab</a:t>
                      </a:r>
                      <a:r>
                        <a:rPr lang="en-GB" sz="1400" baseline="0" dirty="0" smtClean="0"/>
                        <a:t>® in-built functions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sz="1400" b="1" baseline="0" dirty="0" smtClean="0"/>
                        <a:t>Safety features vs black boxes</a:t>
                      </a:r>
                      <a:endParaRPr lang="en-GB" sz="14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82566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600" b="1" dirty="0" smtClean="0"/>
              <a:t>Short term</a:t>
            </a:r>
          </a:p>
          <a:p>
            <a:r>
              <a:rPr lang="en-GB" sz="1600" dirty="0" smtClean="0"/>
              <a:t>Studies on new data sets</a:t>
            </a:r>
          </a:p>
          <a:p>
            <a:r>
              <a:rPr lang="en-GB" sz="1600" dirty="0"/>
              <a:t>More artificial </a:t>
            </a:r>
            <a:r>
              <a:rPr lang="en-GB" sz="1600" dirty="0" smtClean="0"/>
              <a:t>faults</a:t>
            </a:r>
            <a:endParaRPr lang="en-GB" sz="1600" dirty="0"/>
          </a:p>
          <a:p>
            <a:r>
              <a:rPr lang="en-GB" sz="1600" dirty="0"/>
              <a:t>Improve training strategy</a:t>
            </a:r>
          </a:p>
          <a:p>
            <a:r>
              <a:rPr lang="en-GB" sz="1600" dirty="0"/>
              <a:t>Improve the NN</a:t>
            </a:r>
          </a:p>
          <a:p>
            <a:r>
              <a:rPr lang="en-GB" sz="1600" dirty="0" smtClean="0"/>
              <a:t>Replace </a:t>
            </a:r>
            <a:r>
              <a:rPr lang="en-GB" sz="1600" dirty="0" err="1" smtClean="0"/>
              <a:t>Matlab</a:t>
            </a:r>
            <a:r>
              <a:rPr lang="en-GB" sz="1600" dirty="0"/>
              <a:t>®</a:t>
            </a:r>
            <a:r>
              <a:rPr lang="en-GB" sz="1600" dirty="0" smtClean="0"/>
              <a:t> toolbox</a:t>
            </a:r>
          </a:p>
          <a:p>
            <a:r>
              <a:rPr lang="en-GB" sz="1600" dirty="0"/>
              <a:t>Benchmark based on smaller and smaller precursors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600" b="1" dirty="0" smtClean="0"/>
              <a:t>Long term</a:t>
            </a:r>
          </a:p>
          <a:p>
            <a:r>
              <a:rPr lang="en-GB" sz="1600" dirty="0" smtClean="0"/>
              <a:t>General code refactoring</a:t>
            </a:r>
          </a:p>
          <a:p>
            <a:r>
              <a:rPr lang="en-GB" sz="1600" dirty="0" smtClean="0"/>
              <a:t>Keep on searching for robust yet sophisticated methods</a:t>
            </a:r>
            <a:endParaRPr lang="en-GB" sz="1600" dirty="0"/>
          </a:p>
          <a:p>
            <a:r>
              <a:rPr lang="en-GB" sz="1600" dirty="0"/>
              <a:t>Extension to other problems (earth currents)</a:t>
            </a:r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113" y="3372592"/>
            <a:ext cx="3222163" cy="2577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2987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</a:t>
            </a:r>
            <a:r>
              <a:rPr lang="pl-PL" dirty="0"/>
              <a:t> </a:t>
            </a:r>
            <a:r>
              <a:rPr lang="en-GB" dirty="0"/>
              <a:t>for your</a:t>
            </a:r>
            <a:r>
              <a:rPr lang="pl-PL" dirty="0"/>
              <a:t> </a:t>
            </a:r>
            <a:r>
              <a:rPr lang="en-GB" dirty="0"/>
              <a:t>attention</a:t>
            </a:r>
            <a:r>
              <a:rPr lang="pl-PL" dirty="0"/>
              <a:t>!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QH analysis based on NN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1464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8153"/>
            <a:ext cx="8226854" cy="940443"/>
          </a:xfrm>
        </p:spPr>
        <p:txBody>
          <a:bodyPr/>
          <a:lstStyle/>
          <a:p>
            <a:pPr algn="ctr"/>
            <a:r>
              <a:rPr lang="en-GB" dirty="0" smtClean="0"/>
              <a:t>Extra Slides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6478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b="1" dirty="0" smtClean="0"/>
              <a:t>Case Study: IPQ-RQ4 (MQY)</a:t>
            </a:r>
            <a:endParaRPr lang="en-GB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044000"/>
                <a:ext cx="8226854" cy="5212020"/>
              </a:xfrm>
            </p:spPr>
            <p:txBody>
              <a:bodyPr>
                <a:normAutofit/>
              </a:bodyPr>
              <a:lstStyle/>
              <a:p>
                <a:r>
                  <a:rPr lang="en-GB" sz="1600" dirty="0" smtClean="0"/>
                  <a:t>Simple circuits</a:t>
                </a:r>
              </a:p>
              <a:p>
                <a:pPr lvl="1"/>
                <a:r>
                  <a:rPr lang="en-GB" sz="1200" dirty="0" smtClean="0"/>
                  <a:t>2 MQY / 2*2 MQY individually powered with common return </a:t>
                </a:r>
              </a:p>
              <a:p>
                <a:pPr lvl="1"/>
                <a:r>
                  <a:rPr lang="en-GB" sz="1200" dirty="0" smtClean="0"/>
                  <a:t>Series of 4 QH with common capacitor</a:t>
                </a:r>
              </a:p>
              <a:p>
                <a:pPr lvl="1"/>
                <a:endParaRPr lang="en-GB" sz="1200" dirty="0" smtClean="0"/>
              </a:p>
              <a:p>
                <a:pPr lvl="1"/>
                <a:endParaRPr lang="en-GB" sz="1200" dirty="0" smtClean="0"/>
              </a:p>
              <a:p>
                <a:pPr lvl="1"/>
                <a:endParaRPr lang="en-GB" sz="1200" dirty="0"/>
              </a:p>
              <a:p>
                <a:pPr lvl="1"/>
                <a:endParaRPr lang="en-GB" sz="1200" dirty="0" smtClean="0"/>
              </a:p>
              <a:p>
                <a:pPr lvl="1"/>
                <a:endParaRPr lang="en-GB" sz="1200" dirty="0" smtClean="0"/>
              </a:p>
              <a:p>
                <a:r>
                  <a:rPr lang="en-GB" sz="1600" dirty="0" smtClean="0"/>
                  <a:t>Availability of data</a:t>
                </a:r>
              </a:p>
              <a:p>
                <a:pPr lvl="1"/>
                <a:r>
                  <a:rPr lang="en-GB" sz="1200" dirty="0" smtClean="0"/>
                  <a:t>4-8 QH per magnet</a:t>
                </a:r>
              </a:p>
              <a:p>
                <a:pPr lvl="1"/>
                <a:r>
                  <a:rPr lang="en-GB" sz="1200" dirty="0" smtClean="0"/>
                  <a:t>~20 cases of QH fired by QPS, ~100 decay curves</a:t>
                </a:r>
              </a:p>
              <a:p>
                <a:pPr lvl="1"/>
                <a:r>
                  <a:rPr lang="en-GB" sz="1200" dirty="0" smtClean="0"/>
                  <a:t>Datasheets of QH circuits: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𝑛𝑜𝑚</m:t>
                        </m:r>
                      </m:sub>
                    </m:sSub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=7.05 </m:t>
                    </m:r>
                    <m:r>
                      <a:rPr lang="en-GB" sz="1200" i="1">
                        <a:latin typeface="Cambria Math" panose="02040503050406030204" pitchFamily="18" charset="0"/>
                      </a:rPr>
                      <m:t>𝐹</m:t>
                    </m:r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   </m:t>
                    </m:r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𝑛𝑜𝑚</m:t>
                        </m:r>
                      </m:sub>
                    </m:sSub>
                    <m:r>
                      <a:rPr lang="en-GB" sz="12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12 </m:t>
                    </m:r>
                    <m:r>
                      <m:rPr>
                        <m:sty m:val="p"/>
                      </m:rPr>
                      <a:rPr lang="el-GR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Ω</m:t>
                    </m:r>
                    <m:r>
                      <a:rPr lang="en-GB" sz="12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  <m:sSub>
                      <m:sSub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𝜆</m:t>
                        </m:r>
                      </m:e>
                      <m:sub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𝑛𝑜𝑚</m:t>
                        </m:r>
                      </m:sub>
                    </m:sSub>
                    <m:r>
                      <a:rPr lang="en-GB" sz="12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1200" b="0" i="1" smtClean="0">
                        <a:latin typeface="Cambria Math" panose="02040503050406030204" pitchFamily="18" charset="0"/>
                      </a:rPr>
                      <m:t>11.8</m:t>
                    </m:r>
                    <m:sSup>
                      <m:sSupPr>
                        <m:ctrlPr>
                          <a:rPr lang="en-GB" sz="12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12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GB" sz="1200" i="1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GB" sz="1200" dirty="0" smtClean="0"/>
              </a:p>
              <a:p>
                <a:pPr marL="448056" lvl="1" indent="0">
                  <a:buNone/>
                </a:pPr>
                <a:endParaRPr lang="en-GB" sz="1200" dirty="0" smtClean="0"/>
              </a:p>
              <a:p>
                <a:r>
                  <a:rPr lang="en-GB" sz="1600" dirty="0" smtClean="0"/>
                  <a:t>Availability of a real faulty decay – just one single curve.. Better than nothing!</a:t>
                </a:r>
              </a:p>
              <a:p>
                <a:endParaRPr lang="en-GB" sz="1600" dirty="0"/>
              </a:p>
              <a:p>
                <a:r>
                  <a:rPr lang="en-GB" sz="1600" dirty="0" smtClean="0"/>
                  <a:t>Availability of data with issues</a:t>
                </a:r>
              </a:p>
              <a:p>
                <a:pPr lvl="1"/>
                <a:r>
                  <a:rPr lang="en-GB" sz="1200" dirty="0" smtClean="0"/>
                  <a:t>Initial point shifting, due to transient in sample rate</a:t>
                </a:r>
              </a:p>
              <a:p>
                <a:pPr lvl="1"/>
                <a:r>
                  <a:rPr lang="en-GB" sz="1200" dirty="0" smtClean="0"/>
                  <a:t>Noise</a:t>
                </a:r>
              </a:p>
              <a:p>
                <a:pPr lvl="1"/>
                <a:r>
                  <a:rPr lang="en-GB" sz="1200" dirty="0" smtClean="0"/>
                  <a:t>Corrupted initial derivative</a:t>
                </a:r>
              </a:p>
              <a:p>
                <a:pPr lvl="1"/>
                <a:r>
                  <a:rPr lang="en-GB" sz="1200" dirty="0" smtClean="0"/>
                  <a:t>…</a:t>
                </a:r>
                <a:endParaRPr lang="en-GB" sz="12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044000"/>
                <a:ext cx="8226854" cy="5212020"/>
              </a:xfrm>
              <a:blipFill rotWithShape="0">
                <a:blip r:embed="rId2"/>
                <a:stretch>
                  <a:fillRect t="-3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QH analysis based on 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14" name="Group 13"/>
          <p:cNvGrpSpPr/>
          <p:nvPr/>
        </p:nvGrpSpPr>
        <p:grpSpPr>
          <a:xfrm>
            <a:off x="1524000" y="1941744"/>
            <a:ext cx="4498658" cy="812192"/>
            <a:chOff x="1424940" y="1918884"/>
            <a:chExt cx="4498658" cy="812192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424940" y="2072736"/>
              <a:ext cx="4498658" cy="658340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3056347" y="1934125"/>
              <a:ext cx="460382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100" b="1" dirty="0" smtClean="0">
                  <a:solidFill>
                    <a:srgbClr val="00B050"/>
                  </a:solidFill>
                </a:rPr>
                <a:t>AP1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570627" y="1934125"/>
              <a:ext cx="460382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100" b="1" dirty="0" smtClean="0">
                  <a:solidFill>
                    <a:srgbClr val="00B050"/>
                  </a:solidFill>
                </a:rPr>
                <a:t>AP2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577997" y="1918884"/>
              <a:ext cx="1369163" cy="578643"/>
            </a:xfrm>
            <a:prstGeom prst="rect">
              <a:avLst/>
            </a:prstGeom>
            <a:noFill/>
            <a:ln w="19050">
              <a:solidFill>
                <a:srgbClr val="92D05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123856" y="1920993"/>
              <a:ext cx="1369163" cy="578643"/>
            </a:xfrm>
            <a:prstGeom prst="rect">
              <a:avLst/>
            </a:prstGeom>
            <a:noFill/>
            <a:ln w="19050">
              <a:solidFill>
                <a:srgbClr val="92D050"/>
              </a:solidFill>
              <a:prstDash val="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4327511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b="1" dirty="0" smtClean="0"/>
              <a:t>Implementation – Training set</a:t>
            </a:r>
            <a:endParaRPr lang="en-GB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" y="1325606"/>
            <a:ext cx="4305300" cy="4667421"/>
          </a:xfrm>
        </p:spPr>
        <p:txBody>
          <a:bodyPr>
            <a:normAutofit/>
          </a:bodyPr>
          <a:lstStyle/>
          <a:p>
            <a:r>
              <a:rPr lang="en-GB" sz="1600" dirty="0" smtClean="0"/>
              <a:t>Training Set 70% rand class0 + 45% rand class1</a:t>
            </a:r>
          </a:p>
          <a:p>
            <a:endParaRPr lang="en-GB" sz="1600" dirty="0" smtClean="0"/>
          </a:p>
          <a:p>
            <a:pPr lvl="1"/>
            <a:r>
              <a:rPr lang="en-GB" sz="1200" dirty="0" smtClean="0">
                <a:solidFill>
                  <a:srgbClr val="00B050"/>
                </a:solidFill>
              </a:rPr>
              <a:t>60% </a:t>
            </a:r>
            <a:r>
              <a:rPr lang="en-GB" sz="1200" dirty="0">
                <a:solidFill>
                  <a:srgbClr val="00B050"/>
                </a:solidFill>
              </a:rPr>
              <a:t>Training </a:t>
            </a:r>
            <a:r>
              <a:rPr lang="en-GB" sz="1200" dirty="0" smtClean="0">
                <a:solidFill>
                  <a:srgbClr val="00B050"/>
                </a:solidFill>
              </a:rPr>
              <a:t>   - </a:t>
            </a:r>
            <a:r>
              <a:rPr lang="en-GB" sz="1200" dirty="0" smtClean="0"/>
              <a:t>Decays shown to the network that </a:t>
            </a:r>
            <a:r>
              <a:rPr lang="en-GB" sz="1200" dirty="0"/>
              <a:t>is adjusted according to its error</a:t>
            </a:r>
            <a:r>
              <a:rPr lang="en-GB" sz="1200" dirty="0" smtClean="0"/>
              <a:t>.</a:t>
            </a:r>
          </a:p>
          <a:p>
            <a:pPr lvl="1"/>
            <a:endParaRPr lang="en-GB" sz="1200" dirty="0" smtClean="0"/>
          </a:p>
          <a:p>
            <a:pPr lvl="1"/>
            <a:r>
              <a:rPr lang="en-GB" sz="1200" dirty="0" smtClean="0">
                <a:solidFill>
                  <a:srgbClr val="00B050"/>
                </a:solidFill>
              </a:rPr>
              <a:t>20% Validation - </a:t>
            </a:r>
            <a:r>
              <a:rPr lang="en-GB" sz="1200" dirty="0" smtClean="0"/>
              <a:t>These </a:t>
            </a:r>
            <a:r>
              <a:rPr lang="en-GB" sz="1200" dirty="0"/>
              <a:t>are used to measure network </a:t>
            </a:r>
            <a:r>
              <a:rPr lang="en-GB" sz="1200" dirty="0" smtClean="0"/>
              <a:t>generalization.</a:t>
            </a:r>
          </a:p>
          <a:p>
            <a:pPr lvl="1"/>
            <a:endParaRPr lang="en-GB" sz="1200" dirty="0" smtClean="0"/>
          </a:p>
          <a:p>
            <a:pPr lvl="1"/>
            <a:r>
              <a:rPr lang="en-GB" sz="1200" dirty="0">
                <a:solidFill>
                  <a:srgbClr val="00B050"/>
                </a:solidFill>
              </a:rPr>
              <a:t>20 </a:t>
            </a:r>
            <a:r>
              <a:rPr lang="en-GB" sz="1200" dirty="0" smtClean="0">
                <a:solidFill>
                  <a:srgbClr val="00B050"/>
                </a:solidFill>
              </a:rPr>
              <a:t>%Testing     - </a:t>
            </a:r>
            <a:r>
              <a:rPr lang="en-GB" sz="1200" dirty="0"/>
              <a:t>independent measure of network performance during and after training</a:t>
            </a:r>
            <a:r>
              <a:rPr lang="en-GB" sz="1200" dirty="0" smtClean="0"/>
              <a:t>.</a:t>
            </a:r>
          </a:p>
          <a:p>
            <a:pPr lvl="1"/>
            <a:endParaRPr lang="en-GB" sz="1200" dirty="0"/>
          </a:p>
          <a:p>
            <a:r>
              <a:rPr lang="en-GB" sz="1600" dirty="0" smtClean="0"/>
              <a:t>Use of </a:t>
            </a:r>
            <a:r>
              <a:rPr lang="en-GB" sz="1600" dirty="0" err="1" smtClean="0"/>
              <a:t>Matlab</a:t>
            </a:r>
            <a:r>
              <a:rPr lang="en-GB" sz="1600" dirty="0"/>
              <a:t>®</a:t>
            </a:r>
            <a:r>
              <a:rPr lang="en-GB" sz="1600" dirty="0" smtClean="0"/>
              <a:t> Toolbox </a:t>
            </a:r>
          </a:p>
          <a:p>
            <a:endParaRPr lang="en-GB" sz="1600" dirty="0" smtClean="0"/>
          </a:p>
          <a:p>
            <a:pPr lvl="1"/>
            <a:r>
              <a:rPr lang="en-GB" sz="1200" i="1" dirty="0" smtClean="0"/>
              <a:t>NN Pattern Recognition</a:t>
            </a:r>
            <a:endParaRPr lang="en-GB" sz="1200" i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QH analysis based on 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2992" y="4916775"/>
            <a:ext cx="3106523" cy="85125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1060" y="1173935"/>
            <a:ext cx="4181930" cy="418193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266576" y="1539240"/>
            <a:ext cx="829424" cy="82296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7110616" y="1539240"/>
            <a:ext cx="829424" cy="82296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5266576" y="3528060"/>
            <a:ext cx="829424" cy="82296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7110616" y="3528060"/>
            <a:ext cx="829424" cy="822960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7930830" y="4362039"/>
            <a:ext cx="611190" cy="590961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5224953" y="5292463"/>
            <a:ext cx="32111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Columns: expected values</a:t>
            </a:r>
            <a:br>
              <a:rPr lang="en-GB" dirty="0" smtClean="0">
                <a:solidFill>
                  <a:srgbClr val="00B050"/>
                </a:solidFill>
              </a:rPr>
            </a:br>
            <a:r>
              <a:rPr lang="en-GB" dirty="0" smtClean="0">
                <a:solidFill>
                  <a:srgbClr val="00B050"/>
                </a:solidFill>
              </a:rPr>
              <a:t>Rows: values provided by NN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8441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157647"/>
            <a:ext cx="8226854" cy="940443"/>
          </a:xfrm>
        </p:spPr>
        <p:txBody>
          <a:bodyPr>
            <a:noAutofit/>
          </a:bodyPr>
          <a:lstStyle/>
          <a:p>
            <a:pPr algn="ctr"/>
            <a:r>
              <a:rPr lang="en-GB" sz="2800" i="1" dirty="0"/>
              <a:t>Quench </a:t>
            </a:r>
            <a:r>
              <a:rPr lang="en-GB" sz="2800" i="1" dirty="0" smtClean="0"/>
              <a:t>heater </a:t>
            </a:r>
            <a:r>
              <a:rPr lang="en-GB" sz="2800" i="1" dirty="0"/>
              <a:t>discharge analysis </a:t>
            </a:r>
            <a:r>
              <a:rPr lang="en-GB" sz="2800" i="1" dirty="0" smtClean="0"/>
              <a:t/>
            </a:r>
            <a:br>
              <a:rPr lang="en-GB" sz="2800" i="1" dirty="0" smtClean="0"/>
            </a:br>
            <a:r>
              <a:rPr lang="en-GB" sz="2800" i="1" dirty="0" smtClean="0"/>
              <a:t>based </a:t>
            </a:r>
            <a:r>
              <a:rPr lang="en-GB" sz="2800" i="1" dirty="0"/>
              <a:t>on Neural </a:t>
            </a:r>
            <a:r>
              <a:rPr lang="en-GB" sz="2800" i="1" dirty="0" smtClean="0"/>
              <a:t>Networks</a:t>
            </a:r>
            <a:br>
              <a:rPr lang="en-GB" sz="2800" i="1" dirty="0" smtClean="0"/>
            </a:br>
            <a:r>
              <a:rPr lang="en-GB" sz="2800" dirty="0"/>
              <a:t/>
            </a:r>
            <a:br>
              <a:rPr lang="en-GB" sz="2800" dirty="0"/>
            </a:br>
            <a:r>
              <a:rPr lang="en-GB" sz="2000" i="1" dirty="0"/>
              <a:t>Feasibility and implementation through a case </a:t>
            </a:r>
            <a:r>
              <a:rPr lang="en-GB" sz="2000" i="1" dirty="0" smtClean="0"/>
              <a:t>study</a:t>
            </a:r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3127CA-435C-4BB1-9778-D14118230534}" type="datetime1">
              <a:rPr lang="pl-PL" smtClean="0"/>
              <a:pPr/>
              <a:t>2015-06-18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QH analysis based on NN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789709" y="4139818"/>
            <a:ext cx="2743200" cy="786921"/>
          </a:xfrm>
        </p:spPr>
        <p:txBody>
          <a:bodyPr>
            <a:normAutofit fontScale="92500" lnSpcReduction="20000"/>
          </a:bodyPr>
          <a:lstStyle/>
          <a:p>
            <a:r>
              <a:rPr lang="en-GB" u="sng" dirty="0" smtClean="0"/>
              <a:t>Lorenzo Bortot</a:t>
            </a:r>
          </a:p>
          <a:p>
            <a:r>
              <a:rPr lang="en-GB" dirty="0" smtClean="0"/>
              <a:t>Bernhard Auchmann</a:t>
            </a:r>
          </a:p>
          <a:p>
            <a:endParaRPr lang="en-GB" dirty="0" smtClean="0"/>
          </a:p>
          <a:p>
            <a:r>
              <a:rPr lang="en-GB" b="1" dirty="0" smtClean="0"/>
              <a:t>TE-MPE-PE</a:t>
            </a:r>
          </a:p>
        </p:txBody>
      </p:sp>
      <p:sp>
        <p:nvSpPr>
          <p:cNvPr id="7" name="Text Placeholder 5"/>
          <p:cNvSpPr txBox="1">
            <a:spLocks/>
          </p:cNvSpPr>
          <p:nvPr/>
        </p:nvSpPr>
        <p:spPr>
          <a:xfrm>
            <a:off x="3035405" y="4655923"/>
            <a:ext cx="2743200" cy="786921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18.06.2015</a:t>
            </a:r>
          </a:p>
        </p:txBody>
      </p:sp>
      <p:sp>
        <p:nvSpPr>
          <p:cNvPr id="8" name="Rectangle 7"/>
          <p:cNvSpPr/>
          <p:nvPr/>
        </p:nvSpPr>
        <p:spPr>
          <a:xfrm>
            <a:off x="789708" y="5679997"/>
            <a:ext cx="78011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/>
              <a:t>Special thanks to</a:t>
            </a:r>
            <a:br>
              <a:rPr lang="en-GB" sz="1200" dirty="0"/>
            </a:br>
            <a:r>
              <a:rPr lang="en-GB" sz="1200" dirty="0"/>
              <a:t>A. </a:t>
            </a:r>
            <a:r>
              <a:rPr lang="en-GB" sz="1200" dirty="0" err="1"/>
              <a:t>Verweij</a:t>
            </a:r>
            <a:r>
              <a:rPr lang="en-GB" sz="1200" dirty="0"/>
              <a:t>, B. Auchmann, Z. </a:t>
            </a:r>
            <a:r>
              <a:rPr lang="en-US" sz="1200" dirty="0"/>
              <a:t>Charifoulline, </a:t>
            </a:r>
            <a:r>
              <a:rPr lang="en-GB" sz="1200" dirty="0"/>
              <a:t>M. Maciejewski</a:t>
            </a:r>
            <a:r>
              <a:rPr lang="en-US" sz="1200" dirty="0"/>
              <a:t>, A. Apollonio, G. Valentino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33049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5872"/>
            <a:ext cx="8226854" cy="940443"/>
          </a:xfrm>
        </p:spPr>
        <p:txBody>
          <a:bodyPr>
            <a:normAutofit/>
          </a:bodyPr>
          <a:lstStyle/>
          <a:p>
            <a:r>
              <a:rPr lang="en-GB" sz="2400" b="1" dirty="0" smtClean="0"/>
              <a:t>Outline</a:t>
            </a:r>
            <a:endParaRPr lang="en-GB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000" y="1044000"/>
            <a:ext cx="8226854" cy="4667421"/>
          </a:xfrm>
        </p:spPr>
        <p:txBody>
          <a:bodyPr/>
          <a:lstStyle/>
          <a:p>
            <a:r>
              <a:rPr lang="en-GB" sz="1600" dirty="0" smtClean="0"/>
              <a:t>QH overview</a:t>
            </a:r>
          </a:p>
          <a:p>
            <a:r>
              <a:rPr lang="en-GB" sz="1600" dirty="0" smtClean="0"/>
              <a:t>A Case-study</a:t>
            </a:r>
          </a:p>
          <a:p>
            <a:pPr lvl="1"/>
            <a:r>
              <a:rPr lang="en-GB" sz="1600" dirty="0" smtClean="0"/>
              <a:t>Data</a:t>
            </a:r>
          </a:p>
          <a:p>
            <a:pPr lvl="1"/>
            <a:r>
              <a:rPr lang="en-GB" sz="1600" dirty="0" smtClean="0"/>
              <a:t>Pre processing</a:t>
            </a:r>
          </a:p>
          <a:p>
            <a:pPr lvl="1"/>
            <a:r>
              <a:rPr lang="en-GB" sz="1600" dirty="0" smtClean="0"/>
              <a:t>Signal Features</a:t>
            </a:r>
          </a:p>
          <a:p>
            <a:r>
              <a:rPr lang="en-GB" sz="1600" dirty="0" smtClean="0"/>
              <a:t>The idea behind a Neural Network</a:t>
            </a:r>
          </a:p>
          <a:p>
            <a:r>
              <a:rPr lang="en-GB" sz="1600" dirty="0" smtClean="0"/>
              <a:t>NN Training</a:t>
            </a:r>
          </a:p>
          <a:p>
            <a:r>
              <a:rPr lang="en-GB" sz="1600" dirty="0" smtClean="0"/>
              <a:t>NN Validation</a:t>
            </a:r>
          </a:p>
          <a:p>
            <a:r>
              <a:rPr lang="en-GB" sz="1600" dirty="0" smtClean="0"/>
              <a:t>SWOT &amp; Debriefing</a:t>
            </a:r>
          </a:p>
          <a:p>
            <a:endParaRPr lang="en-GB" dirty="0" smtClean="0"/>
          </a:p>
          <a:p>
            <a:pPr marL="36576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QH analysis based on 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423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b="1" dirty="0" smtClean="0"/>
              <a:t>QH overview</a:t>
            </a:r>
            <a:endParaRPr lang="en-GB" sz="2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QH analysis based on 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 descr="C:\Felix\QHeater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940" y="1173935"/>
            <a:ext cx="3171866" cy="124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 noGrp="1"/>
              </p:cNvSpPr>
              <p:nvPr>
                <p:ph idx="1"/>
              </p:nvPr>
            </p:nvSpPr>
            <p:spPr>
              <a:xfrm>
                <a:off x="457200" y="2722389"/>
                <a:ext cx="4053840" cy="3270638"/>
              </a:xfrm>
              <a:prstGeom prst="rect">
                <a:avLst/>
              </a:prstGeom>
            </p:spPr>
            <p:txBody>
              <a:bodyPr vert="horz">
                <a:noAutofit/>
              </a:bodyPr>
              <a:lstStyle>
                <a:lvl1pPr marL="49377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0000"/>
                  <a:buFont typeface="Arial"/>
                  <a:buChar char="•"/>
                  <a:defRPr kumimoji="0" sz="3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905256" indent="-4572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092708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85000"/>
                  <a:buFont typeface="Arial"/>
                  <a:buChar char="•"/>
                  <a:defRPr kumimoji="0"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85316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9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650492" indent="-342900" algn="l" rtl="0" eaLnBrk="1" latinLnBrk="0" hangingPunct="1">
                  <a:spcBef>
                    <a:spcPct val="20000"/>
                  </a:spcBef>
                  <a:buClr>
                    <a:schemeClr val="tx1"/>
                  </a:buClr>
                  <a:buSzPct val="100000"/>
                  <a:buFont typeface="Arial"/>
                  <a:buChar char="•"/>
                  <a:defRPr kumimoji="0"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00784" indent="-182880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Font typeface="Arial"/>
                  <a:buChar char="-"/>
                  <a:defRPr kumimoji="0" sz="20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100000"/>
                  <a:buFont typeface="Arial"/>
                  <a:buChar char="•"/>
                  <a:defRPr kumimoji="0" sz="18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39696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▪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33172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Font typeface="Arial"/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GB" sz="1600" dirty="0" smtClean="0"/>
                  <a:t>Active Protection </a:t>
                </a:r>
                <a:r>
                  <a:rPr lang="en-GB" sz="1600" dirty="0"/>
                  <a:t>against </a:t>
                </a:r>
                <a:r>
                  <a:rPr lang="en-GB" sz="1600" dirty="0" smtClean="0"/>
                  <a:t>overheating due to a magnet quench.</a:t>
                </a:r>
              </a:p>
              <a:p>
                <a:endParaRPr lang="en-GB" sz="1600" dirty="0" smtClean="0"/>
              </a:p>
              <a:p>
                <a:r>
                  <a:rPr lang="en-GB" sz="1600" dirty="0" smtClean="0"/>
                  <a:t>Bulk made of steel and copper, </a:t>
                </a:r>
                <a:r>
                  <a:rPr lang="en-GB" sz="1600" dirty="0"/>
                  <a:t>embedded in </a:t>
                </a:r>
                <a:r>
                  <a:rPr lang="en-GB" sz="1600" dirty="0" smtClean="0"/>
                  <a:t>polyimide foils</a:t>
                </a:r>
                <a:r>
                  <a:rPr lang="en-GB" sz="1600" dirty="0"/>
                  <a:t> </a:t>
                </a:r>
                <a:endParaRPr lang="en-GB" sz="1600" dirty="0" smtClean="0"/>
              </a:p>
              <a:p>
                <a:r>
                  <a:rPr lang="en-GB" sz="1600" dirty="0" smtClean="0"/>
                  <a:t>( </a:t>
                </a:r>
                <a14:m>
                  <m:oMath xmlns:m="http://schemas.openxmlformats.org/officeDocument/2006/math">
                    <m:r>
                      <a:rPr lang="en-GB" sz="1600" i="1" dirty="0" smtClean="0">
                        <a:latin typeface="Cambria Math" panose="02040503050406030204" pitchFamily="18" charset="0"/>
                      </a:rPr>
                      <m:t>~10^2 </m:t>
                    </m:r>
                    <m:r>
                      <a:rPr lang="en-GB" sz="1600" i="1" dirty="0" smtClean="0">
                        <a:latin typeface="Cambria Math" panose="02040503050406030204" pitchFamily="18" charset="0"/>
                      </a:rPr>
                      <m:t>𝑢𝑚</m:t>
                    </m:r>
                    <m:r>
                      <a:rPr lang="en-GB" sz="1600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600" dirty="0" smtClean="0"/>
                  <a:t>thickness)</a:t>
                </a:r>
              </a:p>
              <a:p>
                <a:endParaRPr lang="en-GB" sz="1600" dirty="0" smtClean="0"/>
              </a:p>
              <a:p>
                <a:r>
                  <a:rPr lang="en-GB" sz="1600" dirty="0" smtClean="0"/>
                  <a:t>Powered </a:t>
                </a:r>
                <a:r>
                  <a:rPr lang="en-GB" sz="1600" dirty="0"/>
                  <a:t>by capacitor </a:t>
                </a:r>
                <a:r>
                  <a:rPr lang="en-GB" sz="1600" dirty="0" smtClean="0"/>
                  <a:t>bank </a:t>
                </a:r>
              </a:p>
              <a:p>
                <a:endParaRPr lang="en-GB" sz="1600" dirty="0" smtClean="0"/>
              </a:p>
              <a:p>
                <a:r>
                  <a:rPr lang="en-GB" sz="1600" dirty="0" smtClean="0"/>
                  <a:t>Initial power </a:t>
                </a:r>
                <a:r>
                  <a:rPr lang="en-GB" sz="1600" dirty="0"/>
                  <a:t>density and </a:t>
                </a:r>
                <a:r>
                  <a:rPr lang="en-GB" sz="1600" dirty="0" smtClean="0"/>
                  <a:t>current </a:t>
                </a:r>
                <a:r>
                  <a:rPr lang="en-GB" sz="1600" dirty="0"/>
                  <a:t>decay time determine </a:t>
                </a:r>
                <a:r>
                  <a:rPr lang="en-GB" sz="1600" dirty="0" smtClean="0"/>
                  <a:t>the effectiveness</a:t>
                </a:r>
                <a:endParaRPr lang="en-GB" sz="1600" dirty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722389"/>
                <a:ext cx="4053840" cy="3270638"/>
              </a:xfrm>
              <a:prstGeom prst="rect">
                <a:avLst/>
              </a:prstGeom>
              <a:blipFill rotWithShape="0">
                <a:blip r:embed="rId3"/>
                <a:stretch>
                  <a:fillRect t="-560" r="-1504" b="-522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38157" y="813409"/>
            <a:ext cx="2640199" cy="239268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335746" y="976087"/>
            <a:ext cx="15011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/>
              <a:t>QH topology </a:t>
            </a:r>
          </a:p>
          <a:p>
            <a:pPr algn="ctr"/>
            <a:r>
              <a:rPr lang="en-GB" sz="1600" dirty="0" smtClean="0"/>
              <a:t>in MQY</a:t>
            </a:r>
            <a:endParaRPr lang="en-GB" sz="1600" dirty="0"/>
          </a:p>
        </p:txBody>
      </p:sp>
      <p:sp>
        <p:nvSpPr>
          <p:cNvPr id="14" name="Rectangle 13"/>
          <p:cNvSpPr/>
          <p:nvPr/>
        </p:nvSpPr>
        <p:spPr>
          <a:xfrm>
            <a:off x="5072173" y="3261020"/>
            <a:ext cx="33721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600" dirty="0" smtClean="0"/>
              <a:t>If a QH failed, any arc or discharge phenomenon could be potentially deadly for the magnet coils</a:t>
            </a:r>
            <a:endParaRPr lang="en-GB" sz="1600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2150" y="831156"/>
            <a:ext cx="548079" cy="320626"/>
          </a:xfrm>
          <a:prstGeom prst="rect">
            <a:avLst/>
          </a:prstGeom>
        </p:spPr>
      </p:pic>
      <p:cxnSp>
        <p:nvCxnSpPr>
          <p:cNvPr id="17" name="Straight Arrow Connector 16"/>
          <p:cNvCxnSpPr/>
          <p:nvPr/>
        </p:nvCxnSpPr>
        <p:spPr>
          <a:xfrm>
            <a:off x="6758256" y="4213431"/>
            <a:ext cx="7" cy="387347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Cloud 18"/>
          <p:cNvSpPr/>
          <p:nvPr/>
        </p:nvSpPr>
        <p:spPr>
          <a:xfrm>
            <a:off x="5128260" y="4681577"/>
            <a:ext cx="3352799" cy="1220269"/>
          </a:xfrm>
          <a:prstGeom prst="cloud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5369890" y="4933689"/>
            <a:ext cx="28200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Identify and exclude any QH </a:t>
            </a:r>
          </a:p>
          <a:p>
            <a:pPr algn="ctr"/>
            <a:r>
              <a:rPr lang="en-GB" sz="1600" dirty="0">
                <a:solidFill>
                  <a:schemeClr val="accent2">
                    <a:lumMod val="40000"/>
                    <a:lumOff val="60000"/>
                  </a:schemeClr>
                </a:solidFill>
              </a:rPr>
              <a:t>a</a:t>
            </a:r>
            <a:r>
              <a:rPr lang="en-GB" sz="1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t first sight of performances</a:t>
            </a:r>
            <a:br>
              <a:rPr lang="en-GB" sz="1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</a:br>
            <a:r>
              <a:rPr lang="en-GB" sz="16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 degradation</a:t>
            </a:r>
            <a:endParaRPr lang="en-GB" sz="1600" dirty="0"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370" y="1190844"/>
            <a:ext cx="357859" cy="353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1029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4" grpId="0"/>
      <p:bldP spid="19" grpId="0" animBg="1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b="1" dirty="0" smtClean="0"/>
              <a:t>A case-study: Data 1/3</a:t>
            </a:r>
            <a:endParaRPr lang="en-GB" sz="2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QH analysis based on 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296" y="2464990"/>
            <a:ext cx="6376383" cy="3600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57200" y="1147815"/>
            <a:ext cx="27813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What we expect to see:</a:t>
            </a:r>
            <a:endParaRPr lang="en-GB" sz="1600" dirty="0"/>
          </a:p>
        </p:txBody>
      </p:sp>
      <p:sp>
        <p:nvSpPr>
          <p:cNvPr id="12" name="Oval 11"/>
          <p:cNvSpPr/>
          <p:nvPr/>
        </p:nvSpPr>
        <p:spPr>
          <a:xfrm>
            <a:off x="1988368" y="2765549"/>
            <a:ext cx="712285" cy="451887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1101296" y="2991492"/>
            <a:ext cx="880568" cy="1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446800" y="2749776"/>
                <a:ext cx="684673" cy="3559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sz="1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600" i="1">
                            <a:latin typeface="Cambria Math"/>
                          </a:rPr>
                          <m:t>𝑉</m:t>
                        </m:r>
                      </m:e>
                      <m:sub>
                        <m:r>
                          <a:rPr lang="en-GB" sz="1600" i="1">
                            <a:latin typeface="Cambria Math"/>
                          </a:rPr>
                          <m:t>𝑄𝐻</m:t>
                        </m:r>
                      </m:sub>
                    </m:sSub>
                    <m:r>
                      <a:rPr lang="en-GB" sz="1600" b="0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?</m:t>
                    </m:r>
                  </m:oMath>
                </a14:m>
                <a:r>
                  <a:rPr lang="en-GB" sz="1600" dirty="0" smtClean="0"/>
                  <a:t> </a:t>
                </a:r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800" y="2749776"/>
                <a:ext cx="684673" cy="355995"/>
              </a:xfrm>
              <a:prstGeom prst="rect">
                <a:avLst/>
              </a:prstGeom>
              <a:blipFill rotWithShape="0">
                <a:blip r:embed="rId3"/>
                <a:stretch>
                  <a:fillRect b="-68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/>
          <p:cNvCxnSpPr/>
          <p:nvPr/>
        </p:nvCxnSpPr>
        <p:spPr>
          <a:xfrm flipH="1">
            <a:off x="4396740" y="3352147"/>
            <a:ext cx="563880" cy="1282914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5017792" y="2920789"/>
            <a:ext cx="222120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Monotonic criterion ?</a:t>
            </a:r>
          </a:p>
          <a:p>
            <a:r>
              <a:rPr lang="en-GB" sz="1600" dirty="0" smtClean="0"/>
              <a:t>Derivative ?</a:t>
            </a:r>
            <a:endParaRPr lang="en-GB" sz="1600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2700653" y="3538009"/>
            <a:ext cx="316868" cy="726981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3012393" y="1103316"/>
                <a:ext cx="1843197" cy="37830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𝑅</m:t>
                          </m:r>
                        </m:sub>
                      </m:sSub>
                      <m:d>
                        <m:dPr>
                          <m:ctrlPr>
                            <a:rPr lang="en-GB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GB" sz="1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GB" sz="1600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𝑄𝐻</m:t>
                          </m:r>
                        </m:sub>
                      </m:sSub>
                      <m:r>
                        <a:rPr lang="en-GB" sz="1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 </m:t>
                      </m:r>
                      <m:sSup>
                        <m:sSupPr>
                          <m:ctrlPr>
                            <a:rPr lang="en-GB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GB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  <m:d>
                            <m:dPr>
                              <m:ctrlPr>
                                <a:rPr lang="en-GB" sz="16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</m:t>
                              </m:r>
                            </m:e>
                          </m:d>
                          <m:r>
                            <a:rPr lang="en-GB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sup>
                      </m:sSup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2393" y="1103316"/>
                <a:ext cx="1843197" cy="378309"/>
              </a:xfrm>
              <a:prstGeom prst="rect">
                <a:avLst/>
              </a:prstGeom>
              <a:blipFill rotWithShape="0">
                <a:blip r:embed="rId4"/>
                <a:stretch>
                  <a:fillRect b="-483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Rectangle 24"/>
              <p:cNvSpPr/>
              <p:nvPr/>
            </p:nvSpPr>
            <p:spPr>
              <a:xfrm>
                <a:off x="5886850" y="1121205"/>
                <a:ext cx="2401811" cy="36042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GB" sz="160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GB" sz="1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</m:t>
                      </m:r>
                      <m:r>
                        <a:rPr lang="en-GB" sz="1600" i="1">
                          <a:solidFill>
                            <a:srgbClr val="00B050"/>
                          </a:solidFill>
                          <a:latin typeface="Cambria Math"/>
                        </a:rPr>
                        <m:t>−</m:t>
                      </m:r>
                      <m:sSup>
                        <m:sSupPr>
                          <m:ctrlPr>
                            <a:rPr lang="en-GB" sz="160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GB" sz="16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GB" sz="1600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GB" sz="1600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𝑄𝐻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sz="1600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sz="1600" i="1">
                                  <a:solidFill>
                                    <a:srgbClr val="00B050"/>
                                  </a:solidFill>
                                  <a:latin typeface="Cambria Math"/>
                                </a:rPr>
                                <m:t>𝑄𝐻</m:t>
                              </m:r>
                            </m:sub>
                          </m:sSub>
                          <m:r>
                            <a:rPr lang="en-GB" sz="1600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(</m:t>
                          </m:r>
                          <m:r>
                            <a:rPr lang="en-GB" sz="1600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𝑡</m:t>
                          </m:r>
                          <m:r>
                            <a:rPr lang="en-GB" sz="1600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))</m:t>
                          </m:r>
                        </m:e>
                        <m:sup>
                          <m:r>
                            <a:rPr lang="en-GB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</m:oMath>
                  </m:oMathPara>
                </a14:m>
                <a:endParaRPr lang="en-GB" sz="16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5" name="Rectangle 2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6850" y="1121205"/>
                <a:ext cx="2401811" cy="360420"/>
              </a:xfrm>
              <a:prstGeom prst="rect">
                <a:avLst/>
              </a:prstGeom>
              <a:blipFill rotWithShape="0">
                <a:blip r:embed="rId5"/>
                <a:stretch>
                  <a:fillRect b="-50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25"/>
          <p:cNvSpPr/>
          <p:nvPr/>
        </p:nvSpPr>
        <p:spPr>
          <a:xfrm>
            <a:off x="464820" y="1963155"/>
            <a:ext cx="44958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What we actually observe: </a:t>
            </a:r>
            <a:r>
              <a:rPr lang="en-GB" sz="1600" b="1" dirty="0" smtClean="0"/>
              <a:t>IPQ-RQ4 </a:t>
            </a:r>
            <a:r>
              <a:rPr lang="en-GB" sz="1600" b="1" dirty="0"/>
              <a:t>(MQY) </a:t>
            </a:r>
            <a:endParaRPr lang="en-GB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Rectangle 26"/>
              <p:cNvSpPr/>
              <p:nvPr/>
            </p:nvSpPr>
            <p:spPr>
              <a:xfrm>
                <a:off x="5859346" y="1458386"/>
                <a:ext cx="2978892" cy="6372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60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r>
                        <a:rPr lang="en-GB" sz="160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16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GB" sz="1600" b="0" i="1" smtClean="0">
                          <a:solidFill>
                            <a:srgbClr val="0055A0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GB" sz="16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6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−(</m:t>
                          </m:r>
                          <m:sSub>
                            <m:sSubPr>
                              <m:ctrlPr>
                                <a:rPr lang="en-GB" sz="1600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𝜏</m:t>
                              </m:r>
                            </m:e>
                            <m:sub>
                              <m:r>
                                <a:rPr lang="en-GB" sz="1600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𝑎𝑑</m:t>
                              </m:r>
                            </m:sub>
                          </m:sSub>
                          <m:r>
                            <a:rPr lang="en-GB" sz="16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e>
                        <m:sup>
                          <m:r>
                            <a:rPr lang="en-GB" sz="16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r>
                        <a:rPr lang="en-GB" sz="1600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sz="16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sSub>
                            <m:sSubPr>
                              <m:ctrlPr>
                                <a:rPr lang="en-GB" sz="1600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solidFill>
                                    <a:srgbClr val="0055A0"/>
                                  </a:solidFill>
                                  <a:latin typeface="Cambria Math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GB" sz="1600" i="1">
                                  <a:solidFill>
                                    <a:srgbClr val="0055A0"/>
                                  </a:solidFill>
                                  <a:latin typeface="Cambria Math"/>
                                </a:rPr>
                                <m:t>𝑄𝐻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GB" sz="16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600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solidFill>
                                    <a:srgbClr val="0055A0"/>
                                  </a:solidFill>
                                  <a:latin typeface="Cambria Math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GB" sz="1600" i="1">
                                  <a:solidFill>
                                    <a:srgbClr val="0055A0"/>
                                  </a:solidFill>
                                  <a:latin typeface="Cambria Math"/>
                                </a:rPr>
                                <m:t>𝑅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600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b="0" i="1" smtClean="0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num>
                        <m:den>
                          <m:r>
                            <a:rPr lang="en-GB" sz="16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</m:oMath>
                  </m:oMathPara>
                </a14:m>
                <a:endParaRPr lang="en-GB" sz="1600" dirty="0">
                  <a:solidFill>
                    <a:srgbClr val="0055A0"/>
                  </a:solidFill>
                </a:endParaRPr>
              </a:p>
            </p:txBody>
          </p:sp>
        </mc:Choice>
        <mc:Fallback xmlns="">
          <p:sp>
            <p:nvSpPr>
              <p:cNvPr id="27" name="Rectangle 2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59346" y="1458386"/>
                <a:ext cx="2978892" cy="63729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1" name="Rectangle 30"/>
              <p:cNvSpPr/>
              <p:nvPr/>
            </p:nvSpPr>
            <p:spPr>
              <a:xfrm>
                <a:off x="2215626" y="4303090"/>
                <a:ext cx="733314" cy="57022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>
                            <m:sSub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600" i="1">
                                  <a:latin typeface="Cambria Math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GB" sz="1600" i="1">
                                  <a:latin typeface="Cambria Math"/>
                                </a:rPr>
                                <m:t>𝑅</m:t>
                              </m:r>
                            </m:sub>
                          </m:sSub>
                          <m:d>
                            <m:d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num>
                        <m:den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 ?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1" name="Rectangle 3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5626" y="4303090"/>
                <a:ext cx="733314" cy="570221"/>
              </a:xfrm>
              <a:prstGeom prst="rect">
                <a:avLst/>
              </a:prstGeom>
              <a:blipFill rotWithShape="0">
                <a:blip r:embed="rId7"/>
                <a:stretch>
                  <a:fillRect r="-190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Arrow Connector 40"/>
          <p:cNvCxnSpPr/>
          <p:nvPr/>
        </p:nvCxnSpPr>
        <p:spPr>
          <a:xfrm flipH="1">
            <a:off x="4678680" y="4389313"/>
            <a:ext cx="648185" cy="7486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5358501" y="4068285"/>
            <a:ext cx="18122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smtClean="0"/>
              <a:t>Fault!</a:t>
            </a:r>
            <a:endParaRPr lang="en-GB" sz="1600" dirty="0"/>
          </a:p>
        </p:txBody>
      </p:sp>
      <p:sp>
        <p:nvSpPr>
          <p:cNvPr id="46" name="Oval 45"/>
          <p:cNvSpPr/>
          <p:nvPr/>
        </p:nvSpPr>
        <p:spPr>
          <a:xfrm>
            <a:off x="5316052" y="5206469"/>
            <a:ext cx="1747688" cy="397377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9" name="Rectangle 48"/>
              <p:cNvSpPr/>
              <p:nvPr/>
            </p:nvSpPr>
            <p:spPr>
              <a:xfrm>
                <a:off x="7051696" y="4705312"/>
                <a:ext cx="85196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GB" sz="1600" i="1">
                              <a:latin typeface="Cambria Math"/>
                            </a:rPr>
                            <m:t>𝑅</m:t>
                          </m:r>
                        </m:sub>
                      </m:sSub>
                      <m:d>
                        <m:d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GB" sz="1600" b="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?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49" name="Rectangle 4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1696" y="4705312"/>
                <a:ext cx="851965" cy="33855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1" name="Rectangle 50"/>
          <p:cNvSpPr/>
          <p:nvPr/>
        </p:nvSpPr>
        <p:spPr>
          <a:xfrm>
            <a:off x="4924170" y="1141058"/>
            <a:ext cx="7425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where</a:t>
            </a:r>
            <a:endParaRPr lang="en-GB" sz="1600" dirty="0"/>
          </a:p>
        </p:txBody>
      </p:sp>
      <p:sp>
        <p:nvSpPr>
          <p:cNvPr id="28" name="Oval 27"/>
          <p:cNvSpPr/>
          <p:nvPr/>
        </p:nvSpPr>
        <p:spPr>
          <a:xfrm>
            <a:off x="2830855" y="2629008"/>
            <a:ext cx="712285" cy="960688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7051696" y="4985222"/>
                <a:ext cx="110998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GB" sz="1600" i="1">
                              <a:latin typeface="Cambria Math"/>
                            </a:rPr>
                            <m:t>𝑅</m:t>
                          </m:r>
                        </m:sub>
                      </m:sSub>
                      <m:d>
                        <m:d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𝑒𝑛𝑑</m:t>
                          </m:r>
                        </m:e>
                      </m:d>
                      <m:r>
                        <a:rPr lang="en-GB" sz="1600" i="1">
                          <a:latin typeface="Cambria Math" panose="02040503050406030204" pitchFamily="18" charset="0"/>
                        </a:rPr>
                        <m:t> ?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1696" y="4985222"/>
                <a:ext cx="1109984" cy="33855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48887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/>
      <p:bldP spid="19" grpId="0"/>
      <p:bldP spid="26" grpId="0"/>
      <p:bldP spid="31" grpId="0"/>
      <p:bldP spid="44" grpId="0"/>
      <p:bldP spid="46" grpId="0" animBg="1"/>
      <p:bldP spid="49" grpId="0"/>
      <p:bldP spid="28" grpId="0" animBg="1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587" y="2652110"/>
            <a:ext cx="4999219" cy="282247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b="1" dirty="0"/>
              <a:t>A </a:t>
            </a:r>
            <a:r>
              <a:rPr lang="en-GB" sz="2400" b="1" dirty="0" smtClean="0"/>
              <a:t>case-study</a:t>
            </a:r>
            <a:r>
              <a:rPr lang="en-GB" sz="2400" b="1" dirty="0"/>
              <a:t>: </a:t>
            </a:r>
            <a:r>
              <a:rPr lang="en-GB" sz="2400" b="1" dirty="0" smtClean="0"/>
              <a:t>Data 2/3</a:t>
            </a:r>
            <a:endParaRPr lang="en-GB" sz="2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QH analysis based on 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457199" y="1147815"/>
                <a:ext cx="5959503" cy="78681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sz="1600" dirty="0" smtClean="0"/>
                  <a:t>What we expect to see: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  <m:sup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GB" sz="1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1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sz="1600" b="0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)=</m:t>
                    </m:r>
                    <m:r>
                      <m:rPr>
                        <m:sty m:val="p"/>
                      </m:rPr>
                      <a:rPr lang="en-GB" sz="160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L</m:t>
                    </m:r>
                    <m:r>
                      <m:rPr>
                        <m:sty m:val="p"/>
                      </m:rPr>
                      <a:rPr lang="en-GB" sz="16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og</m:t>
                    </m:r>
                    <m:d>
                      <m:dPr>
                        <m:ctrlPr>
                          <a:rPr lang="en-GB" sz="16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sz="1600" b="0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GB" sz="16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GB" sz="1600" i="1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𝑅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GB" sz="16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1600" i="1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𝑡</m:t>
                                </m:r>
                              </m:e>
                            </m:d>
                          </m:num>
                          <m:den>
                            <m:sSub>
                              <m:sSubPr>
                                <m:ctrlPr>
                                  <a:rPr lang="en-GB" sz="1600" i="1">
                                    <a:solidFill>
                                      <a:srgbClr val="00B05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1600" i="1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GB" sz="1600" i="1">
                                    <a:solidFill>
                                      <a:srgbClr val="00B050"/>
                                    </a:solidFill>
                                    <a:latin typeface="Cambria Math"/>
                                  </a:rPr>
                                  <m:t>𝑄𝐻</m:t>
                                </m:r>
                              </m:sub>
                            </m:sSub>
                          </m:den>
                        </m:f>
                      </m:e>
                    </m:d>
                  </m:oMath>
                </a14:m>
                <a:endParaRPr lang="en-GB" sz="1600" dirty="0">
                  <a:solidFill>
                    <a:srgbClr val="00B050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GB" sz="16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199" y="1147815"/>
                <a:ext cx="5959503" cy="786818"/>
              </a:xfrm>
              <a:prstGeom prst="rect">
                <a:avLst/>
              </a:prstGeom>
              <a:blipFill rotWithShape="0">
                <a:blip r:embed="rId3"/>
                <a:stretch>
                  <a:fillRect l="-40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ectangle 22"/>
              <p:cNvSpPr/>
              <p:nvPr/>
            </p:nvSpPr>
            <p:spPr>
              <a:xfrm>
                <a:off x="6255281" y="1235934"/>
                <a:ext cx="1441548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  <m:sup>
                          <m:r>
                            <a:rPr lang="en-GB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d>
                        <m:dPr>
                          <m:ctrlPr>
                            <a:rPr lang="en-GB" sz="1600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b="0" i="1" smtClean="0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GB" sz="1600" b="0" i="1" smtClean="0">
                          <a:solidFill>
                            <a:srgbClr val="00B050"/>
                          </a:solidFill>
                          <a:latin typeface="Cambria Math"/>
                        </a:rPr>
                        <m:t>=</m:t>
                      </m:r>
                      <m:r>
                        <a:rPr lang="en-GB" sz="16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𝜆</m:t>
                      </m:r>
                      <m:d>
                        <m:dPr>
                          <m:ctrlPr>
                            <a:rPr lang="en-GB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e>
                      </m:d>
                      <m:r>
                        <a:rPr lang="en-GB" sz="1600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</m:oMath>
                  </m:oMathPara>
                </a14:m>
                <a:endParaRPr lang="en-GB" sz="1600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3" name="Rectangle 2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55281" y="1235934"/>
                <a:ext cx="1441548" cy="338554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Rectangle 25"/>
          <p:cNvSpPr/>
          <p:nvPr/>
        </p:nvSpPr>
        <p:spPr>
          <a:xfrm>
            <a:off x="464820" y="1819692"/>
            <a:ext cx="302514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What we actually observe:</a:t>
            </a:r>
            <a:endParaRPr lang="en-GB" sz="1600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615" y="2212094"/>
            <a:ext cx="3188192" cy="2270382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1144328" y="2982237"/>
            <a:ext cx="261366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Oval 27"/>
          <p:cNvSpPr/>
          <p:nvPr/>
        </p:nvSpPr>
        <p:spPr>
          <a:xfrm>
            <a:off x="1542372" y="2764114"/>
            <a:ext cx="447776" cy="400477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2341711" y="2530546"/>
            <a:ext cx="1140605" cy="284715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ectangle 32"/>
              <p:cNvSpPr/>
              <p:nvPr/>
            </p:nvSpPr>
            <p:spPr>
              <a:xfrm>
                <a:off x="3532081" y="2122990"/>
                <a:ext cx="1038361" cy="570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bSup>
                            <m:sSubSupPr>
                              <m:ctrlPr>
                                <a:rPr lang="en-GB" sz="1600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sz="1600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GB" sz="1600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sub>
                            <m:sup>
                              <m:r>
                                <a:rPr lang="en-GB" sz="1600" i="1">
                                  <a:solidFill>
                                    <a:srgbClr val="0055A0"/>
                                  </a:solidFill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bSup>
                          <m:d>
                            <m:dPr>
                              <m:ctrlPr>
                                <a:rPr lang="en-GB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16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d>
                        </m:num>
                        <m:den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GB" sz="1600" b="0" i="0" smtClean="0">
                          <a:latin typeface="Cambria Math" panose="02040503050406030204" pitchFamily="18" charset="0"/>
                        </a:rPr>
                        <m:t> ?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3" name="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2081" y="2122990"/>
                <a:ext cx="1038361" cy="570221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Right Brace 36"/>
          <p:cNvSpPr/>
          <p:nvPr/>
        </p:nvSpPr>
        <p:spPr>
          <a:xfrm rot="10800000">
            <a:off x="2592128" y="3498900"/>
            <a:ext cx="266700" cy="339255"/>
          </a:xfrm>
          <a:prstGeom prst="rightBrace">
            <a:avLst/>
          </a:prstGeom>
          <a:ln w="19050">
            <a:solidFill>
              <a:srgbClr val="92D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Rectangle 39"/>
              <p:cNvSpPr/>
              <p:nvPr/>
            </p:nvSpPr>
            <p:spPr>
              <a:xfrm>
                <a:off x="1927806" y="3875514"/>
                <a:ext cx="1207703" cy="34932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1,2,..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16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0</m:t>
                          </m:r>
                        </m:e>
                      </m:d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 ?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40" name="Rectangle 3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27806" y="3875514"/>
                <a:ext cx="1207703" cy="349326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Oval 40"/>
          <p:cNvSpPr/>
          <p:nvPr/>
        </p:nvSpPr>
        <p:spPr>
          <a:xfrm>
            <a:off x="6066845" y="4471652"/>
            <a:ext cx="1496504" cy="822582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1076244" y="3153298"/>
                <a:ext cx="78675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i="1">
                              <a:latin typeface="Cambria Math" panose="02040503050406030204" pitchFamily="18" charset="0"/>
                            </a:rPr>
                            <m:t>0</m:t>
                          </m:r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,0</m:t>
                          </m:r>
                        </m:e>
                      </m:d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 ?</m:t>
                      </m:r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6244" y="3153298"/>
                <a:ext cx="786754" cy="338554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5" name="Straight Connector 44"/>
          <p:cNvCxnSpPr/>
          <p:nvPr/>
        </p:nvCxnSpPr>
        <p:spPr>
          <a:xfrm flipV="1">
            <a:off x="1781297" y="2387082"/>
            <a:ext cx="0" cy="152647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ctangle 2"/>
              <p:cNvSpPr/>
              <p:nvPr/>
            </p:nvSpPr>
            <p:spPr>
              <a:xfrm>
                <a:off x="7450204" y="4018980"/>
                <a:ext cx="851965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60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6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sz="16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  <m:sup>
                          <m:r>
                            <a:rPr lang="en-GB" sz="16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d>
                        <m:dPr>
                          <m:ctrlPr>
                            <a:rPr lang="en-GB" sz="16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i="1">
                              <a:solidFill>
                                <a:srgbClr val="0055A0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GB" sz="1600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 ?</m:t>
                      </m:r>
                    </m:oMath>
                  </m:oMathPara>
                </a14:m>
                <a:endParaRPr lang="en-GB" dirty="0">
                  <a:solidFill>
                    <a:srgbClr val="0055A0"/>
                  </a:solidFill>
                </a:endParaRPr>
              </a:p>
            </p:txBody>
          </p:sp>
        </mc:Choice>
        <mc:Fallback xmlns="">
          <p:sp>
            <p:nvSpPr>
              <p:cNvPr id="3" name="Rectangle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0204" y="4018980"/>
                <a:ext cx="851965" cy="338554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Rectangle 23"/>
              <p:cNvSpPr/>
              <p:nvPr/>
            </p:nvSpPr>
            <p:spPr>
              <a:xfrm>
                <a:off x="7459479" y="4354260"/>
                <a:ext cx="110998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sz="160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16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sz="16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  <m:sup>
                          <m:r>
                            <a:rPr lang="en-GB" sz="16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d>
                        <m:dPr>
                          <m:ctrlPr>
                            <a:rPr lang="en-GB" sz="1600" i="1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1600" b="0" i="1" smtClean="0">
                              <a:solidFill>
                                <a:srgbClr val="0055A0"/>
                              </a:solidFill>
                              <a:latin typeface="Cambria Math" panose="02040503050406030204" pitchFamily="18" charset="0"/>
                            </a:rPr>
                            <m:t>𝑒𝑛𝑑</m:t>
                          </m:r>
                        </m:e>
                      </m:d>
                      <m:r>
                        <a:rPr lang="en-GB" sz="1600" b="0" i="1" smtClean="0">
                          <a:solidFill>
                            <a:srgbClr val="0055A0"/>
                          </a:solidFill>
                          <a:latin typeface="Cambria Math" panose="02040503050406030204" pitchFamily="18" charset="0"/>
                        </a:rPr>
                        <m:t> ?</m:t>
                      </m:r>
                    </m:oMath>
                  </m:oMathPara>
                </a14:m>
                <a:endParaRPr lang="en-GB" sz="1600" dirty="0">
                  <a:solidFill>
                    <a:srgbClr val="0055A0"/>
                  </a:solidFill>
                </a:endParaRPr>
              </a:p>
            </p:txBody>
          </p:sp>
        </mc:Choice>
        <mc:Fallback xmlns="">
          <p:sp>
            <p:nvSpPr>
              <p:cNvPr id="24" name="Rectangle 2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9479" y="4354260"/>
                <a:ext cx="1109984" cy="338554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Arrow Connector 24"/>
          <p:cNvCxnSpPr/>
          <p:nvPr/>
        </p:nvCxnSpPr>
        <p:spPr>
          <a:xfrm>
            <a:off x="5422790" y="1433433"/>
            <a:ext cx="536223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97834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8" grpId="0" animBg="1"/>
      <p:bldP spid="33" grpId="0"/>
      <p:bldP spid="37" grpId="0" animBg="1"/>
      <p:bldP spid="40" grpId="0"/>
      <p:bldP spid="41" grpId="0" animBg="1"/>
      <p:bldP spid="32" grpId="0"/>
      <p:bldP spid="3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b="1" dirty="0"/>
              <a:t>A </a:t>
            </a:r>
            <a:r>
              <a:rPr lang="en-GB" sz="2400" b="1" dirty="0" smtClean="0"/>
              <a:t>case-study</a:t>
            </a:r>
            <a:r>
              <a:rPr lang="en-GB" sz="2400" b="1" dirty="0"/>
              <a:t>: Data </a:t>
            </a:r>
            <a:r>
              <a:rPr lang="en-GB" sz="2400" b="1" dirty="0" smtClean="0"/>
              <a:t>3/3</a:t>
            </a:r>
            <a:endParaRPr lang="en-GB" sz="2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QH analysis based on 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325606"/>
            <a:ext cx="4645735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GB" sz="1600" dirty="0" smtClean="0">
                <a:solidFill>
                  <a:srgbClr val="00B050"/>
                </a:solidFill>
              </a:rPr>
              <a:t>No validation with just a single fault!</a:t>
            </a:r>
            <a:endParaRPr lang="en-GB" sz="1600" dirty="0" smtClean="0"/>
          </a:p>
          <a:p>
            <a:r>
              <a:rPr lang="en-GB" sz="1600" dirty="0" smtClean="0"/>
              <a:t>Analysis of the only fault available</a:t>
            </a:r>
          </a:p>
          <a:p>
            <a:r>
              <a:rPr lang="en-GB" sz="1600" dirty="0" smtClean="0"/>
              <a:t>Extraction of the “fingerprint”</a:t>
            </a:r>
          </a:p>
          <a:p>
            <a:r>
              <a:rPr lang="en-GB" sz="1600" dirty="0" smtClean="0"/>
              <a:t>Modelling of </a:t>
            </a:r>
            <a:r>
              <a:rPr lang="en-GB" sz="1600" b="1" dirty="0" smtClean="0"/>
              <a:t>synthetic faults</a:t>
            </a:r>
          </a:p>
          <a:p>
            <a:pPr lvl="1"/>
            <a:r>
              <a:rPr lang="en-GB" sz="1200" dirty="0" smtClean="0"/>
              <a:t>Lightning impulses (double exponential decay)</a:t>
            </a:r>
          </a:p>
          <a:p>
            <a:pPr lvl="1"/>
            <a:r>
              <a:rPr lang="en-GB" sz="1200" dirty="0" smtClean="0"/>
              <a:t>Low voltages (parabolic curve)</a:t>
            </a:r>
          </a:p>
          <a:p>
            <a:pPr lvl="1"/>
            <a:r>
              <a:rPr lang="en-GB" sz="1200" dirty="0" smtClean="0"/>
              <a:t>Open circuits (quasi-constant value)</a:t>
            </a:r>
          </a:p>
          <a:p>
            <a:pPr lvl="1"/>
            <a:r>
              <a:rPr lang="en-GB" sz="1200" dirty="0" smtClean="0"/>
              <a:t>Noisy steps (constant </a:t>
            </a:r>
            <a:r>
              <a:rPr lang="en-GB" sz="1200" dirty="0" err="1" smtClean="0"/>
              <a:t>val</a:t>
            </a:r>
            <a:r>
              <a:rPr lang="en-GB" sz="1200" dirty="0" smtClean="0"/>
              <a:t> + random noise)</a:t>
            </a:r>
            <a:endParaRPr lang="en-GB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58008" y="1023654"/>
            <a:ext cx="2278110" cy="17095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5244" y="439063"/>
            <a:ext cx="2317425" cy="170266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6324" y="1662131"/>
            <a:ext cx="2301420" cy="1708839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2681" y="4636839"/>
            <a:ext cx="3960000" cy="129861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99259" y="4224637"/>
            <a:ext cx="3960000" cy="127019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59597" y="3710862"/>
            <a:ext cx="3960000" cy="131287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036118" y="5363632"/>
            <a:ext cx="183896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dirty="0" smtClean="0">
                <a:solidFill>
                  <a:srgbClr val="00B050"/>
                </a:solidFill>
              </a:rPr>
              <a:t>Hints are highly </a:t>
            </a:r>
            <a:br>
              <a:rPr lang="en-GB" dirty="0" smtClean="0">
                <a:solidFill>
                  <a:srgbClr val="00B050"/>
                </a:solidFill>
              </a:rPr>
            </a:br>
            <a:r>
              <a:rPr lang="en-GB" dirty="0" smtClean="0">
                <a:solidFill>
                  <a:srgbClr val="00B050"/>
                </a:solidFill>
              </a:rPr>
              <a:t>appreciated!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7713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4663909" y="3473027"/>
            <a:ext cx="4463468" cy="2520000"/>
            <a:chOff x="4663909" y="3473027"/>
            <a:chExt cx="4463468" cy="2520000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63909" y="3473027"/>
              <a:ext cx="4463468" cy="2520000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/>
          </p:nvCxnSpPr>
          <p:spPr>
            <a:xfrm>
              <a:off x="5052060" y="3922152"/>
              <a:ext cx="3756660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5524500" y="3703320"/>
              <a:ext cx="0" cy="152647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Oval 16"/>
            <p:cNvSpPr/>
            <p:nvPr/>
          </p:nvSpPr>
          <p:spPr>
            <a:xfrm>
              <a:off x="5300612" y="3733374"/>
              <a:ext cx="447776" cy="400477"/>
            </a:xfrm>
            <a:prstGeom prst="ellipse">
              <a:avLst/>
            </a:prstGeom>
            <a:noFill/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909" y="1173935"/>
            <a:ext cx="4480091" cy="25293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b="1" dirty="0" smtClean="0"/>
              <a:t>A case-study: Pre processing</a:t>
            </a:r>
            <a:endParaRPr lang="en-GB" sz="24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QH analysis based on 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9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25606"/>
                <a:ext cx="4645735" cy="4667421"/>
              </a:xfrm>
            </p:spPr>
            <p:txBody>
              <a:bodyPr>
                <a:normAutofit/>
              </a:bodyPr>
              <a:lstStyle/>
              <a:p>
                <a:pPr marL="36576" indent="0">
                  <a:buNone/>
                </a:pPr>
                <a:r>
                  <a:rPr lang="en-GB" sz="1600" dirty="0" smtClean="0">
                    <a:solidFill>
                      <a:srgbClr val="0055A0"/>
                    </a:solidFill>
                  </a:rPr>
                  <a:t>Pre processing is a compromise </a:t>
                </a:r>
              </a:p>
              <a:p>
                <a:pPr marL="448056" lvl="1" indent="0">
                  <a:buNone/>
                </a:pPr>
                <a:r>
                  <a:rPr lang="en-GB" sz="1200" dirty="0" smtClean="0">
                    <a:solidFill>
                      <a:srgbClr val="00B050"/>
                    </a:solidFill>
                  </a:rPr>
                  <a:t>Meaningful features require meaningful data</a:t>
                </a:r>
              </a:p>
              <a:p>
                <a:pPr marL="448056" lvl="1" indent="0">
                  <a:buNone/>
                </a:pPr>
                <a:r>
                  <a:rPr lang="en-GB" sz="1200" dirty="0" smtClean="0">
                    <a:solidFill>
                      <a:srgbClr val="00B050"/>
                    </a:solidFill>
                  </a:rPr>
                  <a:t>Filtering data could compromise these features</a:t>
                </a:r>
              </a:p>
              <a:p>
                <a:pPr marL="448056" lvl="1" indent="0">
                  <a:buNone/>
                </a:pPr>
                <a:r>
                  <a:rPr lang="en-GB" sz="1200" dirty="0" smtClean="0">
                    <a:solidFill>
                      <a:srgbClr val="00B050"/>
                    </a:solidFill>
                  </a:rPr>
                  <a:t>Precautionary principle</a:t>
                </a:r>
              </a:p>
              <a:p>
                <a:endParaRPr lang="en-GB" sz="1600" dirty="0"/>
              </a:p>
              <a:p>
                <a:r>
                  <a:rPr lang="en-GB" sz="1600" dirty="0" smtClean="0"/>
                  <a:t>Median filter to remove spikes</a:t>
                </a:r>
              </a:p>
              <a:p>
                <a:pPr lvl="1"/>
                <a:r>
                  <a:rPr lang="en-GB" sz="1200" dirty="0" smtClean="0"/>
                  <a:t>7 points moving window</a:t>
                </a:r>
              </a:p>
              <a:p>
                <a:pPr lvl="1"/>
                <a:r>
                  <a:rPr lang="en-GB" sz="1200" dirty="0" smtClean="0"/>
                  <a:t>No influence on curve shape</a:t>
                </a:r>
              </a:p>
              <a:p>
                <a:pPr marL="36576" indent="0">
                  <a:buNone/>
                </a:pPr>
                <a:endParaRPr lang="en-GB" sz="1600" dirty="0" smtClean="0"/>
              </a:p>
              <a:p>
                <a:r>
                  <a:rPr lang="en-GB" sz="1600" dirty="0" smtClean="0"/>
                  <a:t>Linear </a:t>
                </a:r>
                <a:r>
                  <a:rPr lang="en-GB" sz="1600" dirty="0"/>
                  <a:t>regression </a:t>
                </a:r>
                <a:r>
                  <a:rPr lang="en-GB" sz="1600" dirty="0" smtClean="0"/>
                  <a:t>+ time shift 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  <m:sup>
                        <m:r>
                          <a:rPr lang="en-GB" sz="1600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∗</m:t>
                        </m:r>
                      </m:sup>
                    </m:sSubSup>
                    <m:r>
                      <a:rPr lang="en-GB" sz="16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sz="16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𝑡</m:t>
                    </m:r>
                    <m:r>
                      <a:rPr lang="en-GB" sz="1600" i="1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1600" dirty="0" smtClean="0"/>
              </a:p>
              <a:p>
                <a:pPr lvl="1"/>
                <a:r>
                  <a:rPr lang="en-GB" sz="1200" dirty="0" smtClean="0"/>
                  <a:t>7 points </a:t>
                </a:r>
                <a:r>
                  <a:rPr lang="en-GB" sz="1200" dirty="0" err="1" smtClean="0"/>
                  <a:t>Fwd</a:t>
                </a:r>
                <a:r>
                  <a:rPr lang="en-GB" sz="1200" dirty="0" err="1"/>
                  <a:t>-</a:t>
                </a:r>
                <a:r>
                  <a:rPr lang="en-GB" sz="1200" dirty="0" err="1" smtClean="0"/>
                  <a:t>Bwd</a:t>
                </a:r>
                <a:r>
                  <a:rPr lang="en-GB" sz="1200" dirty="0" smtClean="0"/>
                  <a:t> Mean derivative</a:t>
                </a:r>
              </a:p>
              <a:p>
                <a:pPr lvl="1"/>
                <a:r>
                  <a:rPr lang="en-GB" sz="1200" dirty="0" smtClean="0"/>
                  <a:t>correct the first point of the decay. </a:t>
                </a:r>
              </a:p>
              <a:p>
                <a:pPr marL="36576" indent="0">
                  <a:buNone/>
                </a:pPr>
                <a:endParaRPr lang="en-GB" sz="1600" dirty="0" smtClean="0"/>
              </a:p>
              <a:p>
                <a:r>
                  <a:rPr lang="en-GB" sz="1600" dirty="0" smtClean="0"/>
                  <a:t>… Anything else? Not really! </a:t>
                </a:r>
              </a:p>
              <a:p>
                <a:pPr lvl="1"/>
                <a:r>
                  <a:rPr lang="en-GB" sz="1200" dirty="0" smtClean="0"/>
                  <a:t>NN has to show its robustness</a:t>
                </a:r>
                <a:endParaRPr lang="en-GB" sz="1200" dirty="0"/>
              </a:p>
            </p:txBody>
          </p:sp>
        </mc:Choice>
        <mc:Fallback xmlns="">
          <p:sp>
            <p:nvSpPr>
              <p:cNvPr id="10" name="Content Placeholder 9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25606"/>
                <a:ext cx="4645735" cy="4667421"/>
              </a:xfrm>
              <a:blipFill rotWithShape="0">
                <a:blip r:embed="rId4"/>
                <a:stretch>
                  <a:fillRect t="-39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885704" y="954286"/>
                <a:ext cx="2192652" cy="2992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𝑅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GB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 −</m:t>
                      </m:r>
                      <m:sSub>
                        <m:sSubPr>
                          <m:ctrlPr>
                            <a:rPr lang="en-GB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𝑣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𝑅</m:t>
                          </m:r>
                          <m:r>
                            <a:rPr lang="en-GB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GB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𝑓𝑖𝑙𝑡𝑒𝑟𝑒𝑑</m:t>
                          </m:r>
                        </m:sub>
                      </m:sSub>
                      <m:d>
                        <m:dPr>
                          <m:ctrlPr>
                            <a:rPr lang="en-GB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solidFill>
                                <a:srgbClr val="00B050"/>
                              </a:solidFill>
                              <a:latin typeface="Cambria Math"/>
                            </a:rPr>
                            <m:t>𝑡</m:t>
                          </m:r>
                        </m:e>
                      </m:d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85704" y="954286"/>
                <a:ext cx="2192652" cy="299249"/>
              </a:xfrm>
              <a:prstGeom prst="rect">
                <a:avLst/>
              </a:prstGeom>
              <a:blipFill rotWithShape="0">
                <a:blip r:embed="rId5"/>
                <a:stretch>
                  <a:fillRect l="-557" b="-2857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7685268" y="4066643"/>
                <a:ext cx="78617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GB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  <m:sup>
                          <m:r>
                            <a:rPr lang="en-GB" i="1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∗</m:t>
                          </m:r>
                        </m:sup>
                      </m:sSubSup>
                      <m:r>
                        <a:rPr lang="en-GB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GB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GB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5268" y="4066643"/>
                <a:ext cx="786176" cy="369332"/>
              </a:xfrm>
              <a:prstGeom prst="rect">
                <a:avLst/>
              </a:prstGeom>
              <a:blipFill rotWithShape="0">
                <a:blip r:embed="rId6"/>
                <a:stretch>
                  <a:fillRect b="-1475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9619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0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2400" b="1" dirty="0"/>
              <a:t>A </a:t>
            </a:r>
            <a:r>
              <a:rPr lang="en-GB" sz="2400" b="1" dirty="0" smtClean="0"/>
              <a:t>case-study: signal </a:t>
            </a:r>
            <a:r>
              <a:rPr lang="en-GB" sz="2400" b="1" dirty="0"/>
              <a:t>f</a:t>
            </a:r>
            <a:r>
              <a:rPr lang="en-GB" sz="2400" b="1" dirty="0" smtClean="0"/>
              <a:t>eatures 1/2</a:t>
            </a:r>
            <a:endParaRPr lang="en-GB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325606"/>
                <a:ext cx="8226854" cy="4838974"/>
              </a:xfrm>
            </p:spPr>
            <p:txBody>
              <a:bodyPr/>
              <a:lstStyle/>
              <a:p>
                <a:r>
                  <a:rPr lang="en-GB" sz="1600" dirty="0" smtClean="0"/>
                  <a:t>Time constants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sz="1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𝝉</m:t>
                        </m:r>
                      </m:e>
                      <m:sub>
                        <m:r>
                          <a:rPr lang="en-GB" sz="1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𝑬𝒙𝒑</m:t>
                        </m:r>
                      </m:sub>
                    </m:sSub>
                    <m:r>
                      <a:rPr lang="en-GB" sz="1200" b="1" i="1" smtClean="0">
                        <a:latin typeface="Cambria Math" panose="02040503050406030204" pitchFamily="18" charset="0"/>
                      </a:rPr>
                      <m:t>          −</m:t>
                    </m:r>
                  </m:oMath>
                </a14:m>
                <a:r>
                  <a:rPr lang="en-GB" sz="1200" b="1" dirty="0" smtClean="0"/>
                  <a:t> </a:t>
                </a:r>
                <a:r>
                  <a:rPr lang="en-GB" sz="1200" dirty="0" smtClean="0"/>
                  <a:t>Sensitive to relevant deviations at the beginning of decay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sz="1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𝝉</m:t>
                        </m:r>
                      </m:e>
                      <m:sub>
                        <m:r>
                          <a:rPr lang="en-GB" sz="1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𝑳𝒐𝒈𝑵𝒐𝒓𝒎</m:t>
                        </m:r>
                      </m:sub>
                    </m:sSub>
                    <m:r>
                      <a:rPr lang="en-GB" sz="1200" b="1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− </m:t>
                    </m:r>
                  </m:oMath>
                </a14:m>
                <a:r>
                  <a:rPr lang="en-GB" sz="1200" dirty="0" smtClean="0"/>
                  <a:t>Sensitive </a:t>
                </a:r>
                <a:r>
                  <a:rPr lang="en-GB" sz="1200" dirty="0"/>
                  <a:t>to </a:t>
                </a:r>
                <a:r>
                  <a:rPr lang="en-GB" sz="1200" dirty="0" smtClean="0"/>
                  <a:t>relevant deviations </a:t>
                </a:r>
                <a:r>
                  <a:rPr lang="en-GB" sz="1200" dirty="0"/>
                  <a:t>at the </a:t>
                </a:r>
                <a:r>
                  <a:rPr lang="en-GB" sz="1200" dirty="0" smtClean="0"/>
                  <a:t>end of decay</a:t>
                </a:r>
                <a:endParaRPr lang="en-GB" sz="1200" b="1" dirty="0" smtClean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𝝉</m:t>
                        </m:r>
                      </m:e>
                      <m:sub>
                        <m:r>
                          <a:rPr lang="en-GB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𝑫𝒆𝒓</m:t>
                        </m:r>
                        <m:r>
                          <a:rPr lang="en-GB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_</m:t>
                        </m:r>
                        <m:r>
                          <a:rPr lang="en-GB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𝑳𝒐𝒈𝑵𝒐𝒓𝒎</m:t>
                        </m:r>
                      </m:sub>
                    </m:sSub>
                    <m:r>
                      <a:rPr lang="en-GB" sz="12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200" b="1" i="1" smtClean="0">
                        <a:latin typeface="Cambria Math" panose="02040503050406030204" pitchFamily="18" charset="0"/>
                      </a:rPr>
                      <m:t>− </m:t>
                    </m:r>
                  </m:oMath>
                </a14:m>
                <a:r>
                  <a:rPr lang="en-GB" sz="1200" dirty="0" smtClean="0"/>
                  <a:t>Extremely sensitive to deviations at the very beginning of decay</a:t>
                </a:r>
              </a:p>
              <a:p>
                <a:pPr marL="448056" lvl="1" indent="0">
                  <a:buNone/>
                </a:pPr>
                <a:r>
                  <a:rPr lang="en-GB" sz="1200" dirty="0" smtClean="0"/>
                  <a:t>	                     </a:t>
                </a:r>
                <a14:m>
                  <m:oMath xmlns:m="http://schemas.openxmlformats.org/officeDocument/2006/math">
                    <m:r>
                      <a:rPr lang="en-GB" sz="1200" b="1" i="1"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1200" dirty="0" smtClean="0"/>
                  <a:t> This includes also noise</a:t>
                </a:r>
              </a:p>
              <a:p>
                <a:pPr marL="448056" lvl="1" indent="0">
                  <a:buNone/>
                </a:pPr>
                <a:endParaRPr lang="en-GB" sz="1200" dirty="0" smtClean="0"/>
              </a:p>
              <a:p>
                <a:r>
                  <a:rPr lang="en-GB" sz="1600" dirty="0" smtClean="0"/>
                  <a:t>Probability of </a:t>
                </a:r>
                <a14:m>
                  <m:oMath xmlns:m="http://schemas.openxmlformats.org/officeDocument/2006/math">
                    <m:r>
                      <a:rPr lang="en-GB" sz="1600" b="1" i="1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𝝉</m:t>
                    </m:r>
                  </m:oMath>
                </a14:m>
                <a:r>
                  <a:rPr lang="en-GB" sz="1600" dirty="0" smtClean="0"/>
                  <a:t> in the Gaussian </a:t>
                </a:r>
                <a:r>
                  <a:rPr lang="en-GB" sz="1600" dirty="0"/>
                  <a:t>d</a:t>
                </a:r>
                <a:r>
                  <a:rPr lang="en-GB" sz="1600" dirty="0" smtClean="0"/>
                  <a:t>istribution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𝝉</m:t>
                        </m:r>
                      </m:e>
                      <m:sub>
                        <m:r>
                          <a:rPr lang="en-GB" sz="1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𝑬𝒙𝒑</m:t>
                        </m:r>
                        <m:r>
                          <a:rPr lang="en-GB" sz="1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_</m:t>
                        </m:r>
                        <m:r>
                          <a:rPr lang="en-GB" sz="1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𝑮𝒂𝒖𝒔𝒔</m:t>
                        </m:r>
                      </m:sub>
                    </m:sSub>
                    <m:r>
                      <a:rPr lang="en-GB" sz="12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      </m:t>
                    </m:r>
                    <m:r>
                      <a:rPr lang="en-GB" sz="1200" b="1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1200" dirty="0" smtClean="0"/>
                  <a:t> Associated probability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GB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𝝉</m:t>
                        </m:r>
                      </m:e>
                      <m:sub>
                        <m:r>
                          <a:rPr lang="en-GB" sz="1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𝑳𝒐𝒈𝑵𝒐𝒓𝒎</m:t>
                        </m:r>
                        <m:r>
                          <a:rPr lang="en-GB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_</m:t>
                        </m:r>
                        <m:r>
                          <a:rPr lang="en-GB" sz="1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𝑮𝒂𝒖𝒔𝒔</m:t>
                        </m:r>
                      </m:sub>
                    </m:sSub>
                    <m:r>
                      <a:rPr lang="en-GB" sz="12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sz="1200" b="1" i="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1200" dirty="0" smtClean="0"/>
                  <a:t> </a:t>
                </a:r>
                <a:r>
                  <a:rPr lang="en-GB" sz="1200" dirty="0"/>
                  <a:t>Associated </a:t>
                </a:r>
                <a:r>
                  <a:rPr lang="en-GB" sz="1200" dirty="0" smtClean="0"/>
                  <a:t>probability</a:t>
                </a:r>
              </a:p>
              <a:p>
                <a:pPr lvl="1"/>
                <a:r>
                  <a:rPr lang="en-GB" sz="1200" dirty="0" smtClean="0"/>
                  <a:t>Manufacturing </a:t>
                </a:r>
                <a:r>
                  <a:rPr lang="en-GB" sz="1200" dirty="0"/>
                  <a:t>tolerances + different leads </a:t>
                </a:r>
                <a:r>
                  <a:rPr lang="en-GB" sz="1200" dirty="0" smtClean="0"/>
                  <a:t>length.</a:t>
                </a:r>
                <a:endParaRPr lang="en-GB" sz="1200" dirty="0"/>
              </a:p>
              <a:p>
                <a:pPr marL="448056" lvl="1" indent="0">
                  <a:buNone/>
                </a:pPr>
                <a:endParaRPr lang="en-GB" sz="2000" dirty="0" smtClean="0"/>
              </a:p>
              <a:p>
                <a:r>
                  <a:rPr lang="en-GB" sz="1600" dirty="0" smtClean="0"/>
                  <a:t>Interpolation via splines</a:t>
                </a:r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begChr m:val="‖"/>
                        <m:endChr m:val="‖"/>
                        <m:ctrlPr>
                          <a:rPr lang="en-GB" sz="1200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sz="12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2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𝑪</m:t>
                            </m:r>
                            <m:r>
                              <a:rPr lang="en-GB" sz="12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𝟎</m:t>
                            </m:r>
                          </m:e>
                        </m:acc>
                      </m:e>
                    </m:d>
                    <m:r>
                      <a:rPr lang="en-GB" sz="12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,</m:t>
                    </m:r>
                    <m:d>
                      <m:dPr>
                        <m:begChr m:val="‖"/>
                        <m:endChr m:val="‖"/>
                        <m:ctrlPr>
                          <a:rPr lang="en-GB" sz="1200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GB" sz="12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sz="1200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𝑪</m:t>
                            </m:r>
                            <m:r>
                              <a:rPr lang="en-GB" sz="1200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𝟏</m:t>
                            </m:r>
                          </m:e>
                        </m:acc>
                      </m:e>
                    </m:d>
                    <m:r>
                      <a:rPr lang="en-GB" sz="120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1200" dirty="0" smtClean="0"/>
                  <a:t> Span of Spline Handles</a:t>
                </a:r>
              </a:p>
              <a:p>
                <a:pPr marL="448056" lvl="1" indent="0">
                  <a:buNone/>
                </a:pPr>
                <a:r>
                  <a:rPr lang="en-GB" sz="1200" dirty="0" smtClean="0"/>
                  <a:t>                                  Orientation of handles is imposed!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sz="1200" b="1" i="1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𝑹𝑴𝑺</m:t>
                    </m:r>
                    <m:r>
                      <a:rPr lang="en-GB" sz="1200" b="0" i="0" smtClean="0">
                        <a:solidFill>
                          <a:srgbClr val="00B050"/>
                        </a:solidFill>
                        <a:latin typeface="Cambria Math" panose="02040503050406030204" pitchFamily="18" charset="0"/>
                      </a:rPr>
                      <m:t>              </m:t>
                    </m:r>
                    <m:r>
                      <a:rPr lang="en-GB" sz="1200" b="0" i="0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−</m:t>
                    </m:r>
                  </m:oMath>
                </a14:m>
                <a:r>
                  <a:rPr lang="en-GB" sz="1200" dirty="0" smtClean="0"/>
                  <a:t> Root mean squared interpolation error</a:t>
                </a:r>
              </a:p>
              <a:p>
                <a:endParaRPr lang="en-GB" sz="1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325606"/>
                <a:ext cx="8226854" cy="4838974"/>
              </a:xfrm>
              <a:blipFill rotWithShape="0">
                <a:blip r:embed="rId2"/>
                <a:stretch>
                  <a:fillRect t="-3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6/18/2015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QH analysis based on NN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281151" y="3961147"/>
            <a:ext cx="2904225" cy="1787635"/>
            <a:chOff x="5281151" y="4189747"/>
            <a:chExt cx="2904225" cy="1787635"/>
          </a:xfrm>
        </p:grpSpPr>
        <p:cxnSp>
          <p:nvCxnSpPr>
            <p:cNvPr id="16" name="Straight Connector 15"/>
            <p:cNvCxnSpPr>
              <a:stCxn id="14" idx="0"/>
            </p:cNvCxnSpPr>
            <p:nvPr/>
          </p:nvCxnSpPr>
          <p:spPr>
            <a:xfrm>
              <a:off x="5503136" y="4189747"/>
              <a:ext cx="204584" cy="1163371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6408420" y="5530867"/>
              <a:ext cx="1776956" cy="0"/>
            </a:xfrm>
            <a:prstGeom prst="line">
              <a:avLst/>
            </a:prstGeom>
            <a:ln>
              <a:solidFill>
                <a:srgbClr val="92D050"/>
              </a:solidFill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Freeform 13"/>
            <p:cNvSpPr/>
            <p:nvPr/>
          </p:nvSpPr>
          <p:spPr>
            <a:xfrm>
              <a:off x="5503136" y="4189747"/>
              <a:ext cx="2682240" cy="1310640"/>
            </a:xfrm>
            <a:custGeom>
              <a:avLst/>
              <a:gdLst>
                <a:gd name="connsiteX0" fmla="*/ 0 w 2346960"/>
                <a:gd name="connsiteY0" fmla="*/ 0 h 1226820"/>
                <a:gd name="connsiteX1" fmla="*/ 2346960 w 2346960"/>
                <a:gd name="connsiteY1" fmla="*/ 1226820 h 1226820"/>
                <a:gd name="connsiteX0" fmla="*/ 0 w 2514600"/>
                <a:gd name="connsiteY0" fmla="*/ 0 h 1051560"/>
                <a:gd name="connsiteX1" fmla="*/ 2514600 w 2514600"/>
                <a:gd name="connsiteY1" fmla="*/ 1051560 h 1051560"/>
                <a:gd name="connsiteX0" fmla="*/ 0 w 2514600"/>
                <a:gd name="connsiteY0" fmla="*/ 0 h 1051560"/>
                <a:gd name="connsiteX1" fmla="*/ 2514600 w 2514600"/>
                <a:gd name="connsiteY1" fmla="*/ 1051560 h 1051560"/>
                <a:gd name="connsiteX0" fmla="*/ 0 w 2514600"/>
                <a:gd name="connsiteY0" fmla="*/ 0 h 1051560"/>
                <a:gd name="connsiteX1" fmla="*/ 2514600 w 2514600"/>
                <a:gd name="connsiteY1" fmla="*/ 1051560 h 1051560"/>
                <a:gd name="connsiteX0" fmla="*/ 0 w 2514600"/>
                <a:gd name="connsiteY0" fmla="*/ 0 h 1051560"/>
                <a:gd name="connsiteX1" fmla="*/ 2514600 w 2514600"/>
                <a:gd name="connsiteY1" fmla="*/ 1051560 h 1051560"/>
                <a:gd name="connsiteX0" fmla="*/ 0 w 2514600"/>
                <a:gd name="connsiteY0" fmla="*/ 0 h 1076960"/>
                <a:gd name="connsiteX1" fmla="*/ 2514600 w 2514600"/>
                <a:gd name="connsiteY1" fmla="*/ 1051560 h 1076960"/>
                <a:gd name="connsiteX0" fmla="*/ 0 w 2682240"/>
                <a:gd name="connsiteY0" fmla="*/ 0 h 1310640"/>
                <a:gd name="connsiteX1" fmla="*/ 2682240 w 2682240"/>
                <a:gd name="connsiteY1" fmla="*/ 1310640 h 1310640"/>
                <a:gd name="connsiteX0" fmla="*/ 0 w 2682240"/>
                <a:gd name="connsiteY0" fmla="*/ 0 h 1310640"/>
                <a:gd name="connsiteX1" fmla="*/ 2682240 w 2682240"/>
                <a:gd name="connsiteY1" fmla="*/ 1310640 h 1310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682240" h="1310640">
                  <a:moveTo>
                    <a:pt x="0" y="0"/>
                  </a:moveTo>
                  <a:cubicBezTo>
                    <a:pt x="266700" y="1402080"/>
                    <a:pt x="1226820" y="1295400"/>
                    <a:pt x="2682240" y="1310640"/>
                  </a:cubicBezTo>
                </a:path>
              </a:pathLst>
            </a:cu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Oval 18"/>
            <p:cNvSpPr/>
            <p:nvPr/>
          </p:nvSpPr>
          <p:spPr>
            <a:xfrm>
              <a:off x="5653720" y="5306738"/>
              <a:ext cx="108000" cy="1080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Oval 19"/>
            <p:cNvSpPr/>
            <p:nvPr/>
          </p:nvSpPr>
          <p:spPr>
            <a:xfrm>
              <a:off x="6362040" y="5476711"/>
              <a:ext cx="108000" cy="108000"/>
            </a:xfrm>
            <a:prstGeom prst="ellipse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Rectangle 20"/>
                <p:cNvSpPr/>
                <p:nvPr/>
              </p:nvSpPr>
              <p:spPr>
                <a:xfrm>
                  <a:off x="5281151" y="5414738"/>
                  <a:ext cx="582211" cy="36990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𝑪</m:t>
                            </m:r>
                          </m:e>
                        </m:acc>
                        <m:r>
                          <a:rPr lang="en-GB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  <m:r>
                          <a:rPr lang="en-GB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1" name="Rectangle 2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81151" y="5414738"/>
                  <a:ext cx="582211" cy="369909"/>
                </a:xfrm>
                <a:prstGeom prst="rect">
                  <a:avLst/>
                </a:prstGeom>
                <a:blipFill rotWithShape="0">
                  <a:blip r:embed="rId3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2" name="Rectangle 21"/>
                <p:cNvSpPr/>
                <p:nvPr/>
              </p:nvSpPr>
              <p:spPr>
                <a:xfrm>
                  <a:off x="6271260" y="5607473"/>
                  <a:ext cx="582211" cy="36990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en-GB" b="1" i="1" smtClean="0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b="1" i="1">
                                <a:solidFill>
                                  <a:srgbClr val="00B050"/>
                                </a:solidFill>
                                <a:latin typeface="Cambria Math" panose="02040503050406030204" pitchFamily="18" charset="0"/>
                              </a:rPr>
                              <m:t>𝑪</m:t>
                            </m:r>
                          </m:e>
                        </m:acc>
                        <m:r>
                          <a:rPr lang="en-GB" b="1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GB" b="1" i="1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 xmlns="">
            <p:sp>
              <p:nvSpPr>
                <p:cNvPr id="22" name="Rectangle 2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271260" y="5607473"/>
                  <a:ext cx="582211" cy="369909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3337059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opics xmlns="70d9f1ca-673f-4054-a660-f2f9ec090122">Getting started with QSF
Neural Networks for QH signal analysis</Topic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4F3CFB0BEF18349912A4B645A774363" ma:contentTypeVersion="1" ma:contentTypeDescription="Create a new document." ma:contentTypeScope="" ma:versionID="861aa4ba95460ecc2e2bf56ae7703b8a">
  <xsd:schema xmlns:xsd="http://www.w3.org/2001/XMLSchema" xmlns:xs="http://www.w3.org/2001/XMLSchema" xmlns:p="http://schemas.microsoft.com/office/2006/metadata/properties" xmlns:ns2="70d9f1ca-673f-4054-a660-f2f9ec090122" targetNamespace="http://schemas.microsoft.com/office/2006/metadata/properties" ma:root="true" ma:fieldsID="c7e62d37cfa01cdb4693443cc606957a" ns2:_="">
    <xsd:import namespace="70d9f1ca-673f-4054-a660-f2f9ec090122"/>
    <xsd:element name="properties">
      <xsd:complexType>
        <xsd:sequence>
          <xsd:element name="documentManagement">
            <xsd:complexType>
              <xsd:all>
                <xsd:element ref="ns2:Topic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0d9f1ca-673f-4054-a660-f2f9ec090122" elementFormDefault="qualified">
    <xsd:import namespace="http://schemas.microsoft.com/office/2006/documentManagement/types"/>
    <xsd:import namespace="http://schemas.microsoft.com/office/infopath/2007/PartnerControls"/>
    <xsd:element name="Topics" ma:index="8" nillable="true" ma:displayName="Topics" ma:internalName="Topics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97088C7-64E8-425D-AF08-61E627D2380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13EF454-4A91-4399-8335-8F12E6D4D5FC}">
  <ds:schemaRefs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purl.org/dc/dcmitype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70d9f1ca-673f-4054-a660-f2f9ec090122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5112D1EF-8B44-4B9C-9FB8-75CA00C303A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0d9f1ca-673f-4054-a660-f2f9ec09012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2252</TotalTime>
  <Words>792</Words>
  <Application>Microsoft Office PowerPoint</Application>
  <PresentationFormat>On-screen Show (4:3)</PresentationFormat>
  <Paragraphs>291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Arial</vt:lpstr>
      <vt:lpstr>Cambria Math</vt:lpstr>
      <vt:lpstr>CERNCorporate4-3</vt:lpstr>
      <vt:lpstr>PowerPoint Presentation</vt:lpstr>
      <vt:lpstr>Quench heater discharge analysis  based on Neural Networks  Feasibility and implementation through a case study</vt:lpstr>
      <vt:lpstr>Outline</vt:lpstr>
      <vt:lpstr>QH overview</vt:lpstr>
      <vt:lpstr>A case-study: Data 1/3</vt:lpstr>
      <vt:lpstr>A case-study: Data 2/3</vt:lpstr>
      <vt:lpstr>A case-study: Data 3/3</vt:lpstr>
      <vt:lpstr>A case-study: Pre processing</vt:lpstr>
      <vt:lpstr>A case-study: signal features 1/2</vt:lpstr>
      <vt:lpstr>A case-Study: Signal Features 2/2</vt:lpstr>
      <vt:lpstr>What is a Neural Network?</vt:lpstr>
      <vt:lpstr>NN Training</vt:lpstr>
      <vt:lpstr>PowerPoint Presentation</vt:lpstr>
      <vt:lpstr>PowerPoint Presentation</vt:lpstr>
      <vt:lpstr>Next steps</vt:lpstr>
      <vt:lpstr>Thank you for your attention!</vt:lpstr>
      <vt:lpstr>Extra Slides</vt:lpstr>
      <vt:lpstr>Case Study: IPQ-RQ4 (MQY)</vt:lpstr>
      <vt:lpstr>Implementation – Training set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First steps in MPE-PE group</dc:title>
  <dc:creator>Lorenzo Bortot</dc:creator>
  <cp:lastModifiedBy>Lorenzo Bortot</cp:lastModifiedBy>
  <cp:revision>182</cp:revision>
  <dcterms:created xsi:type="dcterms:W3CDTF">2015-04-22T07:39:45Z</dcterms:created>
  <dcterms:modified xsi:type="dcterms:W3CDTF">2015-06-18T07:25:45Z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0x010100D4F3CFB0BEF18349912A4B645A774363</vt:lpwstr>
  </property>
</Properties>
</file>