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62" r:id="rId2"/>
    <p:sldId id="263" r:id="rId3"/>
    <p:sldId id="257" r:id="rId4"/>
    <p:sldId id="264" r:id="rId5"/>
    <p:sldId id="273" r:id="rId6"/>
    <p:sldId id="265" r:id="rId7"/>
    <p:sldId id="266" r:id="rId8"/>
    <p:sldId id="267" r:id="rId9"/>
    <p:sldId id="277" r:id="rId10"/>
    <p:sldId id="276" r:id="rId11"/>
    <p:sldId id="278" r:id="rId12"/>
    <p:sldId id="268" r:id="rId13"/>
    <p:sldId id="269" r:id="rId14"/>
    <p:sldId id="274" r:id="rId15"/>
    <p:sldId id="270" r:id="rId16"/>
    <p:sldId id="260" r:id="rId17"/>
    <p:sldId id="261" r:id="rId18"/>
    <p:sldId id="271" r:id="rId19"/>
    <p:sldId id="279" r:id="rId20"/>
    <p:sldId id="272" r:id="rId21"/>
    <p:sldId id="258" r:id="rId22"/>
  </p:sldIdLst>
  <p:sldSz cx="9144000" cy="6858000" type="screen4x3"/>
  <p:notesSz cx="6811963" cy="99425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B7F96-A5F3-4DAB-A7B6-DDE88C25AE9D}" type="datetimeFigureOut">
              <a:rPr lang="en-GB" smtClean="0"/>
              <a:t>17/06/2015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9887" cy="44735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5EADDD-9F8A-4239-B219-DE297E3CC5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013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EADDD-9F8A-4239-B219-DE297E3CC5C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5984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EADDD-9F8A-4239-B219-DE297E3CC5C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3868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5EADDD-9F8A-4239-B219-DE297E3CC5C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0688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45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52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899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49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496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30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810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69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6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91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14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3B5DA-CB71-4C6A-9916-F4FCC79F48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615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Workspaces\q\QPS_DOC\MANUALS_GUIDES_HOWTOS\qps_howto_DQHDS_config_2015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\\cern.ch\dfs\Workspaces\q\QPS_DOC\MANUALS_GUIDES_HOWTOS\qps_howto_DQHDS_config_2015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800" dirty="0"/>
              <a:t>Update on the automation of </a:t>
            </a:r>
            <a:r>
              <a:rPr lang="en-GB" sz="4800" dirty="0" smtClean="0"/>
              <a:t>quench heater </a:t>
            </a:r>
            <a:r>
              <a:rPr lang="en-GB" sz="4800" dirty="0"/>
              <a:t>analysis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/>
          <a:lstStyle/>
          <a:p>
            <a:pPr algn="r"/>
            <a:r>
              <a:rPr lang="en-GB" i="1" dirty="0" smtClean="0"/>
              <a:t>Zinour Charifoulline</a:t>
            </a:r>
            <a:endParaRPr lang="en-GB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19673" y="4941168"/>
            <a:ext cx="6838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Automation team</a:t>
            </a:r>
            <a:r>
              <a:rPr lang="en-GB" dirty="0"/>
              <a:t>: Odd Oyvind Andreassen, Jean-Christophe </a:t>
            </a:r>
            <a:r>
              <a:rPr lang="en-GB" dirty="0" smtClean="0"/>
              <a:t>Garnier, </a:t>
            </a:r>
            <a:r>
              <a:rPr lang="en-GB" dirty="0"/>
              <a:t>Markus </a:t>
            </a:r>
            <a:r>
              <a:rPr lang="en-GB" dirty="0" smtClean="0"/>
              <a:t>Zerlauth &amp;K, Roman Gorbonosov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97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10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24744"/>
            <a:ext cx="5280660" cy="40205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4526" y="104387"/>
            <a:ext cx="5611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</a:t>
            </a:r>
            <a:r>
              <a:rPr lang="en-GB" sz="2400" dirty="0"/>
              <a:t>automation: </a:t>
            </a:r>
            <a:r>
              <a:rPr lang="en-GB" sz="2400" dirty="0" smtClean="0"/>
              <a:t>MB (1)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387471" y="2924944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Voltage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551047" y="3758746"/>
            <a:ext cx="89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Current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1387346" y="4196258"/>
            <a:ext cx="3136922" cy="2041054"/>
            <a:chOff x="1387346" y="4196258"/>
            <a:chExt cx="3136922" cy="204105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5052" y="4225354"/>
              <a:ext cx="2619216" cy="2011958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1387346" y="4196258"/>
              <a:ext cx="304334" cy="199140"/>
            </a:xfrm>
            <a:prstGeom prst="ellipse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07904" y="764704"/>
            <a:ext cx="4392488" cy="4079537"/>
            <a:chOff x="3707904" y="764704"/>
            <a:chExt cx="4392488" cy="407953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07904" y="764704"/>
              <a:ext cx="4392488" cy="407953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4956116" y="2726292"/>
              <a:ext cx="21983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+ reference discharge</a:t>
              </a:r>
              <a:endParaRPr lang="en-GB" dirty="0"/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3284984"/>
            <a:ext cx="3373564" cy="2576254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5940152" y="4437112"/>
            <a:ext cx="2173633" cy="902241"/>
            <a:chOff x="5940152" y="4437112"/>
            <a:chExt cx="2173633" cy="902241"/>
          </a:xfrm>
        </p:grpSpPr>
        <p:grpSp>
          <p:nvGrpSpPr>
            <p:cNvPr id="22" name="Group 21"/>
            <p:cNvGrpSpPr/>
            <p:nvPr/>
          </p:nvGrpSpPr>
          <p:grpSpPr>
            <a:xfrm>
              <a:off x="5940152" y="4704541"/>
              <a:ext cx="45719" cy="273466"/>
              <a:chOff x="8680969" y="1916832"/>
              <a:chExt cx="45719" cy="273466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 flipH="1">
                <a:off x="8700399" y="1916832"/>
                <a:ext cx="1173" cy="27346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Oval 18"/>
              <p:cNvSpPr/>
              <p:nvPr/>
            </p:nvSpPr>
            <p:spPr>
              <a:xfrm>
                <a:off x="8680969" y="2035732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8068066" y="4741380"/>
              <a:ext cx="45719" cy="273466"/>
              <a:chOff x="8680969" y="1916832"/>
              <a:chExt cx="45719" cy="273466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 flipH="1">
                <a:off x="8700399" y="1916832"/>
                <a:ext cx="1173" cy="273466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Oval 24"/>
              <p:cNvSpPr/>
              <p:nvPr/>
            </p:nvSpPr>
            <p:spPr>
              <a:xfrm>
                <a:off x="8680969" y="2035732"/>
                <a:ext cx="45719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6372200" y="4437112"/>
              <a:ext cx="11610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rgbClr val="0070C0"/>
                  </a:solidFill>
                </a:rPr>
                <a:t>stdev</a:t>
              </a:r>
              <a:r>
                <a:rPr lang="en-GB" dirty="0" smtClean="0">
                  <a:solidFill>
                    <a:srgbClr val="0070C0"/>
                  </a:solidFill>
                </a:rPr>
                <a:t>&lt;10</a:t>
              </a:r>
              <a:r>
                <a:rPr lang="en-GB" baseline="30000" dirty="0" smtClean="0">
                  <a:solidFill>
                    <a:srgbClr val="0070C0"/>
                  </a:solidFill>
                </a:rPr>
                <a:t>-3</a:t>
              </a:r>
              <a:endParaRPr lang="en-GB" baseline="30000" dirty="0">
                <a:solidFill>
                  <a:srgbClr val="0070C0"/>
                </a:solidFill>
              </a:endParaRPr>
            </a:p>
          </p:txBody>
        </p:sp>
        <p:sp>
          <p:nvSpPr>
            <p:cNvPr id="27" name="Left-Right Arrow 26"/>
            <p:cNvSpPr/>
            <p:nvPr/>
          </p:nvSpPr>
          <p:spPr>
            <a:xfrm>
              <a:off x="5985871" y="5057213"/>
              <a:ext cx="2082195" cy="282140"/>
            </a:xfrm>
            <a:prstGeom prst="leftRightArrow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35" name="Group 1034"/>
          <p:cNvGrpSpPr/>
          <p:nvPr/>
        </p:nvGrpSpPr>
        <p:grpSpPr>
          <a:xfrm>
            <a:off x="723751" y="1145828"/>
            <a:ext cx="7736681" cy="4443412"/>
            <a:chOff x="723751" y="1145828"/>
            <a:chExt cx="7736681" cy="444341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751" y="1145828"/>
              <a:ext cx="7736681" cy="4443412"/>
            </a:xfrm>
            <a:prstGeom prst="rect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21" name="Straight Arrow Connector 20"/>
            <p:cNvCxnSpPr/>
            <p:nvPr/>
          </p:nvCxnSpPr>
          <p:spPr>
            <a:xfrm flipH="1">
              <a:off x="1387346" y="1366168"/>
              <a:ext cx="11684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699792" y="1187460"/>
              <a:ext cx="29059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Initial charge and </a:t>
              </a:r>
              <a:r>
                <a:rPr lang="en-GB" u="sng" dirty="0" smtClean="0"/>
                <a:t>resistance</a:t>
              </a:r>
              <a:endParaRPr lang="en-GB" u="sng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7380312" y="2420888"/>
              <a:ext cx="360040" cy="30540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4" name="TextBox 1023"/>
            <p:cNvSpPr txBox="1"/>
            <p:nvPr/>
          </p:nvSpPr>
          <p:spPr>
            <a:xfrm>
              <a:off x="6516216" y="2092206"/>
              <a:ext cx="13369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Final Charge</a:t>
              </a:r>
              <a:endParaRPr lang="en-GB" dirty="0"/>
            </a:p>
          </p:txBody>
        </p:sp>
        <p:cxnSp>
          <p:nvCxnSpPr>
            <p:cNvPr id="1028" name="Straight Arrow Connector 1027"/>
            <p:cNvCxnSpPr/>
            <p:nvPr/>
          </p:nvCxnSpPr>
          <p:spPr>
            <a:xfrm flipH="1">
              <a:off x="2843808" y="2020198"/>
              <a:ext cx="1236938" cy="32868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0" name="Straight Arrow Connector 1029"/>
            <p:cNvCxnSpPr/>
            <p:nvPr/>
          </p:nvCxnSpPr>
          <p:spPr>
            <a:xfrm flipH="1">
              <a:off x="2843808" y="2020198"/>
              <a:ext cx="1236938" cy="16434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1" name="TextBox 1030"/>
            <p:cNvSpPr txBox="1"/>
            <p:nvPr/>
          </p:nvSpPr>
          <p:spPr>
            <a:xfrm>
              <a:off x="4153126" y="1755142"/>
              <a:ext cx="2245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Decay Time Constants</a:t>
              </a:r>
              <a:endParaRPr lang="en-GB" dirty="0"/>
            </a:p>
          </p:txBody>
        </p:sp>
        <p:cxnSp>
          <p:nvCxnSpPr>
            <p:cNvPr id="1033" name="Straight Arrow Connector 1032"/>
            <p:cNvCxnSpPr/>
            <p:nvPr/>
          </p:nvCxnSpPr>
          <p:spPr>
            <a:xfrm flipH="1">
              <a:off x="2387471" y="4437112"/>
              <a:ext cx="360363" cy="5777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4" name="TextBox 1033"/>
            <p:cNvSpPr txBox="1"/>
            <p:nvPr/>
          </p:nvSpPr>
          <p:spPr>
            <a:xfrm>
              <a:off x="2771800" y="4077072"/>
              <a:ext cx="2704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Curve to curve comparison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53777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11</a:t>
            </a:fld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43" y="792932"/>
            <a:ext cx="7736681" cy="4436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3275856" y="1484784"/>
            <a:ext cx="288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23575" y="1124744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Voltage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2123564"/>
            <a:ext cx="89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Current</a:t>
            </a:r>
            <a:endParaRPr lang="en-GB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148017" y="2308230"/>
            <a:ext cx="40775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174" y="3554982"/>
            <a:ext cx="7715250" cy="2250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04526" y="104387"/>
            <a:ext cx="5611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</a:t>
            </a:r>
            <a:r>
              <a:rPr lang="en-GB" sz="2400" dirty="0"/>
              <a:t>automation: </a:t>
            </a:r>
            <a:r>
              <a:rPr lang="en-GB" sz="2400" dirty="0" smtClean="0"/>
              <a:t>MB </a:t>
            </a:r>
            <a:r>
              <a:rPr lang="en-GB" sz="2400" dirty="0" smtClean="0"/>
              <a:t>(2)</a:t>
            </a:r>
            <a:endParaRPr lang="en-GB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899592" y="566052"/>
            <a:ext cx="3390932" cy="5528758"/>
            <a:chOff x="899592" y="566052"/>
            <a:chExt cx="3390932" cy="5528758"/>
          </a:xfrm>
        </p:grpSpPr>
        <p:sp>
          <p:nvSpPr>
            <p:cNvPr id="11" name="Oval 10"/>
            <p:cNvSpPr/>
            <p:nvPr/>
          </p:nvSpPr>
          <p:spPr>
            <a:xfrm>
              <a:off x="899592" y="566052"/>
              <a:ext cx="504056" cy="1206764"/>
            </a:xfrm>
            <a:prstGeom prst="ellipse">
              <a:avLst/>
            </a:prstGeom>
            <a:noFill/>
            <a:ln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718774" y="3844528"/>
              <a:ext cx="2571750" cy="2250282"/>
              <a:chOff x="1718774" y="3844528"/>
              <a:chExt cx="2571750" cy="2250282"/>
            </a:xfrm>
          </p:grpSpPr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8774" y="3844528"/>
                <a:ext cx="2571750" cy="2250282"/>
              </a:xfrm>
              <a:prstGeom prst="rect">
                <a:avLst/>
              </a:prstGeom>
              <a:noFill/>
              <a:ln w="3175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2373365" y="4600337"/>
                <a:ext cx="8370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b="1" dirty="0" smtClean="0">
                    <a:solidFill>
                      <a:srgbClr val="C00000"/>
                    </a:solidFill>
                  </a:rPr>
                  <a:t>Δ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R≈1</a:t>
                </a:r>
                <a:r>
                  <a:rPr lang="el-GR" b="1" dirty="0" smtClean="0">
                    <a:solidFill>
                      <a:srgbClr val="C00000"/>
                    </a:solidFill>
                  </a:rPr>
                  <a:t>Ω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075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611" y="566052"/>
            <a:ext cx="156686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12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14617"/>
            <a:ext cx="8881586" cy="2566511"/>
          </a:xfrm>
          <a:prstGeom prst="rect">
            <a:avLst/>
          </a:prstGeom>
          <a:noFill/>
          <a:ln w="254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104387"/>
            <a:ext cx="6998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automation: RQ9 and RQ10 (1)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97139" y="879103"/>
            <a:ext cx="6439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Thunderstorm@06/06/2015 analysed by Sandrine</a:t>
            </a:r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107504" y="2493992"/>
            <a:ext cx="8368992" cy="3383280"/>
            <a:chOff x="107504" y="2493992"/>
            <a:chExt cx="8368992" cy="3383280"/>
          </a:xfrm>
        </p:grpSpPr>
        <p:sp>
          <p:nvSpPr>
            <p:cNvPr id="5" name="Oval 4"/>
            <p:cNvSpPr/>
            <p:nvPr/>
          </p:nvSpPr>
          <p:spPr>
            <a:xfrm>
              <a:off x="107504" y="3454777"/>
              <a:ext cx="2790685" cy="504056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95936" y="2493992"/>
              <a:ext cx="4480560" cy="3383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60837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611" y="566052"/>
            <a:ext cx="1566863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97139" y="879103"/>
            <a:ext cx="5747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Thunderstorm@08/06/2015 analysed by Per</a:t>
            </a:r>
            <a:endParaRPr lang="en-GB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14240"/>
            <a:ext cx="8946356" cy="2517934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746047" y="1340768"/>
            <a:ext cx="7002417" cy="4422105"/>
            <a:chOff x="1746047" y="1340768"/>
            <a:chExt cx="7002417" cy="4422105"/>
          </a:xfrm>
        </p:grpSpPr>
        <p:sp>
          <p:nvSpPr>
            <p:cNvPr id="7" name="Oval 6"/>
            <p:cNvSpPr/>
            <p:nvPr/>
          </p:nvSpPr>
          <p:spPr>
            <a:xfrm>
              <a:off x="1907704" y="1340768"/>
              <a:ext cx="792088" cy="3672408"/>
            </a:xfrm>
            <a:prstGeom prst="ellipse">
              <a:avLst/>
            </a:prstGeom>
            <a:solidFill>
              <a:srgbClr val="92D050">
                <a:alpha val="45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46047" y="4931876"/>
              <a:ext cx="70024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2400" b="1" dirty="0" smtClean="0">
                  <a:solidFill>
                    <a:srgbClr val="00B050"/>
                  </a:solidFill>
                </a:rPr>
                <a:t>All OK! But some blind discharges due to the common crate controller </a:t>
              </a:r>
              <a:r>
                <a:rPr lang="en-GB" sz="2400" b="1" dirty="0" smtClean="0">
                  <a:solidFill>
                    <a:srgbClr val="00B050"/>
                  </a:solidFill>
                  <a:sym typeface="Wingdings" panose="05000000000000000000" pitchFamily="2" charset="2"/>
                </a:rPr>
                <a:t></a:t>
              </a:r>
              <a:r>
                <a:rPr lang="en-GB" sz="2400" b="1" dirty="0" smtClean="0">
                  <a:solidFill>
                    <a:srgbClr val="00B050"/>
                  </a:solidFill>
                </a:rPr>
                <a:t> </a:t>
              </a:r>
              <a:endParaRPr lang="en-GB" sz="24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79512" y="104387"/>
            <a:ext cx="6998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automation: RQ9 and RQ10 (2)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64476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9512" y="104387"/>
            <a:ext cx="87314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automation: quench in RB.A34@11/06/2015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746473"/>
            <a:ext cx="7692962" cy="5172647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85499" y="2348880"/>
            <a:ext cx="8773001" cy="3553778"/>
            <a:chOff x="185499" y="2348880"/>
            <a:chExt cx="8773001" cy="355377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5499" y="2348880"/>
              <a:ext cx="8773001" cy="3553778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1691680" y="3573016"/>
              <a:ext cx="792088" cy="2232248"/>
            </a:xfrm>
            <a:prstGeom prst="ellipse">
              <a:avLst/>
            </a:prstGeom>
            <a:solidFill>
              <a:srgbClr val="92D050">
                <a:alpha val="1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887312" y="820395"/>
            <a:ext cx="5636187" cy="5519493"/>
            <a:chOff x="2887312" y="820395"/>
            <a:chExt cx="5636187" cy="551949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65886" y="3491913"/>
              <a:ext cx="3757613" cy="2847975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87312" y="820395"/>
              <a:ext cx="3767138" cy="2876550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2987824" y="1019744"/>
              <a:ext cx="648072" cy="321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4788024" y="3684040"/>
              <a:ext cx="648072" cy="321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600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81336"/>
            <a:ext cx="3364706" cy="296465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564904"/>
            <a:ext cx="5834063" cy="216217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8" name="Rounded Rectangle 7"/>
          <p:cNvSpPr/>
          <p:nvPr/>
        </p:nvSpPr>
        <p:spPr>
          <a:xfrm>
            <a:off x="2311988" y="3761276"/>
            <a:ext cx="1276474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79512" y="104387"/>
            <a:ext cx="8061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Quench heater analysis as a part of PM analysis framework (2)</a:t>
            </a:r>
            <a:endParaRPr lang="en-GB" sz="2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3588462" y="692696"/>
            <a:ext cx="5409245" cy="4700845"/>
            <a:chOff x="3588462" y="692696"/>
            <a:chExt cx="5409245" cy="4700845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3588462" y="3912869"/>
              <a:ext cx="291222" cy="50876"/>
            </a:xfrm>
            <a:prstGeom prst="straightConnector1">
              <a:avLst/>
            </a:prstGeom>
            <a:ln w="25400"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oup 21"/>
            <p:cNvGrpSpPr/>
            <p:nvPr/>
          </p:nvGrpSpPr>
          <p:grpSpPr>
            <a:xfrm>
              <a:off x="3588462" y="692696"/>
              <a:ext cx="5409245" cy="4700845"/>
              <a:chOff x="3588462" y="692696"/>
              <a:chExt cx="5409245" cy="4700845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3588462" y="692696"/>
                <a:ext cx="5409245" cy="4700845"/>
                <a:chOff x="3588462" y="692696"/>
                <a:chExt cx="5409245" cy="4700845"/>
              </a:xfrm>
            </p:grpSpPr>
            <p:pic>
              <p:nvPicPr>
                <p:cNvPr id="14" name="Picture 13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779912" y="692696"/>
                  <a:ext cx="5217795" cy="2817495"/>
                </a:xfrm>
                <a:prstGeom prst="rect">
                  <a:avLst/>
                </a:prstGeom>
              </p:spPr>
            </p:pic>
            <p:cxnSp>
              <p:nvCxnSpPr>
                <p:cNvPr id="16" name="Straight Arrow Connector 15"/>
                <p:cNvCxnSpPr/>
                <p:nvPr/>
              </p:nvCxnSpPr>
              <p:spPr>
                <a:xfrm flipV="1">
                  <a:off x="3588462" y="3284984"/>
                  <a:ext cx="407474" cy="653323"/>
                </a:xfrm>
                <a:prstGeom prst="straightConnector1">
                  <a:avLst/>
                </a:prstGeom>
                <a:ln w="38100">
                  <a:solidFill>
                    <a:srgbClr val="92D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/>
                <p:cNvSpPr txBox="1"/>
                <p:nvPr/>
              </p:nvSpPr>
              <p:spPr>
                <a:xfrm>
                  <a:off x="4533916" y="4931876"/>
                  <a:ext cx="4430572" cy="461665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25400">
                  <a:solidFill>
                    <a:srgbClr val="0070C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err="1" smtClean="0"/>
                    <a:t>mpp</a:t>
                  </a:r>
                  <a:r>
                    <a:rPr lang="en-GB" sz="2400" dirty="0" smtClean="0"/>
                    <a:t>-logbook, mailto, APEX, Jira, ?</a:t>
                  </a:r>
                  <a:endParaRPr lang="en-GB" sz="2400" dirty="0"/>
                </a:p>
              </p:txBody>
            </p:sp>
            <p:cxnSp>
              <p:nvCxnSpPr>
                <p:cNvPr id="20" name="Straight Arrow Connector 19"/>
                <p:cNvCxnSpPr>
                  <a:endCxn id="18" idx="0"/>
                </p:cNvCxnSpPr>
                <p:nvPr/>
              </p:nvCxnSpPr>
              <p:spPr>
                <a:xfrm flipH="1">
                  <a:off x="6749202" y="3212976"/>
                  <a:ext cx="665034" cy="1718900"/>
                </a:xfrm>
                <a:prstGeom prst="straightConnector1">
                  <a:avLst/>
                </a:prstGeom>
                <a:ln w="38100">
                  <a:solidFill>
                    <a:srgbClr val="92D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TextBox 16"/>
              <p:cNvSpPr txBox="1"/>
              <p:nvPr/>
            </p:nvSpPr>
            <p:spPr>
              <a:xfrm>
                <a:off x="3902126" y="2977447"/>
                <a:ext cx="9749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err="1">
                    <a:solidFill>
                      <a:srgbClr val="0070C0"/>
                    </a:solidFill>
                  </a:rPr>
                  <a:t>p</a:t>
                </a:r>
                <a:r>
                  <a:rPr lang="en-GB" dirty="0" err="1" smtClean="0">
                    <a:solidFill>
                      <a:srgbClr val="0070C0"/>
                    </a:solidFill>
                  </a:rPr>
                  <a:t>md</a:t>
                </a:r>
                <a:r>
                  <a:rPr lang="en-GB" dirty="0" smtClean="0">
                    <a:solidFill>
                      <a:srgbClr val="0070C0"/>
                    </a:solidFill>
                  </a:rPr>
                  <a:t>-file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76754" y="2348880"/>
            <a:ext cx="7870040" cy="3675533"/>
            <a:chOff x="76754" y="2348880"/>
            <a:chExt cx="7870040" cy="3675533"/>
          </a:xfrm>
        </p:grpSpPr>
        <p:sp>
          <p:nvSpPr>
            <p:cNvPr id="5" name="Oval 4"/>
            <p:cNvSpPr/>
            <p:nvPr/>
          </p:nvSpPr>
          <p:spPr>
            <a:xfrm>
              <a:off x="1861865" y="2348880"/>
              <a:ext cx="1088360" cy="21602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1547664" y="2564904"/>
              <a:ext cx="858382" cy="2736304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6754" y="5193416"/>
              <a:ext cx="78700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C00000"/>
                  </a:solidFill>
                </a:rPr>
                <a:t>Only “Powering” Playback?</a:t>
              </a:r>
            </a:p>
            <a:p>
              <a:r>
                <a:rPr lang="en-GB" sz="2400" b="1" dirty="0" smtClean="0">
                  <a:solidFill>
                    <a:srgbClr val="C00000"/>
                  </a:solidFill>
                </a:rPr>
                <a:t>What about heater firing out of powering time? Answer: Yes</a:t>
              </a:r>
              <a:endParaRPr lang="en-GB" sz="2400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4668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" y="1772816"/>
            <a:ext cx="896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Current status of the </a:t>
            </a:r>
            <a:r>
              <a:rPr lang="en-GB" sz="2400" b="1" dirty="0" err="1" smtClean="0">
                <a:solidFill>
                  <a:srgbClr val="0070C0"/>
                </a:solidFill>
              </a:rPr>
              <a:t>qhda</a:t>
            </a:r>
            <a:r>
              <a:rPr lang="en-GB" sz="2400" dirty="0" smtClean="0">
                <a:solidFill>
                  <a:srgbClr val="0070C0"/>
                </a:solidFill>
              </a:rPr>
              <a:t>-module in the PM framework:</a:t>
            </a:r>
          </a:p>
          <a:p>
            <a:endParaRPr lang="en-GB" sz="2400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400" dirty="0">
                <a:solidFill>
                  <a:srgbClr val="0070C0"/>
                </a:solidFill>
              </a:rPr>
              <a:t>T</a:t>
            </a:r>
            <a:r>
              <a:rPr lang="en-GB" sz="2400" dirty="0" smtClean="0">
                <a:solidFill>
                  <a:srgbClr val="0070C0"/>
                </a:solidFill>
              </a:rPr>
              <a:t>he </a:t>
            </a:r>
            <a:r>
              <a:rPr lang="en-GB" sz="2400" dirty="0" smtClean="0">
                <a:solidFill>
                  <a:srgbClr val="0070C0"/>
                </a:solidFill>
              </a:rPr>
              <a:t>previous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  <a:r>
              <a:rPr lang="en-GB" sz="2400" dirty="0" smtClean="0">
                <a:solidFill>
                  <a:srgbClr val="0070C0"/>
                </a:solidFill>
              </a:rPr>
              <a:t>version in PM framework is obsolete (ver4.1, 2013)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070C0"/>
                </a:solidFill>
              </a:rPr>
              <a:t>The </a:t>
            </a:r>
            <a:r>
              <a:rPr lang="en-GB" sz="2400" dirty="0" smtClean="0">
                <a:solidFill>
                  <a:srgbClr val="0070C0"/>
                </a:solidFill>
              </a:rPr>
              <a:t>new LV-code is ready </a:t>
            </a:r>
            <a:r>
              <a:rPr lang="en-GB" sz="2400" dirty="0" smtClean="0">
                <a:solidFill>
                  <a:srgbClr val="0070C0"/>
                </a:solidFill>
              </a:rPr>
              <a:t>to try in dev-mode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070C0"/>
                </a:solidFill>
              </a:rPr>
              <a:t>The new </a:t>
            </a:r>
            <a:r>
              <a:rPr lang="en-GB" sz="2400" u="sng" dirty="0" smtClean="0">
                <a:solidFill>
                  <a:srgbClr val="0070C0"/>
                </a:solidFill>
              </a:rPr>
              <a:t>executable</a:t>
            </a:r>
            <a:r>
              <a:rPr lang="en-GB" sz="2400" dirty="0" smtClean="0">
                <a:solidFill>
                  <a:srgbClr val="0070C0"/>
                </a:solidFill>
              </a:rPr>
              <a:t> version will be ready by the end </a:t>
            </a:r>
            <a:r>
              <a:rPr lang="en-GB" sz="2400" dirty="0" smtClean="0">
                <a:solidFill>
                  <a:srgbClr val="0070C0"/>
                </a:solidFill>
              </a:rPr>
              <a:t>of the week (?)</a:t>
            </a:r>
            <a:endParaRPr lang="en-GB" sz="2400" dirty="0" smtClean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070C0"/>
                </a:solidFill>
              </a:rPr>
              <a:t>It </a:t>
            </a:r>
            <a:r>
              <a:rPr lang="en-GB" sz="2400" dirty="0" smtClean="0">
                <a:solidFill>
                  <a:srgbClr val="0070C0"/>
                </a:solidFill>
              </a:rPr>
              <a:t>is planned</a:t>
            </a:r>
            <a:r>
              <a:rPr lang="en-GB" sz="2400" dirty="0" smtClean="0">
                <a:solidFill>
                  <a:srgbClr val="0070C0"/>
                </a:solidFill>
              </a:rPr>
              <a:t> </a:t>
            </a:r>
            <a:r>
              <a:rPr lang="en-GB" sz="2400" dirty="0" smtClean="0">
                <a:solidFill>
                  <a:srgbClr val="0070C0"/>
                </a:solidFill>
              </a:rPr>
              <a:t>to upload, to test and to make it </a:t>
            </a:r>
            <a:r>
              <a:rPr lang="en-GB" sz="2400" dirty="0" smtClean="0">
                <a:solidFill>
                  <a:srgbClr val="0070C0"/>
                </a:solidFill>
              </a:rPr>
              <a:t>working during TS#1</a:t>
            </a:r>
          </a:p>
          <a:p>
            <a:endParaRPr lang="en-GB" sz="2400" dirty="0" smtClean="0">
              <a:solidFill>
                <a:srgbClr val="0070C0"/>
              </a:solidFill>
            </a:endParaRPr>
          </a:p>
          <a:p>
            <a:endParaRPr lang="en-GB" sz="2400" dirty="0" smtClean="0">
              <a:solidFill>
                <a:srgbClr val="0070C0"/>
              </a:solidFill>
            </a:endParaRPr>
          </a:p>
          <a:p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dirty="0" smtClean="0">
                <a:solidFill>
                  <a:srgbClr val="0070C0"/>
                </a:solidFill>
              </a:rPr>
              <a:t>                                       </a:t>
            </a:r>
            <a:r>
              <a:rPr lang="en-GB" sz="2400" i="1" dirty="0" smtClean="0">
                <a:solidFill>
                  <a:srgbClr val="0070C0"/>
                </a:solidFill>
              </a:rPr>
              <a:t>Odd, J-C, Roman, Zinur        09/06/2015 17h00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5027" y="489107"/>
            <a:ext cx="269176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Conclusion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300741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17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456655" y="1412776"/>
            <a:ext cx="409900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 smtClean="0"/>
              <a:t>Thanks!</a:t>
            </a:r>
          </a:p>
        </p:txBody>
      </p:sp>
    </p:spTree>
    <p:extLst>
      <p:ext uri="{BB962C8B-B14F-4D97-AF65-F5344CB8AC3E}">
        <p14:creationId xmlns:p14="http://schemas.microsoft.com/office/powerpoint/2010/main" val="1597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997710"/>
            <a:ext cx="8221980" cy="435864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395536" y="5301208"/>
            <a:ext cx="8640960" cy="10551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3501008"/>
            <a:ext cx="3238500" cy="1200150"/>
          </a:xfrm>
          <a:prstGeom prst="rect">
            <a:avLst/>
          </a:prstGeom>
          <a:ln w="25400"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5845208" y="3356992"/>
            <a:ext cx="2564292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IPQ/IPD Nonconformities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97608" y="5157192"/>
            <a:ext cx="2164567" cy="369332"/>
          </a:xfrm>
          <a:prstGeom prst="rect">
            <a:avLst/>
          </a:prstGeom>
          <a:solidFill>
            <a:schemeClr val="bg1"/>
          </a:solidFill>
          <a:ln w="254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Updated 09/06/2015</a:t>
            </a:r>
            <a:endParaRPr lang="en-GB" dirty="0">
              <a:solidFill>
                <a:srgbClr val="C0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46573"/>
              </p:ext>
            </p:extLst>
          </p:nvPr>
        </p:nvGraphicFramePr>
        <p:xfrm>
          <a:off x="2915816" y="90872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Analysis type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Criteria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Initial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810V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 &lt; U_HDS &lt; 1000V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Final Charge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0V &lt; U_HDS &lt; 10V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Decay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 Time Constant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b="1" dirty="0" smtClean="0">
                          <a:solidFill>
                            <a:srgbClr val="C00000"/>
                          </a:solidFill>
                        </a:rPr>
                        <a:t>τ</a:t>
                      </a:r>
                      <a:r>
                        <a:rPr lang="en-GB" b="1" baseline="-25000" dirty="0" smtClean="0">
                          <a:solidFill>
                            <a:srgbClr val="C00000"/>
                          </a:solidFill>
                        </a:rPr>
                        <a:t>REF</a:t>
                      </a: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 ± 5ms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Curve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 to Curve comparison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within ±20V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Discharge = Yes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If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l-GR" b="1" baseline="0" dirty="0" smtClean="0">
                          <a:solidFill>
                            <a:srgbClr val="C00000"/>
                          </a:solidFill>
                        </a:rPr>
                        <a:t>Δ</a:t>
                      </a:r>
                      <a:r>
                        <a:rPr lang="en-GB" b="1" baseline="0" dirty="0" smtClean="0">
                          <a:solidFill>
                            <a:srgbClr val="C00000"/>
                          </a:solidFill>
                        </a:rPr>
                        <a:t>U_HDS &gt; 20V</a:t>
                      </a:r>
                      <a:r>
                        <a:rPr lang="en-GB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GB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42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19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23" y="2276872"/>
            <a:ext cx="8903073" cy="1810497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1628800"/>
            <a:ext cx="3149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Acceptance limits table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0907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81336"/>
            <a:ext cx="3364706" cy="296465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564904"/>
            <a:ext cx="5834063" cy="2162175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8" name="Rounded Rectangle 7"/>
          <p:cNvSpPr/>
          <p:nvPr/>
        </p:nvSpPr>
        <p:spPr>
          <a:xfrm>
            <a:off x="2311988" y="3761276"/>
            <a:ext cx="1276474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79512" y="104387"/>
            <a:ext cx="79414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Quench heater analysis as a part of PM analysis framework (1)</a:t>
            </a:r>
            <a:endParaRPr lang="en-GB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016" y="4581128"/>
            <a:ext cx="9136380" cy="14930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32494" y="1630541"/>
            <a:ext cx="5104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/>
              <a:t>q</a:t>
            </a:r>
            <a:r>
              <a:rPr lang="en-GB" b="1" dirty="0" err="1" smtClean="0"/>
              <a:t>hda</a:t>
            </a:r>
            <a:r>
              <a:rPr lang="en-GB" dirty="0" smtClean="0"/>
              <a:t> – </a:t>
            </a:r>
            <a:r>
              <a:rPr lang="en-GB" dirty="0" err="1"/>
              <a:t>l</a:t>
            </a:r>
            <a:r>
              <a:rPr lang="en-GB" dirty="0" err="1" smtClean="0"/>
              <a:t>abView</a:t>
            </a:r>
            <a:r>
              <a:rPr lang="en-GB" dirty="0" smtClean="0"/>
              <a:t> executable module within the java environment since ~2010.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588462" y="2276872"/>
            <a:ext cx="695506" cy="14844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35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20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47760" cy="4760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167687" cy="4093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522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47664" y="1196752"/>
            <a:ext cx="6264696" cy="381642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200" b="1" dirty="0"/>
          </a:p>
        </p:txBody>
      </p:sp>
      <p:sp>
        <p:nvSpPr>
          <p:cNvPr id="3" name="Right Arrow 2"/>
          <p:cNvSpPr/>
          <p:nvPr/>
        </p:nvSpPr>
        <p:spPr>
          <a:xfrm>
            <a:off x="35496" y="2132856"/>
            <a:ext cx="1440160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PMD-filename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800" y="2132856"/>
            <a:ext cx="1143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2627784" y="2204864"/>
            <a:ext cx="1224136" cy="11521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SDDS PM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47664" y="1268760"/>
            <a:ext cx="1223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/>
              <a:t>QHDA</a:t>
            </a:r>
            <a:endParaRPr lang="en-GB" sz="3200" b="1" dirty="0"/>
          </a:p>
        </p:txBody>
      </p:sp>
      <p:sp>
        <p:nvSpPr>
          <p:cNvPr id="7" name="Rectangle 6"/>
          <p:cNvSpPr/>
          <p:nvPr/>
        </p:nvSpPr>
        <p:spPr>
          <a:xfrm>
            <a:off x="3923928" y="1566083"/>
            <a:ext cx="1944216" cy="24389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 dirty="0" smtClean="0"/>
              <a:t>RB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 dirty="0" smtClean="0"/>
              <a:t>RQD/RQF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GB" sz="2400" dirty="0" smtClean="0"/>
              <a:t>IPQ, IPD, IT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923928" y="1547500"/>
            <a:ext cx="1250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err="1" smtClean="0"/>
              <a:t>Analysys</a:t>
            </a:r>
            <a:endParaRPr lang="en-GB" sz="2400" dirty="0"/>
          </a:p>
        </p:txBody>
      </p:sp>
      <p:sp>
        <p:nvSpPr>
          <p:cNvPr id="9" name="Right Arrow 8"/>
          <p:cNvSpPr/>
          <p:nvPr/>
        </p:nvSpPr>
        <p:spPr>
          <a:xfrm>
            <a:off x="6012160" y="1988840"/>
            <a:ext cx="1872208" cy="144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396877"/>
            <a:ext cx="132397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824208" y="2456984"/>
            <a:ext cx="1309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PMD-file</a:t>
            </a:r>
            <a:endParaRPr lang="en-GB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3429000"/>
            <a:ext cx="21498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bg1"/>
                </a:solidFill>
              </a:rPr>
              <a:t>Analysis result description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bg1"/>
                </a:solidFill>
              </a:rPr>
              <a:t>Analysis module 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bg1"/>
                </a:solidFill>
              </a:rPr>
              <a:t>Time constant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bg1"/>
                </a:solidFill>
              </a:rPr>
              <a:t>Initial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bg1"/>
                </a:solidFill>
              </a:rPr>
              <a:t>Final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chemeClr val="bg1"/>
                </a:solidFill>
              </a:rPr>
              <a:t>Overall result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2660" y="251937"/>
            <a:ext cx="74797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QHDA – executable (compiled) LV2014 code</a:t>
            </a:r>
            <a:endParaRPr lang="en-GB" sz="3200" dirty="0"/>
          </a:p>
        </p:txBody>
      </p:sp>
      <p:cxnSp>
        <p:nvCxnSpPr>
          <p:cNvPr id="14" name="Elbow Connector 13"/>
          <p:cNvCxnSpPr/>
          <p:nvPr/>
        </p:nvCxnSpPr>
        <p:spPr>
          <a:xfrm rot="5400000">
            <a:off x="3905926" y="4203086"/>
            <a:ext cx="1224136" cy="972108"/>
          </a:xfrm>
          <a:prstGeom prst="bentConnector3">
            <a:avLst/>
          </a:prstGeom>
          <a:ln w="127000" cmpd="tri">
            <a:solidFill>
              <a:srgbClr val="C00000"/>
            </a:solidFill>
            <a:prstDash val="solid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55776" y="5373216"/>
            <a:ext cx="36436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Reference discharge data input ?</a:t>
            </a:r>
          </a:p>
          <a:p>
            <a:r>
              <a:rPr lang="en-GB" dirty="0" smtClean="0"/>
              <a:t>Hardcoded or will be read ?</a:t>
            </a:r>
          </a:p>
          <a:p>
            <a:r>
              <a:rPr lang="en-GB" dirty="0" smtClean="0"/>
              <a:t>From where ? User: </a:t>
            </a:r>
            <a:r>
              <a:rPr lang="en-GB" dirty="0" err="1" smtClean="0"/>
              <a:t>pma</a:t>
            </a:r>
            <a:r>
              <a:rPr lang="en-GB" dirty="0" smtClean="0"/>
              <a:t>/password ?</a:t>
            </a:r>
            <a:endParaRPr lang="en-GB" dirty="0"/>
          </a:p>
        </p:txBody>
      </p:sp>
      <p:cxnSp>
        <p:nvCxnSpPr>
          <p:cNvPr id="19" name="Elbow Connector 18"/>
          <p:cNvCxnSpPr/>
          <p:nvPr/>
        </p:nvCxnSpPr>
        <p:spPr>
          <a:xfrm rot="16200000" flipH="1">
            <a:off x="-212340" y="3829235"/>
            <a:ext cx="1791817" cy="432048"/>
          </a:xfrm>
          <a:prstGeom prst="bentConnector3">
            <a:avLst/>
          </a:prstGeom>
          <a:ln w="127000" cmpd="tri">
            <a:solidFill>
              <a:srgbClr val="C00000"/>
            </a:solidFill>
            <a:prstDash val="solid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5496" y="5086925"/>
            <a:ext cx="17774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RB, RQ – 3 PMs ?</a:t>
            </a:r>
          </a:p>
          <a:p>
            <a:r>
              <a:rPr lang="en-GB" dirty="0" smtClean="0"/>
              <a:t>IPQ, IPD - A/B ?</a:t>
            </a:r>
            <a:endParaRPr lang="en-GB" dirty="0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50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8963533"/>
              </p:ext>
            </p:extLst>
          </p:nvPr>
        </p:nvGraphicFramePr>
        <p:xfrm>
          <a:off x="187559" y="1439712"/>
          <a:ext cx="856895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2073"/>
                <a:gridCol w="2304256"/>
                <a:gridCol w="1080120"/>
                <a:gridCol w="411250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Circuit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QPS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#HDS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DQAMCNMB_PMHSU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x 1232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 and current signals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RQD/RQF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DQAMCNMQ_PMHSU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x 392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 and current signals, but I_HDS≡0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IT</a:t>
                      </a:r>
                      <a:r>
                        <a:rPr lang="en-GB" baseline="0" dirty="0" smtClean="0"/>
                        <a:t> (RQX)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x 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</a:t>
                      </a:r>
                      <a:r>
                        <a:rPr lang="en-GB" baseline="0" dirty="0" smtClean="0"/>
                        <a:t>ne PM, old </a:t>
                      </a:r>
                      <a:r>
                        <a:rPr lang="en-GB" baseline="0" dirty="0" err="1" smtClean="0"/>
                        <a:t>hardware&amp;firmware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x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</a:t>
                      </a:r>
                      <a:r>
                        <a:rPr lang="en-GB" baseline="0" dirty="0" smtClean="0"/>
                        <a:t>ne PM, old </a:t>
                      </a:r>
                      <a:r>
                        <a:rPr lang="en-GB" baseline="0" dirty="0" err="1" smtClean="0"/>
                        <a:t>hardware&amp;firmware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IPQ/IPD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DQAMGNRQA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x 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A&amp;B duplication for HDS signals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DQAMGNRQB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x 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A&amp;B duplication for HDS signals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DQAMGNRQC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x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A&amp;B duplication for HDS signals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3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9512" y="951111"/>
            <a:ext cx="1661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2014 - 2015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04387"/>
            <a:ext cx="8492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LHC circuits protected by quench heaters and post LS1 QPS zoo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4437112"/>
            <a:ext cx="3270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∑ = 6076 quench heaters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5212065"/>
            <a:ext cx="4869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  <a:hlinkClick r:id="rId3" action="ppaction://hlinkfile"/>
              </a:rPr>
              <a:t>qps_howto_DQHDS_config_2015.pdf, Reiner Denz</a:t>
            </a:r>
            <a:endParaRPr lang="en-GB" i="1" dirty="0">
              <a:solidFill>
                <a:srgbClr val="0070C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07504" y="2492896"/>
            <a:ext cx="8928992" cy="3238619"/>
            <a:chOff x="107504" y="2492896"/>
            <a:chExt cx="8928992" cy="3238619"/>
          </a:xfrm>
        </p:grpSpPr>
        <p:sp>
          <p:nvSpPr>
            <p:cNvPr id="9" name="Rounded Rectangle 8"/>
            <p:cNvSpPr/>
            <p:nvPr/>
          </p:nvSpPr>
          <p:spPr>
            <a:xfrm>
              <a:off x="107504" y="2492896"/>
              <a:ext cx="8928992" cy="1944216"/>
            </a:xfrm>
            <a:prstGeom prst="roundRect">
              <a:avLst/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1115616" y="4464150"/>
              <a:ext cx="0" cy="702945"/>
            </a:xfrm>
            <a:prstGeom prst="straightConnector1">
              <a:avLst/>
            </a:prstGeom>
            <a:ln w="28575">
              <a:solidFill>
                <a:srgbClr val="C00000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79512" y="5085184"/>
              <a:ext cx="2808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C00000"/>
                  </a:solidFill>
                </a:rPr>
                <a:t>Some details about analysis and criteria</a:t>
              </a:r>
              <a:endParaRPr lang="en-GB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2075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04526" y="104387"/>
            <a:ext cx="7222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</a:t>
            </a:r>
            <a:r>
              <a:rPr lang="en-GB" sz="2400" dirty="0"/>
              <a:t>automation: IPD, IPQ and </a:t>
            </a:r>
            <a:r>
              <a:rPr lang="en-GB" sz="2400" dirty="0" smtClean="0"/>
              <a:t>IT (1)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652" y="980728"/>
            <a:ext cx="8145780" cy="4693920"/>
          </a:xfrm>
          <a:prstGeom prst="rect">
            <a:avLst/>
          </a:prstGeom>
        </p:spPr>
      </p:pic>
      <p:sp>
        <p:nvSpPr>
          <p:cNvPr id="8" name="Left-Right Arrow 7"/>
          <p:cNvSpPr/>
          <p:nvPr/>
        </p:nvSpPr>
        <p:spPr>
          <a:xfrm>
            <a:off x="1348848" y="2731042"/>
            <a:ext cx="3943232" cy="65754"/>
          </a:xfrm>
          <a:prstGeom prst="left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Up-Down Arrow 8"/>
          <p:cNvSpPr/>
          <p:nvPr/>
        </p:nvSpPr>
        <p:spPr>
          <a:xfrm>
            <a:off x="1647436" y="2204864"/>
            <a:ext cx="188260" cy="504056"/>
          </a:xfrm>
          <a:prstGeom prst="up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367002" y="1838095"/>
            <a:ext cx="2213811" cy="276999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1: 810V &lt; Initial Charge &lt; 1000V</a:t>
            </a:r>
            <a:endParaRPr lang="en-GB" sz="12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59632" y="2763919"/>
            <a:ext cx="15467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</a:t>
            </a:r>
            <a:r>
              <a:rPr lang="en-GB" sz="1200" dirty="0" smtClean="0"/>
              <a:t>verage, median filter</a:t>
            </a:r>
            <a:endParaRPr lang="en-GB" sz="12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660232" y="4221088"/>
            <a:ext cx="1816266" cy="569810"/>
            <a:chOff x="6660232" y="4221088"/>
            <a:chExt cx="1816266" cy="569810"/>
          </a:xfrm>
        </p:grpSpPr>
        <p:sp>
          <p:nvSpPr>
            <p:cNvPr id="14" name="Left-Right Arrow 13"/>
            <p:cNvSpPr/>
            <p:nvPr/>
          </p:nvSpPr>
          <p:spPr>
            <a:xfrm>
              <a:off x="7469528" y="4725144"/>
              <a:ext cx="486848" cy="65754"/>
            </a:xfrm>
            <a:prstGeom prst="left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660232" y="4221088"/>
              <a:ext cx="1816266" cy="276999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2: 0 &lt; Final Charge &lt; 10V?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769711" y="4448145"/>
              <a:ext cx="15467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a</a:t>
              </a:r>
              <a:r>
                <a:rPr lang="en-GB" sz="1200" dirty="0" smtClean="0"/>
                <a:t>verage, median filter</a:t>
              </a:r>
              <a:endParaRPr lang="en-GB" sz="12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774014" y="2204864"/>
            <a:ext cx="3222231" cy="2016224"/>
            <a:chOff x="5774014" y="2204864"/>
            <a:chExt cx="3222231" cy="2016224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5774014" y="2204864"/>
              <a:ext cx="0" cy="2016224"/>
            </a:xfrm>
            <a:prstGeom prst="line">
              <a:avLst/>
            </a:prstGeom>
            <a:ln w="158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Left-Right Arrow 19"/>
            <p:cNvSpPr/>
            <p:nvPr/>
          </p:nvSpPr>
          <p:spPr>
            <a:xfrm>
              <a:off x="5774014" y="3387498"/>
              <a:ext cx="2182362" cy="113510"/>
            </a:xfrm>
            <a:prstGeom prst="left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40152" y="2895327"/>
              <a:ext cx="3056093" cy="46166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3: Decay time constant:</a:t>
              </a:r>
            </a:p>
            <a:p>
              <a:r>
                <a:rPr lang="en-GB" sz="1200" b="1" dirty="0" smtClean="0">
                  <a:solidFill>
                    <a:srgbClr val="C00000"/>
                  </a:solidFill>
                </a:rPr>
                <a:t>±5ms with respect to the reference discharge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802837" y="3297699"/>
            <a:ext cx="3659656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4: Curve to curve comparison with reference discharge</a:t>
            </a:r>
          </a:p>
          <a:p>
            <a:r>
              <a:rPr lang="en-GB" sz="1200" b="1" dirty="0" smtClean="0"/>
              <a:t>(details in the next slide)</a:t>
            </a:r>
            <a:endParaRPr lang="en-GB" sz="1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405830" y="4520153"/>
            <a:ext cx="3267433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DISCHARGE = Yes, if ∆V&gt;20V for at least 1 heater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418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3" grpId="0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010032"/>
            <a:ext cx="8145780" cy="469392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5774014" y="2204864"/>
            <a:ext cx="3222231" cy="2016224"/>
            <a:chOff x="5774014" y="2204864"/>
            <a:chExt cx="3222231" cy="2016224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5774014" y="2204864"/>
              <a:ext cx="0" cy="2016224"/>
            </a:xfrm>
            <a:prstGeom prst="line">
              <a:avLst/>
            </a:prstGeom>
            <a:ln w="158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Left-Right Arrow 19"/>
            <p:cNvSpPr/>
            <p:nvPr/>
          </p:nvSpPr>
          <p:spPr>
            <a:xfrm>
              <a:off x="5774014" y="3387498"/>
              <a:ext cx="2182362" cy="113510"/>
            </a:xfrm>
            <a:prstGeom prst="leftRightArrow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40152" y="2895327"/>
              <a:ext cx="3056093" cy="461665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C00000"/>
                  </a:solidFill>
                </a:rPr>
                <a:t>3: Decay time constant:</a:t>
              </a:r>
            </a:p>
            <a:p>
              <a:r>
                <a:rPr lang="en-GB" sz="1200" b="1" dirty="0" smtClean="0">
                  <a:solidFill>
                    <a:srgbClr val="C00000"/>
                  </a:solidFill>
                </a:rPr>
                <a:t>±5ms with respect to the reference discharge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043608" y="2780928"/>
                <a:ext cx="4429418" cy="19858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endParaRPr lang="en-GB" sz="1600" dirty="0" smtClean="0"/>
              </a:p>
              <a:p>
                <a:r>
                  <a:rPr lang="en-GB" sz="1600" dirty="0" smtClean="0"/>
                  <a:t>U(t) = U</a:t>
                </a:r>
                <a:r>
                  <a:rPr lang="en-GB" sz="1600" baseline="-25000" dirty="0" smtClean="0"/>
                  <a:t>0</a:t>
                </a:r>
                <a:r>
                  <a:rPr lang="en-GB" sz="1600" dirty="0" smtClean="0"/>
                  <a:t>*</a:t>
                </a:r>
                <a:r>
                  <a:rPr lang="en-GB" sz="1600" dirty="0" err="1" smtClean="0"/>
                  <a:t>exp</a:t>
                </a:r>
                <a:r>
                  <a:rPr lang="en-GB" sz="1600" dirty="0" smtClean="0"/>
                  <a:t>(-t/</a:t>
                </a:r>
                <a:r>
                  <a:rPr lang="el-GR" sz="1600" b="1" dirty="0" smtClean="0"/>
                  <a:t>τ</a:t>
                </a:r>
                <a:r>
                  <a:rPr lang="en-GB" sz="1600" dirty="0" smtClean="0"/>
                  <a:t>)</a:t>
                </a:r>
              </a:p>
              <a:p>
                <a:endParaRPr lang="en-GB" sz="1600" dirty="0"/>
              </a:p>
              <a:p>
                <a:pPr marL="400050" indent="-400050">
                  <a:buFont typeface="+mj-lt"/>
                  <a:buAutoNum type="romanUcPeriod"/>
                </a:pPr>
                <a:r>
                  <a:rPr lang="en-GB" sz="1600" dirty="0" smtClean="0"/>
                  <a:t>linear fit in logarithmic scale</a:t>
                </a:r>
              </a:p>
              <a:p>
                <a:pPr marL="400050" indent="-400050">
                  <a:buFont typeface="+mj-lt"/>
                  <a:buAutoNum type="romanUcPeriod"/>
                </a:pPr>
                <a:r>
                  <a:rPr lang="en-GB" sz="1600" dirty="0"/>
                  <a:t>c</a:t>
                </a:r>
                <a:r>
                  <a:rPr lang="en-GB" sz="1600" dirty="0" smtClean="0"/>
                  <a:t>harge approach: </a:t>
                </a:r>
                <a:r>
                  <a:rPr lang="el-GR" sz="1600" dirty="0" smtClean="0"/>
                  <a:t>τ</a:t>
                </a:r>
                <a:r>
                  <a:rPr lang="en-GB" sz="1600" dirty="0"/>
                  <a:t> </a:t>
                </a:r>
                <a:r>
                  <a:rPr lang="en-GB" sz="1600" dirty="0" smtClean="0"/>
                  <a:t>=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n-GB" sz="1600" i="1" smtClean="0">
                            <a:latin typeface="Cambria Math"/>
                          </a:rPr>
                        </m:ctrlPr>
                      </m:naryPr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600" b="0" i="1" baseline="-25000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6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d>
                          <m:d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/(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GB" sz="1600" b="0" i="1" baseline="-2500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GB" sz="16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GB" sz="1600" dirty="0" smtClean="0"/>
              </a:p>
              <a:p>
                <a:pPr marL="400050" indent="-400050">
                  <a:buFont typeface="+mj-lt"/>
                  <a:buAutoNum type="romanUcPeriod"/>
                </a:pPr>
                <a:r>
                  <a:rPr lang="en-GB" sz="1600" dirty="0"/>
                  <a:t>e</a:t>
                </a:r>
                <a:r>
                  <a:rPr lang="en-GB" sz="1600" dirty="0" smtClean="0"/>
                  <a:t>nergy approach: </a:t>
                </a:r>
                <a:r>
                  <a:rPr lang="el-GR" sz="1600" dirty="0"/>
                  <a:t>τ</a:t>
                </a:r>
                <a:r>
                  <a:rPr lang="en-GB" sz="1600" dirty="0"/>
                  <a:t> = </a:t>
                </a:r>
                <a:r>
                  <a:rPr lang="en-GB" sz="1600" dirty="0" smtClean="0"/>
                  <a:t>2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ctrlPr>
                          <a:rPr lang="en-GB" sz="1600" i="1">
                            <a:latin typeface="Cambria Math"/>
                          </a:rPr>
                        </m:ctrlPr>
                      </m:naryPr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600" i="1" baseline="-2500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1600" i="1" baseline="-2500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𝑈</m:t>
                        </m:r>
                        <m:r>
                          <a:rPr lang="en-GB" sz="1600" b="0" i="1" baseline="30000" smtClean="0">
                            <a:latin typeface="Cambria Math" panose="02040503050406030204" pitchFamily="18" charset="0"/>
                          </a:rPr>
                          <m:t>2</m:t>
                        </m:r>
                        <m:d>
                          <m:dPr>
                            <m:ctrlPr>
                              <a:rPr lang="en-GB" sz="16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sz="1600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𝑑𝑡</m:t>
                        </m:r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/(</m:t>
                        </m:r>
                        <m:sSubSup>
                          <m:sSubSupPr>
                            <m:ctrlPr>
                              <a:rPr lang="en-GB" sz="160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GB" sz="16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nary>
                  </m:oMath>
                </a14:m>
                <a:endParaRPr lang="en-GB" sz="1600" dirty="0" smtClean="0"/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2780928"/>
                <a:ext cx="4429418" cy="1985800"/>
              </a:xfrm>
              <a:prstGeom prst="rect">
                <a:avLst/>
              </a:prstGeom>
              <a:blipFill rotWithShape="0">
                <a:blip r:embed="rId3"/>
                <a:stretch>
                  <a:fillRect l="-549" b="-21341"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Connector 11"/>
          <p:cNvCxnSpPr/>
          <p:nvPr/>
        </p:nvCxnSpPr>
        <p:spPr>
          <a:xfrm>
            <a:off x="1524000" y="4509120"/>
            <a:ext cx="1463824" cy="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4526" y="104387"/>
            <a:ext cx="7222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</a:t>
            </a:r>
            <a:r>
              <a:rPr lang="en-GB" sz="2400" dirty="0"/>
              <a:t>automation: IPD, IPQ and </a:t>
            </a:r>
            <a:r>
              <a:rPr lang="en-GB" sz="2400" dirty="0" smtClean="0"/>
              <a:t>IT (2)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6656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6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3" y="755203"/>
            <a:ext cx="9122569" cy="5122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64088" y="919753"/>
            <a:ext cx="3659656" cy="276999"/>
          </a:xfrm>
          <a:prstGeom prst="rect">
            <a:avLst/>
          </a:prstGeom>
          <a:solidFill>
            <a:srgbClr val="FFC000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C00000"/>
                </a:solidFill>
              </a:rPr>
              <a:t>4: Curve to curve comparison with reference discharge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97517" y="1675488"/>
            <a:ext cx="130183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4 + 4 curves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971600" y="2044820"/>
            <a:ext cx="5576833" cy="2176268"/>
            <a:chOff x="971600" y="2044820"/>
            <a:chExt cx="5576833" cy="2176268"/>
          </a:xfrm>
        </p:grpSpPr>
        <p:sp>
          <p:nvSpPr>
            <p:cNvPr id="9" name="TextBox 8"/>
            <p:cNvSpPr txBox="1"/>
            <p:nvPr/>
          </p:nvSpPr>
          <p:spPr>
            <a:xfrm>
              <a:off x="971600" y="3851756"/>
              <a:ext cx="3276603" cy="36933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1 curve as a result of comparison</a:t>
              </a:r>
              <a:endParaRPr lang="en-GB" dirty="0"/>
            </a:p>
          </p:txBody>
        </p:sp>
        <p:cxnSp>
          <p:nvCxnSpPr>
            <p:cNvPr id="12" name="Straight Arrow Connector 11"/>
            <p:cNvCxnSpPr>
              <a:stCxn id="6" idx="2"/>
              <a:endCxn id="9" idx="0"/>
            </p:cNvCxnSpPr>
            <p:nvPr/>
          </p:nvCxnSpPr>
          <p:spPr>
            <a:xfrm flipH="1">
              <a:off x="2609902" y="2044820"/>
              <a:ext cx="3938531" cy="180693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179512" y="1844824"/>
            <a:ext cx="8906545" cy="2880320"/>
            <a:chOff x="-14065" y="1052736"/>
            <a:chExt cx="8906545" cy="2880320"/>
          </a:xfrm>
        </p:grpSpPr>
        <p:sp>
          <p:nvSpPr>
            <p:cNvPr id="16" name="Rectangle 15"/>
            <p:cNvSpPr/>
            <p:nvPr/>
          </p:nvSpPr>
          <p:spPr>
            <a:xfrm>
              <a:off x="-14065" y="1052736"/>
              <a:ext cx="8906545" cy="2880320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96525" y="1311151"/>
              <a:ext cx="61300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err="1" smtClean="0"/>
                <a:t>U</a:t>
              </a:r>
              <a:r>
                <a:rPr lang="en-GB" sz="2000" baseline="-25000" dirty="0" err="1" smtClean="0"/>
                <a:t>i</a:t>
              </a:r>
              <a:r>
                <a:rPr lang="en-GB" sz="2000" dirty="0" smtClean="0"/>
                <a:t>(t) &amp;</a:t>
              </a:r>
              <a:r>
                <a:rPr lang="en-GB" sz="2000" dirty="0"/>
                <a:t> </a:t>
              </a:r>
              <a:r>
                <a:rPr lang="en-GB" sz="2000" dirty="0" err="1" smtClean="0"/>
                <a:t>U_REF</a:t>
              </a:r>
              <a:r>
                <a:rPr lang="en-GB" sz="2000" baseline="-25000" dirty="0" err="1" smtClean="0"/>
                <a:t>i</a:t>
              </a:r>
              <a:r>
                <a:rPr lang="en-GB" sz="2000" dirty="0" smtClean="0"/>
                <a:t>(t</a:t>
              </a:r>
              <a:r>
                <a:rPr lang="en-GB" sz="2000" dirty="0"/>
                <a:t>)</a:t>
              </a:r>
              <a:r>
                <a:rPr lang="en-GB" sz="2000" dirty="0" smtClean="0"/>
                <a:t> – </a:t>
              </a:r>
              <a:r>
                <a:rPr lang="en-GB" sz="2000" b="1" i="1" dirty="0" smtClean="0"/>
                <a:t>discharges</a:t>
              </a:r>
              <a:r>
                <a:rPr lang="en-GB" sz="2000" dirty="0" smtClean="0"/>
                <a:t> curves; </a:t>
              </a:r>
              <a:r>
                <a:rPr lang="en-GB" sz="2000" dirty="0" err="1" smtClean="0"/>
                <a:t>i</a:t>
              </a:r>
              <a:r>
                <a:rPr lang="en-GB" sz="2000" dirty="0" smtClean="0"/>
                <a:t>=1,2,…,n; n=2,4,8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71577" y="2164794"/>
              <a:ext cx="657519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 err="1" smtClean="0"/>
                <a:t>dUi</a:t>
              </a:r>
              <a:r>
                <a:rPr lang="en-GB" sz="2000" dirty="0" smtClean="0"/>
                <a:t>(t)=(</a:t>
              </a:r>
              <a:r>
                <a:rPr lang="en-GB" sz="2000" dirty="0" err="1"/>
                <a:t>U</a:t>
              </a:r>
              <a:r>
                <a:rPr lang="en-GB" sz="2000" baseline="-25000" dirty="0" err="1"/>
                <a:t>i</a:t>
              </a:r>
              <a:r>
                <a:rPr lang="en-GB" sz="2000" dirty="0"/>
                <a:t>(t</a:t>
              </a:r>
              <a:r>
                <a:rPr lang="en-GB" sz="2000" dirty="0" smtClean="0"/>
                <a:t>)-</a:t>
              </a:r>
              <a:r>
                <a:rPr lang="en-GB" sz="2000" dirty="0" err="1" smtClean="0"/>
                <a:t>U_REF</a:t>
              </a:r>
              <a:r>
                <a:rPr lang="en-GB" sz="2000" baseline="-25000" dirty="0" err="1" smtClean="0"/>
                <a:t>i</a:t>
              </a:r>
              <a:r>
                <a:rPr lang="en-GB" sz="2000" dirty="0" smtClean="0"/>
                <a:t>(t)) – </a:t>
              </a:r>
              <a:r>
                <a:rPr lang="en-GB" sz="2000" b="1" i="1" dirty="0" smtClean="0"/>
                <a:t>deviation</a:t>
              </a:r>
              <a:r>
                <a:rPr lang="en-GB" sz="2000" dirty="0" smtClean="0"/>
                <a:t> curves; </a:t>
              </a:r>
              <a:r>
                <a:rPr lang="en-GB" sz="2000" dirty="0" err="1" smtClean="0"/>
                <a:t>i</a:t>
              </a:r>
              <a:r>
                <a:rPr lang="en-GB" sz="2000" dirty="0" smtClean="0"/>
                <a:t>=1,2,…,n; n=2,4,8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251520" y="3028890"/>
                  <a:ext cx="8424936" cy="743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GB" sz="2000" dirty="0" smtClean="0"/>
                    <a:t>avg{abs(</a:t>
                  </a:r>
                  <a14:m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GB" sz="20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𝑑𝑈𝑖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𝑑𝑈𝑗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))</m:t>
                          </m:r>
                        </m:e>
                      </m:nary>
                    </m:oMath>
                  </a14:m>
                  <a:r>
                    <a:rPr lang="en-GB" sz="2000" dirty="0" smtClean="0"/>
                    <a:t>)}*k – normalized </a:t>
                  </a:r>
                  <a:r>
                    <a:rPr lang="en-GB" sz="2000" b="1" dirty="0" smtClean="0"/>
                    <a:t>average of </a:t>
                  </a:r>
                  <a:r>
                    <a:rPr lang="en-GB" sz="2000" b="1" i="1" dirty="0"/>
                    <a:t>deviation differences</a:t>
                  </a:r>
                  <a:r>
                    <a:rPr lang="en-GB" sz="2000" dirty="0" smtClean="0"/>
                    <a:t>; </a:t>
                  </a:r>
                  <a:r>
                    <a:rPr lang="en-GB" sz="2000" dirty="0" err="1"/>
                    <a:t>i</a:t>
                  </a:r>
                  <a:r>
                    <a:rPr lang="en-GB" sz="2000" dirty="0" err="1" smtClean="0"/>
                    <a:t>,j</a:t>
                  </a:r>
                  <a:r>
                    <a:rPr lang="en-GB" sz="2000" dirty="0" smtClean="0"/>
                    <a:t>=1,2,…,n; n=2,4,8; k=1,2,4</a:t>
                  </a: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1520" y="3028890"/>
                  <a:ext cx="8424936" cy="743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t="-65574" r="-1302" b="-5327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Down Arrow 19"/>
            <p:cNvSpPr/>
            <p:nvPr/>
          </p:nvSpPr>
          <p:spPr>
            <a:xfrm>
              <a:off x="4080644" y="1711261"/>
              <a:ext cx="516518" cy="453533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Down Arrow 20"/>
            <p:cNvSpPr/>
            <p:nvPr/>
          </p:nvSpPr>
          <p:spPr>
            <a:xfrm>
              <a:off x="4106044" y="2564904"/>
              <a:ext cx="516518" cy="453533"/>
            </a:xfrm>
            <a:prstGeom prst="down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04526" y="104387"/>
            <a:ext cx="7222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</a:t>
            </a:r>
            <a:r>
              <a:rPr lang="en-GB" sz="2400" dirty="0"/>
              <a:t>automation: IPD, IPQ and </a:t>
            </a:r>
            <a:r>
              <a:rPr lang="en-GB" sz="2400" dirty="0" smtClean="0"/>
              <a:t>IT (3)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27776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7</a:t>
            </a:fld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06363"/>
            <a:ext cx="9093994" cy="511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0" y="976660"/>
            <a:ext cx="9079706" cy="4900612"/>
            <a:chOff x="0" y="976660"/>
            <a:chExt cx="9079706" cy="4900612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76660"/>
              <a:ext cx="9079706" cy="4900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Oval 11"/>
            <p:cNvSpPr/>
            <p:nvPr/>
          </p:nvSpPr>
          <p:spPr>
            <a:xfrm>
              <a:off x="4355976" y="2420888"/>
              <a:ext cx="864096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16016" y="2060848"/>
              <a:ext cx="26425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Disturbance in all 8 curves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1" y="980728"/>
            <a:ext cx="9093994" cy="4922044"/>
            <a:chOff x="-1" y="667196"/>
            <a:chExt cx="9093994" cy="4922044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667196"/>
              <a:ext cx="9093994" cy="4922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Oval 20"/>
            <p:cNvSpPr/>
            <p:nvPr/>
          </p:nvSpPr>
          <p:spPr>
            <a:xfrm>
              <a:off x="4355976" y="2204864"/>
              <a:ext cx="864096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16016" y="1844824"/>
              <a:ext cx="23732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Disturbance in 1 curve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04526" y="104387"/>
            <a:ext cx="7222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</a:t>
            </a:r>
            <a:r>
              <a:rPr lang="en-GB" sz="2400" dirty="0"/>
              <a:t>automation: IPD, IPQ and </a:t>
            </a:r>
            <a:r>
              <a:rPr lang="en-GB" sz="2400" dirty="0" smtClean="0"/>
              <a:t>IT (4)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6188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836712"/>
            <a:ext cx="8715375" cy="447913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115616" y="1340768"/>
            <a:ext cx="3182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The real event from HWC 2015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6136" y="1340768"/>
            <a:ext cx="17178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Decay time constant: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98ms-&gt;120ms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Not accepted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4526" y="104387"/>
            <a:ext cx="7222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Q</a:t>
            </a:r>
            <a:r>
              <a:rPr lang="en-GB" sz="2400" dirty="0" smtClean="0"/>
              <a:t>uench heater analysis </a:t>
            </a:r>
            <a:r>
              <a:rPr lang="en-GB" sz="2400" dirty="0"/>
              <a:t>automation: IPD, IPQ and </a:t>
            </a:r>
            <a:r>
              <a:rPr lang="en-GB" sz="2400" dirty="0" smtClean="0"/>
              <a:t>IT (5)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395536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87559" y="1439712"/>
          <a:ext cx="8568951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2073"/>
                <a:gridCol w="2304256"/>
                <a:gridCol w="1080120"/>
                <a:gridCol w="411250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Circuit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QPS Class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#HDS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Comments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DQAMCNMB_PMHSU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x 1232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 and current signals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RQD/RQF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DQAMCNMQ_PMHSU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x 392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Voltage and current signals, but I_HDS≡0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IT</a:t>
                      </a:r>
                      <a:r>
                        <a:rPr lang="en-GB" baseline="0" dirty="0" smtClean="0"/>
                        <a:t> (RQX)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x 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O</a:t>
                      </a:r>
                      <a:r>
                        <a:rPr lang="en-GB" baseline="0" dirty="0" smtClean="0"/>
                        <a:t>ne PM, old </a:t>
                      </a:r>
                      <a:r>
                        <a:rPr lang="en-GB" baseline="0" dirty="0" err="1" smtClean="0"/>
                        <a:t>hardware&amp;firmware</a:t>
                      </a: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x 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</a:t>
                      </a:r>
                      <a:r>
                        <a:rPr lang="en-GB" baseline="0" dirty="0" smtClean="0"/>
                        <a:t>ne PM, old </a:t>
                      </a:r>
                      <a:r>
                        <a:rPr lang="en-GB" baseline="0" dirty="0" err="1" smtClean="0"/>
                        <a:t>hardware&amp;firmware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IPQ/IPD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DQAMGNRQA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x 46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A&amp;B duplication for HDS signals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DQAMGNRQB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x 38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A&amp;B duplication for HDS signals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IPQ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DQAMGNRQC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 x 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A&amp;B duplication for HDS signals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TE/MPE-PE, ZCh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3B5DA-CB71-4C6A-9916-F4FCC79F4837}" type="slidenum">
              <a:rPr lang="en-GB" smtClean="0"/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9512" y="951111"/>
            <a:ext cx="1661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2014 - 2015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104387"/>
            <a:ext cx="84922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The LHC circuits protected by quench heaters and post LS1 QPS zoo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4437112"/>
            <a:ext cx="3270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∑ = 6076 quench heaters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5212065"/>
            <a:ext cx="4869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70C0"/>
                </a:solidFill>
                <a:hlinkClick r:id="rId3" action="ppaction://hlinkfile"/>
              </a:rPr>
              <a:t>qps_howto_DQHDS_config_2015.pdf, Reiner Denz</a:t>
            </a:r>
            <a:endParaRPr lang="en-GB" i="1" dirty="0">
              <a:solidFill>
                <a:srgbClr val="0070C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07504" y="1700808"/>
            <a:ext cx="8928992" cy="504056"/>
          </a:xfrm>
          <a:prstGeom prst="round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7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2230</TotalTime>
  <Words>1021</Words>
  <Application>Microsoft Office PowerPoint</Application>
  <PresentationFormat>On-screen Show (4:3)</PresentationFormat>
  <Paragraphs>248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Update on the automation of quench heater analysis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Zinour Charifoulline</dc:creator>
  <cp:lastModifiedBy>zinur</cp:lastModifiedBy>
  <cp:revision>88</cp:revision>
  <cp:lastPrinted>2015-05-12T12:28:48Z</cp:lastPrinted>
  <dcterms:created xsi:type="dcterms:W3CDTF">2015-05-12T10:12:21Z</dcterms:created>
  <dcterms:modified xsi:type="dcterms:W3CDTF">2015-06-17T23:38:57Z</dcterms:modified>
</cp:coreProperties>
</file>