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sldIdLst>
    <p:sldId id="293" r:id="rId2"/>
    <p:sldId id="298" r:id="rId3"/>
    <p:sldId id="299" r:id="rId4"/>
    <p:sldId id="296" r:id="rId5"/>
    <p:sldId id="297" r:id="rId6"/>
    <p:sldId id="300" r:id="rId7"/>
    <p:sldId id="301" r:id="rId8"/>
    <p:sldId id="304" r:id="rId9"/>
    <p:sldId id="303" r:id="rId10"/>
    <p:sldId id="302" r:id="rId11"/>
    <p:sldId id="305" r:id="rId12"/>
    <p:sldId id="307" r:id="rId13"/>
    <p:sldId id="308" r:id="rId14"/>
    <p:sldId id="30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73E07"/>
    <a:srgbClr val="990000"/>
    <a:srgbClr val="397757"/>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2" autoAdjust="0"/>
    <p:restoredTop sz="94641" autoAdjust="0"/>
  </p:normalViewPr>
  <p:slideViewPr>
    <p:cSldViewPr snapToGrid="0" snapToObjects="1">
      <p:cViewPr varScale="1">
        <p:scale>
          <a:sx n="127" d="100"/>
          <a:sy n="127" d="100"/>
        </p:scale>
        <p:origin x="1170" y="114"/>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6/11/2015</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6/11/2015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6/11/2015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Diapositive de titre">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Diapositive de titre">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Diapositive de titre">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Diapositive de titre">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6/11/2015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6/11/2015</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6/11/2015</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6/11/2015</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2700000" scaled="1"/>
          <a:tileRect/>
        </a:gradFill>
        <a:effectLst/>
      </p:bgPr>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emf"/><Relationship Id="rId7" Type="http://schemas.microsoft.com/office/2007/relationships/hdphoto" Target="../media/hdphoto1.wdp"/><Relationship Id="rId2" Type="http://schemas.openxmlformats.org/officeDocument/2006/relationships/slideLayout" Target="../slideLayouts/slideLayout10.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image" Target="../media/image6.emf"/><Relationship Id="rId4" Type="http://schemas.openxmlformats.org/officeDocument/2006/relationships/package" Target="../embeddings/Microsoft_Word_Document1.docx"/><Relationship Id="rId9"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emf"/><Relationship Id="rId1" Type="http://schemas.openxmlformats.org/officeDocument/2006/relationships/slideLayout" Target="../slideLayouts/slideLayout10.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10.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0.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a:t>
            </a:fld>
            <a:endParaRPr lang="en-US" dirty="0"/>
          </a:p>
        </p:txBody>
      </p:sp>
      <p:sp>
        <p:nvSpPr>
          <p:cNvPr id="5" name="TextBox 4"/>
          <p:cNvSpPr txBox="1"/>
          <p:nvPr/>
        </p:nvSpPr>
        <p:spPr>
          <a:xfrm>
            <a:off x="561415" y="2061894"/>
            <a:ext cx="8064425" cy="2769989"/>
          </a:xfrm>
          <a:prstGeom prst="rect">
            <a:avLst/>
          </a:prstGeom>
          <a:noFill/>
        </p:spPr>
        <p:txBody>
          <a:bodyPr wrap="square" rtlCol="0">
            <a:spAutoFit/>
          </a:bodyPr>
          <a:lstStyle/>
          <a:p>
            <a:r>
              <a:rPr lang="en-US" sz="2000" b="1" dirty="0" smtClean="0">
                <a:solidFill>
                  <a:schemeClr val="accent2">
                    <a:lumMod val="50000"/>
                  </a:schemeClr>
                </a:solidFill>
              </a:rPr>
              <a:t>Quench Simulation in Commercial Software</a:t>
            </a:r>
            <a:r>
              <a:rPr lang="en-CA" sz="2000" b="1" dirty="0" smtClean="0">
                <a:solidFill>
                  <a:schemeClr val="accent2">
                    <a:lumMod val="50000"/>
                  </a:schemeClr>
                </a:solidFill>
              </a:rPr>
              <a:t> </a:t>
            </a:r>
          </a:p>
          <a:p>
            <a:r>
              <a:rPr lang="en-CA" sz="1600" dirty="0" smtClean="0">
                <a:solidFill>
                  <a:schemeClr val="accent2">
                    <a:lumMod val="50000"/>
                  </a:schemeClr>
                </a:solidFill>
              </a:rPr>
              <a:t>Synthesis and Next Steps</a:t>
            </a:r>
            <a:endParaRPr lang="en-US" sz="1400" dirty="0" smtClean="0">
              <a:solidFill>
                <a:schemeClr val="accent2">
                  <a:lumMod val="50000"/>
                </a:schemeClr>
              </a:solidFill>
            </a:endParaRPr>
          </a:p>
          <a:p>
            <a:endParaRPr lang="en-US" dirty="0" smtClean="0">
              <a:solidFill>
                <a:schemeClr val="accent2">
                  <a:lumMod val="50000"/>
                </a:schemeClr>
              </a:solidFill>
            </a:endParaRPr>
          </a:p>
          <a:p>
            <a:pPr algn="r"/>
            <a:r>
              <a:rPr lang="en-US" sz="1600" dirty="0">
                <a:solidFill>
                  <a:schemeClr val="accent2">
                    <a:lumMod val="50000"/>
                  </a:schemeClr>
                </a:solidFill>
              </a:rPr>
              <a:t>Deepak Paudel </a:t>
            </a:r>
          </a:p>
          <a:p>
            <a:pPr algn="r"/>
            <a:r>
              <a:rPr lang="en-US" sz="1600" dirty="0" smtClean="0">
                <a:solidFill>
                  <a:schemeClr val="accent2">
                    <a:lumMod val="50000"/>
                  </a:schemeClr>
                </a:solidFill>
              </a:rPr>
              <a:t>June 2015, Geneva</a:t>
            </a:r>
          </a:p>
          <a:p>
            <a:pPr algn="ctr"/>
            <a:endParaRPr lang="en-US" sz="1600" dirty="0">
              <a:solidFill>
                <a:schemeClr val="accent2">
                  <a:lumMod val="50000"/>
                </a:schemeClr>
              </a:solidFill>
            </a:endParaRPr>
          </a:p>
          <a:p>
            <a:pPr algn="r"/>
            <a:r>
              <a:rPr lang="en-US" sz="1600" dirty="0" smtClean="0">
                <a:solidFill>
                  <a:schemeClr val="accent2">
                    <a:lumMod val="50000"/>
                  </a:schemeClr>
                </a:solidFill>
              </a:rPr>
              <a:t>Supervisor:</a:t>
            </a:r>
          </a:p>
          <a:p>
            <a:pPr algn="r"/>
            <a:r>
              <a:rPr lang="en-US" sz="1600" dirty="0" smtClean="0">
                <a:solidFill>
                  <a:schemeClr val="accent2">
                    <a:lumMod val="50000"/>
                  </a:schemeClr>
                </a:solidFill>
              </a:rPr>
              <a:t>Bernhard Auchmann</a:t>
            </a:r>
          </a:p>
          <a:p>
            <a:pPr algn="r"/>
            <a:endParaRPr lang="en-US" sz="1200" dirty="0">
              <a:solidFill>
                <a:schemeClr val="accent2">
                  <a:lumMod val="50000"/>
                </a:schemeClr>
              </a:solidFill>
            </a:endParaRPr>
          </a:p>
          <a:p>
            <a:pPr marL="171450" indent="-171450">
              <a:buFont typeface="Arial" panose="020B0604020202020204" pitchFamily="34" charset="0"/>
              <a:buChar char="•"/>
            </a:pPr>
            <a:endParaRPr lang="en-US" sz="1200" u="sng" dirty="0" smtClean="0">
              <a:solidFill>
                <a:schemeClr val="accent2">
                  <a:lumMod val="50000"/>
                </a:schemeClr>
              </a:solidFill>
            </a:endParaRPr>
          </a:p>
          <a:p>
            <a:endParaRPr lang="en-GB" sz="1200" dirty="0">
              <a:solidFill>
                <a:schemeClr val="accent2">
                  <a:lumMod val="50000"/>
                </a:schemeClr>
              </a:solidFill>
            </a:endParaRPr>
          </a:p>
        </p:txBody>
      </p:sp>
    </p:spTree>
    <p:extLst>
      <p:ext uri="{BB962C8B-B14F-4D97-AF65-F5344CB8AC3E}">
        <p14:creationId xmlns:p14="http://schemas.microsoft.com/office/powerpoint/2010/main" val="37983577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10</a:t>
            </a:fld>
            <a:endParaRPr lang="en-US" dirty="0"/>
          </a:p>
        </p:txBody>
      </p:sp>
      <p:sp>
        <p:nvSpPr>
          <p:cNvPr id="7" name="Rectangle 6"/>
          <p:cNvSpPr/>
          <p:nvPr/>
        </p:nvSpPr>
        <p:spPr>
          <a:xfrm>
            <a:off x="59884" y="2370"/>
            <a:ext cx="3235181" cy="276999"/>
          </a:xfrm>
          <a:prstGeom prst="rect">
            <a:avLst/>
          </a:prstGeom>
        </p:spPr>
        <p:txBody>
          <a:bodyPr wrap="none">
            <a:spAutoFit/>
          </a:bodyPr>
          <a:lstStyle/>
          <a:p>
            <a:r>
              <a:rPr lang="en-CA" sz="1200" dirty="0">
                <a:solidFill>
                  <a:schemeClr val="accent6"/>
                </a:solidFill>
                <a:latin typeface="Times New Roman" panose="02020603050405020304" pitchFamily="18" charset="0"/>
                <a:cs typeface="Times New Roman" panose="02020603050405020304" pitchFamily="18" charset="0"/>
              </a:rPr>
              <a:t>Summary of the </a:t>
            </a:r>
            <a:r>
              <a:rPr lang="en-CA" sz="1200" dirty="0" smtClean="0">
                <a:solidFill>
                  <a:schemeClr val="accent6"/>
                </a:solidFill>
                <a:latin typeface="Times New Roman" panose="02020603050405020304" pitchFamily="18" charset="0"/>
                <a:cs typeface="Times New Roman" panose="02020603050405020304" pitchFamily="18" charset="0"/>
              </a:rPr>
              <a:t>results &gt; Helium cooled Model</a:t>
            </a:r>
            <a:endParaRPr lang="en-GB" sz="1200" dirty="0">
              <a:solidFill>
                <a:schemeClr val="accent6"/>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59884" y="279369"/>
            <a:ext cx="2390398" cy="369332"/>
          </a:xfrm>
          <a:prstGeom prst="rect">
            <a:avLst/>
          </a:prstGeom>
          <a:noFill/>
        </p:spPr>
        <p:txBody>
          <a:bodyPr wrap="none" rtlCol="0">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Comparison with QP3</a:t>
            </a:r>
            <a:endParaRPr lang="en-GB" b="1" dirty="0">
              <a:solidFill>
                <a:schemeClr val="accent6"/>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652774" y="1868895"/>
            <a:ext cx="4450161" cy="2000548"/>
          </a:xfrm>
          <a:prstGeom prst="rect">
            <a:avLst/>
          </a:prstGeom>
          <a:noFill/>
        </p:spPr>
        <p:txBody>
          <a:bodyPr wrap="square" rtlCol="0">
            <a:spAutoFit/>
          </a:bodyPr>
          <a:lstStyle/>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Performance</a:t>
            </a:r>
          </a:p>
          <a:p>
            <a:r>
              <a:rPr lang="en-CA" sz="1400" dirty="0" smtClean="0">
                <a:solidFill>
                  <a:schemeClr val="accent6"/>
                </a:solidFill>
                <a:latin typeface="Times New Roman" panose="02020603050405020304" pitchFamily="18" charset="0"/>
                <a:cs typeface="Times New Roman" panose="02020603050405020304" pitchFamily="18" charset="0"/>
              </a:rPr>
              <a:t>          commercial models are far outperformed by QP3.</a:t>
            </a:r>
          </a:p>
          <a:p>
            <a:endParaRPr lang="en-CA" sz="1400" dirty="0">
              <a:solidFill>
                <a:schemeClr val="accent6"/>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Usability </a:t>
            </a:r>
          </a:p>
          <a:p>
            <a:pPr lvl="1"/>
            <a:r>
              <a:rPr lang="en-CA" sz="1400" dirty="0">
                <a:solidFill>
                  <a:schemeClr val="accent6"/>
                </a:solidFill>
                <a:latin typeface="Times New Roman" panose="02020603050405020304" pitchFamily="18" charset="0"/>
                <a:cs typeface="Times New Roman" panose="02020603050405020304" pitchFamily="18" charset="0"/>
              </a:rPr>
              <a:t>c</a:t>
            </a:r>
            <a:r>
              <a:rPr lang="en-CA" sz="1400" dirty="0" smtClean="0">
                <a:solidFill>
                  <a:schemeClr val="accent6"/>
                </a:solidFill>
                <a:latin typeface="Times New Roman" panose="02020603050405020304" pitchFamily="18" charset="0"/>
                <a:cs typeface="Times New Roman" panose="02020603050405020304" pitchFamily="18" charset="0"/>
              </a:rPr>
              <a:t>ommercial software are comparatively easy to use.</a:t>
            </a:r>
          </a:p>
          <a:p>
            <a:pPr lvl="1"/>
            <a:r>
              <a:rPr lang="en-CA" sz="1400" dirty="0" smtClean="0">
                <a:solidFill>
                  <a:schemeClr val="accent6"/>
                </a:solidFill>
                <a:latin typeface="Times New Roman" panose="02020603050405020304" pitchFamily="18" charset="0"/>
                <a:cs typeface="Times New Roman" panose="02020603050405020304" pitchFamily="18" charset="0"/>
              </a:rPr>
              <a:t> </a:t>
            </a:r>
            <a:endParaRPr lang="en-CA" sz="1400" dirty="0">
              <a:solidFill>
                <a:schemeClr val="accent6"/>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Stability</a:t>
            </a:r>
          </a:p>
          <a:p>
            <a:r>
              <a:rPr lang="en-CA" sz="1400" dirty="0">
                <a:solidFill>
                  <a:schemeClr val="accent6"/>
                </a:solidFill>
                <a:latin typeface="Times New Roman" panose="02020603050405020304" pitchFamily="18" charset="0"/>
                <a:cs typeface="Times New Roman" panose="02020603050405020304" pitchFamily="18" charset="0"/>
              </a:rPr>
              <a:t> </a:t>
            </a:r>
            <a:r>
              <a:rPr lang="en-CA" sz="1400" dirty="0" smtClean="0">
                <a:solidFill>
                  <a:schemeClr val="accent6"/>
                </a:solidFill>
                <a:latin typeface="Times New Roman" panose="02020603050405020304" pitchFamily="18" charset="0"/>
                <a:cs typeface="Times New Roman" panose="02020603050405020304" pitchFamily="18" charset="0"/>
              </a:rPr>
              <a:t>          -</a:t>
            </a:r>
            <a:endParaRPr lang="en-CA" sz="1400" dirty="0">
              <a:solidFill>
                <a:schemeClr val="accent6"/>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5575754" y="1446790"/>
            <a:ext cx="3041702" cy="2616101"/>
          </a:xfrm>
          <a:prstGeom prst="rect">
            <a:avLst/>
          </a:prstGeom>
          <a:noFill/>
          <a:ln w="12700">
            <a:solidFill>
              <a:schemeClr val="accent6"/>
            </a:solidFill>
          </a:ln>
        </p:spPr>
        <p:txBody>
          <a:bodyPr wrap="square" rtlCol="0">
            <a:spAutoFit/>
          </a:bodyPr>
          <a:lstStyle/>
          <a:p>
            <a:r>
              <a:rPr lang="en-CA" dirty="0" smtClean="0">
                <a:solidFill>
                  <a:schemeClr val="accent6"/>
                </a:solidFill>
                <a:latin typeface="Times New Roman" panose="02020603050405020304" pitchFamily="18" charset="0"/>
                <a:cs typeface="Times New Roman" panose="02020603050405020304" pitchFamily="18" charset="0"/>
              </a:rPr>
              <a:t>simulation time </a:t>
            </a:r>
            <a:r>
              <a:rPr lang="en-CA" i="1" dirty="0" smtClean="0">
                <a:solidFill>
                  <a:schemeClr val="accent6"/>
                </a:solidFill>
                <a:latin typeface="Times New Roman" panose="02020603050405020304" pitchFamily="18" charset="0"/>
                <a:cs typeface="Times New Roman" panose="02020603050405020304" pitchFamily="18" charset="0"/>
              </a:rPr>
              <a:t>t</a:t>
            </a:r>
            <a:r>
              <a:rPr lang="en-CA" dirty="0" smtClean="0">
                <a:solidFill>
                  <a:schemeClr val="accent6"/>
                </a:solidFill>
                <a:latin typeface="Times New Roman" panose="02020603050405020304" pitchFamily="18" charset="0"/>
                <a:cs typeface="Times New Roman" panose="02020603050405020304" pitchFamily="18" charset="0"/>
              </a:rPr>
              <a:t> = 1000 </a:t>
            </a:r>
            <a:r>
              <a:rPr lang="el-GR" dirty="0" smtClean="0">
                <a:solidFill>
                  <a:schemeClr val="accent6"/>
                </a:solidFill>
                <a:latin typeface="Times New Roman" panose="02020603050405020304" pitchFamily="18" charset="0"/>
                <a:cs typeface="Times New Roman" panose="02020603050405020304" pitchFamily="18" charset="0"/>
              </a:rPr>
              <a:t>μ</a:t>
            </a:r>
            <a:r>
              <a:rPr lang="en-CA" dirty="0" smtClean="0">
                <a:solidFill>
                  <a:schemeClr val="accent6"/>
                </a:solidFill>
                <a:latin typeface="Times New Roman" panose="02020603050405020304" pitchFamily="18" charset="0"/>
                <a:cs typeface="Times New Roman" panose="02020603050405020304" pitchFamily="18" charset="0"/>
              </a:rPr>
              <a:t>s</a:t>
            </a:r>
          </a:p>
          <a:p>
            <a:endParaRPr lang="en-CA" dirty="0">
              <a:solidFill>
                <a:schemeClr val="accent6"/>
              </a:solidFill>
              <a:latin typeface="Times New Roman" panose="02020603050405020304" pitchFamily="18" charset="0"/>
              <a:cs typeface="Times New Roman" panose="02020603050405020304" pitchFamily="18" charset="0"/>
            </a:endParaRPr>
          </a:p>
          <a:p>
            <a:r>
              <a:rPr lang="en-CA" b="1" dirty="0" smtClean="0">
                <a:solidFill>
                  <a:schemeClr val="accent6"/>
                </a:solidFill>
                <a:latin typeface="Times New Roman" panose="02020603050405020304" pitchFamily="18" charset="0"/>
                <a:cs typeface="Times New Roman" panose="02020603050405020304" pitchFamily="18" charset="0"/>
              </a:rPr>
              <a:t>ANSYS</a:t>
            </a:r>
          </a:p>
          <a:p>
            <a:r>
              <a:rPr lang="en-CA" sz="1400" dirty="0" smtClean="0">
                <a:solidFill>
                  <a:schemeClr val="accent6"/>
                </a:solidFill>
                <a:latin typeface="Times New Roman" panose="02020603050405020304" pitchFamily="18" charset="0"/>
                <a:cs typeface="Times New Roman" panose="02020603050405020304" pitchFamily="18" charset="0"/>
              </a:rPr>
              <a:t>Time step size, Δ</a:t>
            </a:r>
            <a:r>
              <a:rPr lang="en-CA" sz="1400" i="1" dirty="0" smtClean="0">
                <a:solidFill>
                  <a:schemeClr val="accent6"/>
                </a:solidFill>
                <a:latin typeface="Times New Roman" panose="02020603050405020304" pitchFamily="18" charset="0"/>
                <a:cs typeface="Times New Roman" panose="02020603050405020304" pitchFamily="18" charset="0"/>
              </a:rPr>
              <a:t>t = </a:t>
            </a:r>
            <a:r>
              <a:rPr lang="en-CA" sz="1400" dirty="0" smtClean="0">
                <a:solidFill>
                  <a:schemeClr val="accent6"/>
                </a:solidFill>
                <a:latin typeface="Times New Roman" panose="02020603050405020304" pitchFamily="18" charset="0"/>
                <a:cs typeface="Times New Roman" panose="02020603050405020304" pitchFamily="18" charset="0"/>
              </a:rPr>
              <a:t>10 </a:t>
            </a:r>
            <a:r>
              <a:rPr lang="en-CA" sz="1400" i="1" dirty="0" smtClean="0">
                <a:solidFill>
                  <a:schemeClr val="accent6"/>
                </a:solidFill>
                <a:latin typeface="Times New Roman" panose="02020603050405020304" pitchFamily="18" charset="0"/>
                <a:cs typeface="Times New Roman" panose="02020603050405020304" pitchFamily="18" charset="0"/>
              </a:rPr>
              <a:t> </a:t>
            </a:r>
            <a:r>
              <a:rPr lang="el-GR" sz="1400" dirty="0" smtClean="0">
                <a:solidFill>
                  <a:schemeClr val="accent6"/>
                </a:solidFill>
                <a:latin typeface="Times New Roman" panose="02020603050405020304" pitchFamily="18" charset="0"/>
                <a:cs typeface="Times New Roman" panose="02020603050405020304" pitchFamily="18" charset="0"/>
              </a:rPr>
              <a:t>μ</a:t>
            </a:r>
            <a:r>
              <a:rPr lang="en-CA" sz="1400" dirty="0" smtClean="0">
                <a:solidFill>
                  <a:schemeClr val="accent6"/>
                </a:solidFill>
                <a:latin typeface="Times New Roman" panose="02020603050405020304" pitchFamily="18" charset="0"/>
                <a:cs typeface="Times New Roman" panose="02020603050405020304" pitchFamily="18" charset="0"/>
              </a:rPr>
              <a:t>s</a:t>
            </a:r>
          </a:p>
          <a:p>
            <a:r>
              <a:rPr lang="en-CA" sz="1400" dirty="0" smtClean="0">
                <a:solidFill>
                  <a:schemeClr val="accent6"/>
                </a:solidFill>
                <a:latin typeface="Times New Roman" panose="02020603050405020304" pitchFamily="18" charset="0"/>
                <a:cs typeface="Times New Roman" panose="02020603050405020304" pitchFamily="18" charset="0"/>
              </a:rPr>
              <a:t>Total time taken        280 s</a:t>
            </a:r>
          </a:p>
          <a:p>
            <a:endParaRPr lang="en-CA" dirty="0">
              <a:solidFill>
                <a:schemeClr val="accent6"/>
              </a:solidFill>
              <a:latin typeface="Times New Roman" panose="02020603050405020304" pitchFamily="18" charset="0"/>
              <a:cs typeface="Times New Roman" panose="02020603050405020304" pitchFamily="18" charset="0"/>
            </a:endParaRPr>
          </a:p>
          <a:p>
            <a:r>
              <a:rPr lang="en-CA" b="1" dirty="0" smtClean="0">
                <a:solidFill>
                  <a:schemeClr val="accent6"/>
                </a:solidFill>
                <a:latin typeface="Times New Roman" panose="02020603050405020304" pitchFamily="18" charset="0"/>
                <a:cs typeface="Times New Roman" panose="02020603050405020304" pitchFamily="18" charset="0"/>
              </a:rPr>
              <a:t>QP3</a:t>
            </a:r>
          </a:p>
          <a:p>
            <a:r>
              <a:rPr lang="en-CA" sz="1400" dirty="0" smtClean="0">
                <a:solidFill>
                  <a:schemeClr val="accent6"/>
                </a:solidFill>
                <a:latin typeface="Times New Roman" panose="02020603050405020304" pitchFamily="18" charset="0"/>
                <a:cs typeface="Times New Roman" panose="02020603050405020304" pitchFamily="18" charset="0"/>
              </a:rPr>
              <a:t>Time step size, Δ</a:t>
            </a:r>
            <a:r>
              <a:rPr lang="en-CA" sz="1400" i="1" dirty="0" smtClean="0">
                <a:solidFill>
                  <a:schemeClr val="accent6"/>
                </a:solidFill>
                <a:latin typeface="Times New Roman" panose="02020603050405020304" pitchFamily="18" charset="0"/>
                <a:cs typeface="Times New Roman" panose="02020603050405020304" pitchFamily="18" charset="0"/>
              </a:rPr>
              <a:t>t = </a:t>
            </a:r>
            <a:r>
              <a:rPr lang="en-CA" sz="1400" dirty="0" smtClean="0">
                <a:solidFill>
                  <a:schemeClr val="accent6"/>
                </a:solidFill>
                <a:latin typeface="Times New Roman" panose="02020603050405020304" pitchFamily="18" charset="0"/>
                <a:cs typeface="Times New Roman" panose="02020603050405020304" pitchFamily="18" charset="0"/>
              </a:rPr>
              <a:t>3 - 100 </a:t>
            </a:r>
            <a:r>
              <a:rPr lang="el-GR" sz="1400" dirty="0" smtClean="0">
                <a:solidFill>
                  <a:schemeClr val="accent6"/>
                </a:solidFill>
                <a:latin typeface="Times New Roman" panose="02020603050405020304" pitchFamily="18" charset="0"/>
                <a:cs typeface="Times New Roman" panose="02020603050405020304" pitchFamily="18" charset="0"/>
              </a:rPr>
              <a:t>μ</a:t>
            </a:r>
            <a:r>
              <a:rPr lang="en-CA" sz="1400" dirty="0" smtClean="0">
                <a:solidFill>
                  <a:schemeClr val="accent6"/>
                </a:solidFill>
                <a:latin typeface="Times New Roman" panose="02020603050405020304" pitchFamily="18" charset="0"/>
                <a:cs typeface="Times New Roman" panose="02020603050405020304" pitchFamily="18" charset="0"/>
              </a:rPr>
              <a:t>s</a:t>
            </a:r>
          </a:p>
          <a:p>
            <a:r>
              <a:rPr lang="en-CA" sz="1400" dirty="0" smtClean="0">
                <a:solidFill>
                  <a:schemeClr val="accent6"/>
                </a:solidFill>
                <a:latin typeface="Times New Roman" panose="02020603050405020304" pitchFamily="18" charset="0"/>
                <a:cs typeface="Times New Roman" panose="02020603050405020304" pitchFamily="18" charset="0"/>
              </a:rPr>
              <a:t>Total time taken        5.5 s</a:t>
            </a:r>
          </a:p>
          <a:p>
            <a:endParaRPr lang="en-GB" dirty="0"/>
          </a:p>
        </p:txBody>
      </p:sp>
    </p:spTree>
    <p:extLst>
      <p:ext uri="{BB962C8B-B14F-4D97-AF65-F5344CB8AC3E}">
        <p14:creationId xmlns:p14="http://schemas.microsoft.com/office/powerpoint/2010/main" val="12312213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a:t>
            </a:fld>
            <a:endParaRPr lang="en-US" dirty="0"/>
          </a:p>
        </p:txBody>
      </p:sp>
      <p:sp>
        <p:nvSpPr>
          <p:cNvPr id="5" name="TextBox 4"/>
          <p:cNvSpPr txBox="1"/>
          <p:nvPr/>
        </p:nvSpPr>
        <p:spPr>
          <a:xfrm>
            <a:off x="363977" y="223172"/>
            <a:ext cx="1287532" cy="369332"/>
          </a:xfrm>
          <a:prstGeom prst="rect">
            <a:avLst/>
          </a:prstGeom>
          <a:noFill/>
        </p:spPr>
        <p:txBody>
          <a:bodyPr wrap="none" rtlCol="0">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Conclusion</a:t>
            </a:r>
            <a:endParaRPr lang="en-GB" b="1" dirty="0">
              <a:solidFill>
                <a:schemeClr val="accent6"/>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63977" y="1146057"/>
            <a:ext cx="8322823" cy="3293209"/>
          </a:xfrm>
          <a:prstGeom prst="rect">
            <a:avLst/>
          </a:prstGeom>
          <a:noFill/>
        </p:spPr>
        <p:txBody>
          <a:bodyPr wrap="square" rtlCol="0">
            <a:spAutoFit/>
          </a:bodyPr>
          <a:lstStyle/>
          <a:p>
            <a:pPr marL="285750" indent="-285750" algn="just">
              <a:buFont typeface="Arial" panose="020B0604020202020204" pitchFamily="34" charset="0"/>
              <a:buChar char="•"/>
            </a:pPr>
            <a:r>
              <a:rPr lang="en-CA" sz="1600" dirty="0" smtClean="0">
                <a:solidFill>
                  <a:schemeClr val="accent6"/>
                </a:solidFill>
                <a:latin typeface="Times New Roman" panose="02020603050405020304" pitchFamily="18" charset="0"/>
                <a:cs typeface="Times New Roman" panose="02020603050405020304" pitchFamily="18" charset="0"/>
              </a:rPr>
              <a:t>Adiabatic scenario of quench simulation is more efficient in commercial software packages.</a:t>
            </a:r>
          </a:p>
          <a:p>
            <a:endParaRPr lang="en-CA" sz="1600" dirty="0" smtClean="0">
              <a:solidFill>
                <a:schemeClr val="accent6"/>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CA" sz="1600" dirty="0" smtClean="0">
                <a:solidFill>
                  <a:schemeClr val="accent6"/>
                </a:solidFill>
                <a:latin typeface="Times New Roman" panose="02020603050405020304" pitchFamily="18" charset="0"/>
                <a:cs typeface="Times New Roman" panose="02020603050405020304" pitchFamily="18" charset="0"/>
              </a:rPr>
              <a:t>Generic simulation platform of ANSYS cannot take into account the non-linear heat transfer between the conductor and the helium.</a:t>
            </a:r>
          </a:p>
          <a:p>
            <a:pPr marL="285750" indent="-285750">
              <a:buFont typeface="Arial" panose="020B0604020202020204" pitchFamily="34" charset="0"/>
              <a:buChar char="•"/>
            </a:pPr>
            <a:endParaRPr lang="en-CA" sz="1600" dirty="0">
              <a:solidFill>
                <a:schemeClr val="accent6"/>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CA" sz="1600" dirty="0" smtClean="0">
                <a:solidFill>
                  <a:schemeClr val="accent6"/>
                </a:solidFill>
                <a:latin typeface="Times New Roman" panose="02020603050405020304" pitchFamily="18" charset="0"/>
                <a:cs typeface="Times New Roman" panose="02020603050405020304" pitchFamily="18" charset="0"/>
              </a:rPr>
              <a:t>The non-linear heat transfer was modelled by coupling a custom algorithm with standard routines of ANSYS. </a:t>
            </a:r>
          </a:p>
          <a:p>
            <a:endParaRPr lang="en-GB" sz="1600" dirty="0" smtClean="0">
              <a:solidFill>
                <a:schemeClr val="accent6"/>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CA" sz="1600" dirty="0" smtClean="0">
                <a:solidFill>
                  <a:schemeClr val="accent6"/>
                </a:solidFill>
                <a:latin typeface="Times New Roman" panose="02020603050405020304" pitchFamily="18" charset="0"/>
                <a:cs typeface="Times New Roman" panose="02020603050405020304" pitchFamily="18" charset="0"/>
              </a:rPr>
              <a:t>In the helium cooled model the regime changing algorithm is not compatible with automatic time stepping scheme of the simulation environment. The model so far uses fixed time stepping method and is far outperformed by QP3. </a:t>
            </a:r>
          </a:p>
          <a:p>
            <a:endParaRPr lang="en-GB" sz="1600" dirty="0">
              <a:solidFill>
                <a:schemeClr val="accent6"/>
              </a:solidFill>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GB" sz="1600" dirty="0" smtClean="0">
                <a:solidFill>
                  <a:schemeClr val="accent6"/>
                </a:solidFill>
                <a:latin typeface="Times New Roman" panose="02020603050405020304" pitchFamily="18" charset="0"/>
                <a:cs typeface="Times New Roman" panose="02020603050405020304" pitchFamily="18" charset="0"/>
              </a:rPr>
              <a:t>QP3 still remains </a:t>
            </a:r>
            <a:r>
              <a:rPr lang="en-GB" sz="1600" dirty="0">
                <a:solidFill>
                  <a:schemeClr val="accent6"/>
                </a:solidFill>
                <a:latin typeface="Times New Roman" panose="02020603050405020304" pitchFamily="18" charset="0"/>
                <a:cs typeface="Times New Roman" panose="02020603050405020304" pitchFamily="18" charset="0"/>
              </a:rPr>
              <a:t>as an efficient tool for the quench simulation of 1D superconducting wire.</a:t>
            </a:r>
            <a:r>
              <a:rPr lang="en-CA" sz="1600" dirty="0" smtClean="0">
                <a:solidFill>
                  <a:schemeClr val="accent6"/>
                </a:solidFill>
                <a:latin typeface="Times New Roman" panose="02020603050405020304" pitchFamily="18" charset="0"/>
                <a:cs typeface="Times New Roman" panose="02020603050405020304" pitchFamily="18" charset="0"/>
              </a:rPr>
              <a:t> </a:t>
            </a:r>
            <a:endParaRPr lang="en-GB" sz="1600" dirty="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52635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12</a:t>
            </a:fld>
            <a:endParaRPr lang="en-US" dirty="0"/>
          </a:p>
        </p:txBody>
      </p:sp>
      <p:sp>
        <p:nvSpPr>
          <p:cNvPr id="5" name="TextBox 4"/>
          <p:cNvSpPr txBox="1"/>
          <p:nvPr/>
        </p:nvSpPr>
        <p:spPr>
          <a:xfrm>
            <a:off x="1147492" y="2117753"/>
            <a:ext cx="7732012" cy="923330"/>
          </a:xfrm>
          <a:prstGeom prst="rect">
            <a:avLst/>
          </a:prstGeom>
          <a:noFill/>
        </p:spPr>
        <p:txBody>
          <a:bodyPr wrap="square" rtlCol="0">
            <a:spAutoFit/>
          </a:bodyPr>
          <a:lstStyle/>
          <a:p>
            <a:pPr marL="285750" indent="-285750">
              <a:buFont typeface="Arial" panose="020B0604020202020204" pitchFamily="34" charset="0"/>
              <a:buChar char="•"/>
            </a:pPr>
            <a:r>
              <a:rPr lang="en-CA" dirty="0" smtClean="0">
                <a:solidFill>
                  <a:schemeClr val="accent6"/>
                </a:solidFill>
              </a:rPr>
              <a:t>Explore user programmable feature of ANSYS and MatLab/COMSO</a:t>
            </a:r>
            <a:r>
              <a:rPr lang="en-GB" dirty="0" smtClean="0">
                <a:solidFill>
                  <a:schemeClr val="accent6"/>
                </a:solidFill>
              </a:rPr>
              <a:t>L.</a:t>
            </a:r>
          </a:p>
          <a:p>
            <a:endParaRPr lang="en-GB" dirty="0" smtClean="0">
              <a:solidFill>
                <a:schemeClr val="accent6"/>
              </a:solidFill>
            </a:endParaRPr>
          </a:p>
          <a:p>
            <a:pPr marL="285750" indent="-285750">
              <a:buFont typeface="Arial" panose="020B0604020202020204" pitchFamily="34" charset="0"/>
              <a:buChar char="•"/>
            </a:pPr>
            <a:r>
              <a:rPr lang="en-CA" dirty="0" smtClean="0">
                <a:solidFill>
                  <a:schemeClr val="accent6"/>
                </a:solidFill>
              </a:rPr>
              <a:t>Explore </a:t>
            </a:r>
            <a:r>
              <a:rPr lang="en-CA" dirty="0" smtClean="0">
                <a:solidFill>
                  <a:schemeClr val="accent6"/>
                </a:solidFill>
              </a:rPr>
              <a:t>adaptive spatial discretization </a:t>
            </a:r>
            <a:r>
              <a:rPr lang="en-CA" dirty="0" smtClean="0">
                <a:solidFill>
                  <a:schemeClr val="accent6"/>
                </a:solidFill>
              </a:rPr>
              <a:t>methods in COMSOL. </a:t>
            </a:r>
            <a:endParaRPr lang="en-CA" dirty="0" smtClean="0">
              <a:solidFill>
                <a:schemeClr val="accent6"/>
              </a:solidFill>
            </a:endParaRPr>
          </a:p>
        </p:txBody>
      </p:sp>
      <p:sp>
        <p:nvSpPr>
          <p:cNvPr id="6" name="TextBox 5"/>
          <p:cNvSpPr txBox="1"/>
          <p:nvPr/>
        </p:nvSpPr>
        <p:spPr>
          <a:xfrm>
            <a:off x="532580" y="451978"/>
            <a:ext cx="1229824" cy="369332"/>
          </a:xfrm>
          <a:prstGeom prst="rect">
            <a:avLst/>
          </a:prstGeom>
          <a:noFill/>
        </p:spPr>
        <p:txBody>
          <a:bodyPr wrap="none" rtlCol="0">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Next Steps</a:t>
            </a:r>
            <a:endParaRPr lang="en-GB" b="1" dirty="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52331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a:t>
            </a:fld>
            <a:endParaRPr lang="en-US" dirty="0"/>
          </a:p>
        </p:txBody>
      </p:sp>
      <p:sp>
        <p:nvSpPr>
          <p:cNvPr id="5" name="Rectangle 4"/>
          <p:cNvSpPr/>
          <p:nvPr/>
        </p:nvSpPr>
        <p:spPr>
          <a:xfrm>
            <a:off x="274267" y="319765"/>
            <a:ext cx="4173322" cy="369332"/>
          </a:xfrm>
          <a:prstGeom prst="rect">
            <a:avLst/>
          </a:prstGeom>
        </p:spPr>
        <p:txBody>
          <a:bodyPr wrap="none">
            <a:spAutoFit/>
          </a:bodyPr>
          <a:lstStyle/>
          <a:p>
            <a:r>
              <a:rPr lang="en-CA" b="1" dirty="0">
                <a:solidFill>
                  <a:schemeClr val="accent6"/>
                </a:solidFill>
                <a:latin typeface="Times New Roman" panose="02020603050405020304" pitchFamily="18" charset="0"/>
                <a:cs typeface="Times New Roman" panose="02020603050405020304" pitchFamily="18" charset="0"/>
              </a:rPr>
              <a:t>U</a:t>
            </a:r>
            <a:r>
              <a:rPr lang="en-CA" b="1" dirty="0" smtClean="0">
                <a:solidFill>
                  <a:schemeClr val="accent6"/>
                </a:solidFill>
                <a:latin typeface="Times New Roman" panose="02020603050405020304" pitchFamily="18" charset="0"/>
                <a:cs typeface="Times New Roman" panose="02020603050405020304" pitchFamily="18" charset="0"/>
              </a:rPr>
              <a:t>ser </a:t>
            </a:r>
            <a:r>
              <a:rPr lang="en-CA" b="1" dirty="0">
                <a:solidFill>
                  <a:schemeClr val="accent6"/>
                </a:solidFill>
                <a:latin typeface="Times New Roman" panose="02020603050405020304" pitchFamily="18" charset="0"/>
                <a:cs typeface="Times New Roman" panose="02020603050405020304" pitchFamily="18" charset="0"/>
              </a:rPr>
              <a:t>programmable feature of </a:t>
            </a:r>
            <a:r>
              <a:rPr lang="en-CA" b="1" dirty="0" smtClean="0">
                <a:solidFill>
                  <a:schemeClr val="accent6"/>
                </a:solidFill>
                <a:latin typeface="Times New Roman" panose="02020603050405020304" pitchFamily="18" charset="0"/>
                <a:cs typeface="Times New Roman" panose="02020603050405020304" pitchFamily="18" charset="0"/>
              </a:rPr>
              <a:t>ANSYS </a:t>
            </a:r>
            <a:endParaRPr lang="en-GB" b="1" dirty="0">
              <a:latin typeface="Times New Roman" panose="02020603050405020304" pitchFamily="18" charset="0"/>
              <a:cs typeface="Times New Roman" panose="02020603050405020304" pitchFamily="18" charset="0"/>
            </a:endParaRPr>
          </a:p>
        </p:txBody>
      </p:sp>
      <p:sp>
        <p:nvSpPr>
          <p:cNvPr id="6" name="Rectangle 5"/>
          <p:cNvSpPr/>
          <p:nvPr/>
        </p:nvSpPr>
        <p:spPr>
          <a:xfrm>
            <a:off x="59884" y="2370"/>
            <a:ext cx="981359" cy="276999"/>
          </a:xfrm>
          <a:prstGeom prst="rect">
            <a:avLst/>
          </a:prstGeom>
        </p:spPr>
        <p:txBody>
          <a:bodyPr wrap="none">
            <a:spAutoFit/>
          </a:bodyPr>
          <a:lstStyle/>
          <a:p>
            <a:r>
              <a:rPr lang="en-CA" sz="1200" dirty="0" smtClean="0">
                <a:solidFill>
                  <a:schemeClr val="accent6"/>
                </a:solidFill>
                <a:latin typeface="Times New Roman" panose="02020603050405020304" pitchFamily="18" charset="0"/>
                <a:cs typeface="Times New Roman" panose="02020603050405020304" pitchFamily="18" charset="0"/>
              </a:rPr>
              <a:t>Next Steps &gt;</a:t>
            </a:r>
            <a:endParaRPr lang="en-GB" sz="1200" dirty="0">
              <a:solidFill>
                <a:schemeClr val="accent6"/>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468536" y="793488"/>
            <a:ext cx="7558736" cy="2585323"/>
          </a:xfrm>
          <a:prstGeom prst="rect">
            <a:avLst/>
          </a:prstGeom>
          <a:noFill/>
        </p:spPr>
        <p:txBody>
          <a:bodyPr wrap="none" rtlCol="0">
            <a:spAutoFit/>
          </a:bodyPr>
          <a:lstStyle/>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ANSYS program has an open architecture.</a:t>
            </a:r>
          </a:p>
          <a:p>
            <a:endParaRPr lang="en-CA" dirty="0">
              <a:solidFill>
                <a:schemeClr val="accent6"/>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Possible to write our own </a:t>
            </a:r>
            <a:r>
              <a:rPr lang="en-CA" b="1" dirty="0" smtClean="0">
                <a:solidFill>
                  <a:schemeClr val="accent6"/>
                </a:solidFill>
                <a:latin typeface="Times New Roman" panose="02020603050405020304" pitchFamily="18" charset="0"/>
                <a:cs typeface="Times New Roman" panose="02020603050405020304" pitchFamily="18" charset="0"/>
              </a:rPr>
              <a:t>routines</a:t>
            </a:r>
            <a:r>
              <a:rPr lang="en-CA" dirty="0" smtClean="0">
                <a:solidFill>
                  <a:schemeClr val="accent6"/>
                </a:solidFill>
                <a:latin typeface="Times New Roman" panose="02020603050405020304" pitchFamily="18" charset="0"/>
                <a:cs typeface="Times New Roman" panose="02020603050405020304" pitchFamily="18" charset="0"/>
              </a:rPr>
              <a:t> or </a:t>
            </a:r>
            <a:r>
              <a:rPr lang="en-CA" b="1" dirty="0" smtClean="0">
                <a:solidFill>
                  <a:schemeClr val="accent6"/>
                </a:solidFill>
                <a:latin typeface="Times New Roman" panose="02020603050405020304" pitchFamily="18" charset="0"/>
                <a:cs typeface="Times New Roman" panose="02020603050405020304" pitchFamily="18" charset="0"/>
              </a:rPr>
              <a:t>subroutines</a:t>
            </a:r>
            <a:r>
              <a:rPr lang="en-CA" dirty="0" smtClean="0">
                <a:solidFill>
                  <a:schemeClr val="accent6"/>
                </a:solidFill>
                <a:latin typeface="Times New Roman" panose="02020603050405020304" pitchFamily="18" charset="0"/>
                <a:cs typeface="Times New Roman" panose="02020603050405020304" pitchFamily="18" charset="0"/>
              </a:rPr>
              <a:t> in C, C++ or FORTRAN.</a:t>
            </a:r>
          </a:p>
          <a:p>
            <a:pPr marL="285750" indent="-285750">
              <a:buFont typeface="Arial" panose="020B0604020202020204" pitchFamily="34" charset="0"/>
              <a:buChar char="•"/>
            </a:pPr>
            <a:endParaRPr lang="en-CA" dirty="0">
              <a:solidFill>
                <a:schemeClr val="accent6"/>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Tailoring ANSYS program according to the organizational need</a:t>
            </a:r>
          </a:p>
          <a:p>
            <a:pPr marL="285750" indent="-285750">
              <a:buFont typeface="Arial" panose="020B0604020202020204" pitchFamily="34" charset="0"/>
              <a:buChar char="•"/>
            </a:pPr>
            <a:endParaRPr lang="en-CA" dirty="0">
              <a:solidFill>
                <a:schemeClr val="accent6"/>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Example</a:t>
            </a:r>
          </a:p>
          <a:p>
            <a:endParaRPr lang="en-CA" dirty="0" smtClean="0">
              <a:solidFill>
                <a:schemeClr val="accent6"/>
              </a:solidFill>
              <a:latin typeface="Times New Roman" panose="02020603050405020304" pitchFamily="18" charset="0"/>
              <a:cs typeface="Times New Roman" panose="02020603050405020304" pitchFamily="18" charset="0"/>
            </a:endParaRPr>
          </a:p>
          <a:p>
            <a:endParaRPr lang="en-GB" dirty="0">
              <a:solidFill>
                <a:schemeClr val="accent6"/>
              </a:solidFill>
              <a:latin typeface="Times New Roman" panose="02020603050405020304" pitchFamily="18" charset="0"/>
              <a:cs typeface="Times New Roman" panose="02020603050405020304" pitchFamily="18" charset="0"/>
            </a:endParaRPr>
          </a:p>
        </p:txBody>
      </p:sp>
      <p:pic>
        <p:nvPicPr>
          <p:cNvPr id="8" name="Picture 7" descr="Screen Clippi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192877" y="2444456"/>
            <a:ext cx="6440921" cy="3525482"/>
          </a:xfrm>
          <a:prstGeom prst="rect">
            <a:avLst/>
          </a:prstGeom>
        </p:spPr>
      </p:pic>
      <p:sp>
        <p:nvSpPr>
          <p:cNvPr id="9" name="Rectangle 8"/>
          <p:cNvSpPr/>
          <p:nvPr/>
        </p:nvSpPr>
        <p:spPr>
          <a:xfrm>
            <a:off x="2841441" y="5297637"/>
            <a:ext cx="5343935" cy="143584"/>
          </a:xfrm>
          <a:prstGeom prst="rect">
            <a:avLst/>
          </a:prstGeom>
          <a:noFill/>
          <a:ln>
            <a:solidFill>
              <a:srgbClr val="99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11372707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14</a:t>
            </a:fld>
            <a:endParaRPr lang="en-US" dirty="0"/>
          </a:p>
        </p:txBody>
      </p:sp>
      <p:sp>
        <p:nvSpPr>
          <p:cNvPr id="5" name="Rectangle 4"/>
          <p:cNvSpPr/>
          <p:nvPr/>
        </p:nvSpPr>
        <p:spPr>
          <a:xfrm>
            <a:off x="59884" y="2370"/>
            <a:ext cx="3641894" cy="276999"/>
          </a:xfrm>
          <a:prstGeom prst="rect">
            <a:avLst/>
          </a:prstGeom>
        </p:spPr>
        <p:txBody>
          <a:bodyPr wrap="none">
            <a:spAutoFit/>
          </a:bodyPr>
          <a:lstStyle/>
          <a:p>
            <a:r>
              <a:rPr lang="en-CA" sz="1200" dirty="0" smtClean="0">
                <a:solidFill>
                  <a:schemeClr val="accent6"/>
                </a:solidFill>
                <a:latin typeface="Times New Roman" panose="02020603050405020304" pitchFamily="18" charset="0"/>
                <a:cs typeface="Times New Roman" panose="02020603050405020304" pitchFamily="18" charset="0"/>
              </a:rPr>
              <a:t>Next Steps </a:t>
            </a:r>
            <a:r>
              <a:rPr lang="en-CA" sz="1200" dirty="0" smtClean="0">
                <a:solidFill>
                  <a:schemeClr val="accent6"/>
                </a:solidFill>
                <a:latin typeface="Times New Roman" panose="02020603050405020304" pitchFamily="18" charset="0"/>
                <a:cs typeface="Times New Roman" panose="02020603050405020304" pitchFamily="18" charset="0"/>
              </a:rPr>
              <a:t>&gt; User Programmable Features of ANSYS &gt;</a:t>
            </a:r>
            <a:endParaRPr lang="en-GB" sz="1200" dirty="0">
              <a:solidFill>
                <a:schemeClr val="accent6"/>
              </a:solidFill>
              <a:latin typeface="Times New Roman" panose="02020603050405020304" pitchFamily="18" charset="0"/>
              <a:cs typeface="Times New Roman" panose="02020603050405020304" pitchFamily="18" charset="0"/>
            </a:endParaRPr>
          </a:p>
        </p:txBody>
      </p:sp>
      <p:sp>
        <p:nvSpPr>
          <p:cNvPr id="7" name="Rectangle 6"/>
          <p:cNvSpPr/>
          <p:nvPr/>
        </p:nvSpPr>
        <p:spPr>
          <a:xfrm>
            <a:off x="59884" y="322135"/>
            <a:ext cx="2892780" cy="369332"/>
          </a:xfrm>
          <a:prstGeom prst="rect">
            <a:avLst/>
          </a:prstGeom>
        </p:spPr>
        <p:txBody>
          <a:bodyPr wrap="none">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Useful existing subroutines </a:t>
            </a:r>
            <a:endParaRPr lang="en-GB" b="1" dirty="0">
              <a:latin typeface="Times New Roman" panose="02020603050405020304" pitchFamily="18" charset="0"/>
              <a:cs typeface="Times New Roman" panose="02020603050405020304" pitchFamily="18" charset="0"/>
            </a:endParaRPr>
          </a:p>
        </p:txBody>
      </p:sp>
      <p:sp>
        <p:nvSpPr>
          <p:cNvPr id="9" name="TextBox 8"/>
          <p:cNvSpPr txBox="1"/>
          <p:nvPr/>
        </p:nvSpPr>
        <p:spPr>
          <a:xfrm>
            <a:off x="477622" y="1095769"/>
            <a:ext cx="4705134" cy="3139321"/>
          </a:xfrm>
          <a:prstGeom prst="rect">
            <a:avLst/>
          </a:prstGeom>
          <a:noFill/>
        </p:spPr>
        <p:txBody>
          <a:bodyPr wrap="none" rtlCol="0">
            <a:spAutoFit/>
          </a:bodyPr>
          <a:lstStyle/>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Creating New Element</a:t>
            </a:r>
          </a:p>
          <a:p>
            <a:pPr marL="285750" indent="-285750">
              <a:buFont typeface="Arial" panose="020B0604020202020204" pitchFamily="34" charset="0"/>
              <a:buChar char="•"/>
            </a:pPr>
            <a:endParaRPr lang="en-CA" dirty="0">
              <a:solidFill>
                <a:schemeClr val="accent6"/>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Modifying and Monitoring Existing Elements</a:t>
            </a:r>
          </a:p>
          <a:p>
            <a:pPr marL="285750" indent="-285750">
              <a:buFont typeface="Arial" panose="020B0604020202020204" pitchFamily="34" charset="0"/>
              <a:buChar char="•"/>
            </a:pPr>
            <a:endParaRPr lang="en-CA" dirty="0">
              <a:solidFill>
                <a:schemeClr val="accent6"/>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Customizing Material Behaviour</a:t>
            </a:r>
          </a:p>
          <a:p>
            <a:pPr marL="285750" indent="-285750">
              <a:buFont typeface="Arial" panose="020B0604020202020204" pitchFamily="34" charset="0"/>
              <a:buChar char="•"/>
            </a:pPr>
            <a:endParaRPr lang="en-CA" dirty="0" smtClean="0">
              <a:solidFill>
                <a:schemeClr val="accent6"/>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Customizing Loads</a:t>
            </a:r>
          </a:p>
          <a:p>
            <a:pPr marL="285750" indent="-285750">
              <a:buFont typeface="Arial" panose="020B0604020202020204" pitchFamily="34" charset="0"/>
              <a:buChar char="•"/>
            </a:pPr>
            <a:endParaRPr lang="en-CA" dirty="0" smtClean="0">
              <a:solidFill>
                <a:schemeClr val="accent6"/>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Running APDL as a subroutine</a:t>
            </a:r>
          </a:p>
          <a:p>
            <a:pPr marL="285750" indent="-285750">
              <a:buFont typeface="Arial" panose="020B0604020202020204" pitchFamily="34" charset="0"/>
              <a:buChar char="•"/>
            </a:pPr>
            <a:endParaRPr lang="en-CA" dirty="0" smtClean="0">
              <a:solidFill>
                <a:schemeClr val="accent6"/>
              </a:solidFill>
              <a:latin typeface="Times New Roman" panose="02020603050405020304" pitchFamily="18" charset="0"/>
              <a:cs typeface="Times New Roman" panose="02020603050405020304" pitchFamily="18" charset="0"/>
            </a:endParaRPr>
          </a:p>
          <a:p>
            <a:endParaRPr lang="en-GB" dirty="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81831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sp>
        <p:nvSpPr>
          <p:cNvPr id="5" name="TextBox 4"/>
          <p:cNvSpPr txBox="1"/>
          <p:nvPr/>
        </p:nvSpPr>
        <p:spPr>
          <a:xfrm>
            <a:off x="717083" y="220116"/>
            <a:ext cx="2659702" cy="2308324"/>
          </a:xfrm>
          <a:prstGeom prst="rect">
            <a:avLst/>
          </a:prstGeom>
          <a:noFill/>
        </p:spPr>
        <p:txBody>
          <a:bodyPr wrap="none" rtlCol="0">
            <a:spAutoFit/>
          </a:bodyPr>
          <a:lstStyle/>
          <a:p>
            <a:pPr marL="285750" indent="-285750">
              <a:buFont typeface="Arial" panose="020B0604020202020204" pitchFamily="34" charset="0"/>
              <a:buChar char="•"/>
            </a:pPr>
            <a:endParaRPr lang="en-CA" dirty="0" smtClean="0">
              <a:solidFill>
                <a:schemeClr val="accent6"/>
              </a:solidFill>
              <a:latin typeface="Times New Roman" panose="02020603050405020304" pitchFamily="18" charset="0"/>
              <a:cs typeface="Times New Roman" panose="02020603050405020304" pitchFamily="18" charset="0"/>
            </a:endParaRPr>
          </a:p>
          <a:p>
            <a:r>
              <a:rPr lang="en-CA" b="1" dirty="0" smtClean="0">
                <a:solidFill>
                  <a:schemeClr val="accent6"/>
                </a:solidFill>
                <a:latin typeface="Times New Roman" panose="02020603050405020304" pitchFamily="18" charset="0"/>
                <a:cs typeface="Times New Roman" panose="02020603050405020304" pitchFamily="18" charset="0"/>
              </a:rPr>
              <a:t>Outline</a:t>
            </a:r>
          </a:p>
          <a:p>
            <a:endParaRPr lang="en-CA" dirty="0">
              <a:solidFill>
                <a:schemeClr val="accent6"/>
              </a:solidFill>
              <a:latin typeface="Times New Roman" panose="02020603050405020304" pitchFamily="18" charset="0"/>
              <a:cs typeface="Times New Roman" panose="02020603050405020304" pitchFamily="18" charset="0"/>
            </a:endParaRPr>
          </a:p>
          <a:p>
            <a:endParaRPr lang="en-CA" dirty="0">
              <a:solidFill>
                <a:schemeClr val="accent6"/>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Project objective</a:t>
            </a: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Summary of the results</a:t>
            </a: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Conclusion </a:t>
            </a: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Next steps</a:t>
            </a:r>
            <a:endParaRPr lang="en-GB" dirty="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457437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
        <p:nvSpPr>
          <p:cNvPr id="5" name="TextBox 4"/>
          <p:cNvSpPr txBox="1"/>
          <p:nvPr/>
        </p:nvSpPr>
        <p:spPr>
          <a:xfrm>
            <a:off x="180216" y="138764"/>
            <a:ext cx="1995098" cy="369332"/>
          </a:xfrm>
          <a:prstGeom prst="rect">
            <a:avLst/>
          </a:prstGeom>
          <a:noFill/>
        </p:spPr>
        <p:txBody>
          <a:bodyPr wrap="none" rtlCol="0">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Project Objectives</a:t>
            </a:r>
            <a:endParaRPr lang="en-GB" b="1" dirty="0">
              <a:solidFill>
                <a:schemeClr val="accent6"/>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2301114" y="2043967"/>
            <a:ext cx="5884261" cy="1138773"/>
          </a:xfrm>
          <a:prstGeom prst="rect">
            <a:avLst/>
          </a:prstGeom>
          <a:noFill/>
        </p:spPr>
        <p:txBody>
          <a:bodyPr wrap="square" rtlCol="0">
            <a:spAutoFit/>
          </a:bodyPr>
          <a:lstStyle/>
          <a:p>
            <a:r>
              <a:rPr lang="en-CA" dirty="0" smtClean="0">
                <a:solidFill>
                  <a:schemeClr val="accent6"/>
                </a:solidFill>
                <a:latin typeface="Times New Roman" panose="02020603050405020304" pitchFamily="18" charset="0"/>
                <a:cs typeface="Times New Roman" panose="02020603050405020304" pitchFamily="18" charset="0"/>
              </a:rPr>
              <a:t>i) Quench simulation model of </a:t>
            </a:r>
            <a:r>
              <a:rPr lang="en-CA" dirty="0" smtClean="0">
                <a:solidFill>
                  <a:schemeClr val="accent6"/>
                </a:solidFill>
                <a:latin typeface="Times New Roman" panose="02020603050405020304" pitchFamily="18" charset="0"/>
                <a:cs typeface="Times New Roman" panose="02020603050405020304" pitchFamily="18" charset="0"/>
              </a:rPr>
              <a:t>a superconducting </a:t>
            </a:r>
            <a:r>
              <a:rPr lang="en-CA" dirty="0" smtClean="0">
                <a:solidFill>
                  <a:schemeClr val="accent6"/>
                </a:solidFill>
                <a:latin typeface="Times New Roman" panose="02020603050405020304" pitchFamily="18" charset="0"/>
                <a:cs typeface="Times New Roman" panose="02020603050405020304" pitchFamily="18" charset="0"/>
              </a:rPr>
              <a:t>strand. </a:t>
            </a:r>
          </a:p>
          <a:p>
            <a:endParaRPr lang="en-CA" dirty="0" smtClean="0">
              <a:solidFill>
                <a:schemeClr val="accent6"/>
              </a:solidFill>
              <a:latin typeface="Times New Roman" panose="02020603050405020304" pitchFamily="18" charset="0"/>
              <a:cs typeface="Times New Roman" panose="02020603050405020304" pitchFamily="18" charset="0"/>
            </a:endParaRPr>
          </a:p>
          <a:p>
            <a:r>
              <a:rPr lang="en-CA" dirty="0" smtClean="0">
                <a:solidFill>
                  <a:schemeClr val="accent6"/>
                </a:solidFill>
                <a:latin typeface="Times New Roman" panose="02020603050405020304" pitchFamily="18" charset="0"/>
                <a:cs typeface="Times New Roman" panose="02020603050405020304" pitchFamily="18" charset="0"/>
              </a:rPr>
              <a:t>ii) Comparison with custom software QP3. </a:t>
            </a:r>
          </a:p>
          <a:p>
            <a:r>
              <a:rPr lang="en-CA" sz="1400" b="1" dirty="0">
                <a:solidFill>
                  <a:schemeClr val="accent6"/>
                </a:solidFill>
                <a:latin typeface="Times New Roman" panose="02020603050405020304" pitchFamily="18" charset="0"/>
                <a:cs typeface="Times New Roman" panose="02020603050405020304" pitchFamily="18" charset="0"/>
              </a:rPr>
              <a:t> </a:t>
            </a:r>
            <a:r>
              <a:rPr lang="en-CA" sz="1400" b="1" dirty="0" smtClean="0">
                <a:solidFill>
                  <a:schemeClr val="accent6"/>
                </a:solidFill>
                <a:latin typeface="Times New Roman" panose="02020603050405020304" pitchFamily="18" charset="0"/>
                <a:cs typeface="Times New Roman" panose="02020603050405020304" pitchFamily="18" charset="0"/>
              </a:rPr>
              <a:t>          Performance, Stability and Usability </a:t>
            </a:r>
            <a:endParaRPr lang="en-GB" sz="1400" b="1" dirty="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29333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pic>
        <p:nvPicPr>
          <p:cNvPr id="5" name="Picture 4"/>
          <p:cNvPicPr/>
          <p:nvPr/>
        </p:nvPicPr>
        <p:blipFill rotWithShape="1">
          <a:blip r:embed="rId3" cstate="email">
            <a:extLst>
              <a:ext uri="{28A0092B-C50C-407E-A947-70E740481C1C}">
                <a14:useLocalDpi xmlns:a14="http://schemas.microsoft.com/office/drawing/2010/main" val="0"/>
              </a:ext>
            </a:extLst>
          </a:blip>
          <a:srcRect l="6212" t="11088" r="8765" b="32392"/>
          <a:stretch/>
        </p:blipFill>
        <p:spPr bwMode="auto">
          <a:xfrm>
            <a:off x="3604701" y="357745"/>
            <a:ext cx="5252130" cy="3065587"/>
          </a:xfrm>
          <a:prstGeom prst="rect">
            <a:avLst/>
          </a:prstGeom>
          <a:noFill/>
          <a:ln>
            <a:noFill/>
          </a:ln>
          <a:extLst>
            <a:ext uri="{53640926-AAD7-44d8-BBD7-CCE9431645EC}">
              <a14:shadowObscured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a:ext>
          </a:extLst>
        </p:spPr>
      </p:pic>
      <p:graphicFrame>
        <p:nvGraphicFramePr>
          <p:cNvPr id="6" name="Object 5"/>
          <p:cNvGraphicFramePr>
            <a:graphicFrameLocks noChangeAspect="1"/>
          </p:cNvGraphicFramePr>
          <p:nvPr>
            <p:extLst>
              <p:ext uri="{D42A27DB-BD31-4B8C-83A1-F6EECF244321}">
                <p14:modId xmlns:p14="http://schemas.microsoft.com/office/powerpoint/2010/main" val="2772721232"/>
              </p:ext>
            </p:extLst>
          </p:nvPr>
        </p:nvGraphicFramePr>
        <p:xfrm>
          <a:off x="1788357" y="4909911"/>
          <a:ext cx="5757863" cy="1160463"/>
        </p:xfrm>
        <a:graphic>
          <a:graphicData uri="http://schemas.openxmlformats.org/presentationml/2006/ole">
            <mc:AlternateContent xmlns:mc="http://schemas.openxmlformats.org/markup-compatibility/2006">
              <mc:Choice xmlns:v="urn:schemas-microsoft-com:vml" Requires="v">
                <p:oleObj spid="_x0000_s2133" name="Document" r:id="rId4" imgW="5757284" imgH="1160888" progId="Word.Document.12">
                  <p:embed/>
                </p:oleObj>
              </mc:Choice>
              <mc:Fallback>
                <p:oleObj name="Document" r:id="rId4" imgW="5757284" imgH="1160888" progId="Word.Document.12">
                  <p:embed/>
                  <p:pic>
                    <p:nvPicPr>
                      <p:cNvPr id="0" name=""/>
                      <p:cNvPicPr/>
                      <p:nvPr/>
                    </p:nvPicPr>
                    <p:blipFill>
                      <a:blip r:embed="rId5"/>
                      <a:stretch>
                        <a:fillRect/>
                      </a:stretch>
                    </p:blipFill>
                    <p:spPr>
                      <a:xfrm>
                        <a:off x="1788357" y="4909911"/>
                        <a:ext cx="5757863" cy="1160463"/>
                      </a:xfrm>
                      <a:prstGeom prst="rect">
                        <a:avLst/>
                      </a:prstGeom>
                    </p:spPr>
                  </p:pic>
                </p:oleObj>
              </mc:Fallback>
            </mc:AlternateContent>
          </a:graphicData>
        </a:graphic>
      </p:graphicFrame>
      <p:sp>
        <p:nvSpPr>
          <p:cNvPr id="7" name="TextBox 6"/>
          <p:cNvSpPr txBox="1"/>
          <p:nvPr/>
        </p:nvSpPr>
        <p:spPr>
          <a:xfrm>
            <a:off x="224443" y="1413484"/>
            <a:ext cx="3204177" cy="954107"/>
          </a:xfrm>
          <a:prstGeom prst="rect">
            <a:avLst/>
          </a:prstGeom>
          <a:noFill/>
        </p:spPr>
        <p:txBody>
          <a:bodyPr wrap="square" rtlCol="0">
            <a:spAutoFit/>
          </a:bodyPr>
          <a:lstStyle/>
          <a:p>
            <a:pPr algn="just"/>
            <a:r>
              <a:rPr lang="en-CA" sz="1400" dirty="0" smtClean="0">
                <a:solidFill>
                  <a:schemeClr val="accent6"/>
                </a:solidFill>
                <a:latin typeface="Times New Roman" panose="02020603050405020304" pitchFamily="18" charset="0"/>
                <a:cs typeface="Times New Roman" panose="02020603050405020304" pitchFamily="18" charset="0"/>
              </a:rPr>
              <a:t>Both COMSOL and ANSYS are able to calculate hot-spot temperature and quench propagation speed with satisfactory accuracy. </a:t>
            </a:r>
            <a:endParaRPr lang="en-GB" sz="1400" dirty="0">
              <a:solidFill>
                <a:schemeClr val="accent6"/>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76114" y="256360"/>
            <a:ext cx="3424485" cy="738664"/>
          </a:xfrm>
          <a:prstGeom prst="rect">
            <a:avLst/>
          </a:prstGeom>
          <a:noFill/>
        </p:spPr>
        <p:txBody>
          <a:bodyPr wrap="square" rtlCol="0">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Adiabatic Model</a:t>
            </a:r>
            <a:endParaRPr lang="en-CA" b="1" dirty="0">
              <a:solidFill>
                <a:schemeClr val="accent6"/>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CA" sz="1200" dirty="0" smtClean="0">
                <a:solidFill>
                  <a:schemeClr val="accent6"/>
                </a:solidFill>
                <a:latin typeface="Times New Roman" panose="02020603050405020304" pitchFamily="18" charset="0"/>
                <a:cs typeface="Times New Roman" panose="02020603050405020304" pitchFamily="18" charset="0"/>
              </a:rPr>
              <a:t>No heat transfer to helium</a:t>
            </a:r>
          </a:p>
          <a:p>
            <a:pPr marL="171450" indent="-171450">
              <a:buFont typeface="Arial" panose="020B0604020202020204" pitchFamily="34" charset="0"/>
              <a:buChar char="•"/>
            </a:pPr>
            <a:r>
              <a:rPr lang="en-CA" sz="1200" dirty="0" smtClean="0">
                <a:solidFill>
                  <a:schemeClr val="accent6"/>
                </a:solidFill>
                <a:latin typeface="Times New Roman" panose="02020603050405020304" pitchFamily="18" charset="0"/>
                <a:cs typeface="Times New Roman" panose="02020603050405020304" pitchFamily="18" charset="0"/>
              </a:rPr>
              <a:t>Worst case scenario</a:t>
            </a:r>
            <a:endParaRPr lang="en-GB" sz="1200" dirty="0">
              <a:solidFill>
                <a:schemeClr val="accent6"/>
              </a:solidFill>
              <a:latin typeface="Times New Roman" panose="02020603050405020304" pitchFamily="18" charset="0"/>
              <a:cs typeface="Times New Roman" panose="02020603050405020304" pitchFamily="18" charset="0"/>
            </a:endParaRPr>
          </a:p>
        </p:txBody>
      </p:sp>
      <p:pic>
        <p:nvPicPr>
          <p:cNvPr id="9" name="Picture 8"/>
          <p:cNvPicPr/>
          <p:nvPr/>
        </p:nvPicPr>
        <p:blipFill rotWithShape="1">
          <a:blip r:embed="rId6" cstate="email">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val="0"/>
              </a:ext>
            </a:extLst>
          </a:blip>
          <a:srcRect l="19163" t="4149" r="3939" b="51914"/>
          <a:stretch/>
        </p:blipFill>
        <p:spPr bwMode="auto">
          <a:xfrm>
            <a:off x="3952324" y="3412429"/>
            <a:ext cx="4919623" cy="698591"/>
          </a:xfrm>
          <a:prstGeom prst="rect">
            <a:avLst/>
          </a:prstGeom>
          <a:ln>
            <a:noFill/>
          </a:ln>
          <a:extLst>
            <a:ext uri="{53640926-AAD7-44d8-BBD7-CCE9431645EC}">
              <a14:shadowObscured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a:ext>
          </a:extLst>
        </p:spPr>
      </p:pic>
      <p:cxnSp>
        <p:nvCxnSpPr>
          <p:cNvPr id="11" name="Straight Arrow Connector 10"/>
          <p:cNvCxnSpPr/>
          <p:nvPr/>
        </p:nvCxnSpPr>
        <p:spPr>
          <a:xfrm>
            <a:off x="3360606" y="3877186"/>
            <a:ext cx="599959" cy="1"/>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12" name="TextBox 11"/>
          <p:cNvSpPr txBox="1"/>
          <p:nvPr/>
        </p:nvSpPr>
        <p:spPr>
          <a:xfrm>
            <a:off x="3158043" y="3545300"/>
            <a:ext cx="944628" cy="307777"/>
          </a:xfrm>
          <a:prstGeom prst="rect">
            <a:avLst/>
          </a:prstGeom>
          <a:noFill/>
        </p:spPr>
        <p:txBody>
          <a:bodyPr wrap="square" rtlCol="0">
            <a:spAutoFit/>
          </a:bodyPr>
          <a:lstStyle/>
          <a:p>
            <a:r>
              <a:rPr lang="en-CA" sz="1400" i="1" dirty="0" smtClean="0">
                <a:solidFill>
                  <a:schemeClr val="accent6"/>
                </a:solidFill>
                <a:latin typeface="Times New Roman" panose="02020603050405020304" pitchFamily="18" charset="0"/>
                <a:cs typeface="Times New Roman" panose="02020603050405020304" pitchFamily="18" charset="0"/>
              </a:rPr>
              <a:t>I</a:t>
            </a:r>
            <a:r>
              <a:rPr lang="en-CA" sz="1400" dirty="0" smtClean="0">
                <a:solidFill>
                  <a:schemeClr val="accent6"/>
                </a:solidFill>
                <a:latin typeface="Times New Roman" panose="02020603050405020304" pitchFamily="18" charset="0"/>
                <a:cs typeface="Times New Roman" panose="02020603050405020304" pitchFamily="18" charset="0"/>
              </a:rPr>
              <a:t> = 150 A</a:t>
            </a:r>
            <a:endParaRPr lang="en-GB" sz="1400" dirty="0">
              <a:solidFill>
                <a:schemeClr val="accent6"/>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4352457" y="4044253"/>
            <a:ext cx="2342373" cy="307777"/>
          </a:xfrm>
          <a:prstGeom prst="rect">
            <a:avLst/>
          </a:prstGeom>
          <a:noFill/>
        </p:spPr>
        <p:txBody>
          <a:bodyPr wrap="none" rtlCol="0">
            <a:spAutoFit/>
          </a:bodyPr>
          <a:lstStyle/>
          <a:p>
            <a:r>
              <a:rPr lang="en-CA" sz="1400" i="1" dirty="0" smtClean="0">
                <a:solidFill>
                  <a:schemeClr val="accent6"/>
                </a:solidFill>
                <a:latin typeface="Times New Roman" panose="02020603050405020304" pitchFamily="18" charset="0"/>
                <a:cs typeface="Times New Roman" panose="02020603050405020304" pitchFamily="18" charset="0"/>
              </a:rPr>
              <a:t>B</a:t>
            </a:r>
            <a:r>
              <a:rPr lang="en-CA" sz="1400" dirty="0" smtClean="0">
                <a:solidFill>
                  <a:schemeClr val="accent6"/>
                </a:solidFill>
                <a:latin typeface="Times New Roman" panose="02020603050405020304" pitchFamily="18" charset="0"/>
                <a:cs typeface="Times New Roman" panose="02020603050405020304" pitchFamily="18" charset="0"/>
              </a:rPr>
              <a:t> = 2.88 T             </a:t>
            </a:r>
            <a:r>
              <a:rPr lang="en-CA" sz="1400" i="1" dirty="0" smtClean="0">
                <a:solidFill>
                  <a:schemeClr val="accent6"/>
                </a:solidFill>
                <a:latin typeface="Times New Roman" panose="02020603050405020304" pitchFamily="18" charset="0"/>
                <a:cs typeface="Times New Roman" panose="02020603050405020304" pitchFamily="18" charset="0"/>
              </a:rPr>
              <a:t>T</a:t>
            </a:r>
            <a:r>
              <a:rPr lang="en-CA" sz="1400" baseline="-25000" dirty="0" smtClean="0">
                <a:solidFill>
                  <a:schemeClr val="accent6"/>
                </a:solidFill>
                <a:latin typeface="Times New Roman" panose="02020603050405020304" pitchFamily="18" charset="0"/>
                <a:cs typeface="Times New Roman" panose="02020603050405020304" pitchFamily="18" charset="0"/>
              </a:rPr>
              <a:t>op</a:t>
            </a:r>
            <a:r>
              <a:rPr lang="en-CA" sz="1400" dirty="0" smtClean="0">
                <a:solidFill>
                  <a:schemeClr val="accent6"/>
                </a:solidFill>
                <a:latin typeface="Times New Roman" panose="02020603050405020304" pitchFamily="18" charset="0"/>
                <a:cs typeface="Times New Roman" panose="02020603050405020304" pitchFamily="18" charset="0"/>
              </a:rPr>
              <a:t> = 1.9 K</a:t>
            </a:r>
            <a:endParaRPr lang="en-GB" sz="1400" dirty="0">
              <a:solidFill>
                <a:schemeClr val="accent6"/>
              </a:solidFill>
              <a:latin typeface="Times New Roman" panose="02020603050405020304" pitchFamily="18" charset="0"/>
              <a:cs typeface="Times New Roman" panose="02020603050405020304" pitchFamily="18" charset="0"/>
            </a:endParaRPr>
          </a:p>
        </p:txBody>
      </p:sp>
      <p:pic>
        <p:nvPicPr>
          <p:cNvPr id="14" name="Picture 13"/>
          <p:cNvPicPr/>
          <p:nvPr/>
        </p:nvPicPr>
        <p:blipFill rotWithShape="1">
          <a:blip r:embed="rId8" cstate="email">
            <a:extLst>
              <a:ext uri="{BEBA8EAE-BF5A-486C-A8C5-ECC9F3942E4B}">
                <a14:imgProps xmlns:a14="http://schemas.microsoft.com/office/drawing/2010/main">
                  <a14:imgLayer r:embed="rId9">
                    <a14:imgEffect>
                      <a14:sharpenSoften amount="50000"/>
                    </a14:imgEffect>
                  </a14:imgLayer>
                </a14:imgProps>
              </a:ext>
              <a:ext uri="{28A0092B-C50C-407E-A947-70E740481C1C}">
                <a14:useLocalDpi xmlns:a14="http://schemas.microsoft.com/office/drawing/2010/main" val="0"/>
              </a:ext>
            </a:extLst>
          </a:blip>
          <a:srcRect l="2668" t="2524" r="3740" b="6336"/>
          <a:stretch/>
        </p:blipFill>
        <p:spPr bwMode="auto">
          <a:xfrm>
            <a:off x="543024" y="2879000"/>
            <a:ext cx="2192619" cy="1738908"/>
          </a:xfrm>
          <a:prstGeom prst="rect">
            <a:avLst/>
          </a:prstGeom>
          <a:noFill/>
          <a:ln>
            <a:noFill/>
          </a:ln>
          <a:extLst>
            <a:ext uri="{53640926-AAD7-44d8-BBD7-CCE9431645EC}">
              <a14:shadowObscured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a:ext>
          </a:extLst>
        </p:spPr>
      </p:pic>
      <p:sp>
        <p:nvSpPr>
          <p:cNvPr id="17" name="Rectangle 16"/>
          <p:cNvSpPr/>
          <p:nvPr/>
        </p:nvSpPr>
        <p:spPr>
          <a:xfrm>
            <a:off x="1699615" y="4674738"/>
            <a:ext cx="5429722" cy="246221"/>
          </a:xfrm>
          <a:prstGeom prst="rect">
            <a:avLst/>
          </a:prstGeom>
        </p:spPr>
        <p:txBody>
          <a:bodyPr wrap="square">
            <a:spAutoFit/>
          </a:bodyPr>
          <a:lstStyle/>
          <a:p>
            <a:r>
              <a:rPr lang="en-GB" sz="1000" b="1" dirty="0">
                <a:solidFill>
                  <a:schemeClr val="accent6"/>
                </a:solidFill>
                <a:latin typeface="Times New Roman" panose="02020603050405020304" pitchFamily="18" charset="0"/>
                <a:ea typeface="Calibri" panose="020F0502020204030204" pitchFamily="34" charset="0"/>
              </a:rPr>
              <a:t>Variation in hot‑spot temperature and quench speed in reference to QP3</a:t>
            </a:r>
            <a:endParaRPr lang="en-GB" sz="1000" dirty="0">
              <a:solidFill>
                <a:schemeClr val="accent6"/>
              </a:solidFill>
            </a:endParaRPr>
          </a:p>
        </p:txBody>
      </p:sp>
      <p:sp>
        <p:nvSpPr>
          <p:cNvPr id="18" name="TextBox 17"/>
          <p:cNvSpPr txBox="1"/>
          <p:nvPr/>
        </p:nvSpPr>
        <p:spPr>
          <a:xfrm>
            <a:off x="428273" y="2571223"/>
            <a:ext cx="2542684" cy="307777"/>
          </a:xfrm>
          <a:prstGeom prst="rect">
            <a:avLst/>
          </a:prstGeom>
          <a:noFill/>
        </p:spPr>
        <p:txBody>
          <a:bodyPr wrap="none" rtlCol="0">
            <a:spAutoFit/>
          </a:bodyPr>
          <a:lstStyle/>
          <a:p>
            <a:r>
              <a:rPr lang="en-CA" sz="1400" dirty="0" smtClean="0">
                <a:solidFill>
                  <a:schemeClr val="accent6"/>
                </a:solidFill>
                <a:latin typeface="Times New Roman" panose="02020603050405020304" pitchFamily="18" charset="0"/>
                <a:cs typeface="Times New Roman" panose="02020603050405020304" pitchFamily="18" charset="0"/>
              </a:rPr>
              <a:t>Inner coil of LHC dipole magnet</a:t>
            </a:r>
            <a:endParaRPr lang="en-GB" sz="1400" dirty="0">
              <a:solidFill>
                <a:schemeClr val="accent6"/>
              </a:solidFill>
              <a:latin typeface="Times New Roman" panose="02020603050405020304" pitchFamily="18" charset="0"/>
              <a:cs typeface="Times New Roman" panose="02020603050405020304" pitchFamily="18" charset="0"/>
            </a:endParaRPr>
          </a:p>
        </p:txBody>
      </p:sp>
      <p:sp>
        <p:nvSpPr>
          <p:cNvPr id="19" name="TextBox 18"/>
          <p:cNvSpPr txBox="1"/>
          <p:nvPr/>
        </p:nvSpPr>
        <p:spPr>
          <a:xfrm>
            <a:off x="0" y="2459"/>
            <a:ext cx="1744388" cy="276999"/>
          </a:xfrm>
          <a:prstGeom prst="rect">
            <a:avLst/>
          </a:prstGeom>
          <a:noFill/>
        </p:spPr>
        <p:txBody>
          <a:bodyPr wrap="none" rtlCol="0">
            <a:spAutoFit/>
          </a:bodyPr>
          <a:lstStyle/>
          <a:p>
            <a:r>
              <a:rPr lang="en-CA" sz="1200" dirty="0" smtClean="0">
                <a:solidFill>
                  <a:schemeClr val="accent6"/>
                </a:solidFill>
                <a:latin typeface="Times New Roman" panose="02020603050405020304" pitchFamily="18" charset="0"/>
                <a:cs typeface="Times New Roman" panose="02020603050405020304" pitchFamily="18" charset="0"/>
              </a:rPr>
              <a:t>Summary of the results &gt;</a:t>
            </a:r>
            <a:endParaRPr lang="en-GB" sz="1200" dirty="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54179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pic>
        <p:nvPicPr>
          <p:cNvPr id="5" name="Picture 4"/>
          <p:cNvPicPr/>
          <p:nvPr/>
        </p:nvPicPr>
        <p:blipFill rotWithShape="1">
          <a:blip r:embed="rId2">
            <a:extLst>
              <a:ext uri="{28A0092B-C50C-407E-A947-70E740481C1C}">
                <a14:useLocalDpi xmlns:a14="http://schemas.microsoft.com/office/drawing/2010/main" val="0"/>
              </a:ext>
            </a:extLst>
          </a:blip>
          <a:srcRect l="3984" t="4992" r="7609" b="2570"/>
          <a:stretch/>
        </p:blipFill>
        <p:spPr bwMode="auto">
          <a:xfrm>
            <a:off x="3325091" y="846387"/>
            <a:ext cx="5544711" cy="4662686"/>
          </a:xfrm>
          <a:prstGeom prst="rect">
            <a:avLst/>
          </a:prstGeom>
          <a:noFill/>
          <a:ln>
            <a:noFill/>
          </a:ln>
          <a:extLst>
            <a:ext uri="{53640926-AAD7-44d8-BBD7-CCE9431645EC}">
              <a14:shadowObscured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a:ext>
          </a:extLst>
        </p:spPr>
      </p:pic>
      <p:sp>
        <p:nvSpPr>
          <p:cNvPr id="6" name="TextBox 5"/>
          <p:cNvSpPr txBox="1"/>
          <p:nvPr/>
        </p:nvSpPr>
        <p:spPr>
          <a:xfrm>
            <a:off x="59884" y="244273"/>
            <a:ext cx="3574470" cy="646331"/>
          </a:xfrm>
          <a:prstGeom prst="rect">
            <a:avLst/>
          </a:prstGeom>
          <a:noFill/>
        </p:spPr>
        <p:txBody>
          <a:bodyPr wrap="square" rtlCol="0">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Quench speed for different mesh refinement</a:t>
            </a:r>
            <a:endParaRPr lang="en-GB" b="1" i="1" dirty="0">
              <a:solidFill>
                <a:schemeClr val="accent6"/>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174206" y="3045593"/>
            <a:ext cx="2463590" cy="923330"/>
          </a:xfrm>
          <a:prstGeom prst="rect">
            <a:avLst/>
          </a:prstGeom>
          <a:noFill/>
        </p:spPr>
        <p:txBody>
          <a:bodyPr wrap="square" rtlCol="0">
            <a:spAutoFit/>
          </a:bodyPr>
          <a:lstStyle/>
          <a:p>
            <a:r>
              <a:rPr lang="en-CA" dirty="0" smtClean="0">
                <a:solidFill>
                  <a:schemeClr val="accent6"/>
                </a:solidFill>
                <a:latin typeface="Times New Roman" panose="02020603050405020304" pitchFamily="18" charset="0"/>
                <a:cs typeface="Times New Roman" panose="02020603050405020304" pitchFamily="18" charset="0"/>
              </a:rPr>
              <a:t>For element size ≤ 1 mm change in quench speed dropped below 1%</a:t>
            </a:r>
          </a:p>
        </p:txBody>
      </p:sp>
      <p:pic>
        <p:nvPicPr>
          <p:cNvPr id="9" name="Picture 8"/>
          <p:cNvPicPr/>
          <p:nvPr/>
        </p:nvPicPr>
        <p:blipFill rotWithShape="1">
          <a:blip r:embed="rId3" cstate="email">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l="20124" t="63584" r="1041" b="5389"/>
          <a:stretch/>
        </p:blipFill>
        <p:spPr bwMode="auto">
          <a:xfrm>
            <a:off x="161904" y="1626785"/>
            <a:ext cx="3000711" cy="493329"/>
          </a:xfrm>
          <a:prstGeom prst="rect">
            <a:avLst/>
          </a:prstGeom>
          <a:ln>
            <a:noFill/>
          </a:ln>
          <a:extLst>
            <a:ext uri="{53640926-AAD7-44d8-BBD7-CCE9431645EC}">
              <a14:shadowObscured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a:ext>
          </a:extLst>
        </p:spPr>
      </p:pic>
      <p:sp>
        <p:nvSpPr>
          <p:cNvPr id="10" name="TextBox 9"/>
          <p:cNvSpPr txBox="1"/>
          <p:nvPr/>
        </p:nvSpPr>
        <p:spPr>
          <a:xfrm>
            <a:off x="151801" y="2398187"/>
            <a:ext cx="2533066" cy="369332"/>
          </a:xfrm>
          <a:prstGeom prst="rect">
            <a:avLst/>
          </a:prstGeom>
          <a:noFill/>
        </p:spPr>
        <p:txBody>
          <a:bodyPr wrap="none" rtlCol="0">
            <a:spAutoFit/>
          </a:bodyPr>
          <a:lstStyle/>
          <a:p>
            <a:r>
              <a:rPr lang="en-CA" dirty="0" smtClean="0">
                <a:solidFill>
                  <a:schemeClr val="accent6"/>
                </a:solidFill>
                <a:latin typeface="Times New Roman" panose="02020603050405020304" pitchFamily="18" charset="0"/>
                <a:cs typeface="Times New Roman" panose="02020603050405020304" pitchFamily="18" charset="0"/>
              </a:rPr>
              <a:t>Element size = 1/</a:t>
            </a:r>
            <a:r>
              <a:rPr lang="en-CA" i="1" dirty="0" smtClean="0">
                <a:solidFill>
                  <a:schemeClr val="accent6"/>
                </a:solidFill>
                <a:latin typeface="Times New Roman" panose="02020603050405020304" pitchFamily="18" charset="0"/>
                <a:cs typeface="Times New Roman" panose="02020603050405020304" pitchFamily="18" charset="0"/>
              </a:rPr>
              <a:t>n</a:t>
            </a:r>
            <a:r>
              <a:rPr lang="en-CA" dirty="0" smtClean="0">
                <a:solidFill>
                  <a:schemeClr val="accent6"/>
                </a:solidFill>
                <a:latin typeface="Times New Roman" panose="02020603050405020304" pitchFamily="18" charset="0"/>
                <a:cs typeface="Times New Roman" panose="02020603050405020304" pitchFamily="18" charset="0"/>
              </a:rPr>
              <a:t>     [m]</a:t>
            </a:r>
            <a:endParaRPr lang="en-GB" dirty="0">
              <a:solidFill>
                <a:schemeClr val="accent6"/>
              </a:solidFill>
              <a:latin typeface="Times New Roman" panose="02020603050405020304" pitchFamily="18" charset="0"/>
              <a:cs typeface="Times New Roman" panose="02020603050405020304" pitchFamily="18" charset="0"/>
            </a:endParaRPr>
          </a:p>
        </p:txBody>
      </p:sp>
      <p:cxnSp>
        <p:nvCxnSpPr>
          <p:cNvPr id="12" name="Straight Connector 11"/>
          <p:cNvCxnSpPr/>
          <p:nvPr/>
        </p:nvCxnSpPr>
        <p:spPr>
          <a:xfrm flipV="1">
            <a:off x="180225" y="1195268"/>
            <a:ext cx="0" cy="431518"/>
          </a:xfrm>
          <a:prstGeom prst="line">
            <a:avLst/>
          </a:prstGeom>
        </p:spPr>
        <p:style>
          <a:lnRef idx="1">
            <a:schemeClr val="accent6"/>
          </a:lnRef>
          <a:fillRef idx="0">
            <a:schemeClr val="accent6"/>
          </a:fillRef>
          <a:effectRef idx="0">
            <a:schemeClr val="accent6"/>
          </a:effectRef>
          <a:fontRef idx="minor">
            <a:schemeClr val="tx1"/>
          </a:fontRef>
        </p:style>
      </p:cxnSp>
      <p:cxnSp>
        <p:nvCxnSpPr>
          <p:cNvPr id="13" name="Straight Connector 12"/>
          <p:cNvCxnSpPr/>
          <p:nvPr/>
        </p:nvCxnSpPr>
        <p:spPr>
          <a:xfrm flipV="1">
            <a:off x="2975277" y="1195268"/>
            <a:ext cx="0" cy="415292"/>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Straight Arrow Connector 16"/>
          <p:cNvCxnSpPr/>
          <p:nvPr/>
        </p:nvCxnSpPr>
        <p:spPr>
          <a:xfrm>
            <a:off x="180225" y="1411027"/>
            <a:ext cx="2795052" cy="0"/>
          </a:xfrm>
          <a:prstGeom prst="straightConnector1">
            <a:avLst/>
          </a:prstGeom>
          <a:ln>
            <a:headEnd type="triangle"/>
            <a:tailEnd type="triangle"/>
          </a:ln>
        </p:spPr>
        <p:style>
          <a:lnRef idx="1">
            <a:schemeClr val="accent6"/>
          </a:lnRef>
          <a:fillRef idx="0">
            <a:schemeClr val="accent6"/>
          </a:fillRef>
          <a:effectRef idx="0">
            <a:schemeClr val="accent6"/>
          </a:effectRef>
          <a:fontRef idx="minor">
            <a:schemeClr val="tx1"/>
          </a:fontRef>
        </p:style>
      </p:cxnSp>
      <p:sp>
        <p:nvSpPr>
          <p:cNvPr id="18" name="TextBox 17"/>
          <p:cNvSpPr txBox="1"/>
          <p:nvPr/>
        </p:nvSpPr>
        <p:spPr>
          <a:xfrm>
            <a:off x="1216947" y="1093767"/>
            <a:ext cx="721608" cy="307777"/>
          </a:xfrm>
          <a:prstGeom prst="rect">
            <a:avLst/>
          </a:prstGeom>
          <a:noFill/>
        </p:spPr>
        <p:txBody>
          <a:bodyPr wrap="none" rtlCol="0">
            <a:spAutoFit/>
          </a:bodyPr>
          <a:lstStyle/>
          <a:p>
            <a:r>
              <a:rPr lang="en-CA" sz="1400" i="1" dirty="0" smtClean="0">
                <a:solidFill>
                  <a:schemeClr val="accent6"/>
                </a:solidFill>
                <a:latin typeface="Times New Roman" panose="02020603050405020304" pitchFamily="18" charset="0"/>
                <a:cs typeface="Times New Roman" panose="02020603050405020304" pitchFamily="18" charset="0"/>
              </a:rPr>
              <a:t>L = </a:t>
            </a:r>
            <a:r>
              <a:rPr lang="en-CA" sz="1400" dirty="0" smtClean="0">
                <a:solidFill>
                  <a:schemeClr val="accent6"/>
                </a:solidFill>
                <a:latin typeface="Times New Roman" panose="02020603050405020304" pitchFamily="18" charset="0"/>
                <a:cs typeface="Times New Roman" panose="02020603050405020304" pitchFamily="18" charset="0"/>
              </a:rPr>
              <a:t>1m</a:t>
            </a:r>
            <a:endParaRPr lang="en-GB" sz="1400" dirty="0">
              <a:solidFill>
                <a:schemeClr val="accent6"/>
              </a:solidFill>
              <a:latin typeface="Times New Roman" panose="02020603050405020304" pitchFamily="18" charset="0"/>
              <a:cs typeface="Times New Roman" panose="02020603050405020304" pitchFamily="18" charset="0"/>
            </a:endParaRPr>
          </a:p>
        </p:txBody>
      </p:sp>
      <p:sp>
        <p:nvSpPr>
          <p:cNvPr id="19" name="Rectangle 18"/>
          <p:cNvSpPr/>
          <p:nvPr/>
        </p:nvSpPr>
        <p:spPr>
          <a:xfrm>
            <a:off x="59884" y="2370"/>
            <a:ext cx="2898101" cy="276999"/>
          </a:xfrm>
          <a:prstGeom prst="rect">
            <a:avLst/>
          </a:prstGeom>
        </p:spPr>
        <p:txBody>
          <a:bodyPr wrap="none">
            <a:spAutoFit/>
          </a:bodyPr>
          <a:lstStyle/>
          <a:p>
            <a:r>
              <a:rPr lang="en-CA" sz="1200" dirty="0">
                <a:solidFill>
                  <a:schemeClr val="accent6"/>
                </a:solidFill>
                <a:latin typeface="Times New Roman" panose="02020603050405020304" pitchFamily="18" charset="0"/>
                <a:cs typeface="Times New Roman" panose="02020603050405020304" pitchFamily="18" charset="0"/>
              </a:rPr>
              <a:t>Summary of the </a:t>
            </a:r>
            <a:r>
              <a:rPr lang="en-CA" sz="1200" dirty="0" smtClean="0">
                <a:solidFill>
                  <a:schemeClr val="accent6"/>
                </a:solidFill>
                <a:latin typeface="Times New Roman" panose="02020603050405020304" pitchFamily="18" charset="0"/>
                <a:cs typeface="Times New Roman" panose="02020603050405020304" pitchFamily="18" charset="0"/>
              </a:rPr>
              <a:t>results &gt; Adiabatic model &gt;</a:t>
            </a:r>
            <a:endParaRPr lang="en-GB" sz="1200" dirty="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26843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
        <p:nvSpPr>
          <p:cNvPr id="5" name="TextBox 4"/>
          <p:cNvSpPr txBox="1"/>
          <p:nvPr/>
        </p:nvSpPr>
        <p:spPr>
          <a:xfrm>
            <a:off x="59884" y="256419"/>
            <a:ext cx="2390398" cy="369332"/>
          </a:xfrm>
          <a:prstGeom prst="rect">
            <a:avLst/>
          </a:prstGeom>
          <a:noFill/>
        </p:spPr>
        <p:txBody>
          <a:bodyPr wrap="none" rtlCol="0">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Comparison with QP3</a:t>
            </a:r>
            <a:endParaRPr lang="en-GB" b="1" dirty="0">
              <a:solidFill>
                <a:schemeClr val="accent6"/>
              </a:solidFill>
              <a:latin typeface="Times New Roman" panose="02020603050405020304" pitchFamily="18" charset="0"/>
              <a:cs typeface="Times New Roman" panose="02020603050405020304" pitchFamily="18" charset="0"/>
            </a:endParaRPr>
          </a:p>
        </p:txBody>
      </p:sp>
      <p:pic>
        <p:nvPicPr>
          <p:cNvPr id="6" name="Picture 5"/>
          <p:cNvPicPr/>
          <p:nvPr/>
        </p:nvPicPr>
        <p:blipFill rotWithShape="1">
          <a:blip r:embed="rId2">
            <a:extLst>
              <a:ext uri="{28A0092B-C50C-407E-A947-70E740481C1C}">
                <a14:useLocalDpi xmlns:a14="http://schemas.microsoft.com/office/drawing/2010/main" val="0"/>
              </a:ext>
            </a:extLst>
          </a:blip>
          <a:srcRect l="5371" t="5792" r="7315" b="1074"/>
          <a:stretch/>
        </p:blipFill>
        <p:spPr bwMode="auto">
          <a:xfrm>
            <a:off x="3121052" y="600403"/>
            <a:ext cx="5786141" cy="4674400"/>
          </a:xfrm>
          <a:prstGeom prst="rect">
            <a:avLst/>
          </a:prstGeom>
          <a:noFill/>
          <a:ln>
            <a:noFill/>
          </a:ln>
          <a:extLst>
            <a:ext uri="{53640926-AAD7-44D8-BBD7-CCE9431645EC}">
              <a14:shadowObscured xmlns:a14="http://schemas.microsoft.com/office/drawing/2010/main"/>
            </a:ext>
          </a:extLst>
        </p:spPr>
      </p:pic>
      <p:sp>
        <p:nvSpPr>
          <p:cNvPr id="7" name="TextBox 6"/>
          <p:cNvSpPr txBox="1"/>
          <p:nvPr/>
        </p:nvSpPr>
        <p:spPr>
          <a:xfrm>
            <a:off x="173435" y="1310925"/>
            <a:ext cx="3023187" cy="2431435"/>
          </a:xfrm>
          <a:prstGeom prst="rect">
            <a:avLst/>
          </a:prstGeom>
          <a:noFill/>
        </p:spPr>
        <p:txBody>
          <a:bodyPr wrap="square" rtlCol="0">
            <a:spAutoFit/>
          </a:bodyPr>
          <a:lstStyle/>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Performance</a:t>
            </a:r>
          </a:p>
          <a:p>
            <a:r>
              <a:rPr lang="en-CA" sz="1400" dirty="0" smtClean="0">
                <a:solidFill>
                  <a:schemeClr val="accent6"/>
                </a:solidFill>
                <a:latin typeface="Times New Roman" panose="02020603050405020304" pitchFamily="18" charset="0"/>
                <a:cs typeface="Times New Roman" panose="02020603050405020304" pitchFamily="18" charset="0"/>
              </a:rPr>
              <a:t>          commercial software are better</a:t>
            </a:r>
          </a:p>
          <a:p>
            <a:endParaRPr lang="en-CA" sz="1400" dirty="0">
              <a:solidFill>
                <a:schemeClr val="accent6"/>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Usability </a:t>
            </a:r>
          </a:p>
          <a:p>
            <a:pPr lvl="1"/>
            <a:r>
              <a:rPr lang="en-CA" sz="1400" dirty="0">
                <a:solidFill>
                  <a:schemeClr val="accent6"/>
                </a:solidFill>
                <a:latin typeface="Times New Roman" panose="02020603050405020304" pitchFamily="18" charset="0"/>
                <a:cs typeface="Times New Roman" panose="02020603050405020304" pitchFamily="18" charset="0"/>
              </a:rPr>
              <a:t>c</a:t>
            </a:r>
            <a:r>
              <a:rPr lang="en-CA" sz="1400" dirty="0" smtClean="0">
                <a:solidFill>
                  <a:schemeClr val="accent6"/>
                </a:solidFill>
                <a:latin typeface="Times New Roman" panose="02020603050405020304" pitchFamily="18" charset="0"/>
                <a:cs typeface="Times New Roman" panose="02020603050405020304" pitchFamily="18" charset="0"/>
              </a:rPr>
              <a:t>ommercial software are comparatively easy to use.</a:t>
            </a:r>
            <a:endParaRPr lang="en-CA" sz="1400" dirty="0">
              <a:solidFill>
                <a:schemeClr val="accent6"/>
              </a:solidFill>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CA" dirty="0" smtClean="0">
                <a:solidFill>
                  <a:schemeClr val="accent6"/>
                </a:solidFill>
                <a:latin typeface="Times New Roman" panose="02020603050405020304" pitchFamily="18" charset="0"/>
                <a:cs typeface="Times New Roman" panose="02020603050405020304" pitchFamily="18" charset="0"/>
              </a:rPr>
              <a:t>Stability</a:t>
            </a:r>
          </a:p>
          <a:p>
            <a:pPr lvl="1"/>
            <a:r>
              <a:rPr lang="en-CA" sz="1400" dirty="0" smtClean="0">
                <a:solidFill>
                  <a:schemeClr val="accent6"/>
                </a:solidFill>
                <a:latin typeface="Times New Roman" panose="02020603050405020304" pitchFamily="18" charset="0"/>
                <a:cs typeface="Times New Roman" panose="02020603050405020304" pitchFamily="18" charset="0"/>
              </a:rPr>
              <a:t>commercial software so no sign of instability for large number of elements</a:t>
            </a:r>
          </a:p>
        </p:txBody>
      </p:sp>
      <p:sp>
        <p:nvSpPr>
          <p:cNvPr id="8" name="Rectangle 7"/>
          <p:cNvSpPr/>
          <p:nvPr/>
        </p:nvSpPr>
        <p:spPr>
          <a:xfrm>
            <a:off x="59884" y="2370"/>
            <a:ext cx="2898101" cy="276999"/>
          </a:xfrm>
          <a:prstGeom prst="rect">
            <a:avLst/>
          </a:prstGeom>
        </p:spPr>
        <p:txBody>
          <a:bodyPr wrap="none">
            <a:spAutoFit/>
          </a:bodyPr>
          <a:lstStyle/>
          <a:p>
            <a:r>
              <a:rPr lang="en-CA" sz="1200" dirty="0">
                <a:solidFill>
                  <a:schemeClr val="accent6"/>
                </a:solidFill>
                <a:latin typeface="Times New Roman" panose="02020603050405020304" pitchFamily="18" charset="0"/>
                <a:cs typeface="Times New Roman" panose="02020603050405020304" pitchFamily="18" charset="0"/>
              </a:rPr>
              <a:t>Summary of the </a:t>
            </a:r>
            <a:r>
              <a:rPr lang="en-CA" sz="1200" dirty="0" smtClean="0">
                <a:solidFill>
                  <a:schemeClr val="accent6"/>
                </a:solidFill>
                <a:latin typeface="Times New Roman" panose="02020603050405020304" pitchFamily="18" charset="0"/>
                <a:cs typeface="Times New Roman" panose="02020603050405020304" pitchFamily="18" charset="0"/>
              </a:rPr>
              <a:t>results &gt; Adiabatic model &gt;</a:t>
            </a:r>
            <a:endParaRPr lang="en-GB" sz="1200" dirty="0">
              <a:solidFill>
                <a:schemeClr val="accent6"/>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8478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
        <p:nvSpPr>
          <p:cNvPr id="5" name="Rectangle 4"/>
          <p:cNvSpPr/>
          <p:nvPr/>
        </p:nvSpPr>
        <p:spPr>
          <a:xfrm>
            <a:off x="59884" y="16777"/>
            <a:ext cx="1744388" cy="276999"/>
          </a:xfrm>
          <a:prstGeom prst="rect">
            <a:avLst/>
          </a:prstGeom>
        </p:spPr>
        <p:txBody>
          <a:bodyPr wrap="none">
            <a:spAutoFit/>
          </a:bodyPr>
          <a:lstStyle/>
          <a:p>
            <a:r>
              <a:rPr lang="en-CA" sz="1200" dirty="0">
                <a:solidFill>
                  <a:schemeClr val="accent6"/>
                </a:solidFill>
                <a:latin typeface="Times New Roman" panose="02020603050405020304" pitchFamily="18" charset="0"/>
                <a:cs typeface="Times New Roman" panose="02020603050405020304" pitchFamily="18" charset="0"/>
              </a:rPr>
              <a:t>Summary of the </a:t>
            </a:r>
            <a:r>
              <a:rPr lang="en-CA" sz="1200" dirty="0" smtClean="0">
                <a:solidFill>
                  <a:schemeClr val="accent6"/>
                </a:solidFill>
                <a:latin typeface="Times New Roman" panose="02020603050405020304" pitchFamily="18" charset="0"/>
                <a:cs typeface="Times New Roman" panose="02020603050405020304" pitchFamily="18" charset="0"/>
              </a:rPr>
              <a:t>results &gt;</a:t>
            </a:r>
            <a:endParaRPr lang="en-GB" sz="1200" dirty="0">
              <a:solidFill>
                <a:schemeClr val="accent6"/>
              </a:solidFill>
              <a:latin typeface="Times New Roman" panose="02020603050405020304" pitchFamily="18" charset="0"/>
              <a:cs typeface="Times New Roman" panose="02020603050405020304" pitchFamily="18" charset="0"/>
            </a:endParaRPr>
          </a:p>
        </p:txBody>
      </p:sp>
      <p:sp>
        <p:nvSpPr>
          <p:cNvPr id="6" name="Rectangle 5"/>
          <p:cNvSpPr/>
          <p:nvPr/>
        </p:nvSpPr>
        <p:spPr>
          <a:xfrm>
            <a:off x="59884" y="244283"/>
            <a:ext cx="4572000" cy="369332"/>
          </a:xfrm>
          <a:prstGeom prst="rect">
            <a:avLst/>
          </a:prstGeom>
        </p:spPr>
        <p:txBody>
          <a:bodyPr>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Helium Cooled Model</a:t>
            </a:r>
            <a:endParaRPr lang="en-CA" b="1" dirty="0">
              <a:solidFill>
                <a:schemeClr val="accent6"/>
              </a:solidFill>
              <a:latin typeface="Times New Roman" panose="02020603050405020304" pitchFamily="18" charset="0"/>
              <a:cs typeface="Times New Roman" panose="02020603050405020304" pitchFamily="18"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289751553"/>
              </p:ext>
            </p:extLst>
          </p:nvPr>
        </p:nvGraphicFramePr>
        <p:xfrm>
          <a:off x="4202533" y="4650366"/>
          <a:ext cx="4856046" cy="1214374"/>
        </p:xfrm>
        <a:graphic>
          <a:graphicData uri="http://schemas.openxmlformats.org/drawingml/2006/table">
            <a:tbl>
              <a:tblPr firstRow="1" firstCol="1" bandRow="1"/>
              <a:tblGrid>
                <a:gridCol w="1448304"/>
                <a:gridCol w="1602883"/>
                <a:gridCol w="1804859"/>
              </a:tblGrid>
              <a:tr h="0">
                <a:tc>
                  <a:txBody>
                    <a:bodyPr/>
                    <a:lstStyle/>
                    <a:p>
                      <a:pPr>
                        <a:lnSpc>
                          <a:spcPct val="107000"/>
                        </a:lnSpc>
                        <a:spcAft>
                          <a:spcPts val="0"/>
                        </a:spcAft>
                      </a:pPr>
                      <a:r>
                        <a:rPr lang="en-GB"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Simulation Environment</a:t>
                      </a:r>
                      <a:endPar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Hot-spot temperature difference (K)</a:t>
                      </a:r>
                      <a:endPar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2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Quench propagation speed difference (m/s)</a:t>
                      </a:r>
                      <a:endPar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2095">
                <a:tc>
                  <a:txBody>
                    <a:bodyPr/>
                    <a:lstStyle/>
                    <a:p>
                      <a:pPr algn="just">
                        <a:lnSpc>
                          <a:spcPct val="150000"/>
                        </a:lnSpc>
                        <a:spcAft>
                          <a:spcPts val="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Model 1</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spcAft>
                          <a:spcPts val="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0.11 (0.46%)</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spcAft>
                          <a:spcPts val="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0.015 (2.80%)       </a:t>
                      </a:r>
                    </a:p>
                  </a:txBody>
                  <a:tcPr marL="0" marR="0" marT="0" marB="0" anchor="ctr">
                    <a:lnL>
                      <a:noFill/>
                    </a:lnL>
                    <a:lnR>
                      <a:noFill/>
                    </a:lnR>
                    <a:lnT w="12700" cap="flat" cmpd="sng" algn="ctr">
                      <a:solidFill>
                        <a:srgbClr val="000000"/>
                      </a:solidFill>
                      <a:prstDash val="solid"/>
                      <a:round/>
                      <a:headEnd type="none" w="med" len="med"/>
                      <a:tailEnd type="none" w="med" len="med"/>
                    </a:lnT>
                    <a:lnB>
                      <a:noFill/>
                    </a:lnB>
                  </a:tcPr>
                </a:tc>
              </a:tr>
              <a:tr h="252095">
                <a:tc>
                  <a:txBody>
                    <a:bodyPr/>
                    <a:lstStyle/>
                    <a:p>
                      <a:pPr algn="just">
                        <a:lnSpc>
                          <a:spcPct val="150000"/>
                        </a:lnSpc>
                        <a:spcAft>
                          <a:spcPts val="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Model 2</a:t>
                      </a:r>
                    </a:p>
                  </a:txBody>
                  <a:tcPr marL="0" marR="0" marT="0" marB="0" anchor="ctr">
                    <a:lnL>
                      <a:noFill/>
                    </a:lnL>
                    <a:lnR>
                      <a:noFill/>
                    </a:lnR>
                    <a:lnT>
                      <a:noFill/>
                    </a:lnT>
                    <a:lnB>
                      <a:noFill/>
                    </a:lnB>
                  </a:tcPr>
                </a:tc>
                <a:tc>
                  <a:txBody>
                    <a:bodyPr/>
                    <a:lstStyle/>
                    <a:p>
                      <a:pPr algn="just">
                        <a:lnSpc>
                          <a:spcPct val="150000"/>
                        </a:lnSpc>
                        <a:spcAft>
                          <a:spcPts val="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0.11 (0.46%)</a:t>
                      </a:r>
                    </a:p>
                  </a:txBody>
                  <a:tcPr marL="0" marR="0" marT="0" marB="0" anchor="ctr">
                    <a:lnL>
                      <a:noFill/>
                    </a:lnL>
                    <a:lnR>
                      <a:noFill/>
                    </a:lnR>
                    <a:lnT>
                      <a:noFill/>
                    </a:lnT>
                    <a:lnB>
                      <a:noFill/>
                    </a:lnB>
                  </a:tcPr>
                </a:tc>
                <a:tc>
                  <a:txBody>
                    <a:bodyPr/>
                    <a:lstStyle/>
                    <a:p>
                      <a:pPr algn="just">
                        <a:lnSpc>
                          <a:spcPct val="150000"/>
                        </a:lnSpc>
                        <a:spcAft>
                          <a:spcPts val="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0.005 (0.93%) </a:t>
                      </a:r>
                    </a:p>
                  </a:txBody>
                  <a:tcPr marL="0" marR="0" marT="0" marB="0" anchor="ctr">
                    <a:lnL>
                      <a:noFill/>
                    </a:lnL>
                    <a:lnR>
                      <a:noFill/>
                    </a:lnR>
                    <a:lnT>
                      <a:noFill/>
                    </a:lnT>
                    <a:lnB>
                      <a:noFill/>
                    </a:lnB>
                  </a:tcPr>
                </a:tc>
              </a:tr>
              <a:tr h="252095">
                <a:tc>
                  <a:txBody>
                    <a:bodyPr/>
                    <a:lstStyle/>
                    <a:p>
                      <a:pPr algn="just">
                        <a:lnSpc>
                          <a:spcPct val="150000"/>
                        </a:lnSpc>
                        <a:spcAft>
                          <a:spcPts val="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Model 3</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0.09 (0.37%)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n-GB"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0.010 (1.87%)</a:t>
                      </a:r>
                    </a:p>
                  </a:txBody>
                  <a:tcPr marL="0" marR="0" marT="0" marB="0" anchor="ctr">
                    <a:lnL>
                      <a:noFill/>
                    </a:lnL>
                    <a:lnR>
                      <a:noFill/>
                    </a:lnR>
                    <a:lnT>
                      <a:noFill/>
                    </a:lnT>
                    <a:lnB w="12700" cap="flat" cmpd="sng" algn="ctr">
                      <a:solidFill>
                        <a:srgbClr val="000000"/>
                      </a:solidFill>
                      <a:prstDash val="solid"/>
                      <a:round/>
                      <a:headEnd type="none" w="med" len="med"/>
                      <a:tailEnd type="none" w="med" len="med"/>
                    </a:lnB>
                  </a:tcPr>
                </a:tc>
              </a:tr>
            </a:tbl>
          </a:graphicData>
        </a:graphic>
      </p:graphicFrame>
      <p:pic>
        <p:nvPicPr>
          <p:cNvPr id="10" name="Picture 9"/>
          <p:cNvPicPr/>
          <p:nvPr/>
        </p:nvPicPr>
        <p:blipFill rotWithShape="1">
          <a:blip r:embed="rId2">
            <a:extLst>
              <a:ext uri="{28A0092B-C50C-407E-A947-70E740481C1C}">
                <a14:useLocalDpi xmlns:a14="http://schemas.microsoft.com/office/drawing/2010/main" val="0"/>
              </a:ext>
            </a:extLst>
          </a:blip>
          <a:srcRect l="4349" t="5477" r="7953" b="2721"/>
          <a:stretch/>
        </p:blipFill>
        <p:spPr bwMode="auto">
          <a:xfrm>
            <a:off x="3917148" y="31184"/>
            <a:ext cx="5141431" cy="4408810"/>
          </a:xfrm>
          <a:prstGeom prst="rect">
            <a:avLst/>
          </a:prstGeom>
          <a:noFill/>
          <a:ln>
            <a:noFill/>
          </a:ln>
          <a:extLst>
            <a:ext uri="{53640926-AAD7-44d8-BBD7-CCE9431645EC}">
              <a14:shadowObscured xmlns:lc="http://schemas.openxmlformats.org/drawingml/2006/lockedCanvas" xmlns="" xmlns:mo="http://schemas.microsoft.com/office/mac/office/2008/main" xmlns:mv="urn:schemas-microsoft-com:mac:vml" xmlns:o="urn:schemas-microsoft-com:office:office" xmlns:v="urn:schemas-microsoft-com:vml" xmlns:w10="urn:schemas-microsoft-com:office:word" xmlns:w="http://schemas.openxmlformats.org/wordprocessingml/2006/main"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wpc="http://schemas.microsoft.com/office/word/2010/wordprocessingCanvas"/>
            </a:ext>
          </a:extLst>
        </p:spPr>
      </p:pic>
      <p:sp>
        <p:nvSpPr>
          <p:cNvPr id="14" name="TextBox 13"/>
          <p:cNvSpPr txBox="1"/>
          <p:nvPr/>
        </p:nvSpPr>
        <p:spPr>
          <a:xfrm>
            <a:off x="135454" y="3030493"/>
            <a:ext cx="720069" cy="276999"/>
          </a:xfrm>
          <a:prstGeom prst="rect">
            <a:avLst/>
          </a:prstGeom>
          <a:noFill/>
        </p:spPr>
        <p:txBody>
          <a:bodyPr wrap="none" rtlCol="0">
            <a:spAutoFit/>
          </a:bodyPr>
          <a:lstStyle/>
          <a:p>
            <a:r>
              <a:rPr lang="en-CA" sz="1200" b="1" dirty="0" smtClean="0">
                <a:solidFill>
                  <a:schemeClr val="accent6"/>
                </a:solidFill>
                <a:latin typeface="Times New Roman" panose="02020603050405020304" pitchFamily="18" charset="0"/>
                <a:cs typeface="Times New Roman" panose="02020603050405020304" pitchFamily="18" charset="0"/>
              </a:rPr>
              <a:t>Model 1</a:t>
            </a:r>
            <a:endParaRPr lang="en-GB" sz="1200" b="1" dirty="0">
              <a:solidFill>
                <a:schemeClr val="accent6"/>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135453" y="4205488"/>
            <a:ext cx="720069" cy="276999"/>
          </a:xfrm>
          <a:prstGeom prst="rect">
            <a:avLst/>
          </a:prstGeom>
          <a:noFill/>
        </p:spPr>
        <p:txBody>
          <a:bodyPr wrap="none" rtlCol="0">
            <a:spAutoFit/>
          </a:bodyPr>
          <a:lstStyle/>
          <a:p>
            <a:r>
              <a:rPr lang="en-CA" sz="1200" b="1" dirty="0" smtClean="0">
                <a:solidFill>
                  <a:schemeClr val="accent6"/>
                </a:solidFill>
                <a:latin typeface="Times New Roman" panose="02020603050405020304" pitchFamily="18" charset="0"/>
                <a:cs typeface="Times New Roman" panose="02020603050405020304" pitchFamily="18" charset="0"/>
              </a:rPr>
              <a:t>Model 2</a:t>
            </a:r>
            <a:endParaRPr lang="en-GB" sz="1200" b="1" dirty="0">
              <a:solidFill>
                <a:schemeClr val="accent6"/>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168728" y="5530269"/>
            <a:ext cx="720069" cy="276999"/>
          </a:xfrm>
          <a:prstGeom prst="rect">
            <a:avLst/>
          </a:prstGeom>
          <a:noFill/>
        </p:spPr>
        <p:txBody>
          <a:bodyPr wrap="none" rtlCol="0">
            <a:spAutoFit/>
          </a:bodyPr>
          <a:lstStyle/>
          <a:p>
            <a:r>
              <a:rPr lang="en-CA" sz="1200" b="1" dirty="0" smtClean="0">
                <a:solidFill>
                  <a:schemeClr val="accent6"/>
                </a:solidFill>
                <a:latin typeface="Times New Roman" panose="02020603050405020304" pitchFamily="18" charset="0"/>
                <a:cs typeface="Times New Roman" panose="02020603050405020304" pitchFamily="18" charset="0"/>
              </a:rPr>
              <a:t>Model 3</a:t>
            </a:r>
            <a:endParaRPr lang="en-GB" sz="1200" b="1" dirty="0">
              <a:solidFill>
                <a:schemeClr val="accent6"/>
              </a:solidFill>
              <a:latin typeface="Times New Roman" panose="02020603050405020304" pitchFamily="18" charset="0"/>
              <a:cs typeface="Times New Roman" panose="02020603050405020304" pitchFamily="18" charset="0"/>
            </a:endParaRPr>
          </a:p>
        </p:txBody>
      </p:sp>
      <p:pic>
        <p:nvPicPr>
          <p:cNvPr id="19" name="Picture 18"/>
          <p:cNvPicPr>
            <a:picLocks noChangeAspect="1"/>
          </p:cNvPicPr>
          <p:nvPr/>
        </p:nvPicPr>
        <p:blipFill rotWithShape="1">
          <a:blip r:embed="rId3"/>
          <a:srcRect l="6164" t="5064" r="9809" b="47388"/>
          <a:stretch/>
        </p:blipFill>
        <p:spPr>
          <a:xfrm>
            <a:off x="168728" y="741034"/>
            <a:ext cx="3539966" cy="1148606"/>
          </a:xfrm>
          <a:prstGeom prst="rect">
            <a:avLst/>
          </a:prstGeom>
        </p:spPr>
      </p:pic>
      <p:pic>
        <p:nvPicPr>
          <p:cNvPr id="20" name="Picture 19"/>
          <p:cNvPicPr/>
          <p:nvPr/>
        </p:nvPicPr>
        <p:blipFill>
          <a:blip r:embed="rId4" cstate="email">
            <a:extLst>
              <a:ext uri="{28A0092B-C50C-407E-A947-70E740481C1C}">
                <a14:useLocalDpi xmlns:a14="http://schemas.microsoft.com/office/drawing/2010/main" val="0"/>
              </a:ext>
            </a:extLst>
          </a:blip>
          <a:stretch>
            <a:fillRect/>
          </a:stretch>
        </p:blipFill>
        <p:spPr>
          <a:xfrm>
            <a:off x="168728" y="1981973"/>
            <a:ext cx="3497562" cy="1101031"/>
          </a:xfrm>
          <a:prstGeom prst="rect">
            <a:avLst/>
          </a:prstGeom>
        </p:spPr>
      </p:pic>
      <p:pic>
        <p:nvPicPr>
          <p:cNvPr id="21" name="Picture 20"/>
          <p:cNvPicPr/>
          <p:nvPr/>
        </p:nvPicPr>
        <p:blipFill>
          <a:blip r:embed="rId5" cstate="email">
            <a:extLst>
              <a:ext uri="{28A0092B-C50C-407E-A947-70E740481C1C}">
                <a14:useLocalDpi xmlns:a14="http://schemas.microsoft.com/office/drawing/2010/main" val="0"/>
              </a:ext>
            </a:extLst>
          </a:blip>
          <a:stretch>
            <a:fillRect/>
          </a:stretch>
        </p:blipFill>
        <p:spPr>
          <a:xfrm>
            <a:off x="211132" y="3249437"/>
            <a:ext cx="3455158" cy="1020176"/>
          </a:xfrm>
          <a:prstGeom prst="rect">
            <a:avLst/>
          </a:prstGeom>
        </p:spPr>
      </p:pic>
      <p:pic>
        <p:nvPicPr>
          <p:cNvPr id="22" name="Picture 21"/>
          <p:cNvPicPr/>
          <p:nvPr/>
        </p:nvPicPr>
        <p:blipFill>
          <a:blip r:embed="rId6" cstate="email">
            <a:extLst>
              <a:ext uri="{28A0092B-C50C-407E-A947-70E740481C1C}">
                <a14:useLocalDpi xmlns:a14="http://schemas.microsoft.com/office/drawing/2010/main" val="0"/>
              </a:ext>
            </a:extLst>
          </a:blip>
          <a:stretch>
            <a:fillRect/>
          </a:stretch>
        </p:blipFill>
        <p:spPr>
          <a:xfrm>
            <a:off x="234652" y="4439994"/>
            <a:ext cx="3497562" cy="1089164"/>
          </a:xfrm>
          <a:prstGeom prst="rect">
            <a:avLst/>
          </a:prstGeom>
        </p:spPr>
      </p:pic>
      <p:sp>
        <p:nvSpPr>
          <p:cNvPr id="24" name="Rectangle 23"/>
          <p:cNvSpPr/>
          <p:nvPr/>
        </p:nvSpPr>
        <p:spPr>
          <a:xfrm>
            <a:off x="4125420" y="4416199"/>
            <a:ext cx="5429722" cy="246221"/>
          </a:xfrm>
          <a:prstGeom prst="rect">
            <a:avLst/>
          </a:prstGeom>
        </p:spPr>
        <p:txBody>
          <a:bodyPr wrap="square">
            <a:spAutoFit/>
          </a:bodyPr>
          <a:lstStyle/>
          <a:p>
            <a:r>
              <a:rPr lang="en-GB" sz="1000" b="1" dirty="0">
                <a:solidFill>
                  <a:schemeClr val="accent6"/>
                </a:solidFill>
                <a:latin typeface="Times New Roman" panose="02020603050405020304" pitchFamily="18" charset="0"/>
                <a:ea typeface="Calibri" panose="020F0502020204030204" pitchFamily="34" charset="0"/>
              </a:rPr>
              <a:t>Variation in hot‑spot temperature and quench speed in reference to QP3</a:t>
            </a:r>
            <a:endParaRPr lang="en-GB" sz="1000" dirty="0">
              <a:solidFill>
                <a:schemeClr val="accent6"/>
              </a:solidFill>
            </a:endParaRPr>
          </a:p>
        </p:txBody>
      </p:sp>
    </p:spTree>
    <p:extLst>
      <p:ext uri="{BB962C8B-B14F-4D97-AF65-F5344CB8AC3E}">
        <p14:creationId xmlns:p14="http://schemas.microsoft.com/office/powerpoint/2010/main" val="29878196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
        <p:nvSpPr>
          <p:cNvPr id="5" name="Rectangle 4"/>
          <p:cNvSpPr/>
          <p:nvPr/>
        </p:nvSpPr>
        <p:spPr>
          <a:xfrm>
            <a:off x="59884" y="77940"/>
            <a:ext cx="3296095" cy="276999"/>
          </a:xfrm>
          <a:prstGeom prst="rect">
            <a:avLst/>
          </a:prstGeom>
        </p:spPr>
        <p:txBody>
          <a:bodyPr wrap="none">
            <a:spAutoFit/>
          </a:bodyPr>
          <a:lstStyle/>
          <a:p>
            <a:r>
              <a:rPr lang="en-CA" sz="1200" dirty="0">
                <a:solidFill>
                  <a:schemeClr val="accent6"/>
                </a:solidFill>
                <a:latin typeface="Times New Roman" panose="02020603050405020304" pitchFamily="18" charset="0"/>
                <a:cs typeface="Times New Roman" panose="02020603050405020304" pitchFamily="18" charset="0"/>
              </a:rPr>
              <a:t>Summary of the </a:t>
            </a:r>
            <a:r>
              <a:rPr lang="en-CA" sz="1200" dirty="0" smtClean="0">
                <a:solidFill>
                  <a:schemeClr val="accent6"/>
                </a:solidFill>
                <a:latin typeface="Times New Roman" panose="02020603050405020304" pitchFamily="18" charset="0"/>
                <a:cs typeface="Times New Roman" panose="02020603050405020304" pitchFamily="18" charset="0"/>
              </a:rPr>
              <a:t>results &gt; Helium Cooled Model &gt;</a:t>
            </a:r>
            <a:endParaRPr lang="en-GB" sz="1200" dirty="0">
              <a:solidFill>
                <a:schemeClr val="accent6"/>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36026" y="387235"/>
            <a:ext cx="3877326" cy="646331"/>
          </a:xfrm>
          <a:prstGeom prst="rect">
            <a:avLst/>
          </a:prstGeom>
          <a:noFill/>
        </p:spPr>
        <p:txBody>
          <a:bodyPr wrap="square" rtlCol="0">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Main Issue: Non-Linear heat transfer between conductor and helium </a:t>
            </a:r>
            <a:endParaRPr lang="en-GB" b="1" i="1" dirty="0">
              <a:solidFill>
                <a:schemeClr val="accent6"/>
              </a:solidFill>
              <a:latin typeface="Times New Roman" panose="02020603050405020304" pitchFamily="18" charset="0"/>
              <a:cs typeface="Times New Roman" panose="02020603050405020304" pitchFamily="18" charset="0"/>
            </a:endParaRPr>
          </a:p>
        </p:txBody>
      </p:sp>
      <p:pic>
        <p:nvPicPr>
          <p:cNvPr id="7" name="Picture 6"/>
          <p:cNvPicPr/>
          <p:nvPr/>
        </p:nvPicPr>
        <p:blipFill>
          <a:blip r:embed="rId2" cstate="email">
            <a:extLst>
              <a:ext uri="{28A0092B-C50C-407E-A947-70E740481C1C}">
                <a14:useLocalDpi xmlns:a14="http://schemas.microsoft.com/office/drawing/2010/main" val="0"/>
              </a:ext>
            </a:extLst>
          </a:blip>
          <a:stretch>
            <a:fillRect/>
          </a:stretch>
        </p:blipFill>
        <p:spPr>
          <a:xfrm>
            <a:off x="4700470" y="365457"/>
            <a:ext cx="4199890" cy="1282700"/>
          </a:xfrm>
          <a:prstGeom prst="rect">
            <a:avLst/>
          </a:prstGeom>
        </p:spPr>
      </p:pic>
      <mc:AlternateContent xmlns:mc="http://schemas.openxmlformats.org/markup-compatibility/2006" xmlns:a14="http://schemas.microsoft.com/office/drawing/2010/main">
        <mc:Choice Requires="a14">
          <p:sp>
            <p:nvSpPr>
              <p:cNvPr id="8" name="Rectangle 7"/>
              <p:cNvSpPr/>
              <p:nvPr/>
            </p:nvSpPr>
            <p:spPr>
              <a:xfrm>
                <a:off x="1138104" y="1395734"/>
                <a:ext cx="2554674" cy="2972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d>
                        <m:dPr>
                          <m:begChr m:val=""/>
                          <m:ctrlPr>
                            <a:rPr lang="en-GB" sz="1100" i="1" smtClean="0">
                              <a:solidFill>
                                <a:schemeClr val="accent6"/>
                              </a:solidFill>
                              <a:latin typeface="Cambria Math" panose="02040503050406030204" pitchFamily="18" charset="0"/>
                            </a:rPr>
                          </m:ctrlPr>
                        </m:dPr>
                        <m:e>
                          <m:sSup>
                            <m:sSupPr>
                              <m:ctrlPr>
                                <a:rPr lang="en-GB" sz="1100" i="1" smtClean="0">
                                  <a:solidFill>
                                    <a:schemeClr val="accent6"/>
                                  </a:solidFill>
                                  <a:latin typeface="Cambria Math" panose="02040503050406030204" pitchFamily="18" charset="0"/>
                                </a:rPr>
                              </m:ctrlPr>
                            </m:sSupPr>
                            <m:e>
                              <m:r>
                                <a:rPr lang="en-GB" sz="1100" i="1">
                                  <a:solidFill>
                                    <a:schemeClr val="accent6"/>
                                  </a:solidFill>
                                  <a:latin typeface="Cambria Math" panose="02040503050406030204" pitchFamily="18" charset="0"/>
                                </a:rPr>
                                <m:t>h</m:t>
                              </m:r>
                            </m:e>
                            <m:sup>
                              <m:r>
                                <a:rPr lang="en-GB" sz="1100" i="1">
                                  <a:solidFill>
                                    <a:schemeClr val="accent6"/>
                                  </a:solidFill>
                                  <a:latin typeface="Cambria Math" panose="02040503050406030204" pitchFamily="18" charset="0"/>
                                </a:rPr>
                                <m:t>𝑘</m:t>
                              </m:r>
                              <m:r>
                                <a:rPr lang="en-GB" sz="1100" i="0">
                                  <a:solidFill>
                                    <a:schemeClr val="accent6"/>
                                  </a:solidFill>
                                  <a:latin typeface="Cambria Math" panose="02040503050406030204" pitchFamily="18" charset="0"/>
                                </a:rPr>
                                <m:t>+1</m:t>
                              </m:r>
                            </m:sup>
                          </m:sSup>
                          <m:r>
                            <a:rPr lang="en-GB" sz="1100" i="0">
                              <a:solidFill>
                                <a:schemeClr val="accent6"/>
                              </a:solidFill>
                              <a:latin typeface="Cambria Math" panose="02040503050406030204" pitchFamily="18" charset="0"/>
                            </a:rPr>
                            <m:t>=</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h</m:t>
                                  </m:r>
                                </m:e>
                                <m:sub>
                                  <m:r>
                                    <m:rPr>
                                      <m:sty m:val="p"/>
                                    </m:rPr>
                                    <a:rPr lang="en-GB" sz="1100" i="0">
                                      <a:solidFill>
                                        <a:schemeClr val="accent6"/>
                                      </a:solidFill>
                                      <a:latin typeface="Cambria Math" panose="02040503050406030204" pitchFamily="18" charset="0"/>
                                    </a:rPr>
                                    <m:t>f</m:t>
                                  </m:r>
                                </m:sub>
                              </m:sSub>
                            </m:e>
                            <m:sup>
                              <m:r>
                                <a:rPr lang="en-GB" sz="1100" i="1">
                                  <a:solidFill>
                                    <a:schemeClr val="accent6"/>
                                  </a:solidFill>
                                  <a:latin typeface="Cambria Math" panose="02040503050406030204" pitchFamily="18" charset="0"/>
                                </a:rPr>
                                <m:t>𝑘</m:t>
                              </m:r>
                              <m:r>
                                <a:rPr lang="en-GB" sz="1100" i="0">
                                  <a:solidFill>
                                    <a:schemeClr val="accent6"/>
                                  </a:solidFill>
                                  <a:latin typeface="Cambria Math" panose="02040503050406030204" pitchFamily="18" charset="0"/>
                                </a:rPr>
                                <m:t>+1</m:t>
                              </m:r>
                            </m:sup>
                          </m:sSup>
                          <m:r>
                            <a:rPr lang="en-GB" sz="1100" i="0">
                              <a:solidFill>
                                <a:schemeClr val="accent6"/>
                              </a:solidFill>
                              <a:latin typeface="Cambria Math" panose="02040503050406030204" pitchFamily="18" charset="0"/>
                            </a:rPr>
                            <m:t>(</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𝑖</m:t>
                                  </m:r>
                                </m:sub>
                              </m:sSub>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 , </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𝑗</m:t>
                                  </m:r>
                                </m:sub>
                              </m:sSub>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𝑖</m:t>
                                  </m:r>
                                </m:sub>
                              </m:sSub>
                            </m:e>
                            <m:sup>
                              <m:r>
                                <a:rPr lang="en-GB" sz="1100" i="1">
                                  <a:solidFill>
                                    <a:schemeClr val="accent6"/>
                                  </a:solidFill>
                                  <a:latin typeface="Cambria Math" panose="02040503050406030204" pitchFamily="18" charset="0"/>
                                </a:rPr>
                                <m:t>𝑘</m:t>
                              </m:r>
                              <m:r>
                                <a:rPr lang="en-GB" sz="1100" i="0">
                                  <a:solidFill>
                                    <a:schemeClr val="accent6"/>
                                  </a:solidFill>
                                  <a:latin typeface="Cambria Math" panose="02040503050406030204" pitchFamily="18" charset="0"/>
                                </a:rPr>
                                <m:t>+1</m:t>
                              </m:r>
                            </m:sup>
                          </m:sSup>
                          <m:r>
                            <a:rPr lang="en-GB" sz="1100" i="0">
                              <a:solidFill>
                                <a:schemeClr val="accent6"/>
                              </a:solidFill>
                              <a:latin typeface="Cambria Math" panose="02040503050406030204" pitchFamily="18" charset="0"/>
                            </a:rPr>
                            <m:t>− </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𝑗</m:t>
                                  </m:r>
                                </m:sub>
                              </m:sSub>
                            </m:e>
                            <m:sup>
                              <m:r>
                                <a:rPr lang="en-GB" sz="1100" i="1">
                                  <a:solidFill>
                                    <a:schemeClr val="accent6"/>
                                  </a:solidFill>
                                  <a:latin typeface="Cambria Math" panose="02040503050406030204" pitchFamily="18" charset="0"/>
                                </a:rPr>
                                <m:t>𝑘</m:t>
                              </m:r>
                              <m:r>
                                <a:rPr lang="en-GB" sz="1100" i="0">
                                  <a:solidFill>
                                    <a:schemeClr val="accent6"/>
                                  </a:solidFill>
                                  <a:latin typeface="Cambria Math" panose="02040503050406030204" pitchFamily="18" charset="0"/>
                                </a:rPr>
                                <m:t>+1</m:t>
                              </m:r>
                            </m:sup>
                          </m:sSup>
                        </m:e>
                      </m:d>
                    </m:oMath>
                  </m:oMathPara>
                </a14:m>
                <a:endParaRPr lang="en-GB" sz="1100" dirty="0">
                  <a:solidFill>
                    <a:schemeClr val="accent6"/>
                  </a:solidFill>
                </a:endParaRPr>
              </a:p>
            </p:txBody>
          </p:sp>
        </mc:Choice>
        <mc:Fallback xmlns="">
          <p:sp>
            <p:nvSpPr>
              <p:cNvPr id="8" name="Rectangle 7"/>
              <p:cNvSpPr>
                <a:spLocks noRot="1" noChangeAspect="1" noMove="1" noResize="1" noEditPoints="1" noAdjustHandles="1" noChangeArrowheads="1" noChangeShapeType="1" noTextEdit="1"/>
              </p:cNvSpPr>
              <p:nvPr/>
            </p:nvSpPr>
            <p:spPr>
              <a:xfrm>
                <a:off x="1138104" y="1395734"/>
                <a:ext cx="2554674" cy="297261"/>
              </a:xfrm>
              <a:prstGeom prst="rect">
                <a:avLst/>
              </a:prstGeom>
              <a:blipFill rotWithShape="0">
                <a:blip r:embed="rId3"/>
                <a:stretch>
                  <a:fillRect t="-112245" r="-14320" b="-17551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0" y="2081467"/>
                <a:ext cx="4830882" cy="155555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sz="1100" i="1" smtClean="0">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h</m:t>
                              </m:r>
                            </m:e>
                            <m:sub>
                              <m:r>
                                <m:rPr>
                                  <m:sty m:val="p"/>
                                </m:rPr>
                                <a:rPr lang="en-GB" sz="1100" i="0">
                                  <a:solidFill>
                                    <a:schemeClr val="accent6"/>
                                  </a:solidFill>
                                  <a:latin typeface="Cambria Math" panose="02040503050406030204" pitchFamily="18" charset="0"/>
                                </a:rPr>
                                <m:t>f</m:t>
                              </m:r>
                            </m:sub>
                          </m:sSub>
                        </m:e>
                        <m:sup>
                          <m:r>
                            <a:rPr lang="en-GB" sz="1100" i="1">
                              <a:solidFill>
                                <a:schemeClr val="accent6"/>
                              </a:solidFill>
                              <a:latin typeface="Cambria Math" panose="02040503050406030204" pitchFamily="18" charset="0"/>
                            </a:rPr>
                            <m:t>𝑘</m:t>
                          </m:r>
                          <m:r>
                            <a:rPr lang="en-GB" sz="1100" i="0">
                              <a:solidFill>
                                <a:schemeClr val="accent6"/>
                              </a:solidFill>
                              <a:latin typeface="Cambria Math" panose="02040503050406030204" pitchFamily="18" charset="0"/>
                            </a:rPr>
                            <m:t>+1</m:t>
                          </m:r>
                        </m:sup>
                      </m:sSup>
                      <m:d>
                        <m:dPr>
                          <m:ctrlPr>
                            <a:rPr lang="en-GB" sz="1100" i="1">
                              <a:solidFill>
                                <a:schemeClr val="accent6"/>
                              </a:solidFill>
                              <a:latin typeface="Cambria Math" panose="02040503050406030204" pitchFamily="18" charset="0"/>
                            </a:rPr>
                          </m:ctrlPr>
                        </m:dPr>
                        <m:e>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𝑖</m:t>
                                  </m:r>
                                </m:sub>
                              </m:sSub>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 , </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𝑗</m:t>
                                  </m:r>
                                </m:sub>
                              </m:sSub>
                            </m:e>
                            <m:sup>
                              <m:r>
                                <a:rPr lang="en-GB" sz="1100" i="1">
                                  <a:solidFill>
                                    <a:schemeClr val="accent6"/>
                                  </a:solidFill>
                                  <a:latin typeface="Cambria Math" panose="02040503050406030204" pitchFamily="18" charset="0"/>
                                </a:rPr>
                                <m:t>𝑘</m:t>
                              </m:r>
                            </m:sup>
                          </m:sSup>
                        </m:e>
                      </m:d>
                      <m:r>
                        <a:rPr lang="en-GB" sz="1100" i="0">
                          <a:solidFill>
                            <a:schemeClr val="accent6"/>
                          </a:solidFill>
                          <a:latin typeface="Cambria Math" panose="02040503050406030204" pitchFamily="18" charset="0"/>
                        </a:rPr>
                        <m:t>= </m:t>
                      </m:r>
                      <m:d>
                        <m:dPr>
                          <m:begChr m:val="{"/>
                          <m:endChr m:val=""/>
                          <m:ctrlPr>
                            <a:rPr lang="en-GB" sz="1100" i="1">
                              <a:solidFill>
                                <a:schemeClr val="accent6"/>
                              </a:solidFill>
                              <a:latin typeface="Cambria Math" panose="02040503050406030204" pitchFamily="18" charset="0"/>
                            </a:rPr>
                          </m:ctrlPr>
                        </m:dPr>
                        <m:e>
                          <m:m>
                            <m:mPr>
                              <m:mcs>
                                <m:mc>
                                  <m:mcPr>
                                    <m:count m:val="1"/>
                                    <m:mcJc m:val="center"/>
                                  </m:mcPr>
                                </m:mc>
                              </m:mcs>
                              <m:ctrlPr>
                                <a:rPr lang="en-GB" sz="1100" i="1">
                                  <a:solidFill>
                                    <a:schemeClr val="accent6"/>
                                  </a:solidFill>
                                  <a:latin typeface="Cambria Math" panose="02040503050406030204" pitchFamily="18" charset="0"/>
                                </a:rPr>
                              </m:ctrlPr>
                            </m:mPr>
                            <m:mr>
                              <m:e>
                                <m:sSub>
                                  <m:sSubPr>
                                    <m:ctrlPr>
                                      <a:rPr lang="en-GB" sz="1100" i="1">
                                        <a:solidFill>
                                          <a:schemeClr val="accent6"/>
                                        </a:solidFill>
                                        <a:latin typeface="Cambria Math" panose="02040503050406030204" pitchFamily="18" charset="0"/>
                                      </a:rPr>
                                    </m:ctrlPr>
                                  </m:sSubPr>
                                  <m:e>
                                    <m:r>
                                      <m:rPr>
                                        <m:sty m:val="p"/>
                                      </m:rPr>
                                      <a:rPr lang="en-GB" sz="1100" i="0">
                                        <a:solidFill>
                                          <a:schemeClr val="accent6"/>
                                        </a:solidFill>
                                        <a:latin typeface="Cambria Math" panose="02040503050406030204" pitchFamily="18" charset="0"/>
                                      </a:rPr>
                                      <m:t>a</m:t>
                                    </m:r>
                                  </m:e>
                                  <m:sub>
                                    <m:r>
                                      <m:rPr>
                                        <m:sty m:val="p"/>
                                      </m:rPr>
                                      <a:rPr lang="en-GB" sz="1100" i="0">
                                        <a:solidFill>
                                          <a:schemeClr val="accent6"/>
                                        </a:solidFill>
                                        <a:latin typeface="Cambria Math" panose="02040503050406030204" pitchFamily="18" charset="0"/>
                                      </a:rPr>
                                      <m:t>kap</m:t>
                                    </m:r>
                                  </m:sub>
                                </m:sSub>
                                <m:f>
                                  <m:fPr>
                                    <m:ctrlPr>
                                      <a:rPr lang="en-GB" sz="1100" i="1">
                                        <a:solidFill>
                                          <a:schemeClr val="accent6"/>
                                        </a:solidFill>
                                        <a:latin typeface="Cambria Math" panose="02040503050406030204" pitchFamily="18" charset="0"/>
                                      </a:rPr>
                                    </m:ctrlPr>
                                  </m:fPr>
                                  <m:num>
                                    <m:d>
                                      <m:dPr>
                                        <m:ctrlPr>
                                          <a:rPr lang="en-GB" sz="1100" i="1">
                                            <a:solidFill>
                                              <a:schemeClr val="accent6"/>
                                            </a:solidFill>
                                            <a:latin typeface="Cambria Math" panose="02040503050406030204" pitchFamily="18" charset="0"/>
                                          </a:rPr>
                                        </m:ctrlPr>
                                      </m:dPr>
                                      <m:e>
                                        <m:sSubSup>
                                          <m:sSubSupPr>
                                            <m:ctrlPr>
                                              <a:rPr lang="en-GB" sz="1100" i="1">
                                                <a:solidFill>
                                                  <a:schemeClr val="accent6"/>
                                                </a:solidFill>
                                                <a:latin typeface="Cambria Math" panose="02040503050406030204" pitchFamily="18" charset="0"/>
                                              </a:rPr>
                                            </m:ctrlPr>
                                          </m:sSubSup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𝑖</m:t>
                                            </m:r>
                                          </m:sub>
                                          <m:sup>
                                            <m:sSub>
                                              <m:sSubPr>
                                                <m:ctrlPr>
                                                  <a:rPr lang="en-GB" sz="1100" i="1">
                                                    <a:solidFill>
                                                      <a:schemeClr val="accent6"/>
                                                    </a:solidFill>
                                                    <a:latin typeface="Cambria Math" panose="02040503050406030204" pitchFamily="18" charset="0"/>
                                                  </a:rPr>
                                                </m:ctrlPr>
                                              </m:sSubPr>
                                              <m:e>
                                                <m:r>
                                                  <m:rPr>
                                                    <m:sty m:val="p"/>
                                                  </m:rPr>
                                                  <a:rPr lang="en-GB" sz="1100" i="0">
                                                    <a:solidFill>
                                                      <a:schemeClr val="accent6"/>
                                                    </a:solidFill>
                                                    <a:latin typeface="Cambria Math" panose="02040503050406030204" pitchFamily="18" charset="0"/>
                                                  </a:rPr>
                                                  <m:t>n</m:t>
                                                </m:r>
                                              </m:e>
                                              <m:sub>
                                                <m:r>
                                                  <m:rPr>
                                                    <m:sty m:val="p"/>
                                                  </m:rPr>
                                                  <a:rPr lang="en-GB" sz="1100" i="0">
                                                    <a:solidFill>
                                                      <a:schemeClr val="accent6"/>
                                                    </a:solidFill>
                                                    <a:latin typeface="Cambria Math" panose="02040503050406030204" pitchFamily="18" charset="0"/>
                                                  </a:rPr>
                                                  <m:t>kap</m:t>
                                                </m:r>
                                              </m:sub>
                                            </m:sSub>
                                            <m:r>
                                              <a:rPr lang="en-GB" sz="1100" i="0">
                                                <a:solidFill>
                                                  <a:schemeClr val="accent6"/>
                                                </a:solidFill>
                                                <a:latin typeface="Cambria Math" panose="02040503050406030204" pitchFamily="18" charset="0"/>
                                              </a:rPr>
                                              <m:t>,   </m:t>
                                            </m:r>
                                            <m:r>
                                              <a:rPr lang="en-GB" sz="1100" i="1">
                                                <a:solidFill>
                                                  <a:schemeClr val="accent6"/>
                                                </a:solidFill>
                                                <a:latin typeface="Cambria Math" panose="02040503050406030204" pitchFamily="18" charset="0"/>
                                              </a:rPr>
                                              <m:t>𝑘</m:t>
                                            </m:r>
                                          </m:sup>
                                        </m:sSubSup>
                                        <m:r>
                                          <a:rPr lang="en-GB" sz="1100" i="0">
                                            <a:solidFill>
                                              <a:schemeClr val="accent6"/>
                                            </a:solidFill>
                                            <a:latin typeface="Cambria Math" panose="02040503050406030204" pitchFamily="18" charset="0"/>
                                          </a:rPr>
                                          <m:t>−</m:t>
                                        </m:r>
                                        <m:sSubSup>
                                          <m:sSubSupPr>
                                            <m:ctrlPr>
                                              <a:rPr lang="en-GB" sz="1100" i="1">
                                                <a:solidFill>
                                                  <a:schemeClr val="accent6"/>
                                                </a:solidFill>
                                                <a:latin typeface="Cambria Math" panose="02040503050406030204" pitchFamily="18" charset="0"/>
                                              </a:rPr>
                                            </m:ctrlPr>
                                          </m:sSubSup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𝑗</m:t>
                                            </m:r>
                                          </m:sub>
                                          <m:sup>
                                            <m:sSub>
                                              <m:sSubPr>
                                                <m:ctrlPr>
                                                  <a:rPr lang="en-GB" sz="1100" i="1">
                                                    <a:solidFill>
                                                      <a:schemeClr val="accent6"/>
                                                    </a:solidFill>
                                                    <a:latin typeface="Cambria Math" panose="02040503050406030204" pitchFamily="18" charset="0"/>
                                                  </a:rPr>
                                                </m:ctrlPr>
                                              </m:sSubPr>
                                              <m:e>
                                                <m:r>
                                                  <m:rPr>
                                                    <m:sty m:val="p"/>
                                                  </m:rPr>
                                                  <a:rPr lang="en-GB" sz="1100" i="0">
                                                    <a:solidFill>
                                                      <a:schemeClr val="accent6"/>
                                                    </a:solidFill>
                                                    <a:latin typeface="Cambria Math" panose="02040503050406030204" pitchFamily="18" charset="0"/>
                                                  </a:rPr>
                                                  <m:t>n</m:t>
                                                </m:r>
                                              </m:e>
                                              <m:sub>
                                                <m:r>
                                                  <m:rPr>
                                                    <m:sty m:val="p"/>
                                                  </m:rPr>
                                                  <a:rPr lang="en-GB" sz="1100" i="0">
                                                    <a:solidFill>
                                                      <a:schemeClr val="accent6"/>
                                                    </a:solidFill>
                                                    <a:latin typeface="Cambria Math" panose="02040503050406030204" pitchFamily="18" charset="0"/>
                                                  </a:rPr>
                                                  <m:t>kap</m:t>
                                                </m:r>
                                                <m:r>
                                                  <a:rPr lang="en-GB" sz="1100" i="0">
                                                    <a:solidFill>
                                                      <a:schemeClr val="accent6"/>
                                                    </a:solidFill>
                                                    <a:latin typeface="Cambria Math" panose="02040503050406030204" pitchFamily="18" charset="0"/>
                                                  </a:rPr>
                                                  <m:t>,   </m:t>
                                                </m:r>
                                                <m:r>
                                                  <m:rPr>
                                                    <m:sty m:val="p"/>
                                                  </m:rPr>
                                                  <a:rPr lang="en-GB" sz="1100" i="0">
                                                    <a:solidFill>
                                                      <a:schemeClr val="accent6"/>
                                                    </a:solidFill>
                                                    <a:latin typeface="Cambria Math" panose="02040503050406030204" pitchFamily="18" charset="0"/>
                                                  </a:rPr>
                                                  <m:t>k</m:t>
                                                </m:r>
                                              </m:sub>
                                            </m:sSub>
                                          </m:sup>
                                        </m:sSubSup>
                                      </m:e>
                                    </m:d>
                                  </m:num>
                                  <m:den>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𝑖</m:t>
                                            </m:r>
                                          </m:sub>
                                        </m:sSub>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𝑗</m:t>
                                            </m:r>
                                          </m:sub>
                                        </m:sSub>
                                      </m:e>
                                      <m:sup>
                                        <m:r>
                                          <a:rPr lang="en-GB" sz="1100" i="1">
                                            <a:solidFill>
                                              <a:schemeClr val="accent6"/>
                                            </a:solidFill>
                                            <a:latin typeface="Cambria Math" panose="02040503050406030204" pitchFamily="18" charset="0"/>
                                          </a:rPr>
                                          <m:t>𝑘</m:t>
                                        </m:r>
                                      </m:sup>
                                    </m:sSup>
                                  </m:den>
                                </m:f>
                                <m:r>
                                  <a:rPr lang="en-GB" sz="1100" i="0">
                                    <a:solidFill>
                                      <a:schemeClr val="accent6"/>
                                    </a:solidFill>
                                    <a:latin typeface="Cambria Math" panose="02040503050406030204" pitchFamily="18" charset="0"/>
                                  </a:rPr>
                                  <m:t> </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0">
                                            <a:solidFill>
                                              <a:schemeClr val="accent6"/>
                                            </a:solidFill>
                                            <a:latin typeface="Cambria Math" panose="02040503050406030204" pitchFamily="18" charset="0"/>
                                          </a:rPr>
                                          <m:t>  </m:t>
                                        </m:r>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𝑗</m:t>
                                        </m:r>
                                      </m:sub>
                                    </m:sSub>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&lt;</m:t>
                                </m:r>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𝜆</m:t>
                                    </m:r>
                                  </m:sub>
                                </m:sSub>
                                <m:r>
                                  <a:rPr lang="en-GB" sz="1100" i="0">
                                    <a:solidFill>
                                      <a:schemeClr val="accent6"/>
                                    </a:solidFill>
                                    <a:latin typeface="Cambria Math" panose="02040503050406030204" pitchFamily="18" charset="0"/>
                                  </a:rPr>
                                  <m:t>     </m:t>
                                </m:r>
                                <m:r>
                                  <m:rPr>
                                    <m:lit/>
                                  </m:rPr>
                                  <a:rPr lang="en-GB" sz="1100" i="0">
                                    <a:solidFill>
                                      <a:schemeClr val="accent6"/>
                                    </a:solidFill>
                                    <a:latin typeface="Cambria Math" panose="02040503050406030204" pitchFamily="18" charset="0"/>
                                  </a:rPr>
                                  <m:t>&amp;</m:t>
                                </m:r>
                                <m:r>
                                  <a:rPr lang="en-GB" sz="1100" i="0">
                                    <a:solidFill>
                                      <a:schemeClr val="accent6"/>
                                    </a:solidFill>
                                    <a:latin typeface="Cambria Math" panose="02040503050406030204" pitchFamily="18" charset="0"/>
                                  </a:rPr>
                                  <m:t>    </m:t>
                                </m:r>
                                <m:sSup>
                                  <m:sSupPr>
                                    <m:ctrlPr>
                                      <a:rPr lang="en-GB" sz="1100" i="1">
                                        <a:solidFill>
                                          <a:schemeClr val="accent6"/>
                                        </a:solidFill>
                                        <a:latin typeface="Cambria Math" panose="02040503050406030204" pitchFamily="18" charset="0"/>
                                      </a:rPr>
                                    </m:ctrlPr>
                                  </m:sSupPr>
                                  <m:e>
                                    <m:r>
                                      <a:rPr lang="en-GB" sz="1100" i="1">
                                        <a:solidFill>
                                          <a:schemeClr val="accent6"/>
                                        </a:solidFill>
                                        <a:latin typeface="Cambria Math" panose="02040503050406030204" pitchFamily="18" charset="0"/>
                                      </a:rPr>
                                      <m:t>h</m:t>
                                    </m:r>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 &lt;</m:t>
                                </m:r>
                                <m:sSub>
                                  <m:sSubPr>
                                    <m:ctrlPr>
                                      <a:rPr lang="en-GB" sz="1100" i="1">
                                        <a:solidFill>
                                          <a:schemeClr val="accent6"/>
                                        </a:solidFill>
                                        <a:latin typeface="Cambria Math" panose="02040503050406030204" pitchFamily="18" charset="0"/>
                                      </a:rPr>
                                    </m:ctrlPr>
                                  </m:sSubPr>
                                  <m:e>
                                    <m:r>
                                      <m:rPr>
                                        <m:sty m:val="p"/>
                                      </m:rPr>
                                      <a:rPr lang="en-GB" sz="1100" i="0">
                                        <a:solidFill>
                                          <a:schemeClr val="accent6"/>
                                        </a:solidFill>
                                        <a:latin typeface="Cambria Math" panose="02040503050406030204" pitchFamily="18" charset="0"/>
                                      </a:rPr>
                                      <m:t>Q</m:t>
                                    </m:r>
                                  </m:e>
                                  <m:sub>
                                    <m:r>
                                      <m:rPr>
                                        <m:sty m:val="p"/>
                                      </m:rPr>
                                      <a:rPr lang="en-GB" sz="1100" i="0">
                                        <a:solidFill>
                                          <a:schemeClr val="accent6"/>
                                        </a:solidFill>
                                        <a:latin typeface="Cambria Math" panose="02040503050406030204" pitchFamily="18" charset="0"/>
                                      </a:rPr>
                                      <m:t>kap</m:t>
                                    </m:r>
                                  </m:sub>
                                </m:sSub>
                                <m:r>
                                  <a:rPr lang="en-GB" sz="1100" i="0">
                                    <a:solidFill>
                                      <a:schemeClr val="accent6"/>
                                    </a:solidFill>
                                    <a:latin typeface="Cambria Math" panose="02040503050406030204" pitchFamily="18" charset="0"/>
                                  </a:rPr>
                                  <m:t>  </m:t>
                                </m:r>
                              </m:e>
                            </m:mr>
                            <m:mr>
                              <m:e>
                                <m:sSub>
                                  <m:sSubPr>
                                    <m:ctrlPr>
                                      <a:rPr lang="en-GB" sz="1100" i="1">
                                        <a:solidFill>
                                          <a:schemeClr val="accent6"/>
                                        </a:solidFill>
                                        <a:latin typeface="Cambria Math" panose="02040503050406030204" pitchFamily="18" charset="0"/>
                                      </a:rPr>
                                    </m:ctrlPr>
                                  </m:sSubPr>
                                  <m:e>
                                    <m:r>
                                      <m:rPr>
                                        <m:sty m:val="p"/>
                                      </m:rPr>
                                      <a:rPr lang="en-GB" sz="1100" i="0">
                                        <a:solidFill>
                                          <a:schemeClr val="accent6"/>
                                        </a:solidFill>
                                        <a:latin typeface="Cambria Math" panose="02040503050406030204" pitchFamily="18" charset="0"/>
                                      </a:rPr>
                                      <m:t>a</m:t>
                                    </m:r>
                                  </m:e>
                                  <m:sub>
                                    <m:r>
                                      <m:rPr>
                                        <m:sty m:val="p"/>
                                      </m:rPr>
                                      <a:rPr lang="en-GB" sz="1100" i="0">
                                        <a:solidFill>
                                          <a:schemeClr val="accent6"/>
                                        </a:solidFill>
                                        <a:latin typeface="Cambria Math" panose="02040503050406030204" pitchFamily="18" charset="0"/>
                                      </a:rPr>
                                      <m:t>FBII</m:t>
                                    </m:r>
                                  </m:sub>
                                </m:sSub>
                                <m:r>
                                  <a:rPr lang="en-GB" sz="1100" i="0">
                                    <a:solidFill>
                                      <a:schemeClr val="accent6"/>
                                    </a:solidFill>
                                    <a:latin typeface="Cambria Math" panose="02040503050406030204" pitchFamily="18" charset="0"/>
                                  </a:rPr>
                                  <m:t>                                   </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𝑗</m:t>
                                        </m:r>
                                      </m:sub>
                                    </m:sSub>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&lt;</m:t>
                                </m:r>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𝜆</m:t>
                                    </m:r>
                                  </m:sub>
                                </m:sSub>
                                <m:r>
                                  <a:rPr lang="en-GB" sz="1100" i="0">
                                    <a:solidFill>
                                      <a:schemeClr val="accent6"/>
                                    </a:solidFill>
                                    <a:latin typeface="Cambria Math" panose="02040503050406030204" pitchFamily="18" charset="0"/>
                                  </a:rPr>
                                  <m:t>     </m:t>
                                </m:r>
                                <m:r>
                                  <m:rPr>
                                    <m:lit/>
                                  </m:rPr>
                                  <a:rPr lang="en-GB" sz="1100" i="0">
                                    <a:solidFill>
                                      <a:schemeClr val="accent6"/>
                                    </a:solidFill>
                                    <a:latin typeface="Cambria Math" panose="02040503050406030204" pitchFamily="18" charset="0"/>
                                  </a:rPr>
                                  <m:t>&amp;</m:t>
                                </m:r>
                                <m:r>
                                  <a:rPr lang="en-GB" sz="1100" i="0">
                                    <a:solidFill>
                                      <a:schemeClr val="accent6"/>
                                    </a:solidFill>
                                    <a:latin typeface="Cambria Math" panose="02040503050406030204" pitchFamily="18" charset="0"/>
                                  </a:rPr>
                                  <m:t>    </m:t>
                                </m:r>
                                <m:sSup>
                                  <m:sSupPr>
                                    <m:ctrlPr>
                                      <a:rPr lang="en-GB" sz="1100" i="1">
                                        <a:solidFill>
                                          <a:schemeClr val="accent6"/>
                                        </a:solidFill>
                                        <a:latin typeface="Cambria Math" panose="02040503050406030204" pitchFamily="18" charset="0"/>
                                      </a:rPr>
                                    </m:ctrlPr>
                                  </m:sSupPr>
                                  <m:e>
                                    <m:r>
                                      <a:rPr lang="en-GB" sz="1100" i="1">
                                        <a:solidFill>
                                          <a:schemeClr val="accent6"/>
                                        </a:solidFill>
                                        <a:latin typeface="Cambria Math" panose="02040503050406030204" pitchFamily="18" charset="0"/>
                                      </a:rPr>
                                      <m:t>h</m:t>
                                    </m:r>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 ≥</m:t>
                                </m:r>
                                <m:sSub>
                                  <m:sSubPr>
                                    <m:ctrlPr>
                                      <a:rPr lang="en-GB" sz="1100" i="1">
                                        <a:solidFill>
                                          <a:schemeClr val="accent6"/>
                                        </a:solidFill>
                                        <a:latin typeface="Cambria Math" panose="02040503050406030204" pitchFamily="18" charset="0"/>
                                      </a:rPr>
                                    </m:ctrlPr>
                                  </m:sSubPr>
                                  <m:e>
                                    <m:r>
                                      <m:rPr>
                                        <m:sty m:val="p"/>
                                      </m:rPr>
                                      <a:rPr lang="en-GB" sz="1100" i="0">
                                        <a:solidFill>
                                          <a:schemeClr val="accent6"/>
                                        </a:solidFill>
                                        <a:latin typeface="Cambria Math" panose="02040503050406030204" pitchFamily="18" charset="0"/>
                                      </a:rPr>
                                      <m:t>Q</m:t>
                                    </m:r>
                                  </m:e>
                                  <m:sub>
                                    <m:r>
                                      <m:rPr>
                                        <m:sty m:val="p"/>
                                      </m:rPr>
                                      <a:rPr lang="en-GB" sz="1100" i="0">
                                        <a:solidFill>
                                          <a:schemeClr val="accent6"/>
                                        </a:solidFill>
                                        <a:latin typeface="Cambria Math" panose="02040503050406030204" pitchFamily="18" charset="0"/>
                                      </a:rPr>
                                      <m:t>kap</m:t>
                                    </m:r>
                                  </m:sub>
                                </m:sSub>
                              </m:e>
                            </m:mr>
                            <m:mr>
                              <m:e>
                                <m:sSub>
                                  <m:sSubPr>
                                    <m:ctrlPr>
                                      <a:rPr lang="en-GB" sz="1100" i="1">
                                        <a:solidFill>
                                          <a:schemeClr val="accent6"/>
                                        </a:solidFill>
                                        <a:latin typeface="Cambria Math" panose="02040503050406030204" pitchFamily="18" charset="0"/>
                                      </a:rPr>
                                    </m:ctrlPr>
                                  </m:sSubPr>
                                  <m:e>
                                    <m:r>
                                      <m:rPr>
                                        <m:sty m:val="p"/>
                                      </m:rPr>
                                      <a:rPr lang="en-GB" sz="1100" i="0">
                                        <a:solidFill>
                                          <a:schemeClr val="accent6"/>
                                        </a:solidFill>
                                        <a:latin typeface="Cambria Math" panose="02040503050406030204" pitchFamily="18" charset="0"/>
                                      </a:rPr>
                                      <m:t>a</m:t>
                                    </m:r>
                                  </m:e>
                                  <m:sub>
                                    <m:r>
                                      <m:rPr>
                                        <m:sty m:val="p"/>
                                      </m:rPr>
                                      <a:rPr lang="en-GB" sz="1100" i="0">
                                        <a:solidFill>
                                          <a:schemeClr val="accent6"/>
                                        </a:solidFill>
                                        <a:latin typeface="Cambria Math" panose="02040503050406030204" pitchFamily="18" charset="0"/>
                                      </a:rPr>
                                      <m:t>NC</m:t>
                                    </m:r>
                                  </m:sub>
                                </m:sSub>
                                <m:r>
                                  <a:rPr lang="en-GB" sz="1100" i="0">
                                    <a:solidFill>
                                      <a:schemeClr val="accent6"/>
                                    </a:solidFill>
                                    <a:latin typeface="Cambria Math" panose="02040503050406030204" pitchFamily="18" charset="0"/>
                                  </a:rPr>
                                  <m:t>                                     </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0">
                                            <a:solidFill>
                                              <a:schemeClr val="accent6"/>
                                            </a:solidFill>
                                            <a:latin typeface="Cambria Math" panose="02040503050406030204" pitchFamily="18" charset="0"/>
                                          </a:rPr>
                                          <m:t> </m:t>
                                        </m:r>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𝑗</m:t>
                                        </m:r>
                                      </m:sub>
                                    </m:sSub>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m:t>
                                </m:r>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𝜆</m:t>
                                    </m:r>
                                  </m:sub>
                                </m:sSub>
                                <m:r>
                                  <a:rPr lang="en-GB" sz="1100" i="0">
                                    <a:solidFill>
                                      <a:schemeClr val="accent6"/>
                                    </a:solidFill>
                                    <a:latin typeface="Cambria Math" panose="02040503050406030204" pitchFamily="18" charset="0"/>
                                  </a:rPr>
                                  <m:t>     </m:t>
                                </m:r>
                                <m:r>
                                  <m:rPr>
                                    <m:lit/>
                                  </m:rPr>
                                  <a:rPr lang="en-GB" sz="1100" i="0">
                                    <a:solidFill>
                                      <a:schemeClr val="accent6"/>
                                    </a:solidFill>
                                    <a:latin typeface="Cambria Math" panose="02040503050406030204" pitchFamily="18" charset="0"/>
                                  </a:rPr>
                                  <m:t>&amp;</m:t>
                                </m:r>
                                <m:r>
                                  <a:rPr lang="en-GB" sz="1100" i="0">
                                    <a:solidFill>
                                      <a:schemeClr val="accent6"/>
                                    </a:solidFill>
                                    <a:latin typeface="Cambria Math" panose="02040503050406030204" pitchFamily="18" charset="0"/>
                                  </a:rPr>
                                  <m:t>    </m:t>
                                </m:r>
                                <m:sSup>
                                  <m:sSupPr>
                                    <m:ctrlPr>
                                      <a:rPr lang="en-GB" sz="1100" i="1">
                                        <a:solidFill>
                                          <a:schemeClr val="accent6"/>
                                        </a:solidFill>
                                        <a:latin typeface="Cambria Math" panose="02040503050406030204" pitchFamily="18" charset="0"/>
                                      </a:rPr>
                                    </m:ctrlPr>
                                  </m:sSupPr>
                                  <m:e>
                                    <m:r>
                                      <a:rPr lang="en-GB" sz="1100" i="1">
                                        <a:solidFill>
                                          <a:schemeClr val="accent6"/>
                                        </a:solidFill>
                                        <a:latin typeface="Cambria Math" panose="02040503050406030204" pitchFamily="18" charset="0"/>
                                      </a:rPr>
                                      <m:t>h</m:t>
                                    </m:r>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 &lt;</m:t>
                                </m:r>
                                <m:sSub>
                                  <m:sSubPr>
                                    <m:ctrlPr>
                                      <a:rPr lang="en-GB" sz="1100" i="1">
                                        <a:solidFill>
                                          <a:schemeClr val="accent6"/>
                                        </a:solidFill>
                                        <a:latin typeface="Cambria Math" panose="02040503050406030204" pitchFamily="18" charset="0"/>
                                      </a:rPr>
                                    </m:ctrlPr>
                                  </m:sSubPr>
                                  <m:e>
                                    <m:r>
                                      <m:rPr>
                                        <m:sty m:val="p"/>
                                      </m:rPr>
                                      <a:rPr lang="en-GB" sz="1100" i="0">
                                        <a:solidFill>
                                          <a:schemeClr val="accent6"/>
                                        </a:solidFill>
                                        <a:latin typeface="Cambria Math" panose="02040503050406030204" pitchFamily="18" charset="0"/>
                                      </a:rPr>
                                      <m:t>Q</m:t>
                                    </m:r>
                                  </m:e>
                                  <m:sub>
                                    <m:r>
                                      <m:rPr>
                                        <m:sty m:val="p"/>
                                      </m:rPr>
                                      <a:rPr lang="en-GB" sz="1100" i="0">
                                        <a:solidFill>
                                          <a:schemeClr val="accent6"/>
                                        </a:solidFill>
                                        <a:latin typeface="Cambria Math" panose="02040503050406030204" pitchFamily="18" charset="0"/>
                                      </a:rPr>
                                      <m:t>NC</m:t>
                                    </m:r>
                                  </m:sub>
                                </m:sSub>
                              </m:e>
                            </m:mr>
                            <m:mr>
                              <m:e>
                                <m:sSub>
                                  <m:sSubPr>
                                    <m:ctrlPr>
                                      <a:rPr lang="en-GB" sz="1100" i="1">
                                        <a:solidFill>
                                          <a:schemeClr val="accent6"/>
                                        </a:solidFill>
                                        <a:latin typeface="Cambria Math" panose="02040503050406030204" pitchFamily="18" charset="0"/>
                                      </a:rPr>
                                    </m:ctrlPr>
                                  </m:sSubPr>
                                  <m:e>
                                    <m:r>
                                      <m:rPr>
                                        <m:sty m:val="p"/>
                                      </m:rPr>
                                      <a:rPr lang="en-GB" sz="1100" i="0">
                                        <a:solidFill>
                                          <a:schemeClr val="accent6"/>
                                        </a:solidFill>
                                        <a:latin typeface="Cambria Math" panose="02040503050406030204" pitchFamily="18" charset="0"/>
                                      </a:rPr>
                                      <m:t>a</m:t>
                                    </m:r>
                                  </m:e>
                                  <m:sub>
                                    <m:r>
                                      <m:rPr>
                                        <m:sty m:val="p"/>
                                      </m:rPr>
                                      <a:rPr lang="en-GB" sz="1100" i="0">
                                        <a:solidFill>
                                          <a:schemeClr val="accent6"/>
                                        </a:solidFill>
                                        <a:latin typeface="Cambria Math" panose="02040503050406030204" pitchFamily="18" charset="0"/>
                                      </a:rPr>
                                      <m:t>NB</m:t>
                                    </m:r>
                                  </m:sub>
                                </m:sSub>
                                <m:sSup>
                                  <m:sSupPr>
                                    <m:ctrlPr>
                                      <a:rPr lang="en-GB" sz="1100" i="1">
                                        <a:solidFill>
                                          <a:schemeClr val="accent6"/>
                                        </a:solidFill>
                                        <a:latin typeface="Cambria Math" panose="02040503050406030204" pitchFamily="18" charset="0"/>
                                      </a:rPr>
                                    </m:ctrlPr>
                                  </m:sSupPr>
                                  <m:e>
                                    <m:d>
                                      <m:dPr>
                                        <m:ctrlPr>
                                          <a:rPr lang="en-GB" sz="1100" i="1">
                                            <a:solidFill>
                                              <a:schemeClr val="accent6"/>
                                            </a:solidFill>
                                            <a:latin typeface="Cambria Math" panose="02040503050406030204" pitchFamily="18" charset="0"/>
                                          </a:rPr>
                                        </m:ctrlPr>
                                      </m:dPr>
                                      <m:e>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𝑖</m:t>
                                                </m:r>
                                              </m:sub>
                                            </m:sSub>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𝑗</m:t>
                                                </m:r>
                                              </m:sub>
                                            </m:sSub>
                                          </m:e>
                                          <m:sup>
                                            <m:r>
                                              <a:rPr lang="en-GB" sz="1100" i="1">
                                                <a:solidFill>
                                                  <a:schemeClr val="accent6"/>
                                                </a:solidFill>
                                                <a:latin typeface="Cambria Math" panose="02040503050406030204" pitchFamily="18" charset="0"/>
                                              </a:rPr>
                                              <m:t>𝑘</m:t>
                                            </m:r>
                                          </m:sup>
                                        </m:sSup>
                                      </m:e>
                                    </m:d>
                                  </m:e>
                                  <m:sup>
                                    <m:r>
                                      <a:rPr lang="en-GB" sz="1100" i="0">
                                        <a:solidFill>
                                          <a:schemeClr val="accent6"/>
                                        </a:solidFill>
                                        <a:latin typeface="Cambria Math" panose="02040503050406030204" pitchFamily="18" charset="0"/>
                                      </a:rPr>
                                      <m:t>1.5</m:t>
                                    </m:r>
                                  </m:sup>
                                </m:sSup>
                                <m:r>
                                  <a:rPr lang="en-GB" sz="1100" i="0">
                                    <a:solidFill>
                                      <a:schemeClr val="accent6"/>
                                    </a:solidFill>
                                    <a:latin typeface="Cambria Math" panose="02040503050406030204" pitchFamily="18" charset="0"/>
                                  </a:rPr>
                                  <m:t>            </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0">
                                            <a:solidFill>
                                              <a:schemeClr val="accent6"/>
                                            </a:solidFill>
                                            <a:latin typeface="Cambria Math" panose="02040503050406030204" pitchFamily="18" charset="0"/>
                                          </a:rPr>
                                          <m:t> </m:t>
                                        </m:r>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𝑗</m:t>
                                        </m:r>
                                      </m:sub>
                                    </m:sSub>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&gt;</m:t>
                                </m:r>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𝜆</m:t>
                                    </m:r>
                                  </m:sub>
                                </m:sSub>
                                <m:r>
                                  <a:rPr lang="en-GB" sz="1100" i="0">
                                    <a:solidFill>
                                      <a:schemeClr val="accent6"/>
                                    </a:solidFill>
                                    <a:latin typeface="Cambria Math" panose="02040503050406030204" pitchFamily="18" charset="0"/>
                                  </a:rPr>
                                  <m:t>    </m:t>
                                </m:r>
                                <m:r>
                                  <m:rPr>
                                    <m:lit/>
                                  </m:rPr>
                                  <a:rPr lang="en-GB" sz="1100" i="0">
                                    <a:solidFill>
                                      <a:schemeClr val="accent6"/>
                                    </a:solidFill>
                                    <a:latin typeface="Cambria Math" panose="02040503050406030204" pitchFamily="18" charset="0"/>
                                  </a:rPr>
                                  <m:t>&amp;</m:t>
                                </m:r>
                                <m:r>
                                  <a:rPr lang="en-GB" sz="1100" i="0">
                                    <a:solidFill>
                                      <a:schemeClr val="accent6"/>
                                    </a:solidFill>
                                    <a:latin typeface="Cambria Math" panose="02040503050406030204" pitchFamily="18" charset="0"/>
                                  </a:rPr>
                                  <m:t>    </m:t>
                                </m:r>
                                <m:sSup>
                                  <m:sSupPr>
                                    <m:ctrlPr>
                                      <a:rPr lang="en-GB" sz="1100" i="1">
                                        <a:solidFill>
                                          <a:schemeClr val="accent6"/>
                                        </a:solidFill>
                                        <a:latin typeface="Cambria Math" panose="02040503050406030204" pitchFamily="18" charset="0"/>
                                      </a:rPr>
                                    </m:ctrlPr>
                                  </m:sSupPr>
                                  <m:e>
                                    <m:r>
                                      <a:rPr lang="en-GB" sz="1100" i="1">
                                        <a:solidFill>
                                          <a:schemeClr val="accent6"/>
                                        </a:solidFill>
                                        <a:latin typeface="Cambria Math" panose="02040503050406030204" pitchFamily="18" charset="0"/>
                                      </a:rPr>
                                      <m:t>h</m:t>
                                    </m:r>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 &gt;</m:t>
                                </m:r>
                                <m:sSub>
                                  <m:sSubPr>
                                    <m:ctrlPr>
                                      <a:rPr lang="en-GB" sz="1100" i="1">
                                        <a:solidFill>
                                          <a:schemeClr val="accent6"/>
                                        </a:solidFill>
                                        <a:latin typeface="Cambria Math" panose="02040503050406030204" pitchFamily="18" charset="0"/>
                                      </a:rPr>
                                    </m:ctrlPr>
                                  </m:sSubPr>
                                  <m:e>
                                    <m:r>
                                      <m:rPr>
                                        <m:sty m:val="p"/>
                                      </m:rPr>
                                      <a:rPr lang="en-GB" sz="1100" i="0">
                                        <a:solidFill>
                                          <a:schemeClr val="accent6"/>
                                        </a:solidFill>
                                        <a:latin typeface="Cambria Math" panose="02040503050406030204" pitchFamily="18" charset="0"/>
                                      </a:rPr>
                                      <m:t>Q</m:t>
                                    </m:r>
                                  </m:e>
                                  <m:sub>
                                    <m:r>
                                      <m:rPr>
                                        <m:sty m:val="p"/>
                                      </m:rPr>
                                      <a:rPr lang="en-GB" sz="1100" i="0">
                                        <a:solidFill>
                                          <a:schemeClr val="accent6"/>
                                        </a:solidFill>
                                        <a:latin typeface="Cambria Math" panose="02040503050406030204" pitchFamily="18" charset="0"/>
                                      </a:rPr>
                                      <m:t>NC</m:t>
                                    </m:r>
                                  </m:sub>
                                </m:sSub>
                              </m:e>
                            </m:mr>
                            <m:mr>
                              <m:e>
                                <m:sSub>
                                  <m:sSubPr>
                                    <m:ctrlPr>
                                      <a:rPr lang="en-GB" sz="1100" i="1">
                                        <a:solidFill>
                                          <a:schemeClr val="accent6"/>
                                        </a:solidFill>
                                        <a:latin typeface="Cambria Math" panose="02040503050406030204" pitchFamily="18" charset="0"/>
                                      </a:rPr>
                                    </m:ctrlPr>
                                  </m:sSubPr>
                                  <m:e>
                                    <m:r>
                                      <m:rPr>
                                        <m:sty m:val="p"/>
                                      </m:rPr>
                                      <a:rPr lang="en-GB" sz="1100" i="0">
                                        <a:solidFill>
                                          <a:schemeClr val="accent6"/>
                                        </a:solidFill>
                                        <a:latin typeface="Cambria Math" panose="02040503050406030204" pitchFamily="18" charset="0"/>
                                      </a:rPr>
                                      <m:t>a</m:t>
                                    </m:r>
                                  </m:e>
                                  <m:sub>
                                    <m:r>
                                      <m:rPr>
                                        <m:sty m:val="p"/>
                                      </m:rPr>
                                      <a:rPr lang="en-GB" sz="1100" i="0">
                                        <a:solidFill>
                                          <a:schemeClr val="accent6"/>
                                        </a:solidFill>
                                        <a:latin typeface="Cambria Math" panose="02040503050406030204" pitchFamily="18" charset="0"/>
                                      </a:rPr>
                                      <m:t>FBI</m:t>
                                    </m:r>
                                  </m:sub>
                                </m:sSub>
                                <m:d>
                                  <m:dPr>
                                    <m:ctrlPr>
                                      <a:rPr lang="en-GB" sz="1100" i="1">
                                        <a:solidFill>
                                          <a:schemeClr val="accent6"/>
                                        </a:solidFill>
                                        <a:latin typeface="Cambria Math" panose="02040503050406030204" pitchFamily="18" charset="0"/>
                                      </a:rPr>
                                    </m:ctrlPr>
                                  </m:dPr>
                                  <m:e>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𝑖</m:t>
                                            </m:r>
                                          </m:sub>
                                        </m:sSub>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𝑗</m:t>
                                            </m:r>
                                          </m:sub>
                                        </m:sSub>
                                      </m:e>
                                      <m:sup>
                                        <m:r>
                                          <a:rPr lang="en-GB" sz="1100" i="1">
                                            <a:solidFill>
                                              <a:schemeClr val="accent6"/>
                                            </a:solidFill>
                                            <a:latin typeface="Cambria Math" panose="02040503050406030204" pitchFamily="18" charset="0"/>
                                          </a:rPr>
                                          <m:t>𝑘</m:t>
                                        </m:r>
                                      </m:sup>
                                    </m:sSup>
                                  </m:e>
                                </m:d>
                                <m:r>
                                  <a:rPr lang="en-GB" sz="1100" i="0">
                                    <a:solidFill>
                                      <a:schemeClr val="accent6"/>
                                    </a:solidFill>
                                    <a:latin typeface="Cambria Math" panose="02040503050406030204" pitchFamily="18" charset="0"/>
                                  </a:rPr>
                                  <m:t>               </m:t>
                                </m:r>
                                <m:sSup>
                                  <m:sSupPr>
                                    <m:ctrlPr>
                                      <a:rPr lang="en-GB" sz="1100" i="1">
                                        <a:solidFill>
                                          <a:schemeClr val="accent6"/>
                                        </a:solidFill>
                                        <a:latin typeface="Cambria Math" panose="02040503050406030204" pitchFamily="18" charset="0"/>
                                      </a:rPr>
                                    </m:ctrlPr>
                                  </m:sSupPr>
                                  <m:e>
                                    <m:sSub>
                                      <m:sSubPr>
                                        <m:ctrlPr>
                                          <a:rPr lang="en-GB" sz="1100" i="1">
                                            <a:solidFill>
                                              <a:schemeClr val="accent6"/>
                                            </a:solidFill>
                                            <a:latin typeface="Cambria Math" panose="02040503050406030204" pitchFamily="18" charset="0"/>
                                          </a:rPr>
                                        </m:ctrlPr>
                                      </m:sSubPr>
                                      <m:e>
                                        <m:r>
                                          <a:rPr lang="en-GB" sz="1100" i="0">
                                            <a:solidFill>
                                              <a:schemeClr val="accent6"/>
                                            </a:solidFill>
                                            <a:latin typeface="Cambria Math" panose="02040503050406030204" pitchFamily="18" charset="0"/>
                                          </a:rPr>
                                          <m:t> </m:t>
                                        </m:r>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𝑗</m:t>
                                        </m:r>
                                      </m:sub>
                                    </m:sSub>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&gt;</m:t>
                                </m:r>
                                <m:sSub>
                                  <m:sSubPr>
                                    <m:ctrlPr>
                                      <a:rPr lang="en-GB" sz="1100" i="1">
                                        <a:solidFill>
                                          <a:schemeClr val="accent6"/>
                                        </a:solidFill>
                                        <a:latin typeface="Cambria Math" panose="02040503050406030204" pitchFamily="18" charset="0"/>
                                      </a:rPr>
                                    </m:ctrlPr>
                                  </m:sSubPr>
                                  <m:e>
                                    <m:r>
                                      <a:rPr lang="en-GB" sz="1100" i="1">
                                        <a:solidFill>
                                          <a:schemeClr val="accent6"/>
                                        </a:solidFill>
                                        <a:latin typeface="Cambria Math" panose="02040503050406030204" pitchFamily="18" charset="0"/>
                                      </a:rPr>
                                      <m:t>𝑇</m:t>
                                    </m:r>
                                  </m:e>
                                  <m:sub>
                                    <m:r>
                                      <a:rPr lang="en-GB" sz="1100" i="1">
                                        <a:solidFill>
                                          <a:schemeClr val="accent6"/>
                                        </a:solidFill>
                                        <a:latin typeface="Cambria Math" panose="02040503050406030204" pitchFamily="18" charset="0"/>
                                      </a:rPr>
                                      <m:t>𝜆</m:t>
                                    </m:r>
                                  </m:sub>
                                </m:sSub>
                                <m:r>
                                  <a:rPr lang="en-GB" sz="1100" i="0">
                                    <a:solidFill>
                                      <a:schemeClr val="accent6"/>
                                    </a:solidFill>
                                    <a:latin typeface="Cambria Math" panose="02040503050406030204" pitchFamily="18" charset="0"/>
                                  </a:rPr>
                                  <m:t>    </m:t>
                                </m:r>
                                <m:r>
                                  <m:rPr>
                                    <m:lit/>
                                  </m:rPr>
                                  <a:rPr lang="en-GB" sz="1100" i="0">
                                    <a:solidFill>
                                      <a:schemeClr val="accent6"/>
                                    </a:solidFill>
                                    <a:latin typeface="Cambria Math" panose="02040503050406030204" pitchFamily="18" charset="0"/>
                                  </a:rPr>
                                  <m:t>&amp;</m:t>
                                </m:r>
                                <m:r>
                                  <a:rPr lang="en-GB" sz="1100" i="0">
                                    <a:solidFill>
                                      <a:schemeClr val="accent6"/>
                                    </a:solidFill>
                                    <a:latin typeface="Cambria Math" panose="02040503050406030204" pitchFamily="18" charset="0"/>
                                  </a:rPr>
                                  <m:t>    </m:t>
                                </m:r>
                                <m:sSup>
                                  <m:sSupPr>
                                    <m:ctrlPr>
                                      <a:rPr lang="en-GB" sz="1100" i="1">
                                        <a:solidFill>
                                          <a:schemeClr val="accent6"/>
                                        </a:solidFill>
                                        <a:latin typeface="Cambria Math" panose="02040503050406030204" pitchFamily="18" charset="0"/>
                                      </a:rPr>
                                    </m:ctrlPr>
                                  </m:sSupPr>
                                  <m:e>
                                    <m:r>
                                      <a:rPr lang="en-GB" sz="1100" i="1">
                                        <a:solidFill>
                                          <a:schemeClr val="accent6"/>
                                        </a:solidFill>
                                        <a:latin typeface="Cambria Math" panose="02040503050406030204" pitchFamily="18" charset="0"/>
                                      </a:rPr>
                                      <m:t>h</m:t>
                                    </m:r>
                                  </m:e>
                                  <m:sup>
                                    <m:r>
                                      <a:rPr lang="en-GB" sz="1100" i="1">
                                        <a:solidFill>
                                          <a:schemeClr val="accent6"/>
                                        </a:solidFill>
                                        <a:latin typeface="Cambria Math" panose="02040503050406030204" pitchFamily="18" charset="0"/>
                                      </a:rPr>
                                      <m:t>𝑘</m:t>
                                    </m:r>
                                  </m:sup>
                                </m:sSup>
                                <m:r>
                                  <a:rPr lang="en-GB" sz="1100" i="0">
                                    <a:solidFill>
                                      <a:schemeClr val="accent6"/>
                                    </a:solidFill>
                                    <a:latin typeface="Cambria Math" panose="02040503050406030204" pitchFamily="18" charset="0"/>
                                  </a:rPr>
                                  <m:t> ≥</m:t>
                                </m:r>
                                <m:sSub>
                                  <m:sSubPr>
                                    <m:ctrlPr>
                                      <a:rPr lang="en-GB" sz="1100" i="1">
                                        <a:solidFill>
                                          <a:schemeClr val="accent6"/>
                                        </a:solidFill>
                                        <a:latin typeface="Cambria Math" panose="02040503050406030204" pitchFamily="18" charset="0"/>
                                      </a:rPr>
                                    </m:ctrlPr>
                                  </m:sSubPr>
                                  <m:e>
                                    <m:r>
                                      <m:rPr>
                                        <m:sty m:val="p"/>
                                      </m:rPr>
                                      <a:rPr lang="en-GB" sz="1100" i="0">
                                        <a:solidFill>
                                          <a:schemeClr val="accent6"/>
                                        </a:solidFill>
                                        <a:latin typeface="Cambria Math" panose="02040503050406030204" pitchFamily="18" charset="0"/>
                                      </a:rPr>
                                      <m:t>Q</m:t>
                                    </m:r>
                                  </m:e>
                                  <m:sub>
                                    <m:r>
                                      <m:rPr>
                                        <m:sty m:val="p"/>
                                      </m:rPr>
                                      <a:rPr lang="en-GB" sz="1100" i="0">
                                        <a:solidFill>
                                          <a:schemeClr val="accent6"/>
                                        </a:solidFill>
                                        <a:latin typeface="Cambria Math" panose="02040503050406030204" pitchFamily="18" charset="0"/>
                                      </a:rPr>
                                      <m:t>NB</m:t>
                                    </m:r>
                                  </m:sub>
                                </m:sSub>
                              </m:e>
                            </m:mr>
                          </m:m>
                        </m:e>
                      </m:d>
                    </m:oMath>
                  </m:oMathPara>
                </a14:m>
                <a:endParaRPr lang="en-GB" sz="1100" dirty="0"/>
              </a:p>
            </p:txBody>
          </p:sp>
        </mc:Choice>
        <mc:Fallback xmlns="">
          <p:sp>
            <p:nvSpPr>
              <p:cNvPr id="9" name="Rectangle 8"/>
              <p:cNvSpPr>
                <a:spLocks noRot="1" noChangeAspect="1" noMove="1" noResize="1" noEditPoints="1" noAdjustHandles="1" noChangeArrowheads="1" noChangeShapeType="1" noTextEdit="1"/>
              </p:cNvSpPr>
              <p:nvPr/>
            </p:nvSpPr>
            <p:spPr>
              <a:xfrm>
                <a:off x="0" y="2081467"/>
                <a:ext cx="4830882" cy="1555554"/>
              </a:xfrm>
              <a:prstGeom prst="rect">
                <a:avLst/>
              </a:prstGeom>
              <a:blipFill rotWithShape="0">
                <a:blip r:embed="rId4"/>
                <a:stretch>
                  <a:fillRect/>
                </a:stretch>
              </a:blipFill>
            </p:spPr>
            <p:txBody>
              <a:bodyPr/>
              <a:lstStyle/>
              <a:p>
                <a:r>
                  <a:rPr lang="en-GB">
                    <a:noFill/>
                  </a:rPr>
                  <a:t> </a:t>
                </a:r>
              </a:p>
            </p:txBody>
          </p:sp>
        </mc:Fallback>
      </mc:AlternateContent>
      <p:sp>
        <p:nvSpPr>
          <p:cNvPr id="11" name="TextBox 10"/>
          <p:cNvSpPr txBox="1"/>
          <p:nvPr/>
        </p:nvSpPr>
        <p:spPr>
          <a:xfrm>
            <a:off x="597976" y="3941659"/>
            <a:ext cx="3906982" cy="1015663"/>
          </a:xfrm>
          <a:prstGeom prst="rect">
            <a:avLst/>
          </a:prstGeom>
          <a:noFill/>
        </p:spPr>
        <p:txBody>
          <a:bodyPr wrap="square" rtlCol="0">
            <a:spAutoFit/>
          </a:bodyPr>
          <a:lstStyle/>
          <a:p>
            <a:pPr marL="285750" indent="-285750">
              <a:buFont typeface="Arial" panose="020B0604020202020204" pitchFamily="34" charset="0"/>
              <a:buChar char="•"/>
            </a:pPr>
            <a:r>
              <a:rPr lang="en-CA" sz="1200" dirty="0" smtClean="0">
                <a:solidFill>
                  <a:schemeClr val="accent6"/>
                </a:solidFill>
              </a:rPr>
              <a:t>Heat transfer coefficient depends upon two temperatures, heat flux and integrated heat </a:t>
            </a:r>
          </a:p>
          <a:p>
            <a:endParaRPr lang="en-CA" sz="1200" dirty="0">
              <a:solidFill>
                <a:schemeClr val="accent6"/>
              </a:solidFill>
            </a:endParaRPr>
          </a:p>
          <a:p>
            <a:pPr marL="285750" indent="-285750">
              <a:buFont typeface="Arial" panose="020B0604020202020204" pitchFamily="34" charset="0"/>
              <a:buChar char="•"/>
            </a:pPr>
            <a:r>
              <a:rPr lang="en-CA" sz="1200" dirty="0" smtClean="0">
                <a:solidFill>
                  <a:schemeClr val="accent6"/>
                </a:solidFill>
              </a:rPr>
              <a:t>Separate Algorithm is needed which is executed  every time step. </a:t>
            </a:r>
            <a:endParaRPr lang="en-GB" sz="1200" dirty="0">
              <a:solidFill>
                <a:schemeClr val="accent6"/>
              </a:solidFill>
            </a:endParaRPr>
          </a:p>
        </p:txBody>
      </p:sp>
      <p:pic>
        <p:nvPicPr>
          <p:cNvPr id="12" name="Picture 11"/>
          <p:cNvPicPr>
            <a:picLocks noChangeAspect="1"/>
          </p:cNvPicPr>
          <p:nvPr/>
        </p:nvPicPr>
        <p:blipFill>
          <a:blip r:embed="rId5"/>
          <a:stretch>
            <a:fillRect/>
          </a:stretch>
        </p:blipFill>
        <p:spPr>
          <a:xfrm>
            <a:off x="4700470" y="2395577"/>
            <a:ext cx="4208291" cy="3045481"/>
          </a:xfrm>
          <a:prstGeom prst="rect">
            <a:avLst/>
          </a:prstGeom>
        </p:spPr>
      </p:pic>
    </p:spTree>
    <p:extLst>
      <p:ext uri="{BB962C8B-B14F-4D97-AF65-F5344CB8AC3E}">
        <p14:creationId xmlns:p14="http://schemas.microsoft.com/office/powerpoint/2010/main" val="11142567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2"/>
          </p:nvPr>
        </p:nvSpPr>
        <p:spPr/>
        <p:txBody>
          <a:bodyPr/>
          <a:lstStyle/>
          <a:p>
            <a:fld id="{B4BFD808-6B56-4447-9401-2398D08EE3C0}" type="datetime1">
              <a:rPr lang="en-US" smtClean="0"/>
              <a:pPr/>
              <a:t>6/11/2015</a:t>
            </a:fld>
            <a:endParaRPr lang="en-US" dirty="0"/>
          </a:p>
        </p:txBody>
      </p:sp>
      <p:sp>
        <p:nvSpPr>
          <p:cNvPr id="3" name="Footer Placeholder 2"/>
          <p:cNvSpPr>
            <a:spLocks noGrp="1"/>
          </p:cNvSpPr>
          <p:nvPr>
            <p:ph type="ftr" sz="quarter" idx="3"/>
          </p:nvPr>
        </p:nvSpPr>
        <p:spPr/>
        <p:txBody>
          <a:bodyPr/>
          <a:lstStyle/>
          <a:p>
            <a:r>
              <a:rPr lang="en-US" smtClean="0"/>
              <a:t>Document reference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sp>
        <p:nvSpPr>
          <p:cNvPr id="5" name="Rectangle 4"/>
          <p:cNvSpPr/>
          <p:nvPr/>
        </p:nvSpPr>
        <p:spPr>
          <a:xfrm>
            <a:off x="59884" y="2370"/>
            <a:ext cx="3296095" cy="276999"/>
          </a:xfrm>
          <a:prstGeom prst="rect">
            <a:avLst/>
          </a:prstGeom>
        </p:spPr>
        <p:txBody>
          <a:bodyPr wrap="none">
            <a:spAutoFit/>
          </a:bodyPr>
          <a:lstStyle/>
          <a:p>
            <a:r>
              <a:rPr lang="en-CA" sz="1200" dirty="0">
                <a:solidFill>
                  <a:schemeClr val="accent6"/>
                </a:solidFill>
                <a:latin typeface="Times New Roman" panose="02020603050405020304" pitchFamily="18" charset="0"/>
                <a:cs typeface="Times New Roman" panose="02020603050405020304" pitchFamily="18" charset="0"/>
              </a:rPr>
              <a:t>Summary of the </a:t>
            </a:r>
            <a:r>
              <a:rPr lang="en-CA" sz="1200" dirty="0" smtClean="0">
                <a:solidFill>
                  <a:schemeClr val="accent6"/>
                </a:solidFill>
                <a:latin typeface="Times New Roman" panose="02020603050405020304" pitchFamily="18" charset="0"/>
                <a:cs typeface="Times New Roman" panose="02020603050405020304" pitchFamily="18" charset="0"/>
              </a:rPr>
              <a:t>results &gt; Helium Cooled Model &gt;</a:t>
            </a:r>
            <a:endParaRPr lang="en-GB" sz="1200" dirty="0">
              <a:solidFill>
                <a:schemeClr val="accent6"/>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59884" y="279369"/>
            <a:ext cx="3862212" cy="646331"/>
          </a:xfrm>
          <a:prstGeom prst="rect">
            <a:avLst/>
          </a:prstGeom>
          <a:noFill/>
        </p:spPr>
        <p:txBody>
          <a:bodyPr wrap="square" rtlCol="0">
            <a:spAutoFit/>
          </a:bodyPr>
          <a:lstStyle/>
          <a:p>
            <a:r>
              <a:rPr lang="en-CA" b="1" dirty="0" smtClean="0">
                <a:solidFill>
                  <a:schemeClr val="accent6"/>
                </a:solidFill>
                <a:latin typeface="Times New Roman" panose="02020603050405020304" pitchFamily="18" charset="0"/>
                <a:cs typeface="Times New Roman" panose="02020603050405020304" pitchFamily="18" charset="0"/>
              </a:rPr>
              <a:t>Hot-spot </a:t>
            </a:r>
            <a:r>
              <a:rPr lang="en-CA" b="1" dirty="0">
                <a:solidFill>
                  <a:schemeClr val="accent6"/>
                </a:solidFill>
                <a:latin typeface="Times New Roman" panose="02020603050405020304" pitchFamily="18" charset="0"/>
                <a:cs typeface="Times New Roman" panose="02020603050405020304" pitchFamily="18" charset="0"/>
              </a:rPr>
              <a:t>t</a:t>
            </a:r>
            <a:r>
              <a:rPr lang="en-CA" b="1" dirty="0" smtClean="0">
                <a:solidFill>
                  <a:schemeClr val="accent6"/>
                </a:solidFill>
                <a:latin typeface="Times New Roman" panose="02020603050405020304" pitchFamily="18" charset="0"/>
                <a:cs typeface="Times New Roman" panose="02020603050405020304" pitchFamily="18" charset="0"/>
              </a:rPr>
              <a:t>emperature for different time step sizes, </a:t>
            </a:r>
            <a:r>
              <a:rPr lang="el-GR" b="1" dirty="0" smtClean="0">
                <a:solidFill>
                  <a:schemeClr val="accent6"/>
                </a:solidFill>
                <a:latin typeface="Times New Roman" panose="02020603050405020304" pitchFamily="18" charset="0"/>
                <a:cs typeface="Times New Roman" panose="02020603050405020304" pitchFamily="18" charset="0"/>
              </a:rPr>
              <a:t>Δ</a:t>
            </a:r>
            <a:r>
              <a:rPr lang="en-CA" b="1" i="1" dirty="0" smtClean="0">
                <a:solidFill>
                  <a:schemeClr val="accent6"/>
                </a:solidFill>
                <a:latin typeface="Times New Roman" panose="02020603050405020304" pitchFamily="18" charset="0"/>
                <a:cs typeface="Times New Roman" panose="02020603050405020304" pitchFamily="18" charset="0"/>
              </a:rPr>
              <a:t>t</a:t>
            </a:r>
            <a:endParaRPr lang="en-GB" b="1" i="1" dirty="0">
              <a:solidFill>
                <a:schemeClr val="accent6"/>
              </a:solidFill>
              <a:latin typeface="Times New Roman" panose="02020603050405020304" pitchFamily="18" charset="0"/>
              <a:cs typeface="Times New Roman" panose="02020603050405020304" pitchFamily="18" charset="0"/>
            </a:endParaRPr>
          </a:p>
        </p:txBody>
      </p:sp>
      <p:pic>
        <p:nvPicPr>
          <p:cNvPr id="12" name="Picture 11"/>
          <p:cNvPicPr/>
          <p:nvPr/>
        </p:nvPicPr>
        <p:blipFill rotWithShape="1">
          <a:blip r:embed="rId2" cstate="email">
            <a:extLst>
              <a:ext uri="{28A0092B-C50C-407E-A947-70E740481C1C}">
                <a14:useLocalDpi xmlns:a14="http://schemas.microsoft.com/office/drawing/2010/main" val="0"/>
              </a:ext>
            </a:extLst>
          </a:blip>
          <a:srcRect l="4744" t="45379" r="7289" b="4006"/>
          <a:stretch/>
        </p:blipFill>
        <p:spPr bwMode="auto">
          <a:xfrm>
            <a:off x="3115481" y="1260627"/>
            <a:ext cx="5320607" cy="3907546"/>
          </a:xfrm>
          <a:prstGeom prst="rect">
            <a:avLst/>
          </a:prstGeom>
          <a:noFill/>
          <a:ln>
            <a:noFill/>
          </a:ln>
          <a:extLst>
            <a:ext uri="{53640926-AAD7-44D8-BBD7-CCE9431645EC}">
              <a14:shadowObscured xmlns:a14="http://schemas.microsoft.com/office/drawing/2010/main"/>
            </a:ext>
          </a:extLst>
        </p:spPr>
      </p:pic>
      <p:sp>
        <p:nvSpPr>
          <p:cNvPr id="13" name="TextBox 12"/>
          <p:cNvSpPr txBox="1"/>
          <p:nvPr/>
        </p:nvSpPr>
        <p:spPr>
          <a:xfrm>
            <a:off x="305486" y="2291070"/>
            <a:ext cx="2463590" cy="923330"/>
          </a:xfrm>
          <a:prstGeom prst="rect">
            <a:avLst/>
          </a:prstGeom>
          <a:noFill/>
        </p:spPr>
        <p:txBody>
          <a:bodyPr wrap="square" rtlCol="0">
            <a:spAutoFit/>
          </a:bodyPr>
          <a:lstStyle/>
          <a:p>
            <a:r>
              <a:rPr lang="en-CA" dirty="0" smtClean="0">
                <a:solidFill>
                  <a:schemeClr val="accent6"/>
                </a:solidFill>
                <a:latin typeface="Times New Roman" panose="02020603050405020304" pitchFamily="18" charset="0"/>
                <a:cs typeface="Times New Roman" panose="02020603050405020304" pitchFamily="18" charset="0"/>
              </a:rPr>
              <a:t>For  </a:t>
            </a:r>
            <a:r>
              <a:rPr lang="el-GR" b="1" dirty="0">
                <a:solidFill>
                  <a:schemeClr val="accent6"/>
                </a:solidFill>
                <a:latin typeface="Times New Roman" panose="02020603050405020304" pitchFamily="18" charset="0"/>
                <a:cs typeface="Times New Roman" panose="02020603050405020304" pitchFamily="18" charset="0"/>
              </a:rPr>
              <a:t>Δ</a:t>
            </a:r>
            <a:r>
              <a:rPr lang="en-CA" b="1" i="1" dirty="0" smtClean="0">
                <a:solidFill>
                  <a:schemeClr val="accent6"/>
                </a:solidFill>
                <a:latin typeface="Times New Roman" panose="02020603050405020304" pitchFamily="18" charset="0"/>
                <a:cs typeface="Times New Roman" panose="02020603050405020304" pitchFamily="18" charset="0"/>
              </a:rPr>
              <a:t>t</a:t>
            </a:r>
            <a:r>
              <a:rPr lang="en-GB" b="1" i="1" dirty="0" smtClean="0">
                <a:solidFill>
                  <a:schemeClr val="accent6"/>
                </a:solidFill>
                <a:latin typeface="Times New Roman" panose="02020603050405020304" pitchFamily="18" charset="0"/>
                <a:cs typeface="Times New Roman" panose="02020603050405020304" pitchFamily="18" charset="0"/>
              </a:rPr>
              <a:t>  </a:t>
            </a:r>
            <a:r>
              <a:rPr lang="en-CA" dirty="0" smtClean="0">
                <a:solidFill>
                  <a:schemeClr val="accent6"/>
                </a:solidFill>
                <a:latin typeface="Times New Roman" panose="02020603050405020304" pitchFamily="18" charset="0"/>
                <a:cs typeface="Times New Roman" panose="02020603050405020304" pitchFamily="18" charset="0"/>
              </a:rPr>
              <a:t>≤ 10 </a:t>
            </a:r>
            <a:r>
              <a:rPr lang="el-GR" dirty="0" smtClean="0">
                <a:solidFill>
                  <a:schemeClr val="accent6"/>
                </a:solidFill>
                <a:latin typeface="Times New Roman" panose="02020603050405020304" pitchFamily="18" charset="0"/>
                <a:cs typeface="Times New Roman" panose="02020603050405020304" pitchFamily="18" charset="0"/>
              </a:rPr>
              <a:t>μ</a:t>
            </a:r>
            <a:r>
              <a:rPr lang="en-CA" dirty="0" smtClean="0">
                <a:solidFill>
                  <a:schemeClr val="accent6"/>
                </a:solidFill>
                <a:latin typeface="Times New Roman" panose="02020603050405020304" pitchFamily="18" charset="0"/>
                <a:cs typeface="Times New Roman" panose="02020603050405020304" pitchFamily="18" charset="0"/>
              </a:rPr>
              <a:t>s change in hot-spot temperature dropped below 1%</a:t>
            </a:r>
          </a:p>
        </p:txBody>
      </p:sp>
    </p:spTree>
    <p:extLst>
      <p:ext uri="{BB962C8B-B14F-4D97-AF65-F5344CB8AC3E}">
        <p14:creationId xmlns:p14="http://schemas.microsoft.com/office/powerpoint/2010/main" val="216229868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167423</TotalTime>
  <Words>662</Words>
  <Application>Microsoft Office PowerPoint</Application>
  <PresentationFormat>On-screen Show (4:3)</PresentationFormat>
  <Paragraphs>166</Paragraphs>
  <Slides>14</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0" baseType="lpstr">
      <vt:lpstr>Arial</vt:lpstr>
      <vt:lpstr>Calibri</vt:lpstr>
      <vt:lpstr>Cambria Math</vt:lpstr>
      <vt:lpstr>Times New Roman</vt:lpstr>
      <vt:lpstr>CERNCorporate4-3</vt:lpstr>
      <vt:lpstr>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deepak paudel</dc:creator>
  <cp:lastModifiedBy>Deepak Paudel</cp:lastModifiedBy>
  <cp:revision>363</cp:revision>
  <dcterms:created xsi:type="dcterms:W3CDTF">2014-09-25T07:39:06Z</dcterms:created>
  <dcterms:modified xsi:type="dcterms:W3CDTF">2015-06-11T08:15:46Z</dcterms:modified>
</cp:coreProperties>
</file>