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733" r:id="rId8"/>
    <p:sldMasterId id="2147483745" r:id="rId9"/>
    <p:sldMasterId id="2147483757" r:id="rId10"/>
    <p:sldMasterId id="2147483773" r:id="rId11"/>
  </p:sldMasterIdLst>
  <p:notesMasterIdLst>
    <p:notesMasterId r:id="rId40"/>
  </p:notesMasterIdLst>
  <p:handoutMasterIdLst>
    <p:handoutMasterId r:id="rId41"/>
  </p:handoutMasterIdLst>
  <p:sldIdLst>
    <p:sldId id="257" r:id="rId12"/>
    <p:sldId id="601" r:id="rId13"/>
    <p:sldId id="658" r:id="rId14"/>
    <p:sldId id="652" r:id="rId15"/>
    <p:sldId id="651" r:id="rId16"/>
    <p:sldId id="638" r:id="rId17"/>
    <p:sldId id="639" r:id="rId18"/>
    <p:sldId id="653" r:id="rId19"/>
    <p:sldId id="627" r:id="rId20"/>
    <p:sldId id="623" r:id="rId21"/>
    <p:sldId id="622" r:id="rId22"/>
    <p:sldId id="645" r:id="rId23"/>
    <p:sldId id="654" r:id="rId24"/>
    <p:sldId id="655" r:id="rId25"/>
    <p:sldId id="611" r:id="rId26"/>
    <p:sldId id="612" r:id="rId27"/>
    <p:sldId id="646" r:id="rId28"/>
    <p:sldId id="617" r:id="rId29"/>
    <p:sldId id="613" r:id="rId30"/>
    <p:sldId id="614" r:id="rId31"/>
    <p:sldId id="657" r:id="rId32"/>
    <p:sldId id="647" r:id="rId33"/>
    <p:sldId id="620" r:id="rId34"/>
    <p:sldId id="656" r:id="rId35"/>
    <p:sldId id="605" r:id="rId36"/>
    <p:sldId id="648" r:id="rId37"/>
    <p:sldId id="649" r:id="rId38"/>
    <p:sldId id="636" r:id="rId39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ABE9FF"/>
    <a:srgbClr val="AD0F80"/>
    <a:srgbClr val="EC24B3"/>
    <a:srgbClr val="6B094F"/>
    <a:srgbClr val="60145C"/>
    <a:srgbClr val="451361"/>
    <a:srgbClr val="0000FF"/>
    <a:srgbClr val="0226BE"/>
    <a:srgbClr val="17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 autoAdjust="0"/>
    <p:restoredTop sz="94632" autoAdjust="0"/>
  </p:normalViewPr>
  <p:slideViewPr>
    <p:cSldViewPr showGuides="1">
      <p:cViewPr varScale="1">
        <p:scale>
          <a:sx n="165" d="100"/>
          <a:sy n="165" d="100"/>
        </p:scale>
        <p:origin x="167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grillenberger\Vortr&#228;ge\ADS%20Cern\availability%201994-2015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9950271634112201E-2"/>
          <c:y val="6.3566465956461329E-2"/>
          <c:w val="0.8266926336662429"/>
          <c:h val="0.75222229176837796"/>
        </c:manualLayout>
      </c:layout>
      <c:barChart>
        <c:barDir val="col"/>
        <c:grouping val="clustered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Tabelle1!$C:$C</c:f>
              <c:numCache>
                <c:formatCode>General</c:formatCode>
                <c:ptCount val="1048576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</c:numCache>
            </c:numRef>
          </c:cat>
          <c:val>
            <c:numRef>
              <c:f>Tabelle1!$D$1:$D$21</c:f>
              <c:numCache>
                <c:formatCode>General</c:formatCode>
                <c:ptCount val="21"/>
                <c:pt idx="0">
                  <c:v>37</c:v>
                </c:pt>
                <c:pt idx="1">
                  <c:v>41</c:v>
                </c:pt>
                <c:pt idx="2">
                  <c:v>75</c:v>
                </c:pt>
                <c:pt idx="3">
                  <c:v>85</c:v>
                </c:pt>
                <c:pt idx="4">
                  <c:v>67</c:v>
                </c:pt>
                <c:pt idx="5">
                  <c:v>89</c:v>
                </c:pt>
                <c:pt idx="6">
                  <c:v>85.6</c:v>
                </c:pt>
                <c:pt idx="7">
                  <c:v>86</c:v>
                </c:pt>
                <c:pt idx="8">
                  <c:v>88.5</c:v>
                </c:pt>
                <c:pt idx="9">
                  <c:v>89</c:v>
                </c:pt>
                <c:pt idx="10">
                  <c:v>84</c:v>
                </c:pt>
                <c:pt idx="11">
                  <c:v>83.5</c:v>
                </c:pt>
                <c:pt idx="12">
                  <c:v>86</c:v>
                </c:pt>
                <c:pt idx="13">
                  <c:v>90</c:v>
                </c:pt>
                <c:pt idx="14">
                  <c:v>90</c:v>
                </c:pt>
                <c:pt idx="15">
                  <c:v>89.5</c:v>
                </c:pt>
                <c:pt idx="16">
                  <c:v>83.5</c:v>
                </c:pt>
                <c:pt idx="17">
                  <c:v>91.5</c:v>
                </c:pt>
                <c:pt idx="18">
                  <c:v>93.5</c:v>
                </c:pt>
                <c:pt idx="19">
                  <c:v>81.599999999999994</c:v>
                </c:pt>
                <c:pt idx="20">
                  <c:v>86.4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axId val="230571752"/>
        <c:axId val="230579096"/>
      </c:barChart>
      <c:catAx>
        <c:axId val="230571752"/>
        <c:scaling>
          <c:orientation val="minMax"/>
        </c:scaling>
        <c:delete val="0"/>
        <c:axPos val="b"/>
        <c:majorGridlines>
          <c:spPr>
            <a:ln w="15875"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year</a:t>
                </a:r>
              </a:p>
            </c:rich>
          </c:tx>
          <c:layout>
            <c:manualLayout>
              <c:xMode val="edge"/>
              <c:yMode val="edge"/>
              <c:x val="0.46693213420476171"/>
              <c:y val="0.920943212782027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230579096"/>
        <c:crosses val="autoZero"/>
        <c:auto val="1"/>
        <c:lblAlgn val="ctr"/>
        <c:lblOffset val="100"/>
        <c:noMultiLvlLbl val="0"/>
      </c:catAx>
      <c:valAx>
        <c:axId val="230579096"/>
        <c:scaling>
          <c:orientation val="minMax"/>
          <c:max val="100"/>
          <c:min val="0"/>
        </c:scaling>
        <c:delete val="0"/>
        <c:axPos val="l"/>
        <c:majorGridlines>
          <c:spPr>
            <a:ln w="15875"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/>
                  <a:t>availability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230571752"/>
        <c:crosses val="autoZero"/>
        <c:crossBetween val="between"/>
        <c:majorUnit val="10"/>
        <c:minorUnit val="10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E684A-6E41-46D2-B2AD-D9B53EA2F563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1E0FE-4EA5-443D-9732-663E754FD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418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8DEE0-0E1C-45B7-A91C-8DA8645B2B2A}" type="slidenum">
              <a:rPr lang="en-GB"/>
              <a:pPr/>
              <a:t>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414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694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613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12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789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13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179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14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895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423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9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9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681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947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059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8083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962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3952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7630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8309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963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26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789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27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7897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07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38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45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70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703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643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094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65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175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5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076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1v0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87135" y="2195900"/>
            <a:ext cx="6969730" cy="2466201"/>
            <a:chOff x="1087209" y="1981200"/>
            <a:chExt cx="6969730" cy="2466201"/>
          </a:xfrm>
        </p:grpSpPr>
        <p:sp>
          <p:nvSpPr>
            <p:cNvPr id="4" name="Rectangle 3"/>
            <p:cNvSpPr/>
            <p:nvPr userDrawn="1"/>
          </p:nvSpPr>
          <p:spPr>
            <a:xfrm>
              <a:off x="1255679" y="1981200"/>
              <a:ext cx="6632777" cy="175432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Dependability Workshop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&amp;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Availability Working Group Status</a:t>
              </a: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087209" y="4078069"/>
              <a:ext cx="6969730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B. Todd, A. Apollonio, L. Ponce on behalf of the DWS </a:t>
              </a:r>
              <a:r>
                <a:rPr lang="en-US" b="1" dirty="0" err="1" smtClean="0">
                  <a:solidFill>
                    <a:srgbClr val="FFFFFF"/>
                  </a:solidFill>
                  <a:latin typeface="Calibri" pitchFamily="34" charset="0"/>
                </a:rPr>
                <a:t>organisers</a:t>
              </a:r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 &amp; AWG.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6647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353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511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280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41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297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316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905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50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07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93609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6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44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5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Availability Working Group</a:t>
            </a:r>
          </a:p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FFFF">
                    <a:lumMod val="65000"/>
                  </a:srgbClr>
                </a:solidFill>
                <a:latin typeface="Calibri" pitchFamily="34" charset="0"/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907767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Evian Preparation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384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4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10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573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8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05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716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41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538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830731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388719"/>
      </p:ext>
    </p:extLst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76196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545759"/>
      </p:ext>
    </p:extLst>
  </p:cSld>
  <p:clrMapOvr>
    <a:masterClrMapping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142059"/>
      </p:ext>
    </p:extLst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44181"/>
      </p:ext>
    </p:extLst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203734"/>
      </p:ext>
    </p:extLst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778966"/>
      </p:ext>
    </p:extLst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221135"/>
      </p:ext>
    </p:extLst>
  </p:cSld>
  <p:clrMapOvr>
    <a:masterClrMapping/>
  </p:clrMapOvr>
  <p:transition spd="med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777051"/>
      </p:ext>
    </p:extLst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59187"/>
      </p:ext>
    </p:extLst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088183"/>
      </p:ext>
    </p:extLst>
  </p:cSld>
  <p:clrMapOvr>
    <a:masterClrMapping/>
  </p:clrMapOvr>
  <p:transition spd="med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542941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95555"/>
      </p:ext>
    </p:extLst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7347046"/>
      </p:ext>
    </p:extLst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779093"/>
      </p:ext>
    </p:extLst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70520"/>
      </p:ext>
    </p:extLst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863866"/>
      </p:ext>
    </p:extLst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04372"/>
      </p:ext>
    </p:extLst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447917"/>
      </p:ext>
    </p:extLst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282884"/>
      </p:ext>
    </p:extLst>
  </p:cSld>
  <p:clrMapOvr>
    <a:masterClrMapping/>
  </p:clrMapOvr>
  <p:transition spd="med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857312"/>
      </p:ext>
    </p:extLst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374019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15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0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20038FFA-3A97-494A-BECD-4DC9B4D1BD4C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20038FFA-3A97-494A-BECD-4DC9B4D1BD4C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442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899592" y="1988840"/>
            <a:ext cx="7272808" cy="1413521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03648" y="4038163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ctr" eaLnBrk="0" hangingPunct="0">
              <a:buAutoNum type="alphaUcPeriod"/>
            </a:pP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Apollonio – </a:t>
            </a: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25/06/2015</a:t>
            </a:r>
            <a:endParaRPr lang="en-US" sz="2400" dirty="0" smtClean="0">
              <a:solidFill>
                <a:srgbClr val="FFFF00"/>
              </a:solidFill>
              <a:latin typeface="+mn-lt"/>
            </a:endParaRPr>
          </a:p>
          <a:p>
            <a:pPr algn="ctr" eaLnBrk="0" hangingPunct="0"/>
            <a:r>
              <a:rPr lang="en-GB" sz="2400" dirty="0" smtClean="0">
                <a:latin typeface="+mn-lt"/>
              </a:rPr>
              <a:t>andrea.apollonio@cern.ch</a:t>
            </a:r>
            <a:endParaRPr lang="en-GB" sz="2400" dirty="0">
              <a:solidFill>
                <a:srgbClr val="FFCC66"/>
              </a:solidFill>
              <a:latin typeface="+mn-lt"/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002754" y="2084655"/>
            <a:ext cx="70664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sz="3600" b="1" dirty="0" smtClean="0">
                <a:solidFill>
                  <a:srgbClr val="FFFF00"/>
                </a:solidFill>
              </a:rPr>
              <a:t>Summary of ADS Reliability Workshop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2" grpId="0"/>
      <p:bldP spid="1290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683568" y="0"/>
            <a:ext cx="8460432" cy="762000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MYRRHA ADS Proton Beam Requirements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4" y="1085390"/>
            <a:ext cx="9085320" cy="51876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J.-L. </a:t>
            </a:r>
            <a:r>
              <a:rPr lang="en-GB" dirty="0" err="1" smtClean="0">
                <a:solidFill>
                  <a:srgbClr val="000066"/>
                </a:solidFill>
              </a:rPr>
              <a:t>Biarrotte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2014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SNS Downtime by System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80" y="908719"/>
            <a:ext cx="8700408" cy="53673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J.-L. </a:t>
            </a:r>
            <a:r>
              <a:rPr lang="en-GB" dirty="0" err="1" smtClean="0">
                <a:solidFill>
                  <a:srgbClr val="000066"/>
                </a:solidFill>
              </a:rPr>
              <a:t>Biarrotte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3398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Strategy for a Fault in the Injector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449290"/>
            <a:ext cx="9073008" cy="429029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J.-L. </a:t>
            </a:r>
            <a:r>
              <a:rPr lang="en-GB" dirty="0" err="1" smtClean="0">
                <a:solidFill>
                  <a:srgbClr val="000066"/>
                </a:solidFill>
              </a:rPr>
              <a:t>Biarrotte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491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Strategy for a Fault in the Linac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24744"/>
            <a:ext cx="8911586" cy="51879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J.-L. </a:t>
            </a:r>
            <a:r>
              <a:rPr lang="en-GB" dirty="0" err="1" smtClean="0">
                <a:solidFill>
                  <a:srgbClr val="000066"/>
                </a:solidFill>
              </a:rPr>
              <a:t>Biarrotte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983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Multiple Failure Scenario (1)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F. </a:t>
            </a:r>
            <a:r>
              <a:rPr lang="en-GB" dirty="0" err="1" smtClean="0">
                <a:solidFill>
                  <a:srgbClr val="000066"/>
                </a:solidFill>
              </a:rPr>
              <a:t>Bouly</a:t>
            </a:r>
            <a:endParaRPr lang="en-GB" dirty="0">
              <a:solidFill>
                <a:srgbClr val="00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23" y="823595"/>
            <a:ext cx="8687553" cy="54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13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Multiple Failure Scenario (2): Acceptance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Operation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980728"/>
            <a:ext cx="9036226" cy="53349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16216" y="6300028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F. </a:t>
            </a:r>
            <a:r>
              <a:rPr lang="en-GB" dirty="0" err="1" smtClean="0">
                <a:solidFill>
                  <a:srgbClr val="000066"/>
                </a:solidFill>
              </a:rPr>
              <a:t>Bouly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7918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91445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Availability of the PSI Proton Accelerator</a:t>
            </a:r>
            <a:endParaRPr lang="en-GB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Operation</a:t>
            </a:r>
            <a:endParaRPr lang="en-GB" sz="1400" dirty="0"/>
          </a:p>
        </p:txBody>
      </p:sp>
      <p:graphicFrame>
        <p:nvGraphicFramePr>
          <p:cNvPr id="3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4751246"/>
              </p:ext>
            </p:extLst>
          </p:nvPr>
        </p:nvGraphicFramePr>
        <p:xfrm>
          <a:off x="395536" y="1052736"/>
          <a:ext cx="8446294" cy="538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</a:t>
            </a:r>
            <a:r>
              <a:rPr lang="en-GB" dirty="0" err="1" smtClean="0">
                <a:solidFill>
                  <a:srgbClr val="000066"/>
                </a:solidFill>
              </a:rPr>
              <a:t>Grillenberger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327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The ESS Linac</a:t>
            </a:r>
            <a:endParaRPr lang="en-GB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Operation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67780"/>
            <a:ext cx="8424936" cy="45562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532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058472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4000" dirty="0"/>
              <a:t>Availability </a:t>
            </a:r>
            <a:r>
              <a:rPr lang="en-GB" sz="4000" dirty="0" smtClean="0"/>
              <a:t>Requirements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Operation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17" y="1106222"/>
            <a:ext cx="8952901" cy="49150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365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Allowed Number of Beam Trips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Upgrades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911" y="1551269"/>
            <a:ext cx="7590178" cy="37554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619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EuCARD-2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47" y="1024780"/>
            <a:ext cx="8596105" cy="52125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8304" y="6237312"/>
            <a:ext cx="156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M. </a:t>
            </a:r>
            <a:r>
              <a:rPr lang="en-GB" dirty="0" err="1" smtClean="0">
                <a:solidFill>
                  <a:srgbClr val="000066"/>
                </a:solidFill>
              </a:rPr>
              <a:t>Vretenar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624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Failure Examples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Upgrades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6" y="1020571"/>
            <a:ext cx="8934060" cy="521674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910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ITER Introduction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Upgrades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07504" y="596243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A. Vergara</a:t>
            </a:r>
            <a:endParaRPr lang="en-GB" dirty="0">
              <a:solidFill>
                <a:srgbClr val="00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762000"/>
            <a:ext cx="7919329" cy="584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4938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Sources of Risk at ITER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19" y="902850"/>
            <a:ext cx="8687553" cy="53344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A. Vergara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3006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Interlock Strategy at ITER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6" y="941616"/>
            <a:ext cx="8766808" cy="49747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A. Vergara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397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Interlocks at ITER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51" y="806800"/>
            <a:ext cx="8785097" cy="5718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A. Vergara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042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IFMIF Project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43" y="1118415"/>
            <a:ext cx="8407113" cy="4621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M. Arroyo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47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Availability </a:t>
            </a:r>
            <a:r>
              <a:rPr lang="en-GB" sz="3600" dirty="0"/>
              <a:t>i</a:t>
            </a:r>
            <a:r>
              <a:rPr lang="en-GB" sz="3600" dirty="0" smtClean="0"/>
              <a:t>n IFMIF</a:t>
            </a:r>
            <a:endParaRPr lang="en-GB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74" y="999244"/>
            <a:ext cx="8163252" cy="531007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M. Arroyo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182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Definition</a:t>
            </a:r>
            <a:endParaRPr lang="en-GB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816636"/>
            <a:ext cx="8799829" cy="5492683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J. M. Arroyo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891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906016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Upgrades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187460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The interest in Accelerator Reliability is growing...</a:t>
            </a:r>
          </a:p>
          <a:p>
            <a:endParaRPr lang="en-GB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Different definitions for different facilities (often confusion between availability and reliability)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A collaboration among different institutes is very beneficial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Setting-up a network to share information (requires effort and commitment)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…EuCARD3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070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The ESS Linac</a:t>
            </a:r>
            <a:endParaRPr lang="en-GB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Operation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67780"/>
            <a:ext cx="8424936" cy="45562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487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Accelerator for ADS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0" y="981244"/>
            <a:ext cx="8352244" cy="4895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340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ADS Target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27" y="777010"/>
            <a:ext cx="8699746" cy="530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050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Beam Trips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961" y="1045370"/>
            <a:ext cx="8468078" cy="50479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92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Consequences of Beam Trips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009" y="908946"/>
            <a:ext cx="8461981" cy="53283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3106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Beam Trips Data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028576"/>
            <a:ext cx="8041321" cy="5352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788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Availability Target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0528" y="850626"/>
            <a:ext cx="9224047" cy="5602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6216" y="6093296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D. </a:t>
            </a:r>
            <a:r>
              <a:rPr lang="en-GB" dirty="0" err="1" smtClean="0">
                <a:solidFill>
                  <a:srgbClr val="000066"/>
                </a:solidFill>
              </a:rPr>
              <a:t>Vandeplassche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044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21052</TotalTime>
  <Words>288</Words>
  <Application>Microsoft Office PowerPoint</Application>
  <PresentationFormat>On-screen Show (4:3)</PresentationFormat>
  <Paragraphs>104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Arial Unicode MS</vt:lpstr>
      <vt:lpstr>Arial</vt:lpstr>
      <vt:lpstr>Calibri</vt:lpstr>
      <vt:lpstr>Franklin Gothic Medium</vt:lpstr>
      <vt:lpstr>Times New Roman</vt:lpstr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7_BTODD primary master</vt:lpstr>
      <vt:lpstr>9_BTODD primary master</vt:lpstr>
      <vt:lpstr>1_BTODD primary master</vt:lpstr>
      <vt:lpstr>BTODD primary master</vt:lpstr>
      <vt:lpstr>PowerPoint Presentation</vt:lpstr>
      <vt:lpstr>EuCARD-2</vt:lpstr>
      <vt:lpstr>The ESS Linac</vt:lpstr>
      <vt:lpstr>Accelerator for ADS</vt:lpstr>
      <vt:lpstr>ADS Target</vt:lpstr>
      <vt:lpstr>Beam Trips</vt:lpstr>
      <vt:lpstr>Consequences of Beam Trips</vt:lpstr>
      <vt:lpstr>Beam Trips Data</vt:lpstr>
      <vt:lpstr>Availability Target</vt:lpstr>
      <vt:lpstr>MYRRHA ADS Proton Beam Requirements</vt:lpstr>
      <vt:lpstr>SNS Downtime by System</vt:lpstr>
      <vt:lpstr>Strategy for a Fault in the Injector</vt:lpstr>
      <vt:lpstr>Strategy for a Fault in the Linac</vt:lpstr>
      <vt:lpstr>Multiple Failure Scenario (1)</vt:lpstr>
      <vt:lpstr>Multiple Failure Scenario (2): Acceptance</vt:lpstr>
      <vt:lpstr>Availability of the PSI Proton Accelerator</vt:lpstr>
      <vt:lpstr>The ESS Linac</vt:lpstr>
      <vt:lpstr>Availability Requirements</vt:lpstr>
      <vt:lpstr>Allowed Number of Beam Trips</vt:lpstr>
      <vt:lpstr>Failure Examples</vt:lpstr>
      <vt:lpstr>ITER Introduction</vt:lpstr>
      <vt:lpstr>Sources of Risk at ITER</vt:lpstr>
      <vt:lpstr>Interlock Strategy at ITER</vt:lpstr>
      <vt:lpstr>Interlocks at ITER</vt:lpstr>
      <vt:lpstr>IFMIF Project</vt:lpstr>
      <vt:lpstr>Availability in IFMIF</vt:lpstr>
      <vt:lpstr>Definition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Andrea Apollonio</cp:lastModifiedBy>
  <cp:revision>844</cp:revision>
  <cp:lastPrinted>2014-10-10T13:49:01Z</cp:lastPrinted>
  <dcterms:created xsi:type="dcterms:W3CDTF">2010-10-07T08:40:58Z</dcterms:created>
  <dcterms:modified xsi:type="dcterms:W3CDTF">2015-06-25T07:50:05Z</dcterms:modified>
</cp:coreProperties>
</file>