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6" r:id="rId6"/>
    <p:sldId id="269" r:id="rId7"/>
    <p:sldId id="260" r:id="rId8"/>
    <p:sldId id="261" r:id="rId9"/>
    <p:sldId id="267" r:id="rId10"/>
    <p:sldId id="268" r:id="rId11"/>
    <p:sldId id="271" r:id="rId12"/>
    <p:sldId id="272" r:id="rId13"/>
    <p:sldId id="264" r:id="rId14"/>
    <p:sldId id="265" r:id="rId15"/>
    <p:sldId id="273" r:id="rId16"/>
    <p:sldId id="274" r:id="rId17"/>
    <p:sldId id="275" r:id="rId18"/>
    <p:sldId id="262" r:id="rId19"/>
    <p:sldId id="263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7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73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43B47-E6D7-4C05-B624-60F315BE39C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13B3B-26B3-43C7-A4B9-9A027EA44C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77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160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214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8322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835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674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110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3342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036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3937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208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670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9153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298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394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032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56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9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243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980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380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613B3B-26B3-43C7-A4B9-9A027EA44C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022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438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6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435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105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76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09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8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69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37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42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966FF-1966-41FB-AE04-F76D492C547D}" type="datetimeFigureOut">
              <a:rPr lang="en-GB" smtClean="0"/>
              <a:t>19/05/2015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FD09D-3AC0-4EC1-BA36-0A0B582D0C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4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" y="1122363"/>
            <a:ext cx="9144001" cy="2387600"/>
          </a:xfrm>
        </p:spPr>
        <p:txBody>
          <a:bodyPr>
            <a:normAutofit/>
          </a:bodyPr>
          <a:lstStyle/>
          <a:p>
            <a:r>
              <a:rPr lang="en-GB" sz="4800" b="1" dirty="0" smtClean="0"/>
              <a:t>Results of microscopic analysis II</a:t>
            </a:r>
            <a:endParaRPr lang="en-GB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CH" sz="2800" dirty="0">
                <a:solidFill>
                  <a:schemeClr val="bg1">
                    <a:lumMod val="50000"/>
                  </a:schemeClr>
                </a:solidFill>
              </a:rPr>
              <a:t>V. Raginel, A. Gerardin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7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75" y="104775"/>
            <a:ext cx="8839200" cy="6629400"/>
          </a:xfrm>
        </p:spPr>
      </p:pic>
      <p:grpSp>
        <p:nvGrpSpPr>
          <p:cNvPr id="10" name="Group 9"/>
          <p:cNvGrpSpPr/>
          <p:nvPr/>
        </p:nvGrpSpPr>
        <p:grpSpPr>
          <a:xfrm>
            <a:off x="206375" y="1271415"/>
            <a:ext cx="8839200" cy="5020682"/>
            <a:chOff x="206375" y="1650033"/>
            <a:chExt cx="8839200" cy="5020682"/>
          </a:xfrm>
        </p:grpSpPr>
        <p:sp>
          <p:nvSpPr>
            <p:cNvPr id="6" name="TextBox 5"/>
            <p:cNvSpPr txBox="1"/>
            <p:nvPr/>
          </p:nvSpPr>
          <p:spPr>
            <a:xfrm>
              <a:off x="304801" y="5747385"/>
              <a:ext cx="183550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br>
                <a:rPr lang="en-GB" b="1" dirty="0" smtClean="0">
                  <a:solidFill>
                    <a:srgbClr val="FF0000"/>
                  </a:solidFill>
                </a:rPr>
              </a:br>
              <a:r>
                <a:rPr lang="fr-CH" b="1" dirty="0" smtClean="0">
                  <a:solidFill>
                    <a:srgbClr val="FF0000"/>
                  </a:solidFill>
                </a:rPr>
                <a:t>Grains </a:t>
              </a:r>
              <a:r>
                <a:rPr lang="fr-CH" b="1" dirty="0">
                  <a:solidFill>
                    <a:srgbClr val="FF0000"/>
                  </a:solidFill>
                </a:rPr>
                <a:t>~ </a:t>
              </a:r>
              <a:r>
                <a:rPr lang="fr-CH" b="1" dirty="0" smtClean="0">
                  <a:solidFill>
                    <a:srgbClr val="FF0000"/>
                  </a:solidFill>
                </a:rPr>
                <a:t>100 </a:t>
              </a:r>
              <a:r>
                <a:rPr lang="fr-CH" b="1" dirty="0" err="1">
                  <a:solidFill>
                    <a:srgbClr val="FF0000"/>
                  </a:solidFill>
                </a:rPr>
                <a:t>um</a:t>
              </a:r>
              <a:r>
                <a:rPr lang="fr-CH" b="1" dirty="0">
                  <a:solidFill>
                    <a:srgbClr val="FF0000"/>
                  </a:solidFill>
                </a:rPr>
                <a:t>  </a:t>
              </a:r>
              <a:endParaRPr lang="en-GB" b="1" dirty="0">
                <a:solidFill>
                  <a:srgbClr val="FF0000"/>
                </a:solidFill>
              </a:endParaRPr>
            </a:p>
            <a:p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4801" y="1650033"/>
              <a:ext cx="24973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Molten</a:t>
              </a:r>
            </a:p>
            <a:p>
              <a:r>
                <a:rPr lang="fr-CH" b="1" dirty="0" smtClean="0">
                  <a:solidFill>
                    <a:srgbClr val="FF0000"/>
                  </a:solidFill>
                </a:rPr>
                <a:t>Small Grains ~ 30 </a:t>
              </a:r>
              <a:r>
                <a:rPr lang="fr-CH" b="1" dirty="0" err="1" smtClean="0">
                  <a:solidFill>
                    <a:srgbClr val="FF0000"/>
                  </a:solidFill>
                </a:rPr>
                <a:t>um</a:t>
              </a:r>
              <a:r>
                <a:rPr lang="fr-CH" b="1" dirty="0" smtClean="0">
                  <a:solidFill>
                    <a:srgbClr val="FF0000"/>
                  </a:solidFill>
                </a:rPr>
                <a:t>  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V="1">
              <a:off x="206375" y="5438775"/>
              <a:ext cx="8839200" cy="47625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06375" y="217592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T3-9/1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0867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" y="85725"/>
            <a:ext cx="8839200" cy="6629400"/>
          </a:xfrm>
        </p:spPr>
      </p:pic>
      <p:grpSp>
        <p:nvGrpSpPr>
          <p:cNvPr id="5" name="Group 4"/>
          <p:cNvGrpSpPr/>
          <p:nvPr/>
        </p:nvGrpSpPr>
        <p:grpSpPr>
          <a:xfrm>
            <a:off x="161925" y="1295921"/>
            <a:ext cx="8839200" cy="2156937"/>
            <a:chOff x="-1270" y="2099310"/>
            <a:chExt cx="8839200" cy="2156937"/>
          </a:xfrm>
        </p:grpSpPr>
        <p:sp>
          <p:nvSpPr>
            <p:cNvPr id="6" name="TextBox 5"/>
            <p:cNvSpPr txBox="1"/>
            <p:nvPr/>
          </p:nvSpPr>
          <p:spPr>
            <a:xfrm>
              <a:off x="304801" y="2099310"/>
              <a:ext cx="133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078" y="3886915"/>
              <a:ext cx="20390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Partially 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-1270" y="3143250"/>
              <a:ext cx="8839200" cy="47625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 flipV="1">
            <a:off x="161925" y="4996740"/>
            <a:ext cx="8839200" cy="47625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7996" y="5925071"/>
            <a:ext cx="1337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Non-molten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273" y="136825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T3-9/2 - After last visible micro-cavity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1890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149225"/>
            <a:ext cx="8839200" cy="6629400"/>
          </a:xfrm>
        </p:spPr>
      </p:pic>
      <p:sp>
        <p:nvSpPr>
          <p:cNvPr id="5" name="Oval 4"/>
          <p:cNvSpPr/>
          <p:nvPr/>
        </p:nvSpPr>
        <p:spPr>
          <a:xfrm rot="20335151">
            <a:off x="413219" y="2151200"/>
            <a:ext cx="6149190" cy="26254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96696" y="3094593"/>
            <a:ext cx="293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Crack following join of grains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7273" y="136825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T3-9/2 - After last visible micro-cavity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189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T2 – Cylinder 8</a:t>
            </a:r>
            <a:endParaRPr lang="en-GB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3565"/>
          <a:stretch/>
        </p:blipFill>
        <p:spPr>
          <a:xfrm>
            <a:off x="1125816" y="750374"/>
            <a:ext cx="6372264" cy="597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8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4" r="29590" b="8112"/>
          <a:stretch/>
        </p:blipFill>
        <p:spPr>
          <a:xfrm>
            <a:off x="1135381" y="1047807"/>
            <a:ext cx="1754293" cy="55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06"/>
          <a:stretch/>
        </p:blipFill>
        <p:spPr>
          <a:xfrm>
            <a:off x="3003986" y="1047807"/>
            <a:ext cx="5426707" cy="5580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358444" y="131146"/>
            <a:ext cx="1981048" cy="420086"/>
            <a:chOff x="4800600" y="151000"/>
            <a:chExt cx="1981048" cy="420086"/>
          </a:xfrm>
        </p:grpSpPr>
        <p:grpSp>
          <p:nvGrpSpPr>
            <p:cNvPr id="7" name="Group 6"/>
            <p:cNvGrpSpPr/>
            <p:nvPr/>
          </p:nvGrpSpPr>
          <p:grpSpPr>
            <a:xfrm>
              <a:off x="4800600" y="174742"/>
              <a:ext cx="1981048" cy="384421"/>
              <a:chOff x="2880360" y="141359"/>
              <a:chExt cx="1981048" cy="384421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756438" y="141359"/>
                <a:ext cx="1104970" cy="384421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2880360" y="327660"/>
                <a:ext cx="769620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Straight Connector 8"/>
            <p:cNvCxnSpPr/>
            <p:nvPr/>
          </p:nvCxnSpPr>
          <p:spPr>
            <a:xfrm>
              <a:off x="5933888" y="151000"/>
              <a:ext cx="0" cy="42008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Straight Arrow Connector 12"/>
          <p:cNvCxnSpPr/>
          <p:nvPr/>
        </p:nvCxnSpPr>
        <p:spPr>
          <a:xfrm flipH="1">
            <a:off x="2270760" y="539309"/>
            <a:ext cx="2016369" cy="49657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020356" y="551232"/>
            <a:ext cx="8844" cy="49657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96144" y="3968309"/>
            <a:ext cx="769620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0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11" y="86150"/>
            <a:ext cx="8839200" cy="66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685" y="132316"/>
            <a:ext cx="2497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Zoom of the splash coming from cylinder 7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T2-8/1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8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3" y="44245"/>
            <a:ext cx="8991600" cy="67437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58993" y="212076"/>
            <a:ext cx="8991600" cy="6686479"/>
            <a:chOff x="-77470" y="2409187"/>
            <a:chExt cx="8991600" cy="6686479"/>
          </a:xfrm>
        </p:grpSpPr>
        <p:sp>
          <p:nvSpPr>
            <p:cNvPr id="5" name="TextBox 4"/>
            <p:cNvSpPr txBox="1"/>
            <p:nvPr/>
          </p:nvSpPr>
          <p:spPr>
            <a:xfrm>
              <a:off x="-77470" y="8726334"/>
              <a:ext cx="133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 flipV="1">
              <a:off x="-77470" y="2409187"/>
              <a:ext cx="8991600" cy="16062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 flipV="1">
            <a:off x="58993" y="6309766"/>
            <a:ext cx="8991600" cy="16062"/>
          </a:xfrm>
          <a:prstGeom prst="line">
            <a:avLst/>
          </a:prstGeom>
          <a:ln>
            <a:solidFill>
              <a:srgbClr val="FF00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993" y="707460"/>
            <a:ext cx="592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Between the two lines formed by the micro-cavities - T2-8/1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7906" y="3781175"/>
            <a:ext cx="2497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Molten</a:t>
            </a:r>
          </a:p>
          <a:p>
            <a:r>
              <a:rPr lang="fr-CH" b="1" dirty="0" smtClean="0">
                <a:solidFill>
                  <a:srgbClr val="FF0000"/>
                </a:solidFill>
              </a:rPr>
              <a:t>Small Grains ~ 30 </a:t>
            </a:r>
            <a:r>
              <a:rPr lang="fr-CH" b="1" dirty="0" err="1" smtClean="0">
                <a:solidFill>
                  <a:srgbClr val="FF0000"/>
                </a:solidFill>
              </a:rPr>
              <a:t>um</a:t>
            </a:r>
            <a:r>
              <a:rPr lang="fr-CH" b="1" dirty="0" smtClean="0">
                <a:solidFill>
                  <a:srgbClr val="FF0000"/>
                </a:solidFill>
              </a:rPr>
              <a:t> 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3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1" y="150857"/>
            <a:ext cx="8839200" cy="6629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74384" y="224599"/>
            <a:ext cx="262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Single line crack in T2-8/2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02342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T1 – Cylinder 6</a:t>
            </a:r>
            <a:endParaRPr lang="en-GB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2307" b="1485"/>
          <a:stretch/>
        </p:blipFill>
        <p:spPr>
          <a:xfrm>
            <a:off x="622110" y="725713"/>
            <a:ext cx="7590864" cy="611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74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1" t="11080" b="5864"/>
          <a:stretch/>
        </p:blipFill>
        <p:spPr>
          <a:xfrm>
            <a:off x="298994" y="674552"/>
            <a:ext cx="8711550" cy="5426717"/>
          </a:xfrm>
        </p:spPr>
      </p:pic>
    </p:spTree>
    <p:extLst>
      <p:ext uri="{BB962C8B-B14F-4D97-AF65-F5344CB8AC3E}">
        <p14:creationId xmlns:p14="http://schemas.microsoft.com/office/powerpoint/2010/main" val="115060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34" y="138644"/>
            <a:ext cx="8047839" cy="671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5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36" y="150857"/>
            <a:ext cx="8839200" cy="66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202" y="224599"/>
            <a:ext cx="266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Example of a crack in T1-6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3757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Damage Depth confirmed. (T1/58 cm, T2/79.5cm, T3/85cm)</a:t>
            </a:r>
          </a:p>
          <a:p>
            <a:r>
              <a:rPr lang="fr-CH" dirty="0"/>
              <a:t>Copper </a:t>
            </a:r>
            <a:r>
              <a:rPr lang="en-GB" dirty="0" smtClean="0"/>
              <a:t>that has been molten shows smaller grains structure than the original material, or columnar grains (e.g. T3 cylinder 1)</a:t>
            </a:r>
          </a:p>
          <a:p>
            <a:r>
              <a:rPr lang="en-GB" dirty="0" smtClean="0"/>
              <a:t>It is confirmed that in the last damage cylinders of each target, the copper between the two lines of micro-cavities has be molten.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57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T3 – Cylinder 1</a:t>
            </a:r>
            <a:endParaRPr lang="en-GB" sz="5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3625" b="2256"/>
          <a:stretch/>
        </p:blipFill>
        <p:spPr>
          <a:xfrm>
            <a:off x="341193" y="791570"/>
            <a:ext cx="8250939" cy="597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6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89"/>
          <a:stretch/>
        </p:blipFill>
        <p:spPr>
          <a:xfrm>
            <a:off x="224884" y="59085"/>
            <a:ext cx="8686722" cy="6707124"/>
          </a:xfrm>
        </p:spPr>
      </p:pic>
    </p:spTree>
    <p:extLst>
      <p:ext uri="{BB962C8B-B14F-4D97-AF65-F5344CB8AC3E}">
        <p14:creationId xmlns:p14="http://schemas.microsoft.com/office/powerpoint/2010/main" val="300930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470" y="0"/>
            <a:ext cx="8774430" cy="84264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Base</a:t>
            </a:r>
            <a:r>
              <a:rPr lang="fr-CH" dirty="0" smtClean="0"/>
              <a:t> </a:t>
            </a:r>
            <a:r>
              <a:rPr lang="en-GB" dirty="0" smtClean="0"/>
              <a:t>material: Average grain size ~100 um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42645"/>
            <a:ext cx="7620000" cy="5715000"/>
          </a:xfrm>
        </p:spPr>
      </p:pic>
    </p:spTree>
    <p:extLst>
      <p:ext uri="{BB962C8B-B14F-4D97-AF65-F5344CB8AC3E}">
        <p14:creationId xmlns:p14="http://schemas.microsoft.com/office/powerpoint/2010/main" val="26912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695" y="215900"/>
            <a:ext cx="8709660" cy="6533804"/>
          </a:xfrm>
        </p:spPr>
      </p:pic>
      <p:grpSp>
        <p:nvGrpSpPr>
          <p:cNvPr id="5" name="Group 4"/>
          <p:cNvGrpSpPr/>
          <p:nvPr/>
        </p:nvGrpSpPr>
        <p:grpSpPr>
          <a:xfrm>
            <a:off x="226695" y="1487969"/>
            <a:ext cx="8839200" cy="3375303"/>
            <a:chOff x="-1270" y="2741414"/>
            <a:chExt cx="8839200" cy="3375303"/>
          </a:xfrm>
        </p:grpSpPr>
        <p:sp>
          <p:nvSpPr>
            <p:cNvPr id="6" name="TextBox 5"/>
            <p:cNvSpPr txBox="1"/>
            <p:nvPr/>
          </p:nvSpPr>
          <p:spPr>
            <a:xfrm>
              <a:off x="304801" y="5747385"/>
              <a:ext cx="1337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Non-molten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4801" y="2741414"/>
              <a:ext cx="11395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Molten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-1270" y="4505325"/>
              <a:ext cx="8839200" cy="47625"/>
            </a:xfrm>
            <a:prstGeom prst="line">
              <a:avLst/>
            </a:prstGeom>
            <a:ln>
              <a:solidFill>
                <a:srgbClr val="FF0000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3441749" y="215900"/>
            <a:ext cx="1986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Columnar </a:t>
            </a:r>
            <a:r>
              <a:rPr lang="en-GB" dirty="0">
                <a:solidFill>
                  <a:srgbClr val="FF0000"/>
                </a:solidFill>
              </a:rPr>
              <a:t>grains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713575" y="594975"/>
            <a:ext cx="184354" cy="13945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Connector 10"/>
          <p:cNvSpPr>
            <a:spLocks noChangeAspect="1"/>
          </p:cNvSpPr>
          <p:nvPr/>
        </p:nvSpPr>
        <p:spPr>
          <a:xfrm flipH="1" flipV="1">
            <a:off x="4897929" y="1989559"/>
            <a:ext cx="22860" cy="2286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01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0352" y="-150126"/>
            <a:ext cx="7492622" cy="11761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 smtClean="0"/>
              <a:t>T3 – Cylinder 9</a:t>
            </a:r>
            <a:endParaRPr lang="en-GB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352" y="728729"/>
            <a:ext cx="7006951" cy="612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0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8" t="9384" r="18624" b="3407"/>
          <a:stretch/>
        </p:blipFill>
        <p:spPr>
          <a:xfrm>
            <a:off x="1950013" y="959375"/>
            <a:ext cx="2485369" cy="576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27" t="11222" r="29591" b="13667"/>
          <a:stretch/>
        </p:blipFill>
        <p:spPr>
          <a:xfrm>
            <a:off x="4729358" y="952500"/>
            <a:ext cx="2035996" cy="57600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215248" y="525780"/>
            <a:ext cx="585352" cy="43359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589020" y="543612"/>
            <a:ext cx="302748" cy="40888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830580" y="3596640"/>
            <a:ext cx="769620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901244" y="123526"/>
            <a:ext cx="1981048" cy="420086"/>
            <a:chOff x="4800600" y="151000"/>
            <a:chExt cx="1981048" cy="420086"/>
          </a:xfrm>
        </p:grpSpPr>
        <p:grpSp>
          <p:nvGrpSpPr>
            <p:cNvPr id="26" name="Group 25"/>
            <p:cNvGrpSpPr/>
            <p:nvPr/>
          </p:nvGrpSpPr>
          <p:grpSpPr>
            <a:xfrm>
              <a:off x="4800600" y="174742"/>
              <a:ext cx="1981048" cy="384421"/>
              <a:chOff x="2880360" y="141359"/>
              <a:chExt cx="1981048" cy="384421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756438" y="141359"/>
                <a:ext cx="1104970" cy="384421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2880360" y="327660"/>
                <a:ext cx="769620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5933888" y="151000"/>
              <a:ext cx="295275" cy="420086"/>
              <a:chOff x="4058384" y="123526"/>
              <a:chExt cx="295275" cy="420086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4058384" y="123526"/>
                <a:ext cx="0" cy="42008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4353659" y="123526"/>
                <a:ext cx="0" cy="42008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1685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5" y="2307908"/>
            <a:ext cx="9114005" cy="1707831"/>
          </a:xfrm>
        </p:spPr>
      </p:pic>
      <p:sp>
        <p:nvSpPr>
          <p:cNvPr id="5" name="TextBox 4"/>
          <p:cNvSpPr txBox="1"/>
          <p:nvPr/>
        </p:nvSpPr>
        <p:spPr>
          <a:xfrm>
            <a:off x="126899" y="161770"/>
            <a:ext cx="2118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First ~5 mm - T3-9/1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24262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</TotalTime>
  <Words>195</Words>
  <Application>Microsoft Office PowerPoint</Application>
  <PresentationFormat>On-screen Show (4:3)</PresentationFormat>
  <Paragraphs>53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Results of microscopic analysis II</vt:lpstr>
      <vt:lpstr>PowerPoint Presentation</vt:lpstr>
      <vt:lpstr>PowerPoint Presentation</vt:lpstr>
      <vt:lpstr>PowerPoint Presentation</vt:lpstr>
      <vt:lpstr>Base material: Average grain size ~100 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of microscopic analysis II</dc:title>
  <dc:creator>Vivien Raginel</dc:creator>
  <cp:lastModifiedBy>Vivien Raginel</cp:lastModifiedBy>
  <cp:revision>31</cp:revision>
  <dcterms:created xsi:type="dcterms:W3CDTF">2015-05-06T07:47:06Z</dcterms:created>
  <dcterms:modified xsi:type="dcterms:W3CDTF">2015-05-19T13:42:53Z</dcterms:modified>
</cp:coreProperties>
</file>