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6" r:id="rId2"/>
    <p:sldId id="257" r:id="rId3"/>
    <p:sldId id="258" r:id="rId4"/>
    <p:sldId id="259" r:id="rId5"/>
    <p:sldId id="262" r:id="rId6"/>
    <p:sldId id="261" r:id="rId7"/>
    <p:sldId id="263" r:id="rId8"/>
    <p:sldId id="264" r:id="rId9"/>
    <p:sldId id="265" r:id="rId10"/>
    <p:sldId id="266"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Treado" initials="JT" lastIdx="1" clrIdx="0">
    <p:extLst>
      <p:ext uri="{19B8F6BF-5375-455C-9EA6-DF929625EA0E}">
        <p15:presenceInfo xmlns:p15="http://schemas.microsoft.com/office/powerpoint/2012/main" userId="S-1-5-21-1526224874-1540688658-1361462980-33190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4961" autoAdjust="0"/>
  </p:normalViewPr>
  <p:slideViewPr>
    <p:cSldViewPr snapToGrid="0" snapToObjects="1">
      <p:cViewPr varScale="1">
        <p:scale>
          <a:sx n="131" d="100"/>
          <a:sy n="131" d="100"/>
        </p:scale>
        <p:origin x="906" y="96"/>
      </p:cViewPr>
      <p:guideLst>
        <p:guide orient="horz" pos="1620"/>
        <p:guide pos="28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7-16T10:18:54.597" idx="1">
    <p:pos x="2055" y="2115"/>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17458A-D46B-3349-B1B3-0CC1EC7FDD48}" type="datetimeFigureOut">
              <a:rPr lang="en-US" smtClean="0"/>
              <a:t>7/16/2015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68AE56-0DFF-AB48-81A5-341E338F60F0}" type="slidenum">
              <a:rPr lang="en-US" smtClean="0"/>
              <a:t>‹#›</a:t>
            </a:fld>
            <a:endParaRPr lang="en-US"/>
          </a:p>
        </p:txBody>
      </p:sp>
    </p:spTree>
    <p:extLst>
      <p:ext uri="{BB962C8B-B14F-4D97-AF65-F5344CB8AC3E}">
        <p14:creationId xmlns:p14="http://schemas.microsoft.com/office/powerpoint/2010/main" val="4437691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Motivation: GSI was</a:t>
            </a:r>
            <a:r>
              <a:rPr lang="en-US" baseline="0" dirty="0" smtClean="0"/>
              <a:t> suspect model, we pay more attention to binning to minimize artifacts, so we seek to improve on GSI results. Also, small glancing angles can be incredibly damaging without cooling, so we want to see if cooling can benefit heat transfer</a:t>
            </a:r>
            <a:endParaRPr lang="en-US" dirty="0"/>
          </a:p>
        </p:txBody>
      </p:sp>
      <p:sp>
        <p:nvSpPr>
          <p:cNvPr id="4" name="Slide Number Placeholder 3"/>
          <p:cNvSpPr>
            <a:spLocks noGrp="1"/>
          </p:cNvSpPr>
          <p:nvPr>
            <p:ph type="sldNum" sz="quarter" idx="10"/>
          </p:nvPr>
        </p:nvSpPr>
        <p:spPr/>
        <p:txBody>
          <a:bodyPr/>
          <a:lstStyle/>
          <a:p>
            <a:fld id="{7168AE56-0DFF-AB48-81A5-341E338F60F0}" type="slidenum">
              <a:rPr lang="en-US" smtClean="0"/>
              <a:t>6</a:t>
            </a:fld>
            <a:endParaRPr lang="en-US"/>
          </a:p>
        </p:txBody>
      </p:sp>
    </p:spTree>
    <p:extLst>
      <p:ext uri="{BB962C8B-B14F-4D97-AF65-F5344CB8AC3E}">
        <p14:creationId xmlns:p14="http://schemas.microsoft.com/office/powerpoint/2010/main" val="1783127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8AE56-0DFF-AB48-81A5-341E338F60F0}" type="slidenum">
              <a:rPr lang="en-US" smtClean="0"/>
              <a:t>8</a:t>
            </a:fld>
            <a:endParaRPr lang="en-US"/>
          </a:p>
        </p:txBody>
      </p:sp>
    </p:spTree>
    <p:extLst>
      <p:ext uri="{BB962C8B-B14F-4D97-AF65-F5344CB8AC3E}">
        <p14:creationId xmlns:p14="http://schemas.microsoft.com/office/powerpoint/2010/main" val="913135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68AE56-0DFF-AB48-81A5-341E338F60F0}" type="slidenum">
              <a:rPr lang="en-US" smtClean="0"/>
              <a:t>9</a:t>
            </a:fld>
            <a:endParaRPr lang="en-US"/>
          </a:p>
        </p:txBody>
      </p:sp>
    </p:spTree>
    <p:extLst>
      <p:ext uri="{BB962C8B-B14F-4D97-AF65-F5344CB8AC3E}">
        <p14:creationId xmlns:p14="http://schemas.microsoft.com/office/powerpoint/2010/main" val="4287925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8AE56-0DFF-AB48-81A5-341E338F60F0}" type="slidenum">
              <a:rPr lang="en-US" smtClean="0"/>
              <a:t>10</a:t>
            </a:fld>
            <a:endParaRPr lang="en-US"/>
          </a:p>
        </p:txBody>
      </p:sp>
    </p:spTree>
    <p:extLst>
      <p:ext uri="{BB962C8B-B14F-4D97-AF65-F5344CB8AC3E}">
        <p14:creationId xmlns:p14="http://schemas.microsoft.com/office/powerpoint/2010/main" val="30353794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7/16/2015</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Goals</a:t>
            </a:r>
            <a:endParaRPr lang="en-US" sz="2800" dirty="0"/>
          </a:p>
        </p:txBody>
      </p:sp>
      <p:sp>
        <p:nvSpPr>
          <p:cNvPr id="3" name="Content Placeholder 2"/>
          <p:cNvSpPr>
            <a:spLocks noGrp="1"/>
          </p:cNvSpPr>
          <p:nvPr>
            <p:ph idx="1"/>
          </p:nvPr>
        </p:nvSpPr>
        <p:spPr>
          <a:xfrm>
            <a:off x="457200" y="994205"/>
            <a:ext cx="4645735" cy="3203145"/>
          </a:xfrm>
        </p:spPr>
        <p:txBody>
          <a:bodyPr>
            <a:normAutofit/>
          </a:bodyPr>
          <a:lstStyle/>
          <a:p>
            <a:r>
              <a:rPr lang="en-US" sz="1800" dirty="0" smtClean="0"/>
              <a:t>Eventually use 6.5 </a:t>
            </a:r>
            <a:r>
              <a:rPr lang="en-US" sz="1800" dirty="0" err="1" smtClean="0"/>
              <a:t>TeV</a:t>
            </a:r>
            <a:r>
              <a:rPr lang="en-US" sz="1800" dirty="0" smtClean="0"/>
              <a:t> beam and </a:t>
            </a:r>
            <a:r>
              <a:rPr lang="el-GR" sz="1800" dirty="0" smtClean="0"/>
              <a:t>σ</a:t>
            </a:r>
            <a:r>
              <a:rPr lang="en-US" sz="1800" dirty="0"/>
              <a:t> </a:t>
            </a:r>
            <a:r>
              <a:rPr lang="en-US" sz="1800" dirty="0" smtClean="0"/>
              <a:t>= 1.6 mm to mimic LHC beam dump, add cooling</a:t>
            </a:r>
          </a:p>
          <a:p>
            <a:r>
              <a:rPr lang="en-US" sz="1800" dirty="0" smtClean="0"/>
              <a:t>Create geometry that models beam screen, use localized cooling (He at 5-20 K) with convective heat transfer, at top and bottom to investigate damage limits in the presence of sharp impact angles</a:t>
            </a:r>
          </a:p>
          <a:p>
            <a:endParaRPr lang="en-US" sz="1800" dirty="0"/>
          </a:p>
        </p:txBody>
      </p:sp>
      <p:sp>
        <p:nvSpPr>
          <p:cNvPr id="4" name="Date Placeholder 3"/>
          <p:cNvSpPr>
            <a:spLocks noGrp="1"/>
          </p:cNvSpPr>
          <p:nvPr>
            <p:ph type="dt" sz="half" idx="2"/>
          </p:nvPr>
        </p:nvSpPr>
        <p:spPr/>
        <p:txBody>
          <a:bodyPr/>
          <a:lstStyle/>
          <a:p>
            <a:fld id="{B4BFD808-6B56-4447-9401-2398D08EE3C0}" type="datetime1">
              <a:rPr lang="en-US" smtClean="0"/>
              <a:pPr/>
              <a:t>7/16/2015</a:t>
            </a:fld>
            <a:endParaRPr lang="en-US" dirty="0"/>
          </a:p>
        </p:txBody>
      </p:sp>
      <p:sp>
        <p:nvSpPr>
          <p:cNvPr id="5" name="Footer Placeholder 4"/>
          <p:cNvSpPr>
            <a:spLocks noGrp="1"/>
          </p:cNvSpPr>
          <p:nvPr>
            <p:ph type="ftr" sz="quarter" idx="3"/>
          </p:nvPr>
        </p:nvSpPr>
        <p:spPr/>
        <p:txBody>
          <a:bodyPr/>
          <a:lstStyle/>
          <a:p>
            <a:r>
              <a:rPr lang="en-US" dirty="0"/>
              <a:t>J. Treado</a:t>
            </a:r>
          </a:p>
          <a:p>
            <a:r>
              <a:rPr lang="en-US" dirty="0"/>
              <a:t>Summer Student Introduction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7" name="Picture 6" descr="beamScreen.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82756" y="994205"/>
            <a:ext cx="3682468" cy="2347182"/>
          </a:xfrm>
          <a:prstGeom prst="rect">
            <a:avLst/>
          </a:prstGeom>
        </p:spPr>
      </p:pic>
      <p:sp>
        <p:nvSpPr>
          <p:cNvPr id="8" name="TextBox 7"/>
          <p:cNvSpPr txBox="1"/>
          <p:nvPr/>
        </p:nvSpPr>
        <p:spPr>
          <a:xfrm>
            <a:off x="6540700" y="3409372"/>
            <a:ext cx="1140260" cy="276999"/>
          </a:xfrm>
          <a:prstGeom prst="rect">
            <a:avLst/>
          </a:prstGeom>
          <a:noFill/>
        </p:spPr>
        <p:txBody>
          <a:bodyPr wrap="square" rtlCol="0">
            <a:spAutoFit/>
          </a:bodyPr>
          <a:lstStyle/>
          <a:p>
            <a:r>
              <a:rPr lang="en-GB" sz="1200" dirty="0" err="1" smtClean="0"/>
              <a:t>Angerth</a:t>
            </a:r>
            <a:r>
              <a:rPr lang="en-GB" sz="1200" dirty="0" smtClean="0"/>
              <a:t> et al.</a:t>
            </a:r>
            <a:endParaRPr lang="en-GB" sz="1200" dirty="0"/>
          </a:p>
        </p:txBody>
      </p:sp>
    </p:spTree>
    <p:extLst>
      <p:ext uri="{BB962C8B-B14F-4D97-AF65-F5344CB8AC3E}">
        <p14:creationId xmlns:p14="http://schemas.microsoft.com/office/powerpoint/2010/main" val="376816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t>Influence of an impact angle and cooling on the temperature of the irradiated </a:t>
            </a:r>
            <a:r>
              <a:rPr lang="en-GB" sz="2400" dirty="0" smtClean="0"/>
              <a:t>target</a:t>
            </a:r>
            <a:endParaRPr lang="en-GB" sz="2400" dirty="0"/>
          </a:p>
        </p:txBody>
      </p:sp>
      <p:sp>
        <p:nvSpPr>
          <p:cNvPr id="3" name="Date Placeholder 2"/>
          <p:cNvSpPr>
            <a:spLocks noGrp="1"/>
          </p:cNvSpPr>
          <p:nvPr>
            <p:ph type="dt" sz="half" idx="2"/>
          </p:nvPr>
        </p:nvSpPr>
        <p:spPr/>
        <p:txBody>
          <a:bodyPr/>
          <a:lstStyle/>
          <a:p>
            <a:fld id="{B4BFD808-6B56-4447-9401-2398D08EE3C0}" type="datetime1">
              <a:rPr lang="en-US" smtClean="0"/>
              <a:pPr/>
              <a:t>7/16/2015</a:t>
            </a:fld>
            <a:endParaRPr lang="en-US" dirty="0"/>
          </a:p>
        </p:txBody>
      </p:sp>
      <p:sp>
        <p:nvSpPr>
          <p:cNvPr id="4" name="Footer Placeholder 3"/>
          <p:cNvSpPr>
            <a:spLocks noGrp="1"/>
          </p:cNvSpPr>
          <p:nvPr>
            <p:ph type="ftr" sz="quarter" idx="3"/>
          </p:nvPr>
        </p:nvSpPr>
        <p:spPr/>
        <p:txBody>
          <a:bodyPr/>
          <a:lstStyle/>
          <a:p>
            <a:r>
              <a:rPr lang="en-US" dirty="0"/>
              <a:t>J. Treado</a:t>
            </a:r>
          </a:p>
          <a:p>
            <a:r>
              <a:rPr lang="en-US" dirty="0"/>
              <a:t>Summer Student Introduction</a:t>
            </a:r>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200" y="2543342"/>
            <a:ext cx="2743200" cy="492465"/>
          </a:xfrm>
        </p:spPr>
        <p:txBody>
          <a:bodyPr>
            <a:normAutofit/>
          </a:bodyPr>
          <a:lstStyle/>
          <a:p>
            <a:r>
              <a:rPr lang="en-GB" dirty="0" smtClean="0"/>
              <a:t>An Introduction</a:t>
            </a:r>
          </a:p>
          <a:p>
            <a:r>
              <a:rPr lang="en-GB" dirty="0" smtClean="0"/>
              <a:t>John Treado</a:t>
            </a:r>
            <a:endParaRPr lang="en-GB" dirty="0"/>
          </a:p>
        </p:txBody>
      </p:sp>
    </p:spTree>
    <p:extLst>
      <p:ext uri="{BB962C8B-B14F-4D97-AF65-F5344CB8AC3E}">
        <p14:creationId xmlns:p14="http://schemas.microsoft.com/office/powerpoint/2010/main" val="743805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Introduction </a:t>
            </a:r>
            <a:r>
              <a:rPr lang="en-GB" dirty="0" smtClean="0"/>
              <a:t>to the Project</a:t>
            </a:r>
          </a:p>
          <a:p>
            <a:r>
              <a:rPr lang="en-GB" dirty="0" smtClean="0"/>
              <a:t>Current Status</a:t>
            </a:r>
          </a:p>
          <a:p>
            <a:r>
              <a:rPr lang="en-GB" dirty="0" smtClean="0"/>
              <a:t>Goals</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7/16/2015</a:t>
            </a:fld>
            <a:endParaRPr lang="en-US" dirty="0"/>
          </a:p>
        </p:txBody>
      </p:sp>
      <p:sp>
        <p:nvSpPr>
          <p:cNvPr id="5" name="Footer Placeholder 4"/>
          <p:cNvSpPr>
            <a:spLocks noGrp="1"/>
          </p:cNvSpPr>
          <p:nvPr>
            <p:ph type="ftr" sz="quarter" idx="3"/>
          </p:nvPr>
        </p:nvSpPr>
        <p:spPr/>
        <p:txBody>
          <a:bodyPr/>
          <a:lstStyle/>
          <a:p>
            <a:r>
              <a:rPr lang="en-US" dirty="0"/>
              <a:t>J. Treado</a:t>
            </a:r>
          </a:p>
          <a:p>
            <a:r>
              <a:rPr lang="en-US" dirty="0"/>
              <a:t>Summer Student Introduction</a:t>
            </a:r>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658144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My Bio</a:t>
            </a:r>
            <a:endParaRPr lang="en-GB" dirty="0"/>
          </a:p>
        </p:txBody>
      </p:sp>
      <p:sp>
        <p:nvSpPr>
          <p:cNvPr id="3" name="Content Placeholder 2"/>
          <p:cNvSpPr>
            <a:spLocks noGrp="1"/>
          </p:cNvSpPr>
          <p:nvPr>
            <p:ph sz="half" idx="1"/>
          </p:nvPr>
        </p:nvSpPr>
        <p:spPr/>
        <p:txBody>
          <a:bodyPr>
            <a:normAutofit/>
          </a:bodyPr>
          <a:lstStyle/>
          <a:p>
            <a:r>
              <a:rPr lang="en-GB" sz="1800" dirty="0" smtClean="0"/>
              <a:t>Originally from Pittsburgh PA</a:t>
            </a:r>
          </a:p>
          <a:p>
            <a:r>
              <a:rPr lang="en-GB" sz="1800" dirty="0" smtClean="0"/>
              <a:t>Entering my fourth year at Georgetown University</a:t>
            </a:r>
          </a:p>
          <a:p>
            <a:r>
              <a:rPr lang="en-GB" sz="1800" dirty="0" smtClean="0"/>
              <a:t>I’m a physics major, mostly interested in non-equilibrium physics</a:t>
            </a:r>
          </a:p>
          <a:p>
            <a:r>
              <a:rPr lang="en-GB" sz="1800" dirty="0" smtClean="0"/>
              <a:t>CERN has been a great way to bridge simulations and accelerator physics</a:t>
            </a:r>
            <a:endParaRPr lang="en-GB" sz="1800" dirty="0"/>
          </a:p>
        </p:txBody>
      </p:sp>
      <p:pic>
        <p:nvPicPr>
          <p:cNvPr id="8" name="Content Placeholder 7" descr="gtown.jpg"/>
          <p:cNvPicPr>
            <a:picLocks noGrp="1" noChangeAspect="1"/>
          </p:cNvPicPr>
          <p:nvPr>
            <p:ph sz="half" idx="2"/>
          </p:nvPr>
        </p:nvPicPr>
        <p:blipFill>
          <a:blip r:embed="rId2" cstate="email">
            <a:extLst>
              <a:ext uri="{28A0092B-C50C-407E-A947-70E740481C1C}">
                <a14:useLocalDpi xmlns:a14="http://schemas.microsoft.com/office/drawing/2010/main" val="0"/>
              </a:ext>
            </a:extLst>
          </a:blip>
          <a:srcRect l="9479" r="9479"/>
          <a:stretch>
            <a:fillRect/>
          </a:stretch>
        </p:blipFill>
        <p:spPr>
          <a:xfrm>
            <a:off x="6831311" y="425745"/>
            <a:ext cx="2186977" cy="1950909"/>
          </a:xfrm>
        </p:spPr>
      </p:pic>
      <p:sp>
        <p:nvSpPr>
          <p:cNvPr id="5" name="Date Placeholder 4"/>
          <p:cNvSpPr>
            <a:spLocks noGrp="1"/>
          </p:cNvSpPr>
          <p:nvPr>
            <p:ph type="dt" sz="half" idx="10"/>
          </p:nvPr>
        </p:nvSpPr>
        <p:spPr/>
        <p:txBody>
          <a:bodyPr/>
          <a:lstStyle/>
          <a:p>
            <a:fld id="{B4BFD808-6B56-4447-9401-2398D08EE3C0}" type="datetime1">
              <a:rPr lang="en-US" smtClean="0"/>
              <a:pPr/>
              <a:t>7/16/2015</a:t>
            </a:fld>
            <a:endParaRPr lang="en-US" dirty="0"/>
          </a:p>
        </p:txBody>
      </p:sp>
      <p:sp>
        <p:nvSpPr>
          <p:cNvPr id="6" name="Footer Placeholder 5"/>
          <p:cNvSpPr>
            <a:spLocks noGrp="1"/>
          </p:cNvSpPr>
          <p:nvPr>
            <p:ph type="ftr" sz="quarter" idx="3"/>
          </p:nvPr>
        </p:nvSpPr>
        <p:spPr/>
        <p:txBody>
          <a:bodyPr/>
          <a:lstStyle/>
          <a:p>
            <a:r>
              <a:rPr lang="en-US" dirty="0" smtClean="0"/>
              <a:t>J. Treado</a:t>
            </a:r>
          </a:p>
          <a:p>
            <a:r>
              <a:rPr lang="en-US" dirty="0" smtClean="0"/>
              <a:t>Summer Student Introduction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pic>
        <p:nvPicPr>
          <p:cNvPr id="9" name="Picture 8" descr="pgh.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14748" y="2040021"/>
            <a:ext cx="2698216" cy="2023661"/>
          </a:xfrm>
          <a:prstGeom prst="rect">
            <a:avLst/>
          </a:prstGeom>
        </p:spPr>
      </p:pic>
    </p:spTree>
    <p:extLst>
      <p:ext uri="{BB962C8B-B14F-4D97-AF65-F5344CB8AC3E}">
        <p14:creationId xmlns:p14="http://schemas.microsoft.com/office/powerpoint/2010/main" val="3272689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Motivation for the Project</a:t>
            </a:r>
            <a:endParaRPr lang="en-US" sz="3600" dirty="0"/>
          </a:p>
        </p:txBody>
      </p:sp>
      <p:sp>
        <p:nvSpPr>
          <p:cNvPr id="3" name="Content Placeholder 2"/>
          <p:cNvSpPr>
            <a:spLocks noGrp="1"/>
          </p:cNvSpPr>
          <p:nvPr>
            <p:ph idx="1"/>
          </p:nvPr>
        </p:nvSpPr>
        <p:spPr>
          <a:xfrm>
            <a:off x="457199" y="994205"/>
            <a:ext cx="4645735" cy="3582104"/>
          </a:xfrm>
        </p:spPr>
        <p:txBody>
          <a:bodyPr>
            <a:normAutofit/>
          </a:bodyPr>
          <a:lstStyle/>
          <a:p>
            <a:r>
              <a:rPr lang="en-US" sz="1800" dirty="0" smtClean="0"/>
              <a:t>For a plane that intersects a cylinder at an angle </a:t>
            </a:r>
            <a:r>
              <a:rPr lang="el-GR" sz="1800" dirty="0" smtClean="0"/>
              <a:t>ψ</a:t>
            </a:r>
            <a:r>
              <a:rPr lang="en-US" sz="1800" dirty="0" smtClean="0"/>
              <a:t>, analogous to a beam striking a target with a </a:t>
            </a:r>
            <a:r>
              <a:rPr lang="el-GR" sz="1800" dirty="0" smtClean="0"/>
              <a:t>ψ</a:t>
            </a:r>
            <a:r>
              <a:rPr lang="en-US" sz="1800" dirty="0" smtClean="0"/>
              <a:t> impact angle, the volume of a cylinder is constant for all angles but the area is given by </a:t>
            </a:r>
          </a:p>
          <a:p>
            <a:pPr marL="36576" indent="0">
              <a:buNone/>
            </a:pPr>
            <a:endParaRPr lang="en-US" sz="1800" dirty="0"/>
          </a:p>
          <a:p>
            <a:endParaRPr lang="en-US" sz="1800" i="1" dirty="0" smtClean="0"/>
          </a:p>
          <a:p>
            <a:r>
              <a:rPr lang="en-US" sz="1800" i="1" dirty="0" smtClean="0"/>
              <a:t>s</a:t>
            </a:r>
            <a:r>
              <a:rPr lang="en-US" sz="1800" dirty="0" smtClean="0"/>
              <a:t> is</a:t>
            </a:r>
            <a:r>
              <a:rPr lang="en-US" sz="1800" i="1" dirty="0" smtClean="0"/>
              <a:t> </a:t>
            </a:r>
            <a:r>
              <a:rPr lang="en-US" sz="1800" dirty="0" smtClean="0"/>
              <a:t>the horizontal distance the cylinder progresses into the target</a:t>
            </a:r>
          </a:p>
          <a:p>
            <a:r>
              <a:rPr lang="en-US" sz="1800" b="1" i="1" dirty="0" smtClean="0"/>
              <a:t>An impact </a:t>
            </a:r>
            <a:r>
              <a:rPr lang="en-US" sz="1800" b="1" i="1" dirty="0" smtClean="0"/>
              <a:t>angle will </a:t>
            </a:r>
            <a:r>
              <a:rPr lang="en-US" sz="1800" b="1" i="1" dirty="0" smtClean="0"/>
              <a:t>increase heat </a:t>
            </a:r>
            <a:r>
              <a:rPr lang="en-US" sz="1800" b="1" i="1" dirty="0" smtClean="0"/>
              <a:t>transfer, but not energy deposition</a:t>
            </a:r>
            <a:endParaRPr lang="en-US" sz="1800" b="1" i="1" dirty="0"/>
          </a:p>
        </p:txBody>
      </p:sp>
      <p:sp>
        <p:nvSpPr>
          <p:cNvPr id="4" name="Date Placeholder 3"/>
          <p:cNvSpPr>
            <a:spLocks noGrp="1"/>
          </p:cNvSpPr>
          <p:nvPr>
            <p:ph type="dt" sz="half" idx="2"/>
          </p:nvPr>
        </p:nvSpPr>
        <p:spPr/>
        <p:txBody>
          <a:bodyPr/>
          <a:lstStyle/>
          <a:p>
            <a:fld id="{B4BFD808-6B56-4447-9401-2398D08EE3C0}" type="datetime1">
              <a:rPr lang="en-US" smtClean="0"/>
              <a:pPr/>
              <a:t>7/16/2015</a:t>
            </a:fld>
            <a:endParaRPr lang="en-US" dirty="0"/>
          </a:p>
        </p:txBody>
      </p:sp>
      <p:sp>
        <p:nvSpPr>
          <p:cNvPr id="5" name="Footer Placeholder 4"/>
          <p:cNvSpPr>
            <a:spLocks noGrp="1"/>
          </p:cNvSpPr>
          <p:nvPr>
            <p:ph type="ftr" sz="quarter" idx="3"/>
          </p:nvPr>
        </p:nvSpPr>
        <p:spPr/>
        <p:txBody>
          <a:bodyPr/>
          <a:lstStyle/>
          <a:p>
            <a:r>
              <a:rPr lang="en-US" dirty="0"/>
              <a:t>J. Treado</a:t>
            </a:r>
          </a:p>
          <a:p>
            <a:r>
              <a:rPr lang="en-US" dirty="0"/>
              <a:t>Summer Student Introduction</a:t>
            </a:r>
          </a:p>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7" name="Picture 6" descr="cylFig1.pd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922552" y="175120"/>
            <a:ext cx="2764248" cy="3790968"/>
          </a:xfrm>
          <a:prstGeom prst="rect">
            <a:avLst/>
          </a:prstGeom>
        </p:spPr>
      </p:pic>
      <p:pic>
        <p:nvPicPr>
          <p:cNvPr id="10" name="Picture 9" descr="latex-image-1.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94865" y="2602776"/>
            <a:ext cx="4548939" cy="429514"/>
          </a:xfrm>
          <a:prstGeom prst="rect">
            <a:avLst/>
          </a:prstGeom>
        </p:spPr>
      </p:pic>
    </p:spTree>
    <p:extLst>
      <p:ext uri="{BB962C8B-B14F-4D97-AF65-F5344CB8AC3E}">
        <p14:creationId xmlns:p14="http://schemas.microsoft.com/office/powerpoint/2010/main" val="3723880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80"/>
            <a:ext cx="7467600" cy="463002"/>
          </a:xfrm>
        </p:spPr>
        <p:txBody>
          <a:bodyPr>
            <a:normAutofit/>
          </a:bodyPr>
          <a:lstStyle/>
          <a:p>
            <a:r>
              <a:rPr lang="en-US" sz="2400" dirty="0" smtClean="0"/>
              <a:t>Motivation cont. – GSI model</a:t>
            </a:r>
            <a:endParaRPr lang="en-US" sz="2400" dirty="0"/>
          </a:p>
        </p:txBody>
      </p:sp>
      <p:sp>
        <p:nvSpPr>
          <p:cNvPr id="5" name="Date Placeholder 4"/>
          <p:cNvSpPr>
            <a:spLocks noGrp="1"/>
          </p:cNvSpPr>
          <p:nvPr>
            <p:ph type="dt" sz="half" idx="10"/>
          </p:nvPr>
        </p:nvSpPr>
        <p:spPr/>
        <p:txBody>
          <a:bodyPr/>
          <a:lstStyle/>
          <a:p>
            <a:fld id="{B4BFD808-6B56-4447-9401-2398D08EE3C0}" type="datetime1">
              <a:rPr lang="en-US" smtClean="0"/>
              <a:pPr/>
              <a:t>7/16/2015</a:t>
            </a:fld>
            <a:endParaRPr lang="en-US" dirty="0"/>
          </a:p>
        </p:txBody>
      </p:sp>
      <p:sp>
        <p:nvSpPr>
          <p:cNvPr id="6" name="Footer Placeholder 5"/>
          <p:cNvSpPr>
            <a:spLocks noGrp="1"/>
          </p:cNvSpPr>
          <p:nvPr>
            <p:ph type="ftr" sz="quarter" idx="3"/>
          </p:nvPr>
        </p:nvSpPr>
        <p:spPr/>
        <p:txBody>
          <a:bodyPr/>
          <a:lstStyle/>
          <a:p>
            <a:r>
              <a:rPr lang="en-US" dirty="0"/>
              <a:t>J. Treado</a:t>
            </a:r>
          </a:p>
          <a:p>
            <a:r>
              <a:rPr lang="en-US" dirty="0"/>
              <a:t>Summer Student Introduction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6</a:t>
            </a:fld>
            <a:endParaRPr lang="en-US" dirty="0"/>
          </a:p>
        </p:txBody>
      </p:sp>
      <p:sp>
        <p:nvSpPr>
          <p:cNvPr id="9" name="TextBox 8"/>
          <p:cNvSpPr txBox="1"/>
          <p:nvPr/>
        </p:nvSpPr>
        <p:spPr>
          <a:xfrm>
            <a:off x="5299075" y="3538533"/>
            <a:ext cx="3387725" cy="246221"/>
          </a:xfrm>
          <a:prstGeom prst="rect">
            <a:avLst/>
          </a:prstGeom>
          <a:noFill/>
        </p:spPr>
        <p:txBody>
          <a:bodyPr wrap="square" rtlCol="0">
            <a:spAutoFit/>
          </a:bodyPr>
          <a:lstStyle/>
          <a:p>
            <a:r>
              <a:rPr lang="en-US" sz="1000" dirty="0" smtClean="0"/>
              <a:t>Source: S. </a:t>
            </a:r>
            <a:r>
              <a:rPr lang="en-US" sz="1000" dirty="0" err="1" smtClean="0"/>
              <a:t>Damjanovic</a:t>
            </a:r>
            <a:r>
              <a:rPr lang="en-US" sz="1000" dirty="0" smtClean="0"/>
              <a:t>, GSI, 24/11/13  </a:t>
            </a:r>
            <a:endParaRPr lang="en-US" sz="1000" dirty="0"/>
          </a:p>
        </p:txBody>
      </p:sp>
      <p:pic>
        <p:nvPicPr>
          <p:cNvPr id="21" name="Picture 20" descr="inclinGSI.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92773" y="2308903"/>
            <a:ext cx="4082269" cy="1517987"/>
          </a:xfrm>
          <a:prstGeom prst="rect">
            <a:avLst/>
          </a:prstGeom>
        </p:spPr>
      </p:pic>
      <p:pic>
        <p:nvPicPr>
          <p:cNvPr id="22" name="Picture 21" descr="tempScale.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31906" y="3826890"/>
            <a:ext cx="2522907" cy="613680"/>
          </a:xfrm>
          <a:prstGeom prst="rect">
            <a:avLst/>
          </a:prstGeom>
        </p:spPr>
      </p:pic>
      <p:pic>
        <p:nvPicPr>
          <p:cNvPr id="23" name="Picture 22" descr="braggSmear.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365760" y="725224"/>
            <a:ext cx="4665835" cy="2813309"/>
          </a:xfrm>
          <a:prstGeom prst="rect">
            <a:avLst/>
          </a:prstGeom>
        </p:spPr>
      </p:pic>
      <p:pic>
        <p:nvPicPr>
          <p:cNvPr id="24" name="Picture 23" descr="orthoGSI.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8810" y="668982"/>
            <a:ext cx="4206232" cy="1556637"/>
          </a:xfrm>
          <a:prstGeom prst="rect">
            <a:avLst/>
          </a:prstGeom>
        </p:spPr>
      </p:pic>
    </p:spTree>
    <p:extLst>
      <p:ext uri="{BB962C8B-B14F-4D97-AF65-F5344CB8AC3E}">
        <p14:creationId xmlns:p14="http://schemas.microsoft.com/office/powerpoint/2010/main" val="1175486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7467600" cy="406309"/>
          </a:xfrm>
        </p:spPr>
        <p:txBody>
          <a:bodyPr>
            <a:noAutofit/>
          </a:bodyPr>
          <a:lstStyle/>
          <a:p>
            <a:r>
              <a:rPr lang="en-US" sz="2400" dirty="0" smtClean="0"/>
              <a:t>Motivation cont. </a:t>
            </a:r>
            <a:endParaRPr lang="en-US" sz="2400" dirty="0"/>
          </a:p>
        </p:txBody>
      </p:sp>
      <p:sp>
        <p:nvSpPr>
          <p:cNvPr id="3" name="Content Placeholder 2"/>
          <p:cNvSpPr>
            <a:spLocks noGrp="1"/>
          </p:cNvSpPr>
          <p:nvPr>
            <p:ph sz="half" idx="1"/>
          </p:nvPr>
        </p:nvSpPr>
        <p:spPr>
          <a:xfrm>
            <a:off x="332464" y="1289439"/>
            <a:ext cx="3761145" cy="2985235"/>
          </a:xfrm>
        </p:spPr>
        <p:txBody>
          <a:bodyPr>
            <a:normAutofit/>
          </a:bodyPr>
          <a:lstStyle/>
          <a:p>
            <a:r>
              <a:rPr lang="en-US" sz="1800" dirty="0" smtClean="0"/>
              <a:t>Also, 2004 SPS incident, where .59 </a:t>
            </a:r>
            <a:r>
              <a:rPr lang="en-US" sz="1800" dirty="0" err="1" smtClean="0"/>
              <a:t>mrad</a:t>
            </a:r>
            <a:r>
              <a:rPr lang="en-US" sz="1800" dirty="0" smtClean="0"/>
              <a:t> impact angle destroyed TT40 magnet</a:t>
            </a:r>
          </a:p>
          <a:p>
            <a:r>
              <a:rPr lang="en-US" sz="1800" dirty="0" smtClean="0"/>
              <a:t>However, no cooling</a:t>
            </a:r>
          </a:p>
          <a:p>
            <a:r>
              <a:rPr lang="en-US" sz="1800" b="1" dirty="0" smtClean="0"/>
              <a:t>So, for sharp impact angles (~10^-4 radians), will cooling help minimize temperatures in case of steady state losses??</a:t>
            </a:r>
            <a:endParaRPr lang="en-US" sz="1800" b="1" dirty="0"/>
          </a:p>
        </p:txBody>
      </p:sp>
      <p:sp>
        <p:nvSpPr>
          <p:cNvPr id="5" name="Date Placeholder 4"/>
          <p:cNvSpPr>
            <a:spLocks noGrp="1"/>
          </p:cNvSpPr>
          <p:nvPr>
            <p:ph type="dt" sz="half" idx="10"/>
          </p:nvPr>
        </p:nvSpPr>
        <p:spPr/>
        <p:txBody>
          <a:bodyPr/>
          <a:lstStyle/>
          <a:p>
            <a:fld id="{B4BFD808-6B56-4447-9401-2398D08EE3C0}" type="datetime1">
              <a:rPr lang="en-US" smtClean="0"/>
              <a:pPr/>
              <a:t>7/16/2015</a:t>
            </a:fld>
            <a:endParaRPr lang="en-US" dirty="0"/>
          </a:p>
        </p:txBody>
      </p:sp>
      <p:sp>
        <p:nvSpPr>
          <p:cNvPr id="6" name="Footer Placeholder 5"/>
          <p:cNvSpPr>
            <a:spLocks noGrp="1"/>
          </p:cNvSpPr>
          <p:nvPr>
            <p:ph type="ftr" sz="quarter" idx="3"/>
          </p:nvPr>
        </p:nvSpPr>
        <p:spPr/>
        <p:txBody>
          <a:bodyPr/>
          <a:lstStyle/>
          <a:p>
            <a:r>
              <a:rPr lang="en-US" dirty="0"/>
              <a:t>J. Treado</a:t>
            </a:r>
          </a:p>
          <a:p>
            <a:r>
              <a:rPr lang="en-US" dirty="0"/>
              <a:t>Summer Student Introduction</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7</a:t>
            </a:fld>
            <a:endParaRPr lang="en-US" dirty="0"/>
          </a:p>
        </p:txBody>
      </p:sp>
      <p:pic>
        <p:nvPicPr>
          <p:cNvPr id="8" name="Picture 7" descr="ab_BeamLoss.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53002" y="1260475"/>
            <a:ext cx="4433798" cy="2434509"/>
          </a:xfrm>
          <a:prstGeom prst="rect">
            <a:avLst/>
          </a:prstGeom>
        </p:spPr>
      </p:pic>
      <p:sp>
        <p:nvSpPr>
          <p:cNvPr id="4" name="TextBox 3"/>
          <p:cNvSpPr txBox="1"/>
          <p:nvPr/>
        </p:nvSpPr>
        <p:spPr>
          <a:xfrm>
            <a:off x="5413185" y="3694984"/>
            <a:ext cx="2665171" cy="276999"/>
          </a:xfrm>
          <a:prstGeom prst="rect">
            <a:avLst/>
          </a:prstGeom>
          <a:noFill/>
        </p:spPr>
        <p:txBody>
          <a:bodyPr wrap="square" rtlCol="0">
            <a:spAutoFit/>
          </a:bodyPr>
          <a:lstStyle/>
          <a:p>
            <a:r>
              <a:rPr lang="en-GB" sz="1200" dirty="0" smtClean="0"/>
              <a:t>Source: Goddard et al., 2005</a:t>
            </a:r>
            <a:endParaRPr lang="en-GB" sz="1200" dirty="0"/>
          </a:p>
        </p:txBody>
      </p:sp>
    </p:spTree>
    <p:extLst>
      <p:ext uri="{BB962C8B-B14F-4D97-AF65-F5344CB8AC3E}">
        <p14:creationId xmlns:p14="http://schemas.microsoft.com/office/powerpoint/2010/main" val="4002748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410"/>
            <a:ext cx="8226854" cy="357797"/>
          </a:xfrm>
        </p:spPr>
        <p:txBody>
          <a:bodyPr>
            <a:noAutofit/>
          </a:bodyPr>
          <a:lstStyle/>
          <a:p>
            <a:r>
              <a:rPr lang="en-US" sz="2400" dirty="0" smtClean="0"/>
              <a:t>The Model – FLUKA</a:t>
            </a:r>
            <a:endParaRPr lang="en-US" sz="2400" dirty="0"/>
          </a:p>
        </p:txBody>
      </p:sp>
      <p:sp>
        <p:nvSpPr>
          <p:cNvPr id="3" name="Content Placeholder 2"/>
          <p:cNvSpPr>
            <a:spLocks noGrp="1"/>
          </p:cNvSpPr>
          <p:nvPr>
            <p:ph idx="1"/>
          </p:nvPr>
        </p:nvSpPr>
        <p:spPr>
          <a:xfrm>
            <a:off x="457200" y="461287"/>
            <a:ext cx="4645735" cy="3813388"/>
          </a:xfrm>
        </p:spPr>
        <p:txBody>
          <a:bodyPr>
            <a:normAutofit/>
          </a:bodyPr>
          <a:lstStyle/>
          <a:p>
            <a:r>
              <a:rPr lang="en-US" sz="1200" dirty="0" smtClean="0"/>
              <a:t>So far, we’ve simulated a 26 </a:t>
            </a:r>
            <a:r>
              <a:rPr lang="en-US" sz="1200" dirty="0" err="1" smtClean="0"/>
              <a:t>GeV</a:t>
            </a:r>
            <a:r>
              <a:rPr lang="en-US" sz="1200" dirty="0" smtClean="0"/>
              <a:t> Proton Beam first with </a:t>
            </a:r>
            <a:r>
              <a:rPr lang="el-GR" sz="1200" dirty="0" smtClean="0"/>
              <a:t>σ</a:t>
            </a:r>
            <a:r>
              <a:rPr lang="en-US" sz="1200" dirty="0" smtClean="0"/>
              <a:t> in </a:t>
            </a:r>
            <a:r>
              <a:rPr lang="en-US" sz="1200" dirty="0" err="1" smtClean="0"/>
              <a:t>x,y</a:t>
            </a:r>
            <a:r>
              <a:rPr lang="en-US" sz="1200" dirty="0" smtClean="0"/>
              <a:t> = 1mm from orthogonal to glancing angles at 20 </a:t>
            </a:r>
            <a:r>
              <a:rPr lang="en-US" sz="1200" dirty="0" err="1" smtClean="0"/>
              <a:t>mrad</a:t>
            </a:r>
            <a:endParaRPr lang="en-US" sz="1200" dirty="0" smtClean="0"/>
          </a:p>
          <a:p>
            <a:r>
              <a:rPr lang="en-US" sz="1200" dirty="0" smtClean="0"/>
              <a:t>Target is a 304 stainless steel cylinder with 7.5 cm radius and 20 cm depth</a:t>
            </a:r>
          </a:p>
          <a:p>
            <a:r>
              <a:rPr lang="en-US" sz="1200" dirty="0" smtClean="0"/>
              <a:t>For Binning, we use a </a:t>
            </a:r>
            <a:r>
              <a:rPr lang="en-US" sz="1200" dirty="0"/>
              <a:t>C</a:t>
            </a:r>
            <a:r>
              <a:rPr lang="en-US" sz="1200" dirty="0" smtClean="0"/>
              <a:t>artesian mesh with .5 mm bins</a:t>
            </a:r>
          </a:p>
          <a:p>
            <a:r>
              <a:rPr lang="en-US" sz="1200" dirty="0" smtClean="0"/>
              <a:t>We incline the angle and position of the beam and keep the target the same, should reduce FLUKA artifacts</a:t>
            </a:r>
          </a:p>
          <a:p>
            <a:r>
              <a:rPr lang="en-US" sz="1200" dirty="0" smtClean="0"/>
              <a:t>Use FLUKA to calculate energy deposition</a:t>
            </a:r>
            <a:endParaRPr lang="en-US" sz="1200" dirty="0"/>
          </a:p>
        </p:txBody>
      </p:sp>
      <p:sp>
        <p:nvSpPr>
          <p:cNvPr id="4" name="Date Placeholder 3"/>
          <p:cNvSpPr>
            <a:spLocks noGrp="1"/>
          </p:cNvSpPr>
          <p:nvPr>
            <p:ph type="dt" sz="half" idx="2"/>
          </p:nvPr>
        </p:nvSpPr>
        <p:spPr/>
        <p:txBody>
          <a:bodyPr/>
          <a:lstStyle/>
          <a:p>
            <a:fld id="{B4BFD808-6B56-4447-9401-2398D08EE3C0}" type="datetime1">
              <a:rPr lang="en-US" smtClean="0"/>
              <a:pPr/>
              <a:t>7/16/2015</a:t>
            </a:fld>
            <a:endParaRPr lang="en-US" dirty="0"/>
          </a:p>
        </p:txBody>
      </p:sp>
      <p:sp>
        <p:nvSpPr>
          <p:cNvPr id="5" name="Footer Placeholder 4"/>
          <p:cNvSpPr>
            <a:spLocks noGrp="1"/>
          </p:cNvSpPr>
          <p:nvPr>
            <p:ph type="ftr" sz="quarter" idx="3"/>
          </p:nvPr>
        </p:nvSpPr>
        <p:spPr/>
        <p:txBody>
          <a:bodyPr/>
          <a:lstStyle/>
          <a:p>
            <a:r>
              <a:rPr lang="en-US" dirty="0"/>
              <a:t>J. Treado</a:t>
            </a:r>
          </a:p>
          <a:p>
            <a:r>
              <a:rPr lang="en-US" dirty="0"/>
              <a:t>Summer Student Introduction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74743" y="84410"/>
            <a:ext cx="2981782" cy="2236337"/>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874743" y="1986889"/>
            <a:ext cx="3050381" cy="2287786"/>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25043" y="2320747"/>
            <a:ext cx="2900729" cy="1925484"/>
          </a:xfrm>
          <a:prstGeom prst="rect">
            <a:avLst/>
          </a:prstGeom>
        </p:spPr>
      </p:pic>
    </p:spTree>
    <p:extLst>
      <p:ext uri="{BB962C8B-B14F-4D97-AF65-F5344CB8AC3E}">
        <p14:creationId xmlns:p14="http://schemas.microsoft.com/office/powerpoint/2010/main" val="4174860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20"/>
            <a:ext cx="8226854" cy="516538"/>
          </a:xfrm>
        </p:spPr>
        <p:txBody>
          <a:bodyPr>
            <a:normAutofit/>
          </a:bodyPr>
          <a:lstStyle/>
          <a:p>
            <a:r>
              <a:rPr lang="en-US" sz="2400" dirty="0" smtClean="0"/>
              <a:t>The Model -- ANSYS</a:t>
            </a:r>
            <a:endParaRPr lang="en-US" sz="2400" dirty="0"/>
          </a:p>
        </p:txBody>
      </p:sp>
      <p:sp>
        <p:nvSpPr>
          <p:cNvPr id="3" name="Content Placeholder 2"/>
          <p:cNvSpPr>
            <a:spLocks noGrp="1"/>
          </p:cNvSpPr>
          <p:nvPr>
            <p:ph idx="1"/>
          </p:nvPr>
        </p:nvSpPr>
        <p:spPr>
          <a:xfrm>
            <a:off x="454454" y="699400"/>
            <a:ext cx="4648481" cy="3353221"/>
          </a:xfrm>
        </p:spPr>
        <p:txBody>
          <a:bodyPr>
            <a:normAutofit fontScale="92500"/>
          </a:bodyPr>
          <a:lstStyle/>
          <a:p>
            <a:r>
              <a:rPr lang="en-US" sz="2000" dirty="0" smtClean="0"/>
              <a:t>Same geometry, now we import Energy Deposition values from FLUKA to calculate power deposition and heat transfer</a:t>
            </a:r>
          </a:p>
          <a:p>
            <a:r>
              <a:rPr lang="en-US" sz="2000" dirty="0" smtClean="0"/>
              <a:t>Two modes</a:t>
            </a:r>
          </a:p>
          <a:p>
            <a:pPr lvl="1"/>
            <a:r>
              <a:rPr lang="en-US" sz="1800" dirty="0" smtClean="0"/>
              <a:t>Single pulse: 4 ns </a:t>
            </a:r>
            <a:r>
              <a:rPr lang="en-US" sz="1800" dirty="0" smtClean="0"/>
              <a:t>pulse duration, </a:t>
            </a:r>
            <a:r>
              <a:rPr lang="en-US" sz="1800" dirty="0" smtClean="0"/>
              <a:t>10^11 protons, exposure time of 1s</a:t>
            </a:r>
          </a:p>
          <a:p>
            <a:pPr lvl="1"/>
            <a:r>
              <a:rPr lang="en-US" sz="1800" dirty="0" smtClean="0"/>
              <a:t>Multi-pulse</a:t>
            </a:r>
            <a:r>
              <a:rPr lang="en-US" sz="1800" dirty="0"/>
              <a:t>:</a:t>
            </a:r>
            <a:r>
              <a:rPr lang="en-US" sz="1800" dirty="0" smtClean="0"/>
              <a:t> </a:t>
            </a:r>
            <a:r>
              <a:rPr lang="en-US" sz="1800" dirty="0" smtClean="0"/>
              <a:t>same </a:t>
            </a:r>
            <a:r>
              <a:rPr lang="en-US" sz="1800" dirty="0" smtClean="0"/>
              <a:t>pulse duration, </a:t>
            </a:r>
            <a:r>
              <a:rPr lang="en-US" sz="1800" dirty="0" smtClean="0"/>
              <a:t>but 25 ns spacing, with 1s </a:t>
            </a:r>
            <a:r>
              <a:rPr lang="en-US" sz="1800" dirty="0" smtClean="0"/>
              <a:t>exposure</a:t>
            </a:r>
          </a:p>
          <a:p>
            <a:pPr lvl="1"/>
            <a:r>
              <a:rPr lang="en-US" sz="1800" dirty="0" smtClean="0"/>
              <a:t>Introduce </a:t>
            </a:r>
            <a:r>
              <a:rPr lang="en-US" sz="1800" dirty="0" smtClean="0"/>
              <a:t>cooling via convective heat </a:t>
            </a:r>
            <a:r>
              <a:rPr lang="en-US" sz="1800" dirty="0" smtClean="0"/>
              <a:t>transfer at 5-20 K</a:t>
            </a:r>
            <a:endParaRPr lang="en-US" sz="1800" dirty="0" smtClean="0"/>
          </a:p>
        </p:txBody>
      </p:sp>
      <p:sp>
        <p:nvSpPr>
          <p:cNvPr id="4" name="Date Placeholder 3"/>
          <p:cNvSpPr>
            <a:spLocks noGrp="1"/>
          </p:cNvSpPr>
          <p:nvPr>
            <p:ph type="dt" sz="half" idx="2"/>
          </p:nvPr>
        </p:nvSpPr>
        <p:spPr/>
        <p:txBody>
          <a:bodyPr/>
          <a:lstStyle/>
          <a:p>
            <a:fld id="{B4BFD808-6B56-4447-9401-2398D08EE3C0}" type="datetime1">
              <a:rPr lang="en-US" smtClean="0"/>
              <a:pPr/>
              <a:t>7/16/2015</a:t>
            </a:fld>
            <a:endParaRPr lang="en-US" dirty="0"/>
          </a:p>
        </p:txBody>
      </p:sp>
      <p:sp>
        <p:nvSpPr>
          <p:cNvPr id="5" name="Footer Placeholder 4"/>
          <p:cNvSpPr>
            <a:spLocks noGrp="1"/>
          </p:cNvSpPr>
          <p:nvPr>
            <p:ph type="ftr" sz="quarter" idx="3"/>
          </p:nvPr>
        </p:nvSpPr>
        <p:spPr/>
        <p:txBody>
          <a:bodyPr/>
          <a:lstStyle/>
          <a:p>
            <a:r>
              <a:rPr lang="en-US" dirty="0"/>
              <a:t>J. Treado</a:t>
            </a:r>
          </a:p>
          <a:p>
            <a:r>
              <a:rPr lang="en-US" dirty="0"/>
              <a:t>Summer Student Introduction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02935" y="589064"/>
            <a:ext cx="3820115" cy="3075852"/>
          </a:xfrm>
          <a:prstGeom prst="rect">
            <a:avLst/>
          </a:prstGeom>
        </p:spPr>
      </p:pic>
    </p:spTree>
    <p:extLst>
      <p:ext uri="{BB962C8B-B14F-4D97-AF65-F5344CB8AC3E}">
        <p14:creationId xmlns:p14="http://schemas.microsoft.com/office/powerpoint/2010/main" val="1389020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CERNCorporate16-9</Template>
  <TotalTime>1538</TotalTime>
  <Words>526</Words>
  <Application>Microsoft Office PowerPoint</Application>
  <PresentationFormat>On-screen Show (16:9)</PresentationFormat>
  <Paragraphs>82</Paragraphs>
  <Slides>10</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CERNCorporate16-9</vt:lpstr>
      <vt:lpstr>PowerPoint Presentation</vt:lpstr>
      <vt:lpstr>Influence of an impact angle and cooling on the temperature of the irradiated target</vt:lpstr>
      <vt:lpstr>Overview</vt:lpstr>
      <vt:lpstr>My Bio</vt:lpstr>
      <vt:lpstr>Motivation for the Project</vt:lpstr>
      <vt:lpstr>Motivation cont. – GSI model</vt:lpstr>
      <vt:lpstr>Motivation cont. </vt:lpstr>
      <vt:lpstr>The Model – FLUKA</vt:lpstr>
      <vt:lpstr>The Model -- ANSYS</vt:lpstr>
      <vt:lpstr>Goals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Treado</dc:creator>
  <cp:lastModifiedBy>John Treado</cp:lastModifiedBy>
  <cp:revision>41</cp:revision>
  <dcterms:created xsi:type="dcterms:W3CDTF">2015-07-14T13:17:26Z</dcterms:created>
  <dcterms:modified xsi:type="dcterms:W3CDTF">2015-07-16T08:26:59Z</dcterms:modified>
</cp:coreProperties>
</file>