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rice Antoine Baveco" initials="MAB" lastIdx="3" clrIdx="0">
    <p:extLst>
      <p:ext uri="{19B8F6BF-5375-455C-9EA6-DF929625EA0E}">
        <p15:presenceInfo xmlns:p15="http://schemas.microsoft.com/office/powerpoint/2012/main" userId="S-1-5-21-1526224874-1540688658-1361462980-32510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80969" autoAdjust="0"/>
  </p:normalViewPr>
  <p:slideViewPr>
    <p:cSldViewPr snapToGrid="0" snapToObjects="1">
      <p:cViewPr>
        <p:scale>
          <a:sx n="60" d="100"/>
          <a:sy n="60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43428-D32D-4A4E-AAD9-6306BAF21C7A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CED12-4404-46DB-B82F-6564AD981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91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Quench </a:t>
            </a:r>
            <a:r>
              <a:rPr lang="en-GB" sz="1200" dirty="0" smtClean="0">
                <a:sym typeface="Wingdings" panose="05000000000000000000" pitchFamily="2" charset="2"/>
              </a:rPr>
              <a:t> Fast Power Abort (FPA) to protect Power Converter (PC) from energy release in quenched magnet</a:t>
            </a:r>
            <a:r>
              <a:rPr lang="en-GB" sz="1200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042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Labview</a:t>
            </a:r>
            <a:r>
              <a:rPr lang="en-GB" dirty="0" smtClean="0"/>
              <a:t> </a:t>
            </a:r>
            <a:r>
              <a:rPr lang="en-GB" dirty="0" err="1" smtClean="0"/>
              <a:t>noemen</a:t>
            </a:r>
            <a:r>
              <a:rPr lang="en-GB" dirty="0" smtClean="0"/>
              <a:t> </a:t>
            </a:r>
            <a:r>
              <a:rPr lang="en-GB" dirty="0" err="1" smtClean="0"/>
              <a:t>bij</a:t>
            </a:r>
            <a:r>
              <a:rPr lang="en-GB" dirty="0" smtClean="0"/>
              <a:t> National Instruments</a:t>
            </a:r>
          </a:p>
          <a:p>
            <a:r>
              <a:rPr lang="en-GB" dirty="0" smtClean="0"/>
              <a:t>Comparison of performance,</a:t>
            </a:r>
            <a:r>
              <a:rPr lang="en-GB" baseline="0" dirty="0" smtClean="0"/>
              <a:t> maintainability, scalability and material parametrization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668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778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Notepad++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noemen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als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programma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waarin</a:t>
            </a:r>
            <a:r>
              <a:rPr lang="en-GB" baseline="0" dirty="0" smtClean="0"/>
              <a:t> je de netlists </a:t>
            </a:r>
            <a:r>
              <a:rPr lang="en-GB" baseline="0" dirty="0" err="1" smtClean="0"/>
              <a:t>schrijft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815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Explain</a:t>
            </a:r>
            <a:r>
              <a:rPr lang="en-GB" baseline="0" dirty="0" smtClean="0"/>
              <a:t> use of </a:t>
            </a:r>
            <a:r>
              <a:rPr lang="en-GB" baseline="0" dirty="0" err="1" smtClean="0"/>
              <a:t>SpiceOpus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813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0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0524" y="361948"/>
            <a:ext cx="842962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dirty="0">
                <a:solidFill>
                  <a:srgbClr val="0055A0"/>
                </a:solidFill>
              </a:rPr>
              <a:t>Maurice Baveco (Summer </a:t>
            </a:r>
            <a:r>
              <a:rPr lang="en-GB" sz="2800" dirty="0" smtClean="0">
                <a:solidFill>
                  <a:srgbClr val="0055A0"/>
                </a:solidFill>
              </a:rPr>
              <a:t>Student</a:t>
            </a:r>
            <a:r>
              <a:rPr lang="en-GB" sz="2800" dirty="0">
                <a:solidFill>
                  <a:srgbClr val="0055A0"/>
                </a:solidFill>
              </a:rPr>
              <a:t>)</a:t>
            </a:r>
            <a:endParaRPr lang="en-GB" sz="2800" dirty="0" smtClean="0">
              <a:solidFill>
                <a:srgbClr val="0055A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800" dirty="0" smtClean="0">
                <a:solidFill>
                  <a:srgbClr val="0055A0"/>
                </a:solidFill>
              </a:rPr>
              <a:t>Introduction presentation</a:t>
            </a:r>
          </a:p>
          <a:p>
            <a:pPr algn="ctr">
              <a:lnSpc>
                <a:spcPct val="150000"/>
              </a:lnSpc>
            </a:pPr>
            <a:r>
              <a:rPr lang="en-GB" sz="2000" i="1" dirty="0" smtClean="0">
                <a:solidFill>
                  <a:srgbClr val="0055A0"/>
                </a:solidFill>
              </a:rPr>
              <a:t>Lumped element modelling of superconducting circuits with SPICE</a:t>
            </a:r>
          </a:p>
          <a:p>
            <a:pPr algn="ctr">
              <a:lnSpc>
                <a:spcPct val="150000"/>
              </a:lnSpc>
            </a:pPr>
            <a:endParaRPr lang="en-GB" sz="1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438275" y="5095875"/>
            <a:ext cx="66103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dirty="0" smtClean="0">
                <a:solidFill>
                  <a:srgbClr val="0055A0"/>
                </a:solidFill>
              </a:rPr>
              <a:t>Supervisors: </a:t>
            </a:r>
          </a:p>
          <a:p>
            <a:pPr algn="ctr">
              <a:lnSpc>
                <a:spcPct val="150000"/>
              </a:lnSpc>
            </a:pPr>
            <a:r>
              <a:rPr lang="en-GB" sz="2400" i="1" dirty="0" smtClean="0">
                <a:solidFill>
                  <a:srgbClr val="0055A0"/>
                </a:solidFill>
              </a:rPr>
              <a:t>Bernhard </a:t>
            </a:r>
            <a:r>
              <a:rPr lang="en-GB" sz="2400" i="1" dirty="0" err="1" smtClean="0">
                <a:solidFill>
                  <a:srgbClr val="0055A0"/>
                </a:solidFill>
              </a:rPr>
              <a:t>Auchmann</a:t>
            </a:r>
            <a:r>
              <a:rPr lang="en-GB" sz="2400" i="1" dirty="0" smtClean="0">
                <a:solidFill>
                  <a:srgbClr val="0055A0"/>
                </a:solidFill>
              </a:rPr>
              <a:t> &amp; Michal Maciejewski</a:t>
            </a:r>
            <a:endParaRPr lang="en-GB" sz="2400" i="1" dirty="0">
              <a:solidFill>
                <a:srgbClr val="0055A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84626" y="4758809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rgbClr val="0055A0"/>
                </a:solidFill>
              </a:rPr>
              <a:t>TE-MPE-PE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4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Circuit </a:t>
            </a:r>
            <a:r>
              <a:rPr lang="en-GB" sz="3200" dirty="0"/>
              <a:t>simulation example using SPICE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sz="2800" dirty="0"/>
              <a:t>3. Generate netlist </a:t>
            </a:r>
            <a:r>
              <a:rPr lang="en-GB" sz="2800" dirty="0" smtClean="0"/>
              <a:t>(*.</a:t>
            </a:r>
            <a:r>
              <a:rPr lang="en-GB" sz="2800" dirty="0" err="1"/>
              <a:t>cir</a:t>
            </a:r>
            <a:r>
              <a:rPr lang="en-GB" sz="2800" dirty="0"/>
              <a:t> file) in SPICE </a:t>
            </a:r>
            <a:r>
              <a:rPr lang="en-GB" sz="2800" dirty="0" smtClean="0"/>
              <a:t>language</a:t>
            </a:r>
            <a:endParaRPr lang="en-GB" sz="28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0"/>
          <a:stretch/>
        </p:blipFill>
        <p:spPr>
          <a:xfrm>
            <a:off x="1092871" y="2064773"/>
            <a:ext cx="2948187" cy="1975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871" y="2262282"/>
            <a:ext cx="1124107" cy="4001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90" y="2656535"/>
            <a:ext cx="3477110" cy="1905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871" y="3248178"/>
            <a:ext cx="1657581" cy="2095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90" y="3522448"/>
            <a:ext cx="1743318" cy="31436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031" y="2971650"/>
            <a:ext cx="1600423" cy="181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871" y="4061148"/>
            <a:ext cx="3096057" cy="2667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90" y="4479556"/>
            <a:ext cx="5563376" cy="7335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90" y="5223139"/>
            <a:ext cx="5572903" cy="10574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90" y="6429359"/>
            <a:ext cx="600159" cy="21910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196" y="1966051"/>
            <a:ext cx="2616604" cy="169725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266" y="4006440"/>
            <a:ext cx="2036389" cy="1493777"/>
          </a:xfrm>
          <a:prstGeom prst="rect">
            <a:avLst/>
          </a:prstGeom>
        </p:spPr>
      </p:pic>
      <p:sp>
        <p:nvSpPr>
          <p:cNvPr id="3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53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Circuit </a:t>
            </a:r>
            <a:r>
              <a:rPr lang="en-GB" sz="3200" dirty="0"/>
              <a:t>simulation example using SPICE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 smtClean="0"/>
              <a:t>4. Run netlist (.</a:t>
            </a:r>
            <a:r>
              <a:rPr lang="en-GB" dirty="0" err="1" smtClean="0"/>
              <a:t>cir</a:t>
            </a:r>
            <a:r>
              <a:rPr lang="en-GB" dirty="0" smtClean="0"/>
              <a:t> file) in </a:t>
            </a:r>
            <a:r>
              <a:rPr lang="en-GB" dirty="0" err="1" smtClean="0"/>
              <a:t>SpiceOpus</a:t>
            </a:r>
            <a:endParaRPr lang="en-GB" dirty="0" smtClean="0"/>
          </a:p>
          <a:p>
            <a:r>
              <a:rPr lang="en-GB" dirty="0" smtClean="0"/>
              <a:t>Command: source </a:t>
            </a:r>
            <a:r>
              <a:rPr lang="en-GB" dirty="0" err="1" smtClean="0"/>
              <a:t>filter.cir</a:t>
            </a:r>
            <a:endParaRPr lang="en-GB" dirty="0"/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45871"/>
            <a:ext cx="9148793" cy="3192929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2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Circuit </a:t>
            </a:r>
            <a:r>
              <a:rPr lang="en-GB" sz="3200" dirty="0"/>
              <a:t>simulation example using SPICE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844" y="6362377"/>
            <a:ext cx="3194581" cy="3657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992" t="5942" r="7841" b="3348"/>
          <a:stretch/>
        </p:blipFill>
        <p:spPr>
          <a:xfrm>
            <a:off x="1114330" y="914400"/>
            <a:ext cx="7164038" cy="555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47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Current </a:t>
            </a:r>
            <a:r>
              <a:rPr lang="en-GB" sz="3600" dirty="0"/>
              <a:t>project progress &amp; </a:t>
            </a:r>
            <a:r>
              <a:rPr lang="en-GB" sz="3600" dirty="0" smtClean="0"/>
              <a:t>outlook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308450"/>
            <a:ext cx="9144000" cy="5030744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Current project progress:</a:t>
            </a:r>
          </a:p>
          <a:p>
            <a:pPr lvl="1">
              <a:buAutoNum type="arabicPeriod"/>
            </a:pPr>
            <a:r>
              <a:rPr lang="en-GB" sz="2400" dirty="0" smtClean="0"/>
              <a:t>Study of SPICE &amp; analysis of LHC main dipole circuit RB</a:t>
            </a:r>
          </a:p>
          <a:p>
            <a:pPr lvl="1">
              <a:buAutoNum type="arabicPeriod"/>
            </a:pPr>
            <a:r>
              <a:rPr lang="en-GB" sz="2400" dirty="0" smtClean="0"/>
              <a:t>Subnetwork implementation and </a:t>
            </a:r>
            <a:r>
              <a:rPr lang="en-GB" sz="2400" dirty="0" smtClean="0"/>
              <a:t>simulating</a:t>
            </a:r>
          </a:p>
          <a:p>
            <a:pPr lvl="2"/>
            <a:r>
              <a:rPr lang="en-GB" sz="2200" dirty="0" smtClean="0"/>
              <a:t>Power converter, filter, dipole and energy-extraction unit</a:t>
            </a:r>
            <a:endParaRPr lang="en-GB" sz="2200" dirty="0" smtClean="0"/>
          </a:p>
          <a:p>
            <a:pPr lvl="1"/>
            <a:endParaRPr lang="en-GB" sz="2800" dirty="0"/>
          </a:p>
          <a:p>
            <a:r>
              <a:rPr lang="en-GB" sz="2800" dirty="0" smtClean="0"/>
              <a:t>Outlook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400" dirty="0" smtClean="0"/>
              <a:t>RB circuit integration based on developed subnetworks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400" dirty="0" smtClean="0"/>
              <a:t>Analog behavioural modelling of RB circuit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400" dirty="0" smtClean="0"/>
              <a:t>Final presentation &amp; report</a:t>
            </a:r>
          </a:p>
          <a:p>
            <a:pPr lvl="1"/>
            <a:endParaRPr lang="en-GB" sz="2400" dirty="0" smtClean="0"/>
          </a:p>
          <a:p>
            <a:pPr marL="550926" indent="-514350">
              <a:buFont typeface="+mj-lt"/>
              <a:buAutoNum type="arabicPeriod"/>
            </a:pPr>
            <a:endParaRPr lang="en-GB" sz="2800" dirty="0"/>
          </a:p>
          <a:p>
            <a:pPr marL="36576" indent="0">
              <a:buNone/>
            </a:pP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6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719328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0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10932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6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General introduction about myself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Project description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SPICE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Circuit simulation example using SPICE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Current project progress &amp; outlook</a:t>
            </a:r>
          </a:p>
          <a:p>
            <a:pPr marL="550926" indent="-514350">
              <a:buFont typeface="+mj-lt"/>
              <a:buAutoNum type="arabicPeriod"/>
            </a:pPr>
            <a:endParaRPr lang="en-GB" sz="2800" dirty="0" smtClean="0"/>
          </a:p>
          <a:p>
            <a:pPr marL="550926" indent="-514350">
              <a:buFont typeface="+mj-lt"/>
              <a:buAutoNum type="arabicPeriod"/>
            </a:pPr>
            <a:endParaRPr lang="en-GB" dirty="0" smtClean="0"/>
          </a:p>
          <a:p>
            <a:pPr marL="550926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92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General introduction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/>
              <a:t>Maurice Antoine Baveco, 22 years 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University of </a:t>
            </a:r>
            <a:r>
              <a:rPr lang="en-GB" sz="2400" dirty="0" err="1" smtClean="0"/>
              <a:t>Twente</a:t>
            </a:r>
            <a:r>
              <a:rPr lang="en-GB" sz="2400" dirty="0" smtClean="0"/>
              <a:t>, </a:t>
            </a:r>
            <a:r>
              <a:rPr lang="en-GB" sz="2400" dirty="0" err="1" smtClean="0"/>
              <a:t>Enschede</a:t>
            </a:r>
            <a:r>
              <a:rPr lang="en-GB" sz="2400" dirty="0" smtClean="0"/>
              <a:t>, The Netherlands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Graduated Bachelor Electrical Engineering in April 2015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Internship Siemens May &amp; June 2015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Master Electrical Engineering: track Integrated Circuit Design, starting September 2015, University of </a:t>
            </a:r>
            <a:r>
              <a:rPr lang="en-GB" sz="2400" dirty="0" err="1" smtClean="0"/>
              <a:t>Twente</a:t>
            </a:r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smtClean="0"/>
              <a:t>After Master: maybe PhD, not sure yet </a:t>
            </a:r>
            <a:r>
              <a:rPr lang="en-GB" sz="2400" dirty="0" smtClean="0">
                <a:sym typeface="Wingdings" panose="05000000000000000000" pitchFamily="2" charset="2"/>
              </a:rPr>
              <a:t></a:t>
            </a:r>
            <a:endParaRPr lang="en-GB" sz="2400" dirty="0" smtClean="0"/>
          </a:p>
          <a:p>
            <a:pPr>
              <a:lnSpc>
                <a:spcPct val="150000"/>
              </a:lnSpc>
            </a:pPr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  <p:pic>
        <p:nvPicPr>
          <p:cNvPr id="1026" name="Picture 2" descr="http://www.fcsiemenszug.ch/wp-content/uploads/2012/11/siemen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243" y="3368493"/>
            <a:ext cx="1802133" cy="29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2" y="98885"/>
            <a:ext cx="2004628" cy="202580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531607" y="307971"/>
            <a:ext cx="359870" cy="3279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l 9"/>
          <p:cNvSpPr/>
          <p:nvPr/>
        </p:nvSpPr>
        <p:spPr>
          <a:xfrm>
            <a:off x="7419471" y="1869436"/>
            <a:ext cx="393033" cy="32655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7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Project description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448676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Main goal: learning and benchmarking SPICE vs other simulation tools (</a:t>
            </a:r>
            <a:r>
              <a:rPr lang="en-GB" sz="2400" dirty="0" err="1" smtClean="0"/>
              <a:t>PSpice</a:t>
            </a:r>
            <a:r>
              <a:rPr lang="en-GB" sz="2400" dirty="0" smtClean="0"/>
              <a:t> &amp; MATLAB/Simulink) </a:t>
            </a:r>
          </a:p>
          <a:p>
            <a:r>
              <a:rPr lang="en-GB" sz="2400" dirty="0" smtClean="0"/>
              <a:t>Simulation case: transient effects in SC circuits</a:t>
            </a:r>
          </a:p>
          <a:p>
            <a:r>
              <a:rPr lang="en-GB" sz="2400" dirty="0" smtClean="0"/>
              <a:t>Modelling of LHC main dipole circuit (RB)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58" y="3263793"/>
            <a:ext cx="7401958" cy="15432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9648" y="4980881"/>
            <a:ext cx="7401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</a:t>
            </a:r>
            <a:r>
              <a:rPr lang="en-GB" sz="1200" dirty="0"/>
              <a:t>E. </a:t>
            </a:r>
            <a:r>
              <a:rPr lang="en-GB" sz="1200" dirty="0" err="1"/>
              <a:t>Ravaioli</a:t>
            </a:r>
            <a:r>
              <a:rPr lang="en-GB" sz="1200" dirty="0"/>
              <a:t> et al., Modelling of the Voltage Waves in the LHC Main Dipole Circuits, Applied Superconductivity, IEEE Trans. on, 22(3), pp. 9002704-9002704, 2012</a:t>
            </a:r>
            <a:r>
              <a:rPr lang="en-GB" sz="1200" dirty="0" smtClean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0803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SPICE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972037"/>
            <a:ext cx="8476790" cy="5258075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GB" sz="2400" b="1" dirty="0" smtClean="0"/>
              <a:t>S</a:t>
            </a:r>
            <a:r>
              <a:rPr lang="en-GB" sz="2400" dirty="0" smtClean="0"/>
              <a:t>imulation </a:t>
            </a:r>
            <a:r>
              <a:rPr lang="en-GB" sz="2400" b="1" dirty="0" smtClean="0"/>
              <a:t>P</a:t>
            </a:r>
            <a:r>
              <a:rPr lang="en-GB" sz="2400" dirty="0" smtClean="0"/>
              <a:t>rogram with </a:t>
            </a:r>
            <a:r>
              <a:rPr lang="en-GB" sz="2400" b="1" dirty="0" smtClean="0"/>
              <a:t>I</a:t>
            </a:r>
            <a:r>
              <a:rPr lang="en-GB" sz="2400" dirty="0" smtClean="0"/>
              <a:t>ntegrated </a:t>
            </a:r>
            <a:r>
              <a:rPr lang="en-GB" sz="2400" b="1" dirty="0" smtClean="0"/>
              <a:t>C</a:t>
            </a:r>
            <a:r>
              <a:rPr lang="en-GB" sz="2400" dirty="0" smtClean="0"/>
              <a:t>ircuit </a:t>
            </a:r>
            <a:r>
              <a:rPr lang="en-GB" sz="2400" b="1" dirty="0" smtClean="0"/>
              <a:t>E</a:t>
            </a:r>
            <a:r>
              <a:rPr lang="en-GB" sz="2400" dirty="0" smtClean="0"/>
              <a:t>mphasis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Developed at University of </a:t>
            </a:r>
            <a:r>
              <a:rPr lang="en-GB" sz="2400" dirty="0" smtClean="0"/>
              <a:t>California, Berkeley </a:t>
            </a:r>
            <a:r>
              <a:rPr lang="en-GB" sz="2400" dirty="0" smtClean="0"/>
              <a:t>in 1970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GB" sz="2400" dirty="0" smtClean="0"/>
              <a:t>Q: Why SPICE?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GB" sz="2400" dirty="0" smtClean="0"/>
              <a:t>A: Basis language of other circuit simulators used in industry (Cadence Spectre, LT SPICE, </a:t>
            </a:r>
            <a:r>
              <a:rPr lang="en-GB" sz="2400" dirty="0" err="1" smtClean="0"/>
              <a:t>PSpice</a:t>
            </a:r>
            <a:r>
              <a:rPr lang="en-GB" sz="2400" dirty="0" smtClean="0"/>
              <a:t>)</a:t>
            </a:r>
          </a:p>
          <a:p>
            <a:pPr marL="36576" indent="0">
              <a:lnSpc>
                <a:spcPct val="150000"/>
              </a:lnSpc>
              <a:buNone/>
            </a:pPr>
            <a:endParaRPr lang="en-GB" sz="2400" dirty="0"/>
          </a:p>
          <a:p>
            <a:pPr marL="36576" indent="0">
              <a:lnSpc>
                <a:spcPct val="150000"/>
              </a:lnSpc>
              <a:buNone/>
            </a:pPr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smtClean="0"/>
              <a:t>Results of project enable an assessment of SPICE vs other tools</a:t>
            </a:r>
          </a:p>
          <a:p>
            <a:pPr>
              <a:lnSpc>
                <a:spcPct val="150000"/>
              </a:lnSpc>
            </a:pPr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  <p:pic>
        <p:nvPicPr>
          <p:cNvPr id="2050" name="Picture 2" descr="http://powerbyproxi.com/wp-content/uploads/2013/08/Linear-tech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94" y="4197841"/>
            <a:ext cx="1649493" cy="468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dakotafinancialnews.com/logos/cadence-design-syste-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470" y="4088907"/>
            <a:ext cx="1648889" cy="51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oedk.rice.edu/Resources/Pictures/NIOfficialLog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858" y="4255905"/>
            <a:ext cx="1391596" cy="35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.talkandroid.com/uploads/2011/02/Texas-Instruments-logo-desig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953" y="4114343"/>
            <a:ext cx="1389489" cy="51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48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Circuit simulation example using SPICE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Filter of LHC main dipole circuit (RB)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48" y="3252293"/>
            <a:ext cx="7401958" cy="154326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22323" y="3092444"/>
            <a:ext cx="1445342" cy="19467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31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Circuit simulation example </a:t>
            </a:r>
            <a:r>
              <a:rPr lang="en-GB" sz="3200" dirty="0"/>
              <a:t>using SPICE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Goal: Perform frequency </a:t>
            </a:r>
            <a:r>
              <a:rPr lang="en-GB" dirty="0"/>
              <a:t>analysis (transfer function) </a:t>
            </a:r>
            <a:r>
              <a:rPr lang="en-GB" dirty="0" smtClean="0"/>
              <a:t>of filter in SPICE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Draw schematic of circuit to be simulated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1488219" y="2942918"/>
            <a:ext cx="5121762" cy="2947970"/>
            <a:chOff x="1379769" y="3410963"/>
            <a:chExt cx="5452507" cy="3211214"/>
          </a:xfrm>
        </p:grpSpPr>
        <p:grpSp>
          <p:nvGrpSpPr>
            <p:cNvPr id="32" name="Group 31"/>
            <p:cNvGrpSpPr/>
            <p:nvPr/>
          </p:nvGrpSpPr>
          <p:grpSpPr>
            <a:xfrm>
              <a:off x="1379769" y="3410963"/>
              <a:ext cx="5452507" cy="2582064"/>
              <a:chOff x="1379769" y="3410963"/>
              <a:chExt cx="5452507" cy="2582064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616"/>
              <a:stretch/>
            </p:blipFill>
            <p:spPr>
              <a:xfrm>
                <a:off x="3515025" y="3410963"/>
                <a:ext cx="2350376" cy="2582064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3206" y="4260226"/>
                <a:ext cx="1401104" cy="1401104"/>
              </a:xfrm>
              <a:prstGeom prst="rect">
                <a:avLst/>
              </a:prstGeom>
            </p:spPr>
          </p:pic>
          <p:grpSp>
            <p:nvGrpSpPr>
              <p:cNvPr id="14" name="Group 13"/>
              <p:cNvGrpSpPr/>
              <p:nvPr/>
            </p:nvGrpSpPr>
            <p:grpSpPr>
              <a:xfrm>
                <a:off x="2563758" y="4020563"/>
                <a:ext cx="1160206" cy="361247"/>
                <a:chOff x="2544093" y="4020563"/>
                <a:chExt cx="1160206" cy="361247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>
                  <a:off x="2544093" y="4020563"/>
                  <a:ext cx="1160206" cy="0"/>
                </a:xfrm>
                <a:prstGeom prst="line">
                  <a:avLst/>
                </a:prstGeom>
                <a:ln w="28575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2546547" y="4020563"/>
                  <a:ext cx="0" cy="361247"/>
                </a:xfrm>
                <a:prstGeom prst="line">
                  <a:avLst/>
                </a:prstGeom>
                <a:ln w="28575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/>
              <p:cNvCxnSpPr/>
              <p:nvPr/>
            </p:nvCxnSpPr>
            <p:spPr>
              <a:xfrm>
                <a:off x="2566212" y="5943301"/>
                <a:ext cx="1403558" cy="0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2563758" y="5456903"/>
                <a:ext cx="2454" cy="50099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1379769" y="4637532"/>
                    <a:ext cx="90456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oMath>
                      </m:oMathPara>
                    </a14:m>
                    <a:endParaRPr lang="en-GB" sz="2400" b="0" dirty="0" smtClean="0"/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79769" y="4637532"/>
                    <a:ext cx="904568" cy="461665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5927708" y="4623562"/>
                    <a:ext cx="90456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oMath>
                      </m:oMathPara>
                    </a14:m>
                    <a:endParaRPr lang="en-GB" sz="2400" b="0" dirty="0" smtClean="0"/>
                  </a:p>
                </p:txBody>
              </p:sp>
            </mc:Choice>
            <mc:Fallback xmlns="">
              <p:sp>
                <p:nvSpPr>
                  <p:cNvPr id="21" name="TextBox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27708" y="4623562"/>
                    <a:ext cx="904568" cy="461665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b="-1285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2" name="Straight Connector 21"/>
              <p:cNvCxnSpPr/>
              <p:nvPr/>
            </p:nvCxnSpPr>
            <p:spPr>
              <a:xfrm flipH="1">
                <a:off x="6300016" y="3985418"/>
                <a:ext cx="2454" cy="50099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5687954" y="3985417"/>
                <a:ext cx="612062" cy="0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5785425" y="5943301"/>
                <a:ext cx="517045" cy="0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6282375" y="5185102"/>
                <a:ext cx="1" cy="784109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3528" y="5661330"/>
              <a:ext cx="736380" cy="960847"/>
            </a:xfrm>
            <a:prstGeom prst="rect">
              <a:avLst/>
            </a:prstGeom>
          </p:spPr>
        </p:pic>
      </p:grpSp>
      <p:sp>
        <p:nvSpPr>
          <p:cNvPr id="3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67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Circuit </a:t>
            </a:r>
            <a:r>
              <a:rPr lang="en-GB" sz="3200" dirty="0"/>
              <a:t>simulation example using SPICE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2. Assign node numbers to circuit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51567" y="2706292"/>
            <a:ext cx="5121762" cy="2947970"/>
            <a:chOff x="1379769" y="3410963"/>
            <a:chExt cx="5452507" cy="3211214"/>
          </a:xfrm>
        </p:grpSpPr>
        <p:grpSp>
          <p:nvGrpSpPr>
            <p:cNvPr id="8" name="Group 7"/>
            <p:cNvGrpSpPr/>
            <p:nvPr/>
          </p:nvGrpSpPr>
          <p:grpSpPr>
            <a:xfrm>
              <a:off x="1379769" y="3410963"/>
              <a:ext cx="5452507" cy="2582064"/>
              <a:chOff x="1379769" y="3410963"/>
              <a:chExt cx="5452507" cy="2582064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616"/>
              <a:stretch/>
            </p:blipFill>
            <p:spPr>
              <a:xfrm>
                <a:off x="3515025" y="3410963"/>
                <a:ext cx="2350376" cy="2582064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3206" y="4260226"/>
                <a:ext cx="1401104" cy="1401104"/>
              </a:xfrm>
              <a:prstGeom prst="rect">
                <a:avLst/>
              </a:prstGeom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63758" y="4020563"/>
                <a:ext cx="1160206" cy="361247"/>
                <a:chOff x="2544093" y="4020563"/>
                <a:chExt cx="1160206" cy="361247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544093" y="4020563"/>
                  <a:ext cx="1160206" cy="0"/>
                </a:xfrm>
                <a:prstGeom prst="line">
                  <a:avLst/>
                </a:prstGeom>
                <a:ln w="28575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2546547" y="4020563"/>
                  <a:ext cx="0" cy="361247"/>
                </a:xfrm>
                <a:prstGeom prst="line">
                  <a:avLst/>
                </a:prstGeom>
                <a:ln w="28575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/>
              <p:cNvCxnSpPr/>
              <p:nvPr/>
            </p:nvCxnSpPr>
            <p:spPr>
              <a:xfrm>
                <a:off x="2566212" y="5943301"/>
                <a:ext cx="1403558" cy="0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>
                <a:off x="2563758" y="5456903"/>
                <a:ext cx="2454" cy="50099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1379769" y="4637532"/>
                    <a:ext cx="90456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oMath>
                      </m:oMathPara>
                    </a14:m>
                    <a:endParaRPr lang="en-GB" sz="2400" b="0" dirty="0" smtClean="0"/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79769" y="4637532"/>
                    <a:ext cx="904568" cy="461665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b="-1449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927708" y="4623562"/>
                    <a:ext cx="90456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oMath>
                      </m:oMathPara>
                    </a14:m>
                    <a:endParaRPr lang="en-GB" sz="2400" b="0" dirty="0" smtClean="0"/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27708" y="4623562"/>
                    <a:ext cx="904568" cy="461665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b="-1304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7" name="Straight Connector 16"/>
              <p:cNvCxnSpPr/>
              <p:nvPr/>
            </p:nvCxnSpPr>
            <p:spPr>
              <a:xfrm flipH="1">
                <a:off x="6300016" y="3985418"/>
                <a:ext cx="2454" cy="50099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5687954" y="3985417"/>
                <a:ext cx="612062" cy="0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5785425" y="5943301"/>
                <a:ext cx="517045" cy="0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282375" y="5185102"/>
                <a:ext cx="1" cy="784109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3528" y="5661330"/>
              <a:ext cx="736380" cy="960847"/>
            </a:xfrm>
            <a:prstGeom prst="rect">
              <a:avLst/>
            </a:prstGeom>
          </p:spPr>
        </p:pic>
      </p:grpSp>
      <p:sp>
        <p:nvSpPr>
          <p:cNvPr id="23" name="Oval 22"/>
          <p:cNvSpPr/>
          <p:nvPr/>
        </p:nvSpPr>
        <p:spPr>
          <a:xfrm>
            <a:off x="1981045" y="3173365"/>
            <a:ext cx="160774" cy="16077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245244" y="3174516"/>
            <a:ext cx="160774" cy="16077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245244" y="3867506"/>
            <a:ext cx="160774" cy="16077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748766" y="2860581"/>
            <a:ext cx="311499" cy="38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97146" y="2811193"/>
            <a:ext cx="311499" cy="38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1396" y="3791687"/>
            <a:ext cx="311499" cy="38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08896" y="4708059"/>
            <a:ext cx="311499" cy="381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4247066" y="4950650"/>
            <a:ext cx="160774" cy="16077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67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Circuit </a:t>
            </a:r>
            <a:r>
              <a:rPr lang="en-GB" sz="3200" dirty="0"/>
              <a:t>simulation example using SPICE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sz="2800" dirty="0" smtClean="0"/>
              <a:t>3. Generate netlist (.</a:t>
            </a:r>
            <a:r>
              <a:rPr lang="en-GB" sz="2800" dirty="0" err="1" smtClean="0"/>
              <a:t>cir</a:t>
            </a:r>
            <a:r>
              <a:rPr lang="en-GB" sz="2800" dirty="0" smtClean="0"/>
              <a:t> file) in SPICE language</a:t>
            </a:r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General programming sequence: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" y="3086586"/>
            <a:ext cx="3038899" cy="2229161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dirty="0" smtClean="0"/>
              <a:t>Introduction presentation – Maurice Baveco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91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93279729CE984B8C8814E495EBBEBC" ma:contentTypeVersion="0" ma:contentTypeDescription="Create a new document." ma:contentTypeScope="" ma:versionID="4131ca9d0ab39a1ef491a9cb6f047bd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78b829886fe16d5c4cff8fd3bc4397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E3D68C8-D4B5-4AF1-8E98-ECDF4E8904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0016322-69CB-41D6-B81E-33A267DF50E0}">
  <ds:schemaRefs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16C5FC4-E569-4382-A159-7B6A2CB579A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452</TotalTime>
  <Words>541</Words>
  <Application>Microsoft Office PowerPoint</Application>
  <PresentationFormat>On-screen Show (4:3)</PresentationFormat>
  <Paragraphs>126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Wingdings</vt:lpstr>
      <vt:lpstr>CERNCorporate4-3</vt:lpstr>
      <vt:lpstr>PowerPoint Presentation</vt:lpstr>
      <vt:lpstr>Content</vt:lpstr>
      <vt:lpstr>General introduction</vt:lpstr>
      <vt:lpstr>Project description</vt:lpstr>
      <vt:lpstr>SPICE</vt:lpstr>
      <vt:lpstr>Circuit simulation example using SPICE</vt:lpstr>
      <vt:lpstr>Circuit simulation example using SPICE</vt:lpstr>
      <vt:lpstr>Circuit simulation example using SPICE</vt:lpstr>
      <vt:lpstr>Circuit simulation example using SPICE</vt:lpstr>
      <vt:lpstr>Circuit simulation example using SPICE</vt:lpstr>
      <vt:lpstr>Circuit simulation example using SPICE</vt:lpstr>
      <vt:lpstr>Circuit simulation example using SPICE</vt:lpstr>
      <vt:lpstr>Current project progress &amp; outlook</vt:lpstr>
      <vt:lpstr>Questions?</vt:lpstr>
      <vt:lpstr>Thank you for your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Maurice Antoine Baveco</dc:creator>
  <cp:lastModifiedBy>User</cp:lastModifiedBy>
  <cp:revision>87</cp:revision>
  <dcterms:created xsi:type="dcterms:W3CDTF">2015-07-14T11:36:45Z</dcterms:created>
  <dcterms:modified xsi:type="dcterms:W3CDTF">2015-07-16T07:49:30Z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0x010100FB93279729CE984B8C8814E495EBBEBC</vt:lpwstr>
  </property>
</Properties>
</file>