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2"/>
  </p:notesMasterIdLst>
  <p:sldIdLst>
    <p:sldId id="257" r:id="rId5"/>
    <p:sldId id="258" r:id="rId6"/>
    <p:sldId id="292" r:id="rId7"/>
    <p:sldId id="275" r:id="rId8"/>
    <p:sldId id="294" r:id="rId9"/>
    <p:sldId id="297" r:id="rId10"/>
    <p:sldId id="295" r:id="rId11"/>
    <p:sldId id="296" r:id="rId12"/>
    <p:sldId id="279" r:id="rId13"/>
    <p:sldId id="274" r:id="rId14"/>
    <p:sldId id="280" r:id="rId15"/>
    <p:sldId id="281" r:id="rId16"/>
    <p:sldId id="282" r:id="rId17"/>
    <p:sldId id="283" r:id="rId18"/>
    <p:sldId id="299" r:id="rId19"/>
    <p:sldId id="300" r:id="rId20"/>
    <p:sldId id="302" r:id="rId21"/>
    <p:sldId id="271" r:id="rId22"/>
    <p:sldId id="291" r:id="rId23"/>
    <p:sldId id="272" r:id="rId24"/>
    <p:sldId id="273" r:id="rId25"/>
    <p:sldId id="293" r:id="rId26"/>
    <p:sldId id="290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ice Antoine Baveco" initials="MAB" lastIdx="4" clrIdx="0">
    <p:extLst>
      <p:ext uri="{19B8F6BF-5375-455C-9EA6-DF929625EA0E}">
        <p15:presenceInfo xmlns:p15="http://schemas.microsoft.com/office/powerpoint/2012/main" userId="S-1-5-21-1526224874-1540688658-1361462980-32510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78080" autoAdjust="0"/>
  </p:normalViewPr>
  <p:slideViewPr>
    <p:cSldViewPr snapToGrid="0" snapToObjects="1">
      <p:cViewPr varScale="1">
        <p:scale>
          <a:sx n="57" d="100"/>
          <a:sy n="57" d="100"/>
        </p:scale>
        <p:origin x="15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43428-D32D-4A4E-AAD9-6306BAF21C7A}" type="datetimeFigureOut">
              <a:rPr lang="en-GB" smtClean="0"/>
              <a:t>20/08/2015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CED12-4404-46DB-B82F-6564AD981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91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-short</a:t>
            </a:r>
          </a:p>
          <a:p>
            <a:r>
              <a:rPr lang="en-GB" dirty="0" smtClean="0"/>
              <a:t>-final</a:t>
            </a:r>
            <a:r>
              <a:rPr lang="en-GB" baseline="0" dirty="0" smtClean="0"/>
              <a:t> presentation</a:t>
            </a:r>
          </a:p>
          <a:p>
            <a:r>
              <a:rPr lang="en-GB" baseline="0" dirty="0" smtClean="0"/>
              <a:t>-</a:t>
            </a:r>
            <a:r>
              <a:rPr lang="en-GB" baseline="0" dirty="0" err="1" smtClean="0"/>
              <a:t>titel</a:t>
            </a:r>
            <a:endParaRPr lang="en-GB" baseline="0" dirty="0" smtClean="0"/>
          </a:p>
          <a:p>
            <a:r>
              <a:rPr lang="en-GB" baseline="0" dirty="0" smtClean="0"/>
              <a:t>-under supervision of: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381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</a:t>
            </a:r>
            <a:r>
              <a:rPr lang="en-GB" dirty="0" err="1" smtClean="0"/>
              <a:t>kort</a:t>
            </a:r>
            <a:r>
              <a:rPr lang="en-GB" dirty="0" smtClean="0"/>
              <a:t> </a:t>
            </a:r>
            <a:r>
              <a:rPr lang="en-GB" dirty="0" err="1" smtClean="0"/>
              <a:t>houden</a:t>
            </a:r>
            <a:r>
              <a:rPr lang="en-GB" dirty="0" smtClean="0"/>
              <a:t>! </a:t>
            </a:r>
            <a:r>
              <a:rPr lang="en-GB" dirty="0" err="1" smtClean="0"/>
              <a:t>Niet</a:t>
            </a:r>
            <a:r>
              <a:rPr lang="en-GB" dirty="0" smtClean="0"/>
              <a:t> </a:t>
            </a:r>
            <a:r>
              <a:rPr lang="en-GB" dirty="0" err="1" smtClean="0"/>
              <a:t>alles</a:t>
            </a:r>
            <a:r>
              <a:rPr lang="en-GB" dirty="0" smtClean="0"/>
              <a:t> </a:t>
            </a:r>
            <a:r>
              <a:rPr lang="en-GB" dirty="0" err="1" smtClean="0"/>
              <a:t>opnieuw</a:t>
            </a:r>
            <a:r>
              <a:rPr lang="en-GB" dirty="0" smtClean="0"/>
              <a:t> </a:t>
            </a:r>
            <a:r>
              <a:rPr lang="en-GB" dirty="0" err="1" smtClean="0"/>
              <a:t>weer</a:t>
            </a:r>
            <a:r>
              <a:rPr lang="en-GB" dirty="0" smtClean="0"/>
              <a:t> </a:t>
            </a:r>
            <a:r>
              <a:rPr lang="en-GB" dirty="0" err="1" smtClean="0"/>
              <a:t>vertellen</a:t>
            </a:r>
            <a:endParaRPr lang="en-GB" dirty="0" smtClean="0"/>
          </a:p>
          <a:p>
            <a:r>
              <a:rPr lang="en-GB" dirty="0" smtClean="0"/>
              <a:t>Only </a:t>
            </a:r>
            <a:r>
              <a:rPr lang="en-GB" dirty="0" smtClean="0"/>
              <a:t>highlight difference with respect to simple RB </a:t>
            </a:r>
            <a:r>
              <a:rPr lang="en-GB" dirty="0" smtClean="0"/>
              <a:t>circuit: </a:t>
            </a:r>
            <a:r>
              <a:rPr lang="en-GB" dirty="0" err="1" smtClean="0"/>
              <a:t>parasitics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31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-energy extraction unit is specifically discussed</a:t>
            </a:r>
            <a:r>
              <a:rPr lang="en-GB" baseline="0" dirty="0" smtClean="0"/>
              <a:t> because that was the </a:t>
            </a:r>
            <a:r>
              <a:rPr lang="en-GB" baseline="0" dirty="0" err="1" smtClean="0"/>
              <a:t>subcircuit</a:t>
            </a:r>
            <a:r>
              <a:rPr lang="en-GB" baseline="0" dirty="0" smtClean="0"/>
              <a:t> that caused the most problems</a:t>
            </a:r>
            <a:endParaRPr lang="en-GB" dirty="0" smtClean="0"/>
          </a:p>
          <a:p>
            <a:r>
              <a:rPr lang="en-GB" dirty="0" smtClean="0"/>
              <a:t>-</a:t>
            </a:r>
            <a:r>
              <a:rPr lang="en-GB" dirty="0" err="1" smtClean="0"/>
              <a:t>parasitics</a:t>
            </a:r>
            <a:endParaRPr lang="en-GB" dirty="0" smtClean="0"/>
          </a:p>
          <a:p>
            <a:r>
              <a:rPr lang="en-GB" dirty="0" smtClean="0"/>
              <a:t>-</a:t>
            </a:r>
            <a:r>
              <a:rPr lang="en-GB" dirty="0" err="1" smtClean="0"/>
              <a:t>ee</a:t>
            </a:r>
            <a:r>
              <a:rPr lang="en-GB" baseline="0" dirty="0" smtClean="0"/>
              <a:t> resistors</a:t>
            </a:r>
          </a:p>
          <a:p>
            <a:r>
              <a:rPr lang="en-GB" baseline="0" dirty="0" smtClean="0"/>
              <a:t>-4 </a:t>
            </a:r>
            <a:r>
              <a:rPr lang="en-GB" baseline="0" dirty="0" smtClean="0"/>
              <a:t>switches</a:t>
            </a:r>
          </a:p>
          <a:p>
            <a:r>
              <a:rPr lang="en-GB" baseline="0" dirty="0" smtClean="0"/>
              <a:t>-small capacitance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32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</a:t>
            </a:r>
            <a:r>
              <a:rPr lang="en-GB" dirty="0" err="1" smtClean="0"/>
              <a:t>vertel</a:t>
            </a:r>
            <a:r>
              <a:rPr lang="en-GB" dirty="0" smtClean="0"/>
              <a:t> bridge:</a:t>
            </a:r>
            <a:r>
              <a:rPr lang="en-GB" baseline="0" dirty="0" smtClean="0"/>
              <a:t> 1 switching branch is now displayed here</a:t>
            </a:r>
          </a:p>
          <a:p>
            <a:r>
              <a:rPr lang="en-GB" baseline="0" dirty="0" smtClean="0"/>
              <a:t>-this is full model: causes </a:t>
            </a:r>
            <a:r>
              <a:rPr lang="en-GB" baseline="0" dirty="0" err="1" smtClean="0"/>
              <a:t>problemes</a:t>
            </a:r>
            <a:endParaRPr lang="en-GB" dirty="0" smtClean="0"/>
          </a:p>
          <a:p>
            <a:r>
              <a:rPr lang="en-GB" dirty="0" err="1" smtClean="0"/>
              <a:t>Initital</a:t>
            </a:r>
            <a:r>
              <a:rPr lang="en-GB" baseline="0" dirty="0" smtClean="0"/>
              <a:t> </a:t>
            </a:r>
            <a:r>
              <a:rPr lang="en-GB" baseline="0" dirty="0" smtClean="0"/>
              <a:t>guess was that problems comes from the diodes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-so what did we do?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020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-diodes are </a:t>
            </a:r>
            <a:r>
              <a:rPr lang="nl-NL" dirty="0" err="1" smtClean="0"/>
              <a:t>removed</a:t>
            </a:r>
            <a:endParaRPr lang="nl-NL" dirty="0" smtClean="0"/>
          </a:p>
          <a:p>
            <a:r>
              <a:rPr lang="nl-NL" dirty="0" smtClean="0"/>
              <a:t>-but </a:t>
            </a:r>
            <a:r>
              <a:rPr lang="nl-NL" dirty="0" err="1" smtClean="0"/>
              <a:t>still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convergence</a:t>
            </a:r>
            <a:r>
              <a:rPr lang="nl-NL" baseline="0" dirty="0" smtClean="0"/>
              <a:t>/</a:t>
            </a:r>
            <a:r>
              <a:rPr lang="nl-NL" baseline="0" dirty="0" err="1" smtClean="0"/>
              <a:t>solver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problems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547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-model single </a:t>
            </a:r>
            <a:r>
              <a:rPr lang="nl-NL" dirty="0" err="1" smtClean="0"/>
              <a:t>branch</a:t>
            </a:r>
            <a:r>
              <a:rPr lang="nl-NL" dirty="0" smtClean="0"/>
              <a:t> </a:t>
            </a:r>
            <a:r>
              <a:rPr lang="nl-NL" dirty="0" err="1" smtClean="0"/>
              <a:t>sed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simulation</a:t>
            </a:r>
            <a:r>
              <a:rPr lang="nl-NL" dirty="0" smtClean="0"/>
              <a:t>: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run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1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-see</a:t>
            </a:r>
            <a:r>
              <a:rPr lang="en-GB" baseline="0" dirty="0" smtClean="0"/>
              <a:t> similar plot as the previous plot showed</a:t>
            </a:r>
          </a:p>
          <a:p>
            <a:r>
              <a:rPr lang="en-GB" baseline="0" dirty="0" smtClean="0"/>
              <a:t>-now better agreement (local minimum is less deep)</a:t>
            </a:r>
          </a:p>
          <a:p>
            <a:r>
              <a:rPr lang="en-GB" baseline="0" dirty="0" smtClean="0"/>
              <a:t>-still not full agreement: possible explanation: b</a:t>
            </a:r>
            <a:r>
              <a:rPr lang="en-GB" dirty="0" smtClean="0"/>
              <a:t>ecause</a:t>
            </a:r>
            <a:r>
              <a:rPr lang="en-GB" baseline="0" dirty="0" smtClean="0"/>
              <a:t> </a:t>
            </a:r>
            <a:r>
              <a:rPr lang="en-GB" baseline="0" dirty="0" smtClean="0"/>
              <a:t>of missing components in </a:t>
            </a:r>
            <a:r>
              <a:rPr lang="en-GB" baseline="0" dirty="0" err="1" smtClean="0"/>
              <a:t>Eeunit</a:t>
            </a:r>
            <a:r>
              <a:rPr lang="en-GB" baseline="0" dirty="0" smtClean="0"/>
              <a:t>  may cause not full agreement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508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 voltage </a:t>
            </a:r>
            <a:r>
              <a:rPr lang="nl-NL" dirty="0" err="1" smtClean="0"/>
              <a:t>across</a:t>
            </a:r>
            <a:r>
              <a:rPr lang="nl-NL" baseline="0" dirty="0" smtClean="0"/>
              <a:t> MB 26 </a:t>
            </a:r>
            <a:r>
              <a:rPr lang="nl-NL" baseline="0" dirty="0" err="1" smtClean="0"/>
              <a:t>again</a:t>
            </a:r>
            <a:endParaRPr lang="nl-NL" baseline="0" dirty="0" smtClean="0"/>
          </a:p>
          <a:p>
            <a:r>
              <a:rPr lang="nl-NL" baseline="0" dirty="0" err="1" smtClean="0"/>
              <a:t>Still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good</a:t>
            </a:r>
            <a:r>
              <a:rPr lang="nl-NL" baseline="0" dirty="0" smtClean="0"/>
              <a:t> agreement</a:t>
            </a:r>
          </a:p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8144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-new slide: i </a:t>
            </a:r>
            <a:r>
              <a:rPr lang="nl-NL" dirty="0" err="1" smtClean="0"/>
              <a:t>explain</a:t>
            </a:r>
            <a:r>
              <a:rPr lang="nl-NL" dirty="0" smtClean="0"/>
              <a:t> </a:t>
            </a:r>
            <a:r>
              <a:rPr lang="nl-NL" dirty="0" err="1" smtClean="0"/>
              <a:t>here</a:t>
            </a:r>
            <a:r>
              <a:rPr lang="nl-NL" dirty="0" smtClean="0"/>
              <a:t> short.. Workflow</a:t>
            </a:r>
          </a:p>
          <a:p>
            <a:r>
              <a:rPr lang="nl-NL" dirty="0" smtClean="0"/>
              <a:t>-</a:t>
            </a:r>
            <a:r>
              <a:rPr lang="nl-NL" dirty="0" err="1" smtClean="0"/>
              <a:t>automatized</a:t>
            </a:r>
            <a:r>
              <a:rPr lang="nl-NL" dirty="0" smtClean="0"/>
              <a:t>: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now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there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too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many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staps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user has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do </a:t>
            </a:r>
            <a:r>
              <a:rPr lang="nl-NL" baseline="0" dirty="0" err="1" smtClean="0"/>
              <a:t>manually</a:t>
            </a:r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14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-take time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this</a:t>
            </a:r>
            <a:r>
              <a:rPr lang="nl-NL" baseline="0" dirty="0" smtClean="0"/>
              <a:t>: important part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453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End </a:t>
            </a:r>
            <a:r>
              <a:rPr lang="nl-NL" dirty="0" err="1" smtClean="0"/>
              <a:t>to</a:t>
            </a:r>
            <a:r>
              <a:rPr lang="nl-NL" baseline="0" dirty="0" smtClean="0"/>
              <a:t> End: user </a:t>
            </a:r>
            <a:r>
              <a:rPr lang="nl-NL" baseline="0" dirty="0" err="1" smtClean="0"/>
              <a:t>provides</a:t>
            </a:r>
            <a:r>
              <a:rPr lang="nl-NL" baseline="0" dirty="0" smtClean="0"/>
              <a:t> input, START,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results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immediately</a:t>
            </a:r>
            <a:r>
              <a:rPr lang="nl-NL" baseline="0" dirty="0" smtClean="0"/>
              <a:t> post </a:t>
            </a:r>
            <a:r>
              <a:rPr lang="nl-NL" baseline="0" dirty="0" err="1" smtClean="0"/>
              <a:t>processed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shown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figures</a:t>
            </a:r>
            <a:endParaRPr lang="nl-NL" baseline="0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656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-short</a:t>
            </a:r>
          </a:p>
          <a:p>
            <a:r>
              <a:rPr lang="nl-NL" dirty="0" smtClean="0"/>
              <a:t>-name</a:t>
            </a:r>
            <a:r>
              <a:rPr lang="nl-NL" baseline="0" dirty="0" smtClean="0"/>
              <a:t> content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9184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Would</a:t>
            </a:r>
            <a:r>
              <a:rPr lang="nl-NL" baseline="0" dirty="0" smtClean="0"/>
              <a:t> like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stay</a:t>
            </a:r>
            <a:r>
              <a:rPr lang="nl-NL" baseline="0" dirty="0" smtClean="0"/>
              <a:t> in contact? </a:t>
            </a:r>
            <a:r>
              <a:rPr lang="nl-NL" baseline="0" dirty="0" err="1" smtClean="0"/>
              <a:t>One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always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send</a:t>
            </a:r>
            <a:r>
              <a:rPr lang="nl-NL" baseline="0" dirty="0" smtClean="0"/>
              <a:t> me </a:t>
            </a:r>
            <a:r>
              <a:rPr lang="nl-NL" baseline="0" dirty="0" err="1" smtClean="0"/>
              <a:t>an</a:t>
            </a:r>
            <a:r>
              <a:rPr lang="nl-NL" baseline="0" dirty="0" smtClean="0"/>
              <a:t> email or approach me on </a:t>
            </a:r>
            <a:r>
              <a:rPr lang="nl-NL" baseline="0" dirty="0" err="1" smtClean="0"/>
              <a:t>linkedin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669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ceize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this</a:t>
            </a:r>
            <a:r>
              <a:rPr lang="nl-NL" baseline="0" dirty="0" smtClean="0"/>
              <a:t> moment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everybody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together</a:t>
            </a:r>
            <a:r>
              <a:rPr lang="nl-NL" baseline="0" dirty="0" smtClean="0"/>
              <a:t>, i </a:t>
            </a:r>
            <a:r>
              <a:rPr lang="nl-NL" baseline="0" dirty="0" err="1" smtClean="0"/>
              <a:t>would</a:t>
            </a:r>
            <a:r>
              <a:rPr lang="nl-NL" baseline="0" dirty="0" smtClean="0"/>
              <a:t> like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give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something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my</a:t>
            </a:r>
            <a:r>
              <a:rPr lang="nl-NL" baseline="0" dirty="0" smtClean="0"/>
              <a:t> supervisors </a:t>
            </a:r>
            <a:r>
              <a:rPr lang="nl-NL" baseline="0" dirty="0" err="1" smtClean="0"/>
              <a:t>now</a:t>
            </a:r>
            <a:r>
              <a:rPr lang="nl-NL" baseline="0" dirty="0" smtClean="0"/>
              <a:t>: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982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-first </a:t>
            </a:r>
            <a:r>
              <a:rPr lang="en-GB" dirty="0" err="1" smtClean="0"/>
              <a:t>acknowlegments</a:t>
            </a:r>
            <a:endParaRPr lang="en-GB" dirty="0" smtClean="0"/>
          </a:p>
          <a:p>
            <a:r>
              <a:rPr lang="en-GB" dirty="0" smtClean="0"/>
              <a:t>-</a:t>
            </a:r>
            <a:r>
              <a:rPr lang="en-GB" dirty="0" err="1" smtClean="0"/>
              <a:t>michal</a:t>
            </a:r>
            <a:r>
              <a:rPr lang="en-GB" dirty="0" smtClean="0"/>
              <a:t>: I</a:t>
            </a:r>
            <a:r>
              <a:rPr lang="en-GB" baseline="0" dirty="0" smtClean="0"/>
              <a:t> liked working together, learned a lot here, grateful to had chance to come</a:t>
            </a:r>
          </a:p>
          <a:p>
            <a:r>
              <a:rPr lang="en-GB" baseline="0" dirty="0" smtClean="0"/>
              <a:t>-</a:t>
            </a:r>
            <a:r>
              <a:rPr lang="en-GB" baseline="0" dirty="0" err="1" smtClean="0"/>
              <a:t>bernhard</a:t>
            </a:r>
            <a:r>
              <a:rPr lang="en-GB" baseline="0" dirty="0" smtClean="0"/>
              <a:t>: thanks for working together, and giving me the opportunity to work here</a:t>
            </a:r>
          </a:p>
          <a:p>
            <a:r>
              <a:rPr lang="en-GB" baseline="0" dirty="0" smtClean="0"/>
              <a:t>-</a:t>
            </a:r>
            <a:r>
              <a:rPr lang="en-GB" baseline="0" dirty="0" err="1" smtClean="0"/>
              <a:t>emmanuele</a:t>
            </a:r>
            <a:r>
              <a:rPr lang="en-GB" baseline="0" dirty="0" smtClean="0"/>
              <a:t>: always willing to give explanation about RB circuit + </a:t>
            </a:r>
            <a:r>
              <a:rPr lang="en-GB" baseline="0" dirty="0" err="1" smtClean="0"/>
              <a:t>Pspice</a:t>
            </a:r>
            <a:endParaRPr lang="en-GB" baseline="0" dirty="0" smtClean="0"/>
          </a:p>
          <a:p>
            <a:r>
              <a:rPr lang="en-GB" baseline="0" dirty="0" smtClean="0"/>
              <a:t>-</a:t>
            </a:r>
            <a:r>
              <a:rPr lang="en-GB" baseline="0" dirty="0" err="1" smtClean="0"/>
              <a:t>tempepe</a:t>
            </a:r>
            <a:r>
              <a:rPr lang="en-GB" baseline="0" dirty="0" smtClean="0"/>
              <a:t> led by </a:t>
            </a:r>
            <a:r>
              <a:rPr lang="en-GB" baseline="0" dirty="0" err="1" smtClean="0"/>
              <a:t>Arjan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Verweij</a:t>
            </a:r>
            <a:r>
              <a:rPr lang="en-GB" baseline="0" dirty="0" smtClean="0"/>
              <a:t>, general: I enjoyed working here</a:t>
            </a:r>
          </a:p>
          <a:p>
            <a:endParaRPr lang="en-GB" dirty="0" smtClean="0"/>
          </a:p>
          <a:p>
            <a:r>
              <a:rPr lang="en-GB" dirty="0" smtClean="0"/>
              <a:t>Alejandro </a:t>
            </a:r>
            <a:r>
              <a:rPr lang="en-GB" dirty="0" smtClean="0"/>
              <a:t>also</a:t>
            </a:r>
            <a:r>
              <a:rPr lang="en-GB" baseline="0" dirty="0" smtClean="0"/>
              <a:t> for working in same office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18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-kind of short</a:t>
            </a:r>
          </a:p>
          <a:p>
            <a:r>
              <a:rPr lang="nl-NL" dirty="0" smtClean="0"/>
              <a:t>-</a:t>
            </a:r>
            <a:r>
              <a:rPr lang="nl-NL" dirty="0" err="1" smtClean="0"/>
              <a:t>reason</a:t>
            </a:r>
            <a:r>
              <a:rPr lang="nl-NL" dirty="0" smtClean="0"/>
              <a:t>: </a:t>
            </a:r>
            <a:r>
              <a:rPr lang="nl-NL" dirty="0" err="1" smtClean="0"/>
              <a:t>stated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give</a:t>
            </a:r>
            <a:r>
              <a:rPr lang="nl-NL" baseline="0" dirty="0" smtClean="0"/>
              <a:t> a </a:t>
            </a:r>
            <a:r>
              <a:rPr lang="nl-NL" baseline="0" dirty="0" err="1" smtClean="0"/>
              <a:t>clear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overview</a:t>
            </a:r>
            <a:r>
              <a:rPr lang="nl-NL" baseline="0" dirty="0" smtClean="0"/>
              <a:t> of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project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we </a:t>
            </a:r>
            <a:r>
              <a:rPr lang="nl-NL" baseline="0" dirty="0" err="1" smtClean="0"/>
              <a:t>wanted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achieve</a:t>
            </a:r>
            <a:endParaRPr lang="nl-NL" baseline="0" dirty="0" smtClean="0"/>
          </a:p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420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Very quickly address components of </a:t>
            </a:r>
            <a:r>
              <a:rPr lang="en-GB" dirty="0" smtClean="0"/>
              <a:t>circuit, this is this, this is this </a:t>
            </a:r>
            <a:r>
              <a:rPr lang="en-GB" dirty="0" err="1" smtClean="0"/>
              <a:t>etc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919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The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Rbcircuit</a:t>
            </a:r>
            <a:r>
              <a:rPr lang="en-GB" baseline="0" dirty="0" smtClean="0"/>
              <a:t> is now implemented into SPICE language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Highlight short each step of the netlist</a:t>
            </a:r>
            <a:endParaRPr lang="en-GB" dirty="0" smtClean="0"/>
          </a:p>
          <a:p>
            <a:r>
              <a:rPr lang="en-GB" dirty="0" smtClean="0"/>
              <a:t>Give</a:t>
            </a:r>
            <a:r>
              <a:rPr lang="en-GB" baseline="0" dirty="0" smtClean="0"/>
              <a:t> short explanation about netlists of SPICE</a:t>
            </a:r>
          </a:p>
          <a:p>
            <a:r>
              <a:rPr lang="en-GB" baseline="0" dirty="0" smtClean="0"/>
              <a:t>-a previous modelling example can be found in my previous presentation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758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-</a:t>
            </a:r>
            <a:r>
              <a:rPr lang="en-GB" dirty="0" err="1" smtClean="0"/>
              <a:t>stilte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-</a:t>
            </a:r>
            <a:r>
              <a:rPr lang="en-GB" dirty="0" err="1" smtClean="0"/>
              <a:t>belangrijke</a:t>
            </a:r>
            <a:r>
              <a:rPr lang="en-GB" baseline="0" dirty="0" smtClean="0"/>
              <a:t> slide, </a:t>
            </a:r>
            <a:r>
              <a:rPr lang="en-GB" baseline="0" dirty="0" err="1" smtClean="0"/>
              <a:t>dus</a:t>
            </a:r>
            <a:r>
              <a:rPr lang="en-GB" baseline="0" dirty="0" smtClean="0"/>
              <a:t> wat </a:t>
            </a:r>
            <a:r>
              <a:rPr lang="en-GB" baseline="0" dirty="0" err="1" smtClean="0"/>
              <a:t>meer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tijd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voor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nemen</a:t>
            </a:r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-</a:t>
            </a:r>
            <a:r>
              <a:rPr lang="en-GB" baseline="0" dirty="0" err="1" smtClean="0"/>
              <a:t>vertellen</a:t>
            </a:r>
            <a:r>
              <a:rPr lang="en-GB" baseline="0" dirty="0" smtClean="0"/>
              <a:t> wat </a:t>
            </a:r>
            <a:r>
              <a:rPr lang="en-GB" baseline="0" dirty="0" err="1" smtClean="0"/>
              <a:t>mensen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hier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zien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dat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overeenkomstigheid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veelbelovend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lijkt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End </a:t>
            </a:r>
            <a:r>
              <a:rPr lang="en-GB" dirty="0" smtClean="0"/>
              <a:t>with: Explain max and</a:t>
            </a:r>
            <a:r>
              <a:rPr lang="en-GB" baseline="0" dirty="0" smtClean="0"/>
              <a:t> min </a:t>
            </a:r>
            <a:r>
              <a:rPr lang="en-GB" baseline="0" dirty="0" err="1" smtClean="0"/>
              <a:t>v_pc</a:t>
            </a:r>
            <a:r>
              <a:rPr lang="en-GB" baseline="0" dirty="0" smtClean="0"/>
              <a:t>. Bridge to next slide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899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-Dan </a:t>
            </a:r>
            <a:r>
              <a:rPr lang="en-GB" dirty="0" err="1" smtClean="0"/>
              <a:t>andere</a:t>
            </a:r>
            <a:r>
              <a:rPr lang="en-GB" dirty="0" smtClean="0"/>
              <a:t> </a:t>
            </a:r>
            <a:r>
              <a:rPr lang="en-GB" dirty="0" err="1" smtClean="0"/>
              <a:t>resultaat</a:t>
            </a:r>
            <a:endParaRPr lang="en-GB" dirty="0" smtClean="0"/>
          </a:p>
          <a:p>
            <a:r>
              <a:rPr lang="en-GB" dirty="0" smtClean="0"/>
              <a:t>-</a:t>
            </a:r>
            <a:r>
              <a:rPr lang="en-GB" dirty="0" err="1" smtClean="0"/>
              <a:t>vertel</a:t>
            </a:r>
            <a:r>
              <a:rPr lang="en-GB" dirty="0" smtClean="0"/>
              <a:t> </a:t>
            </a:r>
            <a:r>
              <a:rPr lang="en-GB" dirty="0" err="1" smtClean="0"/>
              <a:t>dat</a:t>
            </a:r>
            <a:r>
              <a:rPr lang="en-GB" dirty="0" smtClean="0"/>
              <a:t> het heel </a:t>
            </a:r>
            <a:r>
              <a:rPr lang="en-GB" dirty="0" err="1" smtClean="0"/>
              <a:t>onoverzichtelijk</a:t>
            </a:r>
            <a:r>
              <a:rPr lang="en-GB" baseline="0" dirty="0" smtClean="0"/>
              <a:t> is om de </a:t>
            </a:r>
            <a:r>
              <a:rPr lang="en-GB" baseline="0" dirty="0" err="1" smtClean="0"/>
              <a:t>signalen</a:t>
            </a:r>
            <a:r>
              <a:rPr lang="en-GB" baseline="0" dirty="0" smtClean="0"/>
              <a:t> van 154 dipoles in 1 plot </a:t>
            </a:r>
            <a:r>
              <a:rPr lang="en-GB" baseline="0" dirty="0" err="1" smtClean="0"/>
              <a:t>weer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geven</a:t>
            </a:r>
            <a:endParaRPr lang="en-GB" baseline="0" dirty="0" smtClean="0"/>
          </a:p>
          <a:p>
            <a:r>
              <a:rPr lang="en-GB" baseline="0" dirty="0" smtClean="0"/>
              <a:t>-</a:t>
            </a:r>
            <a:r>
              <a:rPr lang="en-GB" baseline="0" dirty="0" err="1" smtClean="0"/>
              <a:t>daarom</a:t>
            </a:r>
            <a:r>
              <a:rPr lang="en-GB" baseline="0" dirty="0" smtClean="0"/>
              <a:t> van </a:t>
            </a:r>
            <a:r>
              <a:rPr lang="en-GB" baseline="0" dirty="0" err="1" smtClean="0"/>
              <a:t>elke</a:t>
            </a:r>
            <a:r>
              <a:rPr lang="en-GB" baseline="0" dirty="0" smtClean="0"/>
              <a:t> dipole </a:t>
            </a:r>
            <a:r>
              <a:rPr lang="en-GB" baseline="0" dirty="0" err="1" smtClean="0"/>
              <a:t>alleen</a:t>
            </a:r>
            <a:r>
              <a:rPr lang="en-GB" baseline="0" dirty="0" smtClean="0"/>
              <a:t> het max </a:t>
            </a:r>
            <a:r>
              <a:rPr lang="en-GB" baseline="0" dirty="0" err="1" smtClean="0"/>
              <a:t>en</a:t>
            </a:r>
            <a:r>
              <a:rPr lang="en-GB" baseline="0" dirty="0" smtClean="0"/>
              <a:t> minimum </a:t>
            </a:r>
            <a:r>
              <a:rPr lang="en-GB" baseline="0" dirty="0" err="1" smtClean="0"/>
              <a:t>waarde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geplot</a:t>
            </a:r>
            <a:r>
              <a:rPr lang="en-GB" baseline="0" dirty="0" smtClean="0"/>
              <a:t> to show information of the whole chain</a:t>
            </a:r>
          </a:p>
          <a:p>
            <a:r>
              <a:rPr lang="en-GB" baseline="0" dirty="0" smtClean="0"/>
              <a:t>- </a:t>
            </a:r>
            <a:r>
              <a:rPr lang="en-GB" baseline="0" dirty="0" err="1" smtClean="0"/>
              <a:t>Ook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tijd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voor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deze</a:t>
            </a:r>
            <a:r>
              <a:rPr lang="en-GB" baseline="0" dirty="0" smtClean="0"/>
              <a:t> slide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309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-</a:t>
            </a:r>
            <a:r>
              <a:rPr lang="nl-NL" dirty="0" err="1" smtClean="0"/>
              <a:t>because</a:t>
            </a:r>
            <a:r>
              <a:rPr lang="nl-NL" baseline="0" dirty="0" smtClean="0"/>
              <a:t> of </a:t>
            </a:r>
            <a:r>
              <a:rPr lang="nl-NL" baseline="0" dirty="0" err="1" smtClean="0"/>
              <a:t>discrepancy</a:t>
            </a:r>
            <a:r>
              <a:rPr lang="nl-NL" baseline="0" dirty="0" smtClean="0"/>
              <a:t> more </a:t>
            </a:r>
            <a:r>
              <a:rPr lang="nl-NL" baseline="0" dirty="0" err="1" smtClean="0"/>
              <a:t>detailed</a:t>
            </a:r>
            <a:r>
              <a:rPr lang="nl-NL" baseline="0" dirty="0" smtClean="0"/>
              <a:t> model </a:t>
            </a:r>
            <a:r>
              <a:rPr lang="nl-NL" baseline="0" dirty="0" err="1" smtClean="0"/>
              <a:t>required</a:t>
            </a:r>
            <a:endParaRPr lang="nl-NL" baseline="0" dirty="0" smtClean="0"/>
          </a:p>
          <a:p>
            <a:r>
              <a:rPr lang="nl-NL" baseline="0" dirty="0" smtClean="0"/>
              <a:t>-</a:t>
            </a:r>
            <a:r>
              <a:rPr lang="nl-NL" baseline="0" dirty="0" err="1" smtClean="0"/>
              <a:t>here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PC </a:t>
            </a:r>
            <a:r>
              <a:rPr lang="nl-NL" baseline="0" dirty="0" err="1" smtClean="0"/>
              <a:t>will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discussed</a:t>
            </a:r>
            <a:endParaRPr lang="nl-NL" baseline="0" dirty="0" smtClean="0"/>
          </a:p>
          <a:p>
            <a:r>
              <a:rPr lang="nl-NL" baseline="0" dirty="0" smtClean="0"/>
              <a:t>-first </a:t>
            </a:r>
            <a:r>
              <a:rPr lang="nl-NL" baseline="0" dirty="0" err="1" smtClean="0"/>
              <a:t>simple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current</a:t>
            </a:r>
            <a:r>
              <a:rPr lang="nl-NL" baseline="0" dirty="0" smtClean="0"/>
              <a:t> source, </a:t>
            </a:r>
            <a:r>
              <a:rPr lang="nl-NL" baseline="0" dirty="0" err="1" smtClean="0"/>
              <a:t>now</a:t>
            </a:r>
            <a:r>
              <a:rPr lang="nl-NL" baseline="0" dirty="0" smtClean="0"/>
              <a:t> more </a:t>
            </a:r>
            <a:r>
              <a:rPr lang="nl-NL" baseline="0" dirty="0" err="1" smtClean="0"/>
              <a:t>detailed</a:t>
            </a:r>
            <a:r>
              <a:rPr lang="nl-NL" baseline="0" dirty="0" smtClean="0"/>
              <a:t> circuit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5 switches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ED12-4404-46DB-B82F-6564AD981B6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415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04888-0B06-476E-9B1C-3AF70A037063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39DA8-E910-4F89-8162-4BCEE4F6741B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2D1C9-085D-476F-8E41-16BABE95B4C3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C14C8-1D04-4B8B-9717-47A6A5BEE874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A22BA-E3F3-4062-9EE8-02214C9AF1E8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0B3DB-7376-48BE-8DBB-DD71E2467122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CD1DE-7C16-4009-9F02-0CF45A05A864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81863-06A7-49A7-A118-55015BB6468A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emf"/><Relationship Id="rId5" Type="http://schemas.openxmlformats.org/officeDocument/2006/relationships/image" Target="../media/image1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mauricebaveco@gmail.co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nl.linkedin.com/pub/maurice-baveco/82/692/349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0524" y="361948"/>
            <a:ext cx="842962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dirty="0">
                <a:solidFill>
                  <a:srgbClr val="0055A0"/>
                </a:solidFill>
              </a:rPr>
              <a:t>Maurice Baveco (Summer </a:t>
            </a:r>
            <a:r>
              <a:rPr lang="en-GB" sz="2800" dirty="0" smtClean="0">
                <a:solidFill>
                  <a:srgbClr val="0055A0"/>
                </a:solidFill>
              </a:rPr>
              <a:t>Student</a:t>
            </a:r>
            <a:r>
              <a:rPr lang="en-GB" sz="2800" dirty="0">
                <a:solidFill>
                  <a:srgbClr val="0055A0"/>
                </a:solidFill>
              </a:rPr>
              <a:t>)</a:t>
            </a:r>
            <a:endParaRPr lang="en-GB" sz="2800" dirty="0" smtClean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800" dirty="0" smtClean="0">
                <a:solidFill>
                  <a:srgbClr val="0055A0"/>
                </a:solidFill>
              </a:rPr>
              <a:t>Final presentation</a:t>
            </a:r>
          </a:p>
          <a:p>
            <a:pPr algn="ctr">
              <a:lnSpc>
                <a:spcPct val="150000"/>
              </a:lnSpc>
            </a:pPr>
            <a:r>
              <a:rPr lang="en-GB" sz="2000" i="1" dirty="0" smtClean="0">
                <a:solidFill>
                  <a:srgbClr val="0055A0"/>
                </a:solidFill>
              </a:rPr>
              <a:t>Lumped element modelling of superconducting circuits with SPICE</a:t>
            </a:r>
          </a:p>
          <a:p>
            <a:pPr algn="ctr">
              <a:lnSpc>
                <a:spcPct val="150000"/>
              </a:lnSpc>
            </a:pPr>
            <a:endParaRPr lang="en-GB" sz="1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438275" y="5095875"/>
            <a:ext cx="6610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dirty="0" smtClean="0">
                <a:solidFill>
                  <a:srgbClr val="0055A0"/>
                </a:solidFill>
              </a:rPr>
              <a:t>Supervisors: </a:t>
            </a:r>
          </a:p>
          <a:p>
            <a:pPr algn="ctr">
              <a:lnSpc>
                <a:spcPct val="150000"/>
              </a:lnSpc>
            </a:pPr>
            <a:r>
              <a:rPr lang="en-GB" sz="2400" i="1" dirty="0" smtClean="0">
                <a:solidFill>
                  <a:srgbClr val="0055A0"/>
                </a:solidFill>
              </a:rPr>
              <a:t>Bernhard </a:t>
            </a:r>
            <a:r>
              <a:rPr lang="en-GB" sz="2400" i="1" dirty="0" err="1" smtClean="0">
                <a:solidFill>
                  <a:srgbClr val="0055A0"/>
                </a:solidFill>
              </a:rPr>
              <a:t>Auchmann</a:t>
            </a:r>
            <a:r>
              <a:rPr lang="en-GB" sz="2400" i="1" dirty="0" smtClean="0">
                <a:solidFill>
                  <a:srgbClr val="0055A0"/>
                </a:solidFill>
              </a:rPr>
              <a:t> &amp; Michal Maciejewski</a:t>
            </a:r>
            <a:endParaRPr lang="en-GB" sz="2400" i="1" dirty="0">
              <a:solidFill>
                <a:srgbClr val="0055A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84626" y="4758809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rgbClr val="0055A0"/>
                </a:solidFill>
              </a:rPr>
              <a:t>TE-MPE-PE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4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2969"/>
            <a:ext cx="9144000" cy="5853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35827" y="5687298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Without grounding lines but can be added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592853"/>
            <a:ext cx="1045029" cy="39891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045029" y="592853"/>
            <a:ext cx="552659" cy="39891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599365" y="402969"/>
            <a:ext cx="2701330" cy="2300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97688" y="4335979"/>
            <a:ext cx="1485480" cy="211015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375869" y="287413"/>
            <a:ext cx="1597688" cy="115955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887956" y="287413"/>
            <a:ext cx="1165609" cy="100882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793065" y="3926591"/>
            <a:ext cx="1903324" cy="100882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123783" y="4021533"/>
            <a:ext cx="744832" cy="100882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905615" y="308100"/>
            <a:ext cx="982341" cy="98813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809525" y="3976586"/>
            <a:ext cx="711676" cy="9588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555B568-7F72-4CD0-955F-23E0139BB3BB}" type="datetime1">
              <a:rPr lang="en-US" smtClean="0"/>
              <a:t>8/20/2015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62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4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extraction unit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A9FC49-2703-4D64-BD58-1A4E966DAAC1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042987" y="1138237"/>
            <a:ext cx="705802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7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Energy extraction – single branch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1DB75E4-9C24-4D8F-B4CC-EEA630E36136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3612"/>
            <a:ext cx="9001346" cy="23051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358601"/>
            <a:ext cx="7910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Full model of a single branch: causes convergence problems in </a:t>
            </a:r>
            <a:r>
              <a:rPr lang="en-GB" dirty="0" err="1" smtClean="0"/>
              <a:t>SpiceOpus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3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Energy extraction – single branch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B5812C-8A55-4D22-8D6B-44A789AE13D6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" y="2042160"/>
            <a:ext cx="8010525" cy="2773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3485" y="1358601"/>
            <a:ext cx="8834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Adjusted model of a single branch: still convergence </a:t>
            </a:r>
            <a:r>
              <a:rPr lang="en-GB" dirty="0"/>
              <a:t>problems in </a:t>
            </a:r>
            <a:r>
              <a:rPr lang="en-GB" dirty="0" err="1"/>
              <a:t>SpiceOpus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0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Energy extraction – single branch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1F2616-E375-484E-B38B-BB72057907BE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87" y="1988240"/>
            <a:ext cx="8167080" cy="27573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358601"/>
            <a:ext cx="7092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Model of a single branch used for simulation: </a:t>
            </a:r>
            <a:r>
              <a:rPr lang="en-GB" dirty="0" err="1" smtClean="0"/>
              <a:t>SpiceOpus</a:t>
            </a:r>
            <a:r>
              <a:rPr lang="en-GB" dirty="0" smtClean="0"/>
              <a:t> able to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95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 SPICE vs paper </a:t>
            </a:r>
            <a:r>
              <a:rPr lang="en-GB" dirty="0" err="1"/>
              <a:t>PSpice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Max and 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𝑷𝑪</m:t>
                        </m:r>
                      </m:sub>
                    </m:sSub>
                  </m:oMath>
                </a14:m>
                <a:r>
                  <a:rPr lang="en-GB" dirty="0" smtClean="0"/>
                  <a:t> SPICE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3"/>
                <a:stretch>
                  <a:fillRect l="-2262"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half" idx="3"/>
              </p:nvPr>
            </p:nvSpPr>
            <p:spPr>
              <a:xfrm>
                <a:off x="4306529" y="5101967"/>
                <a:ext cx="4748981" cy="838200"/>
              </a:xfrm>
            </p:spPr>
            <p:txBody>
              <a:bodyPr/>
              <a:lstStyle/>
              <a:p>
                <a:r>
                  <a:rPr lang="en-GB" dirty="0" smtClean="0"/>
                  <a:t>Max </a:t>
                </a:r>
                <a:r>
                  <a:rPr lang="en-GB" dirty="0"/>
                  <a:t>and 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𝑷𝑪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paper PSpice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3"/>
              </p:nvPr>
            </p:nvSpPr>
            <p:spPr>
              <a:xfrm>
                <a:off x="4306529" y="5101967"/>
                <a:ext cx="4748981" cy="838200"/>
              </a:xfrm>
              <a:blipFill rotWithShape="0">
                <a:blip r:embed="rId4"/>
                <a:stretch>
                  <a:fillRect l="-1926"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4A076-393E-46BD-9CA7-8B0E2CCED11F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4427" y="5709334"/>
            <a:ext cx="740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 </a:t>
            </a:r>
            <a:r>
              <a:rPr lang="en-GB" sz="1200" dirty="0" err="1" smtClean="0"/>
              <a:t>PSpice</a:t>
            </a:r>
            <a:r>
              <a:rPr lang="en-GB" sz="1200" dirty="0" smtClean="0"/>
              <a:t>: </a:t>
            </a:r>
            <a:r>
              <a:rPr lang="en-GB" sz="1200" dirty="0"/>
              <a:t>E. </a:t>
            </a:r>
            <a:r>
              <a:rPr lang="en-GB" sz="1200" dirty="0" err="1"/>
              <a:t>Ravaioli</a:t>
            </a:r>
            <a:r>
              <a:rPr lang="en-GB" sz="1200" dirty="0"/>
              <a:t> et al., Modelling of the Voltage Waves in the LHC Main Dipole Circuits, Applied Superconductivity, IEEE Trans. on, 22(3), pp. 9002704-9002704, 2012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313" y="1532979"/>
            <a:ext cx="4041775" cy="3225571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12" y="1377328"/>
            <a:ext cx="4559913" cy="342095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884557" y="3066586"/>
            <a:ext cx="1393902" cy="10705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20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 SPICE vs paper </a:t>
            </a:r>
            <a:r>
              <a:rPr lang="en-GB" dirty="0" err="1"/>
              <a:t>PSpice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Voltage MB 26 SPICE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286865" y="5101967"/>
            <a:ext cx="4399935" cy="838200"/>
          </a:xfrm>
        </p:spPr>
        <p:txBody>
          <a:bodyPr/>
          <a:lstStyle/>
          <a:p>
            <a:r>
              <a:rPr lang="en-GB" dirty="0"/>
              <a:t>Voltage MB 26 </a:t>
            </a:r>
            <a:r>
              <a:rPr lang="en-GB" dirty="0" smtClean="0"/>
              <a:t>paper </a:t>
            </a:r>
            <a:r>
              <a:rPr lang="en-GB" dirty="0" err="1" smtClean="0"/>
              <a:t>PSpice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EC19-6D8A-477C-A014-80120950E84A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313" y="1555463"/>
            <a:ext cx="4041775" cy="31956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4427" y="5709334"/>
            <a:ext cx="740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 </a:t>
            </a:r>
            <a:r>
              <a:rPr lang="en-GB" sz="1200" dirty="0" err="1" smtClean="0"/>
              <a:t>PSpice</a:t>
            </a:r>
            <a:r>
              <a:rPr lang="en-GB" sz="1200" dirty="0" smtClean="0"/>
              <a:t>: </a:t>
            </a:r>
            <a:r>
              <a:rPr lang="en-GB" sz="1200" dirty="0"/>
              <a:t>E. </a:t>
            </a:r>
            <a:r>
              <a:rPr lang="en-GB" sz="1200" dirty="0" err="1"/>
              <a:t>Ravaioli</a:t>
            </a:r>
            <a:r>
              <a:rPr lang="en-GB" sz="1200" dirty="0"/>
              <a:t> et al., Modelling of the Voltage Waves in the LHC Main Dipole Circuits, Applied Superconductivity, IEEE Trans. on, 22(3), pp. 9002704-9002704, 2012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82269"/>
            <a:ext cx="4789516" cy="35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8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Workflow – Simulating with SPICE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5030744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sz="2600" dirty="0" smtClean="0"/>
              <a:t>Design electrical circuit</a:t>
            </a:r>
          </a:p>
          <a:p>
            <a:pPr marL="550926" indent="-514350">
              <a:buFont typeface="+mj-lt"/>
              <a:buAutoNum type="arabicPeriod"/>
            </a:pPr>
            <a:r>
              <a:rPr lang="en-GB" sz="2600" dirty="0" smtClean="0"/>
              <a:t>Assign nodes &amp; generate netlist (possibly with external script)</a:t>
            </a:r>
          </a:p>
          <a:p>
            <a:pPr marL="550926" indent="-514350">
              <a:buFont typeface="+mj-lt"/>
              <a:buAutoNum type="arabicPeriod"/>
            </a:pPr>
            <a:r>
              <a:rPr lang="en-GB" sz="2600" dirty="0" smtClean="0"/>
              <a:t>Run netlist in </a:t>
            </a:r>
            <a:r>
              <a:rPr lang="en-GB" sz="2600" dirty="0" err="1" smtClean="0"/>
              <a:t>SpiceOpus</a:t>
            </a:r>
            <a:endParaRPr lang="en-GB" sz="2600" dirty="0" smtClean="0"/>
          </a:p>
          <a:p>
            <a:pPr marL="550926" indent="-514350">
              <a:buFont typeface="+mj-lt"/>
              <a:buAutoNum type="arabicPeriod"/>
            </a:pPr>
            <a:r>
              <a:rPr lang="en-GB" sz="2600" dirty="0" smtClean="0"/>
              <a:t>Post-process results (also with external scripts)</a:t>
            </a:r>
            <a:endParaRPr lang="en-GB" dirty="0" smtClean="0"/>
          </a:p>
          <a:p>
            <a:pPr marL="36576" indent="0">
              <a:buNone/>
            </a:pPr>
            <a:endParaRPr lang="en-GB" sz="2400" dirty="0" smtClean="0"/>
          </a:p>
          <a:p>
            <a:pPr marL="36576" indent="0">
              <a:buNone/>
            </a:pPr>
            <a:r>
              <a:rPr lang="en-GB" sz="2400" dirty="0" smtClean="0"/>
              <a:t>-External </a:t>
            </a:r>
            <a:r>
              <a:rPr lang="en-GB" sz="2400" dirty="0"/>
              <a:t>scripts are needed (for creating large netlists, parametric sweep and </a:t>
            </a:r>
            <a:r>
              <a:rPr lang="en-GB" sz="2400" dirty="0" smtClean="0"/>
              <a:t>post-processing)</a:t>
            </a:r>
          </a:p>
          <a:p>
            <a:pPr marL="36576" indent="0">
              <a:buNone/>
            </a:pPr>
            <a:r>
              <a:rPr lang="en-GB" sz="2400" dirty="0" smtClean="0"/>
              <a:t>-Workflow </a:t>
            </a:r>
            <a:r>
              <a:rPr lang="en-GB" sz="2400" dirty="0"/>
              <a:t>of simulating with SPICE has to be automatized AND </a:t>
            </a:r>
            <a:r>
              <a:rPr lang="en-GB" sz="2400" dirty="0" smtClean="0"/>
              <a:t>optimized</a:t>
            </a:r>
            <a:endParaRPr lang="en-GB" sz="2400" dirty="0"/>
          </a:p>
          <a:p>
            <a:pPr marL="550926" indent="-514350">
              <a:buFont typeface="+mj-lt"/>
              <a:buAutoNum type="arabicPeriod"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4ECD1DE-7C16-4009-9F02-0CF45A05A864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95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Conclusions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A8DE31-FBCC-4B67-A74E-2F9315BEFAC7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40469"/>
            <a:ext cx="8226854" cy="532190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b="1" dirty="0" smtClean="0"/>
              <a:t>Strengths SPICE:</a:t>
            </a:r>
          </a:p>
          <a:p>
            <a:r>
              <a:rPr lang="en-GB" sz="1800" dirty="0" smtClean="0"/>
              <a:t>Simple, powerful and robust (also conclusion of Lorenzo)</a:t>
            </a:r>
          </a:p>
          <a:p>
            <a:r>
              <a:rPr lang="en-GB" sz="1800" dirty="0" smtClean="0"/>
              <a:t>SPICE has shorter simulation time than </a:t>
            </a:r>
            <a:r>
              <a:rPr lang="en-GB" sz="1800" dirty="0" err="1" smtClean="0"/>
              <a:t>PSpice</a:t>
            </a:r>
            <a:r>
              <a:rPr lang="en-GB" sz="1800" dirty="0" smtClean="0"/>
              <a:t> for similar models.</a:t>
            </a:r>
          </a:p>
          <a:p>
            <a:r>
              <a:rPr lang="en-GB" sz="1800" dirty="0" smtClean="0"/>
              <a:t>Possibility to work with custom library in SPICE: powerful. In </a:t>
            </a:r>
            <a:r>
              <a:rPr lang="en-GB" sz="1800" dirty="0" err="1" smtClean="0"/>
              <a:t>PSpice</a:t>
            </a:r>
            <a:r>
              <a:rPr lang="en-GB" sz="1800" dirty="0" smtClean="0"/>
              <a:t> not.</a:t>
            </a:r>
          </a:p>
          <a:p>
            <a:r>
              <a:rPr lang="en-GB" sz="1800" dirty="0" smtClean="0"/>
              <a:t>SPICE is capable to model complex electrical networks (like RB)</a:t>
            </a:r>
          </a:p>
          <a:p>
            <a:r>
              <a:rPr lang="en-GB" sz="1800" dirty="0" smtClean="0"/>
              <a:t>Results show a promising agreement</a:t>
            </a:r>
          </a:p>
          <a:p>
            <a:r>
              <a:rPr lang="en-GB" sz="1800" dirty="0" smtClean="0"/>
              <a:t>Quickly getting started phase (also conclusion of Lorenzo)</a:t>
            </a:r>
          </a:p>
          <a:p>
            <a:r>
              <a:rPr lang="en-GB" sz="1800" dirty="0" smtClean="0"/>
              <a:t>Possibility to share and develop circuits with more persons: easy to distribute netlists and work from same directory (thanks to library)</a:t>
            </a:r>
          </a:p>
          <a:p>
            <a:pPr marL="36576" indent="0">
              <a:buNone/>
            </a:pPr>
            <a:endParaRPr lang="en-GB" sz="1800" dirty="0" smtClean="0"/>
          </a:p>
          <a:p>
            <a:pPr marL="36576" indent="0">
              <a:buNone/>
            </a:pPr>
            <a:r>
              <a:rPr lang="en-GB" sz="2000" b="1" dirty="0" smtClean="0"/>
              <a:t>Drawbacks SPICE:</a:t>
            </a:r>
          </a:p>
          <a:p>
            <a:r>
              <a:rPr lang="en-GB" sz="1800" dirty="0" smtClean="0"/>
              <a:t>A GUI missing in SPICE (you need to draw the circuits yourself)</a:t>
            </a:r>
          </a:p>
          <a:p>
            <a:r>
              <a:rPr lang="en-GB" sz="1800" dirty="0" smtClean="0"/>
              <a:t>More advanced electrical components are missing in SPICE environment </a:t>
            </a:r>
            <a:br>
              <a:rPr lang="en-GB" sz="1800" dirty="0" smtClean="0"/>
            </a:br>
            <a:r>
              <a:rPr lang="en-GB" sz="1800" dirty="0" smtClean="0"/>
              <a:t>(e.g. </a:t>
            </a:r>
            <a:r>
              <a:rPr lang="en-GB" sz="1800" dirty="0" err="1" smtClean="0"/>
              <a:t>thyristor</a:t>
            </a:r>
            <a:r>
              <a:rPr lang="en-GB" sz="1800" dirty="0" smtClean="0"/>
              <a:t>)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86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Recommendations for future work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1C1B679-FD56-4423-B55E-C740B57F3790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5606"/>
                <a:ext cx="8450826" cy="4667421"/>
              </a:xfrm>
            </p:spPr>
            <p:txBody>
              <a:bodyPr/>
              <a:lstStyle/>
              <a:p>
                <a:pPr lvl="0"/>
                <a:r>
                  <a:rPr lang="en-GB" sz="1800" dirty="0"/>
                  <a:t>Optimize workflow and run from </a:t>
                </a:r>
                <a:r>
                  <a:rPr lang="en-GB" sz="1800" dirty="0" err="1" smtClean="0"/>
                  <a:t>END-to-END</a:t>
                </a:r>
                <a:endParaRPr lang="en-GB" sz="1800" dirty="0" smtClean="0"/>
              </a:p>
              <a:p>
                <a:r>
                  <a:rPr lang="en-GB" sz="1800" dirty="0" smtClean="0"/>
                  <a:t>Add grounding </a:t>
                </a:r>
                <a:r>
                  <a:rPr lang="en-GB" sz="1800" dirty="0"/>
                  <a:t>lines (script to create netlist is already there</a:t>
                </a:r>
                <a:r>
                  <a:rPr lang="en-GB" sz="1800" dirty="0" smtClean="0"/>
                  <a:t>) + voltage feelers</a:t>
                </a:r>
                <a:endParaRPr lang="en-GB" sz="1800" dirty="0"/>
              </a:p>
              <a:p>
                <a:r>
                  <a:rPr lang="en-GB" sz="1800" dirty="0"/>
                  <a:t>Implement </a:t>
                </a:r>
                <a:r>
                  <a:rPr lang="en-GB" sz="1800" dirty="0" err="1"/>
                  <a:t>thyristors</a:t>
                </a:r>
                <a:r>
                  <a:rPr lang="en-GB" sz="1800" dirty="0"/>
                  <a:t> (or model of a </a:t>
                </a:r>
                <a:r>
                  <a:rPr lang="en-GB" sz="1800" dirty="0" err="1"/>
                  <a:t>thyristor</a:t>
                </a:r>
                <a:r>
                  <a:rPr lang="en-GB" sz="1800" dirty="0"/>
                  <a:t>) instead of ideal switches in PC </a:t>
                </a:r>
              </a:p>
              <a:p>
                <a:endParaRPr lang="en-GB" sz="1800" dirty="0" smtClean="0"/>
              </a:p>
              <a:p>
                <a:r>
                  <a:rPr lang="en-GB" sz="1800" dirty="0" smtClean="0"/>
                  <a:t>Look </a:t>
                </a:r>
                <a:r>
                  <a:rPr lang="en-GB" sz="1800" dirty="0"/>
                  <a:t>into convergence settings / solver options</a:t>
                </a:r>
              </a:p>
              <a:p>
                <a:r>
                  <a:rPr lang="en-GB" sz="1800" dirty="0" smtClean="0"/>
                  <a:t>Try adding 1n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800" dirty="0" smtClean="0"/>
                  <a:t> serial resistors to solve convergence problems</a:t>
                </a:r>
              </a:p>
              <a:p>
                <a:pPr lvl="0"/>
                <a:endParaRPr lang="en-GB" sz="1800" dirty="0" smtClean="0"/>
              </a:p>
              <a:p>
                <a:pPr lvl="0"/>
                <a:r>
                  <a:rPr lang="en-GB" sz="1800" dirty="0" smtClean="0"/>
                  <a:t>A more advanced literature study can be beneficial to discover more of SPICE: </a:t>
                </a:r>
                <a:r>
                  <a:rPr lang="en-GB" sz="1800" dirty="0"/>
                  <a:t>T. </a:t>
                </a:r>
                <a:r>
                  <a:rPr lang="en-GB" sz="1800" dirty="0" err="1"/>
                  <a:t>Tuma</a:t>
                </a:r>
                <a:r>
                  <a:rPr lang="en-GB" sz="1800" dirty="0"/>
                  <a:t>, A. </a:t>
                </a:r>
                <a:r>
                  <a:rPr lang="en-GB" sz="1800" dirty="0" err="1"/>
                  <a:t>Burmen</a:t>
                </a:r>
                <a:r>
                  <a:rPr lang="en-GB" sz="1800" dirty="0"/>
                  <a:t>, Circuit Simulation with SPICE OPUS, Theory and Practice, </a:t>
                </a:r>
                <a:r>
                  <a:rPr lang="en-GB" sz="1800" dirty="0" err="1"/>
                  <a:t>Birkhauser</a:t>
                </a:r>
                <a:r>
                  <a:rPr lang="en-GB" sz="1800" dirty="0"/>
                  <a:t>, </a:t>
                </a:r>
                <a:r>
                  <a:rPr lang="en-GB" sz="1800" dirty="0" smtClean="0"/>
                  <a:t>2000</a:t>
                </a:r>
              </a:p>
              <a:p>
                <a:pPr lvl="0"/>
                <a:endParaRPr lang="en-GB" sz="1800" dirty="0" smtClean="0"/>
              </a:p>
              <a:p>
                <a:pPr lvl="0"/>
                <a:r>
                  <a:rPr lang="en-GB" sz="1800" dirty="0" smtClean="0"/>
                  <a:t>Make a model of a short to ground </a:t>
                </a:r>
                <a:r>
                  <a:rPr lang="en-GB" sz="1800" dirty="0" smtClean="0"/>
                  <a:t>in </a:t>
                </a:r>
                <a:r>
                  <a:rPr lang="en-GB" sz="1800" dirty="0" smtClean="0"/>
                  <a:t>RB circuit</a:t>
                </a:r>
                <a:endParaRPr lang="en-GB" sz="1800" dirty="0"/>
              </a:p>
              <a:p>
                <a:pPr lvl="0"/>
                <a:endParaRPr lang="en-GB" sz="1800" dirty="0" smtClean="0"/>
              </a:p>
              <a:p>
                <a:pPr lvl="0"/>
                <a:r>
                  <a:rPr lang="en-GB" sz="1800" dirty="0" smtClean="0"/>
                  <a:t>Extend modular model library</a:t>
                </a:r>
              </a:p>
              <a:p>
                <a:pPr lvl="0"/>
                <a:endParaRPr lang="en-GB" sz="1800" dirty="0"/>
              </a:p>
              <a:p>
                <a:endParaRPr lang="en-GB" sz="1800" dirty="0" smtClean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5606"/>
                <a:ext cx="8450826" cy="4667421"/>
              </a:xfrm>
              <a:blipFill rotWithShape="0">
                <a:blip r:embed="rId3"/>
                <a:stretch>
                  <a:fillRect t="-653" r="-43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79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667421"/>
          </a:xfrm>
        </p:spPr>
        <p:txBody>
          <a:bodyPr/>
          <a:lstStyle/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Acknowledgments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Project goal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Simple RB circuit model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Detailed RB circuit model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Conclusions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Recommendations for future work</a:t>
            </a:r>
          </a:p>
          <a:p>
            <a:pPr marL="550926" indent="-514350">
              <a:buFont typeface="+mj-lt"/>
              <a:buAutoNum type="arabicPeriod"/>
            </a:pPr>
            <a:endParaRPr lang="en-GB" sz="2800" dirty="0" smtClean="0"/>
          </a:p>
          <a:p>
            <a:pPr marL="550926" indent="-514350">
              <a:buFont typeface="+mj-lt"/>
              <a:buAutoNum type="arabicPeriod"/>
            </a:pPr>
            <a:endParaRPr lang="en-GB" dirty="0" smtClean="0"/>
          </a:p>
          <a:p>
            <a:pPr marL="550926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9C08D7-5911-4FC9-8EF5-E6215DCFA2B4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92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719328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518CB6-CF4B-469E-85EC-B60179D4CC66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0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374" y="536326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208A497-C5E6-46BE-863D-760E9711B1E8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1276" y="2549832"/>
            <a:ext cx="73938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Contact:</a:t>
            </a:r>
          </a:p>
          <a:p>
            <a:endParaRPr lang="en-GB" dirty="0" smtClean="0"/>
          </a:p>
          <a:p>
            <a:r>
              <a:rPr lang="en-GB" dirty="0" smtClean="0"/>
              <a:t>Email: </a:t>
            </a:r>
            <a:r>
              <a:rPr lang="en-GB" dirty="0" smtClean="0">
                <a:hlinkClick r:id="rId3"/>
              </a:rPr>
              <a:t>mauricebaveco@gmail.com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LinkedIn</a:t>
            </a:r>
            <a:r>
              <a:rPr lang="en-GB" dirty="0"/>
              <a:t>: 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nl.linkedin.com/pub/maurice-baveco/82/692/349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1276" y="1661435"/>
            <a:ext cx="767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And thanks to all of the section again, I enjoyed working here at CERN </a:t>
            </a:r>
            <a:r>
              <a:rPr lang="en-GB" dirty="0" smtClean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69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more thing…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4B21F8A-BEE0-4952-AF11-11C04DF0717A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10932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Supporting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6BB12A-4C78-4275-91C6-7E985E7D45BE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95850" y="6356350"/>
            <a:ext cx="3182506" cy="365125"/>
          </a:xfrm>
        </p:spPr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SPICE vs </a:t>
            </a:r>
            <a:r>
              <a:rPr lang="en-GB" dirty="0" err="1" smtClean="0"/>
              <a:t>PSpice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B7978B-436D-4E7D-BCC4-2FA295940E29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39" y="1302440"/>
            <a:ext cx="5930775" cy="20023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41974" y="23036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SPICE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38" y="3522729"/>
            <a:ext cx="5930775" cy="20023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47160" y="422551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PSpice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85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Comparison of voltage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40009A-134E-4929-B7D2-5BDB8059830C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573" y="1173935"/>
            <a:ext cx="6824944" cy="496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SPICE vs </a:t>
            </a:r>
            <a:r>
              <a:rPr lang="en-GB" dirty="0" err="1"/>
              <a:t>PSpice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6AF2C7C-E4E4-48EF-8798-BF4FE0CD7BC1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39" y="1302440"/>
            <a:ext cx="5930775" cy="20023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41974" y="23036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SPICE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847160" y="422551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PSpice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72" y="3433278"/>
            <a:ext cx="6359908" cy="220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5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Comparison of voltage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574897C-41F7-4F5C-8FDA-699BED5153A4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208" y="947016"/>
            <a:ext cx="6834436" cy="540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2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Michal Maciejewski</a:t>
            </a:r>
          </a:p>
          <a:p>
            <a:r>
              <a:rPr lang="en-GB" dirty="0" smtClean="0"/>
              <a:t>Bernhard </a:t>
            </a:r>
            <a:r>
              <a:rPr lang="en-GB" dirty="0" err="1" smtClean="0"/>
              <a:t>Auchmann</a:t>
            </a: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Emmanuele Ravaioli</a:t>
            </a:r>
          </a:p>
          <a:p>
            <a:endParaRPr lang="en-GB" dirty="0" smtClean="0"/>
          </a:p>
          <a:p>
            <a:r>
              <a:rPr lang="en-GB" dirty="0" smtClean="0"/>
              <a:t>TE-MPE-PE (Arjan Verweij)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48BD1C3-1764-4B2F-8069-E8426389C0B6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4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 of the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09723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dirty="0" smtClean="0"/>
              <a:t>Research questions: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000" i="1" dirty="0"/>
              <a:t>To what extent is SPICE capable of modelling complex electrical networks (such as the LHC </a:t>
            </a:r>
            <a:r>
              <a:rPr lang="en-GB" sz="2000" i="1" dirty="0" smtClean="0"/>
              <a:t>main </a:t>
            </a:r>
            <a:r>
              <a:rPr lang="en-GB" sz="2000" i="1" dirty="0"/>
              <a:t>dipole circuit</a:t>
            </a:r>
            <a:r>
              <a:rPr lang="en-GB" sz="2000" i="1" dirty="0" smtClean="0"/>
              <a:t>)?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sz="2000" i="1" dirty="0"/>
              <a:t>What are SPICE limitations in terms of </a:t>
            </a:r>
            <a:r>
              <a:rPr lang="en-GB" sz="2000" i="1" dirty="0" smtClean="0"/>
              <a:t>advanced </a:t>
            </a:r>
            <a:r>
              <a:rPr lang="en-GB" sz="2000" i="1" dirty="0"/>
              <a:t>circuit modelling (</a:t>
            </a:r>
            <a:r>
              <a:rPr lang="en-GB" sz="2000" i="1" dirty="0" err="1"/>
              <a:t>analog</a:t>
            </a:r>
            <a:r>
              <a:rPr lang="en-GB" sz="2000" i="1" dirty="0"/>
              <a:t> behavioural modelling, initial conditions, diodes and </a:t>
            </a:r>
            <a:r>
              <a:rPr lang="en-GB" sz="2000" i="1" dirty="0" err="1"/>
              <a:t>thyristors</a:t>
            </a:r>
            <a:r>
              <a:rPr lang="en-GB" sz="2000" i="1" dirty="0"/>
              <a:t> for example</a:t>
            </a:r>
            <a:r>
              <a:rPr lang="en-GB" sz="2000" i="1" dirty="0" smtClean="0"/>
              <a:t>)?</a:t>
            </a:r>
          </a:p>
          <a:p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Goal:</a:t>
            </a:r>
          </a:p>
          <a:p>
            <a:pPr marL="36576" indent="0">
              <a:buNone/>
            </a:pPr>
            <a:r>
              <a:rPr lang="en-GB" sz="2000" i="1" dirty="0" smtClean="0"/>
              <a:t>Learning SPICE and reproduce </a:t>
            </a:r>
            <a:r>
              <a:rPr lang="en-GB" sz="2000" i="1" dirty="0"/>
              <a:t>with an acceptable agreement the existing </a:t>
            </a:r>
            <a:r>
              <a:rPr lang="en-GB" sz="2000" i="1" dirty="0" err="1"/>
              <a:t>PSpice</a:t>
            </a:r>
            <a:r>
              <a:rPr lang="en-GB" sz="2000" i="1" dirty="0"/>
              <a:t> RB circuit model in order to migrate from </a:t>
            </a:r>
            <a:r>
              <a:rPr lang="en-GB" sz="2000" i="1" dirty="0" err="1"/>
              <a:t>PSpice</a:t>
            </a:r>
            <a:r>
              <a:rPr lang="en-GB" sz="2000" i="1" dirty="0"/>
              <a:t> to SPICE</a:t>
            </a:r>
            <a:endParaRPr lang="en-GB" sz="2000" i="1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sz="1900" dirty="0" smtClean="0"/>
              <a:t>Playing with solver options was outside </a:t>
            </a:r>
            <a:r>
              <a:rPr lang="en-GB" sz="1900" dirty="0" smtClean="0"/>
              <a:t>the</a:t>
            </a:r>
            <a:r>
              <a:rPr lang="en-GB" sz="1900" dirty="0" smtClean="0"/>
              <a:t> </a:t>
            </a:r>
            <a:r>
              <a:rPr lang="en-GB" sz="1900" dirty="0" smtClean="0"/>
              <a:t>scope of the project (applies to any solver)</a:t>
            </a:r>
            <a:endParaRPr lang="en-GB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62BDA3-868A-4352-8492-1EF4AD51CE2A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54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RB circuit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5598818-5332-4110-978A-296B9B65E1A6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6777"/>
            <a:ext cx="7401958" cy="15432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3418" y="5880478"/>
            <a:ext cx="740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</a:t>
            </a:r>
            <a:r>
              <a:rPr lang="en-GB" sz="1200" dirty="0"/>
              <a:t>E. </a:t>
            </a:r>
            <a:r>
              <a:rPr lang="en-GB" sz="1200" dirty="0" err="1"/>
              <a:t>Ravaioli</a:t>
            </a:r>
            <a:r>
              <a:rPr lang="en-GB" sz="1200" dirty="0"/>
              <a:t> et al., Modelling of the Voltage Waves in the LHC Main Dipole Circuits, Applied Superconductivity, IEEE Trans. on, 22(3), pp. 9002704-9002704, 2012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1312606" y="1173935"/>
            <a:ext cx="1297858" cy="166850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44130" y="1410154"/>
            <a:ext cx="855406" cy="133080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97" y="3808694"/>
            <a:ext cx="714475" cy="6001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668" y="3124807"/>
            <a:ext cx="3896302" cy="2654479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2703870" y="3924300"/>
            <a:ext cx="1087080" cy="647700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703870" y="1725150"/>
            <a:ext cx="1877961" cy="11172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324819" y="1348827"/>
            <a:ext cx="1019878" cy="8929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67665" y="1192363"/>
            <a:ext cx="570271" cy="4692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35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1" grpId="1" animBg="1"/>
      <p:bldP spid="12" grpId="0" animBg="1"/>
      <p:bldP spid="12" grpId="1" animBg="1"/>
      <p:bldP spid="18" grpId="0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SPICE netlist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414" y="1099463"/>
            <a:ext cx="8430076" cy="5124355"/>
          </a:xfrm>
        </p:spPr>
        <p:txBody>
          <a:bodyPr>
            <a:normAutofit fontScale="25000" lnSpcReduction="20000"/>
          </a:bodyPr>
          <a:lstStyle/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RB circuit basic (simple pc (current source), simple filter, no grounding lines + basic 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eeunits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pPr marL="36576" indent="0">
              <a:buNone/>
            </a:pP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.include '../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Librarysc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scpc.cir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.include 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'../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Librarysc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scfilter.cir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.include '../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Librarysc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scdipole.cir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.include '../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Librarysc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scee.cir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.include '../</a:t>
            </a:r>
            <a:r>
              <a:rPr lang="en-GB" sz="4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Librarysc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4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sceeground.cir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*Circuit definition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xpc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2)   </a:t>
            </a:r>
            <a:r>
              <a:rPr lang="en-GB" sz="4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powerconverter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xfilter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	(2 3 1) filter</a:t>
            </a:r>
          </a:p>
          <a:p>
            <a:pPr marL="36576" indent="0">
              <a:buNone/>
            </a:pP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vmeasure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	(3 4)   dc 0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xdipole1    (4 5)   dipole 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valr1=10 valr2=10</a:t>
            </a: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xee1	     (81 82)   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eeunit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xdipole78    (82 83)   dipole 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Param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valr1=9.07 valr2=10</a:t>
            </a: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xee2        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(159 1 0) 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eeunitground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Analysis/Simulation commands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.control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destroy all</a:t>
            </a:r>
          </a:p>
          <a:p>
            <a:pPr marL="36576" indent="0">
              <a:buNone/>
            </a:pP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0.05s 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600s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*Output commands (printing/plotting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plot 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vmeasure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print v(4,5) v(4,3:xdipole1) v(3:xdipole1,5) &gt;&gt; 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Dipole1.txt</a:t>
            </a: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GB" sz="4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endc</a:t>
            </a:r>
            <a:endParaRPr lang="en-GB" sz="4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r>
              <a:rPr lang="en-GB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GB" sz="4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en-GB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CED4646-3B79-4E86-A771-8D7B0D82CD7B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 SPICE vs paper </a:t>
            </a:r>
            <a:r>
              <a:rPr lang="en-GB" dirty="0" err="1"/>
              <a:t>PSpice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Voltage MB 26 SPICE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098856"/>
            <a:ext cx="4331827" cy="838200"/>
          </a:xfrm>
        </p:spPr>
        <p:txBody>
          <a:bodyPr/>
          <a:lstStyle/>
          <a:p>
            <a:r>
              <a:rPr lang="en-GB" dirty="0"/>
              <a:t>Voltage MB 26 </a:t>
            </a:r>
            <a:r>
              <a:rPr lang="en-GB" dirty="0" smtClean="0"/>
              <a:t>paper </a:t>
            </a:r>
            <a:r>
              <a:rPr lang="en-GB" dirty="0" err="1" smtClean="0"/>
              <a:t>PSpice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9057-7B76-4D26-8C42-691AB25219EC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259772" y="1517919"/>
            <a:ext cx="4144411" cy="3195612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313" y="1555463"/>
            <a:ext cx="4041775" cy="31956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4427" y="5709334"/>
            <a:ext cx="740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 </a:t>
            </a:r>
            <a:r>
              <a:rPr lang="en-GB" sz="1200" dirty="0" err="1" smtClean="0"/>
              <a:t>PSpice</a:t>
            </a:r>
            <a:r>
              <a:rPr lang="en-GB" sz="1200" dirty="0" smtClean="0"/>
              <a:t>: </a:t>
            </a:r>
            <a:r>
              <a:rPr lang="en-GB" sz="1200" dirty="0"/>
              <a:t>E. </a:t>
            </a:r>
            <a:r>
              <a:rPr lang="en-GB" sz="1200" dirty="0" err="1"/>
              <a:t>Ravaioli</a:t>
            </a:r>
            <a:r>
              <a:rPr lang="en-GB" sz="1200" dirty="0"/>
              <a:t> et al., Modelling of the Voltage Waves in the LHC Main Dipole Circuits, Applied Superconductivity, IEEE Trans. on, 22(3), pp. 9002704-9002704, 2012</a:t>
            </a:r>
            <a:r>
              <a:rPr lang="en-GB" sz="1200" dirty="0" smtClean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5637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 SPICE vs paper </a:t>
            </a:r>
            <a:r>
              <a:rPr lang="en-GB" dirty="0" err="1"/>
              <a:t>PSpice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Max and 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𝑷𝑪</m:t>
                        </m:r>
                      </m:sub>
                    </m:sSub>
                  </m:oMath>
                </a14:m>
                <a:r>
                  <a:rPr lang="en-GB" dirty="0" smtClean="0"/>
                  <a:t> SPICE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3"/>
                <a:stretch>
                  <a:fillRect l="-2262"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half" idx="3"/>
              </p:nvPr>
            </p:nvSpPr>
            <p:spPr>
              <a:xfrm>
                <a:off x="4497389" y="5101967"/>
                <a:ext cx="4646612" cy="838200"/>
              </a:xfrm>
            </p:spPr>
            <p:txBody>
              <a:bodyPr/>
              <a:lstStyle/>
              <a:p>
                <a:r>
                  <a:rPr lang="en-GB" dirty="0" smtClean="0"/>
                  <a:t>Max </a:t>
                </a:r>
                <a:r>
                  <a:rPr lang="en-GB" dirty="0"/>
                  <a:t>and 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𝑷𝑪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paper PSpice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3"/>
              </p:nvPr>
            </p:nvSpPr>
            <p:spPr>
              <a:xfrm>
                <a:off x="4497389" y="5101967"/>
                <a:ext cx="4646612" cy="838200"/>
              </a:xfrm>
              <a:blipFill rotWithShape="0">
                <a:blip r:embed="rId4"/>
                <a:stretch>
                  <a:fillRect l="-2100" t="-5109" r="-1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6369-3868-4CD2-BAF2-8AD2E5989782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4427" y="5709334"/>
            <a:ext cx="7401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 </a:t>
            </a:r>
            <a:r>
              <a:rPr lang="en-GB" sz="1200" dirty="0" err="1" smtClean="0"/>
              <a:t>PSpice</a:t>
            </a:r>
            <a:r>
              <a:rPr lang="en-GB" sz="1200" dirty="0" smtClean="0"/>
              <a:t>: </a:t>
            </a:r>
            <a:r>
              <a:rPr lang="en-GB" sz="1200" dirty="0"/>
              <a:t>E. </a:t>
            </a:r>
            <a:r>
              <a:rPr lang="en-GB" sz="1200" dirty="0" err="1"/>
              <a:t>Ravaioli</a:t>
            </a:r>
            <a:r>
              <a:rPr lang="en-GB" sz="1200" dirty="0"/>
              <a:t> et al., Modelling of the Voltage Waves in the LHC Main Dipole Circuits, Applied Superconductivity, IEEE Trans. on, 22(3), pp. 9002704-9002704, 2012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313" y="1532979"/>
            <a:ext cx="4041775" cy="3225571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9517" y="1038944"/>
            <a:ext cx="4931280" cy="364683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691149" y="3113104"/>
            <a:ext cx="1465006" cy="96356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89731" y="1148315"/>
            <a:ext cx="4132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Oh </a:t>
            </a:r>
            <a:r>
              <a:rPr lang="en-GB" sz="4000" b="1" dirty="0" err="1" smtClean="0">
                <a:solidFill>
                  <a:srgbClr val="FF0000"/>
                </a:solidFill>
              </a:rPr>
              <a:t>oh</a:t>
            </a:r>
            <a:r>
              <a:rPr lang="en-GB" sz="4000" b="1" dirty="0" smtClean="0">
                <a:solidFill>
                  <a:srgbClr val="FF0000"/>
                </a:solidFill>
              </a:rPr>
              <a:t>… Discrepancy! What to do?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49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Detailed RB Circuit SPICE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934"/>
            <a:ext cx="8226854" cy="1775742"/>
          </a:xfrm>
        </p:spPr>
        <p:txBody>
          <a:bodyPr/>
          <a:lstStyle/>
          <a:p>
            <a:r>
              <a:rPr lang="en-GB" dirty="0" smtClean="0"/>
              <a:t>More detailed model required</a:t>
            </a:r>
          </a:p>
          <a:p>
            <a:r>
              <a:rPr lang="en-GB" dirty="0" smtClean="0"/>
              <a:t>Example: </a:t>
            </a:r>
            <a:r>
              <a:rPr lang="en-GB" dirty="0" err="1" smtClean="0"/>
              <a:t>subcircuit</a:t>
            </a:r>
            <a:r>
              <a:rPr lang="en-GB" dirty="0" smtClean="0"/>
              <a:t> Power Converter</a:t>
            </a:r>
          </a:p>
          <a:p>
            <a:r>
              <a:rPr lang="en-GB" dirty="0" smtClean="0"/>
              <a:t>Current source PC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Voltage source PC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5C8C51-AA9C-4C54-BF70-544D53A36513}" type="datetime1">
              <a:rPr lang="en-US" smtClean="0"/>
              <a:t>8/20/2015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Final presentation - Maurice Baveco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74" y="3677475"/>
            <a:ext cx="1333686" cy="139084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722060" y="4142656"/>
            <a:ext cx="1002890" cy="599767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746" y="2645605"/>
            <a:ext cx="6088254" cy="372085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924300" y="6276694"/>
            <a:ext cx="4007650" cy="0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5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3279729CE984B8C8814E495EBBEBC" ma:contentTypeVersion="0" ma:contentTypeDescription="Create a new document." ma:contentTypeScope="" ma:versionID="4131ca9d0ab39a1ef491a9cb6f047b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8b829886fe16d5c4cff8fd3bc4397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016322-69CB-41D6-B81E-33A267DF50E0}">
  <ds:schemaRefs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E3D68C8-D4B5-4AF1-8E98-ECDF4E8904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16C5FC4-E569-4382-A159-7B6A2CB579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1187</TotalTime>
  <Words>1578</Words>
  <Application>Microsoft Office PowerPoint</Application>
  <PresentationFormat>On-screen Show (4:3)</PresentationFormat>
  <Paragraphs>305</Paragraphs>
  <Slides>27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 Math</vt:lpstr>
      <vt:lpstr>Courier New</vt:lpstr>
      <vt:lpstr>Wingdings</vt:lpstr>
      <vt:lpstr>CERNCorporate4-3</vt:lpstr>
      <vt:lpstr>PowerPoint Presentation</vt:lpstr>
      <vt:lpstr>Content</vt:lpstr>
      <vt:lpstr>Acknowledgments</vt:lpstr>
      <vt:lpstr>Goal of the project</vt:lpstr>
      <vt:lpstr>Simple RB circuit</vt:lpstr>
      <vt:lpstr>SPICE netlist</vt:lpstr>
      <vt:lpstr>Results SPICE vs paper PSpice</vt:lpstr>
      <vt:lpstr>Results SPICE vs paper PSpice</vt:lpstr>
      <vt:lpstr>Detailed RB Circuit SPICE</vt:lpstr>
      <vt:lpstr>PowerPoint Presentation</vt:lpstr>
      <vt:lpstr>Energy extraction unit</vt:lpstr>
      <vt:lpstr>Energy extraction – single branch</vt:lpstr>
      <vt:lpstr>Energy extraction – single branch</vt:lpstr>
      <vt:lpstr>Energy extraction – single branch</vt:lpstr>
      <vt:lpstr>Results SPICE vs paper PSpice</vt:lpstr>
      <vt:lpstr>Results SPICE vs paper PSpice</vt:lpstr>
      <vt:lpstr>Workflow – Simulating with SPICE</vt:lpstr>
      <vt:lpstr>Conclusions</vt:lpstr>
      <vt:lpstr>Recommendations for future work</vt:lpstr>
      <vt:lpstr>Questions?</vt:lpstr>
      <vt:lpstr>Thank you for your attention</vt:lpstr>
      <vt:lpstr>One more thing…</vt:lpstr>
      <vt:lpstr>Supporting slides</vt:lpstr>
      <vt:lpstr>SPICE vs PSpice</vt:lpstr>
      <vt:lpstr>Comparison of voltage</vt:lpstr>
      <vt:lpstr>SPICE vs PSpice</vt:lpstr>
      <vt:lpstr>Comparison of voltage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Maurice Antoine Baveco</dc:creator>
  <cp:lastModifiedBy>User</cp:lastModifiedBy>
  <cp:revision>241</cp:revision>
  <dcterms:created xsi:type="dcterms:W3CDTF">2015-07-14T11:36:45Z</dcterms:created>
  <dcterms:modified xsi:type="dcterms:W3CDTF">2015-08-20T07:45:07Z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0x010100FB93279729CE984B8C8814E495EBBEBC</vt:lpwstr>
  </property>
</Properties>
</file>