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49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7" r:id="rId6"/>
    <p:sldId id="260" r:id="rId7"/>
    <p:sldId id="264" r:id="rId8"/>
    <p:sldId id="274" r:id="rId9"/>
    <p:sldId id="268" r:id="rId10"/>
    <p:sldId id="273" r:id="rId11"/>
    <p:sldId id="277" r:id="rId12"/>
    <p:sldId id="270" r:id="rId13"/>
    <p:sldId id="271" r:id="rId14"/>
    <p:sldId id="272" r:id="rId15"/>
    <p:sldId id="269" r:id="rId16"/>
    <p:sldId id="276" r:id="rId17"/>
    <p:sldId id="275" r:id="rId18"/>
  </p:sldIdLst>
  <p:sldSz cx="9144000" cy="5715000" type="screen16x10"/>
  <p:notesSz cx="9872663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386" autoAdjust="0"/>
  </p:normalViewPr>
  <p:slideViewPr>
    <p:cSldViewPr snapToGrid="0" snapToObjects="1">
      <p:cViewPr varScale="1">
        <p:scale>
          <a:sx n="65" d="100"/>
          <a:sy n="65" d="100"/>
        </p:scale>
        <p:origin x="1320" y="5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4" d="100"/>
          <a:sy n="104" d="100"/>
        </p:scale>
        <p:origin x="-3510" y="-102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8" y="1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/>
          <a:lstStyle>
            <a:lvl1pPr algn="r">
              <a:defRPr sz="1200"/>
            </a:lvl1pPr>
          </a:lstStyle>
          <a:p>
            <a:fld id="{FB5F6217-0270-DB46-84AB-265AD0A22FF6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56612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8" y="6456612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 anchor="b"/>
          <a:lstStyle>
            <a:lvl1pPr algn="r">
              <a:defRPr sz="1200"/>
            </a:lvl1pPr>
          </a:lstStyle>
          <a:p>
            <a:fld id="{32DD8071-07A8-004A-89B3-8F5645CF7C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82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/>
          <a:lstStyle>
            <a:lvl1pPr algn="r">
              <a:defRPr sz="1200"/>
            </a:lvl1pPr>
          </a:lstStyle>
          <a:p>
            <a:fld id="{223EE321-F686-1C47-A950-57A78D15B87A}" type="datetimeFigureOut">
              <a:rPr lang="en-US" smtClean="0"/>
              <a:pPr/>
              <a:t>7/16/2015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509588"/>
            <a:ext cx="407828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7" tIns="45359" rIns="90717" bIns="4535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lIns="90717" tIns="45359" rIns="90717" bIns="45359" rtlCol="0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2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2"/>
            <a:ext cx="4278154" cy="339884"/>
          </a:xfrm>
          <a:prstGeom prst="rect">
            <a:avLst/>
          </a:prstGeom>
        </p:spPr>
        <p:txBody>
          <a:bodyPr vert="horz" lIns="90717" tIns="45359" rIns="90717" bIns="45359" rtlCol="0" anchor="b"/>
          <a:lstStyle>
            <a:lvl1pPr algn="r">
              <a:defRPr sz="1200"/>
            </a:lvl1pPr>
          </a:lstStyle>
          <a:p>
            <a:fld id="{ACACFFA3-DDE0-9C4C-BFCC-F79D3536F1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2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39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</a:rPr>
              <a:t>used during Ls1 powering tests----&gt; ~2000 tests executed</a:t>
            </a:r>
          </a:p>
          <a:p>
            <a:r>
              <a:rPr lang="en-US">
                <a:latin typeface="Calibri"/>
              </a:rPr>
              <a:t>----&gt; significant increase in process speed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725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hopefully some our experiences useful for 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52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44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915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Agile &amp; Scrum: maybe heard before</a:t>
            </a:r>
          </a:p>
          <a:p>
            <a:r>
              <a:rPr lang="en-US"/>
              <a:t>not going into details: flexible and iterative development</a:t>
            </a:r>
          </a:p>
          <a:p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constant involvement through Demos, etc --&gt; constant feedback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14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357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</a:rPr>
              <a:t>ideally: # of commits == # of releasable products -&gt; continuous delivery==&gt; code should always be in a deliverable state -&gt; stay operational despite changes/new features</a:t>
            </a:r>
          </a:p>
          <a:p>
            <a:r>
              <a:rPr lang="en-US">
                <a:latin typeface="Calibri"/>
              </a:rPr>
              <a:t/>
            </a:r>
            <a:br>
              <a:rPr lang="en-US">
                <a:latin typeface="Calibri"/>
              </a:rPr>
            </a:br>
            <a:endParaRPr lang="en-US">
              <a:latin typeface="Calibri"/>
            </a:endParaRPr>
          </a:p>
          <a:p>
            <a:r>
              <a:rPr lang="en-US">
                <a:latin typeface="Calibri"/>
              </a:rPr>
              <a:t>numbers: fairly complex projects ----&gt; a lot to know and remember</a:t>
            </a:r>
          </a:p>
          <a:p>
            <a:r>
              <a:rPr lang="en-US">
                <a:latin typeface="Calibri"/>
              </a:rPr>
              <a:t/>
            </a:r>
            <a:br>
              <a:rPr lang="en-US">
                <a:latin typeface="Calibri"/>
              </a:rPr>
            </a:br>
            <a:endParaRPr lang="en-US">
              <a:latin typeface="Calibri"/>
            </a:endParaRPr>
          </a:p>
          <a:p>
            <a:r>
              <a:rPr lang="en-US">
                <a:latin typeface="Calibri"/>
              </a:rPr>
              <a:t>quality standards, techniques, technologies important </a:t>
            </a:r>
          </a:p>
          <a:p>
            <a:r>
              <a:rPr lang="en-US">
                <a:latin typeface="Calibri"/>
              </a:rPr>
              <a:t>----&gt; be able to handle complexity</a:t>
            </a:r>
          </a:p>
          <a:p>
            <a:r>
              <a:rPr lang="en-US">
                <a:latin typeface="Calibri"/>
              </a:rPr>
              <a:t>----&gt; create reliable products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527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known to some</a:t>
            </a:r>
          </a:p>
          <a:p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/>
              <a:t>one part data collection &amp; display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760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1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footer text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4" y="370607"/>
            <a:ext cx="857408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4" y="1588786"/>
            <a:ext cx="8576373" cy="114509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370607"/>
            <a:ext cx="587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dirty="0">
                <a:solidFill>
                  <a:schemeClr val="bg1"/>
                </a:solidFill>
                <a:sym typeface="Wingdings"/>
              </a:rPr>
              <a:t>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374171"/>
            <a:ext cx="7808976" cy="90678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277023"/>
            <a:ext cx="7754112" cy="40386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4" y="5189220"/>
            <a:ext cx="8574087" cy="14478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082302"/>
            <a:ext cx="4069080" cy="968375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762000"/>
            <a:ext cx="4069080" cy="434313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046941"/>
            <a:ext cx="4069080" cy="265206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4164" y="377266"/>
            <a:ext cx="8576373" cy="114509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4" y="4001313"/>
            <a:ext cx="857408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4" y="5219491"/>
            <a:ext cx="8576373" cy="114509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000500"/>
            <a:ext cx="8360242" cy="472282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380999"/>
            <a:ext cx="8577072" cy="36271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" y="4472782"/>
            <a:ext cx="8304213" cy="67071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4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4" y="3567206"/>
            <a:ext cx="8576373" cy="114509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3981824"/>
            <a:ext cx="8360242" cy="472282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381000"/>
            <a:ext cx="8577072" cy="3185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" y="4454106"/>
            <a:ext cx="8304213" cy="670718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1" y="762000"/>
            <a:ext cx="5195047" cy="434313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4163" y="3556001"/>
            <a:ext cx="2743200" cy="1766794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2" y="4127501"/>
            <a:ext cx="2472017" cy="103841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5" y="3683000"/>
            <a:ext cx="2475395" cy="425823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495300"/>
            <a:ext cx="2743200" cy="306324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grpSp>
        <p:nvGrpSpPr>
          <p:cNvPr id="8" name="Group 14"/>
          <p:cNvGrpSpPr/>
          <p:nvPr/>
        </p:nvGrpSpPr>
        <p:grpSpPr>
          <a:xfrm>
            <a:off x="284164" y="384736"/>
            <a:ext cx="8576373" cy="114509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4" y="4001313"/>
            <a:ext cx="583723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4" y="5219491"/>
            <a:ext cx="8576373" cy="114509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2" y="4000500"/>
            <a:ext cx="5691651" cy="472282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380999"/>
            <a:ext cx="5833872" cy="362712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6" y="4472782"/>
            <a:ext cx="5653507" cy="670718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381000"/>
            <a:ext cx="2736850" cy="242316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2804160"/>
            <a:ext cx="2736850" cy="24155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4" y="379811"/>
            <a:ext cx="8574087" cy="94495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8" name="Group 7"/>
          <p:cNvGrpSpPr/>
          <p:nvPr/>
        </p:nvGrpSpPr>
        <p:grpSpPr>
          <a:xfrm>
            <a:off x="284164" y="1314873"/>
            <a:ext cx="8576373" cy="114509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4" y="1778000"/>
            <a:ext cx="8574087" cy="334433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808434" y="2286784"/>
            <a:ext cx="4945513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394230"/>
            <a:ext cx="969264" cy="4934479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4" y="381000"/>
            <a:ext cx="6497637" cy="4947708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5153262" y="2784985"/>
            <a:ext cx="4945380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4" y="379811"/>
            <a:ext cx="8574087" cy="94495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8" name="Group 7"/>
          <p:cNvGrpSpPr/>
          <p:nvPr/>
        </p:nvGrpSpPr>
        <p:grpSpPr>
          <a:xfrm>
            <a:off x="284164" y="1314873"/>
            <a:ext cx="8576373" cy="114509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4" y="370607"/>
            <a:ext cx="857408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3" y="1680882"/>
            <a:ext cx="8574087" cy="364782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277471"/>
            <a:ext cx="7754284" cy="40341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4" y="1588786"/>
            <a:ext cx="8576373" cy="114509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370607"/>
            <a:ext cx="587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dirty="0">
                <a:solidFill>
                  <a:schemeClr val="bg1"/>
                </a:solidFill>
                <a:sym typeface="Wingdings"/>
              </a:rPr>
              <a:t>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4" y="370607"/>
            <a:ext cx="7810967" cy="906864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14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4" y="4001313"/>
            <a:ext cx="857408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4" y="5219491"/>
            <a:ext cx="8576373" cy="114509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001313"/>
            <a:ext cx="587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dirty="0">
                <a:solidFill>
                  <a:schemeClr val="bg1"/>
                </a:solidFill>
                <a:sym typeface="Wingdings"/>
              </a:rPr>
              <a:t>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011771"/>
            <a:ext cx="7772400" cy="87630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4884420"/>
            <a:ext cx="7735824" cy="33528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pl-PL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4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3" y="369795"/>
            <a:ext cx="8574087" cy="364191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pl-PL" smtClean="0"/>
              <a:t>Drag picture to placeholder or click icon to add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4" y="4001313"/>
            <a:ext cx="8574087" cy="1223698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4" y="5219491"/>
            <a:ext cx="8576373" cy="114509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001313"/>
            <a:ext cx="587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 dirty="0">
                <a:solidFill>
                  <a:schemeClr val="bg1"/>
                </a:solidFill>
                <a:sym typeface="Wingdings"/>
              </a:rPr>
              <a:t>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011706"/>
            <a:ext cx="7772400" cy="874059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8" y="4885765"/>
            <a:ext cx="7732059" cy="33617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14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4" y="379811"/>
            <a:ext cx="8574087" cy="94495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9" name="Group 8"/>
          <p:cNvGrpSpPr/>
          <p:nvPr/>
        </p:nvGrpSpPr>
        <p:grpSpPr>
          <a:xfrm>
            <a:off x="284164" y="1314873"/>
            <a:ext cx="8576373" cy="114509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1792553"/>
            <a:ext cx="3931920" cy="331258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1792553"/>
            <a:ext cx="3931920" cy="331258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4" y="379811"/>
            <a:ext cx="8574087" cy="94495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11" name="Group 10"/>
          <p:cNvGrpSpPr/>
          <p:nvPr/>
        </p:nvGrpSpPr>
        <p:grpSpPr>
          <a:xfrm>
            <a:off x="284164" y="1314873"/>
            <a:ext cx="8576373" cy="114509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445948"/>
            <a:ext cx="3931920" cy="69437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159000"/>
            <a:ext cx="3931920" cy="294613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445948"/>
            <a:ext cx="3931920" cy="69437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159000"/>
            <a:ext cx="3931920" cy="294613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4" y="379811"/>
            <a:ext cx="8574087" cy="944958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7" name="Group 6"/>
          <p:cNvGrpSpPr/>
          <p:nvPr/>
        </p:nvGrpSpPr>
        <p:grpSpPr>
          <a:xfrm>
            <a:off x="284164" y="1314873"/>
            <a:ext cx="8576373" cy="114509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11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footer text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84164" y="377266"/>
            <a:ext cx="8576373" cy="114509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7641355" y="5340898"/>
            <a:ext cx="1345391" cy="30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z="11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100" b="1" kern="1200" noProof="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4" y="1778000"/>
            <a:ext cx="7076747" cy="332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5364194"/>
            <a:ext cx="6124902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pl-PL" smtClean="0"/>
              <a:t>footer text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4" y="525319"/>
            <a:ext cx="8574087" cy="806533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261" r:id="rId12"/>
    <p:sldLayoutId id="2147484262" r:id="rId13"/>
    <p:sldLayoutId id="2147484263" r:id="rId14"/>
    <p:sldLayoutId id="2147484264" r:id="rId15"/>
    <p:sldLayoutId id="2147484265" r:id="rId16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TE-MPE-PE Clean code workshop – </a:t>
            </a:r>
            <a:r>
              <a:rPr lang="en-US" dirty="0" err="1" smtClean="0"/>
              <a:t>R.Heil</a:t>
            </a:r>
            <a:r>
              <a:rPr lang="en-US" dirty="0" smtClean="0"/>
              <a:t>, </a:t>
            </a:r>
            <a:r>
              <a:rPr lang="en-US" dirty="0" err="1" smtClean="0"/>
              <a:t>M.Koza</a:t>
            </a:r>
            <a:r>
              <a:rPr lang="en-US" dirty="0" smtClean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4866" y="2497741"/>
            <a:ext cx="8275718" cy="1416777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>
                <a:solidFill>
                  <a:schemeClr val="tx1"/>
                </a:solidFill>
                <a:latin typeface="Courier"/>
                <a:cs typeface="Courier"/>
              </a:rPr>
              <a:t>Introduction to the MPE software process</a:t>
            </a:r>
            <a:endParaRPr lang="en-US" b="1" dirty="0">
              <a:solidFill>
                <a:schemeClr val="tx1"/>
              </a:solidFill>
              <a:latin typeface="Courier"/>
              <a:cs typeface="Couri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6472" y="4567270"/>
            <a:ext cx="7754112" cy="40386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US" sz="2900" dirty="0" smtClean="0">
                <a:solidFill>
                  <a:schemeClr val="tx1"/>
                </a:solidFill>
                <a:latin typeface="Courier"/>
                <a:cs typeface="Courier"/>
              </a:rPr>
              <a:t>Raphaela Heil</a:t>
            </a:r>
            <a:endParaRPr lang="en-US" dirty="0">
              <a:solidFill>
                <a:schemeClr val="tx1"/>
              </a:solidFill>
              <a:latin typeface="Courier"/>
              <a:cs typeface="Courier"/>
            </a:endParaRPr>
          </a:p>
        </p:txBody>
      </p:sp>
      <p:pic>
        <p:nvPicPr>
          <p:cNvPr id="6" name="Picture 5" descr="logo_C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06" y="456754"/>
            <a:ext cx="1084327" cy="10734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2911" y="4056228"/>
            <a:ext cx="631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latin typeface="Courier"/>
              </a:rPr>
              <a:t>TE-MPE-PE Clean code workshop - 9</a:t>
            </a:r>
            <a:r>
              <a:rPr lang="en-GB" baseline="30000" dirty="0" smtClean="0">
                <a:latin typeface="Courier"/>
              </a:rPr>
              <a:t>th</a:t>
            </a:r>
            <a:r>
              <a:rPr lang="en-GB" dirty="0" smtClean="0">
                <a:latin typeface="Courier"/>
              </a:rPr>
              <a:t> July 2015</a:t>
            </a:r>
            <a:endParaRPr lang="en-GB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04544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AccTesting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07303"/>
            <a:ext cx="5489984" cy="362527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Commissioning of accelerator systems</a:t>
            </a:r>
          </a:p>
          <a:p>
            <a:pPr lvl="1"/>
            <a:r>
              <a:rPr lang="en-GB" dirty="0" smtClean="0"/>
              <a:t>Powering systems</a:t>
            </a:r>
          </a:p>
          <a:p>
            <a:pPr lvl="1"/>
            <a:r>
              <a:rPr lang="en-GB" dirty="0" smtClean="0"/>
              <a:t>Others, e.g. MPS and MKD</a:t>
            </a:r>
          </a:p>
          <a:p>
            <a:r>
              <a:rPr lang="en-GB" dirty="0" smtClean="0"/>
              <a:t>Schedule and track tests/results</a:t>
            </a:r>
          </a:p>
          <a:p>
            <a:pPr lvl="1"/>
            <a:r>
              <a:rPr lang="en-GB" dirty="0" smtClean="0"/>
              <a:t>Uses the Analysis Framework, PM and Logging DB</a:t>
            </a:r>
          </a:p>
          <a:p>
            <a:r>
              <a:rPr lang="en-GB" dirty="0" smtClean="0"/>
              <a:t>API to retrieve test information</a:t>
            </a:r>
          </a:p>
          <a:p>
            <a:r>
              <a:rPr lang="en-GB" dirty="0" smtClean="0"/>
              <a:t>Future plans: </a:t>
            </a:r>
          </a:p>
          <a:p>
            <a:pPr lvl="1"/>
            <a:r>
              <a:rPr lang="en-GB" dirty="0" smtClean="0"/>
              <a:t>Integrate more systems</a:t>
            </a:r>
          </a:p>
          <a:p>
            <a:pPr lvl="1"/>
            <a:r>
              <a:rPr lang="en-GB" dirty="0" smtClean="0"/>
              <a:t>Provide a better public API for reporting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348" y="2293510"/>
            <a:ext cx="3753903" cy="245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5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466" y="1778000"/>
            <a:ext cx="8205108" cy="332713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Analysis of LHC diagnostics data</a:t>
            </a:r>
          </a:p>
          <a:p>
            <a:r>
              <a:rPr lang="en-GB" sz="2000" dirty="0" smtClean="0"/>
              <a:t>Assertions described in a Java-like language, e.g.:</a:t>
            </a:r>
          </a:p>
          <a:p>
            <a:pPr marL="0" indent="0" algn="ctr">
              <a:buNone/>
            </a:pPr>
            <a:r>
              <a:rPr lang="en-GB" sz="1800" dirty="0" err="1" smtClean="0"/>
              <a:t>assertThat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00B0F0"/>
                </a:solidFill>
              </a:rPr>
              <a:t>I_MEAS</a:t>
            </a:r>
            <a:r>
              <a:rPr lang="en-GB" sz="1800" dirty="0" smtClean="0"/>
              <a:t>).</a:t>
            </a:r>
            <a:r>
              <a:rPr lang="en-GB" sz="1800" dirty="0" err="1" smtClean="0"/>
              <a:t>isLessThan</a:t>
            </a:r>
            <a:r>
              <a:rPr lang="en-GB" sz="1800" dirty="0" smtClean="0"/>
              <a:t>(</a:t>
            </a:r>
            <a:r>
              <a:rPr lang="en-GB" sz="1800" dirty="0" smtClean="0">
                <a:solidFill>
                  <a:srgbClr val="00B0F0"/>
                </a:solidFill>
              </a:rPr>
              <a:t>55.0</a:t>
            </a:r>
            <a:r>
              <a:rPr lang="en-GB" sz="1800" dirty="0" smtClean="0"/>
              <a:t>, </a:t>
            </a:r>
            <a:r>
              <a:rPr lang="en-GB" sz="1800" dirty="0" smtClean="0">
                <a:solidFill>
                  <a:srgbClr val="00B0F0"/>
                </a:solidFill>
              </a:rPr>
              <a:t>AMPERE</a:t>
            </a:r>
            <a:r>
              <a:rPr lang="en-GB" sz="1800" dirty="0" smtClean="0"/>
              <a:t>).at(</a:t>
            </a:r>
            <a:r>
              <a:rPr lang="en-GB" sz="1800" dirty="0" smtClean="0">
                <a:solidFill>
                  <a:srgbClr val="00B0F0"/>
                </a:solidFill>
              </a:rPr>
              <a:t>PM_EVENT_TRIGGER</a:t>
            </a:r>
            <a:r>
              <a:rPr lang="en-GB" sz="1800" dirty="0" smtClean="0"/>
              <a:t>);</a:t>
            </a:r>
          </a:p>
          <a:p>
            <a:r>
              <a:rPr lang="en-GB" sz="2000" dirty="0" smtClean="0"/>
              <a:t>Used for the LS1 powering campaign</a:t>
            </a:r>
          </a:p>
          <a:p>
            <a:r>
              <a:rPr lang="en-GB" sz="2000" dirty="0" smtClean="0"/>
              <a:t>Future plans:</a:t>
            </a:r>
          </a:p>
          <a:p>
            <a:pPr lvl="1"/>
            <a:r>
              <a:rPr lang="en-GB" sz="1800" dirty="0" smtClean="0"/>
              <a:t>Use Analysis Framework in PM framework and for operations</a:t>
            </a:r>
          </a:p>
          <a:p>
            <a:pPr lvl="1"/>
            <a:r>
              <a:rPr lang="en-GB" sz="1800" dirty="0" smtClean="0"/>
              <a:t>Extend features, to support more systems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9639" y="2807144"/>
            <a:ext cx="7097790" cy="543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9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BIS, SMP, QPS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583" y="1524595"/>
            <a:ext cx="7076747" cy="3327136"/>
          </a:xfrm>
        </p:spPr>
        <p:txBody>
          <a:bodyPr/>
          <a:lstStyle/>
          <a:p>
            <a:r>
              <a:rPr lang="en-GB" dirty="0" smtClean="0"/>
              <a:t>Monitoring software for</a:t>
            </a:r>
          </a:p>
          <a:p>
            <a:pPr lvl="1"/>
            <a:r>
              <a:rPr lang="en-GB" dirty="0" smtClean="0"/>
              <a:t>Beam Interlock System</a:t>
            </a:r>
          </a:p>
          <a:p>
            <a:pPr lvl="1"/>
            <a:r>
              <a:rPr lang="en-GB" dirty="0"/>
              <a:t>Quench Protection System</a:t>
            </a:r>
            <a:endParaRPr lang="en-GB" dirty="0" smtClean="0"/>
          </a:p>
          <a:p>
            <a:pPr lvl="1"/>
            <a:r>
              <a:rPr lang="en-GB" dirty="0" smtClean="0"/>
              <a:t>Safe Machine Parameter</a:t>
            </a:r>
          </a:p>
          <a:p>
            <a:pPr lvl="1"/>
            <a:r>
              <a:rPr lang="en-GB" dirty="0" smtClean="0"/>
              <a:t>Fast Magnet Current Change Monitoring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756442"/>
            <a:ext cx="2836307" cy="1584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957" y="3756441"/>
            <a:ext cx="2081294" cy="15845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696" y="3756442"/>
            <a:ext cx="2460035" cy="158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622" y="1778000"/>
            <a:ext cx="7076747" cy="3327136"/>
          </a:xfrm>
        </p:spPr>
        <p:txBody>
          <a:bodyPr/>
          <a:lstStyle/>
          <a:p>
            <a:r>
              <a:rPr lang="en-GB" dirty="0" smtClean="0"/>
              <a:t>Dynamic team managing a number of complex projects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need for quality standards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special techniques &amp; technologies to support creation of reliable products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Gathered experiences/solutions applicable to PE software challenges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7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78000"/>
            <a:ext cx="8574087" cy="3327136"/>
          </a:xfrm>
        </p:spPr>
        <p:txBody>
          <a:bodyPr/>
          <a:lstStyle/>
          <a:p>
            <a:endParaRPr lang="en-GB" dirty="0" smtClean="0"/>
          </a:p>
          <a:p>
            <a:pPr marL="0" indent="0" algn="ctr">
              <a:buNone/>
            </a:pPr>
            <a:r>
              <a:rPr lang="en-GB" sz="4800" dirty="0" smtClean="0"/>
              <a:t>Thank you for your attention!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2800" dirty="0" smtClean="0"/>
              <a:t>Next up: </a:t>
            </a:r>
            <a:r>
              <a:rPr lang="en-GB" sz="2800" dirty="0" smtClean="0">
                <a:solidFill>
                  <a:schemeClr val="tx1"/>
                </a:solidFill>
              </a:rPr>
              <a:t>Software development process and tools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06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1643" y="2479372"/>
            <a:ext cx="7076747" cy="1550759"/>
          </a:xfrm>
        </p:spPr>
        <p:txBody>
          <a:bodyPr/>
          <a:lstStyle/>
          <a:p>
            <a:r>
              <a:rPr lang="en-GB" dirty="0" smtClean="0"/>
              <a:t>Develop complex software systems</a:t>
            </a:r>
          </a:p>
          <a:p>
            <a:pPr lvl="1"/>
            <a:r>
              <a:rPr lang="en-GB" dirty="0" smtClean="0"/>
              <a:t>Face programming challenges/problems</a:t>
            </a:r>
          </a:p>
          <a:p>
            <a:r>
              <a:rPr lang="en-GB" dirty="0" smtClean="0"/>
              <a:t>Share our experiences and solutions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1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Who are we?</a:t>
            </a:r>
          </a:p>
          <a:p>
            <a:r>
              <a:rPr lang="en-GB" dirty="0" smtClean="0"/>
              <a:t>Our goals</a:t>
            </a:r>
          </a:p>
          <a:p>
            <a:r>
              <a:rPr lang="en-GB" dirty="0" smtClean="0"/>
              <a:t>Our projects</a:t>
            </a:r>
          </a:p>
          <a:p>
            <a:r>
              <a:rPr lang="en-GB" dirty="0" smtClean="0"/>
              <a:t>Summary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we?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MPE software team</a:t>
            </a:r>
          </a:p>
          <a:p>
            <a:pPr lvl="1"/>
            <a:r>
              <a:rPr lang="en-GB" dirty="0" smtClean="0"/>
              <a:t>10 developers, frequent rotations</a:t>
            </a:r>
          </a:p>
          <a:p>
            <a:r>
              <a:rPr lang="en-GB" dirty="0" smtClean="0"/>
              <a:t>Our expertise</a:t>
            </a:r>
          </a:p>
          <a:p>
            <a:pPr lvl="1"/>
            <a:r>
              <a:rPr lang="en-GB" dirty="0" smtClean="0"/>
              <a:t>Java</a:t>
            </a:r>
            <a:r>
              <a:rPr lang="en-GB" dirty="0"/>
              <a:t>, a bit of C</a:t>
            </a:r>
            <a:r>
              <a:rPr lang="en-GB" dirty="0" smtClean="0"/>
              <a:t>++, Python &amp; Groovy</a:t>
            </a:r>
            <a:endParaRPr lang="en-GB" dirty="0"/>
          </a:p>
          <a:p>
            <a:pPr lvl="1"/>
            <a:r>
              <a:rPr lang="en-GB" dirty="0" smtClean="0"/>
              <a:t>A bit of Linux administration</a:t>
            </a:r>
          </a:p>
          <a:p>
            <a:pPr lvl="1"/>
            <a:r>
              <a:rPr lang="en-GB" dirty="0" smtClean="0"/>
              <a:t>Software </a:t>
            </a:r>
            <a:r>
              <a:rPr lang="en-GB" dirty="0"/>
              <a:t>engineering</a:t>
            </a:r>
          </a:p>
          <a:p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9698" y="5364194"/>
            <a:ext cx="6124902" cy="304271"/>
          </a:xfrm>
        </p:spPr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59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we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Agile and Scrum</a:t>
            </a:r>
          </a:p>
          <a:p>
            <a:pPr lvl="1"/>
            <a:r>
              <a:rPr lang="en-GB" dirty="0"/>
              <a:t>Keep software </a:t>
            </a:r>
            <a:r>
              <a:rPr lang="en-GB" dirty="0" smtClean="0"/>
              <a:t>operational and </a:t>
            </a:r>
            <a:r>
              <a:rPr lang="en-GB" dirty="0"/>
              <a:t>deliver often</a:t>
            </a:r>
          </a:p>
          <a:p>
            <a:pPr lvl="1"/>
            <a:r>
              <a:rPr lang="en-GB" dirty="0"/>
              <a:t>Constant involvement of collaborators </a:t>
            </a:r>
          </a:p>
          <a:p>
            <a:r>
              <a:rPr lang="en-GB" dirty="0" smtClean="0"/>
              <a:t>Collaborations with</a:t>
            </a:r>
          </a:p>
          <a:p>
            <a:pPr lvl="1"/>
            <a:r>
              <a:rPr lang="en-GB" dirty="0" smtClean="0"/>
              <a:t>Hardware experts (QPS, BIS, SMP, …)</a:t>
            </a:r>
          </a:p>
          <a:p>
            <a:pPr lvl="1"/>
            <a:r>
              <a:rPr lang="en-GB" dirty="0" smtClean="0"/>
              <a:t>Operators</a:t>
            </a:r>
          </a:p>
          <a:p>
            <a:pPr lvl="1"/>
            <a:r>
              <a:rPr lang="en-GB" dirty="0" smtClean="0"/>
              <a:t>Other software teams at CERN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0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0434" y="1765566"/>
            <a:ext cx="7067817" cy="3327136"/>
          </a:xfrm>
        </p:spPr>
        <p:txBody>
          <a:bodyPr>
            <a:normAutofit/>
          </a:bodyPr>
          <a:lstStyle/>
          <a:p>
            <a:r>
              <a:rPr lang="en-GB" dirty="0" smtClean="0"/>
              <a:t>Machine </a:t>
            </a:r>
            <a:r>
              <a:rPr lang="en-GB" dirty="0"/>
              <a:t>protection integration into the accelerator environment</a:t>
            </a:r>
          </a:p>
          <a:p>
            <a:pPr lvl="1"/>
            <a:r>
              <a:rPr lang="en-GB" dirty="0"/>
              <a:t>Supervision, </a:t>
            </a:r>
            <a:r>
              <a:rPr lang="en-GB" dirty="0" smtClean="0"/>
              <a:t>diagnostics/analysis</a:t>
            </a:r>
            <a:r>
              <a:rPr lang="en-GB" dirty="0"/>
              <a:t>, systematic </a:t>
            </a:r>
            <a:r>
              <a:rPr lang="en-GB" dirty="0" smtClean="0"/>
              <a:t>testing</a:t>
            </a:r>
          </a:p>
          <a:p>
            <a:r>
              <a:rPr lang="en-GB" dirty="0" smtClean="0"/>
              <a:t>Software quality standards</a:t>
            </a:r>
          </a:p>
          <a:p>
            <a:pPr lvl="1"/>
            <a:r>
              <a:rPr lang="en-GB" dirty="0" smtClean="0"/>
              <a:t>Dependable system</a:t>
            </a:r>
          </a:p>
          <a:p>
            <a:pPr lvl="1"/>
            <a:r>
              <a:rPr lang="en-GB" dirty="0" smtClean="0"/>
              <a:t>Focus on introducing new features rather than maintaining systems 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Our projects – A short introduction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737882"/>
              </p:ext>
            </p:extLst>
          </p:nvPr>
        </p:nvGraphicFramePr>
        <p:xfrm>
          <a:off x="1536789" y="2050083"/>
          <a:ext cx="6096000" cy="260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Artefact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Count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MPE Products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aseline="-12000" dirty="0" smtClean="0"/>
                        <a:t>~</a:t>
                      </a:r>
                      <a:r>
                        <a:rPr lang="en-GB" baseline="0" dirty="0" smtClean="0"/>
                        <a:t> 10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Software Projects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&gt;</a:t>
                      </a:r>
                      <a:r>
                        <a:rPr lang="en-GB" baseline="0" dirty="0" smtClean="0"/>
                        <a:t> 120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Lines of code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aseline="-12000" dirty="0" smtClean="0"/>
                        <a:t>~</a:t>
                      </a:r>
                      <a:r>
                        <a:rPr lang="en-GB" dirty="0" smtClean="0"/>
                        <a:t> 2,1</a:t>
                      </a:r>
                      <a:r>
                        <a:rPr lang="en-GB" baseline="0" dirty="0" smtClean="0"/>
                        <a:t> million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Commits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&gt; 9700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Code Reviews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&gt; 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3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587459"/>
            <a:ext cx="4910628" cy="1971675"/>
          </a:xfrm>
        </p:spPr>
        <p:txBody>
          <a:bodyPr/>
          <a:lstStyle/>
          <a:p>
            <a:r>
              <a:rPr lang="en-GB" dirty="0"/>
              <a:t>Data collection</a:t>
            </a:r>
          </a:p>
          <a:p>
            <a:pPr lvl="1"/>
            <a:r>
              <a:rPr lang="en-GB" dirty="0"/>
              <a:t>HW devices send critical information to the PM storage</a:t>
            </a:r>
          </a:p>
          <a:p>
            <a:r>
              <a:rPr lang="en-GB" dirty="0" smtClean="0"/>
              <a:t>Event browsing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pic>
        <p:nvPicPr>
          <p:cNvPr id="5" name="Picture 2" descr="https://wikis.cern.ch/download/attachments/44993212/1.JPG?version=1&amp;modificationDate=1300814988000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080" y="1532306"/>
            <a:ext cx="3506317" cy="408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2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Mortem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84750"/>
            <a:ext cx="3571663" cy="3327136"/>
          </a:xfrm>
        </p:spPr>
        <p:txBody>
          <a:bodyPr>
            <a:normAutofit/>
          </a:bodyPr>
          <a:lstStyle/>
          <a:p>
            <a:r>
              <a:rPr lang="en-GB" dirty="0" smtClean="0"/>
              <a:t>Post Mortem Analysis</a:t>
            </a:r>
          </a:p>
          <a:p>
            <a:pPr lvl="1"/>
            <a:r>
              <a:rPr lang="en-GB" dirty="0" smtClean="0"/>
              <a:t>Modules</a:t>
            </a:r>
          </a:p>
          <a:p>
            <a:pPr lvl="1"/>
            <a:r>
              <a:rPr lang="en-GB" dirty="0" smtClean="0"/>
              <a:t>Event browsing</a:t>
            </a:r>
          </a:p>
          <a:p>
            <a:r>
              <a:rPr lang="en-GB" dirty="0" smtClean="0"/>
              <a:t>Future plans:</a:t>
            </a:r>
          </a:p>
          <a:p>
            <a:pPr lvl="1"/>
            <a:r>
              <a:rPr lang="en-GB" dirty="0" smtClean="0"/>
              <a:t>Provide programmatic access to all the information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</a:t>
            </a:r>
            <a:r>
              <a:rPr lang="en-US" dirty="0"/>
              <a:t>Clean code workshop – </a:t>
            </a:r>
            <a:r>
              <a:rPr lang="en-US" dirty="0" err="1"/>
              <a:t>R.Heil</a:t>
            </a:r>
            <a:r>
              <a:rPr lang="en-US" dirty="0"/>
              <a:t>, </a:t>
            </a:r>
            <a:r>
              <a:rPr lang="en-US" dirty="0" err="1"/>
              <a:t>M.Koza</a:t>
            </a:r>
            <a:r>
              <a:rPr lang="en-US" dirty="0"/>
              <a:t>, </a:t>
            </a:r>
            <a:r>
              <a:rPr lang="en-US" dirty="0" err="1" smtClean="0"/>
              <a:t>K.Krol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910" y="2150359"/>
            <a:ext cx="5103495" cy="288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A263BB-5665-4AE8-9CC9-1E52BC5631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F0ECE1-FBEA-4F13-AE5E-DF87F1BA8F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A94D175-8135-437D-943D-1823F7D2D4A7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11053</TotalTime>
  <Words>578</Words>
  <Application>Microsoft Office PowerPoint</Application>
  <PresentationFormat>Pokaz na ekranie (16:10)</PresentationFormat>
  <Paragraphs>130</Paragraphs>
  <Slides>14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Calibri</vt:lpstr>
      <vt:lpstr>Corbel</vt:lpstr>
      <vt:lpstr>Courier</vt:lpstr>
      <vt:lpstr>Wingdings</vt:lpstr>
      <vt:lpstr>Spectrum</vt:lpstr>
      <vt:lpstr>Introduction to the MPE software process</vt:lpstr>
      <vt:lpstr>Introduction </vt:lpstr>
      <vt:lpstr>Structure</vt:lpstr>
      <vt:lpstr>Who are we?</vt:lpstr>
      <vt:lpstr>Who are we ?</vt:lpstr>
      <vt:lpstr>Our goals</vt:lpstr>
      <vt:lpstr>Our projects – A short introduction</vt:lpstr>
      <vt:lpstr>Post Mortem</vt:lpstr>
      <vt:lpstr>Post Mortem</vt:lpstr>
      <vt:lpstr>AccTesting</vt:lpstr>
      <vt:lpstr>Analysis Framework</vt:lpstr>
      <vt:lpstr>BIS, SMP, QPS</vt:lpstr>
      <vt:lpstr>Summary</vt:lpstr>
      <vt:lpstr>Prezentacja programu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 development for QDS regarding LS1</dc:title>
  <dc:creator>Arkadiusz Gorzawski</dc:creator>
  <cp:lastModifiedBy>Michał Maciejewski</cp:lastModifiedBy>
  <cp:revision>167</cp:revision>
  <cp:lastPrinted>2015-07-08T15:12:42Z</cp:lastPrinted>
  <dcterms:created xsi:type="dcterms:W3CDTF">2012-11-16T07:20:01Z</dcterms:created>
  <dcterms:modified xsi:type="dcterms:W3CDTF">2015-07-16T11:54:40Z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  <property fmtid="{D5CDD505-2E9C-101B-9397-08002B2CF9AE}" pid="3" name="IsMyDocuments">
    <vt:bool>true</vt:bool>
  </property>
</Properties>
</file>