
<file path=[Content_Types].xml><?xml version="1.0" encoding="utf-8"?>
<Types xmlns="http://schemas.openxmlformats.org/package/2006/content-types">
  <Default Extension="tmp" ContentType="image/pn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16"/>
  </p:notesMasterIdLst>
  <p:sldIdLst>
    <p:sldId id="257" r:id="rId5"/>
    <p:sldId id="267" r:id="rId6"/>
    <p:sldId id="263" r:id="rId7"/>
    <p:sldId id="265" r:id="rId8"/>
    <p:sldId id="260" r:id="rId9"/>
    <p:sldId id="266" r:id="rId10"/>
    <p:sldId id="264" r:id="rId11"/>
    <p:sldId id="271" r:id="rId12"/>
    <p:sldId id="286" r:id="rId13"/>
    <p:sldId id="273" r:id="rId14"/>
    <p:sldId id="287" r:id="rId1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2" autoAdjust="0"/>
    <p:restoredTop sz="93391" autoAdjust="0"/>
  </p:normalViewPr>
  <p:slideViewPr>
    <p:cSldViewPr snapToGrid="0">
      <p:cViewPr varScale="1">
        <p:scale>
          <a:sx n="54" d="100"/>
          <a:sy n="54" d="100"/>
        </p:scale>
        <p:origin x="892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2015-07-16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0795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E157E-C414-40F8-988F-501E53C334EC}" type="datetime1">
              <a:rPr lang="pl-PL" smtClean="0"/>
              <a:t>2015-07-16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DEC9B-BA3E-4FDD-A52B-C7189CFCE530}" type="datetime1">
              <a:rPr lang="pl-PL" smtClean="0"/>
              <a:t>2015-07-16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95F24-AFE0-424A-B502-D0A2C37161EB}" type="datetime1">
              <a:rPr lang="pl-PL" smtClean="0"/>
              <a:t>2015-07-16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02917-F74D-4468-B71D-D4B58A3B01D3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468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7A49A-0896-44E6-A681-1DDFD7E734D2}" type="datetime1">
              <a:rPr lang="pl-PL" smtClean="0"/>
              <a:t>2015-07-16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4304C-70FF-4BEB-9738-5580829BBC70}" type="datetime1">
              <a:rPr lang="pl-PL" smtClean="0"/>
              <a:t>2015-07-16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E759B-1B82-4790-889A-E934971837E3}" type="datetime1">
              <a:rPr lang="pl-PL" smtClean="0"/>
              <a:t>2015-07-16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F3899-BCF3-4F4F-B95F-8C29B863578F}" type="datetime1">
              <a:rPr lang="pl-PL" smtClean="0"/>
              <a:t>2015-07-16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0EFD6-4DB6-46E1-82AF-4023FA805DB6}" type="datetime1">
              <a:rPr lang="pl-PL" smtClean="0"/>
              <a:t>2015-07-16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tm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855022" y="735496"/>
            <a:ext cx="10580915" cy="2358768"/>
          </a:xfrm>
        </p:spPr>
        <p:txBody>
          <a:bodyPr>
            <a:noAutofit/>
          </a:bodyPr>
          <a:lstStyle/>
          <a:p>
            <a:r>
              <a:rPr lang="en-GB" sz="4800" dirty="0" smtClean="0"/>
              <a:t>Software projects in TE-MPE-PE</a:t>
            </a:r>
            <a:endParaRPr lang="en-US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4464908"/>
            <a:ext cx="12192000" cy="1394256"/>
          </a:xfrm>
        </p:spPr>
        <p:txBody>
          <a:bodyPr>
            <a:normAutofit fontScale="92500" lnSpcReduction="20000"/>
          </a:bodyPr>
          <a:lstStyle/>
          <a:p>
            <a:r>
              <a:rPr lang="pl-PL" u="sng" dirty="0" smtClean="0"/>
              <a:t>Michał Maciejewski</a:t>
            </a:r>
            <a:r>
              <a:rPr lang="pl-PL" dirty="0" smtClean="0"/>
              <a:t>, Bernhard Auchmann, Lorenzo Bortot, Emmanuele Ravaioli, Jonas Ghini,  Deepak Paudel, Arjan Verweij</a:t>
            </a:r>
            <a:r>
              <a:rPr lang="en-GB" dirty="0" smtClean="0"/>
              <a:t> and others</a:t>
            </a:r>
          </a:p>
          <a:p>
            <a:r>
              <a:rPr lang="pl-PL" dirty="0" smtClean="0"/>
              <a:t>TE-MPE-PE</a:t>
            </a:r>
          </a:p>
          <a:p>
            <a:r>
              <a:rPr lang="en-GB" dirty="0" smtClean="0"/>
              <a:t>24</a:t>
            </a:r>
            <a:r>
              <a:rPr lang="pl-PL" dirty="0" smtClean="0"/>
              <a:t>.</a:t>
            </a:r>
            <a:r>
              <a:rPr lang="en-GB" dirty="0" smtClean="0"/>
              <a:t>0</a:t>
            </a:r>
            <a:r>
              <a:rPr lang="en-GB" dirty="0"/>
              <a:t>6</a:t>
            </a:r>
            <a:r>
              <a:rPr lang="pl-PL" dirty="0" smtClean="0"/>
              <a:t>.201</a:t>
            </a:r>
            <a:r>
              <a:rPr lang="en-GB" dirty="0" smtClean="0"/>
              <a:t>5</a:t>
            </a:r>
            <a:endParaRPr lang="pl-PL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157E-56E9-40AA-9396-6EEED3826DE7}" type="datetime1">
              <a:rPr lang="pl-PL" smtClean="0"/>
              <a:t>2015-07-16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597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 descr="Screen Shot 2015-07-06 at 21.50.2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48" y="1207945"/>
            <a:ext cx="5660922" cy="4724423"/>
          </a:xfrm>
          <a:prstGeom prst="rect">
            <a:avLst/>
          </a:prstGeom>
        </p:spPr>
      </p:pic>
      <p:pic>
        <p:nvPicPr>
          <p:cNvPr id="5" name="Picture 4" descr="Screen Shot 2015-07-06 at 21.51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600" y="1059449"/>
            <a:ext cx="4626811" cy="48729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52710" y="3745420"/>
            <a:ext cx="3634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Pointers to otherwise hard-coded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numbering of geometry features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62016" y="2141426"/>
            <a:ext cx="25956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namespacing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cl ... Collar, </a:t>
            </a:r>
            <a:r>
              <a:rPr lang="en-US" dirty="0" err="1">
                <a:solidFill>
                  <a:srgbClr val="FF0000"/>
                </a:solidFill>
              </a:rPr>
              <a:t>yk</a:t>
            </a:r>
            <a:r>
              <a:rPr lang="en-US" dirty="0">
                <a:solidFill>
                  <a:srgbClr val="FF0000"/>
                </a:solidFill>
              </a:rPr>
              <a:t> … yoke,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cs</a:t>
            </a:r>
            <a:r>
              <a:rPr lang="en-US" dirty="0">
                <a:solidFill>
                  <a:srgbClr val="FF0000"/>
                </a:solidFill>
              </a:rPr>
              <a:t> … collaring shoe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ANSYS flexible programming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ANSYS flexible programming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2AC6EB-76F5-4855-9DAD-37B71DEEAC54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11</a:t>
            </a:fld>
            <a:endParaRPr lang="pl-PL"/>
          </a:p>
        </p:txBody>
      </p:sp>
      <p:sp>
        <p:nvSpPr>
          <p:cNvPr id="9" name="Content Placeholder 7"/>
          <p:cNvSpPr>
            <a:spLocks noGrp="1"/>
          </p:cNvSpPr>
          <p:nvPr>
            <p:ph idx="1"/>
          </p:nvPr>
        </p:nvSpPr>
        <p:spPr>
          <a:xfrm>
            <a:off x="609600" y="1325607"/>
            <a:ext cx="5898078" cy="4270860"/>
          </a:xfrm>
        </p:spPr>
        <p:txBody>
          <a:bodyPr>
            <a:normAutofit/>
          </a:bodyPr>
          <a:lstStyle/>
          <a:p>
            <a:pPr marL="48766" indent="0" algn="ctr">
              <a:buNone/>
            </a:pPr>
            <a:r>
              <a:rPr lang="en-GB" sz="2000" u="sng" dirty="0" smtClean="0"/>
              <a:t>Features</a:t>
            </a:r>
          </a:p>
          <a:p>
            <a:r>
              <a:rPr lang="en-US" sz="2000" dirty="0"/>
              <a:t>Use “</a:t>
            </a:r>
            <a:r>
              <a:rPr lang="en-US" sz="2000" dirty="0" err="1"/>
              <a:t>namespaced</a:t>
            </a:r>
            <a:r>
              <a:rPr lang="en-US" sz="2000" dirty="0"/>
              <a:t>” variables.</a:t>
            </a:r>
          </a:p>
          <a:p>
            <a:r>
              <a:rPr lang="en-US" sz="2000" dirty="0"/>
              <a:t>Pointers to avoid direct referencing. </a:t>
            </a: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7711440" y="1325607"/>
            <a:ext cx="4114800" cy="42708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36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48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87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699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54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598" indent="-243829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192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786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05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" indent="0" algn="ctr">
              <a:buNone/>
            </a:pPr>
            <a:r>
              <a:rPr lang="en-GB" sz="2000" u="sng" dirty="0" smtClean="0"/>
              <a:t>Improvements</a:t>
            </a:r>
          </a:p>
          <a:p>
            <a:r>
              <a:rPr lang="en-GB" sz="2000" dirty="0" smtClean="0"/>
              <a:t>Code refactoring</a:t>
            </a:r>
            <a:r>
              <a:rPr lang="pl-PL" sz="2000" dirty="0" smtClean="0"/>
              <a:t> and </a:t>
            </a:r>
            <a:r>
              <a:rPr lang="pl-PL" sz="2000" dirty="0" err="1" smtClean="0"/>
              <a:t>versioning</a:t>
            </a:r>
            <a:endParaRPr lang="pl-PL" sz="2000" dirty="0" smtClean="0"/>
          </a:p>
          <a:p>
            <a:r>
              <a:rPr lang="pl-PL" sz="2000" dirty="0" err="1" smtClean="0"/>
              <a:t>Code</a:t>
            </a:r>
            <a:r>
              <a:rPr lang="pl-PL" sz="2000" dirty="0" smtClean="0"/>
              <a:t> </a:t>
            </a:r>
            <a:r>
              <a:rPr lang="pl-PL" sz="2000" dirty="0" err="1" smtClean="0"/>
              <a:t>review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8737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Quench Simulation Framework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97363-3730-4025-9B46-B18515431AC7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  <p:sp>
        <p:nvSpPr>
          <p:cNvPr id="11" name="Strzałka zakrzywiona w prawo 10"/>
          <p:cNvSpPr/>
          <p:nvPr/>
        </p:nvSpPr>
        <p:spPr>
          <a:xfrm flipH="1" flipV="1">
            <a:off x="7992949" y="1496413"/>
            <a:ext cx="1795120" cy="3751833"/>
          </a:xfrm>
          <a:prstGeom prst="curvedRightArrow">
            <a:avLst>
              <a:gd name="adj1" fmla="val 12410"/>
              <a:gd name="adj2" fmla="val 36123"/>
              <a:gd name="adj3" fmla="val 25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3008124" y="4688703"/>
            <a:ext cx="5968314" cy="720000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2400" b="1" dirty="0" smtClean="0">
                <a:solidFill>
                  <a:srgbClr val="00B0F0"/>
                </a:solidFill>
              </a:rPr>
              <a:t>Simulink (</a:t>
            </a:r>
            <a:r>
              <a:rPr lang="pl-PL" sz="2400" b="1" dirty="0" err="1" smtClean="0">
                <a:solidFill>
                  <a:srgbClr val="00B0F0"/>
                </a:solidFill>
              </a:rPr>
              <a:t>Solver</a:t>
            </a:r>
            <a:r>
              <a:rPr lang="pl-PL" sz="2400" b="1" dirty="0" smtClean="0">
                <a:solidFill>
                  <a:srgbClr val="00B0F0"/>
                </a:solidFill>
              </a:rPr>
              <a:t>, Libraries, Model)</a:t>
            </a:r>
            <a:endParaRPr lang="pl-PL" b="1" dirty="0">
              <a:solidFill>
                <a:srgbClr val="00B0F0"/>
              </a:solidFill>
            </a:endParaRPr>
          </a:p>
        </p:txBody>
      </p:sp>
      <p:sp>
        <p:nvSpPr>
          <p:cNvPr id="13" name="Prostokąt zaokrąglony 12"/>
          <p:cNvSpPr/>
          <p:nvPr/>
        </p:nvSpPr>
        <p:spPr>
          <a:xfrm>
            <a:off x="3978130" y="2999094"/>
            <a:ext cx="4028303" cy="72000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2400" b="1" dirty="0" smtClean="0">
                <a:solidFill>
                  <a:srgbClr val="00B050"/>
                </a:solidFill>
              </a:rPr>
              <a:t>Middle layer(ser</a:t>
            </a:r>
            <a:r>
              <a:rPr lang="en-GB" sz="2400" b="1" dirty="0" smtClean="0">
                <a:solidFill>
                  <a:srgbClr val="00B050"/>
                </a:solidFill>
              </a:rPr>
              <a:t>v</a:t>
            </a:r>
            <a:r>
              <a:rPr lang="pl-PL" sz="2400" b="1" dirty="0" smtClean="0">
                <a:solidFill>
                  <a:srgbClr val="00B050"/>
                </a:solidFill>
              </a:rPr>
              <a:t>er)</a:t>
            </a:r>
            <a:endParaRPr lang="pl-PL" b="1" dirty="0">
              <a:solidFill>
                <a:srgbClr val="00B050"/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5180652" y="1395569"/>
            <a:ext cx="1623261" cy="72000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2400" b="1" dirty="0" smtClean="0">
                <a:solidFill>
                  <a:srgbClr val="FF0000"/>
                </a:solidFill>
              </a:rPr>
              <a:t>GUI</a:t>
            </a:r>
            <a:endParaRPr lang="pl-PL" b="1" dirty="0">
              <a:solidFill>
                <a:srgbClr val="FF0000"/>
              </a:solidFill>
            </a:endParaRPr>
          </a:p>
        </p:txBody>
      </p:sp>
      <p:pic>
        <p:nvPicPr>
          <p:cNvPr id="15" name="Obraz 14" descr="Wycinek ekranu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181" y="3814674"/>
            <a:ext cx="757891" cy="757891"/>
          </a:xfrm>
          <a:prstGeom prst="rect">
            <a:avLst/>
          </a:prstGeom>
        </p:spPr>
      </p:pic>
      <p:pic>
        <p:nvPicPr>
          <p:cNvPr id="16" name="Obraz 15" descr="Wycinek ekranu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357" y="2953246"/>
            <a:ext cx="997891" cy="861428"/>
          </a:xfrm>
          <a:prstGeom prst="rect">
            <a:avLst/>
          </a:prstGeom>
        </p:spPr>
      </p:pic>
      <p:pic>
        <p:nvPicPr>
          <p:cNvPr id="17" name="Obraz 16" descr="Wycinek ekranu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02" y="2105476"/>
            <a:ext cx="823050" cy="778319"/>
          </a:xfrm>
          <a:prstGeom prst="rect">
            <a:avLst/>
          </a:prstGeom>
        </p:spPr>
      </p:pic>
      <p:sp>
        <p:nvSpPr>
          <p:cNvPr id="18" name="Strzałka w dół 17"/>
          <p:cNvSpPr/>
          <p:nvPr/>
        </p:nvSpPr>
        <p:spPr>
          <a:xfrm>
            <a:off x="5819285" y="2257161"/>
            <a:ext cx="345989" cy="58076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l-PL"/>
          </a:p>
        </p:txBody>
      </p:sp>
      <p:sp>
        <p:nvSpPr>
          <p:cNvPr id="19" name="Strzałka w dół 18"/>
          <p:cNvSpPr/>
          <p:nvPr/>
        </p:nvSpPr>
        <p:spPr>
          <a:xfrm>
            <a:off x="5819284" y="3913514"/>
            <a:ext cx="345989" cy="58076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563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Quench Simulation Framework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97363-3730-4025-9B46-B18515431AC7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</a:t>
            </a:fld>
            <a:endParaRPr lang="pl-PL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609600" y="1325607"/>
            <a:ext cx="5173980" cy="42708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36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48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87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699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54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598" indent="-243829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192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786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05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" indent="0" algn="ctr">
              <a:buNone/>
            </a:pPr>
            <a:r>
              <a:rPr lang="en-GB" sz="2000" u="sng" dirty="0" smtClean="0"/>
              <a:t>Features</a:t>
            </a:r>
          </a:p>
          <a:p>
            <a:r>
              <a:rPr lang="en-GB" sz="2000" dirty="0" smtClean="0"/>
              <a:t>Object-oriented code</a:t>
            </a:r>
          </a:p>
          <a:p>
            <a:pPr algn="just"/>
            <a:r>
              <a:rPr lang="en-GB" sz="2000" dirty="0" smtClean="0"/>
              <a:t>Automatic simulation of </a:t>
            </a:r>
            <a:r>
              <a:rPr lang="en-GB" sz="2000" dirty="0" err="1" smtClean="0"/>
              <a:t>electrothermal</a:t>
            </a:r>
            <a:r>
              <a:rPr lang="en-GB" sz="2000" dirty="0" smtClean="0"/>
              <a:t> transients in SC magnets</a:t>
            </a:r>
          </a:p>
          <a:p>
            <a:r>
              <a:rPr lang="en-GB" sz="2000" dirty="0" smtClean="0"/>
              <a:t>Three-layer architecture </a:t>
            </a:r>
            <a:br>
              <a:rPr lang="en-GB" sz="2000" dirty="0" smtClean="0"/>
            </a:br>
            <a:r>
              <a:rPr lang="en-GB" sz="2000" dirty="0" smtClean="0"/>
              <a:t>(Solver, Server, GUI)</a:t>
            </a: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7711440" y="1325607"/>
            <a:ext cx="4114800" cy="42708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36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48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87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699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54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598" indent="-243829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192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786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05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" indent="0" algn="ctr">
              <a:buNone/>
            </a:pPr>
            <a:r>
              <a:rPr lang="en-GB" sz="2000" u="sng" dirty="0" smtClean="0"/>
              <a:t>Improvements</a:t>
            </a:r>
          </a:p>
          <a:p>
            <a:r>
              <a:rPr lang="en-GB" sz="2000" dirty="0" smtClean="0"/>
              <a:t>Code refactoring and full versioning</a:t>
            </a:r>
          </a:p>
          <a:p>
            <a:r>
              <a:rPr lang="en-GB" sz="2000" dirty="0" smtClean="0"/>
              <a:t>Unit testing</a:t>
            </a:r>
          </a:p>
          <a:p>
            <a:r>
              <a:rPr lang="en-GB" sz="2000" dirty="0" smtClean="0"/>
              <a:t>Integration testing</a:t>
            </a:r>
          </a:p>
          <a:p>
            <a:r>
              <a:rPr lang="en-GB" sz="2000" dirty="0" smtClean="0"/>
              <a:t>Bug reporting</a:t>
            </a:r>
            <a:endParaRPr lang="pl-PL" sz="2000" dirty="0" smtClean="0"/>
          </a:p>
          <a:p>
            <a:r>
              <a:rPr lang="pl-PL" sz="2000" dirty="0" err="1" smtClean="0"/>
              <a:t>Code</a:t>
            </a:r>
            <a:r>
              <a:rPr lang="pl-PL" sz="2000" dirty="0" smtClean="0"/>
              <a:t> </a:t>
            </a:r>
            <a:r>
              <a:rPr lang="pl-PL" sz="2000" dirty="0" err="1" smtClean="0"/>
              <a:t>review</a:t>
            </a:r>
            <a:endParaRPr lang="en-GB" sz="2000" dirty="0"/>
          </a:p>
        </p:txBody>
      </p:sp>
      <p:sp>
        <p:nvSpPr>
          <p:cNvPr id="2" name="Rectangle 1"/>
          <p:cNvSpPr/>
          <p:nvPr/>
        </p:nvSpPr>
        <p:spPr>
          <a:xfrm>
            <a:off x="3142080" y="5227135"/>
            <a:ext cx="5904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How to distribute to other </a:t>
            </a:r>
            <a:r>
              <a:rPr lang="en-GB" dirty="0" smtClean="0"/>
              <a:t>labs and not get into troubles?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83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Quench Heater Neural Networks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325607"/>
            <a:ext cx="5036820" cy="4270860"/>
          </a:xfrm>
        </p:spPr>
        <p:txBody>
          <a:bodyPr>
            <a:normAutofit/>
          </a:bodyPr>
          <a:lstStyle/>
          <a:p>
            <a:pPr marL="48766" indent="0">
              <a:buNone/>
            </a:pPr>
            <a:r>
              <a:rPr lang="pl-PL" sz="2000" dirty="0" smtClean="0"/>
              <a:t>- Analysis of QH </a:t>
            </a:r>
            <a:r>
              <a:rPr lang="pl-PL" sz="2000" dirty="0" err="1" smtClean="0"/>
              <a:t>faults</a:t>
            </a:r>
            <a:r>
              <a:rPr lang="pl-PL" sz="2000" dirty="0" smtClean="0"/>
              <a:t> be </a:t>
            </a:r>
            <a:r>
              <a:rPr lang="pl-PL" sz="2000" dirty="0" err="1" smtClean="0"/>
              <a:t>means</a:t>
            </a:r>
            <a:r>
              <a:rPr lang="pl-PL" sz="2000" dirty="0" smtClean="0"/>
              <a:t> of NN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45363AD-4E35-4DA6-A19E-59D13A245312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</a:t>
            </a:fld>
            <a:endParaRPr lang="pl-PL"/>
          </a:p>
        </p:txBody>
      </p:sp>
      <p:grpSp>
        <p:nvGrpSpPr>
          <p:cNvPr id="9" name="Group 76"/>
          <p:cNvGrpSpPr/>
          <p:nvPr/>
        </p:nvGrpSpPr>
        <p:grpSpPr>
          <a:xfrm>
            <a:off x="2937040" y="2353007"/>
            <a:ext cx="5418760" cy="1310543"/>
            <a:chOff x="524840" y="1246288"/>
            <a:chExt cx="5418760" cy="1310543"/>
          </a:xfrm>
        </p:grpSpPr>
        <p:sp>
          <p:nvSpPr>
            <p:cNvPr id="28" name="Cloud 31"/>
            <p:cNvSpPr/>
            <p:nvPr/>
          </p:nvSpPr>
          <p:spPr>
            <a:xfrm>
              <a:off x="3542865" y="1583047"/>
              <a:ext cx="1018309" cy="973784"/>
            </a:xfrm>
            <a:prstGeom prst="cloud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9" name="TextBox 32"/>
            <p:cNvSpPr txBox="1"/>
            <p:nvPr/>
          </p:nvSpPr>
          <p:spPr>
            <a:xfrm>
              <a:off x="3705194" y="1888230"/>
              <a:ext cx="717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NN</a:t>
              </a:r>
              <a:endParaRPr lang="en-GB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0" name="TextBox 33"/>
            <p:cNvSpPr txBox="1"/>
            <p:nvPr/>
          </p:nvSpPr>
          <p:spPr>
            <a:xfrm>
              <a:off x="524840" y="1585140"/>
              <a:ext cx="1008863" cy="43088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100" dirty="0" smtClean="0"/>
                <a:t>QH decays no faults  </a:t>
              </a:r>
              <a:endParaRPr lang="en-GB" sz="11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4"/>
                <p:cNvSpPr txBox="1"/>
                <p:nvPr/>
              </p:nvSpPr>
              <p:spPr>
                <a:xfrm>
                  <a:off x="5096336" y="1714385"/>
                  <a:ext cx="847264" cy="26161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/>
                          </a:rPr>
                          <m:t>𝑐𝑙𝑎𝑠𝑠</m:t>
                        </m:r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GB" sz="1100" dirty="0"/>
                </a:p>
              </p:txBody>
            </p:sp>
          </mc:Choice>
          <mc:Fallback xmlns="">
            <p:sp>
              <p:nvSpPr>
                <p:cNvPr id="31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6336" y="1714385"/>
                  <a:ext cx="847264" cy="261610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Box 35"/>
            <p:cNvSpPr txBox="1"/>
            <p:nvPr/>
          </p:nvSpPr>
          <p:spPr>
            <a:xfrm>
              <a:off x="524840" y="2062491"/>
              <a:ext cx="1008863" cy="430887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100" dirty="0" smtClean="0"/>
                <a:t>QH decays with faults  </a:t>
              </a:r>
              <a:endParaRPr lang="en-GB" sz="11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6"/>
                <p:cNvSpPr txBox="1"/>
                <p:nvPr/>
              </p:nvSpPr>
              <p:spPr>
                <a:xfrm>
                  <a:off x="5090040" y="2191736"/>
                  <a:ext cx="853560" cy="261610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100" dirty="0" smtClean="0"/>
                    <a:t> </a:t>
                  </a:r>
                  <a14:m>
                    <m:oMath xmlns:m="http://schemas.openxmlformats.org/officeDocument/2006/math">
                      <m:r>
                        <a:rPr lang="en-GB" sz="1100" b="0" i="1" smtClean="0">
                          <a:latin typeface="Cambria Math"/>
                        </a:rPr>
                        <m:t>𝑐𝑙𝑎𝑠𝑠</m:t>
                      </m:r>
                      <m:r>
                        <a:rPr lang="en-GB" sz="1100" b="0" i="1" smtClean="0">
                          <a:latin typeface="Cambria Math"/>
                        </a:rPr>
                        <m:t>=0</m:t>
                      </m:r>
                    </m:oMath>
                  </a14:m>
                  <a:endParaRPr lang="en-GB" sz="1100" dirty="0"/>
                </a:p>
              </p:txBody>
            </p:sp>
          </mc:Choice>
          <mc:Fallback xmlns="">
            <p:sp>
              <p:nvSpPr>
                <p:cNvPr id="33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0040" y="2191736"/>
                  <a:ext cx="853560" cy="26161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Hexagon 39"/>
            <p:cNvSpPr/>
            <p:nvPr/>
          </p:nvSpPr>
          <p:spPr>
            <a:xfrm>
              <a:off x="2034448" y="1739165"/>
              <a:ext cx="1012641" cy="600164"/>
            </a:xfrm>
            <a:prstGeom prst="hexagon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5" name="TextBox 40"/>
            <p:cNvSpPr txBox="1"/>
            <p:nvPr/>
          </p:nvSpPr>
          <p:spPr>
            <a:xfrm>
              <a:off x="2057118" y="1810888"/>
              <a:ext cx="98997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100" dirty="0" smtClean="0"/>
                <a:t>Signal conditioning</a:t>
              </a:r>
              <a:endParaRPr lang="en-GB" sz="1100" dirty="0"/>
            </a:p>
          </p:txBody>
        </p:sp>
        <p:cxnSp>
          <p:nvCxnSpPr>
            <p:cNvPr id="36" name="Straight Arrow Connector 41"/>
            <p:cNvCxnSpPr/>
            <p:nvPr/>
          </p:nvCxnSpPr>
          <p:spPr>
            <a:xfrm>
              <a:off x="3122659" y="1799755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42"/>
            <p:cNvCxnSpPr/>
            <p:nvPr/>
          </p:nvCxnSpPr>
          <p:spPr>
            <a:xfrm>
              <a:off x="3115039" y="2278551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43"/>
            <p:cNvCxnSpPr/>
            <p:nvPr/>
          </p:nvCxnSpPr>
          <p:spPr>
            <a:xfrm>
              <a:off x="4614330" y="1825988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44"/>
            <p:cNvCxnSpPr/>
            <p:nvPr/>
          </p:nvCxnSpPr>
          <p:spPr>
            <a:xfrm>
              <a:off x="4614330" y="2304784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45"/>
            <p:cNvCxnSpPr/>
            <p:nvPr/>
          </p:nvCxnSpPr>
          <p:spPr>
            <a:xfrm>
              <a:off x="1626389" y="1799755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6"/>
            <p:cNvCxnSpPr/>
            <p:nvPr/>
          </p:nvCxnSpPr>
          <p:spPr>
            <a:xfrm>
              <a:off x="1626389" y="2278551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7"/>
            <p:cNvSpPr/>
            <p:nvPr/>
          </p:nvSpPr>
          <p:spPr>
            <a:xfrm>
              <a:off x="5111193" y="1246288"/>
              <a:ext cx="8018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/>
                <a:t>Output</a:t>
              </a:r>
              <a:endParaRPr lang="en-GB" dirty="0"/>
            </a:p>
          </p:txBody>
        </p:sp>
      </p:grpSp>
      <p:grpSp>
        <p:nvGrpSpPr>
          <p:cNvPr id="10" name="Group 78"/>
          <p:cNvGrpSpPr/>
          <p:nvPr/>
        </p:nvGrpSpPr>
        <p:grpSpPr>
          <a:xfrm>
            <a:off x="8500015" y="2353007"/>
            <a:ext cx="1392059" cy="1207058"/>
            <a:chOff x="6087815" y="1246288"/>
            <a:chExt cx="1392059" cy="1207058"/>
          </a:xfrm>
        </p:grpSpPr>
        <p:grpSp>
          <p:nvGrpSpPr>
            <p:cNvPr id="22" name="Group 77"/>
            <p:cNvGrpSpPr/>
            <p:nvPr/>
          </p:nvGrpSpPr>
          <p:grpSpPr>
            <a:xfrm>
              <a:off x="6349436" y="1246288"/>
              <a:ext cx="1130438" cy="1207058"/>
              <a:chOff x="6349436" y="1246288"/>
              <a:chExt cx="1130438" cy="120705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48"/>
                  <p:cNvSpPr txBox="1"/>
                  <p:nvPr/>
                </p:nvSpPr>
                <p:spPr>
                  <a:xfrm>
                    <a:off x="6469275" y="1714385"/>
                    <a:ext cx="847264" cy="261610"/>
                  </a:xfrm>
                  <a:prstGeom prst="rect">
                    <a:avLst/>
                  </a:prstGeom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GB" sz="1100" b="0" i="1" smtClean="0">
                              <a:latin typeface="Cambria Math"/>
                            </a:rPr>
                            <m:t>𝑐𝑙𝑎𝑠𝑠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oMath>
                      </m:oMathPara>
                    </a14:m>
                    <a:endParaRPr lang="en-GB" sz="1100" dirty="0"/>
                  </a:p>
                </p:txBody>
              </p:sp>
            </mc:Choice>
            <mc:Fallback xmlns="">
              <p:sp>
                <p:nvSpPr>
                  <p:cNvPr id="25" name="TextBox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69275" y="1714385"/>
                    <a:ext cx="847264" cy="261610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pl-P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49"/>
                  <p:cNvSpPr txBox="1"/>
                  <p:nvPr/>
                </p:nvSpPr>
                <p:spPr>
                  <a:xfrm>
                    <a:off x="6462979" y="2191736"/>
                    <a:ext cx="853560" cy="261610"/>
                  </a:xfrm>
                  <a:prstGeom prst="rect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sz="1100" dirty="0" smtClean="0"/>
                      <a:t> </a:t>
                    </a:r>
                    <a14:m>
                      <m:oMath xmlns:m="http://schemas.openxmlformats.org/officeDocument/2006/math">
                        <m:r>
                          <a:rPr lang="en-GB" sz="1100" b="0" i="1" smtClean="0">
                            <a:latin typeface="Cambria Math"/>
                          </a:rPr>
                          <m:t>𝑐𝑙𝑎𝑠𝑠</m:t>
                        </m:r>
                        <m:r>
                          <a:rPr lang="en-GB" sz="1100" b="0" i="1" smtClean="0">
                            <a:latin typeface="Cambria Math"/>
                          </a:rPr>
                          <m:t>=0</m:t>
                        </m:r>
                      </m:oMath>
                    </a14:m>
                    <a:endParaRPr lang="en-GB" sz="1100" dirty="0"/>
                  </a:p>
                </p:txBody>
              </p:sp>
            </mc:Choice>
            <mc:Fallback xmlns="">
              <p:sp>
                <p:nvSpPr>
                  <p:cNvPr id="26" name="TextBox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62979" y="2191736"/>
                    <a:ext cx="853560" cy="261610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  <a:ln>
                    <a:solidFill>
                      <a:srgbClr val="FF0000"/>
                    </a:solidFill>
                  </a:ln>
                </p:spPr>
                <p:txBody>
                  <a:bodyPr/>
                  <a:lstStyle/>
                  <a:p>
                    <a:r>
                      <a:rPr lang="pl-P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Rectangle 50"/>
              <p:cNvSpPr/>
              <p:nvPr/>
            </p:nvSpPr>
            <p:spPr>
              <a:xfrm>
                <a:off x="6349436" y="1246288"/>
                <a:ext cx="11304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/>
                  <a:t>Reference</a:t>
                </a:r>
                <a:endParaRPr lang="en-GB" sz="16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51"/>
                <p:cNvSpPr txBox="1"/>
                <p:nvPr/>
              </p:nvSpPr>
              <p:spPr>
                <a:xfrm>
                  <a:off x="6087815" y="1899591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7815" y="1899591"/>
                  <a:ext cx="237244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5385" r="-15385" b="-6522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52"/>
                <p:cNvSpPr txBox="1"/>
                <p:nvPr/>
              </p:nvSpPr>
              <p:spPr>
                <a:xfrm>
                  <a:off x="6125486" y="1655510"/>
                  <a:ext cx="1619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?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25486" y="1655510"/>
                  <a:ext cx="161903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4615" r="-30769" b="-8696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79"/>
          <p:cNvGrpSpPr/>
          <p:nvPr/>
        </p:nvGrpSpPr>
        <p:grpSpPr>
          <a:xfrm>
            <a:off x="4708370" y="3411505"/>
            <a:ext cx="4414184" cy="1558238"/>
            <a:chOff x="2296170" y="2304786"/>
            <a:chExt cx="4414184" cy="1558238"/>
          </a:xfrm>
        </p:grpSpPr>
        <p:pic>
          <p:nvPicPr>
            <p:cNvPr id="19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6170" y="2898341"/>
              <a:ext cx="3520468" cy="964683"/>
            </a:xfrm>
            <a:prstGeom prst="rect">
              <a:avLst/>
            </a:prstGeom>
          </p:spPr>
        </p:pic>
        <p:cxnSp>
          <p:nvCxnSpPr>
            <p:cNvPr id="20" name="Straight Arrow Connector 53"/>
            <p:cNvCxnSpPr>
              <a:endCxn id="19" idx="3"/>
            </p:cNvCxnSpPr>
            <p:nvPr/>
          </p:nvCxnSpPr>
          <p:spPr>
            <a:xfrm rot="5400000">
              <a:off x="5481162" y="2640262"/>
              <a:ext cx="1075898" cy="404945"/>
            </a:xfrm>
            <a:prstGeom prst="bentConnector2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64"/>
            <p:cNvSpPr/>
            <p:nvPr/>
          </p:nvSpPr>
          <p:spPr>
            <a:xfrm>
              <a:off x="6215603" y="3151351"/>
              <a:ext cx="4947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 smtClean="0">
                  <a:solidFill>
                    <a:srgbClr val="00B050"/>
                  </a:solidFill>
                </a:rPr>
                <a:t>True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2" name="Group 80"/>
          <p:cNvGrpSpPr/>
          <p:nvPr/>
        </p:nvGrpSpPr>
        <p:grpSpPr>
          <a:xfrm>
            <a:off x="5175925" y="4214128"/>
            <a:ext cx="1982722" cy="1236548"/>
            <a:chOff x="2763725" y="3107409"/>
            <a:chExt cx="1982722" cy="1236548"/>
          </a:xfrm>
        </p:grpSpPr>
        <p:sp>
          <p:nvSpPr>
            <p:cNvPr id="16" name="Rectangle 65"/>
            <p:cNvSpPr/>
            <p:nvPr/>
          </p:nvSpPr>
          <p:spPr>
            <a:xfrm>
              <a:off x="2969335" y="3107409"/>
              <a:ext cx="277560" cy="858772"/>
            </a:xfrm>
            <a:prstGeom prst="rect">
              <a:avLst/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7" name="Rectangle 66"/>
            <p:cNvSpPr/>
            <p:nvPr/>
          </p:nvSpPr>
          <p:spPr>
            <a:xfrm>
              <a:off x="4224799" y="3107409"/>
              <a:ext cx="277560" cy="858772"/>
            </a:xfrm>
            <a:prstGeom prst="rect">
              <a:avLst/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8" name="Rectangle 67"/>
            <p:cNvSpPr/>
            <p:nvPr/>
          </p:nvSpPr>
          <p:spPr>
            <a:xfrm>
              <a:off x="2763725" y="4005403"/>
              <a:ext cx="19827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/>
                <a:t>Weights adjustment</a:t>
              </a:r>
              <a:endParaRPr lang="en-GB" dirty="0"/>
            </a:p>
          </p:txBody>
        </p:sp>
      </p:grpSp>
      <p:grpSp>
        <p:nvGrpSpPr>
          <p:cNvPr id="13" name="Group 82"/>
          <p:cNvGrpSpPr/>
          <p:nvPr/>
        </p:nvGrpSpPr>
        <p:grpSpPr>
          <a:xfrm>
            <a:off x="3264270" y="3302642"/>
            <a:ext cx="1311869" cy="1306939"/>
            <a:chOff x="1347829" y="2843877"/>
            <a:chExt cx="1311869" cy="1306939"/>
          </a:xfrm>
        </p:grpSpPr>
        <p:cxnSp>
          <p:nvCxnSpPr>
            <p:cNvPr id="14" name="Straight Arrow Connector 53"/>
            <p:cNvCxnSpPr>
              <a:stCxn id="19" idx="1"/>
              <a:endCxn id="32" idx="2"/>
            </p:cNvCxnSpPr>
            <p:nvPr/>
          </p:nvCxnSpPr>
          <p:spPr>
            <a:xfrm rot="10800000">
              <a:off x="1347829" y="2843877"/>
              <a:ext cx="1266898" cy="887305"/>
            </a:xfrm>
            <a:prstGeom prst="bentConnector2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81"/>
            <p:cNvSpPr/>
            <p:nvPr/>
          </p:nvSpPr>
          <p:spPr>
            <a:xfrm>
              <a:off x="1724827" y="3873817"/>
              <a:ext cx="934871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 smtClean="0">
                  <a:solidFill>
                    <a:srgbClr val="00B050"/>
                  </a:solidFill>
                </a:rPr>
                <a:t>Next round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256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Quench Heater Neural Networks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325607"/>
            <a:ext cx="5036820" cy="4270860"/>
          </a:xfrm>
        </p:spPr>
        <p:txBody>
          <a:bodyPr>
            <a:normAutofit/>
          </a:bodyPr>
          <a:lstStyle/>
          <a:p>
            <a:pPr marL="48766" indent="0" algn="ctr">
              <a:buNone/>
            </a:pPr>
            <a:r>
              <a:rPr lang="en-GB" sz="2000" u="sng" dirty="0" smtClean="0"/>
              <a:t>Features</a:t>
            </a:r>
          </a:p>
          <a:p>
            <a:r>
              <a:rPr lang="en-GB" sz="2000" dirty="0" smtClean="0"/>
              <a:t>OOP Matlab Code</a:t>
            </a:r>
          </a:p>
          <a:p>
            <a:r>
              <a:rPr lang="en-GB" sz="2000" dirty="0" smtClean="0"/>
              <a:t>Analyses Quench Heater Failures by means of neural networks</a:t>
            </a:r>
          </a:p>
          <a:p>
            <a:r>
              <a:rPr lang="en-GB" sz="2000" dirty="0" smtClean="0"/>
              <a:t>Acquires data via LabVIEW PM tool</a:t>
            </a:r>
          </a:p>
          <a:p>
            <a:r>
              <a:rPr lang="en-GB" sz="2000" dirty="0" smtClean="0"/>
              <a:t>Could be integrated with other tools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45363AD-4E35-4DA6-A19E-59D13A245312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6541920" y="1325607"/>
            <a:ext cx="5036820" cy="42708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36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48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87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699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54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598" indent="-243829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192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786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05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" indent="0" algn="ctr">
              <a:buNone/>
            </a:pPr>
            <a:r>
              <a:rPr lang="en-GB" sz="2000" u="sng" dirty="0" smtClean="0"/>
              <a:t>Improvements</a:t>
            </a:r>
          </a:p>
          <a:p>
            <a:r>
              <a:rPr lang="en-GB" sz="2000" dirty="0" smtClean="0"/>
              <a:t>Code refactoring and versioning</a:t>
            </a:r>
          </a:p>
          <a:p>
            <a:r>
              <a:rPr lang="en-GB" sz="2000" dirty="0" smtClean="0"/>
              <a:t>Architecture refinement</a:t>
            </a:r>
          </a:p>
          <a:p>
            <a:r>
              <a:rPr lang="en-GB" sz="2000" dirty="0" smtClean="0"/>
              <a:t>Access to PM</a:t>
            </a:r>
            <a:endParaRPr lang="pl-PL" sz="2000" dirty="0" smtClean="0"/>
          </a:p>
          <a:p>
            <a:r>
              <a:rPr lang="pl-PL" sz="2000" dirty="0" err="1" smtClean="0"/>
              <a:t>Code</a:t>
            </a:r>
            <a:r>
              <a:rPr lang="pl-PL" sz="2000" dirty="0" smtClean="0"/>
              <a:t> </a:t>
            </a:r>
            <a:r>
              <a:rPr lang="pl-PL" sz="2000" dirty="0" err="1" smtClean="0"/>
              <a:t>review</a:t>
            </a:r>
            <a:endParaRPr lang="en-GB" sz="2000" dirty="0"/>
          </a:p>
        </p:txBody>
      </p:sp>
      <p:sp>
        <p:nvSpPr>
          <p:cNvPr id="10" name="Rectangle 9"/>
          <p:cNvSpPr/>
          <p:nvPr/>
        </p:nvSpPr>
        <p:spPr>
          <a:xfrm>
            <a:off x="3142080" y="5227135"/>
            <a:ext cx="5942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How to </a:t>
            </a:r>
            <a:r>
              <a:rPr lang="en-GB" dirty="0" smtClean="0"/>
              <a:t>integrate developed NN with existing Java tools?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7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RB circuit analysis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2AC6EB-76F5-4855-9DAD-37B71DEEAC54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</a:t>
            </a:fld>
            <a:endParaRPr lang="pl-PL"/>
          </a:p>
        </p:txBody>
      </p:sp>
      <p:sp>
        <p:nvSpPr>
          <p:cNvPr id="9" name="Content Placeholder 7"/>
          <p:cNvSpPr>
            <a:spLocks noGrp="1"/>
          </p:cNvSpPr>
          <p:nvPr>
            <p:ph idx="1"/>
          </p:nvPr>
        </p:nvSpPr>
        <p:spPr>
          <a:xfrm>
            <a:off x="609601" y="2145180"/>
            <a:ext cx="4114800" cy="230659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pl-PL" sz="2000" dirty="0" err="1" smtClean="0"/>
              <a:t>simulation</a:t>
            </a:r>
            <a:r>
              <a:rPr lang="pl-PL" sz="2000" dirty="0" smtClean="0"/>
              <a:t> of </a:t>
            </a:r>
            <a:r>
              <a:rPr lang="pl-PL" sz="2000" dirty="0" err="1" smtClean="0"/>
              <a:t>faults</a:t>
            </a:r>
            <a:r>
              <a:rPr lang="pl-PL" sz="2000" dirty="0" smtClean="0"/>
              <a:t> in LHC </a:t>
            </a:r>
            <a:r>
              <a:rPr lang="pl-PL" sz="2000" dirty="0" err="1" smtClean="0"/>
              <a:t>main</a:t>
            </a:r>
            <a:r>
              <a:rPr lang="pl-PL" sz="2000" dirty="0" smtClean="0"/>
              <a:t> dipole </a:t>
            </a:r>
            <a:r>
              <a:rPr lang="pl-PL" sz="2000" dirty="0" err="1" smtClean="0"/>
              <a:t>circuit</a:t>
            </a:r>
            <a:endParaRPr lang="pl-PL" sz="2000" dirty="0" smtClean="0"/>
          </a:p>
          <a:p>
            <a:pPr>
              <a:buFontTx/>
              <a:buChar char="-"/>
            </a:pPr>
            <a:r>
              <a:rPr lang="pl-PL" sz="2000" dirty="0" err="1" smtClean="0"/>
              <a:t>Comparison</a:t>
            </a:r>
            <a:r>
              <a:rPr lang="pl-PL" sz="2000" dirty="0" smtClean="0"/>
              <a:t> with PM </a:t>
            </a:r>
            <a:r>
              <a:rPr lang="pl-PL" sz="2000" dirty="0" err="1" smtClean="0"/>
              <a:t>measurements</a:t>
            </a:r>
            <a:endParaRPr lang="pl-PL" sz="2000" dirty="0" smtClean="0"/>
          </a:p>
          <a:p>
            <a:pPr>
              <a:buFontTx/>
              <a:buChar char="-"/>
            </a:pPr>
            <a:r>
              <a:rPr lang="pl-PL" sz="2000" dirty="0" err="1" smtClean="0"/>
              <a:t>Prediction</a:t>
            </a:r>
            <a:r>
              <a:rPr lang="pl-PL" sz="2000" dirty="0" smtClean="0"/>
              <a:t> of </a:t>
            </a:r>
            <a:r>
              <a:rPr lang="pl-PL" sz="2000" dirty="0" err="1" smtClean="0"/>
              <a:t>possible</a:t>
            </a:r>
            <a:r>
              <a:rPr lang="pl-PL" sz="2000" dirty="0" smtClean="0"/>
              <a:t> </a:t>
            </a:r>
            <a:r>
              <a:rPr lang="pl-PL" sz="2000" dirty="0" err="1" smtClean="0"/>
              <a:t>problems</a:t>
            </a:r>
            <a:endParaRPr lang="en-GB" sz="2000" dirty="0"/>
          </a:p>
        </p:txBody>
      </p:sp>
      <p:pic>
        <p:nvPicPr>
          <p:cNvPr id="8" name="Picture 164" descr="PC Mod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56" y="2031348"/>
            <a:ext cx="7629144" cy="2534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9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RB circuit analysis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2AC6EB-76F5-4855-9DAD-37B71DEEAC54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7</a:t>
            </a:fld>
            <a:endParaRPr lang="pl-PL"/>
          </a:p>
        </p:txBody>
      </p:sp>
      <p:sp>
        <p:nvSpPr>
          <p:cNvPr id="9" name="Content Placeholder 7"/>
          <p:cNvSpPr>
            <a:spLocks noGrp="1"/>
          </p:cNvSpPr>
          <p:nvPr>
            <p:ph idx="1"/>
          </p:nvPr>
        </p:nvSpPr>
        <p:spPr>
          <a:xfrm>
            <a:off x="609600" y="1325607"/>
            <a:ext cx="5455920" cy="4270860"/>
          </a:xfrm>
        </p:spPr>
        <p:txBody>
          <a:bodyPr>
            <a:normAutofit/>
          </a:bodyPr>
          <a:lstStyle/>
          <a:p>
            <a:pPr marL="48766" indent="0" algn="ctr">
              <a:buNone/>
            </a:pPr>
            <a:r>
              <a:rPr lang="en-GB" sz="2000" u="sng" dirty="0" smtClean="0"/>
              <a:t>Features</a:t>
            </a:r>
          </a:p>
          <a:p>
            <a:r>
              <a:rPr lang="en-GB" sz="2000" dirty="0" smtClean="0"/>
              <a:t>Large collection Matlab scripts</a:t>
            </a:r>
          </a:p>
          <a:p>
            <a:r>
              <a:rPr lang="en-GB" sz="2000" dirty="0" smtClean="0"/>
              <a:t>Analyses of electrical phenomena and failure modes in the LHC RB circuit</a:t>
            </a:r>
          </a:p>
          <a:p>
            <a:r>
              <a:rPr lang="en-GB" sz="2000" dirty="0" smtClean="0"/>
              <a:t>Could be integrated with simulation tools</a:t>
            </a:r>
            <a:endParaRPr lang="en-GB" sz="2000" dirty="0"/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7711440" y="1325607"/>
            <a:ext cx="4114800" cy="42708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36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48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87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699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54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598" indent="-243829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192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786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05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" indent="0" algn="ctr">
              <a:buNone/>
            </a:pPr>
            <a:r>
              <a:rPr lang="en-GB" sz="2000" u="sng" dirty="0" smtClean="0"/>
              <a:t>Improvements</a:t>
            </a:r>
          </a:p>
          <a:p>
            <a:r>
              <a:rPr lang="en-GB" sz="2000" dirty="0" smtClean="0"/>
              <a:t>Code refactoring and versioning</a:t>
            </a:r>
            <a:endParaRPr lang="pl-PL" sz="2000" dirty="0" smtClean="0"/>
          </a:p>
          <a:p>
            <a:r>
              <a:rPr lang="pl-PL" sz="2000" dirty="0" smtClean="0"/>
              <a:t>Java-MATLAB PM </a:t>
            </a:r>
            <a:r>
              <a:rPr lang="pl-PL" sz="2000" dirty="0" err="1" smtClean="0"/>
              <a:t>code</a:t>
            </a:r>
            <a:endParaRPr lang="pl-PL" sz="2000" dirty="0" smtClean="0"/>
          </a:p>
          <a:p>
            <a:r>
              <a:rPr lang="pl-PL" sz="2000" dirty="0" err="1" smtClean="0"/>
              <a:t>Code</a:t>
            </a:r>
            <a:r>
              <a:rPr lang="pl-PL" sz="2000" dirty="0" smtClean="0"/>
              <a:t> </a:t>
            </a:r>
            <a:r>
              <a:rPr lang="pl-PL" sz="2000" dirty="0" err="1" smtClean="0"/>
              <a:t>review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7641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 descr="Screen Shot 2015-07-06 at 21.37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640" y="1121904"/>
            <a:ext cx="6985000" cy="3074152"/>
          </a:xfrm>
          <a:prstGeom prst="rect">
            <a:avLst/>
          </a:prstGeom>
        </p:spPr>
      </p:pic>
      <p:pic>
        <p:nvPicPr>
          <p:cNvPr id="6" name="Picture 5" descr="Screen Shot 2015-07-06 at 21.39.4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009331"/>
            <a:ext cx="4924778" cy="3512563"/>
          </a:xfrm>
          <a:prstGeom prst="rect">
            <a:avLst/>
          </a:prstGeom>
        </p:spPr>
      </p:pic>
      <p:pic>
        <p:nvPicPr>
          <p:cNvPr id="7" name="Picture 6" descr="Screen Shot 2015-07-06 at 21.40.1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1" y="3396353"/>
            <a:ext cx="5348111" cy="32431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95334" y="1841659"/>
            <a:ext cx="3135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Input file per threshold family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05667" y="4343400"/>
            <a:ext cx="164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Package code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30445" y="4272060"/>
            <a:ext cx="3572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Main comparing thresholds with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those generated for the machine.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BLM Thresholds Generator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68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BLM Thresholds Generator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2AC6EB-76F5-4855-9DAD-37B71DEEAC54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Software projects in TE-MPE-PE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9</a:t>
            </a:fld>
            <a:endParaRPr lang="pl-PL"/>
          </a:p>
        </p:txBody>
      </p:sp>
      <p:sp>
        <p:nvSpPr>
          <p:cNvPr id="9" name="Content Placeholder 7"/>
          <p:cNvSpPr>
            <a:spLocks noGrp="1"/>
          </p:cNvSpPr>
          <p:nvPr>
            <p:ph idx="1"/>
          </p:nvPr>
        </p:nvSpPr>
        <p:spPr>
          <a:xfrm>
            <a:off x="609600" y="1325607"/>
            <a:ext cx="5898078" cy="4270860"/>
          </a:xfrm>
        </p:spPr>
        <p:txBody>
          <a:bodyPr>
            <a:normAutofit/>
          </a:bodyPr>
          <a:lstStyle/>
          <a:p>
            <a:pPr marL="48766" indent="0" algn="ctr">
              <a:buNone/>
            </a:pPr>
            <a:r>
              <a:rPr lang="en-GB" sz="2000" u="sng" dirty="0" smtClean="0"/>
              <a:t>Features</a:t>
            </a:r>
          </a:p>
          <a:p>
            <a:r>
              <a:rPr lang="en-US" sz="2000" dirty="0"/>
              <a:t>Mathematica code </a:t>
            </a:r>
          </a:p>
          <a:p>
            <a:r>
              <a:rPr lang="en-US" sz="2000" dirty="0"/>
              <a:t>CERN </a:t>
            </a:r>
            <a:r>
              <a:rPr lang="en-US" sz="2000" dirty="0" err="1"/>
              <a:t>svn</a:t>
            </a:r>
            <a:r>
              <a:rPr lang="en-US" sz="2000" dirty="0"/>
              <a:t> versioning</a:t>
            </a:r>
          </a:p>
          <a:p>
            <a:r>
              <a:rPr lang="en-US" sz="2000" dirty="0"/>
              <a:t>Input files in Mathematica syntax</a:t>
            </a:r>
          </a:p>
          <a:p>
            <a:r>
              <a:rPr lang="en-US" sz="2000" dirty="0"/>
              <a:t>Concise functional programming</a:t>
            </a:r>
          </a:p>
          <a:p>
            <a:r>
              <a:rPr lang="en-US" sz="2000" dirty="0"/>
              <a:t>Compact (uncommented, several 100 </a:t>
            </a:r>
            <a:r>
              <a:rPr lang="en-US" sz="2000" dirty="0" err="1"/>
              <a:t>slocs</a:t>
            </a:r>
            <a:r>
              <a:rPr lang="en-US" sz="2000" dirty="0"/>
              <a:t>) “Package”</a:t>
            </a:r>
          </a:p>
          <a:p>
            <a:r>
              <a:rPr lang="en-US" sz="2000" dirty="0"/>
              <a:t>Small main</a:t>
            </a: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7711440" y="1325607"/>
            <a:ext cx="4114800" cy="42708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36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48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87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699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54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598" indent="-243829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192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786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05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" indent="0" algn="ctr">
              <a:buNone/>
            </a:pPr>
            <a:r>
              <a:rPr lang="en-GB" sz="2000" u="sng" dirty="0" smtClean="0"/>
              <a:t>Improvements</a:t>
            </a:r>
          </a:p>
          <a:p>
            <a:r>
              <a:rPr lang="en-GB" sz="2000" dirty="0" smtClean="0"/>
              <a:t>Code refactoring</a:t>
            </a:r>
            <a:endParaRPr lang="pl-PL" sz="2000" dirty="0" smtClean="0"/>
          </a:p>
          <a:p>
            <a:r>
              <a:rPr lang="pl-PL" sz="2000" dirty="0" smtClean="0"/>
              <a:t>Unit </a:t>
            </a:r>
            <a:r>
              <a:rPr lang="pl-PL" sz="2000" dirty="0" err="1" smtClean="0"/>
              <a:t>testing</a:t>
            </a:r>
            <a:endParaRPr lang="pl-PL" sz="2000" dirty="0" smtClean="0"/>
          </a:p>
          <a:p>
            <a:r>
              <a:rPr lang="pl-PL" sz="2000" dirty="0" err="1" smtClean="0"/>
              <a:t>Code</a:t>
            </a:r>
            <a:r>
              <a:rPr lang="pl-PL" sz="2000" dirty="0" smtClean="0"/>
              <a:t> </a:t>
            </a:r>
            <a:r>
              <a:rPr lang="pl-PL" sz="2000" dirty="0" err="1" smtClean="0"/>
              <a:t>review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8540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93279729CE984B8C8814E495EBBEBC" ma:contentTypeVersion="0" ma:contentTypeDescription="Create a new document." ma:contentTypeScope="" ma:versionID="4131ca9d0ab39a1ef491a9cb6f047bd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78b829886fe16d5c4cff8fd3bc4397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EB9DF9-E23B-49C2-9DAB-47EFE8B47D0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6801EDE-BDC8-4F97-8683-CDA80C833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6768</TotalTime>
  <Words>391</Words>
  <Application>Microsoft Office PowerPoint</Application>
  <PresentationFormat>Panoramiczny</PresentationFormat>
  <Paragraphs>119</Paragraphs>
  <Slides>11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CERNCorporate16-9</vt:lpstr>
      <vt:lpstr>Software projects in TE-MPE-PE</vt:lpstr>
      <vt:lpstr>Quench Simulation Framework</vt:lpstr>
      <vt:lpstr>Quench Simulation Framework</vt:lpstr>
      <vt:lpstr>Quench Heater Neural Networks</vt:lpstr>
      <vt:lpstr>Quench Heater Neural Networks</vt:lpstr>
      <vt:lpstr>RB circuit analysis</vt:lpstr>
      <vt:lpstr>RB circuit analysis</vt:lpstr>
      <vt:lpstr>BLM Thresholds Generator</vt:lpstr>
      <vt:lpstr>BLM Thresholds Generator</vt:lpstr>
      <vt:lpstr>ANSYS flexible programming</vt:lpstr>
      <vt:lpstr>ANSYS flexible programming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during stay at TU Darmstadt</dc:title>
  <dc:creator>Michał Maciejewski</dc:creator>
  <cp:lastModifiedBy>Michał Maciejewski</cp:lastModifiedBy>
  <cp:revision>406</cp:revision>
  <dcterms:created xsi:type="dcterms:W3CDTF">2014-04-13T10:01:50Z</dcterms:created>
  <dcterms:modified xsi:type="dcterms:W3CDTF">2015-07-16T12:24:17Z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0x010100FB93279729CE984B8C8814E495EBBEBC</vt:lpwstr>
  </property>
  <property fmtid="{D5CDD505-2E9C-101B-9397-08002B2CF9AE}" pid="3" name="IsMyDocuments">
    <vt:bool>true</vt:bool>
  </property>
</Properties>
</file>